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diagrams/data1.xml" ContentType="application/vnd.openxmlformats-officedocument.drawingml.diagramData+xml"/>
  <Override PartName="/ppt/presentation.xml" ContentType="application/vnd.openxmlformats-officedocument.presentationml.presentation.main+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5"/>
  </p:notesMasterIdLst>
  <p:sldIdLst>
    <p:sldId id="256" r:id="rId2"/>
    <p:sldId id="389" r:id="rId3"/>
    <p:sldId id="417" r:id="rId4"/>
    <p:sldId id="521" r:id="rId5"/>
    <p:sldId id="522" r:id="rId6"/>
    <p:sldId id="421" r:id="rId7"/>
    <p:sldId id="520" r:id="rId8"/>
    <p:sldId id="422" r:id="rId9"/>
    <p:sldId id="423" r:id="rId10"/>
    <p:sldId id="425" r:id="rId11"/>
    <p:sldId id="514" r:id="rId12"/>
    <p:sldId id="515" r:id="rId13"/>
    <p:sldId id="492" r:id="rId14"/>
    <p:sldId id="511" r:id="rId15"/>
    <p:sldId id="512" r:id="rId16"/>
    <p:sldId id="513" r:id="rId17"/>
    <p:sldId id="504" r:id="rId18"/>
    <p:sldId id="473" r:id="rId19"/>
    <p:sldId id="491" r:id="rId20"/>
    <p:sldId id="257" r:id="rId21"/>
    <p:sldId id="258" r:id="rId22"/>
    <p:sldId id="259" r:id="rId23"/>
    <p:sldId id="373" r:id="rId24"/>
    <p:sldId id="280" r:id="rId25"/>
    <p:sldId id="261" r:id="rId26"/>
    <p:sldId id="262" r:id="rId27"/>
    <p:sldId id="279" r:id="rId28"/>
    <p:sldId id="265" r:id="rId29"/>
    <p:sldId id="266" r:id="rId30"/>
    <p:sldId id="267" r:id="rId31"/>
    <p:sldId id="268" r:id="rId32"/>
    <p:sldId id="269" r:id="rId33"/>
    <p:sldId id="270" r:id="rId34"/>
    <p:sldId id="285" r:id="rId35"/>
    <p:sldId id="286" r:id="rId36"/>
    <p:sldId id="282" r:id="rId37"/>
    <p:sldId id="284" r:id="rId38"/>
    <p:sldId id="292" r:id="rId39"/>
    <p:sldId id="293" r:id="rId40"/>
    <p:sldId id="287"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86"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525"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466" r:id="rId95"/>
    <p:sldId id="439" r:id="rId96"/>
    <p:sldId id="471" r:id="rId97"/>
    <p:sldId id="437" r:id="rId98"/>
    <p:sldId id="440" r:id="rId99"/>
    <p:sldId id="441" r:id="rId100"/>
    <p:sldId id="444" r:id="rId101"/>
    <p:sldId id="442" r:id="rId102"/>
    <p:sldId id="445" r:id="rId103"/>
    <p:sldId id="453" r:id="rId104"/>
    <p:sldId id="446" r:id="rId105"/>
    <p:sldId id="454" r:id="rId106"/>
    <p:sldId id="447" r:id="rId107"/>
    <p:sldId id="448" r:id="rId108"/>
    <p:sldId id="452" r:id="rId109"/>
    <p:sldId id="443" r:id="rId110"/>
    <p:sldId id="449" r:id="rId111"/>
    <p:sldId id="451" r:id="rId112"/>
    <p:sldId id="450" r:id="rId113"/>
    <p:sldId id="455" r:id="rId114"/>
    <p:sldId id="456" r:id="rId115"/>
    <p:sldId id="457" r:id="rId116"/>
    <p:sldId id="467" r:id="rId117"/>
    <p:sldId id="472" r:id="rId118"/>
    <p:sldId id="468" r:id="rId119"/>
    <p:sldId id="469" r:id="rId120"/>
    <p:sldId id="470" r:id="rId121"/>
    <p:sldId id="526" r:id="rId122"/>
    <p:sldId id="566" r:id="rId123"/>
    <p:sldId id="260" r:id="rId124"/>
    <p:sldId id="567" r:id="rId125"/>
    <p:sldId id="568" r:id="rId126"/>
    <p:sldId id="263" r:id="rId127"/>
    <p:sldId id="264" r:id="rId128"/>
    <p:sldId id="301" r:id="rId129"/>
    <p:sldId id="528" r:id="rId130"/>
    <p:sldId id="529" r:id="rId131"/>
    <p:sldId id="530" r:id="rId132"/>
    <p:sldId id="531" r:id="rId133"/>
    <p:sldId id="532" r:id="rId134"/>
    <p:sldId id="533" r:id="rId135"/>
    <p:sldId id="534" r:id="rId136"/>
    <p:sldId id="535" r:id="rId137"/>
    <p:sldId id="536" r:id="rId138"/>
    <p:sldId id="537" r:id="rId139"/>
    <p:sldId id="538" r:id="rId140"/>
    <p:sldId id="539" r:id="rId141"/>
    <p:sldId id="540" r:id="rId142"/>
    <p:sldId id="541" r:id="rId143"/>
    <p:sldId id="542" r:id="rId144"/>
    <p:sldId id="543" r:id="rId145"/>
    <p:sldId id="544" r:id="rId146"/>
    <p:sldId id="545" r:id="rId147"/>
    <p:sldId id="546" r:id="rId148"/>
    <p:sldId id="547" r:id="rId149"/>
    <p:sldId id="548" r:id="rId150"/>
    <p:sldId id="549" r:id="rId151"/>
    <p:sldId id="550" r:id="rId152"/>
    <p:sldId id="551" r:id="rId153"/>
    <p:sldId id="552" r:id="rId154"/>
    <p:sldId id="553" r:id="rId155"/>
    <p:sldId id="554" r:id="rId156"/>
    <p:sldId id="555" r:id="rId157"/>
    <p:sldId id="556" r:id="rId158"/>
    <p:sldId id="557" r:id="rId159"/>
    <p:sldId id="558" r:id="rId160"/>
    <p:sldId id="559" r:id="rId161"/>
    <p:sldId id="560" r:id="rId162"/>
    <p:sldId id="561" r:id="rId163"/>
    <p:sldId id="562" r:id="rId164"/>
    <p:sldId id="563" r:id="rId165"/>
    <p:sldId id="564" r:id="rId166"/>
    <p:sldId id="433" r:id="rId167"/>
    <p:sldId id="565" r:id="rId168"/>
    <p:sldId id="357" r:id="rId169"/>
    <p:sldId id="387" r:id="rId170"/>
    <p:sldId id="435" r:id="rId171"/>
    <p:sldId id="436" r:id="rId172"/>
    <p:sldId id="434" r:id="rId173"/>
    <p:sldId id="374" r:id="rId1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64" autoAdjust="0"/>
    <p:restoredTop sz="94660"/>
  </p:normalViewPr>
  <p:slideViewPr>
    <p:cSldViewPr snapToGrid="0">
      <p:cViewPr varScale="1">
        <p:scale>
          <a:sx n="106" d="100"/>
          <a:sy n="106" d="100"/>
        </p:scale>
        <p:origin x="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customXml" Target="../customXml/item2.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customXml" Target="../customXml/item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8F560-3ED1-4391-8C9E-10617B015A09}" type="doc">
      <dgm:prSet loTypeId="urn:microsoft.com/office/officeart/2005/8/layout/hierarchy1" loCatId="hierarchy" qsTypeId="urn:microsoft.com/office/officeart/2005/8/quickstyle/3d4" qsCatId="3D" csTypeId="urn:microsoft.com/office/officeart/2005/8/colors/accent0_1" csCatId="mainScheme" phldr="1"/>
      <dgm:spPr/>
      <dgm:t>
        <a:bodyPr/>
        <a:lstStyle/>
        <a:p>
          <a:endParaRPr lang="en-US"/>
        </a:p>
      </dgm:t>
    </dgm:pt>
    <dgm:pt modelId="{DB858567-A1B8-4527-BECC-4D0FB03929A9}">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a:t>Demand Theory</a:t>
          </a:r>
        </a:p>
      </dgm:t>
    </dgm:pt>
    <dgm:pt modelId="{1C1CE151-4D92-4D86-AB89-26E243305F7D}" type="parTrans" cxnId="{D223632C-C131-43AC-BEBD-1A20C13420E5}">
      <dgm:prSet/>
      <dgm:spPr/>
      <dgm:t>
        <a:bodyPr/>
        <a:lstStyle/>
        <a:p>
          <a:endParaRPr lang="en-US"/>
        </a:p>
      </dgm:t>
    </dgm:pt>
    <dgm:pt modelId="{B4547E70-0239-4917-9A0B-847B0651A429}" type="sibTrans" cxnId="{D223632C-C131-43AC-BEBD-1A20C13420E5}">
      <dgm:prSet/>
      <dgm:spPr/>
      <dgm:t>
        <a:bodyPr/>
        <a:lstStyle/>
        <a:p>
          <a:endParaRPr lang="en-US"/>
        </a:p>
      </dgm:t>
    </dgm:pt>
    <dgm:pt modelId="{751F1052-E8F7-48F2-BF16-941571236236}">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a:t>Supply Theory</a:t>
          </a:r>
        </a:p>
      </dgm:t>
    </dgm:pt>
    <dgm:pt modelId="{C0FF1C9A-856D-4BF7-8813-B6987CB6B015}" type="parTrans" cxnId="{F9A5EFE5-D74D-47B0-B076-ABAF9880A932}">
      <dgm:prSet/>
      <dgm:spPr/>
      <dgm:t>
        <a:bodyPr/>
        <a:lstStyle/>
        <a:p>
          <a:endParaRPr lang="en-US"/>
        </a:p>
      </dgm:t>
    </dgm:pt>
    <dgm:pt modelId="{0AB466D3-0E55-4559-AA69-5272508EA554}" type="sibTrans" cxnId="{F9A5EFE5-D74D-47B0-B076-ABAF9880A932}">
      <dgm:prSet/>
      <dgm:spPr/>
      <dgm:t>
        <a:bodyPr/>
        <a:lstStyle/>
        <a:p>
          <a:endParaRPr lang="en-US"/>
        </a:p>
      </dgm:t>
    </dgm:pt>
    <dgm:pt modelId="{DA09750F-4A0E-4A0C-BC4E-4F014E4E3915}">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2400" dirty="0"/>
            <a:t>Factor Pricing Theory (Distribution Theory)</a:t>
          </a:r>
        </a:p>
      </dgm:t>
    </dgm:pt>
    <dgm:pt modelId="{C22AEE5B-F6B1-4D9F-960F-E892DD048AF1}" type="parTrans" cxnId="{4987CBBE-74E1-4FD1-80EF-8C918669F705}">
      <dgm:prSet/>
      <dgm:spPr/>
      <dgm:t>
        <a:bodyPr/>
        <a:lstStyle/>
        <a:p>
          <a:endParaRPr lang="en-US"/>
        </a:p>
      </dgm:t>
    </dgm:pt>
    <dgm:pt modelId="{193E82EA-6189-4DB9-A36C-44E1C8A21688}" type="sibTrans" cxnId="{4987CBBE-74E1-4FD1-80EF-8C918669F705}">
      <dgm:prSet/>
      <dgm:spPr/>
      <dgm:t>
        <a:bodyPr/>
        <a:lstStyle/>
        <a:p>
          <a:endParaRPr lang="en-US"/>
        </a:p>
      </dgm:t>
    </dgm:pt>
    <dgm:pt modelId="{3003942B-EB28-4589-B7D4-F20269568E0D}">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2400" dirty="0"/>
            <a:t>Rent</a:t>
          </a:r>
        </a:p>
      </dgm:t>
    </dgm:pt>
    <dgm:pt modelId="{FB72676F-5832-4F0A-94EB-0E05EEAC052B}" type="parTrans" cxnId="{018CDB4D-9689-4F38-A3EC-2A29A40BBB44}">
      <dgm:prSet/>
      <dgm:spPr/>
      <dgm:t>
        <a:bodyPr/>
        <a:lstStyle/>
        <a:p>
          <a:endParaRPr lang="en-US"/>
        </a:p>
      </dgm:t>
    </dgm:pt>
    <dgm:pt modelId="{D4BB81B5-A3F5-47F9-90D7-7B886C222D97}" type="sibTrans" cxnId="{018CDB4D-9689-4F38-A3EC-2A29A40BBB44}">
      <dgm:prSet/>
      <dgm:spPr/>
      <dgm:t>
        <a:bodyPr/>
        <a:lstStyle/>
        <a:p>
          <a:endParaRPr lang="en-US"/>
        </a:p>
      </dgm:t>
    </dgm:pt>
    <dgm:pt modelId="{8D866A6D-EEC9-40B4-B5E1-541DE6957F85}">
      <dgm:prSet custT="1">
        <dgm:style>
          <a:lnRef idx="1">
            <a:schemeClr val="accent1"/>
          </a:lnRef>
          <a:fillRef idx="3">
            <a:schemeClr val="accent1"/>
          </a:fillRef>
          <a:effectRef idx="2">
            <a:schemeClr val="accent1"/>
          </a:effectRef>
          <a:fontRef idx="minor">
            <a:schemeClr val="lt1"/>
          </a:fontRef>
        </dgm:style>
      </dgm:prSet>
      <dgm:spPr/>
      <dgm:t>
        <a:bodyPr/>
        <a:lstStyle/>
        <a:p>
          <a:r>
            <a:rPr lang="en-US" sz="2400" dirty="0"/>
            <a:t>Welfare Theory</a:t>
          </a:r>
        </a:p>
      </dgm:t>
    </dgm:pt>
    <dgm:pt modelId="{C2DD62FD-0E81-4784-B52A-26258731C5EC}" type="parTrans" cxnId="{CFB2A003-4E0E-4B4D-8877-E22324F011D5}">
      <dgm:prSet/>
      <dgm:spPr/>
      <dgm:t>
        <a:bodyPr/>
        <a:lstStyle/>
        <a:p>
          <a:endParaRPr lang="en-US"/>
        </a:p>
      </dgm:t>
    </dgm:pt>
    <dgm:pt modelId="{68DA278C-C048-409D-B4C6-4B9AF98CCC82}" type="sibTrans" cxnId="{CFB2A003-4E0E-4B4D-8877-E22324F011D5}">
      <dgm:prSet/>
      <dgm:spPr/>
      <dgm:t>
        <a:bodyPr/>
        <a:lstStyle/>
        <a:p>
          <a:endParaRPr lang="en-US"/>
        </a:p>
      </dgm:t>
    </dgm:pt>
    <dgm:pt modelId="{98D049C0-5F55-45A4-812F-AA65235AE8F1}">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2400" dirty="0"/>
            <a:t>Commodity Pricing Theory</a:t>
          </a:r>
        </a:p>
      </dgm:t>
    </dgm:pt>
    <dgm:pt modelId="{B9FFE206-2518-4D43-8ACE-15D952004CA8}" type="sibTrans" cxnId="{D1552935-A26F-4953-B676-3CA6DE80A5C8}">
      <dgm:prSet/>
      <dgm:spPr/>
      <dgm:t>
        <a:bodyPr/>
        <a:lstStyle/>
        <a:p>
          <a:endParaRPr lang="en-US"/>
        </a:p>
      </dgm:t>
    </dgm:pt>
    <dgm:pt modelId="{D9488CD0-964F-455A-A973-E3807318A707}" type="parTrans" cxnId="{D1552935-A26F-4953-B676-3CA6DE80A5C8}">
      <dgm:prSet/>
      <dgm:spPr/>
      <dgm:t>
        <a:bodyPr/>
        <a:lstStyle/>
        <a:p>
          <a:endParaRPr lang="en-US"/>
        </a:p>
      </dgm:t>
    </dgm:pt>
    <dgm:pt modelId="{5F4034EE-0504-4B7B-8168-801707A1D626}">
      <dgm:prSet custT="1">
        <dgm:style>
          <a:lnRef idx="1">
            <a:schemeClr val="accent1"/>
          </a:lnRef>
          <a:fillRef idx="3">
            <a:schemeClr val="accent1"/>
          </a:fillRef>
          <a:effectRef idx="2">
            <a:schemeClr val="accent1"/>
          </a:effectRef>
          <a:fontRef idx="minor">
            <a:schemeClr val="lt1"/>
          </a:fontRef>
        </dgm:style>
      </dgm:prSet>
      <dgm:spPr/>
      <dgm:t>
        <a:bodyPr/>
        <a:lstStyle/>
        <a:p>
          <a:r>
            <a:rPr lang="en-US" sz="2400" dirty="0"/>
            <a:t>Wage</a:t>
          </a:r>
        </a:p>
      </dgm:t>
    </dgm:pt>
    <dgm:pt modelId="{C2B6C7CC-7521-4C0C-931E-36AC386FE069}" type="parTrans" cxnId="{6E443431-A57F-4DF2-81CE-4759EB4F38C7}">
      <dgm:prSet/>
      <dgm:spPr/>
      <dgm:t>
        <a:bodyPr/>
        <a:lstStyle/>
        <a:p>
          <a:endParaRPr lang="en-US"/>
        </a:p>
      </dgm:t>
    </dgm:pt>
    <dgm:pt modelId="{0855FF7B-0208-42B1-8E1B-22819C321946}" type="sibTrans" cxnId="{6E443431-A57F-4DF2-81CE-4759EB4F38C7}">
      <dgm:prSet/>
      <dgm:spPr/>
      <dgm:t>
        <a:bodyPr/>
        <a:lstStyle/>
        <a:p>
          <a:endParaRPr lang="en-US"/>
        </a:p>
      </dgm:t>
    </dgm:pt>
    <dgm:pt modelId="{D3D6A1E1-9352-4DD3-9F35-0C82EB814F2A}">
      <dgm:prSet custT="1">
        <dgm:style>
          <a:lnRef idx="1">
            <a:schemeClr val="accent1"/>
          </a:lnRef>
          <a:fillRef idx="3">
            <a:schemeClr val="accent1"/>
          </a:fillRef>
          <a:effectRef idx="2">
            <a:schemeClr val="accent1"/>
          </a:effectRef>
          <a:fontRef idx="minor">
            <a:schemeClr val="lt1"/>
          </a:fontRef>
        </dgm:style>
      </dgm:prSet>
      <dgm:spPr/>
      <dgm:t>
        <a:bodyPr/>
        <a:lstStyle/>
        <a:p>
          <a:r>
            <a:rPr lang="en-US" sz="2400" dirty="0"/>
            <a:t>Interest</a:t>
          </a:r>
        </a:p>
      </dgm:t>
    </dgm:pt>
    <dgm:pt modelId="{7D984EFA-8E89-44F5-B949-C738737B1579}" type="parTrans" cxnId="{BD567AAC-E3E4-4EB1-8003-DD75E2892771}">
      <dgm:prSet/>
      <dgm:spPr/>
      <dgm:t>
        <a:bodyPr/>
        <a:lstStyle/>
        <a:p>
          <a:endParaRPr lang="en-US"/>
        </a:p>
      </dgm:t>
    </dgm:pt>
    <dgm:pt modelId="{96261522-B4AE-4506-AE7F-94A289CE4A7E}" type="sibTrans" cxnId="{BD567AAC-E3E4-4EB1-8003-DD75E2892771}">
      <dgm:prSet/>
      <dgm:spPr/>
      <dgm:t>
        <a:bodyPr/>
        <a:lstStyle/>
        <a:p>
          <a:endParaRPr lang="en-US"/>
        </a:p>
      </dgm:t>
    </dgm:pt>
    <dgm:pt modelId="{E77B6720-EA4E-4FB3-9097-997B6B13F707}">
      <dgm:prSet custT="1">
        <dgm:style>
          <a:lnRef idx="1">
            <a:schemeClr val="accent1"/>
          </a:lnRef>
          <a:fillRef idx="3">
            <a:schemeClr val="accent1"/>
          </a:fillRef>
          <a:effectRef idx="2">
            <a:schemeClr val="accent1"/>
          </a:effectRef>
          <a:fontRef idx="minor">
            <a:schemeClr val="lt1"/>
          </a:fontRef>
        </dgm:style>
      </dgm:prSet>
      <dgm:spPr/>
      <dgm:t>
        <a:bodyPr/>
        <a:lstStyle/>
        <a:p>
          <a:r>
            <a:rPr lang="en-US" sz="2400" dirty="0"/>
            <a:t>Profit</a:t>
          </a:r>
        </a:p>
      </dgm:t>
    </dgm:pt>
    <dgm:pt modelId="{B7A406D3-C081-4D89-A332-23BC11463AB2}" type="parTrans" cxnId="{AE80D90D-D8EA-43A1-9B87-B53DDF4A6C13}">
      <dgm:prSet/>
      <dgm:spPr/>
      <dgm:t>
        <a:bodyPr/>
        <a:lstStyle/>
        <a:p>
          <a:endParaRPr lang="en-US"/>
        </a:p>
      </dgm:t>
    </dgm:pt>
    <dgm:pt modelId="{F604B083-3B4C-461D-9F57-D3522FA8FB21}" type="sibTrans" cxnId="{AE80D90D-D8EA-43A1-9B87-B53DDF4A6C13}">
      <dgm:prSet/>
      <dgm:spPr/>
      <dgm:t>
        <a:bodyPr/>
        <a:lstStyle/>
        <a:p>
          <a:endParaRPr lang="en-US"/>
        </a:p>
      </dgm:t>
    </dgm:pt>
    <dgm:pt modelId="{E1C4ABF2-D66D-4E7D-9CCF-A36ADDE771FE}">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2400" dirty="0"/>
            <a:t>MICRO ECONOMIC THEORY</a:t>
          </a:r>
        </a:p>
      </dgm:t>
    </dgm:pt>
    <dgm:pt modelId="{C01B60BF-F4DB-46EA-85A5-443DD6FC484D}" type="sibTrans" cxnId="{7CD588D2-8180-498B-B7CB-68F6B69AB149}">
      <dgm:prSet/>
      <dgm:spPr/>
      <dgm:t>
        <a:bodyPr/>
        <a:lstStyle/>
        <a:p>
          <a:endParaRPr lang="en-US"/>
        </a:p>
      </dgm:t>
    </dgm:pt>
    <dgm:pt modelId="{C4E0842F-2457-4D12-B68F-2435226557CD}" type="parTrans" cxnId="{7CD588D2-8180-498B-B7CB-68F6B69AB149}">
      <dgm:prSet/>
      <dgm:spPr/>
      <dgm:t>
        <a:bodyPr/>
        <a:lstStyle/>
        <a:p>
          <a:endParaRPr lang="en-US"/>
        </a:p>
      </dgm:t>
    </dgm:pt>
    <dgm:pt modelId="{13CC07C5-BC62-42D0-B0AB-BEA0AD243B4B}" type="pres">
      <dgm:prSet presAssocID="{8728F560-3ED1-4391-8C9E-10617B015A09}" presName="hierChild1" presStyleCnt="0">
        <dgm:presLayoutVars>
          <dgm:chPref val="1"/>
          <dgm:dir/>
          <dgm:animOne val="branch"/>
          <dgm:animLvl val="lvl"/>
          <dgm:resizeHandles/>
        </dgm:presLayoutVars>
      </dgm:prSet>
      <dgm:spPr/>
    </dgm:pt>
    <dgm:pt modelId="{BB93BA4B-97B7-423A-A320-9F63B7A97440}" type="pres">
      <dgm:prSet presAssocID="{E1C4ABF2-D66D-4E7D-9CCF-A36ADDE771FE}" presName="hierRoot1" presStyleCnt="0"/>
      <dgm:spPr/>
    </dgm:pt>
    <dgm:pt modelId="{65D8945B-9B7E-4718-A9F3-3AC2C611775C}" type="pres">
      <dgm:prSet presAssocID="{E1C4ABF2-D66D-4E7D-9CCF-A36ADDE771FE}" presName="composite" presStyleCnt="0"/>
      <dgm:spPr/>
    </dgm:pt>
    <dgm:pt modelId="{C9CC0EE1-13D0-45B0-8828-3B6131CAAF35}" type="pres">
      <dgm:prSet presAssocID="{E1C4ABF2-D66D-4E7D-9CCF-A36ADDE771FE}" presName="background" presStyleLbl="node0" presStyleIdx="0" presStyleCnt="1"/>
      <dgm:spPr>
        <a:prstGeom prst="roundRect">
          <a:avLst/>
        </a:prstGeom>
        <a:ln>
          <a:noFill/>
        </a:ln>
        <a:effectLst>
          <a:outerShdw blurRad="44450" dist="27940" dir="5400000" algn="ctr">
            <a:srgbClr val="000000">
              <a:alpha val="32000"/>
            </a:srgbClr>
          </a:outerShdw>
        </a:effectLst>
        <a:scene3d>
          <a:camera prst="orthographicFront"/>
          <a:lightRig rig="balanced" dir="t">
            <a:rot lat="0" lon="0" rev="8700000"/>
          </a:lightRig>
        </a:scene3d>
        <a:sp3d>
          <a:bevelT w="190500" h="38100"/>
        </a:sp3d>
      </dgm:spPr>
    </dgm:pt>
    <dgm:pt modelId="{B7BD0B19-909B-443F-ABE6-050439B8A624}" type="pres">
      <dgm:prSet presAssocID="{E1C4ABF2-D66D-4E7D-9CCF-A36ADDE771FE}" presName="text" presStyleLbl="fgAcc0" presStyleIdx="0" presStyleCnt="1" custScaleX="304680" custScaleY="186318" custLinFactNeighborX="-13491" custLinFactNeighborY="-48959">
        <dgm:presLayoutVars>
          <dgm:chPref val="3"/>
        </dgm:presLayoutVars>
      </dgm:prSet>
      <dgm:spPr/>
    </dgm:pt>
    <dgm:pt modelId="{44E3EB43-CB7A-48A1-BCC8-799980B400ED}" type="pres">
      <dgm:prSet presAssocID="{E1C4ABF2-D66D-4E7D-9CCF-A36ADDE771FE}" presName="hierChild2" presStyleCnt="0"/>
      <dgm:spPr/>
    </dgm:pt>
    <dgm:pt modelId="{46AA787A-B8DD-46DA-BCC7-9B7CD19551EB}" type="pres">
      <dgm:prSet presAssocID="{D9488CD0-964F-455A-A973-E3807318A707}" presName="Name10" presStyleLbl="parChTrans1D2" presStyleIdx="0" presStyleCnt="3"/>
      <dgm:spPr/>
    </dgm:pt>
    <dgm:pt modelId="{3C96D0FF-AF9E-4B8D-AB35-D54E9148EED5}" type="pres">
      <dgm:prSet presAssocID="{98D049C0-5F55-45A4-812F-AA65235AE8F1}" presName="hierRoot2" presStyleCnt="0"/>
      <dgm:spPr/>
    </dgm:pt>
    <dgm:pt modelId="{46F37362-AC98-439C-B6F9-47D9214C8003}" type="pres">
      <dgm:prSet presAssocID="{98D049C0-5F55-45A4-812F-AA65235AE8F1}" presName="composite2" presStyleCnt="0"/>
      <dgm:spPr/>
    </dgm:pt>
    <dgm:pt modelId="{D008CB68-339E-4902-B19E-B557A55C9BE7}" type="pres">
      <dgm:prSet presAssocID="{98D049C0-5F55-45A4-812F-AA65235AE8F1}" presName="background2" presStyleLbl="node2" presStyleIdx="0" presStyleCnt="3"/>
      <dgm:spPr/>
    </dgm:pt>
    <dgm:pt modelId="{5A86C0C4-6030-4677-92C7-FE84DDC816EE}" type="pres">
      <dgm:prSet presAssocID="{98D049C0-5F55-45A4-812F-AA65235AE8F1}" presName="text2" presStyleLbl="fgAcc2" presStyleIdx="0" presStyleCnt="3" custScaleX="205675" custScaleY="149012" custLinFactNeighborX="-1225" custLinFactNeighborY="-50643">
        <dgm:presLayoutVars>
          <dgm:chPref val="3"/>
        </dgm:presLayoutVars>
      </dgm:prSet>
      <dgm:spPr/>
    </dgm:pt>
    <dgm:pt modelId="{29BEDD9E-1AD7-49E4-9AF2-24E4088D19AB}" type="pres">
      <dgm:prSet presAssocID="{98D049C0-5F55-45A4-812F-AA65235AE8F1}" presName="hierChild3" presStyleCnt="0"/>
      <dgm:spPr/>
    </dgm:pt>
    <dgm:pt modelId="{654A3F92-C57A-4E40-B5FE-D7A3EFB24B08}" type="pres">
      <dgm:prSet presAssocID="{1C1CE151-4D92-4D86-AB89-26E243305F7D}" presName="Name17" presStyleLbl="parChTrans1D3" presStyleIdx="0" presStyleCnt="6"/>
      <dgm:spPr/>
    </dgm:pt>
    <dgm:pt modelId="{A699FEA9-390E-4024-9B30-602D258ED73A}" type="pres">
      <dgm:prSet presAssocID="{DB858567-A1B8-4527-BECC-4D0FB03929A9}" presName="hierRoot3" presStyleCnt="0"/>
      <dgm:spPr/>
    </dgm:pt>
    <dgm:pt modelId="{22DCF678-C5B2-4E8E-BB5B-186C3FA23A91}" type="pres">
      <dgm:prSet presAssocID="{DB858567-A1B8-4527-BECC-4D0FB03929A9}" presName="composite3" presStyleCnt="0"/>
      <dgm:spPr/>
    </dgm:pt>
    <dgm:pt modelId="{FA7BB143-62B2-49E9-95FD-3A7229B9E86A}" type="pres">
      <dgm:prSet presAssocID="{DB858567-A1B8-4527-BECC-4D0FB03929A9}" presName="background3" presStyleLbl="node3" presStyleIdx="0" presStyleCnt="6"/>
      <dgm:spPr/>
    </dgm:pt>
    <dgm:pt modelId="{49CB9F12-49F4-4C1E-8C43-348E7B350B2F}" type="pres">
      <dgm:prSet presAssocID="{DB858567-A1B8-4527-BECC-4D0FB03929A9}" presName="text3" presStyleLbl="fgAcc3" presStyleIdx="0" presStyleCnt="6" custLinFactNeighborX="-7575" custLinFactNeighborY="-47141">
        <dgm:presLayoutVars>
          <dgm:chPref val="3"/>
        </dgm:presLayoutVars>
      </dgm:prSet>
      <dgm:spPr/>
    </dgm:pt>
    <dgm:pt modelId="{27E9D619-25AD-41AE-8F56-11AE5898DE2F}" type="pres">
      <dgm:prSet presAssocID="{DB858567-A1B8-4527-BECC-4D0FB03929A9}" presName="hierChild4" presStyleCnt="0"/>
      <dgm:spPr/>
    </dgm:pt>
    <dgm:pt modelId="{C30EFBA0-4CF2-4A46-A4C4-923B193CA4E4}" type="pres">
      <dgm:prSet presAssocID="{C0FF1C9A-856D-4BF7-8813-B6987CB6B015}" presName="Name17" presStyleLbl="parChTrans1D3" presStyleIdx="1" presStyleCnt="6"/>
      <dgm:spPr/>
    </dgm:pt>
    <dgm:pt modelId="{88F4B27D-0A39-4619-B0B7-B8249036FD4E}" type="pres">
      <dgm:prSet presAssocID="{751F1052-E8F7-48F2-BF16-941571236236}" presName="hierRoot3" presStyleCnt="0"/>
      <dgm:spPr/>
    </dgm:pt>
    <dgm:pt modelId="{61E93C1A-7AA6-4759-865A-685ACC96B1F4}" type="pres">
      <dgm:prSet presAssocID="{751F1052-E8F7-48F2-BF16-941571236236}" presName="composite3" presStyleCnt="0"/>
      <dgm:spPr/>
    </dgm:pt>
    <dgm:pt modelId="{05715C6A-A5DA-457E-9310-DFFD7586DF80}" type="pres">
      <dgm:prSet presAssocID="{751F1052-E8F7-48F2-BF16-941571236236}" presName="background3" presStyleLbl="node3" presStyleIdx="1" presStyleCnt="6"/>
      <dgm:spPr/>
    </dgm:pt>
    <dgm:pt modelId="{C15217D2-0479-4F05-B623-9DCDD0EE500F}" type="pres">
      <dgm:prSet presAssocID="{751F1052-E8F7-48F2-BF16-941571236236}" presName="text3" presStyleLbl="fgAcc3" presStyleIdx="1" presStyleCnt="6" custLinFactNeighborX="1860" custLinFactNeighborY="-46589">
        <dgm:presLayoutVars>
          <dgm:chPref val="3"/>
        </dgm:presLayoutVars>
      </dgm:prSet>
      <dgm:spPr/>
    </dgm:pt>
    <dgm:pt modelId="{A41056B2-7DA7-4B92-8990-53FD6859161D}" type="pres">
      <dgm:prSet presAssocID="{751F1052-E8F7-48F2-BF16-941571236236}" presName="hierChild4" presStyleCnt="0"/>
      <dgm:spPr/>
    </dgm:pt>
    <dgm:pt modelId="{44DAE0CA-32B5-49C1-BD92-8063855195A1}" type="pres">
      <dgm:prSet presAssocID="{C22AEE5B-F6B1-4D9F-960F-E892DD048AF1}" presName="Name10" presStyleLbl="parChTrans1D2" presStyleIdx="1" presStyleCnt="3"/>
      <dgm:spPr/>
    </dgm:pt>
    <dgm:pt modelId="{A5B2C03C-27C0-4DCD-BE0F-30CF8B0CA163}" type="pres">
      <dgm:prSet presAssocID="{DA09750F-4A0E-4A0C-BC4E-4F014E4E3915}" presName="hierRoot2" presStyleCnt="0"/>
      <dgm:spPr/>
    </dgm:pt>
    <dgm:pt modelId="{7DB37E89-2AAC-4D12-A561-442BC2737970}" type="pres">
      <dgm:prSet presAssocID="{DA09750F-4A0E-4A0C-BC4E-4F014E4E3915}" presName="composite2" presStyleCnt="0"/>
      <dgm:spPr/>
    </dgm:pt>
    <dgm:pt modelId="{E5E02F1C-C16B-45D0-9293-606B7F455D53}" type="pres">
      <dgm:prSet presAssocID="{DA09750F-4A0E-4A0C-BC4E-4F014E4E3915}" presName="background2" presStyleLbl="node2" presStyleIdx="1" presStyleCnt="3"/>
      <dgm:spPr/>
    </dgm:pt>
    <dgm:pt modelId="{5985E3EE-B99E-4115-9B96-7E343AD47866}" type="pres">
      <dgm:prSet presAssocID="{DA09750F-4A0E-4A0C-BC4E-4F014E4E3915}" presName="text2" presStyleLbl="fgAcc2" presStyleIdx="1" presStyleCnt="3" custScaleX="198711" custScaleY="149012" custLinFactX="-13097" custLinFactNeighborX="-100000" custLinFactNeighborY="-50643">
        <dgm:presLayoutVars>
          <dgm:chPref val="3"/>
        </dgm:presLayoutVars>
      </dgm:prSet>
      <dgm:spPr/>
    </dgm:pt>
    <dgm:pt modelId="{F7388556-276E-4740-AE7C-6739B9FE1762}" type="pres">
      <dgm:prSet presAssocID="{DA09750F-4A0E-4A0C-BC4E-4F014E4E3915}" presName="hierChild3" presStyleCnt="0"/>
      <dgm:spPr/>
    </dgm:pt>
    <dgm:pt modelId="{625E355F-0AD9-4093-A13C-6A1B0DED99F8}" type="pres">
      <dgm:prSet presAssocID="{FB72676F-5832-4F0A-94EB-0E05EEAC052B}" presName="Name17" presStyleLbl="parChTrans1D3" presStyleIdx="2" presStyleCnt="6"/>
      <dgm:spPr/>
    </dgm:pt>
    <dgm:pt modelId="{C072B506-57D2-442E-BB86-152BAD5E0208}" type="pres">
      <dgm:prSet presAssocID="{3003942B-EB28-4589-B7D4-F20269568E0D}" presName="hierRoot3" presStyleCnt="0"/>
      <dgm:spPr/>
    </dgm:pt>
    <dgm:pt modelId="{EA1C78E9-0A13-4FC9-B1A7-55230DD33AC0}" type="pres">
      <dgm:prSet presAssocID="{3003942B-EB28-4589-B7D4-F20269568E0D}" presName="composite3" presStyleCnt="0"/>
      <dgm:spPr/>
    </dgm:pt>
    <dgm:pt modelId="{2CE2134E-5EB7-4C11-BBD9-6CC0E54C4644}" type="pres">
      <dgm:prSet presAssocID="{3003942B-EB28-4589-B7D4-F20269568E0D}" presName="background3" presStyleLbl="node3" presStyleIdx="2" presStyleCnt="6"/>
      <dgm:spPr/>
    </dgm:pt>
    <dgm:pt modelId="{565EAD1B-91B6-4D1C-BF6A-6F87493A2ED5}" type="pres">
      <dgm:prSet presAssocID="{3003942B-EB28-4589-B7D4-F20269568E0D}" presName="text3" presStyleLbl="fgAcc3" presStyleIdx="2" presStyleCnt="6" custLinFactNeighborX="-8908" custLinFactNeighborY="-46589">
        <dgm:presLayoutVars>
          <dgm:chPref val="3"/>
        </dgm:presLayoutVars>
      </dgm:prSet>
      <dgm:spPr/>
    </dgm:pt>
    <dgm:pt modelId="{3C7C5C50-2644-4050-97A0-5FE4E76866EA}" type="pres">
      <dgm:prSet presAssocID="{3003942B-EB28-4589-B7D4-F20269568E0D}" presName="hierChild4" presStyleCnt="0"/>
      <dgm:spPr/>
    </dgm:pt>
    <dgm:pt modelId="{D8447FB0-9CDB-48D4-A7A0-84FE897243B7}" type="pres">
      <dgm:prSet presAssocID="{C2B6C7CC-7521-4C0C-931E-36AC386FE069}" presName="Name17" presStyleLbl="parChTrans1D3" presStyleIdx="3" presStyleCnt="6"/>
      <dgm:spPr/>
    </dgm:pt>
    <dgm:pt modelId="{05AE9173-5309-41ED-A487-DAA5FA63F4A9}" type="pres">
      <dgm:prSet presAssocID="{5F4034EE-0504-4B7B-8168-801707A1D626}" presName="hierRoot3" presStyleCnt="0"/>
      <dgm:spPr/>
    </dgm:pt>
    <dgm:pt modelId="{07DA766E-7107-47C8-8D40-DC2DFA8DE411}" type="pres">
      <dgm:prSet presAssocID="{5F4034EE-0504-4B7B-8168-801707A1D626}" presName="composite3" presStyleCnt="0"/>
      <dgm:spPr/>
    </dgm:pt>
    <dgm:pt modelId="{9C3DD500-2E99-44B1-B05F-F02184D49F8F}" type="pres">
      <dgm:prSet presAssocID="{5F4034EE-0504-4B7B-8168-801707A1D626}" presName="background3" presStyleLbl="node3" presStyleIdx="3" presStyleCnt="6"/>
      <dgm:spPr/>
    </dgm:pt>
    <dgm:pt modelId="{965B5EEC-BD02-496E-A3C9-08FC9582CF6C}" type="pres">
      <dgm:prSet presAssocID="{5F4034EE-0504-4B7B-8168-801707A1D626}" presName="text3" presStyleLbl="fgAcc3" presStyleIdx="3" presStyleCnt="6" custLinFactNeighborX="-1986" custLinFactNeighborY="-46589">
        <dgm:presLayoutVars>
          <dgm:chPref val="3"/>
        </dgm:presLayoutVars>
      </dgm:prSet>
      <dgm:spPr/>
    </dgm:pt>
    <dgm:pt modelId="{27ADE8A9-84F1-47DA-84F4-85B38AB01AE9}" type="pres">
      <dgm:prSet presAssocID="{5F4034EE-0504-4B7B-8168-801707A1D626}" presName="hierChild4" presStyleCnt="0"/>
      <dgm:spPr/>
    </dgm:pt>
    <dgm:pt modelId="{DDC0B963-386B-409C-918E-EB4A9E6951A5}" type="pres">
      <dgm:prSet presAssocID="{7D984EFA-8E89-44F5-B949-C738737B1579}" presName="Name17" presStyleLbl="parChTrans1D3" presStyleIdx="4" presStyleCnt="6"/>
      <dgm:spPr/>
    </dgm:pt>
    <dgm:pt modelId="{30A15168-5C2E-4AF1-9D17-9A00E9EA29AA}" type="pres">
      <dgm:prSet presAssocID="{D3D6A1E1-9352-4DD3-9F35-0C82EB814F2A}" presName="hierRoot3" presStyleCnt="0"/>
      <dgm:spPr/>
    </dgm:pt>
    <dgm:pt modelId="{08D8A7F2-3384-405B-86A5-6A2D4838AD85}" type="pres">
      <dgm:prSet presAssocID="{D3D6A1E1-9352-4DD3-9F35-0C82EB814F2A}" presName="composite3" presStyleCnt="0"/>
      <dgm:spPr/>
    </dgm:pt>
    <dgm:pt modelId="{C3589A8E-B034-4639-B68A-B84C00827559}" type="pres">
      <dgm:prSet presAssocID="{D3D6A1E1-9352-4DD3-9F35-0C82EB814F2A}" presName="background3" presStyleLbl="node3" presStyleIdx="4" presStyleCnt="6"/>
      <dgm:spPr/>
    </dgm:pt>
    <dgm:pt modelId="{E9A143ED-6871-4003-B50C-1351BA9968D6}" type="pres">
      <dgm:prSet presAssocID="{D3D6A1E1-9352-4DD3-9F35-0C82EB814F2A}" presName="text3" presStyleLbl="fgAcc3" presStyleIdx="4" presStyleCnt="6" custLinFactNeighborX="3075" custLinFactNeighborY="-46589">
        <dgm:presLayoutVars>
          <dgm:chPref val="3"/>
        </dgm:presLayoutVars>
      </dgm:prSet>
      <dgm:spPr/>
    </dgm:pt>
    <dgm:pt modelId="{89DFD771-38B3-455E-B987-18700B441FB6}" type="pres">
      <dgm:prSet presAssocID="{D3D6A1E1-9352-4DD3-9F35-0C82EB814F2A}" presName="hierChild4" presStyleCnt="0"/>
      <dgm:spPr/>
    </dgm:pt>
    <dgm:pt modelId="{CAA38FB1-977F-43AA-8748-EBFDFBAF8875}" type="pres">
      <dgm:prSet presAssocID="{B7A406D3-C081-4D89-A332-23BC11463AB2}" presName="Name17" presStyleLbl="parChTrans1D3" presStyleIdx="5" presStyleCnt="6"/>
      <dgm:spPr/>
    </dgm:pt>
    <dgm:pt modelId="{F625CF7F-1D2C-49AC-B3A6-683E167B3478}" type="pres">
      <dgm:prSet presAssocID="{E77B6720-EA4E-4FB3-9097-997B6B13F707}" presName="hierRoot3" presStyleCnt="0"/>
      <dgm:spPr/>
    </dgm:pt>
    <dgm:pt modelId="{8EA3543C-00C4-43D2-A598-23EC5303E83F}" type="pres">
      <dgm:prSet presAssocID="{E77B6720-EA4E-4FB3-9097-997B6B13F707}" presName="composite3" presStyleCnt="0"/>
      <dgm:spPr/>
    </dgm:pt>
    <dgm:pt modelId="{A9971988-26F8-4379-A200-73C87C84E73B}" type="pres">
      <dgm:prSet presAssocID="{E77B6720-EA4E-4FB3-9097-997B6B13F707}" presName="background3" presStyleLbl="node3" presStyleIdx="5" presStyleCnt="6"/>
      <dgm:spPr/>
    </dgm:pt>
    <dgm:pt modelId="{10EAD2A4-21A9-44B7-AAF8-2C0477BD610B}" type="pres">
      <dgm:prSet presAssocID="{E77B6720-EA4E-4FB3-9097-997B6B13F707}" presName="text3" presStyleLbl="fgAcc3" presStyleIdx="5" presStyleCnt="6" custLinFactNeighborX="-14677" custLinFactNeighborY="-46589">
        <dgm:presLayoutVars>
          <dgm:chPref val="3"/>
        </dgm:presLayoutVars>
      </dgm:prSet>
      <dgm:spPr/>
    </dgm:pt>
    <dgm:pt modelId="{97876053-C096-4F97-BB87-888404C8F46B}" type="pres">
      <dgm:prSet presAssocID="{E77B6720-EA4E-4FB3-9097-997B6B13F707}" presName="hierChild4" presStyleCnt="0"/>
      <dgm:spPr/>
    </dgm:pt>
    <dgm:pt modelId="{CB9F2B51-E0A0-4ED1-876F-0864991BDBC8}" type="pres">
      <dgm:prSet presAssocID="{C2DD62FD-0E81-4784-B52A-26258731C5EC}" presName="Name10" presStyleLbl="parChTrans1D2" presStyleIdx="2" presStyleCnt="3"/>
      <dgm:spPr/>
    </dgm:pt>
    <dgm:pt modelId="{8A6CE53D-9F9F-4585-B67D-CF7DDBC1F6C7}" type="pres">
      <dgm:prSet presAssocID="{8D866A6D-EEC9-40B4-B5E1-541DE6957F85}" presName="hierRoot2" presStyleCnt="0"/>
      <dgm:spPr/>
    </dgm:pt>
    <dgm:pt modelId="{6340AE24-EBAD-42B3-9853-45A38EF9694F}" type="pres">
      <dgm:prSet presAssocID="{8D866A6D-EEC9-40B4-B5E1-541DE6957F85}" presName="composite2" presStyleCnt="0"/>
      <dgm:spPr/>
    </dgm:pt>
    <dgm:pt modelId="{29F7ECDF-A025-481C-ADF9-2422AC7F2375}" type="pres">
      <dgm:prSet presAssocID="{8D866A6D-EEC9-40B4-B5E1-541DE6957F85}" presName="background2" presStyleLbl="node2" presStyleIdx="2" presStyleCnt="3"/>
      <dgm:spPr/>
    </dgm:pt>
    <dgm:pt modelId="{BEF9FF6D-2860-4E65-8C36-D2E9BE3F8197}" type="pres">
      <dgm:prSet presAssocID="{8D866A6D-EEC9-40B4-B5E1-541DE6957F85}" presName="text2" presStyleLbl="fgAcc2" presStyleIdx="2" presStyleCnt="3" custScaleX="148715" custScaleY="104940" custLinFactNeighborX="-89049" custLinFactNeighborY="-50643">
        <dgm:presLayoutVars>
          <dgm:chPref val="3"/>
        </dgm:presLayoutVars>
      </dgm:prSet>
      <dgm:spPr/>
    </dgm:pt>
    <dgm:pt modelId="{19D473AD-4A19-49A5-B9BD-E8493B8D97C0}" type="pres">
      <dgm:prSet presAssocID="{8D866A6D-EEC9-40B4-B5E1-541DE6957F85}" presName="hierChild3" presStyleCnt="0"/>
      <dgm:spPr/>
    </dgm:pt>
  </dgm:ptLst>
  <dgm:cxnLst>
    <dgm:cxn modelId="{CFB2A003-4E0E-4B4D-8877-E22324F011D5}" srcId="{E1C4ABF2-D66D-4E7D-9CCF-A36ADDE771FE}" destId="{8D866A6D-EEC9-40B4-B5E1-541DE6957F85}" srcOrd="2" destOrd="0" parTransId="{C2DD62FD-0E81-4784-B52A-26258731C5EC}" sibTransId="{68DA278C-C048-409D-B4C6-4B9AF98CCC82}"/>
    <dgm:cxn modelId="{AE80D90D-D8EA-43A1-9B87-B53DDF4A6C13}" srcId="{DA09750F-4A0E-4A0C-BC4E-4F014E4E3915}" destId="{E77B6720-EA4E-4FB3-9097-997B6B13F707}" srcOrd="3" destOrd="0" parTransId="{B7A406D3-C081-4D89-A332-23BC11463AB2}" sibTransId="{F604B083-3B4C-461D-9F57-D3522FA8FB21}"/>
    <dgm:cxn modelId="{3B0CDF17-4D06-4348-AC9B-AD5A260C3325}" type="presOf" srcId="{D3D6A1E1-9352-4DD3-9F35-0C82EB814F2A}" destId="{E9A143ED-6871-4003-B50C-1351BA9968D6}" srcOrd="0" destOrd="0" presId="urn:microsoft.com/office/officeart/2005/8/layout/hierarchy1"/>
    <dgm:cxn modelId="{4514F717-656E-4CA0-B967-85F6CC813BE7}" type="presOf" srcId="{3003942B-EB28-4589-B7D4-F20269568E0D}" destId="{565EAD1B-91B6-4D1C-BF6A-6F87493A2ED5}" srcOrd="0" destOrd="0" presId="urn:microsoft.com/office/officeart/2005/8/layout/hierarchy1"/>
    <dgm:cxn modelId="{22AF8A1B-41A5-4BB2-965A-E9FBD2974DCB}" type="presOf" srcId="{FB72676F-5832-4F0A-94EB-0E05EEAC052B}" destId="{625E355F-0AD9-4093-A13C-6A1B0DED99F8}" srcOrd="0" destOrd="0" presId="urn:microsoft.com/office/officeart/2005/8/layout/hierarchy1"/>
    <dgm:cxn modelId="{2B43991B-8338-4A30-AA28-6C8C70F243FC}" type="presOf" srcId="{E1C4ABF2-D66D-4E7D-9CCF-A36ADDE771FE}" destId="{B7BD0B19-909B-443F-ABE6-050439B8A624}" srcOrd="0" destOrd="0" presId="urn:microsoft.com/office/officeart/2005/8/layout/hierarchy1"/>
    <dgm:cxn modelId="{BCBFDD1F-4B67-4CF7-B5C1-BC6E1311DDE1}" type="presOf" srcId="{C0FF1C9A-856D-4BF7-8813-B6987CB6B015}" destId="{C30EFBA0-4CF2-4A46-A4C4-923B193CA4E4}" srcOrd="0" destOrd="0" presId="urn:microsoft.com/office/officeart/2005/8/layout/hierarchy1"/>
    <dgm:cxn modelId="{D223632C-C131-43AC-BEBD-1A20C13420E5}" srcId="{98D049C0-5F55-45A4-812F-AA65235AE8F1}" destId="{DB858567-A1B8-4527-BECC-4D0FB03929A9}" srcOrd="0" destOrd="0" parTransId="{1C1CE151-4D92-4D86-AB89-26E243305F7D}" sibTransId="{B4547E70-0239-4917-9A0B-847B0651A429}"/>
    <dgm:cxn modelId="{6E443431-A57F-4DF2-81CE-4759EB4F38C7}" srcId="{DA09750F-4A0E-4A0C-BC4E-4F014E4E3915}" destId="{5F4034EE-0504-4B7B-8168-801707A1D626}" srcOrd="1" destOrd="0" parTransId="{C2B6C7CC-7521-4C0C-931E-36AC386FE069}" sibTransId="{0855FF7B-0208-42B1-8E1B-22819C321946}"/>
    <dgm:cxn modelId="{D1552935-A26F-4953-B676-3CA6DE80A5C8}" srcId="{E1C4ABF2-D66D-4E7D-9CCF-A36ADDE771FE}" destId="{98D049C0-5F55-45A4-812F-AA65235AE8F1}" srcOrd="0" destOrd="0" parTransId="{D9488CD0-964F-455A-A973-E3807318A707}" sibTransId="{B9FFE206-2518-4D43-8ACE-15D952004CA8}"/>
    <dgm:cxn modelId="{2129C243-B69F-42CC-AF8B-3E2309BD077C}" type="presOf" srcId="{DA09750F-4A0E-4A0C-BC4E-4F014E4E3915}" destId="{5985E3EE-B99E-4115-9B96-7E343AD47866}" srcOrd="0" destOrd="0" presId="urn:microsoft.com/office/officeart/2005/8/layout/hierarchy1"/>
    <dgm:cxn modelId="{DE404245-6A27-47F6-AEDC-E40A4A04BBB6}" type="presOf" srcId="{C2B6C7CC-7521-4C0C-931E-36AC386FE069}" destId="{D8447FB0-9CDB-48D4-A7A0-84FE897243B7}" srcOrd="0" destOrd="0" presId="urn:microsoft.com/office/officeart/2005/8/layout/hierarchy1"/>
    <dgm:cxn modelId="{F06D294A-7AE7-48B5-8B0F-0A4E1DA3CA98}" type="presOf" srcId="{8728F560-3ED1-4391-8C9E-10617B015A09}" destId="{13CC07C5-BC62-42D0-B0AB-BEA0AD243B4B}" srcOrd="0" destOrd="0" presId="urn:microsoft.com/office/officeart/2005/8/layout/hierarchy1"/>
    <dgm:cxn modelId="{018CDB4D-9689-4F38-A3EC-2A29A40BBB44}" srcId="{DA09750F-4A0E-4A0C-BC4E-4F014E4E3915}" destId="{3003942B-EB28-4589-B7D4-F20269568E0D}" srcOrd="0" destOrd="0" parTransId="{FB72676F-5832-4F0A-94EB-0E05EEAC052B}" sibTransId="{D4BB81B5-A3F5-47F9-90D7-7B886C222D97}"/>
    <dgm:cxn modelId="{3EF94F54-7260-48DD-A5E8-143C442A36B7}" type="presOf" srcId="{D9488CD0-964F-455A-A973-E3807318A707}" destId="{46AA787A-B8DD-46DA-BCC7-9B7CD19551EB}" srcOrd="0" destOrd="0" presId="urn:microsoft.com/office/officeart/2005/8/layout/hierarchy1"/>
    <dgm:cxn modelId="{ED21686E-D105-4E76-9F7B-87AF2654E2B3}" type="presOf" srcId="{5F4034EE-0504-4B7B-8168-801707A1D626}" destId="{965B5EEC-BD02-496E-A3C9-08FC9582CF6C}" srcOrd="0" destOrd="0" presId="urn:microsoft.com/office/officeart/2005/8/layout/hierarchy1"/>
    <dgm:cxn modelId="{02F42572-6138-4777-8D19-72DFEB5087A7}" type="presOf" srcId="{B7A406D3-C081-4D89-A332-23BC11463AB2}" destId="{CAA38FB1-977F-43AA-8748-EBFDFBAF8875}" srcOrd="0" destOrd="0" presId="urn:microsoft.com/office/officeart/2005/8/layout/hierarchy1"/>
    <dgm:cxn modelId="{1B576478-F176-423E-B679-E0DC00C5F3F2}" type="presOf" srcId="{1C1CE151-4D92-4D86-AB89-26E243305F7D}" destId="{654A3F92-C57A-4E40-B5FE-D7A3EFB24B08}" srcOrd="0" destOrd="0" presId="urn:microsoft.com/office/officeart/2005/8/layout/hierarchy1"/>
    <dgm:cxn modelId="{EC23067B-9431-43AD-A024-ADBB3D9672D8}" type="presOf" srcId="{C22AEE5B-F6B1-4D9F-960F-E892DD048AF1}" destId="{44DAE0CA-32B5-49C1-BD92-8063855195A1}" srcOrd="0" destOrd="0" presId="urn:microsoft.com/office/officeart/2005/8/layout/hierarchy1"/>
    <dgm:cxn modelId="{EC35CA9B-CB28-467D-BCA4-C29700F43484}" type="presOf" srcId="{7D984EFA-8E89-44F5-B949-C738737B1579}" destId="{DDC0B963-386B-409C-918E-EB4A9E6951A5}" srcOrd="0" destOrd="0" presId="urn:microsoft.com/office/officeart/2005/8/layout/hierarchy1"/>
    <dgm:cxn modelId="{0850E7A6-2FE0-4F85-B580-A93D91359A35}" type="presOf" srcId="{DB858567-A1B8-4527-BECC-4D0FB03929A9}" destId="{49CB9F12-49F4-4C1E-8C43-348E7B350B2F}" srcOrd="0" destOrd="0" presId="urn:microsoft.com/office/officeart/2005/8/layout/hierarchy1"/>
    <dgm:cxn modelId="{BD567AAC-E3E4-4EB1-8003-DD75E2892771}" srcId="{DA09750F-4A0E-4A0C-BC4E-4F014E4E3915}" destId="{D3D6A1E1-9352-4DD3-9F35-0C82EB814F2A}" srcOrd="2" destOrd="0" parTransId="{7D984EFA-8E89-44F5-B949-C738737B1579}" sibTransId="{96261522-B4AE-4506-AE7F-94A289CE4A7E}"/>
    <dgm:cxn modelId="{4987CBBE-74E1-4FD1-80EF-8C918669F705}" srcId="{E1C4ABF2-D66D-4E7D-9CCF-A36ADDE771FE}" destId="{DA09750F-4A0E-4A0C-BC4E-4F014E4E3915}" srcOrd="1" destOrd="0" parTransId="{C22AEE5B-F6B1-4D9F-960F-E892DD048AF1}" sibTransId="{193E82EA-6189-4DB9-A36C-44E1C8A21688}"/>
    <dgm:cxn modelId="{DDAA35C2-B6C1-4930-BA43-68A099021911}" type="presOf" srcId="{751F1052-E8F7-48F2-BF16-941571236236}" destId="{C15217D2-0479-4F05-B623-9DCDD0EE500F}" srcOrd="0" destOrd="0" presId="urn:microsoft.com/office/officeart/2005/8/layout/hierarchy1"/>
    <dgm:cxn modelId="{BD6975CB-7E4F-450D-A4B8-DF67103AA1C2}" type="presOf" srcId="{E77B6720-EA4E-4FB3-9097-997B6B13F707}" destId="{10EAD2A4-21A9-44B7-AAF8-2C0477BD610B}" srcOrd="0" destOrd="0" presId="urn:microsoft.com/office/officeart/2005/8/layout/hierarchy1"/>
    <dgm:cxn modelId="{7CD588D2-8180-498B-B7CB-68F6B69AB149}" srcId="{8728F560-3ED1-4391-8C9E-10617B015A09}" destId="{E1C4ABF2-D66D-4E7D-9CCF-A36ADDE771FE}" srcOrd="0" destOrd="0" parTransId="{C4E0842F-2457-4D12-B68F-2435226557CD}" sibTransId="{C01B60BF-F4DB-46EA-85A5-443DD6FC484D}"/>
    <dgm:cxn modelId="{F9A5EFE5-D74D-47B0-B076-ABAF9880A932}" srcId="{98D049C0-5F55-45A4-812F-AA65235AE8F1}" destId="{751F1052-E8F7-48F2-BF16-941571236236}" srcOrd="1" destOrd="0" parTransId="{C0FF1C9A-856D-4BF7-8813-B6987CB6B015}" sibTransId="{0AB466D3-0E55-4559-AA69-5272508EA554}"/>
    <dgm:cxn modelId="{A5A6F3E5-C9C5-446A-8175-DB06EA25BEBD}" type="presOf" srcId="{98D049C0-5F55-45A4-812F-AA65235AE8F1}" destId="{5A86C0C4-6030-4677-92C7-FE84DDC816EE}" srcOrd="0" destOrd="0" presId="urn:microsoft.com/office/officeart/2005/8/layout/hierarchy1"/>
    <dgm:cxn modelId="{F27B19E9-028C-435B-822F-18436D7719A9}" type="presOf" srcId="{8D866A6D-EEC9-40B4-B5E1-541DE6957F85}" destId="{BEF9FF6D-2860-4E65-8C36-D2E9BE3F8197}" srcOrd="0" destOrd="0" presId="urn:microsoft.com/office/officeart/2005/8/layout/hierarchy1"/>
    <dgm:cxn modelId="{2C9670F4-B731-4B25-8766-FD6CEB927084}" type="presOf" srcId="{C2DD62FD-0E81-4784-B52A-26258731C5EC}" destId="{CB9F2B51-E0A0-4ED1-876F-0864991BDBC8}" srcOrd="0" destOrd="0" presId="urn:microsoft.com/office/officeart/2005/8/layout/hierarchy1"/>
    <dgm:cxn modelId="{7DFD3451-67CE-40A8-888A-73FBF3BB122A}" type="presParOf" srcId="{13CC07C5-BC62-42D0-B0AB-BEA0AD243B4B}" destId="{BB93BA4B-97B7-423A-A320-9F63B7A97440}" srcOrd="0" destOrd="0" presId="urn:microsoft.com/office/officeart/2005/8/layout/hierarchy1"/>
    <dgm:cxn modelId="{C09FAF26-065A-4AD9-90D2-600D32BA65AE}" type="presParOf" srcId="{BB93BA4B-97B7-423A-A320-9F63B7A97440}" destId="{65D8945B-9B7E-4718-A9F3-3AC2C611775C}" srcOrd="0" destOrd="0" presId="urn:microsoft.com/office/officeart/2005/8/layout/hierarchy1"/>
    <dgm:cxn modelId="{62B0070E-B13D-4476-B375-41DCAD46035E}" type="presParOf" srcId="{65D8945B-9B7E-4718-A9F3-3AC2C611775C}" destId="{C9CC0EE1-13D0-45B0-8828-3B6131CAAF35}" srcOrd="0" destOrd="0" presId="urn:microsoft.com/office/officeart/2005/8/layout/hierarchy1"/>
    <dgm:cxn modelId="{A87787C6-58DC-48F3-8EF9-CBE351E9A93A}" type="presParOf" srcId="{65D8945B-9B7E-4718-A9F3-3AC2C611775C}" destId="{B7BD0B19-909B-443F-ABE6-050439B8A624}" srcOrd="1" destOrd="0" presId="urn:microsoft.com/office/officeart/2005/8/layout/hierarchy1"/>
    <dgm:cxn modelId="{AEFC0D78-A8F3-4E65-B8A1-701E9F58D754}" type="presParOf" srcId="{BB93BA4B-97B7-423A-A320-9F63B7A97440}" destId="{44E3EB43-CB7A-48A1-BCC8-799980B400ED}" srcOrd="1" destOrd="0" presId="urn:microsoft.com/office/officeart/2005/8/layout/hierarchy1"/>
    <dgm:cxn modelId="{8D6C3588-531D-4542-AD9D-9D79ED504DF5}" type="presParOf" srcId="{44E3EB43-CB7A-48A1-BCC8-799980B400ED}" destId="{46AA787A-B8DD-46DA-BCC7-9B7CD19551EB}" srcOrd="0" destOrd="0" presId="urn:microsoft.com/office/officeart/2005/8/layout/hierarchy1"/>
    <dgm:cxn modelId="{D2F90A9D-05F6-4C2E-9D34-1DFE9FC0B6D4}" type="presParOf" srcId="{44E3EB43-CB7A-48A1-BCC8-799980B400ED}" destId="{3C96D0FF-AF9E-4B8D-AB35-D54E9148EED5}" srcOrd="1" destOrd="0" presId="urn:microsoft.com/office/officeart/2005/8/layout/hierarchy1"/>
    <dgm:cxn modelId="{79D1CEE8-446E-4A7C-9D98-8EBDB23AA2C8}" type="presParOf" srcId="{3C96D0FF-AF9E-4B8D-AB35-D54E9148EED5}" destId="{46F37362-AC98-439C-B6F9-47D9214C8003}" srcOrd="0" destOrd="0" presId="urn:microsoft.com/office/officeart/2005/8/layout/hierarchy1"/>
    <dgm:cxn modelId="{5681BC72-CEF6-420A-B843-1EAF5293312B}" type="presParOf" srcId="{46F37362-AC98-439C-B6F9-47D9214C8003}" destId="{D008CB68-339E-4902-B19E-B557A55C9BE7}" srcOrd="0" destOrd="0" presId="urn:microsoft.com/office/officeart/2005/8/layout/hierarchy1"/>
    <dgm:cxn modelId="{BAC87F05-4D88-4105-BB10-E98024DE96D1}" type="presParOf" srcId="{46F37362-AC98-439C-B6F9-47D9214C8003}" destId="{5A86C0C4-6030-4677-92C7-FE84DDC816EE}" srcOrd="1" destOrd="0" presId="urn:microsoft.com/office/officeart/2005/8/layout/hierarchy1"/>
    <dgm:cxn modelId="{7DAE1FA2-AC94-4796-9CCF-DAFFCC058B3E}" type="presParOf" srcId="{3C96D0FF-AF9E-4B8D-AB35-D54E9148EED5}" destId="{29BEDD9E-1AD7-49E4-9AF2-24E4088D19AB}" srcOrd="1" destOrd="0" presId="urn:microsoft.com/office/officeart/2005/8/layout/hierarchy1"/>
    <dgm:cxn modelId="{9837D024-3482-475F-8588-A34E45CAE8A7}" type="presParOf" srcId="{29BEDD9E-1AD7-49E4-9AF2-24E4088D19AB}" destId="{654A3F92-C57A-4E40-B5FE-D7A3EFB24B08}" srcOrd="0" destOrd="0" presId="urn:microsoft.com/office/officeart/2005/8/layout/hierarchy1"/>
    <dgm:cxn modelId="{2B0BB238-A172-413A-BB99-00791F6E01E6}" type="presParOf" srcId="{29BEDD9E-1AD7-49E4-9AF2-24E4088D19AB}" destId="{A699FEA9-390E-4024-9B30-602D258ED73A}" srcOrd="1" destOrd="0" presId="urn:microsoft.com/office/officeart/2005/8/layout/hierarchy1"/>
    <dgm:cxn modelId="{48758A89-DA9B-4788-945E-A779DF524A0D}" type="presParOf" srcId="{A699FEA9-390E-4024-9B30-602D258ED73A}" destId="{22DCF678-C5B2-4E8E-BB5B-186C3FA23A91}" srcOrd="0" destOrd="0" presId="urn:microsoft.com/office/officeart/2005/8/layout/hierarchy1"/>
    <dgm:cxn modelId="{B595F01A-5871-422B-98F5-272E06CA6B23}" type="presParOf" srcId="{22DCF678-C5B2-4E8E-BB5B-186C3FA23A91}" destId="{FA7BB143-62B2-49E9-95FD-3A7229B9E86A}" srcOrd="0" destOrd="0" presId="urn:microsoft.com/office/officeart/2005/8/layout/hierarchy1"/>
    <dgm:cxn modelId="{3974158E-639C-4467-80FD-D3E6392B564A}" type="presParOf" srcId="{22DCF678-C5B2-4E8E-BB5B-186C3FA23A91}" destId="{49CB9F12-49F4-4C1E-8C43-348E7B350B2F}" srcOrd="1" destOrd="0" presId="urn:microsoft.com/office/officeart/2005/8/layout/hierarchy1"/>
    <dgm:cxn modelId="{6C483673-1A67-4E9B-8B27-9B3556412C1A}" type="presParOf" srcId="{A699FEA9-390E-4024-9B30-602D258ED73A}" destId="{27E9D619-25AD-41AE-8F56-11AE5898DE2F}" srcOrd="1" destOrd="0" presId="urn:microsoft.com/office/officeart/2005/8/layout/hierarchy1"/>
    <dgm:cxn modelId="{EA9C735A-F2BA-4388-9564-3D20E18BF6B7}" type="presParOf" srcId="{29BEDD9E-1AD7-49E4-9AF2-24E4088D19AB}" destId="{C30EFBA0-4CF2-4A46-A4C4-923B193CA4E4}" srcOrd="2" destOrd="0" presId="urn:microsoft.com/office/officeart/2005/8/layout/hierarchy1"/>
    <dgm:cxn modelId="{01D17438-14CF-40BA-B39A-A6FF299893BC}" type="presParOf" srcId="{29BEDD9E-1AD7-49E4-9AF2-24E4088D19AB}" destId="{88F4B27D-0A39-4619-B0B7-B8249036FD4E}" srcOrd="3" destOrd="0" presId="urn:microsoft.com/office/officeart/2005/8/layout/hierarchy1"/>
    <dgm:cxn modelId="{759E96E3-260A-4406-8C34-81023973F715}" type="presParOf" srcId="{88F4B27D-0A39-4619-B0B7-B8249036FD4E}" destId="{61E93C1A-7AA6-4759-865A-685ACC96B1F4}" srcOrd="0" destOrd="0" presId="urn:microsoft.com/office/officeart/2005/8/layout/hierarchy1"/>
    <dgm:cxn modelId="{3601EEC4-37E4-4508-AB0E-BD6B39F22FAE}" type="presParOf" srcId="{61E93C1A-7AA6-4759-865A-685ACC96B1F4}" destId="{05715C6A-A5DA-457E-9310-DFFD7586DF80}" srcOrd="0" destOrd="0" presId="urn:microsoft.com/office/officeart/2005/8/layout/hierarchy1"/>
    <dgm:cxn modelId="{2D60804C-13FA-4813-BC26-E5603FCD2CAB}" type="presParOf" srcId="{61E93C1A-7AA6-4759-865A-685ACC96B1F4}" destId="{C15217D2-0479-4F05-B623-9DCDD0EE500F}" srcOrd="1" destOrd="0" presId="urn:microsoft.com/office/officeart/2005/8/layout/hierarchy1"/>
    <dgm:cxn modelId="{DAE689A9-DE18-40CE-B02B-68A246248EB1}" type="presParOf" srcId="{88F4B27D-0A39-4619-B0B7-B8249036FD4E}" destId="{A41056B2-7DA7-4B92-8990-53FD6859161D}" srcOrd="1" destOrd="0" presId="urn:microsoft.com/office/officeart/2005/8/layout/hierarchy1"/>
    <dgm:cxn modelId="{35956561-25EF-472E-A3CC-A7967F710B17}" type="presParOf" srcId="{44E3EB43-CB7A-48A1-BCC8-799980B400ED}" destId="{44DAE0CA-32B5-49C1-BD92-8063855195A1}" srcOrd="2" destOrd="0" presId="urn:microsoft.com/office/officeart/2005/8/layout/hierarchy1"/>
    <dgm:cxn modelId="{37A8D456-36F7-4BDA-9BC9-9CC562BF2AE8}" type="presParOf" srcId="{44E3EB43-CB7A-48A1-BCC8-799980B400ED}" destId="{A5B2C03C-27C0-4DCD-BE0F-30CF8B0CA163}" srcOrd="3" destOrd="0" presId="urn:microsoft.com/office/officeart/2005/8/layout/hierarchy1"/>
    <dgm:cxn modelId="{5235B760-4B38-4415-B3F1-E9F6E64602F7}" type="presParOf" srcId="{A5B2C03C-27C0-4DCD-BE0F-30CF8B0CA163}" destId="{7DB37E89-2AAC-4D12-A561-442BC2737970}" srcOrd="0" destOrd="0" presId="urn:microsoft.com/office/officeart/2005/8/layout/hierarchy1"/>
    <dgm:cxn modelId="{660AE3B1-3DE7-4685-8F53-AC724E1AD2C0}" type="presParOf" srcId="{7DB37E89-2AAC-4D12-A561-442BC2737970}" destId="{E5E02F1C-C16B-45D0-9293-606B7F455D53}" srcOrd="0" destOrd="0" presId="urn:microsoft.com/office/officeart/2005/8/layout/hierarchy1"/>
    <dgm:cxn modelId="{D1B9E106-EF3B-4AD2-8478-F90EDCC4A47C}" type="presParOf" srcId="{7DB37E89-2AAC-4D12-A561-442BC2737970}" destId="{5985E3EE-B99E-4115-9B96-7E343AD47866}" srcOrd="1" destOrd="0" presId="urn:microsoft.com/office/officeart/2005/8/layout/hierarchy1"/>
    <dgm:cxn modelId="{93B3607A-7C6C-43DE-86C2-4482BBC7D541}" type="presParOf" srcId="{A5B2C03C-27C0-4DCD-BE0F-30CF8B0CA163}" destId="{F7388556-276E-4740-AE7C-6739B9FE1762}" srcOrd="1" destOrd="0" presId="urn:microsoft.com/office/officeart/2005/8/layout/hierarchy1"/>
    <dgm:cxn modelId="{007CB89C-D903-46A1-9091-F249248291BB}" type="presParOf" srcId="{F7388556-276E-4740-AE7C-6739B9FE1762}" destId="{625E355F-0AD9-4093-A13C-6A1B0DED99F8}" srcOrd="0" destOrd="0" presId="urn:microsoft.com/office/officeart/2005/8/layout/hierarchy1"/>
    <dgm:cxn modelId="{DC4E2990-C39C-4F6E-9494-7CD5E69B97D9}" type="presParOf" srcId="{F7388556-276E-4740-AE7C-6739B9FE1762}" destId="{C072B506-57D2-442E-BB86-152BAD5E0208}" srcOrd="1" destOrd="0" presId="urn:microsoft.com/office/officeart/2005/8/layout/hierarchy1"/>
    <dgm:cxn modelId="{CE9D9CCF-B268-47D7-9014-C7063673D4C1}" type="presParOf" srcId="{C072B506-57D2-442E-BB86-152BAD5E0208}" destId="{EA1C78E9-0A13-4FC9-B1A7-55230DD33AC0}" srcOrd="0" destOrd="0" presId="urn:microsoft.com/office/officeart/2005/8/layout/hierarchy1"/>
    <dgm:cxn modelId="{FC87B33A-39EF-4E59-AAB9-E4DB7BF5ECA5}" type="presParOf" srcId="{EA1C78E9-0A13-4FC9-B1A7-55230DD33AC0}" destId="{2CE2134E-5EB7-4C11-BBD9-6CC0E54C4644}" srcOrd="0" destOrd="0" presId="urn:microsoft.com/office/officeart/2005/8/layout/hierarchy1"/>
    <dgm:cxn modelId="{929ADF88-0D8B-425E-AB8F-537F05370896}" type="presParOf" srcId="{EA1C78E9-0A13-4FC9-B1A7-55230DD33AC0}" destId="{565EAD1B-91B6-4D1C-BF6A-6F87493A2ED5}" srcOrd="1" destOrd="0" presId="urn:microsoft.com/office/officeart/2005/8/layout/hierarchy1"/>
    <dgm:cxn modelId="{92741DDB-D113-470A-8F7A-57EE4FB798D0}" type="presParOf" srcId="{C072B506-57D2-442E-BB86-152BAD5E0208}" destId="{3C7C5C50-2644-4050-97A0-5FE4E76866EA}" srcOrd="1" destOrd="0" presId="urn:microsoft.com/office/officeart/2005/8/layout/hierarchy1"/>
    <dgm:cxn modelId="{90E6801A-34D7-4641-8AAC-ADDF71807AD1}" type="presParOf" srcId="{F7388556-276E-4740-AE7C-6739B9FE1762}" destId="{D8447FB0-9CDB-48D4-A7A0-84FE897243B7}" srcOrd="2" destOrd="0" presId="urn:microsoft.com/office/officeart/2005/8/layout/hierarchy1"/>
    <dgm:cxn modelId="{B6A3E9AF-4452-4435-BC55-DBD80C4ED1BF}" type="presParOf" srcId="{F7388556-276E-4740-AE7C-6739B9FE1762}" destId="{05AE9173-5309-41ED-A487-DAA5FA63F4A9}" srcOrd="3" destOrd="0" presId="urn:microsoft.com/office/officeart/2005/8/layout/hierarchy1"/>
    <dgm:cxn modelId="{B7DEAC63-280E-46A7-9AB6-FB6700C6795A}" type="presParOf" srcId="{05AE9173-5309-41ED-A487-DAA5FA63F4A9}" destId="{07DA766E-7107-47C8-8D40-DC2DFA8DE411}" srcOrd="0" destOrd="0" presId="urn:microsoft.com/office/officeart/2005/8/layout/hierarchy1"/>
    <dgm:cxn modelId="{B007FE3F-4E1B-4E33-99C4-DA17580DFB08}" type="presParOf" srcId="{07DA766E-7107-47C8-8D40-DC2DFA8DE411}" destId="{9C3DD500-2E99-44B1-B05F-F02184D49F8F}" srcOrd="0" destOrd="0" presId="urn:microsoft.com/office/officeart/2005/8/layout/hierarchy1"/>
    <dgm:cxn modelId="{69629109-DE59-4149-9D85-3EFF15248869}" type="presParOf" srcId="{07DA766E-7107-47C8-8D40-DC2DFA8DE411}" destId="{965B5EEC-BD02-496E-A3C9-08FC9582CF6C}" srcOrd="1" destOrd="0" presId="urn:microsoft.com/office/officeart/2005/8/layout/hierarchy1"/>
    <dgm:cxn modelId="{ACB4BFBB-FB87-4A69-9311-5AAAF0CD03D9}" type="presParOf" srcId="{05AE9173-5309-41ED-A487-DAA5FA63F4A9}" destId="{27ADE8A9-84F1-47DA-84F4-85B38AB01AE9}" srcOrd="1" destOrd="0" presId="urn:microsoft.com/office/officeart/2005/8/layout/hierarchy1"/>
    <dgm:cxn modelId="{D4EE0938-D0F0-4B08-AE99-0FE61518AD0F}" type="presParOf" srcId="{F7388556-276E-4740-AE7C-6739B9FE1762}" destId="{DDC0B963-386B-409C-918E-EB4A9E6951A5}" srcOrd="4" destOrd="0" presId="urn:microsoft.com/office/officeart/2005/8/layout/hierarchy1"/>
    <dgm:cxn modelId="{F07BECC4-F0CE-415C-836C-F6AD8AE50C04}" type="presParOf" srcId="{F7388556-276E-4740-AE7C-6739B9FE1762}" destId="{30A15168-5C2E-4AF1-9D17-9A00E9EA29AA}" srcOrd="5" destOrd="0" presId="urn:microsoft.com/office/officeart/2005/8/layout/hierarchy1"/>
    <dgm:cxn modelId="{10BAFA39-6EBB-418A-A921-ADD1D2CB5C1D}" type="presParOf" srcId="{30A15168-5C2E-4AF1-9D17-9A00E9EA29AA}" destId="{08D8A7F2-3384-405B-86A5-6A2D4838AD85}" srcOrd="0" destOrd="0" presId="urn:microsoft.com/office/officeart/2005/8/layout/hierarchy1"/>
    <dgm:cxn modelId="{E8AAF025-CBB9-4BD0-96D9-6E4F2C813BA2}" type="presParOf" srcId="{08D8A7F2-3384-405B-86A5-6A2D4838AD85}" destId="{C3589A8E-B034-4639-B68A-B84C00827559}" srcOrd="0" destOrd="0" presId="urn:microsoft.com/office/officeart/2005/8/layout/hierarchy1"/>
    <dgm:cxn modelId="{B5B0C075-220A-45BA-9B65-F2AFE3DD224F}" type="presParOf" srcId="{08D8A7F2-3384-405B-86A5-6A2D4838AD85}" destId="{E9A143ED-6871-4003-B50C-1351BA9968D6}" srcOrd="1" destOrd="0" presId="urn:microsoft.com/office/officeart/2005/8/layout/hierarchy1"/>
    <dgm:cxn modelId="{DD74EA2E-A83B-4BE7-A055-18D28BD632AD}" type="presParOf" srcId="{30A15168-5C2E-4AF1-9D17-9A00E9EA29AA}" destId="{89DFD771-38B3-455E-B987-18700B441FB6}" srcOrd="1" destOrd="0" presId="urn:microsoft.com/office/officeart/2005/8/layout/hierarchy1"/>
    <dgm:cxn modelId="{1E304932-F70D-4865-A328-3565C7F0A7C4}" type="presParOf" srcId="{F7388556-276E-4740-AE7C-6739B9FE1762}" destId="{CAA38FB1-977F-43AA-8748-EBFDFBAF8875}" srcOrd="6" destOrd="0" presId="urn:microsoft.com/office/officeart/2005/8/layout/hierarchy1"/>
    <dgm:cxn modelId="{347DBC40-C8AA-43BF-B0A8-3D2984DBF74F}" type="presParOf" srcId="{F7388556-276E-4740-AE7C-6739B9FE1762}" destId="{F625CF7F-1D2C-49AC-B3A6-683E167B3478}" srcOrd="7" destOrd="0" presId="urn:microsoft.com/office/officeart/2005/8/layout/hierarchy1"/>
    <dgm:cxn modelId="{E7B40777-EED9-4E7D-8444-1D45EAF59B83}" type="presParOf" srcId="{F625CF7F-1D2C-49AC-B3A6-683E167B3478}" destId="{8EA3543C-00C4-43D2-A598-23EC5303E83F}" srcOrd="0" destOrd="0" presId="urn:microsoft.com/office/officeart/2005/8/layout/hierarchy1"/>
    <dgm:cxn modelId="{7E0F87CA-A817-424A-8651-3DF6AB683827}" type="presParOf" srcId="{8EA3543C-00C4-43D2-A598-23EC5303E83F}" destId="{A9971988-26F8-4379-A200-73C87C84E73B}" srcOrd="0" destOrd="0" presId="urn:microsoft.com/office/officeart/2005/8/layout/hierarchy1"/>
    <dgm:cxn modelId="{4C1A309B-EC33-4E74-9F1D-CBB04D925AE0}" type="presParOf" srcId="{8EA3543C-00C4-43D2-A598-23EC5303E83F}" destId="{10EAD2A4-21A9-44B7-AAF8-2C0477BD610B}" srcOrd="1" destOrd="0" presId="urn:microsoft.com/office/officeart/2005/8/layout/hierarchy1"/>
    <dgm:cxn modelId="{CA422D34-C01C-40C4-AADA-8ED2832CACDC}" type="presParOf" srcId="{F625CF7F-1D2C-49AC-B3A6-683E167B3478}" destId="{97876053-C096-4F97-BB87-888404C8F46B}" srcOrd="1" destOrd="0" presId="urn:microsoft.com/office/officeart/2005/8/layout/hierarchy1"/>
    <dgm:cxn modelId="{B6D49CA8-D72B-4900-ABD6-B05661D63163}" type="presParOf" srcId="{44E3EB43-CB7A-48A1-BCC8-799980B400ED}" destId="{CB9F2B51-E0A0-4ED1-876F-0864991BDBC8}" srcOrd="4" destOrd="0" presId="urn:microsoft.com/office/officeart/2005/8/layout/hierarchy1"/>
    <dgm:cxn modelId="{425C9436-4977-44B1-9977-FF63299B9D1B}" type="presParOf" srcId="{44E3EB43-CB7A-48A1-BCC8-799980B400ED}" destId="{8A6CE53D-9F9F-4585-B67D-CF7DDBC1F6C7}" srcOrd="5" destOrd="0" presId="urn:microsoft.com/office/officeart/2005/8/layout/hierarchy1"/>
    <dgm:cxn modelId="{8210B977-CB6B-4D48-BB3E-EC93590101BA}" type="presParOf" srcId="{8A6CE53D-9F9F-4585-B67D-CF7DDBC1F6C7}" destId="{6340AE24-EBAD-42B3-9853-45A38EF9694F}" srcOrd="0" destOrd="0" presId="urn:microsoft.com/office/officeart/2005/8/layout/hierarchy1"/>
    <dgm:cxn modelId="{8FB8A4B7-7AEE-468A-92F9-8A5DCECFEEC7}" type="presParOf" srcId="{6340AE24-EBAD-42B3-9853-45A38EF9694F}" destId="{29F7ECDF-A025-481C-ADF9-2422AC7F2375}" srcOrd="0" destOrd="0" presId="urn:microsoft.com/office/officeart/2005/8/layout/hierarchy1"/>
    <dgm:cxn modelId="{9F95EA16-FEC7-49C7-9041-012A2C24D380}" type="presParOf" srcId="{6340AE24-EBAD-42B3-9853-45A38EF9694F}" destId="{BEF9FF6D-2860-4E65-8C36-D2E9BE3F8197}" srcOrd="1" destOrd="0" presId="urn:microsoft.com/office/officeart/2005/8/layout/hierarchy1"/>
    <dgm:cxn modelId="{F3FF6C1F-9044-4F05-8097-9A37AD149BEF}" type="presParOf" srcId="{8A6CE53D-9F9F-4585-B67D-CF7DDBC1F6C7}" destId="{19D473AD-4A19-49A5-B9BD-E8493B8D97C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F2B51-E0A0-4ED1-876F-0864991BDBC8}">
      <dsp:nvSpPr>
        <dsp:cNvPr id="0" name=""/>
        <dsp:cNvSpPr/>
      </dsp:nvSpPr>
      <dsp:spPr>
        <a:xfrm>
          <a:off x="4392561" y="1738808"/>
          <a:ext cx="2647491" cy="337148"/>
        </a:xfrm>
        <a:custGeom>
          <a:avLst/>
          <a:gdLst/>
          <a:ahLst/>
          <a:cxnLst/>
          <a:rect l="0" t="0" r="0" b="0"/>
          <a:pathLst>
            <a:path>
              <a:moveTo>
                <a:pt x="0" y="0"/>
              </a:moveTo>
              <a:lnTo>
                <a:pt x="0" y="225657"/>
              </a:lnTo>
              <a:lnTo>
                <a:pt x="2647491" y="225657"/>
              </a:lnTo>
              <a:lnTo>
                <a:pt x="2647491" y="337148"/>
              </a:lnTo>
            </a:path>
          </a:pathLst>
        </a:custGeom>
        <a:noFill/>
        <a:ln w="12700" cap="flat" cmpd="sng" algn="ctr">
          <a:solidFill>
            <a:schemeClr val="dk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CAA38FB1-977F-43AA-8748-EBFDFBAF8875}">
      <dsp:nvSpPr>
        <dsp:cNvPr id="0" name=""/>
        <dsp:cNvSpPr/>
      </dsp:nvSpPr>
      <dsp:spPr>
        <a:xfrm>
          <a:off x="4392558" y="3214738"/>
          <a:ext cx="3390897" cy="380999"/>
        </a:xfrm>
        <a:custGeom>
          <a:avLst/>
          <a:gdLst/>
          <a:ahLst/>
          <a:cxnLst/>
          <a:rect l="0" t="0" r="0" b="0"/>
          <a:pathLst>
            <a:path>
              <a:moveTo>
                <a:pt x="0" y="0"/>
              </a:moveTo>
              <a:lnTo>
                <a:pt x="0" y="269508"/>
              </a:lnTo>
              <a:lnTo>
                <a:pt x="3390897" y="269508"/>
              </a:lnTo>
              <a:lnTo>
                <a:pt x="3390897" y="380999"/>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DC0B963-386B-409C-918E-EB4A9E6951A5}">
      <dsp:nvSpPr>
        <dsp:cNvPr id="0" name=""/>
        <dsp:cNvSpPr/>
      </dsp:nvSpPr>
      <dsp:spPr>
        <a:xfrm>
          <a:off x="4392558" y="3214738"/>
          <a:ext cx="2133599" cy="380999"/>
        </a:xfrm>
        <a:custGeom>
          <a:avLst/>
          <a:gdLst/>
          <a:ahLst/>
          <a:cxnLst/>
          <a:rect l="0" t="0" r="0" b="0"/>
          <a:pathLst>
            <a:path>
              <a:moveTo>
                <a:pt x="0" y="0"/>
              </a:moveTo>
              <a:lnTo>
                <a:pt x="0" y="269508"/>
              </a:lnTo>
              <a:lnTo>
                <a:pt x="2133599" y="269508"/>
              </a:lnTo>
              <a:lnTo>
                <a:pt x="2133599" y="380999"/>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447FB0-9CDB-48D4-A7A0-84FE897243B7}">
      <dsp:nvSpPr>
        <dsp:cNvPr id="0" name=""/>
        <dsp:cNvSpPr/>
      </dsp:nvSpPr>
      <dsp:spPr>
        <a:xfrm>
          <a:off x="4392558" y="3214738"/>
          <a:ext cx="601747" cy="380999"/>
        </a:xfrm>
        <a:custGeom>
          <a:avLst/>
          <a:gdLst/>
          <a:ahLst/>
          <a:cxnLst/>
          <a:rect l="0" t="0" r="0" b="0"/>
          <a:pathLst>
            <a:path>
              <a:moveTo>
                <a:pt x="0" y="0"/>
              </a:moveTo>
              <a:lnTo>
                <a:pt x="0" y="269508"/>
              </a:lnTo>
              <a:lnTo>
                <a:pt x="601747" y="269508"/>
              </a:lnTo>
              <a:lnTo>
                <a:pt x="601747" y="380999"/>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25E355F-0AD9-4093-A13C-6A1B0DED99F8}">
      <dsp:nvSpPr>
        <dsp:cNvPr id="0" name=""/>
        <dsp:cNvSpPr/>
      </dsp:nvSpPr>
      <dsp:spPr>
        <a:xfrm>
          <a:off x="3440057" y="3214738"/>
          <a:ext cx="952500" cy="380999"/>
        </a:xfrm>
        <a:custGeom>
          <a:avLst/>
          <a:gdLst/>
          <a:ahLst/>
          <a:cxnLst/>
          <a:rect l="0" t="0" r="0" b="0"/>
          <a:pathLst>
            <a:path>
              <a:moveTo>
                <a:pt x="952500" y="0"/>
              </a:moveTo>
              <a:lnTo>
                <a:pt x="952500" y="269508"/>
              </a:lnTo>
              <a:lnTo>
                <a:pt x="0" y="269508"/>
              </a:lnTo>
              <a:lnTo>
                <a:pt x="0" y="380999"/>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4DAE0CA-32B5-49C1-BD92-8063855195A1}">
      <dsp:nvSpPr>
        <dsp:cNvPr id="0" name=""/>
        <dsp:cNvSpPr/>
      </dsp:nvSpPr>
      <dsp:spPr>
        <a:xfrm>
          <a:off x="4346838" y="1738808"/>
          <a:ext cx="91440" cy="337148"/>
        </a:xfrm>
        <a:custGeom>
          <a:avLst/>
          <a:gdLst/>
          <a:ahLst/>
          <a:cxnLst/>
          <a:rect l="0" t="0" r="0" b="0"/>
          <a:pathLst>
            <a:path>
              <a:moveTo>
                <a:pt x="45723" y="0"/>
              </a:moveTo>
              <a:lnTo>
                <a:pt x="45723" y="225657"/>
              </a:lnTo>
              <a:lnTo>
                <a:pt x="45720" y="225657"/>
              </a:lnTo>
              <a:lnTo>
                <a:pt x="45720" y="337148"/>
              </a:lnTo>
            </a:path>
          </a:pathLst>
        </a:custGeom>
        <a:noFill/>
        <a:ln w="12700" cap="flat" cmpd="sng" algn="ctr">
          <a:solidFill>
            <a:schemeClr val="dk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C30EFBA0-4CF2-4A46-A4C4-923B193CA4E4}">
      <dsp:nvSpPr>
        <dsp:cNvPr id="0" name=""/>
        <dsp:cNvSpPr/>
      </dsp:nvSpPr>
      <dsp:spPr>
        <a:xfrm>
          <a:off x="1326107" y="3214738"/>
          <a:ext cx="772599" cy="380999"/>
        </a:xfrm>
        <a:custGeom>
          <a:avLst/>
          <a:gdLst/>
          <a:ahLst/>
          <a:cxnLst/>
          <a:rect l="0" t="0" r="0" b="0"/>
          <a:pathLst>
            <a:path>
              <a:moveTo>
                <a:pt x="0" y="0"/>
              </a:moveTo>
              <a:lnTo>
                <a:pt x="0" y="269508"/>
              </a:lnTo>
              <a:lnTo>
                <a:pt x="772599" y="269508"/>
              </a:lnTo>
              <a:lnTo>
                <a:pt x="772599" y="380999"/>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54A3F92-C57A-4E40-B5FE-D7A3EFB24B08}">
      <dsp:nvSpPr>
        <dsp:cNvPr id="0" name=""/>
        <dsp:cNvSpPr/>
      </dsp:nvSpPr>
      <dsp:spPr>
        <a:xfrm>
          <a:off x="514214" y="3214738"/>
          <a:ext cx="811893" cy="376780"/>
        </a:xfrm>
        <a:custGeom>
          <a:avLst/>
          <a:gdLst/>
          <a:ahLst/>
          <a:cxnLst/>
          <a:rect l="0" t="0" r="0" b="0"/>
          <a:pathLst>
            <a:path>
              <a:moveTo>
                <a:pt x="811893" y="0"/>
              </a:moveTo>
              <a:lnTo>
                <a:pt x="811893" y="265289"/>
              </a:lnTo>
              <a:lnTo>
                <a:pt x="0" y="265289"/>
              </a:lnTo>
              <a:lnTo>
                <a:pt x="0" y="376780"/>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6AA787A-B8DD-46DA-BCC7-9B7CD19551EB}">
      <dsp:nvSpPr>
        <dsp:cNvPr id="0" name=""/>
        <dsp:cNvSpPr/>
      </dsp:nvSpPr>
      <dsp:spPr>
        <a:xfrm>
          <a:off x="1326107" y="1738808"/>
          <a:ext cx="3066453" cy="337148"/>
        </a:xfrm>
        <a:custGeom>
          <a:avLst/>
          <a:gdLst/>
          <a:ahLst/>
          <a:cxnLst/>
          <a:rect l="0" t="0" r="0" b="0"/>
          <a:pathLst>
            <a:path>
              <a:moveTo>
                <a:pt x="3066453" y="0"/>
              </a:moveTo>
              <a:lnTo>
                <a:pt x="3066453" y="225657"/>
              </a:lnTo>
              <a:lnTo>
                <a:pt x="0" y="225657"/>
              </a:lnTo>
              <a:lnTo>
                <a:pt x="0" y="337148"/>
              </a:lnTo>
            </a:path>
          </a:pathLst>
        </a:custGeom>
        <a:noFill/>
        <a:ln w="12700" cap="flat" cmpd="sng" algn="ctr">
          <a:solidFill>
            <a:schemeClr val="dk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C9CC0EE1-13D0-45B0-8828-3B6131CAAF35}">
      <dsp:nvSpPr>
        <dsp:cNvPr id="0" name=""/>
        <dsp:cNvSpPr/>
      </dsp:nvSpPr>
      <dsp:spPr>
        <a:xfrm>
          <a:off x="2559151" y="314925"/>
          <a:ext cx="3666819" cy="1423882"/>
        </a:xfrm>
        <a:prstGeom prst="roundRect">
          <a:avLst/>
        </a:prstGeom>
        <a:solidFill>
          <a:schemeClr val="lt1">
            <a:hueOff val="0"/>
            <a:satOff val="0"/>
            <a:lumOff val="0"/>
            <a:alphaOff val="0"/>
          </a:schemeClr>
        </a:solidFill>
        <a:ln>
          <a:noFill/>
        </a:ln>
        <a:effectLst>
          <a:outerShdw blurRad="44450" dist="27940" dir="5400000" algn="ctr" rotWithShape="0">
            <a:srgbClr val="000000">
              <a:alpha val="32000"/>
            </a:srgbClr>
          </a:outerShdw>
        </a:effectLst>
        <a:scene3d>
          <a:camera prst="orthographicFront"/>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B7BD0B19-909B-443F-ABE6-050439B8A624}">
      <dsp:nvSpPr>
        <dsp:cNvPr id="0" name=""/>
        <dsp:cNvSpPr/>
      </dsp:nvSpPr>
      <dsp:spPr>
        <a:xfrm>
          <a:off x="2692873" y="441961"/>
          <a:ext cx="3666819" cy="1423882"/>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MICRO ECONOMIC THEORY</a:t>
          </a:r>
        </a:p>
      </dsp:txBody>
      <dsp:txXfrm>
        <a:off x="2734577" y="483665"/>
        <a:ext cx="3583411" cy="1340474"/>
      </dsp:txXfrm>
    </dsp:sp>
    <dsp:sp modelId="{D008CB68-339E-4902-B19E-B557A55C9BE7}">
      <dsp:nvSpPr>
        <dsp:cNvPr id="0" name=""/>
        <dsp:cNvSpPr/>
      </dsp:nvSpPr>
      <dsp:spPr>
        <a:xfrm>
          <a:off x="88459" y="2075956"/>
          <a:ext cx="2475295" cy="113878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A86C0C4-6030-4677-92C7-FE84DDC816EE}">
      <dsp:nvSpPr>
        <dsp:cNvPr id="0" name=""/>
        <dsp:cNvSpPr/>
      </dsp:nvSpPr>
      <dsp:spPr>
        <a:xfrm>
          <a:off x="222181" y="2202992"/>
          <a:ext cx="2475295" cy="1138781"/>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Commodity Pricing Theory</a:t>
          </a:r>
        </a:p>
      </dsp:txBody>
      <dsp:txXfrm>
        <a:off x="255535" y="2236346"/>
        <a:ext cx="2408587" cy="1072073"/>
      </dsp:txXfrm>
    </dsp:sp>
    <dsp:sp modelId="{FA7BB143-62B2-49E9-95FD-3A7229B9E86A}">
      <dsp:nvSpPr>
        <dsp:cNvPr id="0" name=""/>
        <dsp:cNvSpPr/>
      </dsp:nvSpPr>
      <dsp:spPr>
        <a:xfrm>
          <a:off x="-87535" y="3591518"/>
          <a:ext cx="1203498" cy="76422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9CB9F12-49F4-4C1E-8C43-348E7B350B2F}">
      <dsp:nvSpPr>
        <dsp:cNvPr id="0" name=""/>
        <dsp:cNvSpPr/>
      </dsp:nvSpPr>
      <dsp:spPr>
        <a:xfrm>
          <a:off x="46186" y="3718554"/>
          <a:ext cx="1203498" cy="764221"/>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Demand Theory</a:t>
          </a:r>
        </a:p>
      </dsp:txBody>
      <dsp:txXfrm>
        <a:off x="68569" y="3740937"/>
        <a:ext cx="1158732" cy="719455"/>
      </dsp:txXfrm>
    </dsp:sp>
    <dsp:sp modelId="{05715C6A-A5DA-457E-9310-DFFD7586DF80}">
      <dsp:nvSpPr>
        <dsp:cNvPr id="0" name=""/>
        <dsp:cNvSpPr/>
      </dsp:nvSpPr>
      <dsp:spPr>
        <a:xfrm>
          <a:off x="1496957" y="3595737"/>
          <a:ext cx="1203498" cy="76422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15217D2-0479-4F05-B623-9DCDD0EE500F}">
      <dsp:nvSpPr>
        <dsp:cNvPr id="0" name=""/>
        <dsp:cNvSpPr/>
      </dsp:nvSpPr>
      <dsp:spPr>
        <a:xfrm>
          <a:off x="1630679" y="3722773"/>
          <a:ext cx="1203498" cy="764221"/>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Supply Theory</a:t>
          </a:r>
        </a:p>
      </dsp:txBody>
      <dsp:txXfrm>
        <a:off x="1653062" y="3745156"/>
        <a:ext cx="1158732" cy="719455"/>
      </dsp:txXfrm>
    </dsp:sp>
    <dsp:sp modelId="{E5E02F1C-C16B-45D0-9293-606B7F455D53}">
      <dsp:nvSpPr>
        <dsp:cNvPr id="0" name=""/>
        <dsp:cNvSpPr/>
      </dsp:nvSpPr>
      <dsp:spPr>
        <a:xfrm>
          <a:off x="3196815" y="2075956"/>
          <a:ext cx="2391484" cy="113878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985E3EE-B99E-4115-9B96-7E343AD47866}">
      <dsp:nvSpPr>
        <dsp:cNvPr id="0" name=""/>
        <dsp:cNvSpPr/>
      </dsp:nvSpPr>
      <dsp:spPr>
        <a:xfrm>
          <a:off x="3330538" y="2202992"/>
          <a:ext cx="2391484" cy="1138781"/>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Factor Pricing Theory (Distribution Theory)</a:t>
          </a:r>
        </a:p>
      </dsp:txBody>
      <dsp:txXfrm>
        <a:off x="3363892" y="2236346"/>
        <a:ext cx="2324776" cy="1072073"/>
      </dsp:txXfrm>
    </dsp:sp>
    <dsp:sp modelId="{2CE2134E-5EB7-4C11-BBD9-6CC0E54C4644}">
      <dsp:nvSpPr>
        <dsp:cNvPr id="0" name=""/>
        <dsp:cNvSpPr/>
      </dsp:nvSpPr>
      <dsp:spPr>
        <a:xfrm>
          <a:off x="2838307" y="3595737"/>
          <a:ext cx="1203498" cy="76422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65EAD1B-91B6-4D1C-BF6A-6F87493A2ED5}">
      <dsp:nvSpPr>
        <dsp:cNvPr id="0" name=""/>
        <dsp:cNvSpPr/>
      </dsp:nvSpPr>
      <dsp:spPr>
        <a:xfrm>
          <a:off x="2972029" y="3722773"/>
          <a:ext cx="1203498" cy="764221"/>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Rent</a:t>
          </a:r>
        </a:p>
      </dsp:txBody>
      <dsp:txXfrm>
        <a:off x="2994412" y="3745156"/>
        <a:ext cx="1158732" cy="719455"/>
      </dsp:txXfrm>
    </dsp:sp>
    <dsp:sp modelId="{9C3DD500-2E99-44B1-B05F-F02184D49F8F}">
      <dsp:nvSpPr>
        <dsp:cNvPr id="0" name=""/>
        <dsp:cNvSpPr/>
      </dsp:nvSpPr>
      <dsp:spPr>
        <a:xfrm>
          <a:off x="4392556" y="3595737"/>
          <a:ext cx="1203498" cy="76422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65B5EEC-BD02-496E-A3C9-08FC9582CF6C}">
      <dsp:nvSpPr>
        <dsp:cNvPr id="0" name=""/>
        <dsp:cNvSpPr/>
      </dsp:nvSpPr>
      <dsp:spPr>
        <a:xfrm>
          <a:off x="4526278" y="3722773"/>
          <a:ext cx="1203498" cy="764221"/>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Wage</a:t>
          </a:r>
        </a:p>
      </dsp:txBody>
      <dsp:txXfrm>
        <a:off x="4548661" y="3745156"/>
        <a:ext cx="1158732" cy="719455"/>
      </dsp:txXfrm>
    </dsp:sp>
    <dsp:sp modelId="{C3589A8E-B034-4639-B68A-B84C00827559}">
      <dsp:nvSpPr>
        <dsp:cNvPr id="0" name=""/>
        <dsp:cNvSpPr/>
      </dsp:nvSpPr>
      <dsp:spPr>
        <a:xfrm>
          <a:off x="5924408" y="3595737"/>
          <a:ext cx="1203498" cy="76422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9A143ED-6871-4003-B50C-1351BA9968D6}">
      <dsp:nvSpPr>
        <dsp:cNvPr id="0" name=""/>
        <dsp:cNvSpPr/>
      </dsp:nvSpPr>
      <dsp:spPr>
        <a:xfrm>
          <a:off x="6058130" y="3722773"/>
          <a:ext cx="1203498" cy="764221"/>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Interest</a:t>
          </a:r>
        </a:p>
      </dsp:txBody>
      <dsp:txXfrm>
        <a:off x="6080513" y="3745156"/>
        <a:ext cx="1158732" cy="719455"/>
      </dsp:txXfrm>
    </dsp:sp>
    <dsp:sp modelId="{A9971988-26F8-4379-A200-73C87C84E73B}">
      <dsp:nvSpPr>
        <dsp:cNvPr id="0" name=""/>
        <dsp:cNvSpPr/>
      </dsp:nvSpPr>
      <dsp:spPr>
        <a:xfrm>
          <a:off x="7181706" y="3595737"/>
          <a:ext cx="1203498" cy="76422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0EAD2A4-21A9-44B7-AAF8-2C0477BD610B}">
      <dsp:nvSpPr>
        <dsp:cNvPr id="0" name=""/>
        <dsp:cNvSpPr/>
      </dsp:nvSpPr>
      <dsp:spPr>
        <a:xfrm>
          <a:off x="7315428" y="3722773"/>
          <a:ext cx="1203498" cy="764221"/>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Profit</a:t>
          </a:r>
        </a:p>
      </dsp:txBody>
      <dsp:txXfrm>
        <a:off x="7337811" y="3745156"/>
        <a:ext cx="1158732" cy="719455"/>
      </dsp:txXfrm>
    </dsp:sp>
    <dsp:sp modelId="{29F7ECDF-A025-481C-ADF9-2422AC7F2375}">
      <dsp:nvSpPr>
        <dsp:cNvPr id="0" name=""/>
        <dsp:cNvSpPr/>
      </dsp:nvSpPr>
      <dsp:spPr>
        <a:xfrm>
          <a:off x="6145161" y="2075956"/>
          <a:ext cx="1789782" cy="801974"/>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EF9FF6D-2860-4E65-8C36-D2E9BE3F8197}">
      <dsp:nvSpPr>
        <dsp:cNvPr id="0" name=""/>
        <dsp:cNvSpPr/>
      </dsp:nvSpPr>
      <dsp:spPr>
        <a:xfrm>
          <a:off x="6278883" y="2202992"/>
          <a:ext cx="1789782" cy="801974"/>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a:scene3d>
          <a:camera prst="orthographicFront"/>
          <a:lightRig rig="chilly" dir="t"/>
        </a:scene3d>
        <a:sp3d z="12700" extrusionH="1700"/>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Welfare Theory</a:t>
          </a:r>
        </a:p>
      </dsp:txBody>
      <dsp:txXfrm>
        <a:off x="6302372" y="2226481"/>
        <a:ext cx="1742804" cy="7549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6BC89-FB20-42B6-8073-36960729C078}" type="datetimeFigureOut">
              <a:rPr lang="en-US" smtClean="0"/>
              <a:t>3/10/23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AE6D5-F9E5-4681-9F94-48E9685D2765}" type="slidenum">
              <a:rPr lang="en-US" smtClean="0"/>
              <a:t>‹#›</a:t>
            </a:fld>
            <a:endParaRPr lang="en-US"/>
          </a:p>
        </p:txBody>
      </p:sp>
    </p:spTree>
    <p:extLst>
      <p:ext uri="{BB962C8B-B14F-4D97-AF65-F5344CB8AC3E}">
        <p14:creationId xmlns:p14="http://schemas.microsoft.com/office/powerpoint/2010/main" val="3713277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ln/>
        </p:spPr>
      </p:sp>
      <p:sp>
        <p:nvSpPr>
          <p:cNvPr id="212995" name="Notes Placeholder 2"/>
          <p:cNvSpPr>
            <a:spLocks noGrp="1"/>
          </p:cNvSpPr>
          <p:nvPr>
            <p:ph type="body" idx="1"/>
          </p:nvPr>
        </p:nvSpPr>
        <p:spPr>
          <a:noFill/>
          <a:ln/>
        </p:spPr>
        <p:txBody>
          <a:bodyPr/>
          <a:lstStyle/>
          <a:p>
            <a:endParaRPr lang="en-US">
              <a:latin typeface="Times New Roman" pitchFamily="18" charset="0"/>
            </a:endParaRPr>
          </a:p>
        </p:txBody>
      </p:sp>
      <p:sp>
        <p:nvSpPr>
          <p:cNvPr id="212996" name="Slide Number Placeholder 3"/>
          <p:cNvSpPr>
            <a:spLocks noGrp="1"/>
          </p:cNvSpPr>
          <p:nvPr>
            <p:ph type="sldNum" sz="quarter" idx="5"/>
          </p:nvPr>
        </p:nvSpPr>
        <p:spPr>
          <a:noFill/>
        </p:spPr>
        <p:txBody>
          <a:bodyPr/>
          <a:lstStyle/>
          <a:p>
            <a:fld id="{7DF55BEE-3725-4F19-B896-CDAF3F75E3B8}" type="slidenum">
              <a:rPr lang="en-US" smtClean="0"/>
              <a:pPr/>
              <a:t>18</a:t>
            </a:fld>
            <a:endParaRPr lang="en-US"/>
          </a:p>
        </p:txBody>
      </p:sp>
    </p:spTree>
    <p:extLst>
      <p:ext uri="{BB962C8B-B14F-4D97-AF65-F5344CB8AC3E}">
        <p14:creationId xmlns:p14="http://schemas.microsoft.com/office/powerpoint/2010/main" val="916356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83A07D3E-0DA0-4710-9633-0F56889B58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EF5E7D-AD74-438B-A773-75D5472C8608}" type="slidenum">
              <a:rPr lang="en-US" altLang="en-US"/>
              <a:pPr eaLnBrk="1" hangingPunct="1"/>
              <a:t>153</a:t>
            </a:fld>
            <a:endParaRPr lang="en-US" altLang="en-US"/>
          </a:p>
        </p:txBody>
      </p:sp>
      <p:sp>
        <p:nvSpPr>
          <p:cNvPr id="26627" name="Rectangle 2">
            <a:extLst>
              <a:ext uri="{FF2B5EF4-FFF2-40B4-BE49-F238E27FC236}">
                <a16:creationId xmlns:a16="http://schemas.microsoft.com/office/drawing/2014/main" id="{ED35C901-B64C-4599-B8D8-08AF462428EA}"/>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182DBDBA-2901-4C72-A76F-B4CEC0E52E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365EDDA-23CC-4BE4-938C-B9B44A373B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25E06E-73ED-4E25-9138-2C82BFB35982}" type="slidenum">
              <a:rPr lang="en-US" altLang="en-US"/>
              <a:pPr eaLnBrk="1" hangingPunct="1"/>
              <a:t>154</a:t>
            </a:fld>
            <a:endParaRPr lang="en-US" altLang="en-US"/>
          </a:p>
        </p:txBody>
      </p:sp>
      <p:sp>
        <p:nvSpPr>
          <p:cNvPr id="27651" name="Rectangle 2">
            <a:extLst>
              <a:ext uri="{FF2B5EF4-FFF2-40B4-BE49-F238E27FC236}">
                <a16:creationId xmlns:a16="http://schemas.microsoft.com/office/drawing/2014/main" id="{C4793846-DD6F-4A1C-B30F-3172363207E1}"/>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10A1B434-ED85-4F8B-8EC8-4D8BF1BC2C85}"/>
              </a:ext>
            </a:extLst>
          </p:cNvPr>
          <p:cNvSpPr>
            <a:spLocks noGrp="1" noChangeArrowheads="1"/>
          </p:cNvSpPr>
          <p:nvPr>
            <p:ph type="body" idx="1"/>
          </p:nvPr>
        </p:nvSpPr>
        <p:spPr>
          <a:ln/>
        </p:spPr>
        <p:txBody>
          <a:bodyPr/>
          <a:lstStyle/>
          <a:p>
            <a:pPr eaLnBrk="1" hangingPunct="1">
              <a:defRPr/>
            </a:pPr>
            <a:endParaRPr lang="en-US" dirty="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5BC686A-864E-48D3-9B3D-40C71A22A0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C60AAB-4582-48EE-8EFB-A1336FAC56C2}" type="slidenum">
              <a:rPr lang="en-US" altLang="en-US"/>
              <a:pPr eaLnBrk="1" hangingPunct="1"/>
              <a:t>155</a:t>
            </a:fld>
            <a:endParaRPr lang="en-US" altLang="en-US"/>
          </a:p>
        </p:txBody>
      </p:sp>
      <p:sp>
        <p:nvSpPr>
          <p:cNvPr id="28675" name="Rectangle 2">
            <a:extLst>
              <a:ext uri="{FF2B5EF4-FFF2-40B4-BE49-F238E27FC236}">
                <a16:creationId xmlns:a16="http://schemas.microsoft.com/office/drawing/2014/main" id="{A41DEA01-9823-4D29-8F5E-D01D28D598A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212A4336-FE1A-4F77-B473-28F0C0F58CC8}"/>
              </a:ext>
            </a:extLst>
          </p:cNvPr>
          <p:cNvSpPr>
            <a:spLocks noGrp="1" noChangeArrowheads="1"/>
          </p:cNvSpPr>
          <p:nvPr>
            <p:ph type="body" idx="1"/>
          </p:nvPr>
        </p:nvSpPr>
        <p:spPr>
          <a:ln/>
        </p:spPr>
        <p:txBody>
          <a:bodyPr/>
          <a:lstStyle/>
          <a:p>
            <a:pPr eaLnBrk="1" hangingPunct="1">
              <a:defRPr/>
            </a:pPr>
            <a:endParaRPr lang="en-US" dirty="0">
              <a:latin typeface="+mn-l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D9FED07-F088-4B23-A433-20ED65CB9E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F3307A-9C83-4CBA-ABA3-91985370CB0C}" type="slidenum">
              <a:rPr lang="en-US" altLang="en-US"/>
              <a:pPr eaLnBrk="1" hangingPunct="1"/>
              <a:t>156</a:t>
            </a:fld>
            <a:endParaRPr lang="en-US" altLang="en-US"/>
          </a:p>
        </p:txBody>
      </p:sp>
      <p:sp>
        <p:nvSpPr>
          <p:cNvPr id="29699" name="Rectangle 2">
            <a:extLst>
              <a:ext uri="{FF2B5EF4-FFF2-40B4-BE49-F238E27FC236}">
                <a16:creationId xmlns:a16="http://schemas.microsoft.com/office/drawing/2014/main" id="{D99F9204-57E5-4935-903B-79E859E11463}"/>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BECE9B3-DC94-44B8-B748-6FA77F23D6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3399FF"/>
              </a:buClr>
              <a:buSzPct val="125000"/>
            </a:pPr>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1719D1A-3109-48A5-B377-8A5726CB28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324B3F-1581-4F02-94EB-BD5B72054FB2}" type="slidenum">
              <a:rPr lang="en-US" altLang="en-US"/>
              <a:pPr eaLnBrk="1" hangingPunct="1"/>
              <a:t>165</a:t>
            </a:fld>
            <a:endParaRPr lang="en-US" altLang="en-US"/>
          </a:p>
        </p:txBody>
      </p:sp>
      <p:sp>
        <p:nvSpPr>
          <p:cNvPr id="31747" name="Rectangle 2">
            <a:extLst>
              <a:ext uri="{FF2B5EF4-FFF2-40B4-BE49-F238E27FC236}">
                <a16:creationId xmlns:a16="http://schemas.microsoft.com/office/drawing/2014/main" id="{A20C2A9E-0841-43D4-9D04-225843C0ACA4}"/>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45DF8BAB-6685-49C4-9337-6E493750988F}"/>
              </a:ext>
            </a:extLst>
          </p:cNvPr>
          <p:cNvSpPr>
            <a:spLocks noGrp="1" noChangeArrowheads="1"/>
          </p:cNvSpPr>
          <p:nvPr>
            <p:ph type="body" idx="1"/>
          </p:nvPr>
        </p:nvSpPr>
        <p:spPr>
          <a:ln/>
        </p:spPr>
        <p:txBody>
          <a:bodyPr/>
          <a:lstStyle/>
          <a:p>
            <a:pPr eaLnBrk="1" hangingPunct="1">
              <a:defRPr/>
            </a:pPr>
            <a:endParaRPr lang="en-US" dirty="0">
              <a:latin typeface="+mn-l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88DDF590-FC75-44B7-BF3A-B56344D49647}"/>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5" name="Rectangle 3">
            <a:extLst>
              <a:ext uri="{FF2B5EF4-FFF2-40B4-BE49-F238E27FC236}">
                <a16:creationId xmlns:a16="http://schemas.microsoft.com/office/drawing/2014/main" id="{923C386D-9891-4C24-82E6-C16EBEE2B01F}"/>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85</a:t>
            </a:r>
          </a:p>
        </p:txBody>
      </p:sp>
      <p:sp>
        <p:nvSpPr>
          <p:cNvPr id="248836" name="Rectangle 4">
            <a:extLst>
              <a:ext uri="{FF2B5EF4-FFF2-40B4-BE49-F238E27FC236}">
                <a16:creationId xmlns:a16="http://schemas.microsoft.com/office/drawing/2014/main" id="{7BEE08AE-C3C6-4B0D-A89D-88F856C15FED}"/>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7" name="Rectangle 5">
            <a:extLst>
              <a:ext uri="{FF2B5EF4-FFF2-40B4-BE49-F238E27FC236}">
                <a16:creationId xmlns:a16="http://schemas.microsoft.com/office/drawing/2014/main" id="{93E2162D-4882-44D8-8462-322B84A59CF3}"/>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8" name="Rectangle 6">
            <a:extLst>
              <a:ext uri="{FF2B5EF4-FFF2-40B4-BE49-F238E27FC236}">
                <a16:creationId xmlns:a16="http://schemas.microsoft.com/office/drawing/2014/main" id="{1FEF9707-5D36-4CB3-88CD-3048795AE10C}"/>
              </a:ext>
            </a:extLst>
          </p:cNvPr>
          <p:cNvSpPr>
            <a:spLocks noGrp="1" noRot="1" noChangeAspect="1" noChangeArrowheads="1" noTextEdit="1"/>
          </p:cNvSpPr>
          <p:nvPr>
            <p:ph type="sldImg"/>
          </p:nvPr>
        </p:nvSpPr>
        <p:spPr>
          <a:xfrm>
            <a:off x="1150938" y="692150"/>
            <a:ext cx="4556125" cy="3416300"/>
          </a:xfrm>
          <a:ln cap="flat"/>
        </p:spPr>
      </p:sp>
      <p:sp>
        <p:nvSpPr>
          <p:cNvPr id="248839" name="Rectangle 7">
            <a:extLst>
              <a:ext uri="{FF2B5EF4-FFF2-40B4-BE49-F238E27FC236}">
                <a16:creationId xmlns:a16="http://schemas.microsoft.com/office/drawing/2014/main" id="{69B79A26-DF4C-4F73-BC50-B9BE16960AEC}"/>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3BAB5737-D0E8-48B3-B9B7-8D45D5959113}"/>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27" name="Rectangle 3">
            <a:extLst>
              <a:ext uri="{FF2B5EF4-FFF2-40B4-BE49-F238E27FC236}">
                <a16:creationId xmlns:a16="http://schemas.microsoft.com/office/drawing/2014/main" id="{0EE818E0-0639-4BA1-A50E-9FE7A6DEE4BE}"/>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89</a:t>
            </a:r>
          </a:p>
        </p:txBody>
      </p:sp>
      <p:sp>
        <p:nvSpPr>
          <p:cNvPr id="257028" name="Rectangle 4">
            <a:extLst>
              <a:ext uri="{FF2B5EF4-FFF2-40B4-BE49-F238E27FC236}">
                <a16:creationId xmlns:a16="http://schemas.microsoft.com/office/drawing/2014/main" id="{B4B5EE6D-86A1-48EB-9E92-B29AB9EE3422}"/>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29" name="Rectangle 5">
            <a:extLst>
              <a:ext uri="{FF2B5EF4-FFF2-40B4-BE49-F238E27FC236}">
                <a16:creationId xmlns:a16="http://schemas.microsoft.com/office/drawing/2014/main" id="{7FA1C025-4D06-40DA-A750-AEE3B42B045F}"/>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30" name="Rectangle 6">
            <a:extLst>
              <a:ext uri="{FF2B5EF4-FFF2-40B4-BE49-F238E27FC236}">
                <a16:creationId xmlns:a16="http://schemas.microsoft.com/office/drawing/2014/main" id="{7A88C971-305B-4050-BAC4-D7BE3D8462B8}"/>
              </a:ext>
            </a:extLst>
          </p:cNvPr>
          <p:cNvSpPr>
            <a:spLocks noGrp="1" noRot="1" noChangeAspect="1" noChangeArrowheads="1" noTextEdit="1"/>
          </p:cNvSpPr>
          <p:nvPr>
            <p:ph type="sldImg"/>
          </p:nvPr>
        </p:nvSpPr>
        <p:spPr>
          <a:xfrm>
            <a:off x="1150938" y="692150"/>
            <a:ext cx="4556125" cy="3416300"/>
          </a:xfrm>
          <a:ln cap="flat"/>
        </p:spPr>
      </p:sp>
      <p:sp>
        <p:nvSpPr>
          <p:cNvPr id="257031" name="Rectangle 7">
            <a:extLst>
              <a:ext uri="{FF2B5EF4-FFF2-40B4-BE49-F238E27FC236}">
                <a16:creationId xmlns:a16="http://schemas.microsoft.com/office/drawing/2014/main" id="{DACB45A5-684F-4431-AE0B-14280C8675CF}"/>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A94DC25F-07EC-459F-9D38-2BD411081B20}"/>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63" name="Rectangle 3">
            <a:extLst>
              <a:ext uri="{FF2B5EF4-FFF2-40B4-BE49-F238E27FC236}">
                <a16:creationId xmlns:a16="http://schemas.microsoft.com/office/drawing/2014/main" id="{94A18761-447C-41F6-99AE-66ACA3DF1CAF}"/>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96</a:t>
            </a:r>
          </a:p>
        </p:txBody>
      </p:sp>
      <p:sp>
        <p:nvSpPr>
          <p:cNvPr id="271364" name="Rectangle 4">
            <a:extLst>
              <a:ext uri="{FF2B5EF4-FFF2-40B4-BE49-F238E27FC236}">
                <a16:creationId xmlns:a16="http://schemas.microsoft.com/office/drawing/2014/main" id="{8FEDAF04-F0A0-4B59-9BB1-8035BC6EC37F}"/>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65" name="Rectangle 5">
            <a:extLst>
              <a:ext uri="{FF2B5EF4-FFF2-40B4-BE49-F238E27FC236}">
                <a16:creationId xmlns:a16="http://schemas.microsoft.com/office/drawing/2014/main" id="{1FDAC9A7-8905-4FCF-A2F4-02F05AACA1B8}"/>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66" name="Rectangle 6">
            <a:extLst>
              <a:ext uri="{FF2B5EF4-FFF2-40B4-BE49-F238E27FC236}">
                <a16:creationId xmlns:a16="http://schemas.microsoft.com/office/drawing/2014/main" id="{502C51F5-5BCD-4E62-ABA1-4375117EAA12}"/>
              </a:ext>
            </a:extLst>
          </p:cNvPr>
          <p:cNvSpPr>
            <a:spLocks noGrp="1" noRot="1" noChangeAspect="1" noChangeArrowheads="1" noTextEdit="1"/>
          </p:cNvSpPr>
          <p:nvPr>
            <p:ph type="sldImg"/>
          </p:nvPr>
        </p:nvSpPr>
        <p:spPr>
          <a:xfrm>
            <a:off x="1150938" y="692150"/>
            <a:ext cx="4556125" cy="3416300"/>
          </a:xfrm>
          <a:ln cap="flat"/>
        </p:spPr>
      </p:sp>
      <p:sp>
        <p:nvSpPr>
          <p:cNvPr id="271367" name="Rectangle 7">
            <a:extLst>
              <a:ext uri="{FF2B5EF4-FFF2-40B4-BE49-F238E27FC236}">
                <a16:creationId xmlns:a16="http://schemas.microsoft.com/office/drawing/2014/main" id="{6E340FBE-2BF0-4662-A0E5-5A650850E370}"/>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a:ln/>
        </p:spPr>
      </p:sp>
      <p:sp>
        <p:nvSpPr>
          <p:cNvPr id="231427" name="Notes Placeholder 2"/>
          <p:cNvSpPr>
            <a:spLocks noGrp="1"/>
          </p:cNvSpPr>
          <p:nvPr>
            <p:ph type="body" idx="1"/>
          </p:nvPr>
        </p:nvSpPr>
        <p:spPr>
          <a:noFill/>
          <a:ln/>
        </p:spPr>
        <p:txBody>
          <a:bodyPr/>
          <a:lstStyle/>
          <a:p>
            <a:endParaRPr lang="en-US">
              <a:latin typeface="Times New Roman" pitchFamily="18" charset="0"/>
            </a:endParaRPr>
          </a:p>
        </p:txBody>
      </p:sp>
      <p:sp>
        <p:nvSpPr>
          <p:cNvPr id="231428" name="Slide Number Placeholder 3"/>
          <p:cNvSpPr>
            <a:spLocks noGrp="1"/>
          </p:cNvSpPr>
          <p:nvPr>
            <p:ph type="sldNum" sz="quarter" idx="5"/>
          </p:nvPr>
        </p:nvSpPr>
        <p:spPr>
          <a:noFill/>
        </p:spPr>
        <p:txBody>
          <a:bodyPr/>
          <a:lstStyle/>
          <a:p>
            <a:fld id="{0ABF9C94-F060-41F0-96B5-50883E458DDA}" type="slidenum">
              <a:rPr lang="en-US" smtClean="0"/>
              <a:pPr/>
              <a:t>19</a:t>
            </a:fld>
            <a:endParaRPr lang="en-US"/>
          </a:p>
        </p:txBody>
      </p:sp>
    </p:spTree>
    <p:extLst>
      <p:ext uri="{BB962C8B-B14F-4D97-AF65-F5344CB8AC3E}">
        <p14:creationId xmlns:p14="http://schemas.microsoft.com/office/powerpoint/2010/main" val="886117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p:spPr>
        <p:txBody>
          <a:bodyPr/>
          <a:lstStyle/>
          <a:p>
            <a:endParaRPr lang="en-US"/>
          </a:p>
        </p:txBody>
      </p:sp>
      <p:sp>
        <p:nvSpPr>
          <p:cNvPr id="90116" name="Slide Number Placeholder 3"/>
          <p:cNvSpPr>
            <a:spLocks noGrp="1"/>
          </p:cNvSpPr>
          <p:nvPr>
            <p:ph type="sldNum" sz="quarter" idx="5"/>
          </p:nvPr>
        </p:nvSpPr>
        <p:spPr>
          <a:noFill/>
          <a:ln>
            <a:miter lim="800000"/>
            <a:headEnd/>
            <a:tailEnd/>
          </a:ln>
        </p:spPr>
        <p:txBody>
          <a:bodyPr/>
          <a:lstStyle/>
          <a:p>
            <a:fld id="{31147B62-977F-43D9-884C-D7BF3A4BB5F2}"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4B2A7F60-D65D-444D-8F8C-F155AB5C1F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EA9361-1F8E-4F82-BCF5-FBB7F5779848}" type="slidenum">
              <a:rPr lang="en-US" altLang="en-US"/>
              <a:pPr eaLnBrk="1" hangingPunct="1"/>
              <a:t>128</a:t>
            </a:fld>
            <a:endParaRPr lang="en-US" altLang="en-US"/>
          </a:p>
        </p:txBody>
      </p:sp>
      <p:sp>
        <p:nvSpPr>
          <p:cNvPr id="19459" name="Rectangle 2">
            <a:extLst>
              <a:ext uri="{FF2B5EF4-FFF2-40B4-BE49-F238E27FC236}">
                <a16:creationId xmlns:a16="http://schemas.microsoft.com/office/drawing/2014/main" id="{B0F4BCF7-7A48-41B4-B6B4-4674C532E8AE}"/>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37EE283-02C0-4AF4-9315-63866409B660}"/>
              </a:ext>
            </a:extLst>
          </p:cNvPr>
          <p:cNvSpPr>
            <a:spLocks noGrp="1" noChangeArrowheads="1"/>
          </p:cNvSpPr>
          <p:nvPr>
            <p:ph type="body" idx="1"/>
          </p:nvPr>
        </p:nvSpPr>
        <p:spPr>
          <a:ln/>
        </p:spPr>
        <p:txBody>
          <a:bodyPr/>
          <a:lstStyle/>
          <a:p>
            <a:pPr eaLnBrk="1" hangingPunct="1">
              <a:defRPr/>
            </a:pPr>
            <a:endParaRPr lang="en-US" dirty="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0D62A3B-C9F8-4C24-A55E-D266DAEF0D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392BEF-D809-4651-87CD-6AC640A91ED0}" type="slidenum">
              <a:rPr lang="en-US" altLang="en-US"/>
              <a:pPr eaLnBrk="1" hangingPunct="1"/>
              <a:t>148</a:t>
            </a:fld>
            <a:endParaRPr lang="en-US" altLang="en-US"/>
          </a:p>
        </p:txBody>
      </p:sp>
      <p:sp>
        <p:nvSpPr>
          <p:cNvPr id="20483" name="Rectangle 2">
            <a:extLst>
              <a:ext uri="{FF2B5EF4-FFF2-40B4-BE49-F238E27FC236}">
                <a16:creationId xmlns:a16="http://schemas.microsoft.com/office/drawing/2014/main" id="{F1FE2032-1E86-46C3-8E05-2C5364B387BA}"/>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CD9D6496-CA0F-40F0-B4B1-21FF09F1ED7F}"/>
              </a:ext>
            </a:extLst>
          </p:cNvPr>
          <p:cNvSpPr>
            <a:spLocks noGrp="1" noChangeArrowheads="1"/>
          </p:cNvSpPr>
          <p:nvPr>
            <p:ph type="body" idx="1"/>
          </p:nvPr>
        </p:nvSpPr>
        <p:spPr>
          <a:ln/>
        </p:spPr>
        <p:txBody>
          <a:bodyPr/>
          <a:lstStyle/>
          <a:p>
            <a:pPr eaLnBrk="1" hangingPunct="1">
              <a:defRPr/>
            </a:pPr>
            <a:endParaRPr lang="en-US" dirty="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16097A66-344F-419C-A1BD-05688F6ECC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6DEEA7-79A3-4C80-8E65-B6C0D7C14A73}" type="slidenum">
              <a:rPr lang="en-US" altLang="en-US"/>
              <a:pPr eaLnBrk="1" hangingPunct="1"/>
              <a:t>149</a:t>
            </a:fld>
            <a:endParaRPr lang="en-US" altLang="en-US"/>
          </a:p>
        </p:txBody>
      </p:sp>
      <p:sp>
        <p:nvSpPr>
          <p:cNvPr id="21507" name="Rectangle 2">
            <a:extLst>
              <a:ext uri="{FF2B5EF4-FFF2-40B4-BE49-F238E27FC236}">
                <a16:creationId xmlns:a16="http://schemas.microsoft.com/office/drawing/2014/main" id="{FB656A07-648C-4EF4-B1A4-EC81B0BBF857}"/>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DBE29A4-747F-4ECB-9B7B-B97490897B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BF23F62-0684-4A90-BF1C-AAC3E0B2DB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AF5A1D-A237-4AA6-AB9D-44A699BE9488}" type="slidenum">
              <a:rPr lang="en-US" altLang="en-US"/>
              <a:pPr eaLnBrk="1" hangingPunct="1"/>
              <a:t>150</a:t>
            </a:fld>
            <a:endParaRPr lang="en-US" altLang="en-US"/>
          </a:p>
        </p:txBody>
      </p:sp>
      <p:sp>
        <p:nvSpPr>
          <p:cNvPr id="22531" name="Rectangle 2">
            <a:extLst>
              <a:ext uri="{FF2B5EF4-FFF2-40B4-BE49-F238E27FC236}">
                <a16:creationId xmlns:a16="http://schemas.microsoft.com/office/drawing/2014/main" id="{C624E405-B398-4467-8D34-7AD858ACFDE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8D7937CE-22EA-4DE5-BFFD-79D106FBDF2F}"/>
              </a:ext>
            </a:extLst>
          </p:cNvPr>
          <p:cNvSpPr>
            <a:spLocks noGrp="1" noChangeArrowheads="1"/>
          </p:cNvSpPr>
          <p:nvPr>
            <p:ph type="body" idx="1"/>
          </p:nvPr>
        </p:nvSpPr>
        <p:spPr>
          <a:ln/>
        </p:spPr>
        <p:txBody>
          <a:bodyPr/>
          <a:lstStyle/>
          <a:p>
            <a:pPr eaLnBrk="1" hangingPunct="1">
              <a:defRPr/>
            </a:pPr>
            <a:endParaRPr lang="en-US" dirty="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7CCFABA-17DC-4281-A692-044FBE31E5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882247-0768-466F-BA42-90C722792D78}" type="slidenum">
              <a:rPr lang="en-US" altLang="en-US"/>
              <a:pPr eaLnBrk="1" hangingPunct="1"/>
              <a:t>151</a:t>
            </a:fld>
            <a:endParaRPr lang="en-US" altLang="en-US"/>
          </a:p>
        </p:txBody>
      </p:sp>
      <p:sp>
        <p:nvSpPr>
          <p:cNvPr id="24579" name="Rectangle 2">
            <a:extLst>
              <a:ext uri="{FF2B5EF4-FFF2-40B4-BE49-F238E27FC236}">
                <a16:creationId xmlns:a16="http://schemas.microsoft.com/office/drawing/2014/main" id="{25F8B54F-43C6-45E3-88DD-FBE116A21A30}"/>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08413AE8-0DCD-4BE3-A770-BA0E19D2D3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DCCA853-14BE-448E-AAC6-D2CCA4F0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81A175-C588-471F-A46E-720FA21B7AFD}" type="slidenum">
              <a:rPr lang="en-US" altLang="en-US"/>
              <a:pPr eaLnBrk="1" hangingPunct="1"/>
              <a:t>152</a:t>
            </a:fld>
            <a:endParaRPr lang="en-US" altLang="en-US"/>
          </a:p>
        </p:txBody>
      </p:sp>
      <p:sp>
        <p:nvSpPr>
          <p:cNvPr id="25603" name="Rectangle 2">
            <a:extLst>
              <a:ext uri="{FF2B5EF4-FFF2-40B4-BE49-F238E27FC236}">
                <a16:creationId xmlns:a16="http://schemas.microsoft.com/office/drawing/2014/main" id="{F0F0A19D-71C1-4D32-ACDC-D2917CFDD8EC}"/>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285580D-7AE4-4C12-94BC-EA6CCAF792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A53F45-868C-4405-AE82-C45B589EB34E}" type="datetimeFigureOut">
              <a:rPr lang="en-US" smtClean="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2479667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53F45-868C-4405-AE82-C45B589EB34E}" type="datetimeFigureOut">
              <a:rPr lang="en-US" smtClean="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83377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53F45-868C-4405-AE82-C45B589EB34E}" type="datetimeFigureOut">
              <a:rPr lang="en-US" smtClean="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422373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381000"/>
            <a:ext cx="8305800" cy="579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9"/>
          <p:cNvSpPr>
            <a:spLocks noGrp="1" noChangeArrowheads="1"/>
          </p:cNvSpPr>
          <p:nvPr>
            <p:ph type="dt" sz="half" idx="10"/>
          </p:nvPr>
        </p:nvSpPr>
        <p:spPr>
          <a:xfrm>
            <a:off x="685800" y="6400800"/>
            <a:ext cx="1905000" cy="457200"/>
          </a:xfrm>
          <a:prstGeom prst="rect">
            <a:avLst/>
          </a:prstGeom>
        </p:spPr>
        <p:txBody>
          <a:bodyPr/>
          <a:lstStyle>
            <a:lvl1pPr eaLnBrk="1" hangingPunct="1">
              <a:defRPr/>
            </a:lvl1pPr>
          </a:lstStyle>
          <a:p>
            <a:pPr>
              <a:defRPr/>
            </a:pPr>
            <a:r>
              <a:rPr lang="en-GB"/>
              <a:t>ECON 1201</a:t>
            </a:r>
          </a:p>
        </p:txBody>
      </p:sp>
      <p:sp>
        <p:nvSpPr>
          <p:cNvPr id="4" name="Rectangle 10"/>
          <p:cNvSpPr>
            <a:spLocks noGrp="1" noChangeArrowheads="1"/>
          </p:cNvSpPr>
          <p:nvPr>
            <p:ph type="ftr" sz="quarter" idx="11"/>
          </p:nvPr>
        </p:nvSpPr>
        <p:spPr/>
        <p:txBody>
          <a:bodyPr/>
          <a:lstStyle>
            <a:lvl1pPr>
              <a:defRPr/>
            </a:lvl1pPr>
          </a:lstStyle>
          <a:p>
            <a:pPr>
              <a:defRPr/>
            </a:pPr>
            <a:r>
              <a:rPr lang="en-US"/>
              <a:t>Microeconomics </a:t>
            </a:r>
            <a:endParaRPr lang="en-GB"/>
          </a:p>
        </p:txBody>
      </p:sp>
      <p:sp>
        <p:nvSpPr>
          <p:cNvPr id="5" name="Rectangle 11"/>
          <p:cNvSpPr>
            <a:spLocks noGrp="1" noChangeArrowheads="1"/>
          </p:cNvSpPr>
          <p:nvPr>
            <p:ph type="sldNum" sz="quarter" idx="12"/>
          </p:nvPr>
        </p:nvSpPr>
        <p:spPr/>
        <p:txBody>
          <a:bodyPr/>
          <a:lstStyle>
            <a:lvl1pPr>
              <a:defRPr/>
            </a:lvl1pPr>
          </a:lstStyle>
          <a:p>
            <a:pPr>
              <a:defRPr/>
            </a:pPr>
            <a:fld id="{96639315-43F5-4B1B-8224-774ED91637B4}" type="slidenum">
              <a:rPr lang="en-GB"/>
              <a:pPr>
                <a:defRPr/>
              </a:pPr>
              <a:t>‹#›</a:t>
            </a:fld>
            <a:endParaRPr lang="en-GB"/>
          </a:p>
        </p:txBody>
      </p:sp>
    </p:spTree>
    <p:extLst>
      <p:ext uri="{BB962C8B-B14F-4D97-AF65-F5344CB8AC3E}">
        <p14:creationId xmlns:p14="http://schemas.microsoft.com/office/powerpoint/2010/main" val="3471152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41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53F45-868C-4405-AE82-C45B589EB34E}" type="datetimeFigureOut">
              <a:rPr lang="en-US" smtClean="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382272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A53F45-868C-4405-AE82-C45B589EB34E}" type="datetimeFigureOut">
              <a:rPr lang="en-US" smtClean="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157895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53F45-868C-4405-AE82-C45B589EB34E}" type="datetimeFigureOut">
              <a:rPr lang="en-US" smtClean="0"/>
              <a:t>3/10/23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414173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53F45-868C-4405-AE82-C45B589EB34E}" type="datetimeFigureOut">
              <a:rPr lang="en-US" smtClean="0"/>
              <a:t>3/10/23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365156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53F45-868C-4405-AE82-C45B589EB34E}" type="datetimeFigureOut">
              <a:rPr lang="en-US" smtClean="0"/>
              <a:t>3/10/23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98987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53F45-868C-4405-AE82-C45B589EB34E}" type="datetimeFigureOut">
              <a:rPr lang="en-US" smtClean="0"/>
              <a:t>3/10/23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16769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A53F45-868C-4405-AE82-C45B589EB34E}" type="datetimeFigureOut">
              <a:rPr lang="en-US" smtClean="0"/>
              <a:t>3/10/23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106689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A53F45-868C-4405-AE82-C45B589EB34E}" type="datetimeFigureOut">
              <a:rPr lang="en-US" smtClean="0"/>
              <a:t>3/10/23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5217A-C772-4BFE-9B45-919119C3D045}" type="slidenum">
              <a:rPr lang="en-US" smtClean="0"/>
              <a:t>‹#›</a:t>
            </a:fld>
            <a:endParaRPr lang="en-US"/>
          </a:p>
        </p:txBody>
      </p:sp>
    </p:spTree>
    <p:extLst>
      <p:ext uri="{BB962C8B-B14F-4D97-AF65-F5344CB8AC3E}">
        <p14:creationId xmlns:p14="http://schemas.microsoft.com/office/powerpoint/2010/main" val="30503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53F45-868C-4405-AE82-C45B589EB34E}" type="datetimeFigureOut">
              <a:rPr lang="en-US" smtClean="0"/>
              <a:t>3/10/23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5217A-C772-4BFE-9B45-919119C3D045}" type="slidenum">
              <a:rPr lang="en-US" smtClean="0"/>
              <a:t>‹#›</a:t>
            </a:fld>
            <a:endParaRPr lang="en-US"/>
          </a:p>
        </p:txBody>
      </p:sp>
    </p:spTree>
    <p:extLst>
      <p:ext uri="{BB962C8B-B14F-4D97-AF65-F5344CB8AC3E}">
        <p14:creationId xmlns:p14="http://schemas.microsoft.com/office/powerpoint/2010/main" val="2290642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2.emf"/><Relationship Id="rId4" Type="http://schemas.openxmlformats.org/officeDocument/2006/relationships/oleObject" Target="../embeddings/oleObject6.bin"/><Relationship Id="rId9" Type="http://schemas.openxmlformats.org/officeDocument/2006/relationships/image" Target="../media/image14.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7.emf"/><Relationship Id="rId12" Type="http://schemas.openxmlformats.org/officeDocument/2006/relationships/oleObject" Target="../embeddings/oleObject14.bin"/><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8.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3.emf"/><Relationship Id="rId12" Type="http://schemas.openxmlformats.org/officeDocument/2006/relationships/oleObject" Target="../embeddings/oleObject20.bin"/><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11" Type="http://schemas.openxmlformats.org/officeDocument/2006/relationships/image" Target="../media/image25.emf"/><Relationship Id="rId5" Type="http://schemas.openxmlformats.org/officeDocument/2006/relationships/image" Target="../media/image22.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87B8-C49B-4017-95A1-CB50A4E8C004}"/>
              </a:ext>
            </a:extLst>
          </p:cNvPr>
          <p:cNvSpPr>
            <a:spLocks noGrp="1"/>
          </p:cNvSpPr>
          <p:nvPr>
            <p:ph type="ctrTitle"/>
          </p:nvPr>
        </p:nvSpPr>
        <p:spPr>
          <a:xfrm>
            <a:off x="351691" y="383345"/>
            <a:ext cx="8398413" cy="2507566"/>
          </a:xfrm>
        </p:spPr>
        <p:txBody>
          <a:bodyPr>
            <a:normAutofit fontScale="90000"/>
          </a:bodyPr>
          <a:lstStyle/>
          <a:p>
            <a:br>
              <a:rPr lang="en-US" b="1"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Economic Analysis </a:t>
            </a:r>
            <a:r>
              <a:rPr lang="en-US" sz="4000" dirty="0">
                <a:latin typeface="Times New Roman" panose="02020603050405020304" pitchFamily="18" charset="0"/>
                <a:cs typeface="Times New Roman" panose="02020603050405020304" pitchFamily="18" charset="0"/>
              </a:rPr>
              <a:t>(</a:t>
            </a:r>
            <a:r>
              <a:rPr lang="en-US" sz="4000" b="1" dirty="0">
                <a:latin typeface="Times New Roman" panose="02020603050405020304" pitchFamily="18" charset="0"/>
                <a:cs typeface="Times New Roman" panose="02020603050405020304" pitchFamily="18" charset="0"/>
              </a:rPr>
              <a:t>Theory +Practical)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Credit: 3, Code: MDS 658</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Full Marks: 75</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093221B-205A-4BF6-8A85-A92033BF1687}"/>
              </a:ext>
            </a:extLst>
          </p:cNvPr>
          <p:cNvSpPr>
            <a:spLocks noGrp="1"/>
          </p:cNvSpPr>
          <p:nvPr>
            <p:ph type="subTitle" idx="1"/>
          </p:nvPr>
        </p:nvSpPr>
        <p:spPr>
          <a:xfrm>
            <a:off x="1143000" y="3967089"/>
            <a:ext cx="6858000" cy="2507566"/>
          </a:xfrm>
        </p:spPr>
        <p:txBody>
          <a:bodyPr>
            <a:normAutofit fontScale="85000" lnSpcReduction="20000"/>
          </a:bodyPr>
          <a:lstStyle/>
          <a:p>
            <a:r>
              <a:rPr lang="en-US" sz="3200" b="1" i="1" dirty="0">
                <a:latin typeface="Times New Roman" panose="02020603050405020304" pitchFamily="18" charset="0"/>
                <a:cs typeface="Times New Roman" panose="02020603050405020304" pitchFamily="18" charset="0"/>
              </a:rPr>
              <a:t>CHAKRA B. KHADKA, PhD</a:t>
            </a:r>
          </a:p>
          <a:p>
            <a:r>
              <a:rPr lang="en-US" sz="3200" b="1" i="1" dirty="0">
                <a:latin typeface="Times New Roman" panose="02020603050405020304" pitchFamily="18" charset="0"/>
                <a:cs typeface="Times New Roman" panose="02020603050405020304" pitchFamily="18" charset="0"/>
              </a:rPr>
              <a:t>Tribhuvan University</a:t>
            </a:r>
            <a:endParaRPr lang="en-US" sz="3200" i="1" dirty="0">
              <a:latin typeface="Times New Roman" panose="02020603050405020304" pitchFamily="18" charset="0"/>
              <a:cs typeface="Times New Roman" panose="02020603050405020304" pitchFamily="18" charset="0"/>
            </a:endParaRPr>
          </a:p>
          <a:p>
            <a:r>
              <a:rPr lang="en-US" sz="3200" b="1" i="1" dirty="0">
                <a:latin typeface="Times New Roman" panose="02020603050405020304" pitchFamily="18" charset="0"/>
                <a:cs typeface="Times New Roman" panose="02020603050405020304" pitchFamily="18" charset="0"/>
              </a:rPr>
              <a:t>Institute of Science and Technology</a:t>
            </a:r>
            <a:endParaRPr lang="en-US" sz="3200" i="1" dirty="0">
              <a:latin typeface="Times New Roman" panose="02020603050405020304" pitchFamily="18" charset="0"/>
              <a:cs typeface="Times New Roman" panose="02020603050405020304" pitchFamily="18" charset="0"/>
            </a:endParaRPr>
          </a:p>
          <a:p>
            <a:r>
              <a:rPr lang="en-US" sz="3200" i="1" dirty="0">
                <a:latin typeface="Times New Roman" panose="02020603050405020304" pitchFamily="18" charset="0"/>
                <a:cs typeface="Times New Roman" panose="02020603050405020304" pitchFamily="18" charset="0"/>
              </a:rPr>
              <a:t>School of Mathematical Sciences</a:t>
            </a:r>
          </a:p>
          <a:p>
            <a:r>
              <a:rPr lang="en-US" sz="3200" b="1" i="1" dirty="0">
                <a:latin typeface="Times New Roman" panose="02020603050405020304" pitchFamily="18" charset="0"/>
                <a:cs typeface="Times New Roman" panose="02020603050405020304" pitchFamily="18" charset="0"/>
              </a:rPr>
              <a:t>Master's Degree Course in Data Science</a:t>
            </a:r>
          </a:p>
          <a:p>
            <a:r>
              <a:rPr lang="en-US" sz="3200" b="1" i="1" dirty="0">
                <a:latin typeface="Times New Roman" panose="02020603050405020304" pitchFamily="18" charset="0"/>
                <a:cs typeface="Times New Roman" panose="02020603050405020304" pitchFamily="18" charset="0"/>
              </a:rPr>
              <a:t>March 2023</a:t>
            </a:r>
            <a:endParaRPr lang="en-US" sz="3200"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07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118113"/>
            <a:ext cx="8763000" cy="830997"/>
          </a:xfrm>
        </p:spPr>
        <p:txBody>
          <a:bodyPr>
            <a:normAutofit fontScale="90000"/>
          </a:bodyPr>
          <a:lstStyle/>
          <a:p>
            <a:pPr algn="ctr"/>
            <a:r>
              <a:rPr lang="en-US" sz="3200" dirty="0"/>
              <a:t>ANALYSIS OF ECONOMICS: </a:t>
            </a:r>
            <a:r>
              <a:rPr lang="en-US" sz="3200" dirty="0">
                <a:latin typeface="Tw Cen MT" pitchFamily="34" charset="0"/>
              </a:rPr>
              <a:t>Positive Versus Normative Analysis</a:t>
            </a:r>
            <a:br>
              <a:rPr lang="en-US" sz="2400" dirty="0">
                <a:latin typeface="Tw Cen MT" pitchFamily="34" charset="0"/>
              </a:rPr>
            </a:br>
            <a:endParaRPr lang="en-US" sz="2400" dirty="0"/>
          </a:p>
        </p:txBody>
      </p:sp>
      <p:sp>
        <p:nvSpPr>
          <p:cNvPr id="472067" name="Rectangle 3"/>
          <p:cNvSpPr>
            <a:spLocks noChangeArrowheads="1"/>
          </p:cNvSpPr>
          <p:nvPr/>
        </p:nvSpPr>
        <p:spPr bwMode="auto">
          <a:xfrm>
            <a:off x="419100" y="822500"/>
            <a:ext cx="8305800" cy="1606594"/>
          </a:xfrm>
          <a:prstGeom prst="rect">
            <a:avLst/>
          </a:prstGeom>
          <a:noFill/>
          <a:ln w="9525" algn="ctr">
            <a:noFill/>
            <a:miter lim="800000"/>
            <a:headEnd/>
            <a:tailEnd/>
          </a:ln>
        </p:spPr>
        <p:txBody>
          <a:bodyPr>
            <a:spAutoFit/>
          </a:bodyPr>
          <a:lstStyle/>
          <a:p>
            <a:pPr eaLnBrk="1" hangingPunct="1">
              <a:spcBef>
                <a:spcPct val="10000"/>
              </a:spcBef>
              <a:buClr>
                <a:srgbClr val="CC3300"/>
              </a:buClr>
              <a:buFontTx/>
              <a:buChar char="•"/>
            </a:pPr>
            <a:r>
              <a:rPr lang="en-US" sz="2400" b="1" dirty="0">
                <a:latin typeface="Arial" charset="0"/>
              </a:rPr>
              <a:t>   </a:t>
            </a:r>
            <a:r>
              <a:rPr lang="en-US" sz="2400" b="1" dirty="0">
                <a:latin typeface="Tw Cen MT" pitchFamily="34" charset="0"/>
              </a:rPr>
              <a:t>positive analysis   </a:t>
            </a:r>
            <a:r>
              <a:rPr lang="en-US" sz="2400" dirty="0">
                <a:latin typeface="Tw Cen MT" pitchFamily="34" charset="0"/>
              </a:rPr>
              <a:t>Answers the question “What is?” or “</a:t>
            </a:r>
            <a:r>
              <a:rPr lang="en-US" sz="2400" i="1" dirty="0">
                <a:latin typeface="Tw Cen MT" pitchFamily="34" charset="0"/>
              </a:rPr>
              <a:t>What will be?</a:t>
            </a:r>
            <a:r>
              <a:rPr lang="en-US" sz="2400" dirty="0">
                <a:latin typeface="Tw Cen MT" pitchFamily="34" charset="0"/>
              </a:rPr>
              <a:t>”</a:t>
            </a:r>
          </a:p>
          <a:p>
            <a:pPr>
              <a:spcBef>
                <a:spcPct val="10000"/>
              </a:spcBef>
              <a:buClr>
                <a:srgbClr val="CC3300"/>
              </a:buClr>
              <a:buFontTx/>
              <a:buChar char="•"/>
            </a:pPr>
            <a:r>
              <a:rPr lang="en-US" sz="2400" b="1" dirty="0">
                <a:latin typeface="Tw Cen MT" pitchFamily="34" charset="0"/>
              </a:rPr>
              <a:t>normative analysis   </a:t>
            </a:r>
            <a:r>
              <a:rPr lang="en-US" sz="2400" dirty="0">
                <a:latin typeface="Tw Cen MT" pitchFamily="34" charset="0"/>
              </a:rPr>
              <a:t>Answers the question “What </a:t>
            </a:r>
            <a:r>
              <a:rPr lang="en-US" sz="2400" i="1" dirty="0">
                <a:latin typeface="Tw Cen MT" pitchFamily="34" charset="0"/>
              </a:rPr>
              <a:t>ought/should/ could/would to be</a:t>
            </a:r>
            <a:r>
              <a:rPr lang="en-US" sz="2400" dirty="0">
                <a:latin typeface="Tw Cen MT" pitchFamily="34" charset="0"/>
              </a:rPr>
              <a:t>?”</a:t>
            </a:r>
          </a:p>
        </p:txBody>
      </p:sp>
      <p:sp>
        <p:nvSpPr>
          <p:cNvPr id="472068" name="Rectangle 4"/>
          <p:cNvSpPr>
            <a:spLocks noChangeArrowheads="1"/>
          </p:cNvSpPr>
          <p:nvPr/>
        </p:nvSpPr>
        <p:spPr bwMode="auto">
          <a:xfrm>
            <a:off x="270217" y="1028443"/>
            <a:ext cx="8305800" cy="457200"/>
          </a:xfrm>
          <a:prstGeom prst="rect">
            <a:avLst/>
          </a:prstGeom>
          <a:noFill/>
          <a:ln w="9525">
            <a:noFill/>
            <a:miter lim="800000"/>
            <a:headEnd/>
            <a:tailEnd/>
          </a:ln>
        </p:spPr>
        <p:txBody>
          <a:bodyPr/>
          <a:lstStyle/>
          <a:p>
            <a:pPr marL="342900" indent="-342900" eaLnBrk="1" hangingPunct="1">
              <a:spcBef>
                <a:spcPct val="20000"/>
              </a:spcBef>
              <a:buClr>
                <a:srgbClr val="FFFFFF"/>
              </a:buClr>
              <a:buFontTx/>
              <a:buChar char="•"/>
            </a:pPr>
            <a:endParaRPr lang="en-US" sz="2400" dirty="0">
              <a:latin typeface="Tw Cen MT" pitchFamily="34" charset="0"/>
            </a:endParaRPr>
          </a:p>
        </p:txBody>
      </p:sp>
      <p:graphicFrame>
        <p:nvGraphicFramePr>
          <p:cNvPr id="472070" name="Group 6"/>
          <p:cNvGraphicFramePr>
            <a:graphicFrameLocks noGrp="1"/>
          </p:cNvGraphicFramePr>
          <p:nvPr>
            <p:extLst>
              <p:ext uri="{D42A27DB-BD31-4B8C-83A1-F6EECF244321}">
                <p14:modId xmlns:p14="http://schemas.microsoft.com/office/powerpoint/2010/main" val="4242036179"/>
              </p:ext>
            </p:extLst>
          </p:nvPr>
        </p:nvGraphicFramePr>
        <p:xfrm>
          <a:off x="0" y="2429094"/>
          <a:ext cx="8991600" cy="4536784"/>
        </p:xfrm>
        <a:graphic>
          <a:graphicData uri="http://schemas.openxmlformats.org/drawingml/2006/table">
            <a:tbl>
              <a:tblPr/>
              <a:tblGrid>
                <a:gridCol w="262912">
                  <a:extLst>
                    <a:ext uri="{9D8B030D-6E8A-4147-A177-3AD203B41FA5}">
                      <a16:colId xmlns:a16="http://schemas.microsoft.com/office/drawing/2014/main" val="20000"/>
                    </a:ext>
                  </a:extLst>
                </a:gridCol>
                <a:gridCol w="4219743">
                  <a:extLst>
                    <a:ext uri="{9D8B030D-6E8A-4147-A177-3AD203B41FA5}">
                      <a16:colId xmlns:a16="http://schemas.microsoft.com/office/drawing/2014/main" val="20001"/>
                    </a:ext>
                  </a:extLst>
                </a:gridCol>
                <a:gridCol w="262912">
                  <a:extLst>
                    <a:ext uri="{9D8B030D-6E8A-4147-A177-3AD203B41FA5}">
                      <a16:colId xmlns:a16="http://schemas.microsoft.com/office/drawing/2014/main" val="20002"/>
                    </a:ext>
                  </a:extLst>
                </a:gridCol>
                <a:gridCol w="4246033">
                  <a:extLst>
                    <a:ext uri="{9D8B030D-6E8A-4147-A177-3AD203B41FA5}">
                      <a16:colId xmlns:a16="http://schemas.microsoft.com/office/drawing/2014/main" val="20003"/>
                    </a:ext>
                  </a:extLst>
                </a:gridCol>
              </a:tblGrid>
              <a:tr h="471653">
                <a:tc gridSpan="4">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1" i="0" u="none" strike="noStrike" cap="none" normalizeH="0" baseline="0" dirty="0">
                          <a:ln>
                            <a:noFill/>
                          </a:ln>
                          <a:solidFill>
                            <a:schemeClr val="tx1"/>
                          </a:solidFill>
                          <a:effectLst/>
                          <a:latin typeface="Tw Cen MT" pitchFamily="34" charset="0"/>
                        </a:rPr>
                        <a:t>Table 1.1   </a:t>
                      </a:r>
                      <a:r>
                        <a:rPr kumimoji="0" lang="en-US" sz="2000" b="0" i="0" u="none" strike="noStrike" cap="none" normalizeH="0" baseline="0" dirty="0">
                          <a:ln>
                            <a:noFill/>
                          </a:ln>
                          <a:solidFill>
                            <a:schemeClr val="tx1"/>
                          </a:solidFill>
                          <a:effectLst/>
                          <a:latin typeface="Tw Cen MT" pitchFamily="34" charset="0"/>
                        </a:rPr>
                        <a:t>COMPARING POSITIVE AND NORMATIVE QUESTIONS</a:t>
                      </a:r>
                    </a:p>
                  </a:txBody>
                  <a:tcPr horzOverflow="overflow">
                    <a:lnL>
                      <a:noFill/>
                    </a:lnL>
                    <a:lnR>
                      <a:noFill/>
                    </a:lnR>
                    <a:lnT w="28575" cap="flat" cmpd="sng" algn="ctr">
                      <a:solidFill>
                        <a:srgbClr val="FF9900"/>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9886">
                <a:tc gridSpan="2">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1" i="0" u="none" strike="noStrike" cap="none" normalizeH="0" baseline="0" dirty="0">
                          <a:ln>
                            <a:noFill/>
                          </a:ln>
                          <a:solidFill>
                            <a:schemeClr val="tx1"/>
                          </a:solidFill>
                          <a:effectLst/>
                          <a:latin typeface="Tw Cen MT" pitchFamily="34" charset="0"/>
                          <a:cs typeface="Arial" panose="020B0604020202020204" pitchFamily="34" charset="0"/>
                        </a:rPr>
                        <a:t>Positive Questions</a:t>
                      </a:r>
                    </a:p>
                  </a:txBody>
                  <a:tcPr horzOverflow="overflow">
                    <a:lnL>
                      <a:noFill/>
                    </a:lnL>
                    <a:lnR>
                      <a:noFill/>
                    </a:lnR>
                    <a:lnT w="12700" cap="flat" cmpd="sng" algn="ctr">
                      <a:solidFill>
                        <a:srgbClr val="5F5F5F"/>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endParaRPr kumimoji="0" lang="en-US" sz="2000" b="1" i="0" u="none" strike="noStrike" cap="none" normalizeH="0" baseline="0">
                        <a:ln>
                          <a:noFill/>
                        </a:ln>
                        <a:solidFill>
                          <a:srgbClr val="FF0000"/>
                        </a:solidFill>
                        <a:effectLst/>
                        <a:latin typeface="Tw Cen MT" pitchFamily="34" charset="0"/>
                      </a:endParaRPr>
                    </a:p>
                  </a:txBody>
                  <a:tcPr horzOverflow="overflow">
                    <a:lnL>
                      <a:noFill/>
                    </a:lnL>
                    <a:lnR>
                      <a:noFill/>
                    </a:lnR>
                    <a:lnT w="12700" cap="flat" cmpd="sng" algn="ctr">
                      <a:solidFill>
                        <a:srgbClr val="5F5F5F"/>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1" i="0" u="none" strike="noStrike" cap="none" normalizeH="0" baseline="0">
                          <a:ln>
                            <a:noFill/>
                          </a:ln>
                          <a:solidFill>
                            <a:schemeClr val="tx1"/>
                          </a:solidFill>
                          <a:effectLst/>
                          <a:latin typeface="Tw Cen MT" pitchFamily="34" charset="0"/>
                        </a:rPr>
                        <a:t>Normative Questions</a:t>
                      </a:r>
                    </a:p>
                  </a:txBody>
                  <a:tcPr horzOverflow="overflow">
                    <a:lnL>
                      <a:noFill/>
                    </a:lnL>
                    <a:lnR>
                      <a:noFill/>
                    </a:lnR>
                    <a:lnT w="12700" cap="flat" cmpd="sng" algn="ctr">
                      <a:solidFill>
                        <a:srgbClr val="5F5F5F"/>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7882">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cs typeface="Arial" panose="020B0604020202020204" pitchFamily="34" charset="0"/>
                        </a:rPr>
                        <a:t>•</a:t>
                      </a:r>
                    </a:p>
                  </a:txBody>
                  <a:tcPr marL="0" marR="0" marT="0" marB="0" anchorCtr="1" horzOverflow="overflow">
                    <a:lnL>
                      <a:noFill/>
                    </a:lnL>
                    <a:lnR>
                      <a:noFill/>
                    </a:lnR>
                    <a:lnT w="12700" cap="flat" cmpd="sng" algn="ctr">
                      <a:solidFill>
                        <a:srgbClr val="FF99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dirty="0">
                          <a:ln>
                            <a:noFill/>
                          </a:ln>
                          <a:solidFill>
                            <a:schemeClr val="tx1"/>
                          </a:solidFill>
                          <a:effectLst/>
                          <a:latin typeface="Tw Cen MT" pitchFamily="34" charset="0"/>
                        </a:rPr>
                        <a:t>If the government increases the minimum wage, how many workers will lose their jobs?</a:t>
                      </a:r>
                    </a:p>
                  </a:txBody>
                  <a:tcPr marL="0" marR="0" marT="0" marB="0" horzOverflow="overflow">
                    <a:lnL>
                      <a:noFill/>
                    </a:lnL>
                    <a:lnR>
                      <a:noFill/>
                    </a:lnR>
                    <a:lnT w="12700" cap="flat" cmpd="sng" algn="ctr">
                      <a:solidFill>
                        <a:srgbClr val="FF99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rgbClr val="FFFFFF"/>
                          </a:solidFill>
                          <a:effectLst/>
                          <a:latin typeface="Tw Cen MT" pitchFamily="34" charset="0"/>
                          <a:cs typeface="Arial" panose="020B0604020202020204" pitchFamily="34" charset="0"/>
                        </a:rPr>
                        <a:t>•</a:t>
                      </a:r>
                    </a:p>
                  </a:txBody>
                  <a:tcPr marL="0" marR="0" marT="0" marB="0" anchorCtr="1" horzOverflow="overflow">
                    <a:lnL>
                      <a:noFill/>
                    </a:lnL>
                    <a:lnR>
                      <a:noFill/>
                    </a:lnR>
                    <a:lnT w="12700" cap="flat" cmpd="sng" algn="ctr">
                      <a:solidFill>
                        <a:srgbClr val="FF99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rPr>
                        <a:t>Should the government increase the minimum wage?</a:t>
                      </a:r>
                    </a:p>
                  </a:txBody>
                  <a:tcPr marL="0" marR="0" marT="0" marB="0" horzOverflow="overflow">
                    <a:lnL>
                      <a:noFill/>
                    </a:lnL>
                    <a:lnR>
                      <a:noFill/>
                    </a:lnR>
                    <a:lnT w="12700" cap="flat" cmpd="sng" algn="ctr">
                      <a:solidFill>
                        <a:srgbClr val="FF99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658899">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cs typeface="Arial" panose="020B0604020202020204" pitchFamily="34" charset="0"/>
                        </a:rPr>
                        <a:t>•</a:t>
                      </a:r>
                    </a:p>
                  </a:txBody>
                  <a:tcPr marL="0" marR="0" marT="0" marB="0" anchorCtr="1"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dirty="0">
                          <a:ln>
                            <a:noFill/>
                          </a:ln>
                          <a:solidFill>
                            <a:schemeClr val="tx1"/>
                          </a:solidFill>
                          <a:effectLst/>
                          <a:latin typeface="Tw Cen MT" pitchFamily="34" charset="0"/>
                        </a:rPr>
                        <a:t>If two commercial banks merge, will the rate of interest increase?</a:t>
                      </a:r>
                    </a:p>
                  </a:txBody>
                  <a:tcPr marL="0" marR="0" marT="0" marB="0"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rgbClr val="FFFFFF"/>
                          </a:solidFill>
                          <a:effectLst/>
                          <a:latin typeface="Tw Cen MT" pitchFamily="34" charset="0"/>
                          <a:cs typeface="Arial" panose="020B0604020202020204" pitchFamily="34" charset="0"/>
                        </a:rPr>
                        <a:t>•</a:t>
                      </a:r>
                    </a:p>
                  </a:txBody>
                  <a:tcPr marL="0" marR="0" marT="0" marB="0" anchorCtr="1"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dirty="0">
                          <a:ln>
                            <a:noFill/>
                          </a:ln>
                          <a:solidFill>
                            <a:schemeClr val="tx1"/>
                          </a:solidFill>
                          <a:effectLst/>
                          <a:latin typeface="Tw Cen MT" pitchFamily="34" charset="0"/>
                        </a:rPr>
                        <a:t>Should the government block the merger of two commercial banks?</a:t>
                      </a: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58899">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cs typeface="Arial" panose="020B0604020202020204" pitchFamily="34" charset="0"/>
                        </a:rPr>
                        <a:t>•</a:t>
                      </a:r>
                    </a:p>
                  </a:txBody>
                  <a:tcPr marL="0" marR="0" marT="0" marB="0" anchorCtr="1"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rPr>
                        <a:t>How does a college education affect a person’s productivity and earnings?</a:t>
                      </a:r>
                    </a:p>
                  </a:txBody>
                  <a:tcPr marL="0" marR="0" marT="0" marB="0"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rgbClr val="FFFFFF"/>
                          </a:solidFill>
                          <a:effectLst/>
                          <a:latin typeface="Tw Cen MT" pitchFamily="34" charset="0"/>
                          <a:cs typeface="Arial" panose="020B0604020202020204" pitchFamily="34" charset="0"/>
                        </a:rPr>
                        <a:t>•</a:t>
                      </a:r>
                    </a:p>
                  </a:txBody>
                  <a:tcPr marL="0" marR="0" marT="0" marB="0" anchorCtr="1"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rPr>
                        <a:t>Should the government subsidize a college education?</a:t>
                      </a: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660666">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cs typeface="Arial" panose="020B0604020202020204" pitchFamily="34" charset="0"/>
                        </a:rPr>
                        <a:t>•</a:t>
                      </a:r>
                    </a:p>
                  </a:txBody>
                  <a:tcPr marL="0" marR="0" marT="0" marB="0" anchorCtr="1"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rPr>
                        <a:t>How do consumers respond to a cut in income taxes? </a:t>
                      </a:r>
                    </a:p>
                  </a:txBody>
                  <a:tcPr marL="0" marR="0" marT="0" marB="0"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rgbClr val="FFFFFF"/>
                          </a:solidFill>
                          <a:effectLst/>
                          <a:latin typeface="Tw Cen MT" pitchFamily="34" charset="0"/>
                          <a:cs typeface="Arial" panose="020B0604020202020204" pitchFamily="34" charset="0"/>
                        </a:rPr>
                        <a:t>•</a:t>
                      </a:r>
                    </a:p>
                  </a:txBody>
                  <a:tcPr marL="0" marR="0" marT="0" marB="0" anchorCtr="1"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rPr>
                        <a:t>Should the government cut taxes to stimulate the economy?</a:t>
                      </a: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658899">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a:ln>
                            <a:noFill/>
                          </a:ln>
                          <a:solidFill>
                            <a:schemeClr val="tx1"/>
                          </a:solidFill>
                          <a:effectLst/>
                          <a:latin typeface="Tw Cen MT" pitchFamily="34" charset="0"/>
                          <a:cs typeface="Arial" panose="020B0604020202020204" pitchFamily="34" charset="0"/>
                        </a:rPr>
                        <a:t>•</a:t>
                      </a:r>
                    </a:p>
                  </a:txBody>
                  <a:tcPr marL="0" marR="0" marT="0" marB="0" anchorCtr="1" horzOverflow="overflow">
                    <a:lnL>
                      <a:noFill/>
                    </a:lnL>
                    <a:lnR>
                      <a:noFill/>
                    </a:lnR>
                    <a:lnT>
                      <a:noFill/>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dirty="0">
                          <a:ln>
                            <a:noFill/>
                          </a:ln>
                          <a:solidFill>
                            <a:schemeClr val="tx1"/>
                          </a:solidFill>
                          <a:effectLst/>
                          <a:latin typeface="Tw Cen MT" pitchFamily="34" charset="0"/>
                        </a:rPr>
                        <a:t>If a nation restricts drug imports, who benefits and who bears the cost?</a:t>
                      </a:r>
                    </a:p>
                  </a:txBody>
                  <a:tcPr marL="0" marR="0" marT="0" marB="0" horzOverflow="overflow">
                    <a:lnL>
                      <a:noFill/>
                    </a:lnL>
                    <a:lnR>
                      <a:noFill/>
                    </a:lnR>
                    <a:lnT>
                      <a:noFill/>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dirty="0">
                          <a:ln>
                            <a:noFill/>
                          </a:ln>
                          <a:solidFill>
                            <a:srgbClr val="FFFFFF"/>
                          </a:solidFill>
                          <a:effectLst/>
                          <a:latin typeface="Tw Cen MT" pitchFamily="34" charset="0"/>
                          <a:cs typeface="Arial" panose="020B0604020202020204" pitchFamily="34" charset="0"/>
                        </a:rPr>
                        <a:t>•</a:t>
                      </a:r>
                    </a:p>
                  </a:txBody>
                  <a:tcPr marL="0" marR="0" marT="0" marB="0" anchorCtr="1" horzOverflow="overflow">
                    <a:lnL>
                      <a:noFill/>
                    </a:lnL>
                    <a:lnR>
                      <a:noFill/>
                    </a:lnR>
                    <a:lnT>
                      <a:noFill/>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FF"/>
                        </a:buClr>
                        <a:defRPr sz="2800">
                          <a:solidFill>
                            <a:srgbClr val="FFFFFF"/>
                          </a:solidFill>
                          <a:latin typeface="Tahoma" panose="020B0604030504040204" pitchFamily="34" charset="0"/>
                        </a:defRPr>
                      </a:lvl1pPr>
                      <a:lvl2pPr marL="742950" indent="-285750" eaLnBrk="0" hangingPunct="0">
                        <a:spcBef>
                          <a:spcPct val="20000"/>
                        </a:spcBef>
                        <a:buClr>
                          <a:srgbClr val="FFFFFF"/>
                        </a:buClr>
                        <a:defRPr sz="2400">
                          <a:solidFill>
                            <a:srgbClr val="FFFFFF"/>
                          </a:solidFill>
                          <a:latin typeface="Tahoma" panose="020B0604030504040204" pitchFamily="34" charset="0"/>
                        </a:defRPr>
                      </a:lvl2pPr>
                      <a:lvl3pPr marL="1143000" indent="-228600" eaLnBrk="0" hangingPunct="0">
                        <a:spcBef>
                          <a:spcPct val="20000"/>
                        </a:spcBef>
                        <a:buClr>
                          <a:srgbClr val="FFFFFF"/>
                        </a:buClr>
                        <a:defRPr sz="2000">
                          <a:solidFill>
                            <a:srgbClr val="FFFFFF"/>
                          </a:solidFill>
                          <a:latin typeface="Tahoma" panose="020B0604030504040204" pitchFamily="34" charset="0"/>
                        </a:defRPr>
                      </a:lvl3pPr>
                      <a:lvl4pPr marL="1600200" indent="-228600" eaLnBrk="0" hangingPunct="0">
                        <a:spcBef>
                          <a:spcPct val="20000"/>
                        </a:spcBef>
                        <a:buClr>
                          <a:srgbClr val="FFFFFF"/>
                        </a:buClr>
                        <a:defRPr>
                          <a:solidFill>
                            <a:srgbClr val="FFFFFF"/>
                          </a:solidFill>
                          <a:latin typeface="Tahoma" panose="020B0604030504040204" pitchFamily="34" charset="0"/>
                        </a:defRPr>
                      </a:lvl4pPr>
                      <a:lvl5pPr marL="2057400" indent="-228600" eaLnBrk="0" hangingPunct="0">
                        <a:spcBef>
                          <a:spcPct val="20000"/>
                        </a:spcBef>
                        <a:buClr>
                          <a:srgbClr val="FFFFFF"/>
                        </a:buClr>
                        <a:defRPr>
                          <a:solidFill>
                            <a:srgbClr val="FFFFFF"/>
                          </a:solidFill>
                          <a:latin typeface="Tahoma" panose="020B0604030504040204" pitchFamily="34" charset="0"/>
                        </a:defRPr>
                      </a:lvl5pPr>
                      <a:lvl6pPr marL="25146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6pPr>
                      <a:lvl7pPr marL="29718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7pPr>
                      <a:lvl8pPr marL="34290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8pPr>
                      <a:lvl9pPr marL="3886200" indent="-228600" eaLnBrk="0" fontAlgn="base" hangingPunct="0">
                        <a:spcBef>
                          <a:spcPct val="20000"/>
                        </a:spcBef>
                        <a:spcAft>
                          <a:spcPct val="0"/>
                        </a:spcAft>
                        <a:buClr>
                          <a:srgbClr val="FFFFFF"/>
                        </a:buClr>
                        <a:defRPr>
                          <a:solidFill>
                            <a:srgbClr val="FFFFFF"/>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US" sz="2000" b="0" i="0" u="none" strike="noStrike" cap="none" normalizeH="0" baseline="0" dirty="0">
                          <a:ln>
                            <a:noFill/>
                          </a:ln>
                          <a:solidFill>
                            <a:schemeClr val="tx1"/>
                          </a:solidFill>
                          <a:effectLst/>
                          <a:latin typeface="Tw Cen MT" pitchFamily="34" charset="0"/>
                        </a:rPr>
                        <a:t>Should the government restrict imports?</a:t>
                      </a:r>
                    </a:p>
                  </a:txBody>
                  <a:tcPr marL="0" marR="0" marT="0" marB="0" horzOverflow="overflow">
                    <a:lnL>
                      <a:noFill/>
                    </a:lnL>
                    <a:lnR>
                      <a:noFill/>
                    </a:lnR>
                    <a:lnT>
                      <a:noFill/>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472068">
                                            <p:txEl>
                                              <p:pRg st="0" end="0"/>
                                            </p:txEl>
                                          </p:spTgt>
                                        </p:tgtEl>
                                        <p:attrNameLst>
                                          <p:attrName>style.visibility</p:attrName>
                                        </p:attrNameLst>
                                      </p:cBhvr>
                                      <p:to>
                                        <p:strVal val="visible"/>
                                      </p:to>
                                    </p:set>
                                    <p:animEffect transition="in" filter="wipe(left)">
                                      <p:cBhvr>
                                        <p:cTn id="7" dur="500"/>
                                        <p:tgtEl>
                                          <p:spTgt spid="47206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2067"/>
                                        </p:tgtEl>
                                        <p:attrNameLst>
                                          <p:attrName>style.visibility</p:attrName>
                                        </p:attrNameLst>
                                      </p:cBhvr>
                                      <p:to>
                                        <p:strVal val="visible"/>
                                      </p:to>
                                    </p:set>
                                    <p:animEffect transition="in" filter="wipe(left)">
                                      <p:cBhvr>
                                        <p:cTn id="11" dur="500"/>
                                        <p:tgtEl>
                                          <p:spTgt spid="472067"/>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72070"/>
                                        </p:tgtEl>
                                        <p:attrNameLst>
                                          <p:attrName>style.visibility</p:attrName>
                                        </p:attrNameLst>
                                      </p:cBhvr>
                                      <p:to>
                                        <p:strVal val="visible"/>
                                      </p:to>
                                    </p:set>
                                    <p:animEffect transition="in" filter="blinds(horizontal)">
                                      <p:cBhvr>
                                        <p:cTn id="15" dur="500"/>
                                        <p:tgtEl>
                                          <p:spTgt spid="47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autoUpdateAnimBg="0"/>
      <p:bldP spid="472068" grpId="0" build="p" autoUpdateAnimBg="0" advAuto="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6296-FADD-3153-D7F9-2708D7F89F36}"/>
              </a:ext>
            </a:extLst>
          </p:cNvPr>
          <p:cNvSpPr>
            <a:spLocks noGrp="1"/>
          </p:cNvSpPr>
          <p:nvPr>
            <p:ph type="title"/>
          </p:nvPr>
        </p:nvSpPr>
        <p:spPr>
          <a:xfrm>
            <a:off x="628650" y="365126"/>
            <a:ext cx="8038832" cy="1325563"/>
          </a:xfrm>
        </p:spPr>
        <p:txBody>
          <a:bodyPr>
            <a:normAutofit/>
          </a:bodyPr>
          <a:lstStyle/>
          <a:p>
            <a:pPr algn="just"/>
            <a:r>
              <a:rPr lang="en-US" sz="3600" dirty="0">
                <a:latin typeface="Times New Roman" panose="02020603050405020304" pitchFamily="18" charset="0"/>
                <a:cs typeface="Times New Roman" panose="02020603050405020304" pitchFamily="18" charset="0"/>
              </a:rPr>
              <a:t>Derivation of the demand curve</a:t>
            </a:r>
            <a:endParaRPr lang="en-NP"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D26B00-FC01-E412-81B1-4B286A2B4635}"/>
              </a:ext>
            </a:extLst>
          </p:cNvPr>
          <p:cNvSpPr>
            <a:spLocks noGrp="1"/>
          </p:cNvSpPr>
          <p:nvPr>
            <p:ph idx="1"/>
          </p:nvPr>
        </p:nvSpPr>
        <p:spPr>
          <a:xfrm>
            <a:off x="628650" y="1825625"/>
            <a:ext cx="8038832" cy="4351338"/>
          </a:xfrm>
        </p:spPr>
        <p:txBody>
          <a:bodyPr/>
          <a:lstStyle/>
          <a:p>
            <a:pPr algn="just"/>
            <a:r>
              <a:rPr lang="en-US" dirty="0">
                <a:latin typeface="Times New Roman" panose="02020603050405020304" pitchFamily="18" charset="0"/>
                <a:cs typeface="Times New Roman" panose="02020603050405020304" pitchFamily="18" charset="0"/>
              </a:rPr>
              <a:t>Assume that the consumer has the budget line AB in figure illustrated below and chooses the collection of goods denoted by point Z, thus revealing his preference for this batch. Suppose that the price of x falls so that the new budget line facing the consumer is A C. </a:t>
            </a:r>
          </a:p>
          <a:p>
            <a:pPr algn="just"/>
            <a:r>
              <a:rPr lang="en-US" dirty="0">
                <a:latin typeface="Times New Roman" panose="02020603050405020304" pitchFamily="18" charset="0"/>
                <a:cs typeface="Times New Roman" panose="02020603050405020304" pitchFamily="18" charset="0"/>
              </a:rPr>
              <a:t>Let show that the new batch will include a larger quantity of x.</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9804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4B60-9E27-545B-10FF-6BEBAB3DF0EA}"/>
              </a:ext>
            </a:extLst>
          </p:cNvPr>
          <p:cNvSpPr>
            <a:spLocks noGrp="1"/>
          </p:cNvSpPr>
          <p:nvPr>
            <p:ph type="title"/>
          </p:nvPr>
        </p:nvSpPr>
        <p:spPr>
          <a:xfrm>
            <a:off x="628650" y="207046"/>
            <a:ext cx="7886700" cy="576754"/>
          </a:xfrm>
        </p:spPr>
        <p:txBody>
          <a:bodyPr>
            <a:noAutofit/>
          </a:bodyPr>
          <a:lstStyle/>
          <a:p>
            <a:r>
              <a:rPr lang="en-US" sz="3600" dirty="0">
                <a:latin typeface="Times New Roman" panose="02020603050405020304" pitchFamily="18" charset="0"/>
                <a:cs typeface="Times New Roman" panose="02020603050405020304" pitchFamily="18" charset="0"/>
              </a:rPr>
              <a:t>Derivation of the demand curve</a:t>
            </a:r>
            <a:endParaRPr lang="en-NP" sz="36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476D8831-721F-A067-6D50-5015321E2784}"/>
              </a:ext>
            </a:extLst>
          </p:cNvPr>
          <p:cNvCxnSpPr/>
          <p:nvPr/>
        </p:nvCxnSpPr>
        <p:spPr>
          <a:xfrm>
            <a:off x="461225" y="5318974"/>
            <a:ext cx="54348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F0F67A-8CB8-249A-BEF5-40B57F83610D}"/>
              </a:ext>
            </a:extLst>
          </p:cNvPr>
          <p:cNvCxnSpPr>
            <a:cxnSpLocks/>
          </p:cNvCxnSpPr>
          <p:nvPr/>
        </p:nvCxnSpPr>
        <p:spPr>
          <a:xfrm flipV="1">
            <a:off x="978795" y="1313645"/>
            <a:ext cx="0" cy="4430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Dodecagon 11">
            <a:extLst>
              <a:ext uri="{FF2B5EF4-FFF2-40B4-BE49-F238E27FC236}">
                <a16:creationId xmlns:a16="http://schemas.microsoft.com/office/drawing/2014/main" id="{A6BE0404-5714-D431-C8F1-36680FB52463}"/>
              </a:ext>
            </a:extLst>
          </p:cNvPr>
          <p:cNvSpPr/>
          <p:nvPr/>
        </p:nvSpPr>
        <p:spPr>
          <a:xfrm>
            <a:off x="1107583" y="1313645"/>
            <a:ext cx="850006" cy="377133"/>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Y</a:t>
            </a:r>
          </a:p>
        </p:txBody>
      </p:sp>
      <p:sp>
        <p:nvSpPr>
          <p:cNvPr id="14" name="Dodecagon 13">
            <a:extLst>
              <a:ext uri="{FF2B5EF4-FFF2-40B4-BE49-F238E27FC236}">
                <a16:creationId xmlns:a16="http://schemas.microsoft.com/office/drawing/2014/main" id="{24E05B55-81BA-BFDE-CFC9-247E03316B50}"/>
              </a:ext>
            </a:extLst>
          </p:cNvPr>
          <p:cNvSpPr/>
          <p:nvPr/>
        </p:nvSpPr>
        <p:spPr>
          <a:xfrm>
            <a:off x="628650" y="830708"/>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Y</a:t>
            </a:r>
          </a:p>
        </p:txBody>
      </p:sp>
      <p:sp>
        <p:nvSpPr>
          <p:cNvPr id="19" name="Dodecagon 18">
            <a:extLst>
              <a:ext uri="{FF2B5EF4-FFF2-40B4-BE49-F238E27FC236}">
                <a16:creationId xmlns:a16="http://schemas.microsoft.com/office/drawing/2014/main" id="{0A5B10B9-BF7E-E55C-2E4B-C1866ED1AA6C}"/>
              </a:ext>
            </a:extLst>
          </p:cNvPr>
          <p:cNvSpPr/>
          <p:nvPr/>
        </p:nvSpPr>
        <p:spPr>
          <a:xfrm>
            <a:off x="5690050" y="4971254"/>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X</a:t>
            </a:r>
          </a:p>
        </p:txBody>
      </p:sp>
      <p:cxnSp>
        <p:nvCxnSpPr>
          <p:cNvPr id="21" name="Straight Connector 20">
            <a:extLst>
              <a:ext uri="{FF2B5EF4-FFF2-40B4-BE49-F238E27FC236}">
                <a16:creationId xmlns:a16="http://schemas.microsoft.com/office/drawing/2014/main" id="{F029CE50-0F9B-3853-B9F0-AE1C4D214028}"/>
              </a:ext>
            </a:extLst>
          </p:cNvPr>
          <p:cNvCxnSpPr/>
          <p:nvPr/>
        </p:nvCxnSpPr>
        <p:spPr>
          <a:xfrm>
            <a:off x="1002133" y="1906073"/>
            <a:ext cx="4291084" cy="341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A549FCE-5C5E-AFD3-F402-F07CD91CC05A}"/>
              </a:ext>
            </a:extLst>
          </p:cNvPr>
          <p:cNvCxnSpPr>
            <a:cxnSpLocks/>
          </p:cNvCxnSpPr>
          <p:nvPr/>
        </p:nvCxnSpPr>
        <p:spPr>
          <a:xfrm>
            <a:off x="1002133" y="1897911"/>
            <a:ext cx="2812828" cy="34210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178D29-FF56-5E01-88D7-BE376810E78C}"/>
              </a:ext>
            </a:extLst>
          </p:cNvPr>
          <p:cNvCxnSpPr>
            <a:cxnSpLocks/>
          </p:cNvCxnSpPr>
          <p:nvPr/>
        </p:nvCxnSpPr>
        <p:spPr>
          <a:xfrm>
            <a:off x="1002133" y="2756079"/>
            <a:ext cx="3685777" cy="256289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 name="Dodecagon 2">
            <a:extLst>
              <a:ext uri="{FF2B5EF4-FFF2-40B4-BE49-F238E27FC236}">
                <a16:creationId xmlns:a16="http://schemas.microsoft.com/office/drawing/2014/main" id="{01C0224F-DE31-B3A3-9D63-2345B417204F}"/>
              </a:ext>
            </a:extLst>
          </p:cNvPr>
          <p:cNvSpPr/>
          <p:nvPr/>
        </p:nvSpPr>
        <p:spPr>
          <a:xfrm>
            <a:off x="363422" y="5178386"/>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0</a:t>
            </a:r>
          </a:p>
        </p:txBody>
      </p:sp>
      <p:sp>
        <p:nvSpPr>
          <p:cNvPr id="4" name="Dodecagon 3">
            <a:extLst>
              <a:ext uri="{FF2B5EF4-FFF2-40B4-BE49-F238E27FC236}">
                <a16:creationId xmlns:a16="http://schemas.microsoft.com/office/drawing/2014/main" id="{267EDDBF-55A0-BF45-6D71-0EF447863A6E}"/>
              </a:ext>
            </a:extLst>
          </p:cNvPr>
          <p:cNvSpPr/>
          <p:nvPr/>
        </p:nvSpPr>
        <p:spPr>
          <a:xfrm>
            <a:off x="458809" y="1591111"/>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A</a:t>
            </a:r>
          </a:p>
        </p:txBody>
      </p:sp>
      <p:sp>
        <p:nvSpPr>
          <p:cNvPr id="5" name="Dodecagon 4">
            <a:extLst>
              <a:ext uri="{FF2B5EF4-FFF2-40B4-BE49-F238E27FC236}">
                <a16:creationId xmlns:a16="http://schemas.microsoft.com/office/drawing/2014/main" id="{CC03802A-2248-0707-6828-F79FCBD35719}"/>
              </a:ext>
            </a:extLst>
          </p:cNvPr>
          <p:cNvSpPr/>
          <p:nvPr/>
        </p:nvSpPr>
        <p:spPr>
          <a:xfrm>
            <a:off x="396826" y="2390640"/>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A’</a:t>
            </a:r>
          </a:p>
        </p:txBody>
      </p:sp>
      <p:sp>
        <p:nvSpPr>
          <p:cNvPr id="6" name="Dodecagon 5">
            <a:extLst>
              <a:ext uri="{FF2B5EF4-FFF2-40B4-BE49-F238E27FC236}">
                <a16:creationId xmlns:a16="http://schemas.microsoft.com/office/drawing/2014/main" id="{FBDA08EC-AAEE-2B2E-2DA3-33AAD08CCB00}"/>
              </a:ext>
            </a:extLst>
          </p:cNvPr>
          <p:cNvSpPr/>
          <p:nvPr/>
        </p:nvSpPr>
        <p:spPr>
          <a:xfrm>
            <a:off x="3433638" y="5178386"/>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B</a:t>
            </a:r>
          </a:p>
        </p:txBody>
      </p:sp>
      <p:sp>
        <p:nvSpPr>
          <p:cNvPr id="8" name="Dodecagon 7">
            <a:extLst>
              <a:ext uri="{FF2B5EF4-FFF2-40B4-BE49-F238E27FC236}">
                <a16:creationId xmlns:a16="http://schemas.microsoft.com/office/drawing/2014/main" id="{47AD1D8B-888A-B8EF-AF39-CEA3191073AF}"/>
              </a:ext>
            </a:extLst>
          </p:cNvPr>
          <p:cNvSpPr/>
          <p:nvPr/>
        </p:nvSpPr>
        <p:spPr>
          <a:xfrm>
            <a:off x="4363427" y="5178386"/>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B’</a:t>
            </a:r>
          </a:p>
        </p:txBody>
      </p:sp>
      <p:sp>
        <p:nvSpPr>
          <p:cNvPr id="10" name="Dodecagon 9">
            <a:extLst>
              <a:ext uri="{FF2B5EF4-FFF2-40B4-BE49-F238E27FC236}">
                <a16:creationId xmlns:a16="http://schemas.microsoft.com/office/drawing/2014/main" id="{D2ADC67B-836F-F92C-EA79-E4BD8576FAE3}"/>
              </a:ext>
            </a:extLst>
          </p:cNvPr>
          <p:cNvSpPr/>
          <p:nvPr/>
        </p:nvSpPr>
        <p:spPr>
          <a:xfrm>
            <a:off x="4989474" y="5230960"/>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C</a:t>
            </a:r>
          </a:p>
        </p:txBody>
      </p:sp>
      <p:sp>
        <p:nvSpPr>
          <p:cNvPr id="11" name="Dodecagon 10">
            <a:extLst>
              <a:ext uri="{FF2B5EF4-FFF2-40B4-BE49-F238E27FC236}">
                <a16:creationId xmlns:a16="http://schemas.microsoft.com/office/drawing/2014/main" id="{BBEBDAA0-B2E9-655F-D681-863A192BCCAB}"/>
              </a:ext>
            </a:extLst>
          </p:cNvPr>
          <p:cNvSpPr/>
          <p:nvPr/>
        </p:nvSpPr>
        <p:spPr>
          <a:xfrm>
            <a:off x="2400708" y="5178386"/>
            <a:ext cx="85010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X1</a:t>
            </a:r>
          </a:p>
        </p:txBody>
      </p:sp>
      <p:cxnSp>
        <p:nvCxnSpPr>
          <p:cNvPr id="15" name="Straight Connector 14">
            <a:extLst>
              <a:ext uri="{FF2B5EF4-FFF2-40B4-BE49-F238E27FC236}">
                <a16:creationId xmlns:a16="http://schemas.microsoft.com/office/drawing/2014/main" id="{1CDC241E-A265-FF85-DC0E-BFD30FF806D9}"/>
              </a:ext>
            </a:extLst>
          </p:cNvPr>
          <p:cNvCxnSpPr/>
          <p:nvPr/>
        </p:nvCxnSpPr>
        <p:spPr>
          <a:xfrm>
            <a:off x="2604273" y="3876541"/>
            <a:ext cx="0" cy="144243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Dodecagon 15">
            <a:extLst>
              <a:ext uri="{FF2B5EF4-FFF2-40B4-BE49-F238E27FC236}">
                <a16:creationId xmlns:a16="http://schemas.microsoft.com/office/drawing/2014/main" id="{3490BA0A-1DAE-BFC1-0B44-337931DBAD36}"/>
              </a:ext>
            </a:extLst>
          </p:cNvPr>
          <p:cNvSpPr/>
          <p:nvPr/>
        </p:nvSpPr>
        <p:spPr>
          <a:xfrm>
            <a:off x="2027224" y="3695209"/>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Z</a:t>
            </a:r>
          </a:p>
        </p:txBody>
      </p:sp>
      <p:sp>
        <p:nvSpPr>
          <p:cNvPr id="17" name="Dodecagon 16">
            <a:extLst>
              <a:ext uri="{FF2B5EF4-FFF2-40B4-BE49-F238E27FC236}">
                <a16:creationId xmlns:a16="http://schemas.microsoft.com/office/drawing/2014/main" id="{DA639B6A-6B8B-8AD1-EFEC-5E5F114354E6}"/>
              </a:ext>
            </a:extLst>
          </p:cNvPr>
          <p:cNvSpPr/>
          <p:nvPr/>
        </p:nvSpPr>
        <p:spPr>
          <a:xfrm>
            <a:off x="3807121" y="3749941"/>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N</a:t>
            </a:r>
          </a:p>
        </p:txBody>
      </p:sp>
      <p:sp>
        <p:nvSpPr>
          <p:cNvPr id="18" name="Dodecagon 17">
            <a:extLst>
              <a:ext uri="{FF2B5EF4-FFF2-40B4-BE49-F238E27FC236}">
                <a16:creationId xmlns:a16="http://schemas.microsoft.com/office/drawing/2014/main" id="{19C95DD6-563F-4B0E-D8D2-DBDD745B3324}"/>
              </a:ext>
            </a:extLst>
          </p:cNvPr>
          <p:cNvSpPr/>
          <p:nvPr/>
        </p:nvSpPr>
        <p:spPr>
          <a:xfrm>
            <a:off x="2957372" y="5178385"/>
            <a:ext cx="857589"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X2</a:t>
            </a:r>
          </a:p>
        </p:txBody>
      </p:sp>
      <p:sp>
        <p:nvSpPr>
          <p:cNvPr id="20" name="Dodecagon 19">
            <a:extLst>
              <a:ext uri="{FF2B5EF4-FFF2-40B4-BE49-F238E27FC236}">
                <a16:creationId xmlns:a16="http://schemas.microsoft.com/office/drawing/2014/main" id="{62997418-EC37-E411-080B-99E1C7C0B9B2}"/>
              </a:ext>
            </a:extLst>
          </p:cNvPr>
          <p:cNvSpPr/>
          <p:nvPr/>
        </p:nvSpPr>
        <p:spPr>
          <a:xfrm>
            <a:off x="3838298" y="5217020"/>
            <a:ext cx="82641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X3</a:t>
            </a:r>
          </a:p>
        </p:txBody>
      </p:sp>
      <p:sp>
        <p:nvSpPr>
          <p:cNvPr id="23" name="Dodecagon 22">
            <a:extLst>
              <a:ext uri="{FF2B5EF4-FFF2-40B4-BE49-F238E27FC236}">
                <a16:creationId xmlns:a16="http://schemas.microsoft.com/office/drawing/2014/main" id="{06DA2BCA-7728-5495-F388-021924E39A7E}"/>
              </a:ext>
            </a:extLst>
          </p:cNvPr>
          <p:cNvSpPr/>
          <p:nvPr/>
        </p:nvSpPr>
        <p:spPr>
          <a:xfrm>
            <a:off x="3178667" y="4248181"/>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W</a:t>
            </a:r>
          </a:p>
        </p:txBody>
      </p:sp>
      <p:cxnSp>
        <p:nvCxnSpPr>
          <p:cNvPr id="24" name="Straight Connector 23">
            <a:extLst>
              <a:ext uri="{FF2B5EF4-FFF2-40B4-BE49-F238E27FC236}">
                <a16:creationId xmlns:a16="http://schemas.microsoft.com/office/drawing/2014/main" id="{CAF28390-47B4-2A04-E8D6-462C7AD5CF5F}"/>
              </a:ext>
            </a:extLst>
          </p:cNvPr>
          <p:cNvCxnSpPr>
            <a:cxnSpLocks/>
          </p:cNvCxnSpPr>
          <p:nvPr/>
        </p:nvCxnSpPr>
        <p:spPr>
          <a:xfrm>
            <a:off x="4180605" y="4405664"/>
            <a:ext cx="0" cy="91330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3CD4D0-92DA-9281-7C60-FC4C58C178F3}"/>
              </a:ext>
            </a:extLst>
          </p:cNvPr>
          <p:cNvCxnSpPr>
            <a:cxnSpLocks/>
          </p:cNvCxnSpPr>
          <p:nvPr/>
        </p:nvCxnSpPr>
        <p:spPr>
          <a:xfrm>
            <a:off x="3315803" y="4390648"/>
            <a:ext cx="0" cy="9283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Right Brace 28">
            <a:extLst>
              <a:ext uri="{FF2B5EF4-FFF2-40B4-BE49-F238E27FC236}">
                <a16:creationId xmlns:a16="http://schemas.microsoft.com/office/drawing/2014/main" id="{8ACDB40F-BDD5-809E-901F-D91C101AB8EC}"/>
              </a:ext>
            </a:extLst>
          </p:cNvPr>
          <p:cNvSpPr/>
          <p:nvPr/>
        </p:nvSpPr>
        <p:spPr>
          <a:xfrm rot="18256388">
            <a:off x="3532880" y="3186167"/>
            <a:ext cx="539012" cy="2454367"/>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P" dirty="0"/>
          </a:p>
        </p:txBody>
      </p:sp>
    </p:spTree>
    <p:extLst>
      <p:ext uri="{BB962C8B-B14F-4D97-AF65-F5344CB8AC3E}">
        <p14:creationId xmlns:p14="http://schemas.microsoft.com/office/powerpoint/2010/main" val="40441097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05A9-03B7-58DE-3676-F67B1804E24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Derivation of the demand curve</a:t>
            </a:r>
            <a:endParaRPr lang="en-NP" sz="3600" dirty="0"/>
          </a:p>
        </p:txBody>
      </p:sp>
      <p:sp>
        <p:nvSpPr>
          <p:cNvPr id="3" name="Content Placeholder 2">
            <a:extLst>
              <a:ext uri="{FF2B5EF4-FFF2-40B4-BE49-F238E27FC236}">
                <a16:creationId xmlns:a16="http://schemas.microsoft.com/office/drawing/2014/main" id="{085AF300-CF8D-48E5-18DD-36BC7CEB5795}"/>
              </a:ext>
            </a:extLst>
          </p:cNvPr>
          <p:cNvSpPr>
            <a:spLocks noGrp="1"/>
          </p:cNvSpPr>
          <p:nvPr>
            <p:ph idx="1"/>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Firstly, we make a 'compensating variation' of the income, which consists of the reduction of income so that the consumer has just enough income to enable him to continue purchasing Z if he so wishes. </a:t>
            </a:r>
          </a:p>
          <a:p>
            <a:pPr algn="just">
              <a:lnSpc>
                <a:spcPct val="100000"/>
              </a:lnSpc>
            </a:pPr>
            <a:r>
              <a:rPr lang="en-US" dirty="0">
                <a:latin typeface="Times New Roman" panose="02020603050405020304" pitchFamily="18" charset="0"/>
                <a:cs typeface="Times New Roman" panose="02020603050405020304" pitchFamily="18" charset="0"/>
              </a:rPr>
              <a:t>The compensating variation is shown in the figure above by a parallel shift of the new budget line so that the 'compensated' budget line A'B' passes through Z. </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4591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05A9-03B7-58DE-3676-F67B1804E24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Derivation of the demand curve</a:t>
            </a:r>
            <a:endParaRPr lang="en-NP" sz="3600" dirty="0"/>
          </a:p>
        </p:txBody>
      </p:sp>
      <p:sp>
        <p:nvSpPr>
          <p:cNvPr id="3" name="Content Placeholder 2">
            <a:extLst>
              <a:ext uri="{FF2B5EF4-FFF2-40B4-BE49-F238E27FC236}">
                <a16:creationId xmlns:a16="http://schemas.microsoft.com/office/drawing/2014/main" id="{085AF300-CF8D-48E5-18DD-36BC7CEB5795}"/>
              </a:ext>
            </a:extLst>
          </p:cNvPr>
          <p:cNvSpPr>
            <a:spLocks noGrp="1"/>
          </p:cNvSpPr>
          <p:nvPr>
            <p:ph idx="1"/>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Since collection Z is still available to him, the consumer will not choose any bundle to the left of Z on the segment A'Z, because his choice would be inconsistent, given that in the original situation all the batches on A'Z were revealed inferior to Z. </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9377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05A9-03B7-58DE-3676-F67B1804E24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Derivation of the demand curve</a:t>
            </a:r>
            <a:endParaRPr lang="en-NP" sz="3600" dirty="0"/>
          </a:p>
        </p:txBody>
      </p:sp>
      <p:sp>
        <p:nvSpPr>
          <p:cNvPr id="3" name="Content Placeholder 2">
            <a:extLst>
              <a:ext uri="{FF2B5EF4-FFF2-40B4-BE49-F238E27FC236}">
                <a16:creationId xmlns:a16="http://schemas.microsoft.com/office/drawing/2014/main" id="{085AF300-CF8D-48E5-18DD-36BC7CEB5795}"/>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Hence the consumer will either continue to buy Z (in which case the substitution effect is zero) or he will choose a batch on the segment ZB', such as W, which includes a larger quantity of x (namely x 2 ). </a:t>
            </a:r>
          </a:p>
          <a:p>
            <a:pPr algn="just"/>
            <a:r>
              <a:rPr lang="en-US" dirty="0">
                <a:latin typeface="Times New Roman" panose="02020603050405020304" pitchFamily="18" charset="0"/>
                <a:cs typeface="Times New Roman" panose="02020603050405020304" pitchFamily="18" charset="0"/>
              </a:rPr>
              <a:t>Secondly, if we remove the (fictitious) reduction in income and allow the consumer to move on to the new budget line AC, he will choose a batch (such as N) to the right of W (if the commodity x is normal with a positive income effect). </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3898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05A9-03B7-58DE-3676-F67B1804E242}"/>
              </a:ext>
            </a:extLst>
          </p:cNvPr>
          <p:cNvSpPr>
            <a:spLocks noGrp="1"/>
          </p:cNvSpPr>
          <p:nvPr>
            <p:ph type="title"/>
          </p:nvPr>
        </p:nvSpPr>
        <p:spPr>
          <a:xfrm>
            <a:off x="628650" y="365127"/>
            <a:ext cx="7886700" cy="849720"/>
          </a:xfrm>
        </p:spPr>
        <p:txBody>
          <a:bodyPr>
            <a:normAutofit/>
          </a:bodyPr>
          <a:lstStyle/>
          <a:p>
            <a:r>
              <a:rPr lang="en-US" sz="3600" dirty="0">
                <a:latin typeface="Times New Roman" panose="02020603050405020304" pitchFamily="18" charset="0"/>
                <a:cs typeface="Times New Roman" panose="02020603050405020304" pitchFamily="18" charset="0"/>
              </a:rPr>
              <a:t>Derivation of the demand curve</a:t>
            </a:r>
            <a:endParaRPr lang="en-NP" sz="3600" dirty="0"/>
          </a:p>
        </p:txBody>
      </p:sp>
      <p:sp>
        <p:nvSpPr>
          <p:cNvPr id="3" name="Content Placeholder 2">
            <a:extLst>
              <a:ext uri="{FF2B5EF4-FFF2-40B4-BE49-F238E27FC236}">
                <a16:creationId xmlns:a16="http://schemas.microsoft.com/office/drawing/2014/main" id="{085AF300-CF8D-48E5-18DD-36BC7CEB5795}"/>
              </a:ext>
            </a:extLst>
          </p:cNvPr>
          <p:cNvSpPr>
            <a:spLocks noGrp="1"/>
          </p:cNvSpPr>
          <p:nvPr>
            <p:ph idx="1"/>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newly revealed equilibrium position (N) includes a larger quantity of x (i.e. x 3 ) resulting from the fall in its price. </a:t>
            </a:r>
          </a:p>
          <a:p>
            <a:pPr algn="just">
              <a:lnSpc>
                <a:spcPct val="100000"/>
              </a:lnSpc>
            </a:pPr>
            <a:r>
              <a:rPr lang="en-US" dirty="0">
                <a:latin typeface="Times New Roman" panose="02020603050405020304" pitchFamily="18" charset="0"/>
                <a:cs typeface="Times New Roman" panose="02020603050405020304" pitchFamily="18" charset="0"/>
              </a:rPr>
              <a:t>Thus the revealed preference axiom and the implied consistency of choice open a direct way to the derivation of the demand curve: as the price falls, more of x is purchased.</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8980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A4F1-DC1B-3D6D-329D-964BFC90C76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Derivation of the indifference curves</a:t>
            </a:r>
            <a:endParaRPr lang="en-NP"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EE0FE7-52A1-57DC-B7C3-86AE99A832FE}"/>
              </a:ext>
            </a:extLst>
          </p:cNvPr>
          <p:cNvSpPr>
            <a:spLocks noGrp="1"/>
          </p:cNvSpPr>
          <p:nvPr>
            <p:ph idx="1"/>
          </p:nvPr>
        </p:nvSpPr>
        <p:spPr/>
        <p:txBody>
          <a:bodyPr>
            <a:normAutofit fontScale="92500" lnSpcReduction="10000"/>
          </a:bodyPr>
          <a:lstStyle/>
          <a:p>
            <a:pPr algn="just">
              <a:lnSpc>
                <a:spcPct val="110000"/>
              </a:lnSpc>
            </a:pPr>
            <a:r>
              <a:rPr lang="en-US" dirty="0">
                <a:latin typeface="Times New Roman" panose="02020603050405020304" pitchFamily="18" charset="0"/>
                <a:cs typeface="Times New Roman" panose="02020603050405020304" pitchFamily="18" charset="0"/>
              </a:rPr>
              <a:t>Although not needed for establishing the law of demand, indifference curves can be derived and their convexity is proved by the revealed preference hypothesis.</a:t>
            </a:r>
          </a:p>
          <a:p>
            <a:pPr algn="just">
              <a:lnSpc>
                <a:spcPct val="110000"/>
              </a:lnSpc>
            </a:pPr>
            <a:endParaRPr lang="en-US" dirty="0">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The indifference-curves approach requires less information than the neoclassical cardinal utility theory. But still, it requires a lot from the consumer since the theory expects him to be able to rank rationally and consistently all possible collections of commodities.</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2310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7569-0153-0BA0-78EF-ECDDA2232B6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Derivation of the indifference curves</a:t>
            </a:r>
            <a:endParaRPr lang="en-NP" sz="3600" dirty="0"/>
          </a:p>
        </p:txBody>
      </p:sp>
      <p:sp>
        <p:nvSpPr>
          <p:cNvPr id="3" name="Content Placeholder 2">
            <a:extLst>
              <a:ext uri="{FF2B5EF4-FFF2-40B4-BE49-F238E27FC236}">
                <a16:creationId xmlns:a16="http://schemas.microsoft.com/office/drawing/2014/main" id="{8DB5A278-2B2D-7164-7D17-3CBF0E42212C}"/>
              </a:ext>
            </a:extLst>
          </p:cNvPr>
          <p:cNvSpPr>
            <a:spLocks noGrp="1"/>
          </p:cNvSpPr>
          <p:nvPr>
            <p:ph idx="1"/>
          </p:nvPr>
        </p:nvSpPr>
        <p:spPr/>
        <p:txBody>
          <a:bodyPr/>
          <a:lstStyle/>
          <a:p>
            <a:pPr algn="just">
              <a:lnSpc>
                <a:spcPct val="100000"/>
              </a:lnSpc>
            </a:pPr>
            <a:r>
              <a:rPr lang="en-US" dirty="0">
                <a:latin typeface="Times New Roman" panose="02020603050405020304" pitchFamily="18" charset="0"/>
                <a:cs typeface="Times New Roman" panose="02020603050405020304" pitchFamily="18" charset="0"/>
              </a:rPr>
              <a:t>Samuelson's revealed preference theory does not require the consumer to rank his preferences or to give any other information about his tastes. </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1735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7569-0153-0BA0-78EF-ECDDA2232B60}"/>
              </a:ext>
            </a:extLst>
          </p:cNvPr>
          <p:cNvSpPr>
            <a:spLocks noGrp="1"/>
          </p:cNvSpPr>
          <p:nvPr>
            <p:ph type="title"/>
          </p:nvPr>
        </p:nvSpPr>
        <p:spPr/>
        <p:txBody>
          <a:bodyPr>
            <a:normAutofit/>
          </a:bodyPr>
          <a:lstStyle/>
          <a:p>
            <a:pPr>
              <a:lnSpc>
                <a:spcPct val="100000"/>
              </a:lnSpc>
            </a:pPr>
            <a:r>
              <a:rPr lang="en-US" sz="3600" dirty="0">
                <a:latin typeface="Times New Roman" panose="02020603050405020304" pitchFamily="18" charset="0"/>
                <a:cs typeface="Times New Roman" panose="02020603050405020304" pitchFamily="18" charset="0"/>
              </a:rPr>
              <a:t>Derivation of the indifference curves</a:t>
            </a:r>
            <a:endParaRPr lang="en-NP" sz="3600" dirty="0"/>
          </a:p>
        </p:txBody>
      </p:sp>
      <p:sp>
        <p:nvSpPr>
          <p:cNvPr id="3" name="Content Placeholder 2">
            <a:extLst>
              <a:ext uri="{FF2B5EF4-FFF2-40B4-BE49-F238E27FC236}">
                <a16:creationId xmlns:a16="http://schemas.microsoft.com/office/drawing/2014/main" id="{8DB5A278-2B2D-7164-7D17-3CBF0E42212C}"/>
              </a:ext>
            </a:extLst>
          </p:cNvPr>
          <p:cNvSpPr>
            <a:spLocks noGrp="1"/>
          </p:cNvSpPr>
          <p:nvPr>
            <p:ph idx="1"/>
          </p:nvPr>
        </p:nvSpPr>
        <p:spPr>
          <a:xfrm>
            <a:off x="628650" y="1825625"/>
            <a:ext cx="7886700" cy="4858510"/>
          </a:xfrm>
        </p:spPr>
        <p:txBody>
          <a:bodyPr/>
          <a:lstStyle/>
          <a:p>
            <a:pPr algn="just">
              <a:lnSpc>
                <a:spcPct val="100000"/>
              </a:lnSpc>
            </a:pPr>
            <a:r>
              <a:rPr lang="en-US" dirty="0">
                <a:latin typeface="Times New Roman" panose="02020603050405020304" pitchFamily="18" charset="0"/>
                <a:cs typeface="Times New Roman" panose="02020603050405020304" pitchFamily="18" charset="0"/>
              </a:rPr>
              <a:t>The revealed preference permits us to construct the indifference map of the consumer just by observing his behavior (his choice) at various market prices, provided that: </a:t>
            </a:r>
          </a:p>
          <a:p>
            <a:pPr algn="just">
              <a:lnSpc>
                <a:spcPct val="100000"/>
              </a:lnSpc>
            </a:pPr>
            <a:r>
              <a:rPr lang="en-US" dirty="0">
                <a:latin typeface="Times New Roman" panose="02020603050405020304" pitchFamily="18" charset="0"/>
                <a:cs typeface="Times New Roman" panose="02020603050405020304" pitchFamily="18" charset="0"/>
              </a:rPr>
              <a:t>(a) his choice is consistent, </a:t>
            </a:r>
          </a:p>
          <a:p>
            <a:pPr algn="just">
              <a:lnSpc>
                <a:spcPct val="100000"/>
              </a:lnSpc>
            </a:pPr>
            <a:r>
              <a:rPr lang="en-US" dirty="0">
                <a:latin typeface="Times New Roman" panose="02020603050405020304" pitchFamily="18" charset="0"/>
                <a:cs typeface="Times New Roman" panose="02020603050405020304" pitchFamily="18" charset="0"/>
              </a:rPr>
              <a:t>(b) his tastes are independent of his choices over time and do not change, </a:t>
            </a:r>
          </a:p>
          <a:p>
            <a:pPr algn="just">
              <a:lnSpc>
                <a:spcPct val="100000"/>
              </a:lnSpc>
            </a:pPr>
            <a:r>
              <a:rPr lang="en-US" dirty="0">
                <a:latin typeface="Times New Roman" panose="02020603050405020304" pitchFamily="18" charset="0"/>
                <a:cs typeface="Times New Roman" panose="02020603050405020304" pitchFamily="18" charset="0"/>
              </a:rPr>
              <a:t>(c) that the consumer is rational in the Pareto sense, that is, he prefers more goods to less.</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286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ED1A4D04-D378-6C83-B8C2-C05874513E51}"/>
              </a:ext>
            </a:extLst>
          </p:cNvPr>
          <p:cNvSpPr/>
          <p:nvPr/>
        </p:nvSpPr>
        <p:spPr>
          <a:xfrm>
            <a:off x="976375" y="1897911"/>
            <a:ext cx="3569866" cy="3421062"/>
          </a:xfrm>
          <a:prstGeom prst="rtTriangle">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3" name="Rectangle 2">
            <a:extLst>
              <a:ext uri="{FF2B5EF4-FFF2-40B4-BE49-F238E27FC236}">
                <a16:creationId xmlns:a16="http://schemas.microsoft.com/office/drawing/2014/main" id="{42964C95-E5CF-AEF0-FD41-3410F6DD270F}"/>
              </a:ext>
            </a:extLst>
          </p:cNvPr>
          <p:cNvSpPr/>
          <p:nvPr/>
        </p:nvSpPr>
        <p:spPr>
          <a:xfrm>
            <a:off x="1425923" y="1189132"/>
            <a:ext cx="1361143" cy="1098176"/>
          </a:xfrm>
          <a:prstGeom prst="rect">
            <a:avLst/>
          </a:prstGeom>
          <a:pattFill prst="divo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4" name="Rectangle 3">
            <a:extLst>
              <a:ext uri="{FF2B5EF4-FFF2-40B4-BE49-F238E27FC236}">
                <a16:creationId xmlns:a16="http://schemas.microsoft.com/office/drawing/2014/main" id="{D3193E93-1CEF-4297-6B60-C78031818636}"/>
              </a:ext>
            </a:extLst>
          </p:cNvPr>
          <p:cNvSpPr/>
          <p:nvPr/>
        </p:nvSpPr>
        <p:spPr>
          <a:xfrm>
            <a:off x="4265655" y="4014983"/>
            <a:ext cx="1424396" cy="977619"/>
          </a:xfrm>
          <a:prstGeom prst="rect">
            <a:avLst/>
          </a:prstGeom>
          <a:pattFill prst="divo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2" name="Title 1">
            <a:extLst>
              <a:ext uri="{FF2B5EF4-FFF2-40B4-BE49-F238E27FC236}">
                <a16:creationId xmlns:a16="http://schemas.microsoft.com/office/drawing/2014/main" id="{00DE4B60-9E27-545B-10FF-6BEBAB3DF0EA}"/>
              </a:ext>
            </a:extLst>
          </p:cNvPr>
          <p:cNvSpPr>
            <a:spLocks noGrp="1"/>
          </p:cNvSpPr>
          <p:nvPr>
            <p:ph type="title"/>
          </p:nvPr>
        </p:nvSpPr>
        <p:spPr>
          <a:xfrm>
            <a:off x="628650" y="365127"/>
            <a:ext cx="7886700" cy="576754"/>
          </a:xfrm>
        </p:spPr>
        <p:txBody>
          <a:bodyPr>
            <a:normAutofit/>
          </a:bodyPr>
          <a:lstStyle/>
          <a:p>
            <a:r>
              <a:rPr lang="en-US" sz="3200" dirty="0">
                <a:latin typeface="Times New Roman" panose="02020603050405020304" pitchFamily="18" charset="0"/>
                <a:cs typeface="Times New Roman" panose="02020603050405020304" pitchFamily="18" charset="0"/>
              </a:rPr>
              <a:t>Derivation of the indifference curves</a:t>
            </a:r>
            <a:endParaRPr lang="en-NP" sz="32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476D8831-721F-A067-6D50-5015321E2784}"/>
              </a:ext>
            </a:extLst>
          </p:cNvPr>
          <p:cNvCxnSpPr/>
          <p:nvPr/>
        </p:nvCxnSpPr>
        <p:spPr>
          <a:xfrm>
            <a:off x="461225" y="5318974"/>
            <a:ext cx="54348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F0F67A-8CB8-249A-BEF5-40B57F83610D}"/>
              </a:ext>
            </a:extLst>
          </p:cNvPr>
          <p:cNvCxnSpPr>
            <a:cxnSpLocks/>
          </p:cNvCxnSpPr>
          <p:nvPr/>
        </p:nvCxnSpPr>
        <p:spPr>
          <a:xfrm flipV="1">
            <a:off x="978795" y="1313645"/>
            <a:ext cx="0" cy="4430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Dodecagon 11">
            <a:extLst>
              <a:ext uri="{FF2B5EF4-FFF2-40B4-BE49-F238E27FC236}">
                <a16:creationId xmlns:a16="http://schemas.microsoft.com/office/drawing/2014/main" id="{A6BE0404-5714-D431-C8F1-36680FB52463}"/>
              </a:ext>
            </a:extLst>
          </p:cNvPr>
          <p:cNvSpPr/>
          <p:nvPr/>
        </p:nvSpPr>
        <p:spPr>
          <a:xfrm>
            <a:off x="1107583" y="1313645"/>
            <a:ext cx="850006" cy="377133"/>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Y</a:t>
            </a:r>
          </a:p>
        </p:txBody>
      </p:sp>
      <p:sp>
        <p:nvSpPr>
          <p:cNvPr id="14" name="Dodecagon 13">
            <a:extLst>
              <a:ext uri="{FF2B5EF4-FFF2-40B4-BE49-F238E27FC236}">
                <a16:creationId xmlns:a16="http://schemas.microsoft.com/office/drawing/2014/main" id="{24E05B55-81BA-BFDE-CFC9-247E03316B50}"/>
              </a:ext>
            </a:extLst>
          </p:cNvPr>
          <p:cNvSpPr/>
          <p:nvPr/>
        </p:nvSpPr>
        <p:spPr>
          <a:xfrm>
            <a:off x="628650" y="830708"/>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Y</a:t>
            </a:r>
          </a:p>
        </p:txBody>
      </p:sp>
      <p:sp>
        <p:nvSpPr>
          <p:cNvPr id="19" name="Dodecagon 18">
            <a:extLst>
              <a:ext uri="{FF2B5EF4-FFF2-40B4-BE49-F238E27FC236}">
                <a16:creationId xmlns:a16="http://schemas.microsoft.com/office/drawing/2014/main" id="{0A5B10B9-BF7E-E55C-2E4B-C1866ED1AA6C}"/>
              </a:ext>
            </a:extLst>
          </p:cNvPr>
          <p:cNvSpPr/>
          <p:nvPr/>
        </p:nvSpPr>
        <p:spPr>
          <a:xfrm>
            <a:off x="5690050" y="4971254"/>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X</a:t>
            </a:r>
          </a:p>
        </p:txBody>
      </p:sp>
      <p:cxnSp>
        <p:nvCxnSpPr>
          <p:cNvPr id="22" name="Straight Connector 21">
            <a:extLst>
              <a:ext uri="{FF2B5EF4-FFF2-40B4-BE49-F238E27FC236}">
                <a16:creationId xmlns:a16="http://schemas.microsoft.com/office/drawing/2014/main" id="{5A549FCE-5C5E-AFD3-F402-F07CD91CC05A}"/>
              </a:ext>
            </a:extLst>
          </p:cNvPr>
          <p:cNvCxnSpPr>
            <a:cxnSpLocks/>
          </p:cNvCxnSpPr>
          <p:nvPr/>
        </p:nvCxnSpPr>
        <p:spPr>
          <a:xfrm>
            <a:off x="1002133" y="1897911"/>
            <a:ext cx="3569867" cy="342106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8392FE4-8550-79C9-BEBC-6C27B7F6D07A}"/>
              </a:ext>
            </a:extLst>
          </p:cNvPr>
          <p:cNvCxnSpPr>
            <a:cxnSpLocks/>
          </p:cNvCxnSpPr>
          <p:nvPr/>
        </p:nvCxnSpPr>
        <p:spPr>
          <a:xfrm>
            <a:off x="2910625" y="2034863"/>
            <a:ext cx="0" cy="164849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873C665-7E08-3162-AA7B-F916C4292687}"/>
              </a:ext>
            </a:extLst>
          </p:cNvPr>
          <p:cNvCxnSpPr/>
          <p:nvPr/>
        </p:nvCxnSpPr>
        <p:spPr>
          <a:xfrm>
            <a:off x="2936383" y="3734873"/>
            <a:ext cx="195758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02F1192-1C72-774F-B7DE-F6DC30114AE6}"/>
              </a:ext>
            </a:extLst>
          </p:cNvPr>
          <p:cNvSpPr/>
          <p:nvPr/>
        </p:nvSpPr>
        <p:spPr>
          <a:xfrm>
            <a:off x="2910624" y="2034862"/>
            <a:ext cx="1957589" cy="1700011"/>
          </a:xfrm>
          <a:prstGeom prst="rect">
            <a:avLst/>
          </a:prstGeom>
          <a:pattFill prst="divo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13" name="Dodecagon 12">
            <a:extLst>
              <a:ext uri="{FF2B5EF4-FFF2-40B4-BE49-F238E27FC236}">
                <a16:creationId xmlns:a16="http://schemas.microsoft.com/office/drawing/2014/main" id="{A5994354-BE15-FF1A-DD08-A6E4F9B6D9A3}"/>
              </a:ext>
            </a:extLst>
          </p:cNvPr>
          <p:cNvSpPr/>
          <p:nvPr/>
        </p:nvSpPr>
        <p:spPr>
          <a:xfrm>
            <a:off x="2991921" y="2224826"/>
            <a:ext cx="1882736" cy="1085045"/>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rgbClr val="FF0000"/>
                </a:solidFill>
                <a:latin typeface="Times New Roman" panose="02020603050405020304" pitchFamily="18" charset="0"/>
                <a:cs typeface="Times New Roman" panose="02020603050405020304" pitchFamily="18" charset="0"/>
              </a:rPr>
              <a:t>Preferred Zone</a:t>
            </a:r>
          </a:p>
        </p:txBody>
      </p:sp>
      <p:sp>
        <p:nvSpPr>
          <p:cNvPr id="15" name="Dodecagon 14">
            <a:extLst>
              <a:ext uri="{FF2B5EF4-FFF2-40B4-BE49-F238E27FC236}">
                <a16:creationId xmlns:a16="http://schemas.microsoft.com/office/drawing/2014/main" id="{62D71DF1-A751-4483-68E9-7E3C77A71B1F}"/>
              </a:ext>
            </a:extLst>
          </p:cNvPr>
          <p:cNvSpPr/>
          <p:nvPr/>
        </p:nvSpPr>
        <p:spPr>
          <a:xfrm>
            <a:off x="4041819" y="4014983"/>
            <a:ext cx="1957588" cy="1085045"/>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rgbClr val="FF0000"/>
                </a:solidFill>
                <a:latin typeface="Times New Roman" panose="02020603050405020304" pitchFamily="18" charset="0"/>
                <a:cs typeface="Times New Roman" panose="02020603050405020304" pitchFamily="18" charset="0"/>
              </a:rPr>
              <a:t>Ignorance Zone</a:t>
            </a:r>
          </a:p>
        </p:txBody>
      </p:sp>
      <p:sp>
        <p:nvSpPr>
          <p:cNvPr id="16" name="Dodecagon 15">
            <a:extLst>
              <a:ext uri="{FF2B5EF4-FFF2-40B4-BE49-F238E27FC236}">
                <a16:creationId xmlns:a16="http://schemas.microsoft.com/office/drawing/2014/main" id="{E0BFDA31-434A-9B48-1C40-5640A316D4D6}"/>
              </a:ext>
            </a:extLst>
          </p:cNvPr>
          <p:cNvSpPr/>
          <p:nvPr/>
        </p:nvSpPr>
        <p:spPr>
          <a:xfrm>
            <a:off x="1102355" y="1257301"/>
            <a:ext cx="1946514" cy="1085045"/>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rgbClr val="FF0000"/>
                </a:solidFill>
                <a:latin typeface="Times New Roman" panose="02020603050405020304" pitchFamily="18" charset="0"/>
                <a:cs typeface="Times New Roman" panose="02020603050405020304" pitchFamily="18" charset="0"/>
              </a:rPr>
              <a:t>Ignorance Zone</a:t>
            </a:r>
          </a:p>
        </p:txBody>
      </p:sp>
      <p:sp>
        <p:nvSpPr>
          <p:cNvPr id="17" name="Dodecagon 16">
            <a:extLst>
              <a:ext uri="{FF2B5EF4-FFF2-40B4-BE49-F238E27FC236}">
                <a16:creationId xmlns:a16="http://schemas.microsoft.com/office/drawing/2014/main" id="{2555B95B-B744-923F-1470-F637A64229C8}"/>
              </a:ext>
            </a:extLst>
          </p:cNvPr>
          <p:cNvSpPr/>
          <p:nvPr/>
        </p:nvSpPr>
        <p:spPr>
          <a:xfrm>
            <a:off x="904330" y="3582580"/>
            <a:ext cx="1882736" cy="1085045"/>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rgbClr val="FF0000"/>
                </a:solidFill>
                <a:latin typeface="Times New Roman" panose="02020603050405020304" pitchFamily="18" charset="0"/>
                <a:cs typeface="Times New Roman" panose="02020603050405020304" pitchFamily="18" charset="0"/>
              </a:rPr>
              <a:t>Inferior Zone</a:t>
            </a:r>
          </a:p>
        </p:txBody>
      </p:sp>
      <p:sp>
        <p:nvSpPr>
          <p:cNvPr id="18" name="Dodecagon 17">
            <a:extLst>
              <a:ext uri="{FF2B5EF4-FFF2-40B4-BE49-F238E27FC236}">
                <a16:creationId xmlns:a16="http://schemas.microsoft.com/office/drawing/2014/main" id="{08D15675-5F4D-7B01-1206-F7A199B874F3}"/>
              </a:ext>
            </a:extLst>
          </p:cNvPr>
          <p:cNvSpPr/>
          <p:nvPr/>
        </p:nvSpPr>
        <p:spPr>
          <a:xfrm>
            <a:off x="2629921" y="3242262"/>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Z</a:t>
            </a:r>
          </a:p>
        </p:txBody>
      </p:sp>
      <p:sp>
        <p:nvSpPr>
          <p:cNvPr id="20" name="Dodecagon 19">
            <a:extLst>
              <a:ext uri="{FF2B5EF4-FFF2-40B4-BE49-F238E27FC236}">
                <a16:creationId xmlns:a16="http://schemas.microsoft.com/office/drawing/2014/main" id="{D11F6FE2-C32F-97D7-8DEA-E5C94876FDC6}"/>
              </a:ext>
            </a:extLst>
          </p:cNvPr>
          <p:cNvSpPr/>
          <p:nvPr/>
        </p:nvSpPr>
        <p:spPr>
          <a:xfrm>
            <a:off x="4198516" y="5183756"/>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B</a:t>
            </a:r>
          </a:p>
        </p:txBody>
      </p:sp>
      <p:sp>
        <p:nvSpPr>
          <p:cNvPr id="23" name="Dodecagon 22">
            <a:extLst>
              <a:ext uri="{FF2B5EF4-FFF2-40B4-BE49-F238E27FC236}">
                <a16:creationId xmlns:a16="http://schemas.microsoft.com/office/drawing/2014/main" id="{049A48C9-C685-9565-4A33-55016D4144F9}"/>
              </a:ext>
            </a:extLst>
          </p:cNvPr>
          <p:cNvSpPr/>
          <p:nvPr/>
        </p:nvSpPr>
        <p:spPr>
          <a:xfrm>
            <a:off x="431442" y="1541714"/>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A</a:t>
            </a:r>
          </a:p>
        </p:txBody>
      </p:sp>
      <p:sp>
        <p:nvSpPr>
          <p:cNvPr id="24" name="Dodecagon 23">
            <a:extLst>
              <a:ext uri="{FF2B5EF4-FFF2-40B4-BE49-F238E27FC236}">
                <a16:creationId xmlns:a16="http://schemas.microsoft.com/office/drawing/2014/main" id="{88D864D3-BAEA-33D5-4281-99D03446489B}"/>
              </a:ext>
            </a:extLst>
          </p:cNvPr>
          <p:cNvSpPr/>
          <p:nvPr/>
        </p:nvSpPr>
        <p:spPr>
          <a:xfrm>
            <a:off x="412531" y="5164978"/>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0</a:t>
            </a:r>
          </a:p>
        </p:txBody>
      </p:sp>
      <p:sp>
        <p:nvSpPr>
          <p:cNvPr id="26" name="Dodecagon 25">
            <a:extLst>
              <a:ext uri="{FF2B5EF4-FFF2-40B4-BE49-F238E27FC236}">
                <a16:creationId xmlns:a16="http://schemas.microsoft.com/office/drawing/2014/main" id="{D8B781A5-1CA5-0395-B639-E42536567F8B}"/>
              </a:ext>
            </a:extLst>
          </p:cNvPr>
          <p:cNvSpPr/>
          <p:nvPr/>
        </p:nvSpPr>
        <p:spPr>
          <a:xfrm>
            <a:off x="2562897" y="1505624"/>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C</a:t>
            </a:r>
          </a:p>
        </p:txBody>
      </p:sp>
      <p:sp>
        <p:nvSpPr>
          <p:cNvPr id="27" name="Dodecagon 26">
            <a:extLst>
              <a:ext uri="{FF2B5EF4-FFF2-40B4-BE49-F238E27FC236}">
                <a16:creationId xmlns:a16="http://schemas.microsoft.com/office/drawing/2014/main" id="{012617F4-BB6E-1059-2828-7641029DCA99}"/>
              </a:ext>
            </a:extLst>
          </p:cNvPr>
          <p:cNvSpPr/>
          <p:nvPr/>
        </p:nvSpPr>
        <p:spPr>
          <a:xfrm>
            <a:off x="4721316" y="3319544"/>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27660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0" y="228600"/>
            <a:ext cx="8953500" cy="1143000"/>
          </a:xfrm>
        </p:spPr>
        <p:txBody>
          <a:bodyPr/>
          <a:lstStyle/>
          <a:p>
            <a:pPr eaLnBrk="1" hangingPunct="1"/>
            <a:r>
              <a:rPr lang="en-US" sz="2800" b="1" dirty="0"/>
              <a:t>MICROECONOMICS AND MACROECONOMICS</a:t>
            </a:r>
          </a:p>
        </p:txBody>
      </p:sp>
      <p:sp>
        <p:nvSpPr>
          <p:cNvPr id="121859" name="Slide Number Placeholder 5"/>
          <p:cNvSpPr>
            <a:spLocks noGrp="1"/>
          </p:cNvSpPr>
          <p:nvPr>
            <p:ph type="sldNum" sz="quarter" idx="12"/>
          </p:nvPr>
        </p:nvSpPr>
        <p:spPr>
          <a:noFill/>
        </p:spPr>
        <p:txBody>
          <a:bodyPr/>
          <a:lstStyle/>
          <a:p>
            <a:fld id="{7E107BD5-5F4E-41FF-9412-831049C5E7D1}" type="slidenum">
              <a:rPr lang="en-GB" sz="1000" smtClean="0">
                <a:solidFill>
                  <a:srgbClr val="FFFF00"/>
                </a:solidFill>
                <a:latin typeface="Arial" charset="0"/>
              </a:rPr>
              <a:pPr/>
              <a:t>11</a:t>
            </a:fld>
            <a:endParaRPr lang="en-GB" sz="1000">
              <a:solidFill>
                <a:srgbClr val="FFFF00"/>
              </a:solidFill>
              <a:latin typeface="Arial" charset="0"/>
            </a:endParaRPr>
          </a:p>
        </p:txBody>
      </p:sp>
      <p:sp>
        <p:nvSpPr>
          <p:cNvPr id="476163" name="Text Box 3"/>
          <p:cNvSpPr txBox="1">
            <a:spLocks noChangeArrowheads="1"/>
          </p:cNvSpPr>
          <p:nvPr/>
        </p:nvSpPr>
        <p:spPr bwMode="auto">
          <a:xfrm>
            <a:off x="0" y="1828800"/>
            <a:ext cx="8991600" cy="5373779"/>
          </a:xfrm>
          <a:prstGeom prst="rect">
            <a:avLst/>
          </a:prstGeom>
          <a:noFill/>
          <a:ln w="9525" algn="ctr">
            <a:noFill/>
            <a:miter lim="800000"/>
            <a:headEnd/>
            <a:tailEnd/>
          </a:ln>
        </p:spPr>
        <p:txBody>
          <a:bodyPr wrap="square">
            <a:spAutoFit/>
          </a:bodyPr>
          <a:lstStyle/>
          <a:p>
            <a:pPr eaLnBrk="1" hangingPunct="1">
              <a:lnSpc>
                <a:spcPct val="90000"/>
              </a:lnSpc>
              <a:spcBef>
                <a:spcPct val="10000"/>
              </a:spcBef>
              <a:spcAft>
                <a:spcPct val="10000"/>
              </a:spcAft>
              <a:buFont typeface="Wingdings" pitchFamily="2" charset="2"/>
              <a:buChar char="§"/>
            </a:pPr>
            <a:r>
              <a:rPr lang="en-US" sz="2800" b="1" dirty="0">
                <a:solidFill>
                  <a:srgbClr val="FF0000"/>
                </a:solidFill>
                <a:latin typeface="+mj-lt"/>
              </a:rPr>
              <a:t>Microeconomics:</a:t>
            </a:r>
            <a:r>
              <a:rPr lang="en-US" sz="2800" b="1" dirty="0">
                <a:latin typeface="+mj-lt"/>
              </a:rPr>
              <a:t>  </a:t>
            </a:r>
            <a:r>
              <a:rPr lang="en-US" sz="2800" dirty="0">
                <a:latin typeface="+mj-lt"/>
              </a:rPr>
              <a:t>The study of how households and businesses make choices, how they interact in markets, and how the government attempts to influence their choices. Microeconomics with the binocular.</a:t>
            </a:r>
          </a:p>
          <a:p>
            <a:pPr eaLnBrk="1" hangingPunct="1">
              <a:lnSpc>
                <a:spcPct val="90000"/>
              </a:lnSpc>
              <a:spcBef>
                <a:spcPct val="10000"/>
              </a:spcBef>
              <a:spcAft>
                <a:spcPct val="10000"/>
              </a:spcAft>
              <a:buFont typeface="Wingdings" pitchFamily="2" charset="2"/>
              <a:buChar char="§"/>
            </a:pPr>
            <a:endParaRPr lang="en-US" sz="2800" dirty="0">
              <a:latin typeface="+mj-lt"/>
            </a:endParaRPr>
          </a:p>
          <a:p>
            <a:pPr eaLnBrk="1" hangingPunct="1">
              <a:lnSpc>
                <a:spcPct val="90000"/>
              </a:lnSpc>
              <a:spcBef>
                <a:spcPct val="10000"/>
              </a:spcBef>
              <a:spcAft>
                <a:spcPct val="10000"/>
              </a:spcAft>
              <a:buFont typeface="Wingdings" pitchFamily="2" charset="2"/>
              <a:buChar char="§"/>
            </a:pPr>
            <a:r>
              <a:rPr lang="en-US" sz="2800" b="1" dirty="0">
                <a:solidFill>
                  <a:srgbClr val="FF0000"/>
                </a:solidFill>
                <a:latin typeface="+mj-lt"/>
              </a:rPr>
              <a:t>Macroeconomics:</a:t>
            </a:r>
            <a:r>
              <a:rPr lang="en-US" sz="2800" b="1" dirty="0">
                <a:latin typeface="+mj-lt"/>
              </a:rPr>
              <a:t>  </a:t>
            </a:r>
            <a:r>
              <a:rPr lang="en-US" sz="2800" dirty="0">
                <a:latin typeface="+mj-lt"/>
              </a:rPr>
              <a:t>The study of the economy as a whole, including topics such as inflation, unemployment, economic growth National income etc. Macroeconomics without the binocular.</a:t>
            </a:r>
          </a:p>
          <a:p>
            <a:pPr eaLnBrk="1" hangingPunct="1">
              <a:lnSpc>
                <a:spcPct val="90000"/>
              </a:lnSpc>
              <a:spcBef>
                <a:spcPct val="10000"/>
              </a:spcBef>
              <a:spcAft>
                <a:spcPct val="10000"/>
              </a:spcAft>
            </a:pPr>
            <a:endParaRPr lang="en-US" sz="3200" dirty="0"/>
          </a:p>
          <a:p>
            <a:pPr eaLnBrk="1" hangingPunct="1">
              <a:lnSpc>
                <a:spcPct val="90000"/>
              </a:lnSpc>
              <a:spcBef>
                <a:spcPct val="10000"/>
              </a:spcBef>
              <a:spcAft>
                <a:spcPct val="10000"/>
              </a:spcAft>
            </a:pPr>
            <a:endParaRPr lang="en-US" sz="3200" dirty="0"/>
          </a:p>
          <a:p>
            <a:pPr eaLnBrk="1" hangingPunct="1">
              <a:lnSpc>
                <a:spcPct val="90000"/>
              </a:lnSpc>
              <a:spcBef>
                <a:spcPct val="10000"/>
              </a:spcBef>
              <a:spcAft>
                <a:spcPct val="10000"/>
              </a:spcAft>
            </a:pP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6162"/>
                                        </p:tgtEl>
                                        <p:attrNameLst>
                                          <p:attrName>style.visibility</p:attrName>
                                        </p:attrNameLst>
                                      </p:cBhvr>
                                      <p:to>
                                        <p:strVal val="visible"/>
                                      </p:to>
                                    </p:set>
                                    <p:animEffect transition="in" filter="wipe(left)">
                                      <p:cBhvr>
                                        <p:cTn id="7" dur="500"/>
                                        <p:tgtEl>
                                          <p:spTgt spid="47616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6163">
                                            <p:txEl>
                                              <p:pRg st="0" end="0"/>
                                            </p:txEl>
                                          </p:spTgt>
                                        </p:tgtEl>
                                        <p:attrNameLst>
                                          <p:attrName>style.visibility</p:attrName>
                                        </p:attrNameLst>
                                      </p:cBhvr>
                                      <p:to>
                                        <p:strVal val="visible"/>
                                      </p:to>
                                    </p:set>
                                    <p:animEffect transition="in" filter="wipe(left)">
                                      <p:cBhvr>
                                        <p:cTn id="11" dur="500"/>
                                        <p:tgtEl>
                                          <p:spTgt spid="476163">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6163">
                                            <p:txEl>
                                              <p:pRg st="2" end="2"/>
                                            </p:txEl>
                                          </p:spTgt>
                                        </p:tgtEl>
                                        <p:attrNameLst>
                                          <p:attrName>style.visibility</p:attrName>
                                        </p:attrNameLst>
                                      </p:cBhvr>
                                      <p:to>
                                        <p:strVal val="visible"/>
                                      </p:to>
                                    </p:set>
                                    <p:animEffect transition="in" filter="wipe(left)">
                                      <p:cBhvr>
                                        <p:cTn id="15" dur="500"/>
                                        <p:tgtEl>
                                          <p:spTgt spid="476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autoUpdateAnimBg="0"/>
      <p:bldP spid="476163" grpId="0" build="p" autoUpdateAnimBg="0" advAuto="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23EF-7E39-16D1-EBA7-E69C7EBBC55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Derivation</a:t>
            </a:r>
            <a:endParaRPr lang="en-NP" sz="3600" dirty="0"/>
          </a:p>
        </p:txBody>
      </p:sp>
      <p:sp>
        <p:nvSpPr>
          <p:cNvPr id="3" name="Content Placeholder 2">
            <a:extLst>
              <a:ext uri="{FF2B5EF4-FFF2-40B4-BE49-F238E27FC236}">
                <a16:creationId xmlns:a16="http://schemas.microsoft.com/office/drawing/2014/main" id="{18D2FB19-1F20-564A-E889-78D8CC6D18DC}"/>
              </a:ext>
            </a:extLst>
          </p:cNvPr>
          <p:cNvSpPr>
            <a:spLocks noGrp="1"/>
          </p:cNvSpPr>
          <p:nvPr>
            <p:ph idx="1"/>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Assume that the initial budget line of the consumer is AB in figure 2.16 and he chooses batch Z. </a:t>
            </a:r>
          </a:p>
          <a:p>
            <a:pPr algn="just">
              <a:lnSpc>
                <a:spcPct val="100000"/>
              </a:lnSpc>
            </a:pPr>
            <a:r>
              <a:rPr lang="en-US" dirty="0">
                <a:latin typeface="Times New Roman" panose="02020603050405020304" pitchFamily="18" charset="0"/>
                <a:cs typeface="Times New Roman" panose="02020603050405020304" pitchFamily="18" charset="0"/>
              </a:rPr>
              <a:t>All the other points on the budget line and below it denote inferior batches to Z. If we draw perpendiculars through Z, CZ, and ZD, all the batches on these lines, and in the area defined by them to the right of Z, are preferred to Z because they contain more quantity of at least one commodity. </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2651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23EF-7E39-16D1-EBA7-E69C7EBBC55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Derivation</a:t>
            </a:r>
            <a:endParaRPr lang="en-NP" sz="3600" dirty="0"/>
          </a:p>
        </p:txBody>
      </p:sp>
      <p:sp>
        <p:nvSpPr>
          <p:cNvPr id="3" name="Content Placeholder 2">
            <a:extLst>
              <a:ext uri="{FF2B5EF4-FFF2-40B4-BE49-F238E27FC236}">
                <a16:creationId xmlns:a16="http://schemas.microsoft.com/office/drawing/2014/main" id="{18D2FB19-1F20-564A-E889-78D8CC6D18DC}"/>
              </a:ext>
            </a:extLst>
          </p:cNvPr>
          <p:cNvSpPr>
            <a:spLocks noGrp="1"/>
          </p:cNvSpPr>
          <p:nvPr>
            <p:ph idx="1"/>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Batches of goods in the remaining area (below CZD and above the budget line) are still not ordered. However, we may rank them relative to Z by adopting the following procedure.</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100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4B60-9E27-545B-10FF-6BEBAB3DF0EA}"/>
              </a:ext>
            </a:extLst>
          </p:cNvPr>
          <p:cNvSpPr>
            <a:spLocks noGrp="1"/>
          </p:cNvSpPr>
          <p:nvPr>
            <p:ph type="title"/>
          </p:nvPr>
        </p:nvSpPr>
        <p:spPr>
          <a:xfrm>
            <a:off x="628650" y="143249"/>
            <a:ext cx="8180493" cy="909805"/>
          </a:xfrm>
        </p:spPr>
        <p:txBody>
          <a:bodyPr>
            <a:normAutofit fontScale="90000"/>
          </a:bodyPr>
          <a:lstStyle/>
          <a:p>
            <a:pPr>
              <a:lnSpc>
                <a:spcPct val="100000"/>
              </a:lnSpc>
            </a:pPr>
            <a:r>
              <a:rPr lang="en-US" sz="2800" dirty="0">
                <a:latin typeface="Times New Roman" panose="02020603050405020304" pitchFamily="18" charset="0"/>
                <a:cs typeface="Times New Roman" panose="02020603050405020304" pitchFamily="18" charset="0"/>
              </a:rPr>
              <a:t>Let the price of x falls so that the new budget line EF passes below Z (figure</a:t>
            </a:r>
            <a:r>
              <a:rPr lang="en-US" sz="2800" dirty="0"/>
              <a:t>).</a:t>
            </a:r>
            <a:endParaRPr lang="en-NP" sz="2800" dirty="0"/>
          </a:p>
        </p:txBody>
      </p:sp>
      <p:cxnSp>
        <p:nvCxnSpPr>
          <p:cNvPr id="7" name="Straight Arrow Connector 6">
            <a:extLst>
              <a:ext uri="{FF2B5EF4-FFF2-40B4-BE49-F238E27FC236}">
                <a16:creationId xmlns:a16="http://schemas.microsoft.com/office/drawing/2014/main" id="{476D8831-721F-A067-6D50-5015321E2784}"/>
              </a:ext>
            </a:extLst>
          </p:cNvPr>
          <p:cNvCxnSpPr/>
          <p:nvPr/>
        </p:nvCxnSpPr>
        <p:spPr>
          <a:xfrm>
            <a:off x="461225" y="5318974"/>
            <a:ext cx="54348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F0F67A-8CB8-249A-BEF5-40B57F83610D}"/>
              </a:ext>
            </a:extLst>
          </p:cNvPr>
          <p:cNvCxnSpPr>
            <a:cxnSpLocks/>
          </p:cNvCxnSpPr>
          <p:nvPr/>
        </p:nvCxnSpPr>
        <p:spPr>
          <a:xfrm flipV="1">
            <a:off x="978795" y="1313645"/>
            <a:ext cx="0" cy="4430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Dodecagon 11">
            <a:extLst>
              <a:ext uri="{FF2B5EF4-FFF2-40B4-BE49-F238E27FC236}">
                <a16:creationId xmlns:a16="http://schemas.microsoft.com/office/drawing/2014/main" id="{A6BE0404-5714-D431-C8F1-36680FB52463}"/>
              </a:ext>
            </a:extLst>
          </p:cNvPr>
          <p:cNvSpPr/>
          <p:nvPr/>
        </p:nvSpPr>
        <p:spPr>
          <a:xfrm>
            <a:off x="1107583" y="1313645"/>
            <a:ext cx="850006" cy="377133"/>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Y</a:t>
            </a:r>
          </a:p>
        </p:txBody>
      </p:sp>
      <p:sp>
        <p:nvSpPr>
          <p:cNvPr id="14" name="Dodecagon 13">
            <a:extLst>
              <a:ext uri="{FF2B5EF4-FFF2-40B4-BE49-F238E27FC236}">
                <a16:creationId xmlns:a16="http://schemas.microsoft.com/office/drawing/2014/main" id="{24E05B55-81BA-BFDE-CFC9-247E03316B50}"/>
              </a:ext>
            </a:extLst>
          </p:cNvPr>
          <p:cNvSpPr/>
          <p:nvPr/>
        </p:nvSpPr>
        <p:spPr>
          <a:xfrm>
            <a:off x="628650" y="830708"/>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Y</a:t>
            </a:r>
          </a:p>
        </p:txBody>
      </p:sp>
      <p:sp>
        <p:nvSpPr>
          <p:cNvPr id="19" name="Dodecagon 18">
            <a:extLst>
              <a:ext uri="{FF2B5EF4-FFF2-40B4-BE49-F238E27FC236}">
                <a16:creationId xmlns:a16="http://schemas.microsoft.com/office/drawing/2014/main" id="{0A5B10B9-BF7E-E55C-2E4B-C1866ED1AA6C}"/>
              </a:ext>
            </a:extLst>
          </p:cNvPr>
          <p:cNvSpPr/>
          <p:nvPr/>
        </p:nvSpPr>
        <p:spPr>
          <a:xfrm>
            <a:off x="5690050" y="4971254"/>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X</a:t>
            </a:r>
          </a:p>
        </p:txBody>
      </p:sp>
      <p:cxnSp>
        <p:nvCxnSpPr>
          <p:cNvPr id="21" name="Straight Connector 20">
            <a:extLst>
              <a:ext uri="{FF2B5EF4-FFF2-40B4-BE49-F238E27FC236}">
                <a16:creationId xmlns:a16="http://schemas.microsoft.com/office/drawing/2014/main" id="{F029CE50-0F9B-3853-B9F0-AE1C4D214028}"/>
              </a:ext>
            </a:extLst>
          </p:cNvPr>
          <p:cNvCxnSpPr>
            <a:cxnSpLocks/>
          </p:cNvCxnSpPr>
          <p:nvPr/>
        </p:nvCxnSpPr>
        <p:spPr>
          <a:xfrm>
            <a:off x="978795" y="3429000"/>
            <a:ext cx="4309014" cy="18734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A549FCE-5C5E-AFD3-F402-F07CD91CC05A}"/>
              </a:ext>
            </a:extLst>
          </p:cNvPr>
          <p:cNvCxnSpPr>
            <a:cxnSpLocks/>
          </p:cNvCxnSpPr>
          <p:nvPr/>
        </p:nvCxnSpPr>
        <p:spPr>
          <a:xfrm>
            <a:off x="1002133" y="1897911"/>
            <a:ext cx="2758498" cy="34210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CA0CD42-A636-D03C-FBBB-BAA05227C4CD}"/>
              </a:ext>
            </a:extLst>
          </p:cNvPr>
          <p:cNvSpPr/>
          <p:nvPr/>
        </p:nvSpPr>
        <p:spPr>
          <a:xfrm>
            <a:off x="2980253" y="3081282"/>
            <a:ext cx="1591747" cy="1197722"/>
          </a:xfrm>
          <a:prstGeom prst="rect">
            <a:avLst/>
          </a:prstGeom>
          <a:pattFill prst="divo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6" name="Rectangle 5">
            <a:extLst>
              <a:ext uri="{FF2B5EF4-FFF2-40B4-BE49-F238E27FC236}">
                <a16:creationId xmlns:a16="http://schemas.microsoft.com/office/drawing/2014/main" id="{EAD1DEEB-802F-7526-E1DC-AD9B525E3534}"/>
              </a:ext>
            </a:extLst>
          </p:cNvPr>
          <p:cNvSpPr/>
          <p:nvPr/>
        </p:nvSpPr>
        <p:spPr>
          <a:xfrm>
            <a:off x="1840467" y="1472908"/>
            <a:ext cx="1493956" cy="1425064"/>
          </a:xfrm>
          <a:prstGeom prst="rect">
            <a:avLst/>
          </a:prstGeom>
          <a:pattFill prst="divo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8" name="Dodecagon 7">
            <a:extLst>
              <a:ext uri="{FF2B5EF4-FFF2-40B4-BE49-F238E27FC236}">
                <a16:creationId xmlns:a16="http://schemas.microsoft.com/office/drawing/2014/main" id="{9C1B19B7-15E3-08F1-7D15-B737AB60402B}"/>
              </a:ext>
            </a:extLst>
          </p:cNvPr>
          <p:cNvSpPr/>
          <p:nvPr/>
        </p:nvSpPr>
        <p:spPr>
          <a:xfrm>
            <a:off x="2431700" y="4101956"/>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G</a:t>
            </a:r>
          </a:p>
        </p:txBody>
      </p:sp>
      <p:sp>
        <p:nvSpPr>
          <p:cNvPr id="10" name="Dodecagon 9">
            <a:extLst>
              <a:ext uri="{FF2B5EF4-FFF2-40B4-BE49-F238E27FC236}">
                <a16:creationId xmlns:a16="http://schemas.microsoft.com/office/drawing/2014/main" id="{ADBEC3D5-12BF-C7BE-E184-C41C9AC5E0E2}"/>
              </a:ext>
            </a:extLst>
          </p:cNvPr>
          <p:cNvSpPr/>
          <p:nvPr/>
        </p:nvSpPr>
        <p:spPr>
          <a:xfrm>
            <a:off x="1318887" y="2603266"/>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Z</a:t>
            </a:r>
          </a:p>
        </p:txBody>
      </p:sp>
      <p:sp>
        <p:nvSpPr>
          <p:cNvPr id="11" name="Dodecagon 10">
            <a:extLst>
              <a:ext uri="{FF2B5EF4-FFF2-40B4-BE49-F238E27FC236}">
                <a16:creationId xmlns:a16="http://schemas.microsoft.com/office/drawing/2014/main" id="{4C2FC8F5-2F75-0F08-0D0A-5F31C44F58D7}"/>
              </a:ext>
            </a:extLst>
          </p:cNvPr>
          <p:cNvSpPr/>
          <p:nvPr/>
        </p:nvSpPr>
        <p:spPr>
          <a:xfrm>
            <a:off x="3186422" y="5118215"/>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B</a:t>
            </a:r>
          </a:p>
        </p:txBody>
      </p:sp>
      <p:sp>
        <p:nvSpPr>
          <p:cNvPr id="13" name="Dodecagon 12">
            <a:extLst>
              <a:ext uri="{FF2B5EF4-FFF2-40B4-BE49-F238E27FC236}">
                <a16:creationId xmlns:a16="http://schemas.microsoft.com/office/drawing/2014/main" id="{2BCA7D7C-1B4E-BA8F-057C-5DD7C200E7A1}"/>
              </a:ext>
            </a:extLst>
          </p:cNvPr>
          <p:cNvSpPr/>
          <p:nvPr/>
        </p:nvSpPr>
        <p:spPr>
          <a:xfrm>
            <a:off x="459227" y="1555560"/>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A</a:t>
            </a:r>
          </a:p>
        </p:txBody>
      </p:sp>
      <p:sp>
        <p:nvSpPr>
          <p:cNvPr id="15" name="Dodecagon 14">
            <a:extLst>
              <a:ext uri="{FF2B5EF4-FFF2-40B4-BE49-F238E27FC236}">
                <a16:creationId xmlns:a16="http://schemas.microsoft.com/office/drawing/2014/main" id="{EAA60267-DED4-83F4-909D-929862FD6787}"/>
              </a:ext>
            </a:extLst>
          </p:cNvPr>
          <p:cNvSpPr/>
          <p:nvPr/>
        </p:nvSpPr>
        <p:spPr>
          <a:xfrm>
            <a:off x="347740" y="3089547"/>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E</a:t>
            </a:r>
          </a:p>
        </p:txBody>
      </p:sp>
      <p:sp>
        <p:nvSpPr>
          <p:cNvPr id="16" name="Dodecagon 15">
            <a:extLst>
              <a:ext uri="{FF2B5EF4-FFF2-40B4-BE49-F238E27FC236}">
                <a16:creationId xmlns:a16="http://schemas.microsoft.com/office/drawing/2014/main" id="{B845150E-4A93-7452-D927-52C7D0C1C38A}"/>
              </a:ext>
            </a:extLst>
          </p:cNvPr>
          <p:cNvSpPr/>
          <p:nvPr/>
        </p:nvSpPr>
        <p:spPr>
          <a:xfrm>
            <a:off x="4830900" y="5246515"/>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F</a:t>
            </a:r>
          </a:p>
        </p:txBody>
      </p:sp>
      <p:sp>
        <p:nvSpPr>
          <p:cNvPr id="17" name="Dodecagon 16">
            <a:extLst>
              <a:ext uri="{FF2B5EF4-FFF2-40B4-BE49-F238E27FC236}">
                <a16:creationId xmlns:a16="http://schemas.microsoft.com/office/drawing/2014/main" id="{E3C128D5-F507-644D-C506-1B6730A39311}"/>
              </a:ext>
            </a:extLst>
          </p:cNvPr>
          <p:cNvSpPr/>
          <p:nvPr/>
        </p:nvSpPr>
        <p:spPr>
          <a:xfrm>
            <a:off x="430233" y="5157555"/>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0</a:t>
            </a:r>
          </a:p>
        </p:txBody>
      </p:sp>
      <p:sp>
        <p:nvSpPr>
          <p:cNvPr id="18" name="Dodecagon 17">
            <a:extLst>
              <a:ext uri="{FF2B5EF4-FFF2-40B4-BE49-F238E27FC236}">
                <a16:creationId xmlns:a16="http://schemas.microsoft.com/office/drawing/2014/main" id="{F9251C14-FF29-7961-EC15-687A5216EEAB}"/>
              </a:ext>
            </a:extLst>
          </p:cNvPr>
          <p:cNvSpPr/>
          <p:nvPr/>
        </p:nvSpPr>
        <p:spPr>
          <a:xfrm>
            <a:off x="1474630" y="907611"/>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C</a:t>
            </a:r>
          </a:p>
        </p:txBody>
      </p:sp>
      <p:sp>
        <p:nvSpPr>
          <p:cNvPr id="27" name="Dodecagon 26">
            <a:extLst>
              <a:ext uri="{FF2B5EF4-FFF2-40B4-BE49-F238E27FC236}">
                <a16:creationId xmlns:a16="http://schemas.microsoft.com/office/drawing/2014/main" id="{FC261A9E-7DCF-5866-2F38-5A64A3F9C35E}"/>
              </a:ext>
            </a:extLst>
          </p:cNvPr>
          <p:cNvSpPr/>
          <p:nvPr/>
        </p:nvSpPr>
        <p:spPr>
          <a:xfrm>
            <a:off x="3174044" y="2472970"/>
            <a:ext cx="746967" cy="695439"/>
          </a:xfrm>
          <a:prstGeom prst="dodec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sz="2400" dirty="0">
                <a:solidFill>
                  <a:schemeClr val="tx1"/>
                </a:solidFill>
                <a:latin typeface="Times New Roman" panose="02020603050405020304" pitchFamily="18" charset="0"/>
                <a:cs typeface="Times New Roman" panose="02020603050405020304" pitchFamily="18" charset="0"/>
              </a:rPr>
              <a:t>D</a:t>
            </a:r>
          </a:p>
        </p:txBody>
      </p:sp>
      <p:sp>
        <p:nvSpPr>
          <p:cNvPr id="31" name="Triangle 30">
            <a:extLst>
              <a:ext uri="{FF2B5EF4-FFF2-40B4-BE49-F238E27FC236}">
                <a16:creationId xmlns:a16="http://schemas.microsoft.com/office/drawing/2014/main" id="{F9DD2B60-B11B-0A48-A0BD-AE9D47299984}"/>
              </a:ext>
            </a:extLst>
          </p:cNvPr>
          <p:cNvSpPr/>
          <p:nvPr/>
        </p:nvSpPr>
        <p:spPr>
          <a:xfrm rot="12214000">
            <a:off x="2737749" y="4770478"/>
            <a:ext cx="2530493" cy="625745"/>
          </a:xfrm>
          <a:prstGeom prst="triangle">
            <a:avLst>
              <a:gd name="adj" fmla="val 52845"/>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ndParaRPr>
          </a:p>
        </p:txBody>
      </p:sp>
    </p:spTree>
    <p:extLst>
      <p:ext uri="{BB962C8B-B14F-4D97-AF65-F5344CB8AC3E}">
        <p14:creationId xmlns:p14="http://schemas.microsoft.com/office/powerpoint/2010/main" val="34194302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E855-8326-9488-D385-E788A8BA619A}"/>
              </a:ext>
            </a:extLst>
          </p:cNvPr>
          <p:cNvSpPr>
            <a:spLocks noGrp="1"/>
          </p:cNvSpPr>
          <p:nvPr>
            <p:ph type="title"/>
          </p:nvPr>
        </p:nvSpPr>
        <p:spPr>
          <a:xfrm>
            <a:off x="628650" y="365127"/>
            <a:ext cx="7886700" cy="781094"/>
          </a:xfrm>
        </p:spPr>
        <p:txBody>
          <a:bodyPr>
            <a:normAutofit/>
          </a:bodyPr>
          <a:lstStyle/>
          <a:p>
            <a:r>
              <a:rPr lang="en-US" sz="3600" dirty="0">
                <a:latin typeface="Times New Roman" panose="02020603050405020304" pitchFamily="18" charset="0"/>
                <a:cs typeface="Times New Roman" panose="02020603050405020304" pitchFamily="18" charset="0"/>
              </a:rPr>
              <a:t>Derivation</a:t>
            </a:r>
            <a:endParaRPr lang="en-NP" sz="3600" dirty="0"/>
          </a:p>
        </p:txBody>
      </p:sp>
      <p:sp>
        <p:nvSpPr>
          <p:cNvPr id="3" name="Content Placeholder 2">
            <a:extLst>
              <a:ext uri="{FF2B5EF4-FFF2-40B4-BE49-F238E27FC236}">
                <a16:creationId xmlns:a16="http://schemas.microsoft.com/office/drawing/2014/main" id="{38CEBCB5-7DF9-A6C7-EAB5-E33A80075AEC}"/>
              </a:ext>
            </a:extLst>
          </p:cNvPr>
          <p:cNvSpPr>
            <a:spLocks noGrp="1"/>
          </p:cNvSpPr>
          <p:nvPr>
            <p:ph idx="1"/>
          </p:nvPr>
        </p:nvSpPr>
        <p:spPr>
          <a:xfrm>
            <a:off x="628650" y="1481070"/>
            <a:ext cx="7886700" cy="4695893"/>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consumer will choose either G or a point to the right of G (on GF), since points on EG would imply inconsistent choice, being below the original budget line and hence inferior to G. Assume that the consumer chooses G. Using the transitivity assumption we have:</a:t>
            </a:r>
          </a:p>
          <a:p>
            <a:pPr marL="0" indent="0" algn="just">
              <a:lnSpc>
                <a:spcPct val="100000"/>
              </a:lnSpc>
              <a:buNone/>
            </a:pPr>
            <a:r>
              <a:rPr lang="en-US" dirty="0">
                <a:latin typeface="Times New Roman" panose="02020603050405020304" pitchFamily="18" charset="0"/>
                <a:cs typeface="Times New Roman" panose="02020603050405020304" pitchFamily="18" charset="0"/>
              </a:rPr>
              <a:t>Hence,</a:t>
            </a:r>
          </a:p>
          <a:p>
            <a:pPr algn="just">
              <a:lnSpc>
                <a:spcPct val="100000"/>
              </a:lnSpc>
            </a:pPr>
            <a:r>
              <a:rPr lang="en-US" dirty="0">
                <a:latin typeface="Times New Roman" panose="02020603050405020304" pitchFamily="18" charset="0"/>
                <a:cs typeface="Times New Roman" panose="02020603050405020304" pitchFamily="18" charset="0"/>
              </a:rPr>
              <a:t>Z&gt;G G &gt; (GBF) Z &gt; (GBF)</a:t>
            </a:r>
          </a:p>
          <a:p>
            <a:pPr algn="just">
              <a:lnSpc>
                <a:spcPct val="100000"/>
              </a:lnSpc>
            </a:pPr>
            <a:r>
              <a:rPr lang="en-US" dirty="0">
                <a:latin typeface="Times New Roman" panose="02020603050405020304" pitchFamily="18" charset="0"/>
                <a:cs typeface="Times New Roman" panose="02020603050405020304" pitchFamily="18" charset="0"/>
              </a:rPr>
              <a:t>(in the original situation) (in</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0892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24DF-CF0D-16F1-E042-93B6D4875AA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Derivation</a:t>
            </a:r>
            <a:endParaRPr lang="en-NP" sz="3600" dirty="0"/>
          </a:p>
        </p:txBody>
      </p:sp>
      <p:sp>
        <p:nvSpPr>
          <p:cNvPr id="3" name="Content Placeholder 2">
            <a:extLst>
              <a:ext uri="{FF2B5EF4-FFF2-40B4-BE49-F238E27FC236}">
                <a16:creationId xmlns:a16="http://schemas.microsoft.com/office/drawing/2014/main" id="{060BB1A7-0ECE-1613-C770-17A531D434BD}"/>
              </a:ext>
            </a:extLst>
          </p:cNvPr>
          <p:cNvSpPr>
            <a:spLocks noGrp="1"/>
          </p:cNvSpPr>
          <p:nvPr>
            <p:ph idx="1"/>
          </p:nvPr>
        </p:nvSpPr>
        <p:spPr/>
        <p:txBody>
          <a:bodyPr/>
          <a:lstStyle/>
          <a:p>
            <a:pPr algn="just">
              <a:lnSpc>
                <a:spcPct val="100000"/>
              </a:lnSpc>
            </a:pPr>
            <a:r>
              <a:rPr lang="en-US" dirty="0">
                <a:latin typeface="Times New Roman" panose="02020603050405020304" pitchFamily="18" charset="0"/>
                <a:cs typeface="Times New Roman" panose="02020603050405020304" pitchFamily="18" charset="0"/>
              </a:rPr>
              <a:t>In this way, we managed to rank all the batches in GBF relative to Z. </a:t>
            </a:r>
          </a:p>
          <a:p>
            <a:pPr algn="just">
              <a:lnSpc>
                <a:spcPct val="100000"/>
              </a:lnSpc>
            </a:pPr>
            <a:r>
              <a:rPr lang="en-US" dirty="0">
                <a:latin typeface="Times New Roman" panose="02020603050405020304" pitchFamily="18" charset="0"/>
                <a:cs typeface="Times New Roman" panose="02020603050405020304" pitchFamily="18" charset="0"/>
              </a:rPr>
              <a:t>We may repeat this procedure by drawing budget lines below Z and defining gradually all the batches of the 'lower ignorance zone' that are inferior to Z.</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663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A74CEBB-0C66-45FB-1823-BF811A2CB97E}"/>
              </a:ext>
            </a:extLst>
          </p:cNvPr>
          <p:cNvSpPr>
            <a:spLocks noGrp="1" noChangeArrowheads="1"/>
          </p:cNvSpPr>
          <p:nvPr>
            <p:ph type="title"/>
          </p:nvPr>
        </p:nvSpPr>
        <p:spPr>
          <a:noFill/>
        </p:spPr>
        <p:txBody>
          <a:bodyPr>
            <a:normAutofit/>
          </a:bodyPr>
          <a:lstStyle/>
          <a:p>
            <a:pPr eaLnBrk="1" hangingPunct="1"/>
            <a:r>
              <a:rPr lang="en-US" altLang="zh-TW" sz="3600" dirty="0">
                <a:latin typeface="Times New Roman" panose="02020603050405020304" pitchFamily="18" charset="0"/>
                <a:cs typeface="Times New Roman" panose="02020603050405020304" pitchFamily="18" charset="0"/>
              </a:rPr>
              <a:t>Two Axioms of Revealed Preference</a:t>
            </a:r>
          </a:p>
        </p:txBody>
      </p:sp>
      <p:sp>
        <p:nvSpPr>
          <p:cNvPr id="23555" name="Rectangle 3">
            <a:extLst>
              <a:ext uri="{FF2B5EF4-FFF2-40B4-BE49-F238E27FC236}">
                <a16:creationId xmlns:a16="http://schemas.microsoft.com/office/drawing/2014/main" id="{7F2B579A-A048-0158-6233-83EE4FFE8DA6}"/>
              </a:ext>
            </a:extLst>
          </p:cNvPr>
          <p:cNvSpPr>
            <a:spLocks noGrp="1" noChangeArrowheads="1"/>
          </p:cNvSpPr>
          <p:nvPr>
            <p:ph idx="1"/>
          </p:nvPr>
        </p:nvSpPr>
        <p:spPr>
          <a:xfrm>
            <a:off x="685800" y="1714500"/>
            <a:ext cx="8058150" cy="4152900"/>
          </a:xfrm>
        </p:spPr>
        <p:txBody>
          <a:bodyPr/>
          <a:lstStyle/>
          <a:p>
            <a:pPr eaLnBrk="1" hangingPunct="1">
              <a:buFont typeface="Monotype Sorts" pitchFamily="2" charset="2"/>
              <a:buNone/>
            </a:pPr>
            <a:r>
              <a:rPr lang="en-US" altLang="zh-TW" dirty="0">
                <a:latin typeface="Times New Roman" panose="02020603050405020304" pitchFamily="18" charset="0"/>
                <a:cs typeface="Times New Roman" panose="02020603050405020304" pitchFamily="18" charset="0"/>
              </a:rPr>
              <a:t>   To apply revealed preference analysis, choices must satisfy two criteria:</a:t>
            </a:r>
          </a:p>
          <a:p>
            <a:pPr eaLnBrk="1" hangingPunct="1">
              <a:buFont typeface="Monotype Sorts" pitchFamily="2" charset="2"/>
              <a:buNone/>
            </a:pPr>
            <a:endParaRPr lang="en-US" altLang="zh-TW" dirty="0">
              <a:latin typeface="Times New Roman" panose="02020603050405020304" pitchFamily="18" charset="0"/>
              <a:cs typeface="Times New Roman" panose="02020603050405020304" pitchFamily="18" charset="0"/>
            </a:endParaRPr>
          </a:p>
          <a:p>
            <a:pPr eaLnBrk="1" hangingPunct="1"/>
            <a:r>
              <a:rPr lang="en-US" altLang="zh-TW" b="1" dirty="0">
                <a:latin typeface="Times New Roman" panose="02020603050405020304" pitchFamily="18" charset="0"/>
                <a:cs typeface="Times New Roman" panose="02020603050405020304" pitchFamily="18" charset="0"/>
              </a:rPr>
              <a:t>Weak Axioms of Revealed Preference</a:t>
            </a:r>
          </a:p>
          <a:p>
            <a:pPr eaLnBrk="1" hangingPunct="1"/>
            <a:r>
              <a:rPr lang="en-US" altLang="zh-TW" b="1" dirty="0">
                <a:latin typeface="Times New Roman" panose="02020603050405020304" pitchFamily="18" charset="0"/>
                <a:cs typeface="Times New Roman" panose="02020603050405020304" pitchFamily="18" charset="0"/>
              </a:rPr>
              <a:t>Strong Axioms of Revealed Preference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C345-A218-792F-560A-5C834B055C0C}"/>
              </a:ext>
            </a:extLst>
          </p:cNvPr>
          <p:cNvSpPr>
            <a:spLocks noGrp="1"/>
          </p:cNvSpPr>
          <p:nvPr>
            <p:ph type="title"/>
          </p:nvPr>
        </p:nvSpPr>
        <p:spPr>
          <a:xfrm>
            <a:off x="628650" y="365126"/>
            <a:ext cx="7886700" cy="716699"/>
          </a:xfrm>
        </p:spPr>
        <p:txBody>
          <a:bodyPr>
            <a:normAutofit fontScale="90000"/>
          </a:bodyPr>
          <a:lstStyle/>
          <a:p>
            <a:br>
              <a:rPr lang="en-US" altLang="zh-TW" sz="4000" b="1" dirty="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Strong and Weak Axioms of Revealed Preference</a:t>
            </a:r>
            <a:br>
              <a:rPr lang="en-US" altLang="zh-TW" b="1" dirty="0">
                <a:latin typeface="Times New Roman" panose="02020603050405020304" pitchFamily="18" charset="0"/>
                <a:cs typeface="Times New Roman" panose="02020603050405020304" pitchFamily="18" charset="0"/>
              </a:rPr>
            </a:br>
            <a:endParaRPr lang="en-NP" dirty="0"/>
          </a:p>
        </p:txBody>
      </p:sp>
      <p:sp>
        <p:nvSpPr>
          <p:cNvPr id="3" name="Content Placeholder 2">
            <a:extLst>
              <a:ext uri="{FF2B5EF4-FFF2-40B4-BE49-F238E27FC236}">
                <a16:creationId xmlns:a16="http://schemas.microsoft.com/office/drawing/2014/main" id="{E43D6B7F-6F70-1A59-4D48-6707C356EFAA}"/>
              </a:ext>
            </a:extLst>
          </p:cNvPr>
          <p:cNvSpPr>
            <a:spLocks noGrp="1"/>
          </p:cNvSpPr>
          <p:nvPr>
            <p:ph idx="1"/>
          </p:nvPr>
        </p:nvSpPr>
        <p:spPr>
          <a:xfrm>
            <a:off x="180305" y="2356833"/>
            <a:ext cx="8770512" cy="4237149"/>
          </a:xfrm>
        </p:spPr>
        <p:txBody>
          <a:bodyPr>
            <a:normAutofit/>
          </a:bodyPr>
          <a:lstStyle/>
          <a:p>
            <a:pPr algn="just">
              <a:lnSpc>
                <a:spcPct val="100000"/>
              </a:lnSpc>
            </a:pPr>
            <a:r>
              <a:rPr lang="en-US" b="0" i="0" dirty="0">
                <a:solidFill>
                  <a:srgbClr val="1A1A1A"/>
                </a:solidFill>
                <a:effectLst/>
                <a:latin typeface="Times New Roman" panose="02020603050405020304" pitchFamily="18" charset="0"/>
                <a:cs typeface="Times New Roman" panose="02020603050405020304" pitchFamily="18" charset="0"/>
              </a:rPr>
              <a:t>As revealed preference theory developed, three primary axioms (principle) were identified: the weak, strong, and generalized axioms of revealed preference. </a:t>
            </a:r>
          </a:p>
          <a:p>
            <a:pPr algn="just">
              <a:lnSpc>
                <a:spcPct val="100000"/>
              </a:lnSpc>
            </a:pPr>
            <a:r>
              <a:rPr lang="en-US" b="0" i="0" dirty="0">
                <a:solidFill>
                  <a:srgbClr val="1A1A1A"/>
                </a:solidFill>
                <a:effectLst/>
                <a:latin typeface="Times New Roman" panose="02020603050405020304" pitchFamily="18" charset="0"/>
                <a:cs typeface="Times New Roman" panose="02020603050405020304" pitchFamily="18" charset="0"/>
              </a:rPr>
              <a:t>The weak axiom indicates that, at given prices and incomes, if one good is purchased rather than another, then the consumer will always make the same choice. </a:t>
            </a:r>
          </a:p>
          <a:p>
            <a:endParaRPr lang="en-NP" dirty="0"/>
          </a:p>
        </p:txBody>
      </p:sp>
    </p:spTree>
    <p:extLst>
      <p:ext uri="{BB962C8B-B14F-4D97-AF65-F5344CB8AC3E}">
        <p14:creationId xmlns:p14="http://schemas.microsoft.com/office/powerpoint/2010/main" val="33113216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C345-A218-792F-560A-5C834B055C0C}"/>
              </a:ext>
            </a:extLst>
          </p:cNvPr>
          <p:cNvSpPr>
            <a:spLocks noGrp="1"/>
          </p:cNvSpPr>
          <p:nvPr>
            <p:ph type="title"/>
          </p:nvPr>
        </p:nvSpPr>
        <p:spPr>
          <a:xfrm>
            <a:off x="628650" y="365126"/>
            <a:ext cx="7886700" cy="716699"/>
          </a:xfrm>
        </p:spPr>
        <p:txBody>
          <a:bodyPr>
            <a:normAutofit fontScale="90000"/>
          </a:bodyPr>
          <a:lstStyle/>
          <a:p>
            <a:br>
              <a:rPr lang="en-US" altLang="zh-TW" sz="4000" b="1" dirty="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Strong and Weak Axioms of Revealed Preference</a:t>
            </a:r>
            <a:br>
              <a:rPr lang="en-US" altLang="zh-TW" b="1" dirty="0">
                <a:latin typeface="Times New Roman" panose="02020603050405020304" pitchFamily="18" charset="0"/>
                <a:cs typeface="Times New Roman" panose="02020603050405020304" pitchFamily="18" charset="0"/>
              </a:rPr>
            </a:br>
            <a:endParaRPr lang="en-NP" dirty="0"/>
          </a:p>
        </p:txBody>
      </p:sp>
      <p:sp>
        <p:nvSpPr>
          <p:cNvPr id="3" name="Content Placeholder 2">
            <a:extLst>
              <a:ext uri="{FF2B5EF4-FFF2-40B4-BE49-F238E27FC236}">
                <a16:creationId xmlns:a16="http://schemas.microsoft.com/office/drawing/2014/main" id="{E43D6B7F-6F70-1A59-4D48-6707C356EFAA}"/>
              </a:ext>
            </a:extLst>
          </p:cNvPr>
          <p:cNvSpPr>
            <a:spLocks noGrp="1"/>
          </p:cNvSpPr>
          <p:nvPr>
            <p:ph idx="1"/>
          </p:nvPr>
        </p:nvSpPr>
        <p:spPr>
          <a:xfrm>
            <a:off x="180305" y="1983345"/>
            <a:ext cx="8770512" cy="4610637"/>
          </a:xfrm>
        </p:spPr>
        <p:txBody>
          <a:bodyPr>
            <a:normAutofit/>
          </a:bodyPr>
          <a:lstStyle/>
          <a:p>
            <a:pPr algn="just">
              <a:lnSpc>
                <a:spcPct val="100000"/>
              </a:lnSpc>
            </a:pPr>
            <a:r>
              <a:rPr lang="en-US" b="0" i="0" dirty="0">
                <a:solidFill>
                  <a:srgbClr val="1A1A1A"/>
                </a:solidFill>
                <a:effectLst/>
                <a:latin typeface="Times New Roman" panose="02020603050405020304" pitchFamily="18" charset="0"/>
                <a:cs typeface="Times New Roman" panose="02020603050405020304" pitchFamily="18" charset="0"/>
              </a:rPr>
              <a:t>Less abstractly, the weak axiom argues that if a consumer purchases one particular type of good, then the consumer will never purchase a different brand or good unless it provides more benefits by being less expensive, having better quality, or providing increased convenience. </a:t>
            </a:r>
          </a:p>
          <a:p>
            <a:pPr algn="just">
              <a:lnSpc>
                <a:spcPct val="100000"/>
              </a:lnSpc>
            </a:pPr>
            <a:r>
              <a:rPr lang="en-US" b="0" i="0" dirty="0">
                <a:solidFill>
                  <a:srgbClr val="1A1A1A"/>
                </a:solidFill>
                <a:effectLst/>
                <a:latin typeface="Times New Roman" panose="02020603050405020304" pitchFamily="18" charset="0"/>
                <a:cs typeface="Times New Roman" panose="02020603050405020304" pitchFamily="18" charset="0"/>
              </a:rPr>
              <a:t>Even more directly, the weak axiom indicates that consumers will purchase what they prefer and will make consistent choices.</a:t>
            </a:r>
          </a:p>
          <a:p>
            <a:endParaRPr lang="en-NP" dirty="0"/>
          </a:p>
        </p:txBody>
      </p:sp>
    </p:spTree>
    <p:extLst>
      <p:ext uri="{BB962C8B-B14F-4D97-AF65-F5344CB8AC3E}">
        <p14:creationId xmlns:p14="http://schemas.microsoft.com/office/powerpoint/2010/main" val="3093853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C345-A218-792F-560A-5C834B055C0C}"/>
              </a:ext>
            </a:extLst>
          </p:cNvPr>
          <p:cNvSpPr>
            <a:spLocks noGrp="1"/>
          </p:cNvSpPr>
          <p:nvPr>
            <p:ph type="title"/>
          </p:nvPr>
        </p:nvSpPr>
        <p:spPr/>
        <p:txBody>
          <a:bodyPr>
            <a:normAutofit/>
          </a:bodyPr>
          <a:lstStyle/>
          <a:p>
            <a:r>
              <a:rPr lang="en-US" altLang="zh-TW" sz="3600" b="1" dirty="0">
                <a:latin typeface="Times New Roman" panose="02020603050405020304" pitchFamily="18" charset="0"/>
                <a:cs typeface="Times New Roman" panose="02020603050405020304" pitchFamily="18" charset="0"/>
              </a:rPr>
              <a:t>Strong and Weak Axioms of Revealed Preference</a:t>
            </a:r>
            <a:endParaRPr lang="en-NP" sz="3600" dirty="0"/>
          </a:p>
        </p:txBody>
      </p:sp>
      <p:sp>
        <p:nvSpPr>
          <p:cNvPr id="3" name="Content Placeholder 2">
            <a:extLst>
              <a:ext uri="{FF2B5EF4-FFF2-40B4-BE49-F238E27FC236}">
                <a16:creationId xmlns:a16="http://schemas.microsoft.com/office/drawing/2014/main" id="{E43D6B7F-6F70-1A59-4D48-6707C356EFAA}"/>
              </a:ext>
            </a:extLst>
          </p:cNvPr>
          <p:cNvSpPr>
            <a:spLocks noGrp="1"/>
          </p:cNvSpPr>
          <p:nvPr>
            <p:ph idx="1"/>
          </p:nvPr>
        </p:nvSpPr>
        <p:spPr/>
        <p:txBody>
          <a:bodyPr>
            <a:normAutofit/>
          </a:bodyPr>
          <a:lstStyle/>
          <a:p>
            <a:pPr algn="just">
              <a:lnSpc>
                <a:spcPct val="100000"/>
              </a:lnSpc>
            </a:pPr>
            <a:r>
              <a:rPr lang="en-US" b="0" i="0" dirty="0">
                <a:solidFill>
                  <a:srgbClr val="1A1A1A"/>
                </a:solidFill>
                <a:effectLst/>
                <a:latin typeface="Times New Roman" panose="02020603050405020304" pitchFamily="18" charset="0"/>
                <a:cs typeface="Times New Roman" panose="02020603050405020304" pitchFamily="18" charset="0"/>
              </a:rPr>
              <a:t>The strong axiom essentially generalizes the weak axiom to cover multiple goods and rules out certain inconsistent chains of choices. </a:t>
            </a:r>
          </a:p>
          <a:p>
            <a:pPr algn="just">
              <a:lnSpc>
                <a:spcPct val="100000"/>
              </a:lnSpc>
            </a:pPr>
            <a:r>
              <a:rPr lang="en-US" b="0" i="0" dirty="0">
                <a:solidFill>
                  <a:srgbClr val="1A1A1A"/>
                </a:solidFill>
                <a:effectLst/>
                <a:latin typeface="Times New Roman" panose="02020603050405020304" pitchFamily="18" charset="0"/>
                <a:cs typeface="Times New Roman" panose="02020603050405020304" pitchFamily="18" charset="0"/>
              </a:rPr>
              <a:t>In a two-dimensional world (a world with only two goods between which consumers choose), the weak and strong axioms can be shown to be equivalent.</a:t>
            </a:r>
          </a:p>
          <a:p>
            <a:endParaRPr lang="en-NP" dirty="0"/>
          </a:p>
        </p:txBody>
      </p:sp>
    </p:spTree>
    <p:extLst>
      <p:ext uri="{BB962C8B-B14F-4D97-AF65-F5344CB8AC3E}">
        <p14:creationId xmlns:p14="http://schemas.microsoft.com/office/powerpoint/2010/main" val="20156472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C345-A218-792F-560A-5C834B055C0C}"/>
              </a:ext>
            </a:extLst>
          </p:cNvPr>
          <p:cNvSpPr>
            <a:spLocks noGrp="1"/>
          </p:cNvSpPr>
          <p:nvPr>
            <p:ph type="title"/>
          </p:nvPr>
        </p:nvSpPr>
        <p:spPr>
          <a:xfrm>
            <a:off x="231819" y="180304"/>
            <a:ext cx="8744755" cy="987156"/>
          </a:xfrm>
        </p:spPr>
        <p:txBody>
          <a:bodyPr>
            <a:normAutofit fontScale="90000"/>
          </a:bodyPr>
          <a:lstStyle/>
          <a:p>
            <a:r>
              <a:rPr lang="en-US" altLang="zh-TW" sz="3600" b="1" dirty="0">
                <a:latin typeface="Times New Roman" panose="02020603050405020304" pitchFamily="18" charset="0"/>
                <a:cs typeface="Times New Roman" panose="02020603050405020304" pitchFamily="18" charset="0"/>
              </a:rPr>
              <a:t>Strong and Weak Axioms of Revealed Preference</a:t>
            </a:r>
            <a:endParaRPr lang="en-NP" sz="3600" dirty="0"/>
          </a:p>
        </p:txBody>
      </p:sp>
      <p:sp>
        <p:nvSpPr>
          <p:cNvPr id="3" name="Content Placeholder 2">
            <a:extLst>
              <a:ext uri="{FF2B5EF4-FFF2-40B4-BE49-F238E27FC236}">
                <a16:creationId xmlns:a16="http://schemas.microsoft.com/office/drawing/2014/main" id="{E43D6B7F-6F70-1A59-4D48-6707C356EFAA}"/>
              </a:ext>
            </a:extLst>
          </p:cNvPr>
          <p:cNvSpPr>
            <a:spLocks noGrp="1"/>
          </p:cNvSpPr>
          <p:nvPr>
            <p:ph idx="1"/>
          </p:nvPr>
        </p:nvSpPr>
        <p:spPr>
          <a:xfrm>
            <a:off x="231820" y="1378039"/>
            <a:ext cx="8641724" cy="5215944"/>
          </a:xfrm>
        </p:spPr>
        <p:txBody>
          <a:bodyPr>
            <a:normAutofit/>
          </a:bodyPr>
          <a:lstStyle/>
          <a:p>
            <a:pPr algn="just">
              <a:lnSpc>
                <a:spcPct val="110000"/>
              </a:lnSpc>
            </a:pPr>
            <a:r>
              <a:rPr lang="en-US" b="0" i="0" dirty="0">
                <a:solidFill>
                  <a:srgbClr val="1A1A1A"/>
                </a:solidFill>
                <a:effectLst/>
                <a:latin typeface="Times New Roman" panose="02020603050405020304" pitchFamily="18" charset="0"/>
                <a:cs typeface="Times New Roman" panose="02020603050405020304" pitchFamily="18" charset="0"/>
              </a:rPr>
              <a:t>While the strong axiom characterizes the </a:t>
            </a:r>
            <a:r>
              <a:rPr lang="en-US" b="0" i="0" u="none" strike="noStrike" dirty="0">
                <a:solidFill>
                  <a:srgbClr val="1A1A1A"/>
                </a:solidFill>
                <a:effectLst/>
                <a:latin typeface="Times New Roman" panose="02020603050405020304" pitchFamily="18" charset="0"/>
                <a:cs typeface="Times New Roman" panose="02020603050405020304" pitchFamily="18" charset="0"/>
              </a:rPr>
              <a:t>implications</a:t>
            </a:r>
            <a:r>
              <a:rPr lang="en-US" b="0" i="0" dirty="0">
                <a:solidFill>
                  <a:srgbClr val="1A1A1A"/>
                </a:solidFill>
                <a:effectLst/>
                <a:latin typeface="Times New Roman" panose="02020603050405020304" pitchFamily="18" charset="0"/>
                <a:cs typeface="Times New Roman" panose="02020603050405020304" pitchFamily="18" charset="0"/>
              </a:rPr>
              <a:t> of utility maximization (</a:t>
            </a:r>
            <a:r>
              <a:rPr lang="en-US" b="0" i="1" dirty="0">
                <a:solidFill>
                  <a:srgbClr val="1A1A1A"/>
                </a:solidFill>
                <a:effectLst/>
                <a:latin typeface="Times New Roman" panose="02020603050405020304" pitchFamily="18" charset="0"/>
                <a:cs typeface="Times New Roman" panose="02020603050405020304" pitchFamily="18" charset="0"/>
              </a:rPr>
              <a:t>see</a:t>
            </a:r>
            <a:r>
              <a:rPr lang="en-US" b="0" i="0" dirty="0">
                <a:solidFill>
                  <a:srgbClr val="1A1A1A"/>
                </a:solidFill>
                <a:effectLst/>
                <a:latin typeface="Times New Roman" panose="02020603050405020304" pitchFamily="18" charset="0"/>
                <a:cs typeface="Times New Roman" panose="02020603050405020304" pitchFamily="18" charset="0"/>
              </a:rPr>
              <a:t> expected utility), it does not address all the implications namely, there may not be a unique maximum. </a:t>
            </a:r>
          </a:p>
          <a:p>
            <a:pPr algn="just">
              <a:lnSpc>
                <a:spcPct val="110000"/>
              </a:lnSpc>
            </a:pPr>
            <a:r>
              <a:rPr lang="en-US" b="0" i="0" dirty="0">
                <a:solidFill>
                  <a:srgbClr val="1A1A1A"/>
                </a:solidFill>
                <a:effectLst/>
                <a:latin typeface="Times New Roman" panose="02020603050405020304" pitchFamily="18" charset="0"/>
                <a:cs typeface="Times New Roman" panose="02020603050405020304" pitchFamily="18" charset="0"/>
              </a:rPr>
              <a:t>The generalized axiom covers the case when, for a given price level and income, more than one </a:t>
            </a:r>
            <a:r>
              <a:rPr lang="en-US" b="0" i="0" u="none" strike="noStrike" dirty="0">
                <a:solidFill>
                  <a:srgbClr val="1A1A1A"/>
                </a:solidFill>
                <a:effectLst/>
                <a:latin typeface="Times New Roman" panose="02020603050405020304" pitchFamily="18" charset="0"/>
                <a:cs typeface="Times New Roman" panose="02020603050405020304" pitchFamily="18" charset="0"/>
              </a:rPr>
              <a:t>consumption</a:t>
            </a:r>
            <a:r>
              <a:rPr lang="en-US" b="0" i="0" dirty="0">
                <a:solidFill>
                  <a:srgbClr val="1A1A1A"/>
                </a:solidFill>
                <a:effectLst/>
                <a:latin typeface="Times New Roman" panose="02020603050405020304" pitchFamily="18" charset="0"/>
                <a:cs typeface="Times New Roman" panose="02020603050405020304" pitchFamily="18" charset="0"/>
              </a:rPr>
              <a:t> bundle satisfies the same level of benefit. Expressed in utility terms, the generalized axiom accounts for circumstances where there is no unique bundle that maximizes utility.</a:t>
            </a:r>
          </a:p>
          <a:p>
            <a:endParaRPr lang="en-NP" dirty="0"/>
          </a:p>
        </p:txBody>
      </p:sp>
    </p:spTree>
    <p:extLst>
      <p:ext uri="{BB962C8B-B14F-4D97-AF65-F5344CB8AC3E}">
        <p14:creationId xmlns:p14="http://schemas.microsoft.com/office/powerpoint/2010/main" val="32542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ECONOMICS?</a:t>
            </a:r>
          </a:p>
        </p:txBody>
      </p:sp>
      <p:sp>
        <p:nvSpPr>
          <p:cNvPr id="3" name="Content Placeholder 2"/>
          <p:cNvSpPr>
            <a:spLocks noGrp="1"/>
          </p:cNvSpPr>
          <p:nvPr>
            <p:ph idx="1"/>
          </p:nvPr>
        </p:nvSpPr>
        <p:spPr/>
        <p:txBody>
          <a:bodyPr/>
          <a:lstStyle/>
          <a:p>
            <a:r>
              <a:rPr lang="en-US" dirty="0"/>
              <a:t>Two logical reasoning:</a:t>
            </a:r>
          </a:p>
          <a:p>
            <a:r>
              <a:rPr lang="en-US" dirty="0"/>
              <a:t>Deductive</a:t>
            </a:r>
          </a:p>
          <a:p>
            <a:r>
              <a:rPr lang="en-US" dirty="0"/>
              <a:t>Inductive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C345-A218-792F-560A-5C834B055C0C}"/>
              </a:ext>
            </a:extLst>
          </p:cNvPr>
          <p:cNvSpPr>
            <a:spLocks noGrp="1"/>
          </p:cNvSpPr>
          <p:nvPr>
            <p:ph type="title"/>
          </p:nvPr>
        </p:nvSpPr>
        <p:spPr>
          <a:xfrm>
            <a:off x="180303" y="365127"/>
            <a:ext cx="8834907" cy="987156"/>
          </a:xfrm>
        </p:spPr>
        <p:txBody>
          <a:bodyPr>
            <a:normAutofit/>
          </a:bodyPr>
          <a:lstStyle/>
          <a:p>
            <a:pPr algn="just"/>
            <a:r>
              <a:rPr lang="en-US" altLang="zh-TW" sz="3400" dirty="0">
                <a:latin typeface="Times New Roman" panose="02020603050405020304" pitchFamily="18" charset="0"/>
                <a:cs typeface="Times New Roman" panose="02020603050405020304" pitchFamily="18" charset="0"/>
              </a:rPr>
              <a:t>Strong and Weak Axioms of Revealed Preference</a:t>
            </a:r>
            <a:endParaRPr lang="en-NP" sz="3400" dirty="0"/>
          </a:p>
        </p:txBody>
      </p:sp>
      <p:sp>
        <p:nvSpPr>
          <p:cNvPr id="3" name="Content Placeholder 2">
            <a:extLst>
              <a:ext uri="{FF2B5EF4-FFF2-40B4-BE49-F238E27FC236}">
                <a16:creationId xmlns:a16="http://schemas.microsoft.com/office/drawing/2014/main" id="{E43D6B7F-6F70-1A59-4D48-6707C356EFAA}"/>
              </a:ext>
            </a:extLst>
          </p:cNvPr>
          <p:cNvSpPr>
            <a:spLocks noGrp="1"/>
          </p:cNvSpPr>
          <p:nvPr>
            <p:ph idx="1"/>
          </p:nvPr>
        </p:nvSpPr>
        <p:spPr/>
        <p:txBody>
          <a:bodyPr>
            <a:normAutofit/>
          </a:bodyPr>
          <a:lstStyle/>
          <a:p>
            <a:pPr algn="just"/>
            <a:r>
              <a:rPr lang="en-US" b="0" i="0" dirty="0">
                <a:solidFill>
                  <a:srgbClr val="1A1A1A"/>
                </a:solidFill>
                <a:effectLst/>
                <a:latin typeface="Times New Roman" panose="02020603050405020304" pitchFamily="18" charset="0"/>
                <a:cs typeface="Times New Roman" panose="02020603050405020304" pitchFamily="18" charset="0"/>
              </a:rPr>
              <a:t>The two most-distinguishing characteristics of revealed preference theory are as follows: </a:t>
            </a:r>
          </a:p>
          <a:p>
            <a:pPr marL="0" indent="0" algn="just">
              <a:buNone/>
            </a:pPr>
            <a:r>
              <a:rPr lang="en-US" b="0" i="0" dirty="0">
                <a:solidFill>
                  <a:srgbClr val="1A1A1A"/>
                </a:solidFill>
                <a:effectLst/>
                <a:latin typeface="Times New Roman" panose="02020603050405020304" pitchFamily="18" charset="0"/>
                <a:cs typeface="Times New Roman" panose="02020603050405020304" pitchFamily="18" charset="0"/>
              </a:rPr>
              <a:t>1) it offers a theoretical framework for explaining consumer behavior </a:t>
            </a:r>
            <a:r>
              <a:rPr lang="en-US" b="0" i="0" u="none" strike="noStrike" dirty="0">
                <a:solidFill>
                  <a:srgbClr val="1A1A1A"/>
                </a:solidFill>
                <a:effectLst/>
                <a:latin typeface="Times New Roman" panose="02020603050405020304" pitchFamily="18" charset="0"/>
                <a:cs typeface="Times New Roman" panose="02020603050405020304" pitchFamily="18" charset="0"/>
              </a:rPr>
              <a:t>predicated</a:t>
            </a:r>
            <a:r>
              <a:rPr lang="en-US" b="0" i="0" dirty="0">
                <a:solidFill>
                  <a:srgbClr val="1A1A1A"/>
                </a:solidFill>
                <a:effectLst/>
                <a:latin typeface="Times New Roman" panose="02020603050405020304" pitchFamily="18" charset="0"/>
                <a:cs typeface="Times New Roman" panose="02020603050405020304" pitchFamily="18" charset="0"/>
              </a:rPr>
              <a:t> on little more than the assumption that consumers are rational, that they will make choices that advance their own purposes most efficiently, and </a:t>
            </a:r>
          </a:p>
          <a:p>
            <a:pPr marL="0" indent="0" algn="just">
              <a:buNone/>
            </a:pPr>
            <a:r>
              <a:rPr lang="en-US" b="0" i="0" dirty="0">
                <a:solidFill>
                  <a:srgbClr val="1A1A1A"/>
                </a:solidFill>
                <a:effectLst/>
                <a:latin typeface="Times New Roman" panose="02020603050405020304" pitchFamily="18" charset="0"/>
                <a:cs typeface="Times New Roman" panose="02020603050405020304" pitchFamily="18" charset="0"/>
              </a:rPr>
              <a:t>2) it provides necessary and sufficient conditions, which can be empirically tested, for observed choices to be consistent with utility maximization.</a:t>
            </a:r>
          </a:p>
          <a:p>
            <a:endParaRPr lang="en-NP" dirty="0"/>
          </a:p>
        </p:txBody>
      </p:sp>
    </p:spTree>
    <p:extLst>
      <p:ext uri="{BB962C8B-B14F-4D97-AF65-F5344CB8AC3E}">
        <p14:creationId xmlns:p14="http://schemas.microsoft.com/office/powerpoint/2010/main" val="20074008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5BA5-E361-D552-503A-8FB1B1B1E40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Consumer Surplus</a:t>
            </a:r>
            <a:endParaRPr lang="en-NP" sz="3600" dirty="0"/>
          </a:p>
        </p:txBody>
      </p:sp>
      <p:sp>
        <p:nvSpPr>
          <p:cNvPr id="3" name="Content Placeholder 2">
            <a:extLst>
              <a:ext uri="{FF2B5EF4-FFF2-40B4-BE49-F238E27FC236}">
                <a16:creationId xmlns:a16="http://schemas.microsoft.com/office/drawing/2014/main" id="{16102FB2-BCA6-8F09-154B-5CA86390B258}"/>
              </a:ext>
            </a:extLst>
          </p:cNvPr>
          <p:cNvSpPr>
            <a:spLocks noGrp="1"/>
          </p:cNvSpPr>
          <p:nvPr>
            <p:ph idx="1"/>
          </p:nvPr>
        </p:nvSpPr>
        <p:spPr/>
        <p:txBody>
          <a:bodyPr/>
          <a:lstStyle/>
          <a:p>
            <a:endParaRPr lang="en-NP" dirty="0"/>
          </a:p>
        </p:txBody>
      </p:sp>
    </p:spTree>
    <p:extLst>
      <p:ext uri="{BB962C8B-B14F-4D97-AF65-F5344CB8AC3E}">
        <p14:creationId xmlns:p14="http://schemas.microsoft.com/office/powerpoint/2010/main" val="30036560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0" y="3583"/>
            <a:ext cx="9144000" cy="6850834"/>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127464DD-43D1-4A95-B517-A0CAEDE1CCCF}"/>
              </a:ext>
            </a:extLst>
          </p:cNvPr>
          <p:cNvSpPr>
            <a:spLocks noGrp="1" noChangeArrowheads="1"/>
          </p:cNvSpPr>
          <p:nvPr>
            <p:ph type="ctrTitle"/>
          </p:nvPr>
        </p:nvSpPr>
        <p:spPr>
          <a:xfrm>
            <a:off x="3100167" y="2464190"/>
            <a:ext cx="3849273" cy="838200"/>
          </a:xfrm>
        </p:spPr>
        <p:txBody>
          <a:bodyPr/>
          <a:lstStyle/>
          <a:p>
            <a:pPr eaLnBrk="1" hangingPunct="1"/>
            <a:r>
              <a:rPr lang="en-US" altLang="en-US" sz="3600" dirty="0"/>
              <a:t>ELASTICITY</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45B4-372C-47F1-8BFE-8FEFFBCD601A}"/>
              </a:ext>
            </a:extLst>
          </p:cNvPr>
          <p:cNvSpPr>
            <a:spLocks noGrp="1"/>
          </p:cNvSpPr>
          <p:nvPr>
            <p:ph type="title"/>
          </p:nvPr>
        </p:nvSpPr>
        <p:spPr>
          <a:xfrm>
            <a:off x="628650" y="365126"/>
            <a:ext cx="7886700" cy="858763"/>
          </a:xfrm>
        </p:spPr>
        <p:txBody>
          <a:bodyPr>
            <a:normAutofit/>
          </a:bodyPr>
          <a:lstStyle/>
          <a:p>
            <a:r>
              <a:rPr lang="en-US" sz="3600" dirty="0"/>
              <a:t>PRICE ELASTICITY OF DEMAND</a:t>
            </a:r>
          </a:p>
        </p:txBody>
      </p:sp>
      <p:sp>
        <p:nvSpPr>
          <p:cNvPr id="3" name="Content Placeholder 2">
            <a:extLst>
              <a:ext uri="{FF2B5EF4-FFF2-40B4-BE49-F238E27FC236}">
                <a16:creationId xmlns:a16="http://schemas.microsoft.com/office/drawing/2014/main" id="{15E6EE2C-CAD9-421B-A4C9-888D39F03833}"/>
              </a:ext>
            </a:extLst>
          </p:cNvPr>
          <p:cNvSpPr>
            <a:spLocks noGrp="1"/>
          </p:cNvSpPr>
          <p:nvPr>
            <p:ph idx="1"/>
          </p:nvPr>
        </p:nvSpPr>
        <p:spPr>
          <a:xfrm>
            <a:off x="0" y="1825625"/>
            <a:ext cx="9144000" cy="4351338"/>
          </a:xfrm>
        </p:spPr>
        <p:txBody>
          <a:bodyPr>
            <a:normAutofit lnSpcReduction="10000"/>
          </a:bodyPr>
          <a:lstStyle/>
          <a:p>
            <a:r>
              <a:rPr lang="en-US" dirty="0"/>
              <a:t>The coefficient of price elasticity of demand (e) measures the percentage change in the quantity of a commodity demanded per unit of time resulting from a given percentage change in the price of the commodity.</a:t>
            </a:r>
          </a:p>
          <a:p>
            <a:r>
              <a:rPr lang="en-US" dirty="0"/>
              <a:t>Since price and quantity are inversely related, the coefficient of price elasticity of demand is a negative number. </a:t>
            </a:r>
          </a:p>
          <a:p>
            <a:r>
              <a:rPr lang="en-US" dirty="0"/>
              <a:t>In order to avoid dealing with negative values, a minus sign is often introduced into the formula for e. Letting </a:t>
            </a:r>
            <a:r>
              <a:rPr lang="el-GR" dirty="0"/>
              <a:t>Δ</a:t>
            </a:r>
            <a:r>
              <a:rPr lang="en-US" dirty="0"/>
              <a:t>Q represent the change in the quantity demanded of a commodity resulting from a given change in its price (</a:t>
            </a:r>
            <a:r>
              <a:rPr lang="el-GR" dirty="0"/>
              <a:t>Δ</a:t>
            </a:r>
            <a:r>
              <a:rPr lang="en-US" dirty="0"/>
              <a:t>P), we have</a:t>
            </a:r>
          </a:p>
        </p:txBody>
      </p:sp>
    </p:spTree>
    <p:extLst>
      <p:ext uri="{BB962C8B-B14F-4D97-AF65-F5344CB8AC3E}">
        <p14:creationId xmlns:p14="http://schemas.microsoft.com/office/powerpoint/2010/main" val="334031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05800" cy="1143000"/>
          </a:xfrm>
        </p:spPr>
        <p:txBody>
          <a:bodyPr/>
          <a:lstStyle/>
          <a:p>
            <a:pPr>
              <a:defRPr/>
            </a:pPr>
            <a:r>
              <a:rPr lang="en-US" sz="3600" b="1" cap="all" dirty="0"/>
              <a:t>WHY IS ECONOMICS IMPORTANT?</a:t>
            </a:r>
            <a:br>
              <a:rPr lang="en-US" sz="3600" dirty="0"/>
            </a:br>
            <a:endParaRPr lang="en-US" sz="3600" dirty="0"/>
          </a:p>
        </p:txBody>
      </p:sp>
      <p:sp>
        <p:nvSpPr>
          <p:cNvPr id="3" name="Content Placeholder 2"/>
          <p:cNvSpPr>
            <a:spLocks noGrp="1"/>
          </p:cNvSpPr>
          <p:nvPr>
            <p:ph idx="1"/>
          </p:nvPr>
        </p:nvSpPr>
        <p:spPr>
          <a:xfrm>
            <a:off x="152400" y="1981200"/>
            <a:ext cx="8991600" cy="4114800"/>
          </a:xfrm>
        </p:spPr>
        <p:txBody>
          <a:bodyPr/>
          <a:lstStyle/>
          <a:p>
            <a:pPr marL="0" indent="0">
              <a:buFontTx/>
              <a:buNone/>
              <a:defRPr/>
            </a:pPr>
            <a:r>
              <a:rPr lang="en-US" dirty="0"/>
              <a:t>Economics provides you with the knowledge and insight necessary to:-</a:t>
            </a:r>
          </a:p>
          <a:p>
            <a:pPr>
              <a:defRPr/>
            </a:pPr>
            <a:r>
              <a:rPr lang="en-US" dirty="0"/>
              <a:t>Understand the impact of developments in business, society and the world economy</a:t>
            </a:r>
          </a:p>
          <a:p>
            <a:pPr>
              <a:defRPr/>
            </a:pPr>
            <a:r>
              <a:rPr lang="en-US" dirty="0"/>
              <a:t>Enables you to understand the decisions of households, firms and governments based on human behavior, beliefs, structure, constraints and need.</a:t>
            </a:r>
          </a:p>
          <a:p>
            <a:pPr>
              <a:defRPr/>
            </a:pPr>
            <a:endParaRPr lang="en-US" dirty="0"/>
          </a:p>
        </p:txBody>
      </p:sp>
      <p:sp>
        <p:nvSpPr>
          <p:cNvPr id="22532" name="Slide Number Placeholder 5"/>
          <p:cNvSpPr>
            <a:spLocks noGrp="1"/>
          </p:cNvSpPr>
          <p:nvPr>
            <p:ph type="sldNum" sz="quarter" idx="12"/>
          </p:nvPr>
        </p:nvSpPr>
        <p:spPr>
          <a:noFill/>
        </p:spPr>
        <p:txBody>
          <a:bodyPr/>
          <a:lstStyle/>
          <a:p>
            <a:fld id="{1587F230-BCAF-456F-9F68-50213C5DB34A}" type="slidenum">
              <a:rPr lang="en-GB" smtClean="0"/>
              <a:pPr/>
              <a:t>13</a:t>
            </a:fld>
            <a:endParaRPr lang="en-GB"/>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12D1-F149-4643-8631-A8C817CD0020}"/>
              </a:ext>
            </a:extLst>
          </p:cNvPr>
          <p:cNvSpPr>
            <a:spLocks noGrp="1"/>
          </p:cNvSpPr>
          <p:nvPr>
            <p:ph type="title"/>
          </p:nvPr>
        </p:nvSpPr>
        <p:spPr/>
        <p:txBody>
          <a:bodyPr/>
          <a:lstStyle/>
          <a:p>
            <a:r>
              <a:rPr lang="en-US" dirty="0"/>
              <a:t>formula for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18EADE-71F0-45CC-8E12-1E3CD3F4A4C5}"/>
                  </a:ext>
                </a:extLst>
              </p:cNvPr>
              <p:cNvSpPr>
                <a:spLocks noGrp="1"/>
              </p:cNvSpPr>
              <p:nvPr>
                <p:ph idx="1"/>
              </p:nvPr>
            </p:nvSpPr>
            <p:spPr/>
            <p:txBody>
              <a:bodyPr>
                <a:normAutofit/>
              </a:bodyPr>
              <a:lstStyle/>
              <a:p>
                <a:pPr marL="0" indent="0" algn="ctr">
                  <a:buNone/>
                </a:pPr>
                <a:endParaRPr lang="en-US" sz="3600" dirty="0"/>
              </a:p>
              <a:p>
                <a:pPr marL="0" indent="0" algn="ctr">
                  <a:buNone/>
                </a:pPr>
                <a:endParaRPr lang="en-US" sz="3600" dirty="0"/>
              </a:p>
              <a:p>
                <a:pPr marL="0" indent="0" algn="ctr">
                  <a:buNone/>
                </a:pPr>
                <a:r>
                  <a:rPr lang="en-US" sz="3600" dirty="0"/>
                  <a:t>e = - </a:t>
                </a:r>
                <a14:m>
                  <m:oMath xmlns:m="http://schemas.openxmlformats.org/officeDocument/2006/math">
                    <m:f>
                      <m:fPr>
                        <m:ctrlPr>
                          <a:rPr lang="en-US" sz="3600" i="1" smtClean="0">
                            <a:latin typeface="Cambria Math" panose="02040503050406030204" pitchFamily="18" charset="0"/>
                          </a:rPr>
                        </m:ctrlPr>
                      </m:fPr>
                      <m:num>
                        <m:r>
                          <a:rPr lang="en-US" sz="3600" i="1" dirty="0">
                            <a:latin typeface="Cambria Math" panose="02040503050406030204" pitchFamily="18" charset="0"/>
                            <a:ea typeface="Cambria Math" panose="02040503050406030204" pitchFamily="18" charset="0"/>
                          </a:rPr>
                          <m:t>∆</m:t>
                        </m:r>
                        <m:r>
                          <a:rPr lang="en-US" sz="3600" b="0" i="1" dirty="0" smtClean="0">
                            <a:latin typeface="Cambria Math" panose="02040503050406030204" pitchFamily="18" charset="0"/>
                            <a:ea typeface="Cambria Math" panose="02040503050406030204" pitchFamily="18" charset="0"/>
                          </a:rPr>
                          <m:t>𝑄</m:t>
                        </m:r>
                        <m:r>
                          <a:rPr lang="en-US" sz="3600" b="0" i="1" dirty="0" smtClean="0">
                            <a:latin typeface="Cambria Math" panose="02040503050406030204" pitchFamily="18" charset="0"/>
                            <a:ea typeface="Cambria Math" panose="02040503050406030204" pitchFamily="18" charset="0"/>
                          </a:rPr>
                          <m:t>/</m:t>
                        </m:r>
                        <m:r>
                          <a:rPr lang="en-US" sz="3600" b="0" i="1" dirty="0" smtClean="0">
                            <a:latin typeface="Cambria Math" panose="02040503050406030204" pitchFamily="18" charset="0"/>
                            <a:ea typeface="Cambria Math" panose="02040503050406030204" pitchFamily="18" charset="0"/>
                          </a:rPr>
                          <m:t>𝑄</m:t>
                        </m:r>
                      </m:num>
                      <m:den>
                        <m:r>
                          <a:rPr lang="en-US" sz="3600" i="1" dirty="0">
                            <a:latin typeface="Cambria Math" panose="02040503050406030204" pitchFamily="18" charset="0"/>
                            <a:ea typeface="Cambria Math" panose="02040503050406030204" pitchFamily="18" charset="0"/>
                          </a:rPr>
                          <m:t>∆</m:t>
                        </m:r>
                        <m:r>
                          <a:rPr lang="en-US" sz="3600" b="0" i="1" dirty="0" smtClean="0">
                            <a:latin typeface="Cambria Math" panose="02040503050406030204" pitchFamily="18" charset="0"/>
                            <a:ea typeface="Cambria Math" panose="02040503050406030204" pitchFamily="18" charset="0"/>
                          </a:rPr>
                          <m:t>𝑃</m:t>
                        </m:r>
                        <m:r>
                          <a:rPr lang="en-US" sz="3600" b="0" i="1" dirty="0" smtClean="0">
                            <a:latin typeface="Cambria Math" panose="02040503050406030204" pitchFamily="18" charset="0"/>
                            <a:ea typeface="Cambria Math" panose="02040503050406030204" pitchFamily="18" charset="0"/>
                          </a:rPr>
                          <m:t>/</m:t>
                        </m:r>
                        <m:r>
                          <a:rPr lang="en-US" sz="3600" b="0" i="1" dirty="0" smtClean="0">
                            <a:latin typeface="Cambria Math" panose="02040503050406030204" pitchFamily="18" charset="0"/>
                            <a:ea typeface="Cambria Math" panose="02040503050406030204" pitchFamily="18" charset="0"/>
                          </a:rPr>
                          <m:t>𝑃</m:t>
                        </m:r>
                      </m:den>
                    </m:f>
                    <m:r>
                      <a:rPr lang="en-US" sz="3600" i="1" dirty="0" smtClean="0">
                        <a:latin typeface="Cambria Math" panose="02040503050406030204" pitchFamily="18" charset="0"/>
                      </a:rPr>
                      <m:t>=</m:t>
                    </m:r>
                    <m:r>
                      <a:rPr lang="en-US" sz="3600" b="0" i="1" dirty="0" smtClean="0">
                        <a:latin typeface="Cambria Math" panose="02040503050406030204" pitchFamily="18" charset="0"/>
                      </a:rPr>
                      <m:t>−</m:t>
                    </m:r>
                  </m:oMath>
                </a14:m>
                <a:r>
                  <a:rPr lang="en-US" sz="3600" dirty="0"/>
                  <a:t> </a:t>
                </a:r>
                <a14:m>
                  <m:oMath xmlns:m="http://schemas.openxmlformats.org/officeDocument/2006/math">
                    <m:f>
                      <m:fPr>
                        <m:ctrlPr>
                          <a:rPr lang="en-US" sz="3600" i="1">
                            <a:latin typeface="Cambria Math" panose="02040503050406030204" pitchFamily="18" charset="0"/>
                          </a:rPr>
                        </m:ctrlPr>
                      </m:fPr>
                      <m:num>
                        <m:r>
                          <a:rPr lang="en-US" sz="3600" i="1" dirty="0">
                            <a:latin typeface="Cambria Math" panose="02040503050406030204" pitchFamily="18" charset="0"/>
                            <a:ea typeface="Cambria Math" panose="02040503050406030204" pitchFamily="18" charset="0"/>
                          </a:rPr>
                          <m:t>∆</m:t>
                        </m:r>
                        <m:r>
                          <a:rPr lang="en-US" sz="3600" i="1" dirty="0">
                            <a:latin typeface="Cambria Math" panose="02040503050406030204" pitchFamily="18" charset="0"/>
                            <a:ea typeface="Cambria Math" panose="02040503050406030204" pitchFamily="18" charset="0"/>
                          </a:rPr>
                          <m:t>𝑄</m:t>
                        </m:r>
                      </m:num>
                      <m:den>
                        <m:r>
                          <a:rPr lang="en-US" sz="3600" i="1" dirty="0">
                            <a:latin typeface="Cambria Math" panose="02040503050406030204" pitchFamily="18" charset="0"/>
                            <a:ea typeface="Cambria Math" panose="02040503050406030204" pitchFamily="18" charset="0"/>
                          </a:rPr>
                          <m:t>∆</m:t>
                        </m:r>
                        <m:r>
                          <a:rPr lang="en-US" sz="3600" i="1" dirty="0">
                            <a:latin typeface="Cambria Math" panose="02040503050406030204" pitchFamily="18" charset="0"/>
                            <a:ea typeface="Cambria Math" panose="02040503050406030204" pitchFamily="18" charset="0"/>
                          </a:rPr>
                          <m:t>𝑃</m:t>
                        </m:r>
                      </m:den>
                    </m:f>
                    <m:r>
                      <a:rPr lang="en-US" sz="3600" i="1" dirty="0" smtClean="0">
                        <a:latin typeface="Cambria Math" panose="02040503050406030204" pitchFamily="18" charset="0"/>
                        <a:ea typeface="Cambria Math" panose="02040503050406030204" pitchFamily="18" charset="0"/>
                      </a:rPr>
                      <m:t>∙</m:t>
                    </m:r>
                    <m:f>
                      <m:fPr>
                        <m:ctrlPr>
                          <a:rPr lang="en-US" sz="3600" i="1">
                            <a:latin typeface="Cambria Math" panose="02040503050406030204" pitchFamily="18" charset="0"/>
                          </a:rPr>
                        </m:ctrlPr>
                      </m:fPr>
                      <m:num>
                        <m:r>
                          <a:rPr lang="en-US" sz="3600" b="0" i="1" dirty="0" smtClean="0">
                            <a:latin typeface="Cambria Math" panose="02040503050406030204" pitchFamily="18" charset="0"/>
                            <a:ea typeface="Cambria Math" panose="02040503050406030204" pitchFamily="18" charset="0"/>
                          </a:rPr>
                          <m:t>𝑃</m:t>
                        </m:r>
                      </m:num>
                      <m:den>
                        <m:r>
                          <a:rPr lang="en-US" sz="3600" b="0" i="1" dirty="0" smtClean="0">
                            <a:latin typeface="Cambria Math" panose="02040503050406030204" pitchFamily="18" charset="0"/>
                            <a:ea typeface="Cambria Math" panose="02040503050406030204" pitchFamily="18" charset="0"/>
                          </a:rPr>
                          <m:t>𝑄</m:t>
                        </m:r>
                      </m:den>
                    </m:f>
                  </m:oMath>
                </a14:m>
                <a:endParaRPr lang="en-US" sz="3600" dirty="0"/>
              </a:p>
              <a:p>
                <a:pPr marL="0" indent="0" algn="ctr">
                  <a:buNone/>
                </a:pPr>
                <a:endParaRPr lang="en-US" sz="3600" dirty="0"/>
              </a:p>
              <a:p>
                <a:r>
                  <a:rPr lang="en-US" dirty="0"/>
                  <a:t>Demand is said to be elastic if e . &gt;1, inelastic if e , &lt;1, and unitary elastic if e = 1.</a:t>
                </a:r>
              </a:p>
            </p:txBody>
          </p:sp>
        </mc:Choice>
        <mc:Fallback xmlns="">
          <p:sp>
            <p:nvSpPr>
              <p:cNvPr id="3" name="Content Placeholder 2">
                <a:extLst>
                  <a:ext uri="{FF2B5EF4-FFF2-40B4-BE49-F238E27FC236}">
                    <a16:creationId xmlns:a16="http://schemas.microsoft.com/office/drawing/2014/main" id="{0518EADE-71F0-45CC-8E12-1E3CD3F4A4C5}"/>
                  </a:ext>
                </a:extLst>
              </p:cNvPr>
              <p:cNvSpPr>
                <a:spLocks noGrp="1" noRot="1" noChangeAspect="1" noMove="1" noResize="1" noEditPoints="1" noAdjustHandles="1" noChangeArrowheads="1" noChangeShapeType="1" noTextEdit="1"/>
              </p:cNvSpPr>
              <p:nvPr>
                <p:ph idx="1"/>
              </p:nvPr>
            </p:nvSpPr>
            <p:spPr>
              <a:blipFill>
                <a:blip r:embed="rId2"/>
                <a:stretch>
                  <a:fillRect l="-1391"/>
                </a:stretch>
              </a:blipFill>
            </p:spPr>
            <p:txBody>
              <a:bodyPr/>
              <a:lstStyle/>
              <a:p>
                <a:r>
                  <a:rPr lang="en-US">
                    <a:noFill/>
                  </a:rPr>
                  <a:t> </a:t>
                </a:r>
              </a:p>
            </p:txBody>
          </p:sp>
        </mc:Fallback>
      </mc:AlternateContent>
    </p:spTree>
    <p:extLst>
      <p:ext uri="{BB962C8B-B14F-4D97-AF65-F5344CB8AC3E}">
        <p14:creationId xmlns:p14="http://schemas.microsoft.com/office/powerpoint/2010/main" val="282830893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FAA0-4814-444C-B9A5-169D23CB0146}"/>
              </a:ext>
            </a:extLst>
          </p:cNvPr>
          <p:cNvSpPr>
            <a:spLocks noGrp="1"/>
          </p:cNvSpPr>
          <p:nvPr>
            <p:ph type="title"/>
          </p:nvPr>
        </p:nvSpPr>
        <p:spPr/>
        <p:txBody>
          <a:bodyPr>
            <a:normAutofit/>
          </a:bodyPr>
          <a:lstStyle/>
          <a:p>
            <a:r>
              <a:rPr lang="en-US" sz="3600" dirty="0"/>
              <a:t>EXAMPLE</a:t>
            </a:r>
          </a:p>
        </p:txBody>
      </p:sp>
      <p:sp>
        <p:nvSpPr>
          <p:cNvPr id="3" name="Content Placeholder 2">
            <a:extLst>
              <a:ext uri="{FF2B5EF4-FFF2-40B4-BE49-F238E27FC236}">
                <a16:creationId xmlns:a16="http://schemas.microsoft.com/office/drawing/2014/main" id="{FA8B899B-2ADF-4FC5-903A-532953B0C479}"/>
              </a:ext>
            </a:extLst>
          </p:cNvPr>
          <p:cNvSpPr>
            <a:spLocks noGrp="1"/>
          </p:cNvSpPr>
          <p:nvPr>
            <p:ph idx="1"/>
          </p:nvPr>
        </p:nvSpPr>
        <p:spPr/>
        <p:txBody>
          <a:bodyPr/>
          <a:lstStyle/>
          <a:p>
            <a:pPr marL="0" indent="0">
              <a:buNone/>
            </a:pPr>
            <a:r>
              <a:rPr lang="en-US" dirty="0"/>
              <a:t>Given the market demand schedule in Table below and market demand curve in Fig., we can find elasticity for a movement from point B to point D and from D to B, as follows:</a:t>
            </a:r>
          </a:p>
        </p:txBody>
      </p:sp>
    </p:spTree>
    <p:extLst>
      <p:ext uri="{BB962C8B-B14F-4D97-AF65-F5344CB8AC3E}">
        <p14:creationId xmlns:p14="http://schemas.microsoft.com/office/powerpoint/2010/main" val="28620174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A4A1-A364-4B0E-9F55-D3788DD1607A}"/>
              </a:ext>
            </a:extLst>
          </p:cNvPr>
          <p:cNvSpPr>
            <a:spLocks noGrp="1"/>
          </p:cNvSpPr>
          <p:nvPr>
            <p:ph type="title"/>
          </p:nvPr>
        </p:nvSpPr>
        <p:spPr>
          <a:xfrm>
            <a:off x="628650" y="126609"/>
            <a:ext cx="7886700" cy="417921"/>
          </a:xfrm>
        </p:spPr>
        <p:txBody>
          <a:bodyPr>
            <a:normAutofit fontScale="90000"/>
          </a:bodyPr>
          <a:lstStyle/>
          <a:p>
            <a:r>
              <a:rPr lang="en-US" dirty="0"/>
              <a:t>Table and Figure</a:t>
            </a:r>
          </a:p>
        </p:txBody>
      </p:sp>
      <p:graphicFrame>
        <p:nvGraphicFramePr>
          <p:cNvPr id="4" name="Content Placeholder 3">
            <a:extLst>
              <a:ext uri="{FF2B5EF4-FFF2-40B4-BE49-F238E27FC236}">
                <a16:creationId xmlns:a16="http://schemas.microsoft.com/office/drawing/2014/main" id="{61F2141A-4ECF-445B-85AC-7D3802647490}"/>
              </a:ext>
            </a:extLst>
          </p:cNvPr>
          <p:cNvGraphicFramePr>
            <a:graphicFrameLocks noGrp="1"/>
          </p:cNvGraphicFramePr>
          <p:nvPr>
            <p:ph idx="1"/>
          </p:nvPr>
        </p:nvGraphicFramePr>
        <p:xfrm>
          <a:off x="628650" y="673389"/>
          <a:ext cx="7994844" cy="5338489"/>
        </p:xfrm>
        <a:graphic>
          <a:graphicData uri="http://schemas.openxmlformats.org/drawingml/2006/table">
            <a:tbl>
              <a:tblPr firstRow="1" bandRow="1">
                <a:tableStyleId>{5940675A-B579-460E-94D1-54222C63F5DA}</a:tableStyleId>
              </a:tblPr>
              <a:tblGrid>
                <a:gridCol w="2664948">
                  <a:extLst>
                    <a:ext uri="{9D8B030D-6E8A-4147-A177-3AD203B41FA5}">
                      <a16:colId xmlns:a16="http://schemas.microsoft.com/office/drawing/2014/main" val="2667756697"/>
                    </a:ext>
                  </a:extLst>
                </a:gridCol>
                <a:gridCol w="2664948">
                  <a:extLst>
                    <a:ext uri="{9D8B030D-6E8A-4147-A177-3AD203B41FA5}">
                      <a16:colId xmlns:a16="http://schemas.microsoft.com/office/drawing/2014/main" val="4158794194"/>
                    </a:ext>
                  </a:extLst>
                </a:gridCol>
                <a:gridCol w="2664948">
                  <a:extLst>
                    <a:ext uri="{9D8B030D-6E8A-4147-A177-3AD203B41FA5}">
                      <a16:colId xmlns:a16="http://schemas.microsoft.com/office/drawing/2014/main" val="4254807364"/>
                    </a:ext>
                  </a:extLst>
                </a:gridCol>
              </a:tblGrid>
              <a:tr h="483013">
                <a:tc>
                  <a:txBody>
                    <a:bodyPr/>
                    <a:lstStyle/>
                    <a:p>
                      <a:r>
                        <a:rPr lang="en-US" sz="2800" u="none" strike="noStrike" kern="1200" baseline="0" dirty="0"/>
                        <a:t>Point</a:t>
                      </a:r>
                      <a:endParaRPr lang="en-US" sz="2800" dirty="0"/>
                    </a:p>
                  </a:txBody>
                  <a:tcPr/>
                </a:tc>
                <a:tc>
                  <a:txBody>
                    <a:bodyPr/>
                    <a:lstStyle/>
                    <a:p>
                      <a:r>
                        <a:rPr lang="en-US" sz="2800" u="none" strike="noStrike" kern="1200" baseline="0" dirty="0"/>
                        <a:t>Px (Rs.) </a:t>
                      </a:r>
                      <a:endParaRPr lang="en-US" sz="2800" dirty="0"/>
                    </a:p>
                  </a:txBody>
                  <a:tcPr/>
                </a:tc>
                <a:tc>
                  <a:txBody>
                    <a:bodyPr/>
                    <a:lstStyle/>
                    <a:p>
                      <a:r>
                        <a:rPr lang="en-US" sz="2800" u="none" strike="noStrike" kern="1200" baseline="0" dirty="0" err="1"/>
                        <a:t>Qx</a:t>
                      </a:r>
                      <a:endParaRPr lang="en-US" sz="2800" dirty="0"/>
                    </a:p>
                  </a:txBody>
                  <a:tcPr/>
                </a:tc>
                <a:extLst>
                  <a:ext uri="{0D108BD9-81ED-4DB2-BD59-A6C34878D82A}">
                    <a16:rowId xmlns:a16="http://schemas.microsoft.com/office/drawing/2014/main" val="1458990747"/>
                  </a:ext>
                </a:extLst>
              </a:tr>
              <a:tr h="483013">
                <a:tc>
                  <a:txBody>
                    <a:bodyPr/>
                    <a:lstStyle/>
                    <a:p>
                      <a:r>
                        <a:rPr lang="en-US" sz="2800" dirty="0"/>
                        <a:t>A</a:t>
                      </a:r>
                    </a:p>
                  </a:txBody>
                  <a:tcPr/>
                </a:tc>
                <a:tc>
                  <a:txBody>
                    <a:bodyPr/>
                    <a:lstStyle/>
                    <a:p>
                      <a:r>
                        <a:rPr lang="en-US" sz="2800" dirty="0"/>
                        <a:t>8</a:t>
                      </a:r>
                    </a:p>
                  </a:txBody>
                  <a:tcPr/>
                </a:tc>
                <a:tc>
                  <a:txBody>
                    <a:bodyPr/>
                    <a:lstStyle/>
                    <a:p>
                      <a:r>
                        <a:rPr lang="en-US" sz="2800" dirty="0"/>
                        <a:t>0</a:t>
                      </a:r>
                    </a:p>
                  </a:txBody>
                  <a:tcPr/>
                </a:tc>
                <a:extLst>
                  <a:ext uri="{0D108BD9-81ED-4DB2-BD59-A6C34878D82A}">
                    <a16:rowId xmlns:a16="http://schemas.microsoft.com/office/drawing/2014/main" val="4143338795"/>
                  </a:ext>
                </a:extLst>
              </a:tr>
              <a:tr h="483013">
                <a:tc>
                  <a:txBody>
                    <a:bodyPr/>
                    <a:lstStyle/>
                    <a:p>
                      <a:r>
                        <a:rPr lang="en-US" sz="2800" dirty="0"/>
                        <a:t>B</a:t>
                      </a:r>
                    </a:p>
                  </a:txBody>
                  <a:tcPr/>
                </a:tc>
                <a:tc>
                  <a:txBody>
                    <a:bodyPr/>
                    <a:lstStyle/>
                    <a:p>
                      <a:r>
                        <a:rPr lang="en-US" sz="2800" dirty="0"/>
                        <a:t>7</a:t>
                      </a:r>
                    </a:p>
                  </a:txBody>
                  <a:tcPr/>
                </a:tc>
                <a:tc>
                  <a:txBody>
                    <a:bodyPr/>
                    <a:lstStyle/>
                    <a:p>
                      <a:r>
                        <a:rPr lang="en-US" sz="2800" dirty="0"/>
                        <a:t>1000</a:t>
                      </a:r>
                    </a:p>
                  </a:txBody>
                  <a:tcPr/>
                </a:tc>
                <a:extLst>
                  <a:ext uri="{0D108BD9-81ED-4DB2-BD59-A6C34878D82A}">
                    <a16:rowId xmlns:a16="http://schemas.microsoft.com/office/drawing/2014/main" val="572343973"/>
                  </a:ext>
                </a:extLst>
              </a:tr>
              <a:tr h="483013">
                <a:tc>
                  <a:txBody>
                    <a:bodyPr/>
                    <a:lstStyle/>
                    <a:p>
                      <a:r>
                        <a:rPr lang="en-US" sz="2800" dirty="0"/>
                        <a:t>C</a:t>
                      </a:r>
                    </a:p>
                  </a:txBody>
                  <a:tcPr/>
                </a:tc>
                <a:tc>
                  <a:txBody>
                    <a:bodyPr/>
                    <a:lstStyle/>
                    <a:p>
                      <a:r>
                        <a:rPr lang="en-US" sz="2800" dirty="0"/>
                        <a:t>6</a:t>
                      </a:r>
                    </a:p>
                  </a:txBody>
                  <a:tcPr/>
                </a:tc>
                <a:tc>
                  <a:txBody>
                    <a:bodyPr/>
                    <a:lstStyle/>
                    <a:p>
                      <a:r>
                        <a:rPr lang="en-US" sz="2800" dirty="0"/>
                        <a:t>2000</a:t>
                      </a:r>
                    </a:p>
                  </a:txBody>
                  <a:tcPr/>
                </a:tc>
                <a:extLst>
                  <a:ext uri="{0D108BD9-81ED-4DB2-BD59-A6C34878D82A}">
                    <a16:rowId xmlns:a16="http://schemas.microsoft.com/office/drawing/2014/main" val="2467124812"/>
                  </a:ext>
                </a:extLst>
              </a:tr>
              <a:tr h="483013">
                <a:tc>
                  <a:txBody>
                    <a:bodyPr/>
                    <a:lstStyle/>
                    <a:p>
                      <a:r>
                        <a:rPr lang="en-US" sz="2800" dirty="0"/>
                        <a:t>D</a:t>
                      </a:r>
                    </a:p>
                  </a:txBody>
                  <a:tcPr/>
                </a:tc>
                <a:tc>
                  <a:txBody>
                    <a:bodyPr/>
                    <a:lstStyle/>
                    <a:p>
                      <a:r>
                        <a:rPr lang="en-US" sz="2800" dirty="0"/>
                        <a:t>5</a:t>
                      </a:r>
                    </a:p>
                  </a:txBody>
                  <a:tcPr/>
                </a:tc>
                <a:tc>
                  <a:txBody>
                    <a:bodyPr/>
                    <a:lstStyle/>
                    <a:p>
                      <a:r>
                        <a:rPr lang="en-US" sz="2800" dirty="0"/>
                        <a:t>3000</a:t>
                      </a:r>
                    </a:p>
                  </a:txBody>
                  <a:tcPr/>
                </a:tc>
                <a:extLst>
                  <a:ext uri="{0D108BD9-81ED-4DB2-BD59-A6C34878D82A}">
                    <a16:rowId xmlns:a16="http://schemas.microsoft.com/office/drawing/2014/main" val="660158842"/>
                  </a:ext>
                </a:extLst>
              </a:tr>
              <a:tr h="483013">
                <a:tc>
                  <a:txBody>
                    <a:bodyPr/>
                    <a:lstStyle/>
                    <a:p>
                      <a:r>
                        <a:rPr lang="en-US" sz="2800" dirty="0"/>
                        <a:t>F</a:t>
                      </a:r>
                    </a:p>
                  </a:txBody>
                  <a:tcPr/>
                </a:tc>
                <a:tc>
                  <a:txBody>
                    <a:bodyPr/>
                    <a:lstStyle/>
                    <a:p>
                      <a:r>
                        <a:rPr lang="en-US" sz="2800" dirty="0"/>
                        <a:t>4</a:t>
                      </a:r>
                    </a:p>
                  </a:txBody>
                  <a:tcPr/>
                </a:tc>
                <a:tc>
                  <a:txBody>
                    <a:bodyPr/>
                    <a:lstStyle/>
                    <a:p>
                      <a:r>
                        <a:rPr lang="en-US" sz="2800" dirty="0"/>
                        <a:t>4000</a:t>
                      </a:r>
                    </a:p>
                  </a:txBody>
                  <a:tcPr/>
                </a:tc>
                <a:extLst>
                  <a:ext uri="{0D108BD9-81ED-4DB2-BD59-A6C34878D82A}">
                    <a16:rowId xmlns:a16="http://schemas.microsoft.com/office/drawing/2014/main" val="2953434052"/>
                  </a:ext>
                </a:extLst>
              </a:tr>
              <a:tr h="483013">
                <a:tc>
                  <a:txBody>
                    <a:bodyPr/>
                    <a:lstStyle/>
                    <a:p>
                      <a:r>
                        <a:rPr lang="en-US" sz="2800" dirty="0"/>
                        <a:t>G</a:t>
                      </a:r>
                    </a:p>
                  </a:txBody>
                  <a:tcPr/>
                </a:tc>
                <a:tc>
                  <a:txBody>
                    <a:bodyPr/>
                    <a:lstStyle/>
                    <a:p>
                      <a:r>
                        <a:rPr lang="en-US" sz="2800" dirty="0"/>
                        <a:t>3</a:t>
                      </a:r>
                    </a:p>
                  </a:txBody>
                  <a:tcPr/>
                </a:tc>
                <a:tc>
                  <a:txBody>
                    <a:bodyPr/>
                    <a:lstStyle/>
                    <a:p>
                      <a:r>
                        <a:rPr lang="en-US" sz="2800" dirty="0"/>
                        <a:t>5000</a:t>
                      </a:r>
                    </a:p>
                  </a:txBody>
                  <a:tcPr/>
                </a:tc>
                <a:extLst>
                  <a:ext uri="{0D108BD9-81ED-4DB2-BD59-A6C34878D82A}">
                    <a16:rowId xmlns:a16="http://schemas.microsoft.com/office/drawing/2014/main" val="854528163"/>
                  </a:ext>
                </a:extLst>
              </a:tr>
              <a:tr h="483013">
                <a:tc>
                  <a:txBody>
                    <a:bodyPr/>
                    <a:lstStyle/>
                    <a:p>
                      <a:r>
                        <a:rPr lang="en-US" sz="2800" dirty="0"/>
                        <a:t>H</a:t>
                      </a:r>
                    </a:p>
                  </a:txBody>
                  <a:tcPr/>
                </a:tc>
                <a:tc>
                  <a:txBody>
                    <a:bodyPr/>
                    <a:lstStyle/>
                    <a:p>
                      <a:r>
                        <a:rPr lang="en-US" sz="2800" dirty="0"/>
                        <a:t>2</a:t>
                      </a:r>
                    </a:p>
                  </a:txBody>
                  <a:tcPr/>
                </a:tc>
                <a:tc>
                  <a:txBody>
                    <a:bodyPr/>
                    <a:lstStyle/>
                    <a:p>
                      <a:r>
                        <a:rPr lang="en-US" sz="2800" dirty="0"/>
                        <a:t>6000</a:t>
                      </a:r>
                    </a:p>
                  </a:txBody>
                  <a:tcPr/>
                </a:tc>
                <a:extLst>
                  <a:ext uri="{0D108BD9-81ED-4DB2-BD59-A6C34878D82A}">
                    <a16:rowId xmlns:a16="http://schemas.microsoft.com/office/drawing/2014/main" val="2878191782"/>
                  </a:ext>
                </a:extLst>
              </a:tr>
              <a:tr h="483013">
                <a:tc>
                  <a:txBody>
                    <a:bodyPr/>
                    <a:lstStyle/>
                    <a:p>
                      <a:r>
                        <a:rPr lang="en-US" sz="2800" dirty="0"/>
                        <a:t>L</a:t>
                      </a:r>
                    </a:p>
                  </a:txBody>
                  <a:tcPr/>
                </a:tc>
                <a:tc>
                  <a:txBody>
                    <a:bodyPr/>
                    <a:lstStyle/>
                    <a:p>
                      <a:r>
                        <a:rPr lang="en-US" sz="2800" dirty="0"/>
                        <a:t>1</a:t>
                      </a:r>
                    </a:p>
                  </a:txBody>
                  <a:tcPr/>
                </a:tc>
                <a:tc>
                  <a:txBody>
                    <a:bodyPr/>
                    <a:lstStyle/>
                    <a:p>
                      <a:r>
                        <a:rPr lang="en-US" sz="2800" dirty="0"/>
                        <a:t>7000</a:t>
                      </a:r>
                    </a:p>
                  </a:txBody>
                  <a:tcPr/>
                </a:tc>
                <a:extLst>
                  <a:ext uri="{0D108BD9-81ED-4DB2-BD59-A6C34878D82A}">
                    <a16:rowId xmlns:a16="http://schemas.microsoft.com/office/drawing/2014/main" val="4019747808"/>
                  </a:ext>
                </a:extLst>
              </a:tr>
              <a:tr h="675049">
                <a:tc>
                  <a:txBody>
                    <a:bodyPr/>
                    <a:lstStyle/>
                    <a:p>
                      <a:r>
                        <a:rPr lang="en-US" sz="2800" dirty="0"/>
                        <a:t>M</a:t>
                      </a:r>
                    </a:p>
                  </a:txBody>
                  <a:tcPr/>
                </a:tc>
                <a:tc>
                  <a:txBody>
                    <a:bodyPr/>
                    <a:lstStyle/>
                    <a:p>
                      <a:r>
                        <a:rPr lang="en-US" sz="2800" dirty="0"/>
                        <a:t>0</a:t>
                      </a:r>
                    </a:p>
                  </a:txBody>
                  <a:tcPr/>
                </a:tc>
                <a:tc>
                  <a:txBody>
                    <a:bodyPr/>
                    <a:lstStyle/>
                    <a:p>
                      <a:r>
                        <a:rPr lang="en-US" sz="2800" dirty="0"/>
                        <a:t>8000</a:t>
                      </a:r>
                    </a:p>
                  </a:txBody>
                  <a:tcPr/>
                </a:tc>
                <a:extLst>
                  <a:ext uri="{0D108BD9-81ED-4DB2-BD59-A6C34878D82A}">
                    <a16:rowId xmlns:a16="http://schemas.microsoft.com/office/drawing/2014/main" val="929147786"/>
                  </a:ext>
                </a:extLst>
              </a:tr>
            </a:tbl>
          </a:graphicData>
        </a:graphic>
      </p:graphicFrame>
      <p:sp>
        <p:nvSpPr>
          <p:cNvPr id="3" name="Rectangle 2">
            <a:extLst>
              <a:ext uri="{FF2B5EF4-FFF2-40B4-BE49-F238E27FC236}">
                <a16:creationId xmlns:a16="http://schemas.microsoft.com/office/drawing/2014/main" id="{E5F6F645-BE1D-4953-9772-DE85CE9E1604}"/>
              </a:ext>
            </a:extLst>
          </p:cNvPr>
          <p:cNvSpPr/>
          <p:nvPr/>
        </p:nvSpPr>
        <p:spPr>
          <a:xfrm>
            <a:off x="2563401" y="6140737"/>
            <a:ext cx="4572000" cy="523220"/>
          </a:xfrm>
          <a:prstGeom prst="rect">
            <a:avLst/>
          </a:prstGeom>
        </p:spPr>
        <p:txBody>
          <a:bodyPr>
            <a:spAutoFit/>
          </a:bodyPr>
          <a:lstStyle/>
          <a:p>
            <a:r>
              <a:rPr lang="en-US" sz="2800" dirty="0"/>
              <a:t>From B to D and From D to B</a:t>
            </a:r>
          </a:p>
        </p:txBody>
      </p:sp>
    </p:spTree>
    <p:extLst>
      <p:ext uri="{BB962C8B-B14F-4D97-AF65-F5344CB8AC3E}">
        <p14:creationId xmlns:p14="http://schemas.microsoft.com/office/powerpoint/2010/main" val="38653727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8322-9D3D-4E47-91E5-4EE0A63865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F644A9-9395-41A2-9623-499217B095AA}"/>
              </a:ext>
            </a:extLst>
          </p:cNvPr>
          <p:cNvSpPr>
            <a:spLocks noGrp="1"/>
          </p:cNvSpPr>
          <p:nvPr>
            <p:ph idx="1"/>
          </p:nvPr>
        </p:nvSpPr>
        <p:spPr/>
        <p:txBody>
          <a:bodyPr/>
          <a:lstStyle/>
          <a:p>
            <a:r>
              <a:rPr lang="en-US" dirty="0"/>
              <a:t>From B to D</a:t>
            </a:r>
          </a:p>
          <a:p>
            <a:r>
              <a:rPr lang="en-US" dirty="0"/>
              <a:t>From D to B</a:t>
            </a:r>
          </a:p>
        </p:txBody>
      </p:sp>
    </p:spTree>
    <p:extLst>
      <p:ext uri="{BB962C8B-B14F-4D97-AF65-F5344CB8AC3E}">
        <p14:creationId xmlns:p14="http://schemas.microsoft.com/office/powerpoint/2010/main" val="33244823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921B-DE0D-44EF-9878-6BCD94530921}"/>
              </a:ext>
            </a:extLst>
          </p:cNvPr>
          <p:cNvSpPr>
            <a:spLocks noGrp="1"/>
          </p:cNvSpPr>
          <p:nvPr>
            <p:ph type="title"/>
          </p:nvPr>
        </p:nvSpPr>
        <p:spPr>
          <a:xfrm>
            <a:off x="628650" y="175846"/>
            <a:ext cx="7886700" cy="591477"/>
          </a:xfrm>
        </p:spPr>
        <p:txBody>
          <a:bodyPr>
            <a:normAutofit fontScale="90000"/>
          </a:bodyPr>
          <a:lstStyle/>
          <a:p>
            <a:r>
              <a:rPr lang="en-US" dirty="0"/>
              <a:t>Figure</a:t>
            </a:r>
          </a:p>
        </p:txBody>
      </p:sp>
      <p:pic>
        <p:nvPicPr>
          <p:cNvPr id="4" name="Content Placeholder 3">
            <a:extLst>
              <a:ext uri="{FF2B5EF4-FFF2-40B4-BE49-F238E27FC236}">
                <a16:creationId xmlns:a16="http://schemas.microsoft.com/office/drawing/2014/main" id="{6B6CB3B2-B24B-48F9-90A2-0C8C527A37F0}"/>
              </a:ext>
            </a:extLst>
          </p:cNvPr>
          <p:cNvPicPr>
            <a:picLocks noGrp="1" noChangeAspect="1"/>
          </p:cNvPicPr>
          <p:nvPr>
            <p:ph idx="1"/>
          </p:nvPr>
        </p:nvPicPr>
        <p:blipFill>
          <a:blip r:embed="rId2"/>
          <a:stretch>
            <a:fillRect/>
          </a:stretch>
        </p:blipFill>
        <p:spPr>
          <a:xfrm>
            <a:off x="858128" y="767323"/>
            <a:ext cx="7657221" cy="5914831"/>
          </a:xfrm>
          <a:prstGeom prst="rect">
            <a:avLst/>
          </a:prstGeom>
        </p:spPr>
      </p:pic>
    </p:spTree>
    <p:extLst>
      <p:ext uri="{BB962C8B-B14F-4D97-AF65-F5344CB8AC3E}">
        <p14:creationId xmlns:p14="http://schemas.microsoft.com/office/powerpoint/2010/main" val="35116262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584C-A2A2-4A8F-8823-C8F76A3E7246}"/>
              </a:ext>
            </a:extLst>
          </p:cNvPr>
          <p:cNvSpPr>
            <a:spLocks noGrp="1"/>
          </p:cNvSpPr>
          <p:nvPr>
            <p:ph type="title"/>
          </p:nvPr>
        </p:nvSpPr>
        <p:spPr/>
        <p:txBody>
          <a:bodyPr/>
          <a:lstStyle/>
          <a:p>
            <a:r>
              <a:rPr lang="en-US" dirty="0"/>
              <a:t>Movement from point B to point D and from D to B</a:t>
            </a:r>
          </a:p>
        </p:txBody>
      </p:sp>
      <p:pic>
        <p:nvPicPr>
          <p:cNvPr id="4" name="Content Placeholder 3">
            <a:extLst>
              <a:ext uri="{FF2B5EF4-FFF2-40B4-BE49-F238E27FC236}">
                <a16:creationId xmlns:a16="http://schemas.microsoft.com/office/drawing/2014/main" id="{68851416-74C3-4E76-8FD0-C5B8FB407E5A}"/>
              </a:ext>
            </a:extLst>
          </p:cNvPr>
          <p:cNvPicPr>
            <a:picLocks noGrp="1" noChangeAspect="1"/>
          </p:cNvPicPr>
          <p:nvPr>
            <p:ph idx="1"/>
          </p:nvPr>
        </p:nvPicPr>
        <p:blipFill>
          <a:blip r:embed="rId2"/>
          <a:stretch>
            <a:fillRect/>
          </a:stretch>
        </p:blipFill>
        <p:spPr>
          <a:xfrm>
            <a:off x="168812" y="2208628"/>
            <a:ext cx="8975188" cy="2588455"/>
          </a:xfrm>
          <a:prstGeom prst="rect">
            <a:avLst/>
          </a:prstGeom>
        </p:spPr>
      </p:pic>
    </p:spTree>
    <p:extLst>
      <p:ext uri="{BB962C8B-B14F-4D97-AF65-F5344CB8AC3E}">
        <p14:creationId xmlns:p14="http://schemas.microsoft.com/office/powerpoint/2010/main" val="8822397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C883-D723-4B17-8F82-6512D8CD09B9}"/>
              </a:ext>
            </a:extLst>
          </p:cNvPr>
          <p:cNvSpPr>
            <a:spLocks noGrp="1"/>
          </p:cNvSpPr>
          <p:nvPr>
            <p:ph type="title"/>
          </p:nvPr>
        </p:nvSpPr>
        <p:spPr>
          <a:xfrm>
            <a:off x="628650" y="365127"/>
            <a:ext cx="7886700" cy="464868"/>
          </a:xfrm>
        </p:spPr>
        <p:txBody>
          <a:bodyPr>
            <a:normAutofit fontScale="90000"/>
          </a:bodyPr>
          <a:lstStyle/>
          <a:p>
            <a:r>
              <a:rPr lang="en-US" dirty="0"/>
              <a:t>Movement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707074F-A9D4-4AE0-9D86-623A7D28539A}"/>
                  </a:ext>
                </a:extLst>
              </p:cNvPr>
              <p:cNvSpPr>
                <a:spLocks noGrp="1"/>
              </p:cNvSpPr>
              <p:nvPr>
                <p:ph idx="1"/>
              </p:nvPr>
            </p:nvSpPr>
            <p:spPr/>
            <p:txBody>
              <a:bodyPr>
                <a:normAutofit lnSpcReduction="10000"/>
              </a:bodyPr>
              <a:lstStyle/>
              <a:p>
                <a:r>
                  <a:rPr lang="en-US" dirty="0"/>
                  <a:t>(The symbol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a:t>means approximately equal to.) Thus, we get a different value for e if we move from B to D than if we move from D to B. </a:t>
                </a:r>
              </a:p>
              <a:p>
                <a:r>
                  <a:rPr lang="en-US" dirty="0"/>
                  <a:t>This difference results because we used a different base in computing the percentage changes in each case.</a:t>
                </a:r>
              </a:p>
              <a:p>
                <a:r>
                  <a:rPr lang="en-US" dirty="0"/>
                  <a:t>We can avoid getting different results by using the average of the two prices [(PB + PD)/2] and the average of the two quantities [(QB + QD)/2] instead of either PB and QB or PD and QD in the formula to find e. Thus,</a:t>
                </a:r>
              </a:p>
            </p:txBody>
          </p:sp>
        </mc:Choice>
        <mc:Fallback xmlns="">
          <p:sp>
            <p:nvSpPr>
              <p:cNvPr id="6" name="Content Placeholder 5">
                <a:extLst>
                  <a:ext uri="{FF2B5EF4-FFF2-40B4-BE49-F238E27FC236}">
                    <a16:creationId xmlns:a16="http://schemas.microsoft.com/office/drawing/2014/main" id="{7707074F-A9D4-4AE0-9D86-623A7D28539A}"/>
                  </a:ext>
                </a:extLst>
              </p:cNvPr>
              <p:cNvSpPr>
                <a:spLocks noGrp="1" noRot="1" noChangeAspect="1" noMove="1" noResize="1" noEditPoints="1" noAdjustHandles="1" noChangeArrowheads="1" noChangeShapeType="1" noTextEdit="1"/>
              </p:cNvSpPr>
              <p:nvPr>
                <p:ph idx="1"/>
              </p:nvPr>
            </p:nvSpPr>
            <p:spPr>
              <a:blipFill>
                <a:blip r:embed="rId2"/>
                <a:stretch>
                  <a:fillRect l="-1391" t="-3361" r="-2473"/>
                </a:stretch>
              </a:blipFill>
            </p:spPr>
            <p:txBody>
              <a:bodyPr/>
              <a:lstStyle/>
              <a:p>
                <a:r>
                  <a:rPr lang="en-US">
                    <a:noFill/>
                  </a:rPr>
                  <a:t> </a:t>
                </a:r>
              </a:p>
            </p:txBody>
          </p:sp>
        </mc:Fallback>
      </mc:AlternateContent>
    </p:spTree>
    <p:extLst>
      <p:ext uri="{BB962C8B-B14F-4D97-AF65-F5344CB8AC3E}">
        <p14:creationId xmlns:p14="http://schemas.microsoft.com/office/powerpoint/2010/main" val="26470524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2D89-C69D-42D9-984F-F223503DA519}"/>
              </a:ext>
            </a:extLst>
          </p:cNvPr>
          <p:cNvSpPr>
            <a:spLocks noGrp="1"/>
          </p:cNvSpPr>
          <p:nvPr>
            <p:ph type="title"/>
          </p:nvPr>
        </p:nvSpPr>
        <p:spPr/>
        <p:txBody>
          <a:bodyPr/>
          <a:lstStyle/>
          <a:p>
            <a:r>
              <a:rPr lang="en-US" dirty="0"/>
              <a:t>the formula to find e. Thus,</a:t>
            </a:r>
          </a:p>
        </p:txBody>
      </p:sp>
      <p:pic>
        <p:nvPicPr>
          <p:cNvPr id="4" name="Content Placeholder 3">
            <a:extLst>
              <a:ext uri="{FF2B5EF4-FFF2-40B4-BE49-F238E27FC236}">
                <a16:creationId xmlns:a16="http://schemas.microsoft.com/office/drawing/2014/main" id="{549C4479-476F-4A5E-9269-CDB125D603A5}"/>
              </a:ext>
            </a:extLst>
          </p:cNvPr>
          <p:cNvPicPr>
            <a:picLocks noGrp="1" noChangeAspect="1"/>
          </p:cNvPicPr>
          <p:nvPr>
            <p:ph idx="1"/>
          </p:nvPr>
        </p:nvPicPr>
        <p:blipFill>
          <a:blip r:embed="rId2"/>
          <a:stretch>
            <a:fillRect/>
          </a:stretch>
        </p:blipFill>
        <p:spPr>
          <a:xfrm>
            <a:off x="628650" y="2630660"/>
            <a:ext cx="7886699" cy="1716258"/>
          </a:xfrm>
          <a:prstGeom prst="rect">
            <a:avLst/>
          </a:prstGeom>
        </p:spPr>
      </p:pic>
    </p:spTree>
    <p:extLst>
      <p:ext uri="{BB962C8B-B14F-4D97-AF65-F5344CB8AC3E}">
        <p14:creationId xmlns:p14="http://schemas.microsoft.com/office/powerpoint/2010/main" val="11492779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EC6B-1CC3-49C2-90AF-4F52E528F4BF}"/>
              </a:ext>
            </a:extLst>
          </p:cNvPr>
          <p:cNvSpPr>
            <a:spLocks noGrp="1"/>
          </p:cNvSpPr>
          <p:nvPr>
            <p:ph type="title"/>
          </p:nvPr>
        </p:nvSpPr>
        <p:spPr/>
        <p:txBody>
          <a:bodyPr/>
          <a:lstStyle/>
          <a:p>
            <a:r>
              <a:rPr lang="en-US" dirty="0"/>
              <a:t>The formula</a:t>
            </a:r>
          </a:p>
        </p:txBody>
      </p:sp>
      <p:sp>
        <p:nvSpPr>
          <p:cNvPr id="3" name="Content Placeholder 2">
            <a:extLst>
              <a:ext uri="{FF2B5EF4-FFF2-40B4-BE49-F238E27FC236}">
                <a16:creationId xmlns:a16="http://schemas.microsoft.com/office/drawing/2014/main" id="{381CB207-4328-4B76-97A8-5E69F2007C50}"/>
              </a:ext>
            </a:extLst>
          </p:cNvPr>
          <p:cNvSpPr>
            <a:spLocks noGrp="1"/>
          </p:cNvSpPr>
          <p:nvPr>
            <p:ph idx="1"/>
          </p:nvPr>
        </p:nvSpPr>
        <p:spPr/>
        <p:txBody>
          <a:bodyPr/>
          <a:lstStyle/>
          <a:p>
            <a:r>
              <a:rPr lang="en-US" dirty="0"/>
              <a:t>Applying this modified formula to find e either for a movement from B to D or for a movement from D to B, we get</a:t>
            </a:r>
          </a:p>
          <a:p>
            <a:endParaRPr lang="en-US" dirty="0"/>
          </a:p>
          <a:p>
            <a:endParaRPr lang="en-US" dirty="0"/>
          </a:p>
        </p:txBody>
      </p:sp>
      <p:pic>
        <p:nvPicPr>
          <p:cNvPr id="4" name="Picture 3">
            <a:extLst>
              <a:ext uri="{FF2B5EF4-FFF2-40B4-BE49-F238E27FC236}">
                <a16:creationId xmlns:a16="http://schemas.microsoft.com/office/drawing/2014/main" id="{709424C9-220E-4617-8BE0-14CEE502A8A7}"/>
              </a:ext>
            </a:extLst>
          </p:cNvPr>
          <p:cNvPicPr>
            <a:picLocks noChangeAspect="1"/>
          </p:cNvPicPr>
          <p:nvPr/>
        </p:nvPicPr>
        <p:blipFill>
          <a:blip r:embed="rId2"/>
          <a:stretch>
            <a:fillRect/>
          </a:stretch>
        </p:blipFill>
        <p:spPr>
          <a:xfrm>
            <a:off x="1603719" y="3429000"/>
            <a:ext cx="5289451" cy="1241474"/>
          </a:xfrm>
          <a:prstGeom prst="rect">
            <a:avLst/>
          </a:prstGeom>
        </p:spPr>
      </p:pic>
      <p:sp>
        <p:nvSpPr>
          <p:cNvPr id="5" name="Rectangle 4">
            <a:extLst>
              <a:ext uri="{FF2B5EF4-FFF2-40B4-BE49-F238E27FC236}">
                <a16:creationId xmlns:a16="http://schemas.microsoft.com/office/drawing/2014/main" id="{4CFDE443-7F9E-42FC-96EC-0AF9C14BC908}"/>
              </a:ext>
            </a:extLst>
          </p:cNvPr>
          <p:cNvSpPr/>
          <p:nvPr/>
        </p:nvSpPr>
        <p:spPr>
          <a:xfrm>
            <a:off x="801858" y="5230056"/>
            <a:ext cx="7713492" cy="954107"/>
          </a:xfrm>
          <a:prstGeom prst="rect">
            <a:avLst/>
          </a:prstGeom>
        </p:spPr>
        <p:txBody>
          <a:bodyPr wrap="square">
            <a:spAutoFit/>
          </a:bodyPr>
          <a:lstStyle/>
          <a:p>
            <a:r>
              <a:rPr lang="en-US" sz="2800" dirty="0">
                <a:latin typeface="+mj-lt"/>
              </a:rPr>
              <a:t>This is the equivalent of finding e at the point midway between B and D (</a:t>
            </a:r>
            <a:r>
              <a:rPr lang="en-US" sz="2800" dirty="0" err="1">
                <a:latin typeface="+mj-lt"/>
              </a:rPr>
              <a:t>i</a:t>
            </a:r>
            <a:r>
              <a:rPr lang="en-US" sz="2800" dirty="0">
                <a:latin typeface="+mj-lt"/>
              </a:rPr>
              <a:t> e., at point C).</a:t>
            </a:r>
          </a:p>
        </p:txBody>
      </p:sp>
    </p:spTree>
    <p:extLst>
      <p:ext uri="{BB962C8B-B14F-4D97-AF65-F5344CB8AC3E}">
        <p14:creationId xmlns:p14="http://schemas.microsoft.com/office/powerpoint/2010/main" val="6581649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CA47-813A-4AEA-8B15-C083C885981F}"/>
              </a:ext>
            </a:extLst>
          </p:cNvPr>
          <p:cNvSpPr>
            <a:spLocks noGrp="1"/>
          </p:cNvSpPr>
          <p:nvPr>
            <p:ph type="title"/>
          </p:nvPr>
        </p:nvSpPr>
        <p:spPr/>
        <p:txBody>
          <a:bodyPr/>
          <a:lstStyle/>
          <a:p>
            <a:r>
              <a:rPr lang="en-US" sz="3600" dirty="0"/>
              <a:t>ARC AND POINT ELASTICITY</a:t>
            </a:r>
            <a:br>
              <a:rPr lang="en-US" dirty="0"/>
            </a:br>
            <a:endParaRPr lang="en-US" dirty="0"/>
          </a:p>
        </p:txBody>
      </p:sp>
      <p:sp>
        <p:nvSpPr>
          <p:cNvPr id="3" name="Content Placeholder 2">
            <a:extLst>
              <a:ext uri="{FF2B5EF4-FFF2-40B4-BE49-F238E27FC236}">
                <a16:creationId xmlns:a16="http://schemas.microsoft.com/office/drawing/2014/main" id="{D69B50A7-1996-41C0-A009-28EF79FBC381}"/>
              </a:ext>
            </a:extLst>
          </p:cNvPr>
          <p:cNvSpPr>
            <a:spLocks noGrp="1"/>
          </p:cNvSpPr>
          <p:nvPr>
            <p:ph idx="1"/>
          </p:nvPr>
        </p:nvSpPr>
        <p:spPr>
          <a:xfrm>
            <a:off x="168812" y="1280160"/>
            <a:ext cx="8721970" cy="4896803"/>
          </a:xfrm>
        </p:spPr>
        <p:txBody>
          <a:bodyPr>
            <a:normAutofit/>
          </a:bodyPr>
          <a:lstStyle/>
          <a:p>
            <a:r>
              <a:rPr lang="en-US" dirty="0"/>
              <a:t>The coefficient of price elasticity of demand between two points on a demand curve is called arc elasticity.</a:t>
            </a:r>
          </a:p>
          <a:p>
            <a:r>
              <a:rPr lang="en-US" dirty="0"/>
              <a:t>Thus, in Examples, we found arc elasticity. Later we will see that the coefficient of price elasticity of demand in general differs at every point along a demand curve. Arc elasticity is, therefore, only an estimate.</a:t>
            </a:r>
          </a:p>
          <a:p>
            <a:r>
              <a:rPr lang="en-US" dirty="0"/>
              <a:t>This estimate improves as the arc becomes smaller and approaches a point in the limit. </a:t>
            </a:r>
          </a:p>
          <a:p>
            <a:r>
              <a:rPr lang="en-US" dirty="0"/>
              <a:t>Point elasticity of demand can be found geometrically as shown in Examples</a:t>
            </a:r>
          </a:p>
        </p:txBody>
      </p:sp>
    </p:spTree>
    <p:extLst>
      <p:ext uri="{BB962C8B-B14F-4D97-AF65-F5344CB8AC3E}">
        <p14:creationId xmlns:p14="http://schemas.microsoft.com/office/powerpoint/2010/main" val="14482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Production Possibility Curve/Frontier</a:t>
            </a:r>
          </a:p>
        </p:txBody>
      </p:sp>
      <p:sp>
        <p:nvSpPr>
          <p:cNvPr id="3" name="Content Placeholder 2"/>
          <p:cNvSpPr>
            <a:spLocks noGrp="1"/>
          </p:cNvSpPr>
          <p:nvPr>
            <p:ph idx="1"/>
          </p:nvPr>
        </p:nvSpPr>
        <p:spPr/>
        <p:txBody>
          <a:bodyPr/>
          <a:lstStyle/>
          <a:p>
            <a:r>
              <a:rPr lang="en-US" dirty="0"/>
              <a:t>Country produces Good X and Good Y only. The table gives maximum production possibilities for Goods X and Y. Followings are four key assumptions: </a:t>
            </a:r>
          </a:p>
          <a:p>
            <a:pPr lvl="0" fontAlgn="t"/>
            <a:r>
              <a:rPr lang="en-US" dirty="0"/>
              <a:t>Only two goods can be produced</a:t>
            </a:r>
          </a:p>
          <a:p>
            <a:pPr lvl="0" fontAlgn="t"/>
            <a:r>
              <a:rPr lang="en-US" dirty="0"/>
              <a:t>Full employment of Resources</a:t>
            </a:r>
          </a:p>
          <a:p>
            <a:pPr lvl="0" fontAlgn="t"/>
            <a:r>
              <a:rPr lang="en-US" dirty="0"/>
              <a:t>Fixed Resources (ceteris pluribus)</a:t>
            </a:r>
          </a:p>
          <a:p>
            <a:pPr lvl="0" fontAlgn="t"/>
            <a:r>
              <a:rPr lang="en-US" dirty="0"/>
              <a:t>Fixed Technology</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1822-EF4C-4DFB-A674-A3F60FCA0F46}"/>
              </a:ext>
            </a:extLst>
          </p:cNvPr>
          <p:cNvSpPr>
            <a:spLocks noGrp="1"/>
          </p:cNvSpPr>
          <p:nvPr>
            <p:ph type="title"/>
          </p:nvPr>
        </p:nvSpPr>
        <p:spPr/>
        <p:txBody>
          <a:bodyPr>
            <a:normAutofit/>
          </a:bodyPr>
          <a:lstStyle/>
          <a:p>
            <a:r>
              <a:rPr lang="en-US" sz="3600" dirty="0"/>
              <a:t>ARC</a:t>
            </a:r>
          </a:p>
        </p:txBody>
      </p:sp>
      <p:sp>
        <p:nvSpPr>
          <p:cNvPr id="3" name="Content Placeholder 2">
            <a:extLst>
              <a:ext uri="{FF2B5EF4-FFF2-40B4-BE49-F238E27FC236}">
                <a16:creationId xmlns:a16="http://schemas.microsoft.com/office/drawing/2014/main" id="{0C3B7590-C68B-4506-B144-1EFDC1D06FB4}"/>
              </a:ext>
            </a:extLst>
          </p:cNvPr>
          <p:cNvSpPr>
            <a:spLocks noGrp="1"/>
          </p:cNvSpPr>
          <p:nvPr>
            <p:ph idx="1"/>
          </p:nvPr>
        </p:nvSpPr>
        <p:spPr/>
        <p:txBody>
          <a:bodyPr/>
          <a:lstStyle/>
          <a:p>
            <a:r>
              <a:rPr lang="en-US" dirty="0"/>
              <a:t>We can find the elasticity of the demand curve in Example 1 at point C geometrically as follows. </a:t>
            </a:r>
          </a:p>
          <a:p>
            <a:r>
              <a:rPr lang="en-US" dirty="0"/>
              <a:t>(For easy reference, Fig., with some modifications, is repeated here as Fig.) Since we want to measure elasticity at point C, we have only a single price and a single quantity. </a:t>
            </a:r>
          </a:p>
        </p:txBody>
      </p:sp>
    </p:spTree>
    <p:extLst>
      <p:ext uri="{BB962C8B-B14F-4D97-AF65-F5344CB8AC3E}">
        <p14:creationId xmlns:p14="http://schemas.microsoft.com/office/powerpoint/2010/main" val="42300712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DA38-74AF-4899-B8D8-07BA067CA091}"/>
              </a:ext>
            </a:extLst>
          </p:cNvPr>
          <p:cNvSpPr>
            <a:spLocks noGrp="1"/>
          </p:cNvSpPr>
          <p:nvPr>
            <p:ph type="title"/>
          </p:nvPr>
        </p:nvSpPr>
        <p:spPr>
          <a:xfrm>
            <a:off x="225083" y="365126"/>
            <a:ext cx="8750105" cy="1899772"/>
          </a:xfrm>
        </p:spPr>
        <p:txBody>
          <a:bodyPr>
            <a:normAutofit fontScale="90000"/>
          </a:bodyPr>
          <a:lstStyle/>
          <a:p>
            <a:r>
              <a:rPr lang="en-US" sz="4000" dirty="0"/>
              <a:t>Expressing each of the values in the formula for elasticity in terms of distances, we get:</a:t>
            </a:r>
            <a:br>
              <a:rPr lang="en-US" dirty="0"/>
            </a:br>
            <a:endParaRPr lang="en-US" dirty="0"/>
          </a:p>
        </p:txBody>
      </p:sp>
      <p:pic>
        <p:nvPicPr>
          <p:cNvPr id="4" name="Content Placeholder 3">
            <a:extLst>
              <a:ext uri="{FF2B5EF4-FFF2-40B4-BE49-F238E27FC236}">
                <a16:creationId xmlns:a16="http://schemas.microsoft.com/office/drawing/2014/main" id="{EFBC021D-5B8E-4D2C-BDAA-8EA5D1247F71}"/>
              </a:ext>
            </a:extLst>
          </p:cNvPr>
          <p:cNvPicPr>
            <a:picLocks noGrp="1" noChangeAspect="1"/>
          </p:cNvPicPr>
          <p:nvPr>
            <p:ph idx="1"/>
          </p:nvPr>
        </p:nvPicPr>
        <p:blipFill>
          <a:blip r:embed="rId2"/>
          <a:stretch>
            <a:fillRect/>
          </a:stretch>
        </p:blipFill>
        <p:spPr>
          <a:xfrm>
            <a:off x="3123028" y="2391508"/>
            <a:ext cx="3784209" cy="3108960"/>
          </a:xfrm>
          <a:prstGeom prst="rect">
            <a:avLst/>
          </a:prstGeom>
        </p:spPr>
      </p:pic>
    </p:spTree>
    <p:extLst>
      <p:ext uri="{BB962C8B-B14F-4D97-AF65-F5344CB8AC3E}">
        <p14:creationId xmlns:p14="http://schemas.microsoft.com/office/powerpoint/2010/main" val="25227201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79D2-D2F8-4F63-9020-F8FDC195F2BF}"/>
              </a:ext>
            </a:extLst>
          </p:cNvPr>
          <p:cNvSpPr>
            <a:spLocks noGrp="1"/>
          </p:cNvSpPr>
          <p:nvPr>
            <p:ph type="title"/>
          </p:nvPr>
        </p:nvSpPr>
        <p:spPr>
          <a:xfrm>
            <a:off x="0" y="295422"/>
            <a:ext cx="9144000" cy="759655"/>
          </a:xfrm>
        </p:spPr>
        <p:txBody>
          <a:bodyPr>
            <a:normAutofit fontScale="90000"/>
          </a:bodyPr>
          <a:lstStyle/>
          <a:p>
            <a:pPr algn="ctr"/>
            <a:r>
              <a:rPr lang="en-US" sz="3200" dirty="0"/>
              <a:t>POINT ELASTICITY AND TOTAL EXPENDITURES</a:t>
            </a:r>
          </a:p>
        </p:txBody>
      </p:sp>
      <p:sp>
        <p:nvSpPr>
          <p:cNvPr id="3" name="Content Placeholder 2">
            <a:extLst>
              <a:ext uri="{FF2B5EF4-FFF2-40B4-BE49-F238E27FC236}">
                <a16:creationId xmlns:a16="http://schemas.microsoft.com/office/drawing/2014/main" id="{E5E0D668-CF8B-4747-B628-7D8FF73EDBF6}"/>
              </a:ext>
            </a:extLst>
          </p:cNvPr>
          <p:cNvSpPr>
            <a:spLocks noGrp="1"/>
          </p:cNvSpPr>
          <p:nvPr>
            <p:ph idx="1"/>
          </p:nvPr>
        </p:nvSpPr>
        <p:spPr>
          <a:xfrm>
            <a:off x="-1" y="1294228"/>
            <a:ext cx="8989255" cy="4882735"/>
          </a:xfrm>
        </p:spPr>
        <p:txBody>
          <a:bodyPr>
            <a:normAutofit/>
          </a:bodyPr>
          <a:lstStyle/>
          <a:p>
            <a:r>
              <a:rPr lang="en-US" dirty="0"/>
              <a:t>A straight-line demand curve (extended to both axes) is elastic above its midpoint, has unitary elasticity at the midpoint, and is inelastic below its midpoint.</a:t>
            </a:r>
          </a:p>
          <a:p>
            <a:r>
              <a:rPr lang="en-US" dirty="0"/>
              <a:t>There are no such generalizations for curvilinear demand curves. In the special case when a demand curve takes the shape of a rectangular hyperbola, e = 1 at every point on it.</a:t>
            </a:r>
          </a:p>
          <a:p>
            <a:r>
              <a:rPr lang="en-US" dirty="0"/>
              <a:t>Regardless of the shape of the demand curve, as the price of a commodity falls, the total expenditures of consumers on the commodity (P times Q) rise when e . &gt;1, remain unchanged when e = 1, and fall when e , &lt;1</a:t>
            </a:r>
          </a:p>
        </p:txBody>
      </p:sp>
    </p:spTree>
    <p:extLst>
      <p:ext uri="{BB962C8B-B14F-4D97-AF65-F5344CB8AC3E}">
        <p14:creationId xmlns:p14="http://schemas.microsoft.com/office/powerpoint/2010/main" val="244707547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3994-C5BF-4397-B6D2-322B057FE145}"/>
              </a:ext>
            </a:extLst>
          </p:cNvPr>
          <p:cNvSpPr>
            <a:spLocks noGrp="1"/>
          </p:cNvSpPr>
          <p:nvPr>
            <p:ph type="title"/>
          </p:nvPr>
        </p:nvSpPr>
        <p:spPr>
          <a:xfrm>
            <a:off x="628650" y="365126"/>
            <a:ext cx="7886700" cy="788425"/>
          </a:xfrm>
        </p:spPr>
        <p:txBody>
          <a:bodyPr>
            <a:normAutofit/>
          </a:bodyPr>
          <a:lstStyle/>
          <a:p>
            <a:r>
              <a:rPr lang="en-US" sz="3600" dirty="0"/>
              <a:t>POINT ELASTICITY</a:t>
            </a:r>
          </a:p>
        </p:txBody>
      </p:sp>
      <p:sp>
        <p:nvSpPr>
          <p:cNvPr id="3" name="Content Placeholder 2">
            <a:extLst>
              <a:ext uri="{FF2B5EF4-FFF2-40B4-BE49-F238E27FC236}">
                <a16:creationId xmlns:a16="http://schemas.microsoft.com/office/drawing/2014/main" id="{157A7DCC-8D78-4C52-B2C6-4FFDB3D8A314}"/>
              </a:ext>
            </a:extLst>
          </p:cNvPr>
          <p:cNvSpPr>
            <a:spLocks noGrp="1"/>
          </p:cNvSpPr>
          <p:nvPr>
            <p:ph idx="1"/>
          </p:nvPr>
        </p:nvSpPr>
        <p:spPr/>
        <p:txBody>
          <a:bodyPr>
            <a:normAutofit/>
          </a:bodyPr>
          <a:lstStyle/>
          <a:p>
            <a:r>
              <a:rPr lang="en-US" dirty="0"/>
              <a:t>In Table 3.3, we find e at points B, C, D, F, G, H, and L for the demand curve of Example 1 and</a:t>
            </a:r>
          </a:p>
          <a:p>
            <a:r>
              <a:rPr lang="en-US" dirty="0"/>
              <a:t>can observe what happens.to total expenditures on commodity X as Px falls. At point B, e = TM/OT = 7000/1000 = 7 </a:t>
            </a:r>
          </a:p>
          <a:p>
            <a:r>
              <a:rPr lang="en-US" dirty="0"/>
              <a:t>The coefficient of price elasticity of Dx at other points is found in a similar way. As we approach point A, e approaches infinity. As we approach point M, e approaches zero. </a:t>
            </a:r>
          </a:p>
        </p:txBody>
      </p:sp>
    </p:spTree>
    <p:extLst>
      <p:ext uri="{BB962C8B-B14F-4D97-AF65-F5344CB8AC3E}">
        <p14:creationId xmlns:p14="http://schemas.microsoft.com/office/powerpoint/2010/main" val="42519944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EB1E-B77A-4E6F-BFDB-2C1DBFE8F8FD}"/>
              </a:ext>
            </a:extLst>
          </p:cNvPr>
          <p:cNvSpPr>
            <a:spLocks noGrp="1"/>
          </p:cNvSpPr>
          <p:nvPr>
            <p:ph type="title"/>
          </p:nvPr>
        </p:nvSpPr>
        <p:spPr>
          <a:xfrm>
            <a:off x="628650" y="365126"/>
            <a:ext cx="7886700" cy="507071"/>
          </a:xfrm>
        </p:spPr>
        <p:txBody>
          <a:bodyPr>
            <a:normAutofit fontScale="90000"/>
          </a:bodyPr>
          <a:lstStyle/>
          <a:p>
            <a:r>
              <a:rPr lang="en-US" sz="3600" dirty="0"/>
              <a:t>POINT</a:t>
            </a:r>
          </a:p>
        </p:txBody>
      </p:sp>
      <p:pic>
        <p:nvPicPr>
          <p:cNvPr id="4" name="Content Placeholder 3">
            <a:extLst>
              <a:ext uri="{FF2B5EF4-FFF2-40B4-BE49-F238E27FC236}">
                <a16:creationId xmlns:a16="http://schemas.microsoft.com/office/drawing/2014/main" id="{6DA2F49A-B7E5-4989-AF4C-82F983BCEA88}"/>
              </a:ext>
            </a:extLst>
          </p:cNvPr>
          <p:cNvPicPr>
            <a:picLocks noGrp="1" noChangeAspect="1"/>
          </p:cNvPicPr>
          <p:nvPr>
            <p:ph idx="1"/>
          </p:nvPr>
        </p:nvPicPr>
        <p:blipFill>
          <a:blip r:embed="rId2"/>
          <a:stretch>
            <a:fillRect/>
          </a:stretch>
        </p:blipFill>
        <p:spPr>
          <a:xfrm>
            <a:off x="1463040" y="759655"/>
            <a:ext cx="7052310" cy="5908431"/>
          </a:xfrm>
          <a:prstGeom prst="rect">
            <a:avLst/>
          </a:prstGeom>
        </p:spPr>
      </p:pic>
    </p:spTree>
    <p:extLst>
      <p:ext uri="{BB962C8B-B14F-4D97-AF65-F5344CB8AC3E}">
        <p14:creationId xmlns:p14="http://schemas.microsoft.com/office/powerpoint/2010/main" val="38732412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DFC3-010F-4885-A5D0-1DBE6AF9B1AC}"/>
              </a:ext>
            </a:extLst>
          </p:cNvPr>
          <p:cNvSpPr>
            <a:spLocks noGrp="1"/>
          </p:cNvSpPr>
          <p:nvPr>
            <p:ph type="title"/>
          </p:nvPr>
        </p:nvSpPr>
        <p:spPr/>
        <p:txBody>
          <a:bodyPr>
            <a:normAutofit fontScale="90000"/>
          </a:bodyPr>
          <a:lstStyle/>
          <a:p>
            <a:r>
              <a:rPr lang="en-US" sz="4000" dirty="0"/>
              <a:t>INCOME ELASTICITY OF DEMAND</a:t>
            </a:r>
            <a:br>
              <a:rPr lang="en-US" dirty="0"/>
            </a:br>
            <a:endParaRPr lang="en-US" dirty="0"/>
          </a:p>
        </p:txBody>
      </p:sp>
      <p:sp>
        <p:nvSpPr>
          <p:cNvPr id="3" name="Content Placeholder 2">
            <a:extLst>
              <a:ext uri="{FF2B5EF4-FFF2-40B4-BE49-F238E27FC236}">
                <a16:creationId xmlns:a16="http://schemas.microsoft.com/office/drawing/2014/main" id="{4284EEF3-0316-42B6-A8F7-48A4B5DDB47C}"/>
              </a:ext>
            </a:extLst>
          </p:cNvPr>
          <p:cNvSpPr>
            <a:spLocks noGrp="1"/>
          </p:cNvSpPr>
          <p:nvPr>
            <p:ph idx="1"/>
          </p:nvPr>
        </p:nvSpPr>
        <p:spPr>
          <a:xfrm>
            <a:off x="628650" y="1825625"/>
            <a:ext cx="8515350" cy="4351338"/>
          </a:xfrm>
        </p:spPr>
        <p:txBody>
          <a:bodyPr/>
          <a:lstStyle/>
          <a:p>
            <a:r>
              <a:rPr lang="en-US" dirty="0"/>
              <a:t>The coefficient of income elasticity of demand (</a:t>
            </a:r>
            <a:r>
              <a:rPr lang="en-US" dirty="0" err="1"/>
              <a:t>e</a:t>
            </a:r>
            <a:r>
              <a:rPr lang="en-US" baseline="-25000" dirty="0" err="1"/>
              <a:t>M</a:t>
            </a:r>
            <a:r>
              <a:rPr lang="en-US" dirty="0"/>
              <a:t>) measures the percentage change in the amount of a commodity purchased per unit time (</a:t>
            </a:r>
            <a:r>
              <a:rPr lang="el-GR" dirty="0"/>
              <a:t>Δ</a:t>
            </a:r>
            <a:r>
              <a:rPr lang="en-US" dirty="0"/>
              <a:t>Q/Q) resulting from a given percentage change in a consumer’s income (</a:t>
            </a:r>
            <a:r>
              <a:rPr lang="el-GR" dirty="0"/>
              <a:t>Δ</a:t>
            </a:r>
            <a:r>
              <a:rPr lang="en-US" dirty="0"/>
              <a:t>M/M). Thus;</a:t>
            </a:r>
          </a:p>
          <a:p>
            <a:endParaRPr lang="en-US" dirty="0"/>
          </a:p>
        </p:txBody>
      </p:sp>
      <p:pic>
        <p:nvPicPr>
          <p:cNvPr id="4" name="Picture 3">
            <a:extLst>
              <a:ext uri="{FF2B5EF4-FFF2-40B4-BE49-F238E27FC236}">
                <a16:creationId xmlns:a16="http://schemas.microsoft.com/office/drawing/2014/main" id="{EB017154-1611-4AFD-94E9-786508D06526}"/>
              </a:ext>
            </a:extLst>
          </p:cNvPr>
          <p:cNvPicPr>
            <a:picLocks noChangeAspect="1"/>
          </p:cNvPicPr>
          <p:nvPr/>
        </p:nvPicPr>
        <p:blipFill>
          <a:blip r:embed="rId2"/>
          <a:stretch>
            <a:fillRect/>
          </a:stretch>
        </p:blipFill>
        <p:spPr>
          <a:xfrm>
            <a:off x="2546252" y="4487594"/>
            <a:ext cx="4149970" cy="1824305"/>
          </a:xfrm>
          <a:prstGeom prst="rect">
            <a:avLst/>
          </a:prstGeom>
        </p:spPr>
      </p:pic>
    </p:spTree>
    <p:extLst>
      <p:ext uri="{BB962C8B-B14F-4D97-AF65-F5344CB8AC3E}">
        <p14:creationId xmlns:p14="http://schemas.microsoft.com/office/powerpoint/2010/main" val="273930423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6B2B-B502-4DFA-A99C-0D155C596118}"/>
              </a:ext>
            </a:extLst>
          </p:cNvPr>
          <p:cNvSpPr>
            <a:spLocks noGrp="1"/>
          </p:cNvSpPr>
          <p:nvPr>
            <p:ph type="title"/>
          </p:nvPr>
        </p:nvSpPr>
        <p:spPr/>
        <p:txBody>
          <a:bodyPr>
            <a:normAutofit/>
          </a:bodyPr>
          <a:lstStyle/>
          <a:p>
            <a:r>
              <a:rPr lang="en-US" sz="3600" dirty="0"/>
              <a:t>INCOME ELASTICITY</a:t>
            </a:r>
          </a:p>
        </p:txBody>
      </p:sp>
      <p:sp>
        <p:nvSpPr>
          <p:cNvPr id="3" name="Content Placeholder 2">
            <a:extLst>
              <a:ext uri="{FF2B5EF4-FFF2-40B4-BE49-F238E27FC236}">
                <a16:creationId xmlns:a16="http://schemas.microsoft.com/office/drawing/2014/main" id="{0B485EF0-E912-48AF-9713-0F7A82EBF0BF}"/>
              </a:ext>
            </a:extLst>
          </p:cNvPr>
          <p:cNvSpPr>
            <a:spLocks noGrp="1"/>
          </p:cNvSpPr>
          <p:nvPr>
            <p:ph idx="1"/>
          </p:nvPr>
        </p:nvSpPr>
        <p:spPr/>
        <p:txBody>
          <a:bodyPr>
            <a:normAutofit/>
          </a:bodyPr>
          <a:lstStyle/>
          <a:p>
            <a:r>
              <a:rPr lang="en-US" dirty="0"/>
              <a:t>When </a:t>
            </a:r>
            <a:r>
              <a:rPr lang="en-US" dirty="0" err="1"/>
              <a:t>e</a:t>
            </a:r>
            <a:r>
              <a:rPr lang="en-US" baseline="-25000" dirty="0" err="1"/>
              <a:t>M</a:t>
            </a:r>
            <a:r>
              <a:rPr lang="en-US" dirty="0"/>
              <a:t> is negative, the good is inferior. If </a:t>
            </a:r>
            <a:r>
              <a:rPr lang="en-US" dirty="0" err="1"/>
              <a:t>e</a:t>
            </a:r>
            <a:r>
              <a:rPr lang="en-US" baseline="-25000" dirty="0" err="1"/>
              <a:t>M</a:t>
            </a:r>
            <a:r>
              <a:rPr lang="en-US" dirty="0"/>
              <a:t> is positive, the good is normal. </a:t>
            </a:r>
          </a:p>
          <a:p>
            <a:r>
              <a:rPr lang="en-US" dirty="0"/>
              <a:t>A normal good is usually a luxury if its </a:t>
            </a:r>
            <a:r>
              <a:rPr lang="en-US" dirty="0" err="1"/>
              <a:t>e</a:t>
            </a:r>
            <a:r>
              <a:rPr lang="en-US" baseline="-25000" dirty="0" err="1"/>
              <a:t>M</a:t>
            </a:r>
            <a:r>
              <a:rPr lang="en-US" dirty="0"/>
              <a:t> . &gt;1, otherwise it is a necessity. </a:t>
            </a:r>
          </a:p>
          <a:p>
            <a:r>
              <a:rPr lang="en-US" dirty="0"/>
              <a:t>Depending on the level of the consumer’s income, </a:t>
            </a:r>
            <a:r>
              <a:rPr lang="en-US" dirty="0" err="1"/>
              <a:t>e</a:t>
            </a:r>
            <a:r>
              <a:rPr lang="en-US" baseline="-25000" dirty="0" err="1"/>
              <a:t>M</a:t>
            </a:r>
            <a:r>
              <a:rPr lang="en-US" dirty="0"/>
              <a:t> for a good is likely to vary considerably. </a:t>
            </a:r>
          </a:p>
          <a:p>
            <a:r>
              <a:rPr lang="en-US" dirty="0"/>
              <a:t>Thus a good may be a luxury at “low” levels of income, a necessity at “intermediate” levels of income and an inferior good at “high” levels of income.</a:t>
            </a:r>
          </a:p>
        </p:txBody>
      </p:sp>
    </p:spTree>
    <p:extLst>
      <p:ext uri="{BB962C8B-B14F-4D97-AF65-F5344CB8AC3E}">
        <p14:creationId xmlns:p14="http://schemas.microsoft.com/office/powerpoint/2010/main" val="228344984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174A-670F-46B3-940C-C1D4E527B049}"/>
              </a:ext>
            </a:extLst>
          </p:cNvPr>
          <p:cNvSpPr>
            <a:spLocks noGrp="1"/>
          </p:cNvSpPr>
          <p:nvPr>
            <p:ph type="title"/>
          </p:nvPr>
        </p:nvSpPr>
        <p:spPr/>
        <p:txBody>
          <a:bodyPr>
            <a:normAutofit fontScale="90000"/>
          </a:bodyPr>
          <a:lstStyle/>
          <a:p>
            <a:r>
              <a:rPr lang="en-US" sz="4000" dirty="0"/>
              <a:t>CROSS ELASTICITY OF DEMAND</a:t>
            </a:r>
            <a:br>
              <a:rPr lang="en-US" dirty="0"/>
            </a:br>
            <a:endParaRPr lang="en-US" dirty="0"/>
          </a:p>
        </p:txBody>
      </p:sp>
      <p:sp>
        <p:nvSpPr>
          <p:cNvPr id="3" name="Content Placeholder 2">
            <a:extLst>
              <a:ext uri="{FF2B5EF4-FFF2-40B4-BE49-F238E27FC236}">
                <a16:creationId xmlns:a16="http://schemas.microsoft.com/office/drawing/2014/main" id="{C6306344-DA36-42E6-B04B-E0509736B715}"/>
              </a:ext>
            </a:extLst>
          </p:cNvPr>
          <p:cNvSpPr>
            <a:spLocks noGrp="1"/>
          </p:cNvSpPr>
          <p:nvPr>
            <p:ph idx="1"/>
          </p:nvPr>
        </p:nvSpPr>
        <p:spPr>
          <a:xfrm>
            <a:off x="154745" y="1378634"/>
            <a:ext cx="8890781" cy="4798329"/>
          </a:xfrm>
        </p:spPr>
        <p:txBody>
          <a:bodyPr/>
          <a:lstStyle/>
          <a:p>
            <a:r>
              <a:rPr lang="en-US" dirty="0"/>
              <a:t>The coefficient of cross elasticity of demand of commodity X with respect to commodity Y(</a:t>
            </a:r>
            <a:r>
              <a:rPr lang="en-US" dirty="0" err="1"/>
              <a:t>e</a:t>
            </a:r>
            <a:r>
              <a:rPr lang="en-US" baseline="-25000" dirty="0" err="1"/>
              <a:t>xy</a:t>
            </a:r>
            <a:r>
              <a:rPr lang="en-US" dirty="0"/>
              <a:t>) measures the percentage change in the amount of X purchased per unit of time (</a:t>
            </a:r>
            <a:r>
              <a:rPr lang="el-GR" dirty="0"/>
              <a:t>Δ</a:t>
            </a:r>
            <a:r>
              <a:rPr lang="en-US" dirty="0" err="1"/>
              <a:t>Qx</a:t>
            </a:r>
            <a:r>
              <a:rPr lang="en-US" dirty="0"/>
              <a:t>/</a:t>
            </a:r>
            <a:r>
              <a:rPr lang="en-US" dirty="0" err="1"/>
              <a:t>Qx</a:t>
            </a:r>
            <a:r>
              <a:rPr lang="en-US" dirty="0"/>
              <a:t>) resulting from a given percentage change in the price of Y(</a:t>
            </a:r>
            <a:r>
              <a:rPr lang="el-GR" dirty="0"/>
              <a:t>Δ </a:t>
            </a:r>
            <a:r>
              <a:rPr lang="en-US" dirty="0" err="1"/>
              <a:t>Py</a:t>
            </a:r>
            <a:r>
              <a:rPr lang="en-US" dirty="0"/>
              <a:t>/</a:t>
            </a:r>
            <a:r>
              <a:rPr lang="en-US" dirty="0" err="1"/>
              <a:t>Py</a:t>
            </a:r>
            <a:r>
              <a:rPr lang="en-US" dirty="0"/>
              <a:t>). Thus;</a:t>
            </a:r>
          </a:p>
          <a:p>
            <a:endParaRPr lang="en-US" dirty="0"/>
          </a:p>
        </p:txBody>
      </p:sp>
      <p:pic>
        <p:nvPicPr>
          <p:cNvPr id="4" name="Picture 3">
            <a:extLst>
              <a:ext uri="{FF2B5EF4-FFF2-40B4-BE49-F238E27FC236}">
                <a16:creationId xmlns:a16="http://schemas.microsoft.com/office/drawing/2014/main" id="{039EE44C-D653-4CB4-B26A-1BF94A949596}"/>
              </a:ext>
            </a:extLst>
          </p:cNvPr>
          <p:cNvPicPr>
            <a:picLocks noChangeAspect="1"/>
          </p:cNvPicPr>
          <p:nvPr/>
        </p:nvPicPr>
        <p:blipFill>
          <a:blip r:embed="rId2"/>
          <a:stretch>
            <a:fillRect/>
          </a:stretch>
        </p:blipFill>
        <p:spPr>
          <a:xfrm>
            <a:off x="2954215" y="3897848"/>
            <a:ext cx="3953022" cy="1581517"/>
          </a:xfrm>
          <a:prstGeom prst="rect">
            <a:avLst/>
          </a:prstGeom>
        </p:spPr>
      </p:pic>
    </p:spTree>
    <p:extLst>
      <p:ext uri="{BB962C8B-B14F-4D97-AF65-F5344CB8AC3E}">
        <p14:creationId xmlns:p14="http://schemas.microsoft.com/office/powerpoint/2010/main" val="21135701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53FEE17B-8AAA-4FE1-AB9E-0E7410C037E9}"/>
              </a:ext>
            </a:extLst>
          </p:cNvPr>
          <p:cNvSpPr>
            <a:spLocks noGrp="1" noChangeArrowheads="1"/>
          </p:cNvSpPr>
          <p:nvPr>
            <p:ph type="title"/>
          </p:nvPr>
        </p:nvSpPr>
        <p:spPr>
          <a:xfrm>
            <a:off x="970671" y="228600"/>
            <a:ext cx="7540282" cy="838200"/>
          </a:xfrm>
        </p:spPr>
        <p:txBody>
          <a:bodyPr/>
          <a:lstStyle/>
          <a:p>
            <a:pPr eaLnBrk="1" hangingPunct="1"/>
            <a:r>
              <a:rPr lang="en-US" altLang="en-US" sz="3600" b="1" dirty="0"/>
              <a:t>Price Elasticity of Demand</a:t>
            </a:r>
          </a:p>
        </p:txBody>
      </p:sp>
      <p:sp>
        <p:nvSpPr>
          <p:cNvPr id="3076" name="Rectangle 3">
            <a:extLst>
              <a:ext uri="{FF2B5EF4-FFF2-40B4-BE49-F238E27FC236}">
                <a16:creationId xmlns:a16="http://schemas.microsoft.com/office/drawing/2014/main" id="{78448C4D-02EA-4ABF-AE74-CFDF050F530B}"/>
              </a:ext>
            </a:extLst>
          </p:cNvPr>
          <p:cNvSpPr>
            <a:spLocks noGrp="1" noChangeArrowheads="1"/>
          </p:cNvSpPr>
          <p:nvPr>
            <p:ph type="body" idx="1"/>
          </p:nvPr>
        </p:nvSpPr>
        <p:spPr>
          <a:xfrm>
            <a:off x="457200" y="1076960"/>
            <a:ext cx="8229600" cy="5181600"/>
          </a:xfrm>
        </p:spPr>
        <p:txBody>
          <a:bodyPr/>
          <a:lstStyle/>
          <a:p>
            <a:pPr eaLnBrk="1" hangingPunct="1">
              <a:buClr>
                <a:srgbClr val="3399FF"/>
              </a:buClr>
              <a:buSzPct val="125000"/>
            </a:pPr>
            <a:r>
              <a:rPr lang="en-US" altLang="en-US" sz="3600" dirty="0"/>
              <a:t>Measures buyers’ responsiveness to price changes</a:t>
            </a:r>
          </a:p>
          <a:p>
            <a:pPr eaLnBrk="1" hangingPunct="1">
              <a:buClr>
                <a:srgbClr val="3399FF"/>
              </a:buClr>
              <a:buSzPct val="125000"/>
            </a:pPr>
            <a:r>
              <a:rPr lang="en-US" altLang="en-US" sz="3600" dirty="0"/>
              <a:t>Elastic demand</a:t>
            </a:r>
          </a:p>
          <a:p>
            <a:pPr lvl="1" eaLnBrk="1" hangingPunct="1">
              <a:buClr>
                <a:srgbClr val="3399FF"/>
              </a:buClr>
              <a:buSzPct val="125000"/>
              <a:buFont typeface="Arial" panose="020B0604020202020204" pitchFamily="34" charset="0"/>
              <a:buChar char="•"/>
            </a:pPr>
            <a:r>
              <a:rPr lang="en-US" altLang="en-US" sz="3600" dirty="0"/>
              <a:t>Sensitive to price changes</a:t>
            </a:r>
          </a:p>
          <a:p>
            <a:pPr lvl="1" eaLnBrk="1" hangingPunct="1">
              <a:buClr>
                <a:srgbClr val="3399FF"/>
              </a:buClr>
              <a:buSzPct val="125000"/>
              <a:buFont typeface="Arial" panose="020B0604020202020204" pitchFamily="34" charset="0"/>
              <a:buChar char="•"/>
            </a:pPr>
            <a:r>
              <a:rPr lang="en-US" altLang="en-US" sz="3600" dirty="0"/>
              <a:t>Large change in quantity</a:t>
            </a:r>
          </a:p>
          <a:p>
            <a:pPr eaLnBrk="1" hangingPunct="1">
              <a:buClr>
                <a:srgbClr val="3399FF"/>
              </a:buClr>
              <a:buSzPct val="125000"/>
            </a:pPr>
            <a:r>
              <a:rPr lang="en-US" altLang="en-US" sz="3600" dirty="0"/>
              <a:t>Inelastic demand</a:t>
            </a:r>
          </a:p>
          <a:p>
            <a:pPr lvl="1" eaLnBrk="1" hangingPunct="1">
              <a:buClr>
                <a:srgbClr val="3399FF"/>
              </a:buClr>
              <a:buSzPct val="125000"/>
              <a:buFont typeface="Arial" panose="020B0604020202020204" pitchFamily="34" charset="0"/>
              <a:buChar char="•"/>
            </a:pPr>
            <a:r>
              <a:rPr lang="en-US" altLang="en-US" sz="3600" dirty="0"/>
              <a:t>Insensitive to price changes</a:t>
            </a:r>
          </a:p>
          <a:p>
            <a:pPr lvl="1" eaLnBrk="1" hangingPunct="1">
              <a:buClr>
                <a:srgbClr val="3399FF"/>
              </a:buClr>
              <a:buSzPct val="125000"/>
              <a:buFont typeface="Arial" panose="020B0604020202020204" pitchFamily="34" charset="0"/>
              <a:buChar char="•"/>
            </a:pPr>
            <a:r>
              <a:rPr lang="en-US" altLang="en-US" sz="3600" dirty="0"/>
              <a:t>Small change in quantity</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4E03EB77-2418-495F-8A46-F01963F506FA}"/>
              </a:ext>
            </a:extLst>
          </p:cNvPr>
          <p:cNvSpPr>
            <a:spLocks noGrp="1" noChangeArrowheads="1"/>
          </p:cNvSpPr>
          <p:nvPr>
            <p:ph type="title"/>
          </p:nvPr>
        </p:nvSpPr>
        <p:spPr>
          <a:xfrm>
            <a:off x="0" y="0"/>
            <a:ext cx="9144000" cy="838200"/>
          </a:xfrm>
        </p:spPr>
        <p:txBody>
          <a:bodyPr/>
          <a:lstStyle/>
          <a:p>
            <a:pPr eaLnBrk="1" hangingPunct="1"/>
            <a:r>
              <a:rPr lang="en-US" altLang="en-US" sz="3600" b="1" dirty="0">
                <a:solidFill>
                  <a:schemeClr val="bg1"/>
                </a:solidFill>
                <a:latin typeface="Tahoma" panose="020B0604030504040204" pitchFamily="34" charset="0"/>
              </a:rPr>
              <a:t>Price </a:t>
            </a:r>
            <a:r>
              <a:rPr lang="en-US" altLang="en-US" sz="3600" b="1" dirty="0"/>
              <a:t>Elasticity of Demand Formula</a:t>
            </a:r>
          </a:p>
        </p:txBody>
      </p:sp>
      <p:sp>
        <p:nvSpPr>
          <p:cNvPr id="4100" name="Rectangle 3">
            <a:extLst>
              <a:ext uri="{FF2B5EF4-FFF2-40B4-BE49-F238E27FC236}">
                <a16:creationId xmlns:a16="http://schemas.microsoft.com/office/drawing/2014/main" id="{485F89E2-E4CC-4603-B4B0-8AA10B253A53}"/>
              </a:ext>
            </a:extLst>
          </p:cNvPr>
          <p:cNvSpPr>
            <a:spLocks noGrp="1" noChangeArrowheads="1"/>
          </p:cNvSpPr>
          <p:nvPr>
            <p:ph type="body" idx="1"/>
          </p:nvPr>
        </p:nvSpPr>
        <p:spPr>
          <a:xfrm>
            <a:off x="457200" y="1295400"/>
            <a:ext cx="8229600" cy="4525963"/>
          </a:xfrm>
        </p:spPr>
        <p:txBody>
          <a:bodyPr/>
          <a:lstStyle/>
          <a:p>
            <a:pPr eaLnBrk="1" hangingPunct="1">
              <a:buClr>
                <a:srgbClr val="3399FF"/>
              </a:buClr>
              <a:buSzPct val="125000"/>
            </a:pPr>
            <a:r>
              <a:rPr lang="en-US" altLang="en-US" sz="3600" dirty="0"/>
              <a:t>Formula for price elasticity of demand</a:t>
            </a:r>
          </a:p>
          <a:p>
            <a:pPr lvl="1" eaLnBrk="1" hangingPunct="1">
              <a:buClr>
                <a:srgbClr val="3399FF"/>
              </a:buClr>
              <a:buSzPct val="125000"/>
              <a:buFontTx/>
              <a:buNone/>
            </a:pPr>
            <a:r>
              <a:rPr lang="en-US" altLang="en-US" sz="2400" dirty="0"/>
              <a:t>		</a:t>
            </a:r>
          </a:p>
          <a:p>
            <a:pPr lvl="1" eaLnBrk="1" hangingPunct="1">
              <a:buClr>
                <a:srgbClr val="3399FF"/>
              </a:buClr>
              <a:buSzPct val="125000"/>
              <a:buFontTx/>
              <a:buNone/>
            </a:pPr>
            <a:endParaRPr lang="en-US" altLang="en-US" sz="2400" dirty="0"/>
          </a:p>
          <a:p>
            <a:pPr eaLnBrk="1" hangingPunct="1">
              <a:buClr>
                <a:srgbClr val="3399FF"/>
              </a:buClr>
              <a:buSzPct val="125000"/>
              <a:buFontTx/>
              <a:buNone/>
            </a:pPr>
            <a:endParaRPr lang="en-US" altLang="en-US" dirty="0"/>
          </a:p>
          <a:p>
            <a:pPr eaLnBrk="1" hangingPunct="1">
              <a:buClr>
                <a:srgbClr val="3399FF"/>
              </a:buClr>
              <a:buSzPct val="125000"/>
              <a:buFontTx/>
              <a:buNone/>
            </a:pPr>
            <a:r>
              <a:rPr lang="en-US" altLang="en-US" sz="3600" b="1" dirty="0"/>
              <a:t>E</a:t>
            </a:r>
            <a:r>
              <a:rPr lang="en-US" altLang="en-US" sz="3600" b="1" baseline="-25000" dirty="0"/>
              <a:t>d</a:t>
            </a:r>
            <a:r>
              <a:rPr lang="en-US" altLang="en-US" b="1" baseline="-25000" dirty="0"/>
              <a:t> </a:t>
            </a:r>
            <a:r>
              <a:rPr lang="en-US" altLang="en-US" baseline="-25000" dirty="0"/>
              <a:t> </a:t>
            </a:r>
            <a:r>
              <a:rPr lang="en-US" altLang="en-US" dirty="0"/>
              <a:t>= 	</a:t>
            </a:r>
          </a:p>
          <a:p>
            <a:pPr eaLnBrk="1" hangingPunct="1">
              <a:buClr>
                <a:srgbClr val="3399FF"/>
              </a:buClr>
              <a:buSzPct val="125000"/>
              <a:buFontTx/>
              <a:buNone/>
            </a:pPr>
            <a:r>
              <a:rPr lang="en-US" altLang="en-US" dirty="0"/>
              <a:t>	</a:t>
            </a:r>
            <a:endParaRPr lang="en-US" altLang="en-US" sz="2800" dirty="0"/>
          </a:p>
        </p:txBody>
      </p:sp>
      <p:sp>
        <p:nvSpPr>
          <p:cNvPr id="4103" name="Text Box 4">
            <a:extLst>
              <a:ext uri="{FF2B5EF4-FFF2-40B4-BE49-F238E27FC236}">
                <a16:creationId xmlns:a16="http://schemas.microsoft.com/office/drawing/2014/main" id="{B81348D0-6B32-4F59-B5A3-15D69983E5B7}"/>
              </a:ext>
            </a:extLst>
          </p:cNvPr>
          <p:cNvSpPr txBox="1">
            <a:spLocks noChangeArrowheads="1"/>
          </p:cNvSpPr>
          <p:nvPr/>
        </p:nvSpPr>
        <p:spPr bwMode="auto">
          <a:xfrm>
            <a:off x="2015854" y="2647950"/>
            <a:ext cx="6096541"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pPr>
            <a:r>
              <a:rPr lang="en-US" altLang="en-US" sz="3600">
                <a:latin typeface="+mj-lt"/>
              </a:rPr>
              <a:t>Percentage Change in </a:t>
            </a:r>
            <a:r>
              <a:rPr lang="en-US" altLang="en-US" sz="3600" b="1">
                <a:latin typeface="+mj-lt"/>
              </a:rPr>
              <a:t>Quantity</a:t>
            </a:r>
          </a:p>
          <a:p>
            <a:pPr algn="ctr" eaLnBrk="1" hangingPunct="1">
              <a:lnSpc>
                <a:spcPct val="85000"/>
              </a:lnSpc>
            </a:pPr>
            <a:r>
              <a:rPr lang="en-US" altLang="en-US" sz="3600" b="1">
                <a:latin typeface="+mj-lt"/>
              </a:rPr>
              <a:t>Demanded </a:t>
            </a:r>
            <a:r>
              <a:rPr lang="en-US" altLang="en-US" sz="3600">
                <a:latin typeface="+mj-lt"/>
              </a:rPr>
              <a:t>of Product X</a:t>
            </a:r>
          </a:p>
        </p:txBody>
      </p:sp>
      <p:sp>
        <p:nvSpPr>
          <p:cNvPr id="4104" name="Text Box 5">
            <a:extLst>
              <a:ext uri="{FF2B5EF4-FFF2-40B4-BE49-F238E27FC236}">
                <a16:creationId xmlns:a16="http://schemas.microsoft.com/office/drawing/2014/main" id="{4A58722D-9A93-43E6-94B6-7D4B8B96D19F}"/>
              </a:ext>
            </a:extLst>
          </p:cNvPr>
          <p:cNvSpPr txBox="1">
            <a:spLocks noChangeArrowheads="1"/>
          </p:cNvSpPr>
          <p:nvPr/>
        </p:nvSpPr>
        <p:spPr bwMode="auto">
          <a:xfrm>
            <a:off x="2260751" y="3802063"/>
            <a:ext cx="5352747"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pPr>
            <a:r>
              <a:rPr lang="en-US" altLang="en-US" sz="3600">
                <a:solidFill>
                  <a:srgbClr val="000000"/>
                </a:solidFill>
                <a:latin typeface="+mj-lt"/>
              </a:rPr>
              <a:t>Percentage Change in </a:t>
            </a:r>
            <a:r>
              <a:rPr lang="en-US" altLang="en-US" sz="3600" b="1">
                <a:solidFill>
                  <a:srgbClr val="000000"/>
                </a:solidFill>
                <a:latin typeface="+mj-lt"/>
              </a:rPr>
              <a:t>Price</a:t>
            </a:r>
          </a:p>
          <a:p>
            <a:pPr algn="ctr" eaLnBrk="1" hangingPunct="1">
              <a:lnSpc>
                <a:spcPct val="85000"/>
              </a:lnSpc>
            </a:pPr>
            <a:r>
              <a:rPr lang="en-US" altLang="en-US" sz="3600">
                <a:solidFill>
                  <a:srgbClr val="000000"/>
                </a:solidFill>
                <a:latin typeface="+mj-lt"/>
              </a:rPr>
              <a:t>of Product X</a:t>
            </a:r>
          </a:p>
        </p:txBody>
      </p:sp>
      <p:sp>
        <p:nvSpPr>
          <p:cNvPr id="4105" name="Line 6">
            <a:extLst>
              <a:ext uri="{FF2B5EF4-FFF2-40B4-BE49-F238E27FC236}">
                <a16:creationId xmlns:a16="http://schemas.microsoft.com/office/drawing/2014/main" id="{B2AE1389-ED0E-470F-8F61-B25FFD60B9F1}"/>
              </a:ext>
            </a:extLst>
          </p:cNvPr>
          <p:cNvSpPr>
            <a:spLocks noChangeShapeType="1"/>
          </p:cNvSpPr>
          <p:nvPr/>
        </p:nvSpPr>
        <p:spPr bwMode="auto">
          <a:xfrm>
            <a:off x="1752600" y="3733800"/>
            <a:ext cx="6400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lstStyle/>
          <a:p>
            <a:r>
              <a:rPr lang="en-US" dirty="0"/>
              <a:t>PPC</a:t>
            </a:r>
          </a:p>
        </p:txBody>
      </p:sp>
      <p:sp>
        <p:nvSpPr>
          <p:cNvPr id="3" name="Content Placeholder 2"/>
          <p:cNvSpPr>
            <a:spLocks noGrp="1"/>
          </p:cNvSpPr>
          <p:nvPr>
            <p:ph idx="1"/>
          </p:nvPr>
        </p:nvSpPr>
        <p:spPr>
          <a:xfrm>
            <a:off x="685800" y="1447800"/>
            <a:ext cx="7772400" cy="4648200"/>
          </a:xfrm>
        </p:spPr>
        <p:txBody>
          <a:bodyPr/>
          <a:lstStyle/>
          <a:p>
            <a:r>
              <a:rPr lang="en-US" i="1" dirty="0"/>
              <a:t>Point Units of Good X Units of Good Y</a:t>
            </a:r>
          </a:p>
          <a:p>
            <a:endParaRPr lang="en-US" i="1" dirty="0"/>
          </a:p>
          <a:p>
            <a:endParaRPr lang="en-US" i="1" dirty="0"/>
          </a:p>
          <a:p>
            <a:endParaRPr lang="en-US" i="1" dirty="0"/>
          </a:p>
          <a:p>
            <a:endParaRPr lang="en-US" i="1" dirty="0"/>
          </a:p>
          <a:p>
            <a:endParaRPr lang="en-US" i="1" dirty="0"/>
          </a:p>
          <a:p>
            <a:endParaRPr lang="en-US" i="1" dirty="0"/>
          </a:p>
          <a:p>
            <a:endParaRPr lang="en-US" i="1" dirty="0"/>
          </a:p>
          <a:p>
            <a:r>
              <a:rPr lang="en-US" i="1" dirty="0"/>
              <a:t>Illustration of tabulated value.</a:t>
            </a:r>
            <a:endParaRPr lang="en-US" dirty="0"/>
          </a:p>
          <a:p>
            <a:endParaRPr lang="en-US" dirty="0"/>
          </a:p>
        </p:txBody>
      </p:sp>
      <p:graphicFrame>
        <p:nvGraphicFramePr>
          <p:cNvPr id="7" name="Table 6"/>
          <p:cNvGraphicFramePr>
            <a:graphicFrameLocks noGrp="1"/>
          </p:cNvGraphicFramePr>
          <p:nvPr/>
        </p:nvGraphicFramePr>
        <p:xfrm>
          <a:off x="1447800" y="2209800"/>
          <a:ext cx="6096000" cy="3108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sz="2800" dirty="0"/>
                    </a:p>
                  </a:txBody>
                  <a:tcPr/>
                </a:tc>
                <a:tc>
                  <a:txBody>
                    <a:bodyPr/>
                    <a:lstStyle/>
                    <a:p>
                      <a:r>
                        <a:rPr lang="en-US" sz="2800" dirty="0"/>
                        <a:t>X</a:t>
                      </a:r>
                    </a:p>
                  </a:txBody>
                  <a:tcPr/>
                </a:tc>
                <a:tc>
                  <a:txBody>
                    <a:bodyPr/>
                    <a:lstStyle/>
                    <a:p>
                      <a:r>
                        <a:rPr lang="en-US" sz="2800" dirty="0"/>
                        <a:t>Y</a:t>
                      </a:r>
                    </a:p>
                  </a:txBody>
                  <a:tcPr/>
                </a:tc>
                <a:extLst>
                  <a:ext uri="{0D108BD9-81ED-4DB2-BD59-A6C34878D82A}">
                    <a16:rowId xmlns:a16="http://schemas.microsoft.com/office/drawing/2014/main" val="10000"/>
                  </a:ext>
                </a:extLst>
              </a:tr>
              <a:tr h="370840">
                <a:tc>
                  <a:txBody>
                    <a:bodyPr/>
                    <a:lstStyle/>
                    <a:p>
                      <a:r>
                        <a:rPr lang="en-US" sz="2800" dirty="0"/>
                        <a:t>A</a:t>
                      </a:r>
                    </a:p>
                  </a:txBody>
                  <a:tcPr/>
                </a:tc>
                <a:tc>
                  <a:txBody>
                    <a:bodyPr/>
                    <a:lstStyle/>
                    <a:p>
                      <a:r>
                        <a:rPr lang="en-US" sz="2800" dirty="0"/>
                        <a:t>0</a:t>
                      </a:r>
                    </a:p>
                  </a:txBody>
                  <a:tcPr/>
                </a:tc>
                <a:tc>
                  <a:txBody>
                    <a:bodyPr/>
                    <a:lstStyle/>
                    <a:p>
                      <a:r>
                        <a:rPr lang="en-US" sz="2800" dirty="0"/>
                        <a:t>15</a:t>
                      </a:r>
                    </a:p>
                  </a:txBody>
                  <a:tcPr/>
                </a:tc>
                <a:extLst>
                  <a:ext uri="{0D108BD9-81ED-4DB2-BD59-A6C34878D82A}">
                    <a16:rowId xmlns:a16="http://schemas.microsoft.com/office/drawing/2014/main" val="10001"/>
                  </a:ext>
                </a:extLst>
              </a:tr>
              <a:tr h="370840">
                <a:tc>
                  <a:txBody>
                    <a:bodyPr/>
                    <a:lstStyle/>
                    <a:p>
                      <a:r>
                        <a:rPr lang="en-US" sz="2800" dirty="0"/>
                        <a:t>B</a:t>
                      </a:r>
                    </a:p>
                  </a:txBody>
                  <a:tcPr/>
                </a:tc>
                <a:tc>
                  <a:txBody>
                    <a:bodyPr/>
                    <a:lstStyle/>
                    <a:p>
                      <a:r>
                        <a:rPr lang="en-US" sz="2800" dirty="0"/>
                        <a:t>1</a:t>
                      </a:r>
                    </a:p>
                  </a:txBody>
                  <a:tcPr/>
                </a:tc>
                <a:tc>
                  <a:txBody>
                    <a:bodyPr/>
                    <a:lstStyle/>
                    <a:p>
                      <a:r>
                        <a:rPr lang="en-US" sz="2800" dirty="0"/>
                        <a:t>13</a:t>
                      </a:r>
                    </a:p>
                  </a:txBody>
                  <a:tcPr/>
                </a:tc>
                <a:extLst>
                  <a:ext uri="{0D108BD9-81ED-4DB2-BD59-A6C34878D82A}">
                    <a16:rowId xmlns:a16="http://schemas.microsoft.com/office/drawing/2014/main" val="10002"/>
                  </a:ext>
                </a:extLst>
              </a:tr>
              <a:tr h="370840">
                <a:tc>
                  <a:txBody>
                    <a:bodyPr/>
                    <a:lstStyle/>
                    <a:p>
                      <a:r>
                        <a:rPr lang="en-US" sz="2800" dirty="0"/>
                        <a:t>C</a:t>
                      </a:r>
                    </a:p>
                  </a:txBody>
                  <a:tcPr/>
                </a:tc>
                <a:tc>
                  <a:txBody>
                    <a:bodyPr/>
                    <a:lstStyle/>
                    <a:p>
                      <a:r>
                        <a:rPr lang="en-US" sz="2800" dirty="0"/>
                        <a:t>2</a:t>
                      </a:r>
                    </a:p>
                  </a:txBody>
                  <a:tcPr/>
                </a:tc>
                <a:tc>
                  <a:txBody>
                    <a:bodyPr/>
                    <a:lstStyle/>
                    <a:p>
                      <a:r>
                        <a:rPr lang="en-US" sz="2800" dirty="0"/>
                        <a:t>10</a:t>
                      </a:r>
                    </a:p>
                  </a:txBody>
                  <a:tcPr/>
                </a:tc>
                <a:extLst>
                  <a:ext uri="{0D108BD9-81ED-4DB2-BD59-A6C34878D82A}">
                    <a16:rowId xmlns:a16="http://schemas.microsoft.com/office/drawing/2014/main" val="10003"/>
                  </a:ext>
                </a:extLst>
              </a:tr>
              <a:tr h="370840">
                <a:tc>
                  <a:txBody>
                    <a:bodyPr/>
                    <a:lstStyle/>
                    <a:p>
                      <a:r>
                        <a:rPr lang="en-US" sz="2800" dirty="0"/>
                        <a:t>D</a:t>
                      </a:r>
                    </a:p>
                  </a:txBody>
                  <a:tcPr/>
                </a:tc>
                <a:tc>
                  <a:txBody>
                    <a:bodyPr/>
                    <a:lstStyle/>
                    <a:p>
                      <a:r>
                        <a:rPr lang="en-US" sz="2800" dirty="0"/>
                        <a:t>3</a:t>
                      </a:r>
                    </a:p>
                  </a:txBody>
                  <a:tcPr/>
                </a:tc>
                <a:tc>
                  <a:txBody>
                    <a:bodyPr/>
                    <a:lstStyle/>
                    <a:p>
                      <a:r>
                        <a:rPr lang="en-US" sz="2800" dirty="0"/>
                        <a:t>6</a:t>
                      </a:r>
                    </a:p>
                  </a:txBody>
                  <a:tcPr/>
                </a:tc>
                <a:extLst>
                  <a:ext uri="{0D108BD9-81ED-4DB2-BD59-A6C34878D82A}">
                    <a16:rowId xmlns:a16="http://schemas.microsoft.com/office/drawing/2014/main" val="10004"/>
                  </a:ext>
                </a:extLst>
              </a:tr>
              <a:tr h="370840">
                <a:tc>
                  <a:txBody>
                    <a:bodyPr/>
                    <a:lstStyle/>
                    <a:p>
                      <a:r>
                        <a:rPr lang="en-US" sz="2800" dirty="0"/>
                        <a:t>E</a:t>
                      </a:r>
                    </a:p>
                  </a:txBody>
                  <a:tcPr/>
                </a:tc>
                <a:tc>
                  <a:txBody>
                    <a:bodyPr/>
                    <a:lstStyle/>
                    <a:p>
                      <a:r>
                        <a:rPr lang="en-US" sz="2800" dirty="0"/>
                        <a:t>4</a:t>
                      </a:r>
                    </a:p>
                  </a:txBody>
                  <a:tcPr/>
                </a:tc>
                <a:tc>
                  <a:txBody>
                    <a:bodyPr/>
                    <a:lstStyle/>
                    <a:p>
                      <a:r>
                        <a:rPr lang="en-US" sz="2800" dirty="0"/>
                        <a:t>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26277DD2-3C76-45E9-9460-343664FFC6FF}"/>
              </a:ext>
            </a:extLst>
          </p:cNvPr>
          <p:cNvSpPr>
            <a:spLocks noGrp="1" noChangeArrowheads="1"/>
          </p:cNvSpPr>
          <p:nvPr>
            <p:ph type="title"/>
          </p:nvPr>
        </p:nvSpPr>
        <p:spPr>
          <a:xfrm>
            <a:off x="0" y="0"/>
            <a:ext cx="9144000" cy="838200"/>
          </a:xfrm>
        </p:spPr>
        <p:txBody>
          <a:bodyPr/>
          <a:lstStyle/>
          <a:p>
            <a:pPr eaLnBrk="1" hangingPunct="1"/>
            <a:r>
              <a:rPr lang="en-US" altLang="en-US" sz="3600" b="1" dirty="0">
                <a:solidFill>
                  <a:schemeClr val="bg1"/>
                </a:solidFill>
                <a:latin typeface="Tahoma" panose="020B0604030504040204" pitchFamily="34" charset="0"/>
              </a:rPr>
              <a:t>Price </a:t>
            </a:r>
            <a:r>
              <a:rPr lang="en-US" altLang="en-US" sz="3600" b="1" dirty="0"/>
              <a:t>Elasticity of Demand Formula</a:t>
            </a:r>
          </a:p>
        </p:txBody>
      </p:sp>
      <p:sp>
        <p:nvSpPr>
          <p:cNvPr id="5124" name="Rectangle 3">
            <a:extLst>
              <a:ext uri="{FF2B5EF4-FFF2-40B4-BE49-F238E27FC236}">
                <a16:creationId xmlns:a16="http://schemas.microsoft.com/office/drawing/2014/main" id="{ECE3B8F4-9DA4-45B9-B731-29EB5DB1F254}"/>
              </a:ext>
            </a:extLst>
          </p:cNvPr>
          <p:cNvSpPr>
            <a:spLocks noGrp="1" noChangeArrowheads="1"/>
          </p:cNvSpPr>
          <p:nvPr>
            <p:ph type="body" idx="1"/>
          </p:nvPr>
        </p:nvSpPr>
        <p:spPr>
          <a:xfrm>
            <a:off x="680720" y="1320800"/>
            <a:ext cx="8229600" cy="4429760"/>
          </a:xfrm>
        </p:spPr>
        <p:txBody>
          <a:bodyPr>
            <a:normAutofit/>
          </a:bodyPr>
          <a:lstStyle/>
          <a:p>
            <a:pPr eaLnBrk="1" hangingPunct="1">
              <a:buClr>
                <a:srgbClr val="3399FF"/>
              </a:buClr>
              <a:buSzPct val="125000"/>
            </a:pPr>
            <a:r>
              <a:rPr lang="en-US" altLang="en-US" sz="3600" dirty="0"/>
              <a:t>Use the midpoint formula</a:t>
            </a:r>
          </a:p>
          <a:p>
            <a:pPr eaLnBrk="1" hangingPunct="1">
              <a:buClr>
                <a:srgbClr val="3399FF"/>
              </a:buClr>
              <a:buSzPct val="125000"/>
            </a:pPr>
            <a:r>
              <a:rPr lang="en-US" altLang="en-US" sz="3600" dirty="0"/>
              <a:t>Ensures consistent results</a:t>
            </a:r>
          </a:p>
          <a:p>
            <a:pPr eaLnBrk="1" hangingPunct="1">
              <a:buClr>
                <a:srgbClr val="3399FF"/>
              </a:buClr>
              <a:buSzPct val="125000"/>
            </a:pPr>
            <a:endParaRPr lang="en-US" altLang="en-US" sz="2800" dirty="0"/>
          </a:p>
          <a:p>
            <a:pPr eaLnBrk="1" hangingPunct="1">
              <a:spcBef>
                <a:spcPct val="0"/>
              </a:spcBef>
              <a:buClr>
                <a:srgbClr val="3399FF"/>
              </a:buClr>
              <a:buSzPct val="125000"/>
              <a:buFontTx/>
              <a:buNone/>
            </a:pPr>
            <a:r>
              <a:rPr lang="en-US" altLang="en-US" sz="2800" dirty="0"/>
              <a:t>	 			</a:t>
            </a:r>
          </a:p>
          <a:p>
            <a:pPr eaLnBrk="1" hangingPunct="1">
              <a:spcBef>
                <a:spcPct val="0"/>
              </a:spcBef>
              <a:spcAft>
                <a:spcPts val="600"/>
              </a:spcAft>
              <a:buClr>
                <a:srgbClr val="3399FF"/>
              </a:buClr>
              <a:buSzPct val="125000"/>
              <a:buFontTx/>
              <a:buNone/>
            </a:pPr>
            <a:r>
              <a:rPr lang="en-US" altLang="en-US" sz="2800" b="1" dirty="0"/>
              <a:t>		     </a:t>
            </a:r>
            <a:r>
              <a:rPr lang="en-US" altLang="en-US" sz="2400" b="1" dirty="0"/>
              <a:t>Change in quantity	       Change in price</a:t>
            </a:r>
          </a:p>
          <a:p>
            <a:pPr eaLnBrk="1" hangingPunct="1">
              <a:spcBef>
                <a:spcPct val="0"/>
              </a:spcBef>
              <a:buClr>
                <a:srgbClr val="3399FF"/>
              </a:buClr>
              <a:buSzPct val="125000"/>
              <a:buFontTx/>
              <a:buNone/>
            </a:pPr>
            <a:r>
              <a:rPr lang="en-US" altLang="en-US" sz="2400" b="1" dirty="0"/>
              <a:t>	 	    Sum of quantities / 2	      Sum of prices / 2</a:t>
            </a:r>
          </a:p>
        </p:txBody>
      </p:sp>
      <p:cxnSp>
        <p:nvCxnSpPr>
          <p:cNvPr id="8" name="Straight Connector 7">
            <a:extLst>
              <a:ext uri="{FF2B5EF4-FFF2-40B4-BE49-F238E27FC236}">
                <a16:creationId xmlns:a16="http://schemas.microsoft.com/office/drawing/2014/main" id="{BF092CD7-C11F-471E-ABE4-D87318B7ED7A}"/>
              </a:ext>
            </a:extLst>
          </p:cNvPr>
          <p:cNvCxnSpPr/>
          <p:nvPr/>
        </p:nvCxnSpPr>
        <p:spPr>
          <a:xfrm>
            <a:off x="1981200" y="3810000"/>
            <a:ext cx="2743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8AF0A5-D99D-4938-B34C-48B56ECAA661}"/>
              </a:ext>
            </a:extLst>
          </p:cNvPr>
          <p:cNvCxnSpPr/>
          <p:nvPr/>
        </p:nvCxnSpPr>
        <p:spPr>
          <a:xfrm>
            <a:off x="5486400" y="3810000"/>
            <a:ext cx="2743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129" name="TextBox 10">
            <a:extLst>
              <a:ext uri="{FF2B5EF4-FFF2-40B4-BE49-F238E27FC236}">
                <a16:creationId xmlns:a16="http://schemas.microsoft.com/office/drawing/2014/main" id="{723C1940-3617-4BCF-898B-972F611169D9}"/>
              </a:ext>
            </a:extLst>
          </p:cNvPr>
          <p:cNvSpPr txBox="1">
            <a:spLocks noChangeArrowheads="1"/>
          </p:cNvSpPr>
          <p:nvPr/>
        </p:nvSpPr>
        <p:spPr bwMode="auto">
          <a:xfrm>
            <a:off x="762000" y="35052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dirty="0">
                <a:latin typeface="+mj-lt"/>
              </a:rPr>
              <a:t>E</a:t>
            </a:r>
            <a:r>
              <a:rPr lang="en-US" altLang="en-US" sz="2800" b="1" baseline="-25000" dirty="0">
                <a:latin typeface="+mj-lt"/>
              </a:rPr>
              <a:t>d</a:t>
            </a:r>
            <a:r>
              <a:rPr lang="en-US" altLang="en-US" sz="2800" dirty="0">
                <a:latin typeface="+mj-lt"/>
              </a:rPr>
              <a:t>  </a:t>
            </a:r>
            <a:r>
              <a:rPr lang="en-US" altLang="en-US" sz="2800" b="1" dirty="0">
                <a:latin typeface="+mj-lt"/>
              </a:rPr>
              <a:t>=</a:t>
            </a:r>
          </a:p>
        </p:txBody>
      </p:sp>
      <p:sp>
        <p:nvSpPr>
          <p:cNvPr id="5130" name="TextBox 12">
            <a:extLst>
              <a:ext uri="{FF2B5EF4-FFF2-40B4-BE49-F238E27FC236}">
                <a16:creationId xmlns:a16="http://schemas.microsoft.com/office/drawing/2014/main" id="{E63ACAEE-CE2D-4A70-8A8D-A2D4CC533FD1}"/>
              </a:ext>
            </a:extLst>
          </p:cNvPr>
          <p:cNvSpPr txBox="1">
            <a:spLocks noChangeArrowheads="1"/>
          </p:cNvSpPr>
          <p:nvPr/>
        </p:nvSpPr>
        <p:spPr bwMode="auto">
          <a:xfrm>
            <a:off x="4953000" y="3590925"/>
            <a:ext cx="38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A0C765FB-F813-4005-9FB9-5EA7BDBC6A0C}"/>
              </a:ext>
            </a:extLst>
          </p:cNvPr>
          <p:cNvSpPr>
            <a:spLocks noGrp="1" noChangeArrowheads="1"/>
          </p:cNvSpPr>
          <p:nvPr>
            <p:ph type="title"/>
          </p:nvPr>
        </p:nvSpPr>
        <p:spPr>
          <a:xfrm>
            <a:off x="0" y="0"/>
            <a:ext cx="9144000" cy="838200"/>
          </a:xfrm>
        </p:spPr>
        <p:txBody>
          <a:bodyPr/>
          <a:lstStyle/>
          <a:p>
            <a:pPr eaLnBrk="1" hangingPunct="1"/>
            <a:r>
              <a:rPr lang="en-US" altLang="en-US" sz="3600" b="1" dirty="0"/>
              <a:t>Interpretation of Elasticity of Demand</a:t>
            </a:r>
          </a:p>
        </p:txBody>
      </p:sp>
      <p:sp>
        <p:nvSpPr>
          <p:cNvPr id="7172" name="Rectangle 3">
            <a:extLst>
              <a:ext uri="{FF2B5EF4-FFF2-40B4-BE49-F238E27FC236}">
                <a16:creationId xmlns:a16="http://schemas.microsoft.com/office/drawing/2014/main" id="{ED792D2F-65F4-419B-90AF-0D263D903D31}"/>
              </a:ext>
            </a:extLst>
          </p:cNvPr>
          <p:cNvSpPr>
            <a:spLocks noGrp="1" noChangeArrowheads="1"/>
          </p:cNvSpPr>
          <p:nvPr>
            <p:ph type="body" idx="1"/>
          </p:nvPr>
        </p:nvSpPr>
        <p:spPr>
          <a:xfrm>
            <a:off x="0" y="1295400"/>
            <a:ext cx="8229600" cy="4525963"/>
          </a:xfrm>
        </p:spPr>
        <p:txBody>
          <a:bodyPr/>
          <a:lstStyle/>
          <a:p>
            <a:pPr lvl="2" eaLnBrk="1" hangingPunct="1">
              <a:buClr>
                <a:srgbClr val="3399FF"/>
              </a:buClr>
              <a:buSzPct val="125000"/>
            </a:pPr>
            <a:r>
              <a:rPr lang="en-US" altLang="en-US" sz="3600"/>
              <a:t> E</a:t>
            </a:r>
            <a:r>
              <a:rPr lang="en-US" altLang="en-US" sz="3600" baseline="-25000"/>
              <a:t>d</a:t>
            </a:r>
            <a:r>
              <a:rPr lang="en-US" altLang="en-US" sz="3600"/>
              <a:t> &gt; 1 demand is elastic</a:t>
            </a:r>
          </a:p>
          <a:p>
            <a:pPr lvl="2" eaLnBrk="1" hangingPunct="1">
              <a:buClr>
                <a:srgbClr val="3399FF"/>
              </a:buClr>
              <a:buSzPct val="125000"/>
            </a:pPr>
            <a:r>
              <a:rPr lang="en-US" altLang="en-US" sz="3600"/>
              <a:t> E</a:t>
            </a:r>
            <a:r>
              <a:rPr lang="en-US" altLang="en-US" sz="3600" baseline="-25000"/>
              <a:t>d</a:t>
            </a:r>
            <a:r>
              <a:rPr lang="en-US" altLang="en-US" sz="3600"/>
              <a:t> = 1 demand is unit elastic</a:t>
            </a:r>
          </a:p>
          <a:p>
            <a:pPr lvl="2" eaLnBrk="1" hangingPunct="1">
              <a:buClr>
                <a:srgbClr val="3399FF"/>
              </a:buClr>
              <a:buSzPct val="125000"/>
            </a:pPr>
            <a:r>
              <a:rPr lang="en-US" altLang="en-US" sz="3600"/>
              <a:t> E</a:t>
            </a:r>
            <a:r>
              <a:rPr lang="en-US" altLang="en-US" sz="3600" baseline="-25000"/>
              <a:t>d</a:t>
            </a:r>
            <a:r>
              <a:rPr lang="en-US" altLang="en-US" sz="3600"/>
              <a:t> &lt; 1 demand is inelastic</a:t>
            </a:r>
          </a:p>
          <a:p>
            <a:pPr lvl="2" eaLnBrk="1" hangingPunct="1">
              <a:buClr>
                <a:srgbClr val="3399FF"/>
              </a:buClr>
              <a:buSzPct val="125000"/>
            </a:pPr>
            <a:r>
              <a:rPr lang="en-US" altLang="en-US" sz="3600"/>
              <a:t> Extreme cases</a:t>
            </a:r>
          </a:p>
          <a:p>
            <a:pPr lvl="3" eaLnBrk="1" hangingPunct="1">
              <a:buClr>
                <a:srgbClr val="3399FF"/>
              </a:buClr>
              <a:buSzPct val="125000"/>
              <a:buFont typeface="Arial" panose="020B0604020202020204" pitchFamily="34" charset="0"/>
              <a:buChar char="•"/>
            </a:pPr>
            <a:r>
              <a:rPr lang="en-US" altLang="en-US" sz="3200"/>
              <a:t> </a:t>
            </a:r>
            <a:r>
              <a:rPr lang="en-US" altLang="en-US" sz="3600"/>
              <a:t>Perfectly inelastic</a:t>
            </a:r>
          </a:p>
          <a:p>
            <a:pPr lvl="3" eaLnBrk="1" hangingPunct="1">
              <a:buClr>
                <a:srgbClr val="3399FF"/>
              </a:buClr>
              <a:buSzPct val="125000"/>
              <a:buFont typeface="Arial" panose="020B0604020202020204" pitchFamily="34" charset="0"/>
              <a:buChar char="•"/>
            </a:pPr>
            <a:r>
              <a:rPr lang="en-US" altLang="en-US" sz="3600"/>
              <a:t> Perfectly elastic</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gridlines.png">
            <a:extLst>
              <a:ext uri="{FF2B5EF4-FFF2-40B4-BE49-F238E27FC236}">
                <a16:creationId xmlns:a16="http://schemas.microsoft.com/office/drawing/2014/main" id="{EA4AB44D-7982-4FE5-9C88-66C2FE2118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00200"/>
            <a:ext cx="476726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2">
            <a:extLst>
              <a:ext uri="{FF2B5EF4-FFF2-40B4-BE49-F238E27FC236}">
                <a16:creationId xmlns:a16="http://schemas.microsoft.com/office/drawing/2014/main" id="{93EC2869-C330-4FCE-A84A-974D82DBF311}"/>
              </a:ext>
            </a:extLst>
          </p:cNvPr>
          <p:cNvSpPr>
            <a:spLocks noGrp="1" noChangeArrowheads="1"/>
          </p:cNvSpPr>
          <p:nvPr>
            <p:ph type="title"/>
          </p:nvPr>
        </p:nvSpPr>
        <p:spPr>
          <a:xfrm>
            <a:off x="-54769" y="76200"/>
            <a:ext cx="9144000" cy="838200"/>
          </a:xfrm>
        </p:spPr>
        <p:txBody>
          <a:bodyPr/>
          <a:lstStyle/>
          <a:p>
            <a:pPr eaLnBrk="1" hangingPunct="1"/>
            <a:r>
              <a:rPr lang="en-US" altLang="en-US" sz="3600" b="1" dirty="0"/>
              <a:t>Extreme Cases</a:t>
            </a:r>
          </a:p>
        </p:txBody>
      </p:sp>
      <p:sp>
        <p:nvSpPr>
          <p:cNvPr id="9222" name="Line 24">
            <a:extLst>
              <a:ext uri="{FF2B5EF4-FFF2-40B4-BE49-F238E27FC236}">
                <a16:creationId xmlns:a16="http://schemas.microsoft.com/office/drawing/2014/main" id="{137322FC-7969-48E0-BB71-A0AEF64F6F41}"/>
              </a:ext>
            </a:extLst>
          </p:cNvPr>
          <p:cNvSpPr>
            <a:spLocks noChangeShapeType="1"/>
          </p:cNvSpPr>
          <p:nvPr/>
        </p:nvSpPr>
        <p:spPr bwMode="auto">
          <a:xfrm rot="60000" flipH="1" flipV="1">
            <a:off x="4311650" y="1676400"/>
            <a:ext cx="46038" cy="3627438"/>
          </a:xfrm>
          <a:prstGeom prst="line">
            <a:avLst/>
          </a:prstGeom>
          <a:noFill/>
          <a:ln w="57150">
            <a:solidFill>
              <a:srgbClr val="6699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9223" name="Text Box 26">
            <a:extLst>
              <a:ext uri="{FF2B5EF4-FFF2-40B4-BE49-F238E27FC236}">
                <a16:creationId xmlns:a16="http://schemas.microsoft.com/office/drawing/2014/main" id="{0A54C62B-879B-446C-BB9F-010F783CD12F}"/>
              </a:ext>
            </a:extLst>
          </p:cNvPr>
          <p:cNvSpPr txBox="1">
            <a:spLocks noChangeArrowheads="1"/>
          </p:cNvSpPr>
          <p:nvPr/>
        </p:nvSpPr>
        <p:spPr bwMode="auto">
          <a:xfrm>
            <a:off x="4419600" y="1524000"/>
            <a:ext cx="46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i="1">
                <a:latin typeface="+mj-lt"/>
              </a:rPr>
              <a:t>D</a:t>
            </a:r>
            <a:r>
              <a:rPr lang="en-US" altLang="en-US" sz="2000" b="1" i="1" baseline="-25000">
                <a:latin typeface="+mj-lt"/>
              </a:rPr>
              <a:t>1</a:t>
            </a:r>
            <a:endParaRPr lang="en-US" altLang="en-US" sz="2000" b="1" baseline="-25000">
              <a:latin typeface="+mj-lt"/>
            </a:endParaRPr>
          </a:p>
        </p:txBody>
      </p:sp>
      <p:sp>
        <p:nvSpPr>
          <p:cNvPr id="9224" name="Text Box 29">
            <a:extLst>
              <a:ext uri="{FF2B5EF4-FFF2-40B4-BE49-F238E27FC236}">
                <a16:creationId xmlns:a16="http://schemas.microsoft.com/office/drawing/2014/main" id="{7FF9862A-0243-4F7A-B45E-011FB4F53D91}"/>
              </a:ext>
            </a:extLst>
          </p:cNvPr>
          <p:cNvSpPr txBox="1">
            <a:spLocks noChangeArrowheads="1"/>
          </p:cNvSpPr>
          <p:nvPr/>
        </p:nvSpPr>
        <p:spPr bwMode="auto">
          <a:xfrm>
            <a:off x="1812925" y="1524000"/>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latin typeface="+mj-lt"/>
              </a:rPr>
              <a:t>P</a:t>
            </a:r>
            <a:endParaRPr lang="en-US" altLang="en-US" sz="2000" b="1" baseline="-25000">
              <a:latin typeface="+mj-lt"/>
            </a:endParaRPr>
          </a:p>
        </p:txBody>
      </p:sp>
      <p:sp>
        <p:nvSpPr>
          <p:cNvPr id="9225" name="Text Box 28">
            <a:extLst>
              <a:ext uri="{FF2B5EF4-FFF2-40B4-BE49-F238E27FC236}">
                <a16:creationId xmlns:a16="http://schemas.microsoft.com/office/drawing/2014/main" id="{7C6BB4CF-E5AA-4E61-A276-5724E634C006}"/>
              </a:ext>
            </a:extLst>
          </p:cNvPr>
          <p:cNvSpPr txBox="1">
            <a:spLocks noChangeArrowheads="1"/>
          </p:cNvSpPr>
          <p:nvPr/>
        </p:nvSpPr>
        <p:spPr bwMode="auto">
          <a:xfrm>
            <a:off x="2426105" y="5257800"/>
            <a:ext cx="39869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800">
              <a:latin typeface="+mj-lt"/>
            </a:endParaRPr>
          </a:p>
          <a:p>
            <a:pPr algn="ctr" eaLnBrk="1" hangingPunct="1"/>
            <a:r>
              <a:rPr lang="en-US" altLang="en-US" sz="2800">
                <a:latin typeface="+mj-lt"/>
              </a:rPr>
              <a:t>Perfectly inelastic demand</a:t>
            </a:r>
          </a:p>
        </p:txBody>
      </p:sp>
      <p:sp>
        <p:nvSpPr>
          <p:cNvPr id="9228" name="TextBox 80">
            <a:extLst>
              <a:ext uri="{FF2B5EF4-FFF2-40B4-BE49-F238E27FC236}">
                <a16:creationId xmlns:a16="http://schemas.microsoft.com/office/drawing/2014/main" id="{1374CC85-5DD6-423A-9A81-0F11E4FF4279}"/>
              </a:ext>
            </a:extLst>
          </p:cNvPr>
          <p:cNvSpPr txBox="1">
            <a:spLocks noChangeArrowheads="1"/>
          </p:cNvSpPr>
          <p:nvPr/>
        </p:nvSpPr>
        <p:spPr bwMode="auto">
          <a:xfrm>
            <a:off x="5410200" y="1981200"/>
            <a:ext cx="1752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latin typeface="+mj-lt"/>
              </a:rPr>
              <a:t>Perfectly inelastic demand</a:t>
            </a:r>
          </a:p>
          <a:p>
            <a:pPr eaLnBrk="1" hangingPunct="1"/>
            <a:r>
              <a:rPr lang="en-US" altLang="en-US" sz="2000" b="1">
                <a:latin typeface="+mj-lt"/>
              </a:rPr>
              <a:t>(Ed = 0)</a:t>
            </a:r>
          </a:p>
        </p:txBody>
      </p:sp>
      <p:cxnSp>
        <p:nvCxnSpPr>
          <p:cNvPr id="83" name="Straight Connector 82">
            <a:extLst>
              <a:ext uri="{FF2B5EF4-FFF2-40B4-BE49-F238E27FC236}">
                <a16:creationId xmlns:a16="http://schemas.microsoft.com/office/drawing/2014/main" id="{99148737-B35B-4001-AFC8-F18B0255FAE8}"/>
              </a:ext>
            </a:extLst>
          </p:cNvPr>
          <p:cNvCxnSpPr/>
          <p:nvPr/>
        </p:nvCxnSpPr>
        <p:spPr>
          <a:xfrm rot="10800000" flipV="1">
            <a:off x="4572000" y="2362200"/>
            <a:ext cx="762000" cy="60960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30" name="Rectangle 13">
            <a:extLst>
              <a:ext uri="{FF2B5EF4-FFF2-40B4-BE49-F238E27FC236}">
                <a16:creationId xmlns:a16="http://schemas.microsoft.com/office/drawing/2014/main" id="{4D8BF0E2-411A-46D4-9A0A-755588156717}"/>
              </a:ext>
            </a:extLst>
          </p:cNvPr>
          <p:cNvSpPr>
            <a:spLocks noChangeArrowheads="1"/>
          </p:cNvSpPr>
          <p:nvPr/>
        </p:nvSpPr>
        <p:spPr bwMode="auto">
          <a:xfrm>
            <a:off x="1828800" y="51165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mj-lt"/>
              </a:rPr>
              <a:t>0</a:t>
            </a:r>
            <a:endParaRPr lang="en-US" altLang="en-US" b="1" baseline="-2500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230"/>
                                        </p:tgtEl>
                                        <p:attrNameLst>
                                          <p:attrName>style.visibility</p:attrName>
                                        </p:attrNameLst>
                                      </p:cBhvr>
                                      <p:to>
                                        <p:strVal val="visible"/>
                                      </p:to>
                                    </p:set>
                                    <p:anim calcmode="lin" valueType="num">
                                      <p:cBhvr>
                                        <p:cTn id="11" dur="1000" fill="hold"/>
                                        <p:tgtEl>
                                          <p:spTgt spid="9230"/>
                                        </p:tgtEl>
                                        <p:attrNameLst>
                                          <p:attrName>ppt_w</p:attrName>
                                        </p:attrNameLst>
                                      </p:cBhvr>
                                      <p:tavLst>
                                        <p:tav tm="0">
                                          <p:val>
                                            <p:fltVal val="0"/>
                                          </p:val>
                                        </p:tav>
                                        <p:tav tm="100000">
                                          <p:val>
                                            <p:strVal val="#ppt_w"/>
                                          </p:val>
                                        </p:tav>
                                      </p:tavLst>
                                    </p:anim>
                                    <p:anim calcmode="lin" valueType="num">
                                      <p:cBhvr>
                                        <p:cTn id="12" dur="1000" fill="hold"/>
                                        <p:tgtEl>
                                          <p:spTgt spid="923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9225"/>
                                        </p:tgtEl>
                                        <p:attrNameLst>
                                          <p:attrName>style.visibility</p:attrName>
                                        </p:attrNameLst>
                                      </p:cBhvr>
                                      <p:to>
                                        <p:strVal val="visible"/>
                                      </p:to>
                                    </p:set>
                                    <p:anim calcmode="lin" valueType="num">
                                      <p:cBhvr>
                                        <p:cTn id="15" dur="500" fill="hold"/>
                                        <p:tgtEl>
                                          <p:spTgt spid="9225"/>
                                        </p:tgtEl>
                                        <p:attrNameLst>
                                          <p:attrName>ppt_w</p:attrName>
                                        </p:attrNameLst>
                                      </p:cBhvr>
                                      <p:tavLst>
                                        <p:tav tm="0">
                                          <p:val>
                                            <p:fltVal val="0"/>
                                          </p:val>
                                        </p:tav>
                                        <p:tav tm="100000">
                                          <p:val>
                                            <p:strVal val="#ppt_w"/>
                                          </p:val>
                                        </p:tav>
                                      </p:tavLst>
                                    </p:anim>
                                    <p:anim calcmode="lin" valueType="num">
                                      <p:cBhvr>
                                        <p:cTn id="16" dur="500" fill="hold"/>
                                        <p:tgtEl>
                                          <p:spTgt spid="9225"/>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9224"/>
                                        </p:tgtEl>
                                        <p:attrNameLst>
                                          <p:attrName>style.visibility</p:attrName>
                                        </p:attrNameLst>
                                      </p:cBhvr>
                                      <p:to>
                                        <p:strVal val="visible"/>
                                      </p:to>
                                    </p:set>
                                    <p:anim calcmode="lin" valueType="num">
                                      <p:cBhvr>
                                        <p:cTn id="19" dur="500" fill="hold"/>
                                        <p:tgtEl>
                                          <p:spTgt spid="9224"/>
                                        </p:tgtEl>
                                        <p:attrNameLst>
                                          <p:attrName>ppt_w</p:attrName>
                                        </p:attrNameLst>
                                      </p:cBhvr>
                                      <p:tavLst>
                                        <p:tav tm="0">
                                          <p:val>
                                            <p:fltVal val="0"/>
                                          </p:val>
                                        </p:tav>
                                        <p:tav tm="100000">
                                          <p:val>
                                            <p:strVal val="#ppt_w"/>
                                          </p:val>
                                        </p:tav>
                                      </p:tavLst>
                                    </p:anim>
                                    <p:anim calcmode="lin" valueType="num">
                                      <p:cBhvr>
                                        <p:cTn id="20" dur="500" fill="hold"/>
                                        <p:tgtEl>
                                          <p:spTgt spid="922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9222"/>
                                        </p:tgtEl>
                                        <p:attrNameLst>
                                          <p:attrName>style.visibility</p:attrName>
                                        </p:attrNameLst>
                                      </p:cBhvr>
                                      <p:to>
                                        <p:strVal val="visible"/>
                                      </p:to>
                                    </p:set>
                                    <p:animEffect transition="in" filter="wipe(down)">
                                      <p:cBhvr>
                                        <p:cTn id="25" dur="500"/>
                                        <p:tgtEl>
                                          <p:spTgt spid="92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223"/>
                                        </p:tgtEl>
                                        <p:attrNameLst>
                                          <p:attrName>style.visibility</p:attrName>
                                        </p:attrNameLst>
                                      </p:cBhvr>
                                      <p:to>
                                        <p:strVal val="visible"/>
                                      </p:to>
                                    </p:set>
                                    <p:animEffect transition="in" filter="blinds(horizontal)">
                                      <p:cBhvr>
                                        <p:cTn id="28" dur="500"/>
                                        <p:tgtEl>
                                          <p:spTgt spid="922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228"/>
                                        </p:tgtEl>
                                        <p:attrNameLst>
                                          <p:attrName>style.visibility</p:attrName>
                                        </p:attrNameLst>
                                      </p:cBhvr>
                                      <p:to>
                                        <p:strVal val="visible"/>
                                      </p:to>
                                    </p:set>
                                    <p:animEffect transition="in" filter="wipe(up)">
                                      <p:cBhvr>
                                        <p:cTn id="31" dur="500"/>
                                        <p:tgtEl>
                                          <p:spTgt spid="9228"/>
                                        </p:tgtEl>
                                      </p:cBhvr>
                                    </p:animEffect>
                                  </p:childTnLst>
                                </p:cTn>
                              </p:par>
                              <p:par>
                                <p:cTn id="32" presetID="3" presetClass="entr" presetSubtype="10" fill="hold"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blinds(horizontal)">
                                      <p:cBhvr>
                                        <p:cTn id="3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P spid="9224" grpId="0"/>
      <p:bldP spid="9225" grpId="0"/>
      <p:bldP spid="9228" grpId="0"/>
      <p:bldP spid="9230"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gridlines.png">
            <a:extLst>
              <a:ext uri="{FF2B5EF4-FFF2-40B4-BE49-F238E27FC236}">
                <a16:creationId xmlns:a16="http://schemas.microsoft.com/office/drawing/2014/main" id="{F5E0EE67-F784-46B0-9012-9DC69E2007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00200"/>
            <a:ext cx="476726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2">
            <a:extLst>
              <a:ext uri="{FF2B5EF4-FFF2-40B4-BE49-F238E27FC236}">
                <a16:creationId xmlns:a16="http://schemas.microsoft.com/office/drawing/2014/main" id="{5D1F8EA2-6E7C-4189-AFE0-4F241B79FEF0}"/>
              </a:ext>
            </a:extLst>
          </p:cNvPr>
          <p:cNvSpPr>
            <a:spLocks noGrp="1" noChangeArrowheads="1"/>
          </p:cNvSpPr>
          <p:nvPr>
            <p:ph type="title"/>
          </p:nvPr>
        </p:nvSpPr>
        <p:spPr>
          <a:xfrm>
            <a:off x="0" y="0"/>
            <a:ext cx="9144000" cy="838200"/>
          </a:xfrm>
        </p:spPr>
        <p:txBody>
          <a:bodyPr/>
          <a:lstStyle/>
          <a:p>
            <a:pPr eaLnBrk="1" hangingPunct="1"/>
            <a:r>
              <a:rPr lang="en-US" altLang="en-US" sz="3600" b="1" dirty="0"/>
              <a:t>Extreme Cases</a:t>
            </a:r>
          </a:p>
        </p:txBody>
      </p:sp>
      <p:sp>
        <p:nvSpPr>
          <p:cNvPr id="11270" name="Line 24">
            <a:extLst>
              <a:ext uri="{FF2B5EF4-FFF2-40B4-BE49-F238E27FC236}">
                <a16:creationId xmlns:a16="http://schemas.microsoft.com/office/drawing/2014/main" id="{5E83DC4F-9628-4C53-9345-8B1F72A90D95}"/>
              </a:ext>
            </a:extLst>
          </p:cNvPr>
          <p:cNvSpPr>
            <a:spLocks noChangeShapeType="1"/>
          </p:cNvSpPr>
          <p:nvPr/>
        </p:nvSpPr>
        <p:spPr bwMode="auto">
          <a:xfrm>
            <a:off x="2209800" y="3581400"/>
            <a:ext cx="4572000" cy="0"/>
          </a:xfrm>
          <a:prstGeom prst="line">
            <a:avLst/>
          </a:prstGeom>
          <a:noFill/>
          <a:ln w="57150">
            <a:solidFill>
              <a:srgbClr val="669900"/>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1271" name="Text Box 28">
            <a:extLst>
              <a:ext uri="{FF2B5EF4-FFF2-40B4-BE49-F238E27FC236}">
                <a16:creationId xmlns:a16="http://schemas.microsoft.com/office/drawing/2014/main" id="{9C025BDF-D19C-4F68-B58C-9FE27A4037D9}"/>
              </a:ext>
            </a:extLst>
          </p:cNvPr>
          <p:cNvSpPr txBox="1">
            <a:spLocks noChangeArrowheads="1"/>
          </p:cNvSpPr>
          <p:nvPr/>
        </p:nvSpPr>
        <p:spPr bwMode="auto">
          <a:xfrm>
            <a:off x="2505075" y="5334000"/>
            <a:ext cx="37080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800">
              <a:latin typeface="+mj-lt"/>
            </a:endParaRPr>
          </a:p>
          <a:p>
            <a:pPr eaLnBrk="1" hangingPunct="1"/>
            <a:r>
              <a:rPr lang="en-US" altLang="en-US" sz="2800">
                <a:latin typeface="+mj-lt"/>
              </a:rPr>
              <a:t>Perfectly elastic demand</a:t>
            </a:r>
          </a:p>
        </p:txBody>
      </p:sp>
      <p:sp>
        <p:nvSpPr>
          <p:cNvPr id="11272" name="Text Box 29">
            <a:extLst>
              <a:ext uri="{FF2B5EF4-FFF2-40B4-BE49-F238E27FC236}">
                <a16:creationId xmlns:a16="http://schemas.microsoft.com/office/drawing/2014/main" id="{3C4E9C8D-6379-47B0-BA43-A96F06A32392}"/>
              </a:ext>
            </a:extLst>
          </p:cNvPr>
          <p:cNvSpPr txBox="1">
            <a:spLocks noChangeArrowheads="1"/>
          </p:cNvSpPr>
          <p:nvPr/>
        </p:nvSpPr>
        <p:spPr bwMode="auto">
          <a:xfrm>
            <a:off x="1828800" y="1428750"/>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latin typeface="+mj-lt"/>
              </a:rPr>
              <a:t>P</a:t>
            </a:r>
            <a:endParaRPr lang="en-US" altLang="en-US" sz="2000" b="1" baseline="-25000">
              <a:latin typeface="+mj-lt"/>
            </a:endParaRPr>
          </a:p>
        </p:txBody>
      </p:sp>
      <p:sp>
        <p:nvSpPr>
          <p:cNvPr id="11273" name="Text Box 26">
            <a:extLst>
              <a:ext uri="{FF2B5EF4-FFF2-40B4-BE49-F238E27FC236}">
                <a16:creationId xmlns:a16="http://schemas.microsoft.com/office/drawing/2014/main" id="{19B17CD8-4033-4C57-A5A0-128C9E254180}"/>
              </a:ext>
            </a:extLst>
          </p:cNvPr>
          <p:cNvSpPr txBox="1">
            <a:spLocks noChangeArrowheads="1"/>
          </p:cNvSpPr>
          <p:nvPr/>
        </p:nvSpPr>
        <p:spPr bwMode="auto">
          <a:xfrm>
            <a:off x="6858000" y="3333750"/>
            <a:ext cx="46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i="1">
                <a:latin typeface="+mj-lt"/>
              </a:rPr>
              <a:t>D</a:t>
            </a:r>
            <a:r>
              <a:rPr lang="en-US" altLang="en-US" sz="2000" b="1" baseline="-25000">
                <a:latin typeface="+mj-lt"/>
              </a:rPr>
              <a:t>2</a:t>
            </a:r>
          </a:p>
        </p:txBody>
      </p:sp>
      <p:sp>
        <p:nvSpPr>
          <p:cNvPr id="11276" name="TextBox 66">
            <a:extLst>
              <a:ext uri="{FF2B5EF4-FFF2-40B4-BE49-F238E27FC236}">
                <a16:creationId xmlns:a16="http://schemas.microsoft.com/office/drawing/2014/main" id="{4E22B2B2-322D-4027-A30E-D3D44A19A53D}"/>
              </a:ext>
            </a:extLst>
          </p:cNvPr>
          <p:cNvSpPr txBox="1">
            <a:spLocks noChangeArrowheads="1"/>
          </p:cNvSpPr>
          <p:nvPr/>
        </p:nvSpPr>
        <p:spPr bwMode="auto">
          <a:xfrm>
            <a:off x="5105400" y="3752850"/>
            <a:ext cx="1752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mj-lt"/>
              </a:rPr>
              <a:t>Perfectly elastic</a:t>
            </a:r>
          </a:p>
          <a:p>
            <a:pPr eaLnBrk="1" hangingPunct="1"/>
            <a:r>
              <a:rPr lang="en-US" altLang="en-US" b="1">
                <a:latin typeface="+mj-lt"/>
              </a:rPr>
              <a:t>demand</a:t>
            </a:r>
          </a:p>
          <a:p>
            <a:pPr eaLnBrk="1" hangingPunct="1"/>
            <a:r>
              <a:rPr lang="en-US" altLang="en-US" b="1">
                <a:latin typeface="+mj-lt"/>
              </a:rPr>
              <a:t>(Ed = ∞)</a:t>
            </a:r>
          </a:p>
        </p:txBody>
      </p:sp>
      <p:sp>
        <p:nvSpPr>
          <p:cNvPr id="13" name="Text Box 29">
            <a:extLst>
              <a:ext uri="{FF2B5EF4-FFF2-40B4-BE49-F238E27FC236}">
                <a16:creationId xmlns:a16="http://schemas.microsoft.com/office/drawing/2014/main" id="{CC8D0289-28A1-4C32-9099-C8DBCA879786}"/>
              </a:ext>
            </a:extLst>
          </p:cNvPr>
          <p:cNvSpPr txBox="1">
            <a:spLocks noChangeArrowheads="1"/>
          </p:cNvSpPr>
          <p:nvPr/>
        </p:nvSpPr>
        <p:spPr bwMode="auto">
          <a:xfrm>
            <a:off x="1828800" y="516255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latin typeface="+mj-lt"/>
              </a:rPr>
              <a:t>0</a:t>
            </a:r>
          </a:p>
        </p:txBody>
      </p:sp>
      <p:cxnSp>
        <p:nvCxnSpPr>
          <p:cNvPr id="15" name="Straight Arrow Connector 14">
            <a:extLst>
              <a:ext uri="{FF2B5EF4-FFF2-40B4-BE49-F238E27FC236}">
                <a16:creationId xmlns:a16="http://schemas.microsoft.com/office/drawing/2014/main" id="{A82AA394-76E1-40EA-B947-7E883A7B03F6}"/>
              </a:ext>
            </a:extLst>
          </p:cNvPr>
          <p:cNvCxnSpPr/>
          <p:nvPr/>
        </p:nvCxnSpPr>
        <p:spPr>
          <a:xfrm rot="10800000">
            <a:off x="4495800" y="3733800"/>
            <a:ext cx="6096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1272"/>
                                        </p:tgtEl>
                                        <p:attrNameLst>
                                          <p:attrName>style.visibility</p:attrName>
                                        </p:attrNameLst>
                                      </p:cBhvr>
                                      <p:to>
                                        <p:strVal val="visible"/>
                                      </p:to>
                                    </p:set>
                                    <p:anim calcmode="lin" valueType="num">
                                      <p:cBhvr>
                                        <p:cTn id="7" dur="500" fill="hold"/>
                                        <p:tgtEl>
                                          <p:spTgt spid="11272"/>
                                        </p:tgtEl>
                                        <p:attrNameLst>
                                          <p:attrName>ppt_w</p:attrName>
                                        </p:attrNameLst>
                                      </p:cBhvr>
                                      <p:tavLst>
                                        <p:tav tm="0">
                                          <p:val>
                                            <p:fltVal val="0"/>
                                          </p:val>
                                        </p:tav>
                                        <p:tav tm="100000">
                                          <p:val>
                                            <p:strVal val="#ppt_w"/>
                                          </p:val>
                                        </p:tav>
                                      </p:tavLst>
                                    </p:anim>
                                    <p:anim calcmode="lin" valueType="num">
                                      <p:cBhvr>
                                        <p:cTn id="8" dur="500" fill="hold"/>
                                        <p:tgtEl>
                                          <p:spTgt spid="1127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p:cTn id="19" dur="500" fill="hold"/>
                                        <p:tgtEl>
                                          <p:spTgt spid="11271"/>
                                        </p:tgtEl>
                                        <p:attrNameLst>
                                          <p:attrName>ppt_w</p:attrName>
                                        </p:attrNameLst>
                                      </p:cBhvr>
                                      <p:tavLst>
                                        <p:tav tm="0">
                                          <p:val>
                                            <p:fltVal val="0"/>
                                          </p:val>
                                        </p:tav>
                                        <p:tav tm="100000">
                                          <p:val>
                                            <p:strVal val="#ppt_w"/>
                                          </p:val>
                                        </p:tav>
                                      </p:tavLst>
                                    </p:anim>
                                    <p:anim calcmode="lin" valueType="num">
                                      <p:cBhvr>
                                        <p:cTn id="20" dur="500" fill="hold"/>
                                        <p:tgtEl>
                                          <p:spTgt spid="11271"/>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270"/>
                                        </p:tgtEl>
                                        <p:attrNameLst>
                                          <p:attrName>style.visibility</p:attrName>
                                        </p:attrNameLst>
                                      </p:cBhvr>
                                      <p:to>
                                        <p:strVal val="visible"/>
                                      </p:to>
                                    </p:set>
                                    <p:animEffect transition="in" filter="wipe(left)">
                                      <p:cBhvr>
                                        <p:cTn id="25" dur="500"/>
                                        <p:tgtEl>
                                          <p:spTgt spid="1127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273"/>
                                        </p:tgtEl>
                                        <p:attrNameLst>
                                          <p:attrName>style.visibility</p:attrName>
                                        </p:attrNameLst>
                                      </p:cBhvr>
                                      <p:to>
                                        <p:strVal val="visible"/>
                                      </p:to>
                                    </p:set>
                                    <p:animEffect transition="in" filter="wipe(left)">
                                      <p:cBhvr>
                                        <p:cTn id="28" dur="500"/>
                                        <p:tgtEl>
                                          <p:spTgt spid="11273"/>
                                        </p:tgtEl>
                                      </p:cBhvr>
                                    </p:animEffect>
                                  </p:childTnLst>
                                </p:cTn>
                              </p:par>
                              <p:par>
                                <p:cTn id="29" presetID="22" presetClass="entr" presetSubtype="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1000"/>
                                        <p:tgtEl>
                                          <p:spTgt spid="1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276"/>
                                        </p:tgtEl>
                                        <p:attrNameLst>
                                          <p:attrName>style.visibility</p:attrName>
                                        </p:attrNameLst>
                                      </p:cBhvr>
                                      <p:to>
                                        <p:strVal val="visible"/>
                                      </p:to>
                                    </p:set>
                                    <p:animEffect transition="in" filter="wipe(left)">
                                      <p:cBhvr>
                                        <p:cTn id="34" dur="5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11272" grpId="0"/>
      <p:bldP spid="11273" grpId="0"/>
      <p:bldP spid="11276" grpId="0"/>
      <p:bldP spid="13"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74A87F6A-AF0A-4B17-A928-77CB1AD884DE}"/>
              </a:ext>
            </a:extLst>
          </p:cNvPr>
          <p:cNvSpPr>
            <a:spLocks noGrp="1" noChangeArrowheads="1"/>
          </p:cNvSpPr>
          <p:nvPr>
            <p:ph type="title"/>
          </p:nvPr>
        </p:nvSpPr>
        <p:spPr>
          <a:xfrm>
            <a:off x="0" y="0"/>
            <a:ext cx="9144000" cy="838200"/>
          </a:xfrm>
        </p:spPr>
        <p:txBody>
          <a:bodyPr/>
          <a:lstStyle/>
          <a:p>
            <a:pPr eaLnBrk="1" hangingPunct="1"/>
            <a:r>
              <a:rPr lang="en-US" altLang="en-US" sz="3600" b="1" dirty="0"/>
              <a:t>Total Revenue Test</a:t>
            </a:r>
          </a:p>
        </p:txBody>
      </p:sp>
      <p:sp>
        <p:nvSpPr>
          <p:cNvPr id="10245" name="Content Placeholder 8">
            <a:extLst>
              <a:ext uri="{FF2B5EF4-FFF2-40B4-BE49-F238E27FC236}">
                <a16:creationId xmlns:a16="http://schemas.microsoft.com/office/drawing/2014/main" id="{7B700EDA-A898-49CD-9644-4B3685BDA674}"/>
              </a:ext>
            </a:extLst>
          </p:cNvPr>
          <p:cNvSpPr>
            <a:spLocks noGrp="1"/>
          </p:cNvSpPr>
          <p:nvPr>
            <p:ph idx="1"/>
          </p:nvPr>
        </p:nvSpPr>
        <p:spPr>
          <a:xfrm>
            <a:off x="457200" y="1295400"/>
            <a:ext cx="8229600" cy="4525963"/>
          </a:xfrm>
        </p:spPr>
        <p:txBody>
          <a:bodyPr/>
          <a:lstStyle/>
          <a:p>
            <a:pPr>
              <a:buClr>
                <a:srgbClr val="3399FF"/>
              </a:buClr>
              <a:buSzPct val="125000"/>
            </a:pPr>
            <a:r>
              <a:rPr lang="en-US" altLang="en-US" sz="3600"/>
              <a:t>Total Revenue = Price x Quantity</a:t>
            </a:r>
          </a:p>
          <a:p>
            <a:pPr>
              <a:buClr>
                <a:srgbClr val="3399FF"/>
              </a:buClr>
              <a:buSzPct val="125000"/>
            </a:pPr>
            <a:r>
              <a:rPr lang="en-US" altLang="en-US" sz="3600"/>
              <a:t>Inelastic demand</a:t>
            </a:r>
          </a:p>
          <a:p>
            <a:pPr lvl="1">
              <a:buClr>
                <a:srgbClr val="3399FF"/>
              </a:buClr>
              <a:buSzPct val="125000"/>
              <a:buFont typeface="Arial" panose="020B0604020202020204" pitchFamily="34" charset="0"/>
              <a:buChar char="•"/>
            </a:pPr>
            <a:r>
              <a:rPr lang="en-US" altLang="en-US" sz="3600"/>
              <a:t>P and TR move in the same direction</a:t>
            </a:r>
          </a:p>
          <a:p>
            <a:pPr>
              <a:buClr>
                <a:srgbClr val="3399FF"/>
              </a:buClr>
              <a:buSzPct val="125000"/>
            </a:pPr>
            <a:r>
              <a:rPr lang="en-US" altLang="en-US" sz="3600"/>
              <a:t>Elastic demand</a:t>
            </a:r>
          </a:p>
          <a:p>
            <a:pPr lvl="1">
              <a:buClr>
                <a:srgbClr val="3399FF"/>
              </a:buClr>
              <a:buSzPct val="125000"/>
              <a:buFont typeface="Arial" panose="020B0604020202020204" pitchFamily="34" charset="0"/>
              <a:buChar char="•"/>
            </a:pPr>
            <a:r>
              <a:rPr lang="en-US" altLang="en-US" sz="3600"/>
              <a:t>P and TR move in opposite directions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D297AE5C-8EE1-47A8-B96E-25ECE13427FD}"/>
              </a:ext>
            </a:extLst>
          </p:cNvPr>
          <p:cNvSpPr>
            <a:spLocks noGrp="1" noChangeArrowheads="1"/>
          </p:cNvSpPr>
          <p:nvPr>
            <p:ph type="title"/>
          </p:nvPr>
        </p:nvSpPr>
        <p:spPr>
          <a:xfrm>
            <a:off x="0" y="0"/>
            <a:ext cx="9144000" cy="838200"/>
          </a:xfrm>
        </p:spPr>
        <p:txBody>
          <a:bodyPr/>
          <a:lstStyle/>
          <a:p>
            <a:pPr eaLnBrk="1" hangingPunct="1"/>
            <a:r>
              <a:rPr lang="en-US" altLang="en-US" sz="3600" b="1" dirty="0"/>
              <a:t>Summary of Price Elasticity of Demand</a:t>
            </a:r>
          </a:p>
        </p:txBody>
      </p:sp>
      <p:graphicFrame>
        <p:nvGraphicFramePr>
          <p:cNvPr id="11307" name="Group 43">
            <a:extLst>
              <a:ext uri="{FF2B5EF4-FFF2-40B4-BE49-F238E27FC236}">
                <a16:creationId xmlns:a16="http://schemas.microsoft.com/office/drawing/2014/main" id="{8F26F8CB-5ABA-4B3C-B86D-ABF3B382F048}"/>
              </a:ext>
            </a:extLst>
          </p:cNvPr>
          <p:cNvGraphicFramePr>
            <a:graphicFrameLocks noGrp="1"/>
          </p:cNvGraphicFramePr>
          <p:nvPr/>
        </p:nvGraphicFramePr>
        <p:xfrm>
          <a:off x="152400" y="990600"/>
          <a:ext cx="8961438" cy="5125085"/>
        </p:xfrm>
        <a:graphic>
          <a:graphicData uri="http://schemas.openxmlformats.org/drawingml/2006/table">
            <a:tbl>
              <a:tblPr/>
              <a:tblGrid>
                <a:gridCol w="1828800">
                  <a:extLst>
                    <a:ext uri="{9D8B030D-6E8A-4147-A177-3AD203B41FA5}">
                      <a16:colId xmlns:a16="http://schemas.microsoft.com/office/drawing/2014/main" val="964111407"/>
                    </a:ext>
                  </a:extLst>
                </a:gridCol>
                <a:gridCol w="1646238">
                  <a:extLst>
                    <a:ext uri="{9D8B030D-6E8A-4147-A177-3AD203B41FA5}">
                      <a16:colId xmlns:a16="http://schemas.microsoft.com/office/drawing/2014/main" val="1688708812"/>
                    </a:ext>
                  </a:extLst>
                </a:gridCol>
                <a:gridCol w="1919287">
                  <a:extLst>
                    <a:ext uri="{9D8B030D-6E8A-4147-A177-3AD203B41FA5}">
                      <a16:colId xmlns:a16="http://schemas.microsoft.com/office/drawing/2014/main" val="1474539785"/>
                    </a:ext>
                  </a:extLst>
                </a:gridCol>
                <a:gridCol w="1738313">
                  <a:extLst>
                    <a:ext uri="{9D8B030D-6E8A-4147-A177-3AD203B41FA5}">
                      <a16:colId xmlns:a16="http://schemas.microsoft.com/office/drawing/2014/main" val="1585289323"/>
                    </a:ext>
                  </a:extLst>
                </a:gridCol>
                <a:gridCol w="1828800">
                  <a:extLst>
                    <a:ext uri="{9D8B030D-6E8A-4147-A177-3AD203B41FA5}">
                      <a16:colId xmlns:a16="http://schemas.microsoft.com/office/drawing/2014/main" val="1552708531"/>
                    </a:ext>
                  </a:extLst>
                </a:gridCol>
              </a:tblGrid>
              <a:tr h="371475">
                <a:tc gridSpan="5">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Price Elasticity of Demand: A Summary</a:t>
                      </a:r>
                      <a:endParaRPr kumimoji="0" lang="en-US" altLang="en-US" sz="1800" b="1" i="0" u="none" strike="noStrike" cap="none" normalizeH="0" baseline="0">
                        <a:ln>
                          <a:noFill/>
                        </a:ln>
                        <a:solidFill>
                          <a:srgbClr val="FFFFFF"/>
                        </a:solidFill>
                        <a:effectLst/>
                        <a:latin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7409454"/>
                  </a:ext>
                </a:extLst>
              </a:tr>
              <a:tr h="593725">
                <a:tc rowSpan="2">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panose="020B0604020202020204" pitchFamily="34" charset="0"/>
                        </a:rPr>
                        <a:t>Absolute Value of Elasticity Coefficient</a:t>
                      </a:r>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rowSpan="2">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panose="020B0604020202020204" pitchFamily="34" charset="0"/>
                        </a:rPr>
                        <a:t>Demand Is</a:t>
                      </a:r>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rowSpan="2">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panose="020B0604020202020204" pitchFamily="34" charset="0"/>
                        </a:rPr>
                        <a:t>Description</a:t>
                      </a:r>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gridSpan="2">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panose="020B0604020202020204" pitchFamily="34" charset="0"/>
                        </a:rPr>
                        <a:t>Impact on Total Revenue of a:</a:t>
                      </a:r>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hMerge="1">
                  <a:txBody>
                    <a:bodyPr/>
                    <a:lstStyle/>
                    <a:p>
                      <a:endParaRPr lang="en-US"/>
                    </a:p>
                  </a:txBody>
                  <a:tcPr/>
                </a:tc>
                <a:extLst>
                  <a:ext uri="{0D108BD9-81ED-4DB2-BD59-A6C34878D82A}">
                    <a16:rowId xmlns:a16="http://schemas.microsoft.com/office/drawing/2014/main" val="2341523847"/>
                  </a:ext>
                </a:extLst>
              </a:tr>
              <a:tr h="5937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panose="020B0604020202020204" pitchFamily="34" charset="0"/>
                        </a:rPr>
                        <a:t>Price Increase</a:t>
                      </a:r>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panose="020B0604020202020204" pitchFamily="34" charset="0"/>
                        </a:rPr>
                        <a:t>Price Decrease</a:t>
                      </a:r>
                    </a:p>
                  </a:txBody>
                  <a:tcPr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420838049"/>
                  </a:ext>
                </a:extLst>
              </a:tr>
              <a:tr h="371475">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Greater than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(E</a:t>
                      </a:r>
                      <a:r>
                        <a:rPr kumimoji="0" lang="en-US" altLang="en-US" sz="1800" b="0" i="0" u="none" strike="noStrike" cap="none" normalizeH="0" baseline="-25000">
                          <a:ln>
                            <a:noFill/>
                          </a:ln>
                          <a:solidFill>
                            <a:srgbClr val="000000"/>
                          </a:solidFill>
                          <a:effectLst/>
                          <a:latin typeface="Arial" panose="020B0604020202020204" pitchFamily="34" charset="0"/>
                        </a:rPr>
                        <a:t>d </a:t>
                      </a:r>
                      <a:r>
                        <a:rPr kumimoji="0" lang="en-US" altLang="en-US" sz="1800" b="0" i="0" u="none" strike="noStrike" cap="none" normalizeH="0" baseline="0">
                          <a:ln>
                            <a:noFill/>
                          </a:ln>
                          <a:solidFill>
                            <a:srgbClr val="000000"/>
                          </a:solidFill>
                          <a:effectLst/>
                          <a:latin typeface="Arial" panose="020B0604020202020204" pitchFamily="34" charset="0"/>
                        </a:rPr>
                        <a:t>&gt;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Elastic or relatively elastic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Q</a:t>
                      </a:r>
                      <a:r>
                        <a:rPr kumimoji="0" lang="en-US" altLang="en-US" sz="1800" b="0" i="0" u="none" strike="noStrike" cap="none" normalizeH="0" baseline="-25000">
                          <a:ln>
                            <a:noFill/>
                          </a:ln>
                          <a:solidFill>
                            <a:srgbClr val="000000"/>
                          </a:solidFill>
                          <a:effectLst/>
                          <a:latin typeface="Arial" panose="020B0604020202020204" pitchFamily="34" charset="0"/>
                        </a:rPr>
                        <a:t>d</a:t>
                      </a:r>
                      <a:r>
                        <a:rPr kumimoji="0" lang="en-US" altLang="en-US" sz="1800" b="0" i="0" u="none" strike="noStrike" cap="none" normalizeH="0" baseline="0">
                          <a:ln>
                            <a:noFill/>
                          </a:ln>
                          <a:solidFill>
                            <a:srgbClr val="000000"/>
                          </a:solidFill>
                          <a:effectLst/>
                          <a:latin typeface="Arial" panose="020B0604020202020204" pitchFamily="34" charset="0"/>
                        </a:rPr>
                        <a:t> changes by a larger percentage than does price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Total revenue decreases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Total revenue increases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850704284"/>
                  </a:ext>
                </a:extLst>
              </a:tr>
              <a:tr h="371475">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Equal to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(E</a:t>
                      </a:r>
                      <a:r>
                        <a:rPr kumimoji="0" lang="en-US" altLang="en-US" sz="1800" b="0" i="0" u="none" strike="noStrike" cap="none" normalizeH="0" baseline="-25000">
                          <a:ln>
                            <a:noFill/>
                          </a:ln>
                          <a:solidFill>
                            <a:srgbClr val="000000"/>
                          </a:solidFill>
                          <a:effectLst/>
                          <a:latin typeface="Arial" panose="020B0604020202020204" pitchFamily="34" charset="0"/>
                        </a:rPr>
                        <a:t>d</a:t>
                      </a:r>
                      <a:r>
                        <a:rPr kumimoji="0" lang="en-US" altLang="en-US" sz="1800" b="0" i="0" u="none" strike="noStrike" cap="none" normalizeH="0" baseline="0">
                          <a:ln>
                            <a:noFill/>
                          </a:ln>
                          <a:solidFill>
                            <a:srgbClr val="000000"/>
                          </a:solidFill>
                          <a:effectLst/>
                          <a:latin typeface="Arial" panose="020B0604020202020204" pitchFamily="34" charset="0"/>
                        </a:rPr>
                        <a:t> =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Unit or unitary elastic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Q</a:t>
                      </a:r>
                      <a:r>
                        <a:rPr kumimoji="0" lang="en-US" altLang="en-US" sz="1800" b="0" i="0" u="none" strike="noStrike" cap="none" normalizeH="0" baseline="-25000">
                          <a:ln>
                            <a:noFill/>
                          </a:ln>
                          <a:solidFill>
                            <a:srgbClr val="000000"/>
                          </a:solidFill>
                          <a:effectLst/>
                          <a:latin typeface="Arial" panose="020B0604020202020204" pitchFamily="34" charset="0"/>
                        </a:rPr>
                        <a:t>d </a:t>
                      </a:r>
                      <a:r>
                        <a:rPr kumimoji="0" lang="en-US" altLang="en-US" sz="1800" b="0" i="0" u="none" strike="noStrike" cap="none" normalizeH="0" baseline="0">
                          <a:ln>
                            <a:noFill/>
                          </a:ln>
                          <a:solidFill>
                            <a:srgbClr val="000000"/>
                          </a:solidFill>
                          <a:effectLst/>
                          <a:latin typeface="Arial" panose="020B0604020202020204" pitchFamily="34" charset="0"/>
                        </a:rPr>
                        <a:t>changes by the same percentage as does price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Total revenue is unchanged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Total revenue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is unchanged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291915160"/>
                  </a:ext>
                </a:extLst>
              </a:tr>
              <a:tr h="371475">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Less than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(E</a:t>
                      </a:r>
                      <a:r>
                        <a:rPr kumimoji="0" lang="en-US" altLang="en-US" sz="1800" b="0" i="0" u="none" strike="noStrike" cap="none" normalizeH="0" baseline="-25000">
                          <a:ln>
                            <a:noFill/>
                          </a:ln>
                          <a:solidFill>
                            <a:srgbClr val="000000"/>
                          </a:solidFill>
                          <a:effectLst/>
                          <a:latin typeface="Arial" panose="020B0604020202020204" pitchFamily="34" charset="0"/>
                        </a:rPr>
                        <a:t>d</a:t>
                      </a:r>
                      <a:r>
                        <a:rPr kumimoji="0" lang="en-US" altLang="en-US" sz="1800" b="0" i="0" u="none" strike="noStrike" cap="none" normalizeH="0" baseline="0">
                          <a:ln>
                            <a:noFill/>
                          </a:ln>
                          <a:solidFill>
                            <a:srgbClr val="000000"/>
                          </a:solidFill>
                          <a:effectLst/>
                          <a:latin typeface="Arial" panose="020B0604020202020204" pitchFamily="34" charset="0"/>
                        </a:rPr>
                        <a:t> &lt;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Inelastic or relatively inelastic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Q</a:t>
                      </a:r>
                      <a:r>
                        <a:rPr kumimoji="0" lang="en-US" altLang="en-US" sz="1800" b="0" i="0" u="none" strike="noStrike" cap="none" normalizeH="0" baseline="-25000">
                          <a:ln>
                            <a:noFill/>
                          </a:ln>
                          <a:solidFill>
                            <a:srgbClr val="000000"/>
                          </a:solidFill>
                          <a:effectLst/>
                          <a:latin typeface="Arial" panose="020B0604020202020204" pitchFamily="34" charset="0"/>
                        </a:rPr>
                        <a:t>d</a:t>
                      </a:r>
                      <a:r>
                        <a:rPr kumimoji="0" lang="en-US" altLang="en-US" sz="1800" b="0" i="0" u="none" strike="noStrike" cap="none" normalizeH="0" baseline="0">
                          <a:ln>
                            <a:noFill/>
                          </a:ln>
                          <a:solidFill>
                            <a:srgbClr val="000000"/>
                          </a:solidFill>
                          <a:effectLst/>
                          <a:latin typeface="Arial" panose="020B0604020202020204" pitchFamily="34" charset="0"/>
                        </a:rPr>
                        <a:t> changes by a smaller percentage than does price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Total revenue increases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Total revenue decreases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437220185"/>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03F45F5C-C904-4FC9-80CA-30DBFB746762}"/>
              </a:ext>
            </a:extLst>
          </p:cNvPr>
          <p:cNvSpPr>
            <a:spLocks noGrp="1" noChangeArrowheads="1"/>
          </p:cNvSpPr>
          <p:nvPr>
            <p:ph type="title"/>
          </p:nvPr>
        </p:nvSpPr>
        <p:spPr>
          <a:xfrm>
            <a:off x="0" y="0"/>
            <a:ext cx="9144000" cy="838200"/>
          </a:xfrm>
        </p:spPr>
        <p:txBody>
          <a:bodyPr/>
          <a:lstStyle/>
          <a:p>
            <a:pPr eaLnBrk="1" hangingPunct="1"/>
            <a:r>
              <a:rPr lang="en-US" altLang="en-US" sz="3600" b="1" dirty="0"/>
              <a:t>Determinants of Elasticity of Demand</a:t>
            </a:r>
          </a:p>
        </p:txBody>
      </p:sp>
      <p:sp>
        <p:nvSpPr>
          <p:cNvPr id="12292" name="Rectangle 3">
            <a:extLst>
              <a:ext uri="{FF2B5EF4-FFF2-40B4-BE49-F238E27FC236}">
                <a16:creationId xmlns:a16="http://schemas.microsoft.com/office/drawing/2014/main" id="{44CF52C5-4074-44A5-AE0F-FBDD0588FDD9}"/>
              </a:ext>
            </a:extLst>
          </p:cNvPr>
          <p:cNvSpPr>
            <a:spLocks noGrp="1" noChangeArrowheads="1"/>
          </p:cNvSpPr>
          <p:nvPr>
            <p:ph type="body" idx="1"/>
          </p:nvPr>
        </p:nvSpPr>
        <p:spPr>
          <a:xfrm>
            <a:off x="228600" y="990600"/>
            <a:ext cx="8915400" cy="5181600"/>
          </a:xfrm>
        </p:spPr>
        <p:txBody>
          <a:bodyPr/>
          <a:lstStyle/>
          <a:p>
            <a:pPr eaLnBrk="1" hangingPunct="1">
              <a:buClr>
                <a:srgbClr val="3399FF"/>
              </a:buClr>
              <a:buSzPct val="125000"/>
            </a:pPr>
            <a:r>
              <a:rPr lang="en-US" altLang="en-US" sz="3600"/>
              <a:t>Substitutability</a:t>
            </a:r>
          </a:p>
          <a:p>
            <a:pPr lvl="1" eaLnBrk="1" hangingPunct="1">
              <a:buClr>
                <a:srgbClr val="3399FF"/>
              </a:buClr>
              <a:buSzPct val="125000"/>
              <a:buFont typeface="Arial" panose="020B0604020202020204" pitchFamily="34" charset="0"/>
              <a:buChar char="•"/>
            </a:pPr>
            <a:r>
              <a:rPr lang="en-US" altLang="en-US" sz="3200"/>
              <a:t>More substitutes, demand is more elastic</a:t>
            </a:r>
          </a:p>
          <a:p>
            <a:pPr eaLnBrk="1" hangingPunct="1">
              <a:buClr>
                <a:srgbClr val="3399FF"/>
              </a:buClr>
              <a:buSzPct val="125000"/>
            </a:pPr>
            <a:r>
              <a:rPr lang="en-US" altLang="en-US" sz="3600"/>
              <a:t>Proportion of Income</a:t>
            </a:r>
          </a:p>
          <a:p>
            <a:pPr lvl="1" eaLnBrk="1" hangingPunct="1">
              <a:buClr>
                <a:srgbClr val="3399FF"/>
              </a:buClr>
              <a:buSzPct val="125000"/>
              <a:buFont typeface="Arial" panose="020B0604020202020204" pitchFamily="34" charset="0"/>
              <a:buChar char="•"/>
            </a:pPr>
            <a:r>
              <a:rPr lang="en-US" altLang="en-US" sz="3200"/>
              <a:t>Higher proportion of income, demand is more elastic</a:t>
            </a:r>
          </a:p>
          <a:p>
            <a:pPr eaLnBrk="1" hangingPunct="1">
              <a:buClr>
                <a:srgbClr val="3399FF"/>
              </a:buClr>
              <a:buSzPct val="125000"/>
            </a:pPr>
            <a:r>
              <a:rPr lang="en-US" altLang="en-US" sz="3600"/>
              <a:t>Luxuries vs. Necessities</a:t>
            </a:r>
          </a:p>
          <a:p>
            <a:pPr lvl="1" eaLnBrk="1" hangingPunct="1">
              <a:buClr>
                <a:srgbClr val="3399FF"/>
              </a:buClr>
              <a:buSzPct val="125000"/>
              <a:buFont typeface="Arial" panose="020B0604020202020204" pitchFamily="34" charset="0"/>
              <a:buChar char="•"/>
            </a:pPr>
            <a:r>
              <a:rPr lang="en-US" altLang="en-US" sz="3200"/>
              <a:t>Luxury goods, demand is more elastic</a:t>
            </a:r>
          </a:p>
          <a:p>
            <a:pPr eaLnBrk="1" hangingPunct="1">
              <a:buClr>
                <a:srgbClr val="3399FF"/>
              </a:buClr>
              <a:buSzPct val="125000"/>
            </a:pPr>
            <a:r>
              <a:rPr lang="en-US" altLang="en-US" sz="3600"/>
              <a:t>Time</a:t>
            </a:r>
          </a:p>
          <a:p>
            <a:pPr lvl="1" eaLnBrk="1" hangingPunct="1">
              <a:buClr>
                <a:srgbClr val="3399FF"/>
              </a:buClr>
              <a:buSzPct val="125000"/>
              <a:buFont typeface="Arial" panose="020B0604020202020204" pitchFamily="34" charset="0"/>
              <a:buChar char="•"/>
            </a:pPr>
            <a:r>
              <a:rPr lang="en-US" altLang="en-US" sz="3200"/>
              <a:t>More time available, demand is more elastic</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E6B9-F887-4992-AAB1-FFE15ABAF1BA}"/>
              </a:ext>
            </a:extLst>
          </p:cNvPr>
          <p:cNvSpPr>
            <a:spLocks noGrp="1"/>
          </p:cNvSpPr>
          <p:nvPr>
            <p:ph type="title"/>
          </p:nvPr>
        </p:nvSpPr>
        <p:spPr/>
        <p:txBody>
          <a:bodyPr>
            <a:normAutofit/>
          </a:bodyPr>
          <a:lstStyle/>
          <a:p>
            <a:r>
              <a:rPr lang="en-US" altLang="en-US" sz="3600" b="1" dirty="0"/>
              <a:t>Price Elasticity of Supply</a:t>
            </a:r>
            <a:endParaRPr lang="en-US" sz="3600" dirty="0"/>
          </a:p>
        </p:txBody>
      </p:sp>
      <p:sp>
        <p:nvSpPr>
          <p:cNvPr id="3" name="Content Placeholder 2">
            <a:extLst>
              <a:ext uri="{FF2B5EF4-FFF2-40B4-BE49-F238E27FC236}">
                <a16:creationId xmlns:a16="http://schemas.microsoft.com/office/drawing/2014/main" id="{E797BF49-8CB4-4A04-B04D-6FB457388DA9}"/>
              </a:ext>
            </a:extLst>
          </p:cNvPr>
          <p:cNvSpPr>
            <a:spLocks noGrp="1"/>
          </p:cNvSpPr>
          <p:nvPr>
            <p:ph idx="1"/>
          </p:nvPr>
        </p:nvSpPr>
        <p:spPr>
          <a:xfrm>
            <a:off x="226031" y="1551398"/>
            <a:ext cx="8691938" cy="4625565"/>
          </a:xfrm>
        </p:spPr>
        <p:txBody>
          <a:bodyPr/>
          <a:lstStyle/>
          <a:p>
            <a:endParaRPr lang="en-US" dirty="0"/>
          </a:p>
          <a:p>
            <a:r>
              <a:rPr lang="en-US" sz="3200" dirty="0"/>
              <a:t>The coefficient of price elasticity of supply (e</a:t>
            </a:r>
            <a:r>
              <a:rPr lang="en-US" sz="3200" baseline="-25000" dirty="0"/>
              <a:t>s</a:t>
            </a:r>
            <a:r>
              <a:rPr lang="en-US" sz="3200" dirty="0"/>
              <a:t>) measures the percentage change in the quantity supplied of a commodity per unit of time (</a:t>
            </a:r>
            <a:r>
              <a:rPr lang="el-GR" sz="3200" dirty="0"/>
              <a:t>Δ</a:t>
            </a:r>
            <a:r>
              <a:rPr lang="en-US" sz="3200" dirty="0"/>
              <a:t>Q=Q) resulting from a given percentage change in the price of the commodity (</a:t>
            </a:r>
            <a:r>
              <a:rPr lang="el-GR" sz="3200" dirty="0"/>
              <a:t>Δ</a:t>
            </a:r>
            <a:r>
              <a:rPr lang="en-US" sz="3200" dirty="0"/>
              <a:t>P=P). Thus;</a:t>
            </a:r>
          </a:p>
        </p:txBody>
      </p:sp>
    </p:spTree>
    <p:extLst>
      <p:ext uri="{BB962C8B-B14F-4D97-AF65-F5344CB8AC3E}">
        <p14:creationId xmlns:p14="http://schemas.microsoft.com/office/powerpoint/2010/main" val="39430523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2977-437C-4E55-97A8-AC162C2FA0B4}"/>
              </a:ext>
            </a:extLst>
          </p:cNvPr>
          <p:cNvSpPr>
            <a:spLocks noGrp="1"/>
          </p:cNvSpPr>
          <p:nvPr>
            <p:ph type="title"/>
          </p:nvPr>
        </p:nvSpPr>
        <p:spPr>
          <a:xfrm>
            <a:off x="628650" y="365126"/>
            <a:ext cx="7886700" cy="847225"/>
          </a:xfrm>
        </p:spPr>
        <p:txBody>
          <a:bodyPr>
            <a:normAutofit/>
          </a:bodyPr>
          <a:lstStyle/>
          <a:p>
            <a:r>
              <a:rPr lang="en-US" altLang="en-US" sz="3600" b="1" dirty="0"/>
              <a:t>Price Elasticity of Supply</a:t>
            </a:r>
            <a:endParaRPr lang="en-US" sz="3600" dirty="0"/>
          </a:p>
        </p:txBody>
      </p:sp>
      <p:pic>
        <p:nvPicPr>
          <p:cNvPr id="5" name="Content Placeholder 4">
            <a:extLst>
              <a:ext uri="{FF2B5EF4-FFF2-40B4-BE49-F238E27FC236}">
                <a16:creationId xmlns:a16="http://schemas.microsoft.com/office/drawing/2014/main" id="{DAAC5696-9A8D-4C50-A21F-DFC5FD8C644F}"/>
              </a:ext>
            </a:extLst>
          </p:cNvPr>
          <p:cNvPicPr>
            <a:picLocks noGrp="1" noChangeAspect="1"/>
          </p:cNvPicPr>
          <p:nvPr>
            <p:ph idx="1"/>
          </p:nvPr>
        </p:nvPicPr>
        <p:blipFill>
          <a:blip r:embed="rId2"/>
          <a:stretch>
            <a:fillRect/>
          </a:stretch>
        </p:blipFill>
        <p:spPr>
          <a:xfrm>
            <a:off x="1921268" y="2321959"/>
            <a:ext cx="5106256" cy="1479272"/>
          </a:xfrm>
          <a:prstGeom prst="rect">
            <a:avLst/>
          </a:prstGeom>
        </p:spPr>
      </p:pic>
    </p:spTree>
    <p:extLst>
      <p:ext uri="{BB962C8B-B14F-4D97-AF65-F5344CB8AC3E}">
        <p14:creationId xmlns:p14="http://schemas.microsoft.com/office/powerpoint/2010/main" val="547919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F6E5-95E2-4611-AFB1-42ECD852D3AB}"/>
              </a:ext>
            </a:extLst>
          </p:cNvPr>
          <p:cNvSpPr>
            <a:spLocks noGrp="1"/>
          </p:cNvSpPr>
          <p:nvPr>
            <p:ph type="title"/>
          </p:nvPr>
        </p:nvSpPr>
        <p:spPr>
          <a:xfrm>
            <a:off x="628650" y="365126"/>
            <a:ext cx="7886700" cy="477355"/>
          </a:xfrm>
        </p:spPr>
        <p:txBody>
          <a:bodyPr>
            <a:noAutofit/>
          </a:bodyPr>
          <a:lstStyle/>
          <a:p>
            <a:r>
              <a:rPr lang="en-US" altLang="en-US" sz="3600" b="1" dirty="0"/>
              <a:t>Price Elasticity of Supply</a:t>
            </a:r>
            <a:endParaRPr lang="en-US" sz="3600" dirty="0"/>
          </a:p>
        </p:txBody>
      </p:sp>
      <p:sp>
        <p:nvSpPr>
          <p:cNvPr id="3" name="Content Placeholder 2">
            <a:extLst>
              <a:ext uri="{FF2B5EF4-FFF2-40B4-BE49-F238E27FC236}">
                <a16:creationId xmlns:a16="http://schemas.microsoft.com/office/drawing/2014/main" id="{24C8BC89-ADCB-4FA7-A6A9-E52F9EE9DCA2}"/>
              </a:ext>
            </a:extLst>
          </p:cNvPr>
          <p:cNvSpPr>
            <a:spLocks noGrp="1"/>
          </p:cNvSpPr>
          <p:nvPr>
            <p:ph idx="1"/>
          </p:nvPr>
        </p:nvSpPr>
        <p:spPr>
          <a:xfrm>
            <a:off x="267129" y="1130157"/>
            <a:ext cx="8671388" cy="5476126"/>
          </a:xfrm>
        </p:spPr>
        <p:txBody>
          <a:bodyPr>
            <a:noAutofit/>
          </a:bodyPr>
          <a:lstStyle/>
          <a:p>
            <a:r>
              <a:rPr lang="en-US" sz="3200" dirty="0"/>
              <a:t>When the supply curve is positively sloped (the usual case), price and quantity move in the same direction and e</a:t>
            </a:r>
            <a:r>
              <a:rPr lang="en-US" sz="3200" baseline="-25000" dirty="0"/>
              <a:t>s</a:t>
            </a:r>
            <a:r>
              <a:rPr lang="en-US" sz="3200" dirty="0"/>
              <a:t> &gt;0. </a:t>
            </a:r>
          </a:p>
          <a:p>
            <a:r>
              <a:rPr lang="en-US" sz="3200" dirty="0"/>
              <a:t>The supply curve is said to be elastic if e</a:t>
            </a:r>
            <a:r>
              <a:rPr lang="en-US" sz="3200" baseline="-25000" dirty="0"/>
              <a:t>s</a:t>
            </a:r>
            <a:r>
              <a:rPr lang="en-US" sz="3200" dirty="0"/>
              <a:t> &gt;1, inelastic if es , &lt;1, and unitary elastic if es = 1. </a:t>
            </a:r>
          </a:p>
          <a:p>
            <a:r>
              <a:rPr lang="en-US" sz="3200" dirty="0"/>
              <a:t>Arc and point e</a:t>
            </a:r>
            <a:r>
              <a:rPr lang="en-US" sz="3200" baseline="-25000" dirty="0"/>
              <a:t>s</a:t>
            </a:r>
            <a:r>
              <a:rPr lang="en-US" sz="3200" dirty="0"/>
              <a:t> can be found in the same way as arc and point e. When the supply curve is a positively sloped straight line, then, all along the line, e</a:t>
            </a:r>
            <a:r>
              <a:rPr lang="en-US" sz="3200" baseline="-25000" dirty="0"/>
              <a:t>s</a:t>
            </a:r>
            <a:r>
              <a:rPr lang="en-US" sz="3200" dirty="0"/>
              <a:t> &gt;1, if the line crosses the price axis; e</a:t>
            </a:r>
            <a:r>
              <a:rPr lang="en-US" sz="3200" baseline="-25000" dirty="0"/>
              <a:t>s</a:t>
            </a:r>
            <a:r>
              <a:rPr lang="en-US" sz="3200" dirty="0"/>
              <a:t> ,&lt; 1, if it crosses the quantity axis; and e</a:t>
            </a:r>
            <a:r>
              <a:rPr lang="en-US" sz="3200" baseline="-25000" dirty="0"/>
              <a:t>s</a:t>
            </a:r>
            <a:r>
              <a:rPr lang="en-US" sz="3200" dirty="0"/>
              <a:t> = 1, if it goes through the origin.</a:t>
            </a:r>
          </a:p>
        </p:txBody>
      </p:sp>
    </p:spTree>
    <p:extLst>
      <p:ext uri="{BB962C8B-B14F-4D97-AF65-F5344CB8AC3E}">
        <p14:creationId xmlns:p14="http://schemas.microsoft.com/office/powerpoint/2010/main" val="397923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normAutofit fontScale="90000"/>
          </a:bodyPr>
          <a:lstStyle/>
          <a:p>
            <a:r>
              <a:rPr lang="en-US" dirty="0"/>
              <a:t>PPC</a:t>
            </a:r>
          </a:p>
        </p:txBody>
      </p:sp>
      <p:sp>
        <p:nvSpPr>
          <p:cNvPr id="3" name="Content Placeholder 2"/>
          <p:cNvSpPr>
            <a:spLocks noGrp="1"/>
          </p:cNvSpPr>
          <p:nvPr>
            <p:ph idx="1"/>
          </p:nvPr>
        </p:nvSpPr>
        <p:spPr>
          <a:xfrm>
            <a:off x="304800" y="1295400"/>
            <a:ext cx="8686800" cy="4800600"/>
          </a:xfrm>
        </p:spPr>
        <p:txBody>
          <a:bodyPr/>
          <a:lstStyle/>
          <a:p>
            <a:pPr>
              <a:buNone/>
            </a:pPr>
            <a:r>
              <a:rPr lang="en-US" dirty="0"/>
              <a:t>(</a:t>
            </a:r>
            <a:r>
              <a:rPr lang="en-US" dirty="0" err="1"/>
              <a:t>i</a:t>
            </a:r>
            <a:r>
              <a:rPr lang="en-US" dirty="0"/>
              <a:t>) Draw a production possibility curve marking points A, B, C, D and E.</a:t>
            </a:r>
          </a:p>
          <a:p>
            <a:pPr>
              <a:buNone/>
            </a:pPr>
            <a:r>
              <a:rPr lang="en-US" dirty="0"/>
              <a:t>(ii) Calculate the opportunity cost of increasing the output of Good X from 2 to 3 units.</a:t>
            </a:r>
          </a:p>
          <a:p>
            <a:pPr>
              <a:buNone/>
            </a:pPr>
            <a:r>
              <a:rPr lang="en-US" dirty="0"/>
              <a:t>(iii) Explain how and why the opportunity cost of producing higher levels of output of Good X</a:t>
            </a:r>
          </a:p>
          <a:p>
            <a:pPr>
              <a:buNone/>
            </a:pPr>
            <a:r>
              <a:rPr lang="en-US" dirty="0"/>
              <a:t>(iv) Describe the situation that must exist if the economy produces a combination of 2 units of Good X and 8 units of Good Y.</a:t>
            </a:r>
          </a:p>
          <a:p>
            <a:pPr>
              <a:buNone/>
            </a:pPr>
            <a:endParaRPr lang="en-US" dirty="0"/>
          </a:p>
          <a:p>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DF51-18A6-4CED-BFB3-A037D1E24754}"/>
              </a:ext>
            </a:extLst>
          </p:cNvPr>
          <p:cNvSpPr>
            <a:spLocks noGrp="1"/>
          </p:cNvSpPr>
          <p:nvPr>
            <p:ph type="title"/>
          </p:nvPr>
        </p:nvSpPr>
        <p:spPr>
          <a:xfrm>
            <a:off x="628650" y="365126"/>
            <a:ext cx="7886700" cy="878047"/>
          </a:xfrm>
        </p:spPr>
        <p:txBody>
          <a:bodyPr>
            <a:normAutofit/>
          </a:bodyPr>
          <a:lstStyle/>
          <a:p>
            <a:r>
              <a:rPr lang="en-US" sz="3600" dirty="0"/>
              <a:t>EXAMPLE </a:t>
            </a:r>
          </a:p>
        </p:txBody>
      </p:sp>
      <p:sp>
        <p:nvSpPr>
          <p:cNvPr id="3" name="Content Placeholder 2">
            <a:extLst>
              <a:ext uri="{FF2B5EF4-FFF2-40B4-BE49-F238E27FC236}">
                <a16:creationId xmlns:a16="http://schemas.microsoft.com/office/drawing/2014/main" id="{4D236411-26B8-4A11-BC23-7DBF082CB5A2}"/>
              </a:ext>
            </a:extLst>
          </p:cNvPr>
          <p:cNvSpPr>
            <a:spLocks noGrp="1"/>
          </p:cNvSpPr>
          <p:nvPr>
            <p:ph idx="1"/>
          </p:nvPr>
        </p:nvSpPr>
        <p:spPr/>
        <p:txBody>
          <a:bodyPr>
            <a:normAutofit/>
          </a:bodyPr>
          <a:lstStyle/>
          <a:p>
            <a:pPr algn="just"/>
            <a:r>
              <a:rPr lang="en-US" sz="3200" dirty="0"/>
              <a:t>To find ex for a movement from point A to point C, from C to A and midway between A and C (i.e., at point B) and midway between C and F (i.e., at point D) for the values of Table, we proceed as follows:</a:t>
            </a:r>
          </a:p>
        </p:txBody>
      </p:sp>
    </p:spTree>
    <p:extLst>
      <p:ext uri="{BB962C8B-B14F-4D97-AF65-F5344CB8AC3E}">
        <p14:creationId xmlns:p14="http://schemas.microsoft.com/office/powerpoint/2010/main" val="13384203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99DE-49DE-4B72-BD45-1CD7B74911F9}"/>
              </a:ext>
            </a:extLst>
          </p:cNvPr>
          <p:cNvSpPr>
            <a:spLocks noGrp="1"/>
          </p:cNvSpPr>
          <p:nvPr>
            <p:ph type="title"/>
          </p:nvPr>
        </p:nvSpPr>
        <p:spPr>
          <a:xfrm>
            <a:off x="628650" y="365126"/>
            <a:ext cx="7886700" cy="713661"/>
          </a:xfrm>
        </p:spPr>
        <p:txBody>
          <a:bodyPr>
            <a:normAutofit/>
          </a:bodyPr>
          <a:lstStyle/>
          <a:p>
            <a:r>
              <a:rPr lang="en-US" sz="3600" dirty="0"/>
              <a:t>EXAMPLE</a:t>
            </a:r>
          </a:p>
        </p:txBody>
      </p:sp>
      <p:graphicFrame>
        <p:nvGraphicFramePr>
          <p:cNvPr id="4" name="Content Placeholder 3">
            <a:extLst>
              <a:ext uri="{FF2B5EF4-FFF2-40B4-BE49-F238E27FC236}">
                <a16:creationId xmlns:a16="http://schemas.microsoft.com/office/drawing/2014/main" id="{2213D0F2-ACF4-4309-B521-F2DAE3A0912A}"/>
              </a:ext>
            </a:extLst>
          </p:cNvPr>
          <p:cNvGraphicFramePr>
            <a:graphicFrameLocks noGrp="1"/>
          </p:cNvGraphicFramePr>
          <p:nvPr>
            <p:ph idx="1"/>
          </p:nvPr>
        </p:nvGraphicFramePr>
        <p:xfrm>
          <a:off x="780836" y="1825625"/>
          <a:ext cx="7734514" cy="3840480"/>
        </p:xfrm>
        <a:graphic>
          <a:graphicData uri="http://schemas.openxmlformats.org/drawingml/2006/table">
            <a:tbl>
              <a:tblPr firstRow="1" bandRow="1">
                <a:tableStyleId>{5C22544A-7EE6-4342-B048-85BDC9FD1C3A}</a:tableStyleId>
              </a:tblPr>
              <a:tblGrid>
                <a:gridCol w="2476714">
                  <a:extLst>
                    <a:ext uri="{9D8B030D-6E8A-4147-A177-3AD203B41FA5}">
                      <a16:colId xmlns:a16="http://schemas.microsoft.com/office/drawing/2014/main" val="2427799130"/>
                    </a:ext>
                  </a:extLst>
                </a:gridCol>
                <a:gridCol w="2628900">
                  <a:extLst>
                    <a:ext uri="{9D8B030D-6E8A-4147-A177-3AD203B41FA5}">
                      <a16:colId xmlns:a16="http://schemas.microsoft.com/office/drawing/2014/main" val="1799415962"/>
                    </a:ext>
                  </a:extLst>
                </a:gridCol>
                <a:gridCol w="2628900">
                  <a:extLst>
                    <a:ext uri="{9D8B030D-6E8A-4147-A177-3AD203B41FA5}">
                      <a16:colId xmlns:a16="http://schemas.microsoft.com/office/drawing/2014/main" val="2724104141"/>
                    </a:ext>
                  </a:extLst>
                </a:gridCol>
              </a:tblGrid>
              <a:tr h="370840">
                <a:tc>
                  <a:txBody>
                    <a:bodyPr/>
                    <a:lstStyle/>
                    <a:p>
                      <a:r>
                        <a:rPr lang="en-US" sz="3600" b="0" i="0" u="none" strike="noStrike" kern="1200" baseline="0" dirty="0">
                          <a:solidFill>
                            <a:schemeClr val="lt1"/>
                          </a:solidFill>
                          <a:latin typeface="+mn-lt"/>
                          <a:ea typeface="+mn-ea"/>
                          <a:cs typeface="+mn-cs"/>
                        </a:rPr>
                        <a:t>Point</a:t>
                      </a:r>
                      <a:endParaRPr lang="en-US" sz="3600" dirty="0"/>
                    </a:p>
                  </a:txBody>
                  <a:tcPr/>
                </a:tc>
                <a:tc>
                  <a:txBody>
                    <a:bodyPr/>
                    <a:lstStyle/>
                    <a:p>
                      <a:r>
                        <a:rPr lang="en-US" sz="3600" b="0" i="0" u="none" strike="noStrike" kern="1200" baseline="0" dirty="0">
                          <a:solidFill>
                            <a:schemeClr val="lt1"/>
                          </a:solidFill>
                          <a:latin typeface="+mn-lt"/>
                          <a:ea typeface="+mn-ea"/>
                          <a:cs typeface="+mn-cs"/>
                        </a:rPr>
                        <a:t>Px (Rs.)</a:t>
                      </a:r>
                      <a:endParaRPr lang="en-US" sz="3600" dirty="0"/>
                    </a:p>
                  </a:txBody>
                  <a:tcPr/>
                </a:tc>
                <a:tc>
                  <a:txBody>
                    <a:bodyPr/>
                    <a:lstStyle/>
                    <a:p>
                      <a:r>
                        <a:rPr lang="en-US" sz="3600" b="0" i="0" u="none" strike="noStrike" kern="1200" baseline="0" dirty="0" err="1">
                          <a:solidFill>
                            <a:schemeClr val="lt1"/>
                          </a:solidFill>
                          <a:latin typeface="+mn-lt"/>
                          <a:ea typeface="+mn-ea"/>
                          <a:cs typeface="+mn-cs"/>
                        </a:rPr>
                        <a:t>Qx</a:t>
                      </a:r>
                      <a:endParaRPr lang="en-US" sz="3600" dirty="0"/>
                    </a:p>
                  </a:txBody>
                  <a:tcPr/>
                </a:tc>
                <a:extLst>
                  <a:ext uri="{0D108BD9-81ED-4DB2-BD59-A6C34878D82A}">
                    <a16:rowId xmlns:a16="http://schemas.microsoft.com/office/drawing/2014/main" val="2564533918"/>
                  </a:ext>
                </a:extLst>
              </a:tr>
              <a:tr h="370840">
                <a:tc>
                  <a:txBody>
                    <a:bodyPr/>
                    <a:lstStyle/>
                    <a:p>
                      <a:r>
                        <a:rPr lang="en-US" sz="3600" dirty="0"/>
                        <a:t>A</a:t>
                      </a:r>
                    </a:p>
                  </a:txBody>
                  <a:tcPr/>
                </a:tc>
                <a:tc>
                  <a:txBody>
                    <a:bodyPr/>
                    <a:lstStyle/>
                    <a:p>
                      <a:r>
                        <a:rPr lang="en-US" sz="3600" dirty="0"/>
                        <a:t>6</a:t>
                      </a:r>
                    </a:p>
                  </a:txBody>
                  <a:tcPr/>
                </a:tc>
                <a:tc>
                  <a:txBody>
                    <a:bodyPr/>
                    <a:lstStyle/>
                    <a:p>
                      <a:r>
                        <a:rPr lang="en-US" sz="3600" dirty="0"/>
                        <a:t>800</a:t>
                      </a:r>
                    </a:p>
                  </a:txBody>
                  <a:tcPr/>
                </a:tc>
                <a:extLst>
                  <a:ext uri="{0D108BD9-81ED-4DB2-BD59-A6C34878D82A}">
                    <a16:rowId xmlns:a16="http://schemas.microsoft.com/office/drawing/2014/main" val="910221739"/>
                  </a:ext>
                </a:extLst>
              </a:tr>
              <a:tr h="370840">
                <a:tc>
                  <a:txBody>
                    <a:bodyPr/>
                    <a:lstStyle/>
                    <a:p>
                      <a:r>
                        <a:rPr lang="en-US" sz="3600" dirty="0"/>
                        <a:t>B</a:t>
                      </a:r>
                    </a:p>
                  </a:txBody>
                  <a:tcPr/>
                </a:tc>
                <a:tc>
                  <a:txBody>
                    <a:bodyPr/>
                    <a:lstStyle/>
                    <a:p>
                      <a:r>
                        <a:rPr lang="en-US" sz="3600" dirty="0"/>
                        <a:t>5</a:t>
                      </a:r>
                    </a:p>
                  </a:txBody>
                  <a:tcPr/>
                </a:tc>
                <a:tc>
                  <a:txBody>
                    <a:bodyPr/>
                    <a:lstStyle/>
                    <a:p>
                      <a:r>
                        <a:rPr lang="en-US" sz="3600" dirty="0"/>
                        <a:t>600</a:t>
                      </a:r>
                    </a:p>
                  </a:txBody>
                  <a:tcPr/>
                </a:tc>
                <a:extLst>
                  <a:ext uri="{0D108BD9-81ED-4DB2-BD59-A6C34878D82A}">
                    <a16:rowId xmlns:a16="http://schemas.microsoft.com/office/drawing/2014/main" val="20151798"/>
                  </a:ext>
                </a:extLst>
              </a:tr>
              <a:tr h="370840">
                <a:tc>
                  <a:txBody>
                    <a:bodyPr/>
                    <a:lstStyle/>
                    <a:p>
                      <a:r>
                        <a:rPr lang="en-US" sz="3600" dirty="0"/>
                        <a:t>C</a:t>
                      </a:r>
                    </a:p>
                  </a:txBody>
                  <a:tcPr/>
                </a:tc>
                <a:tc>
                  <a:txBody>
                    <a:bodyPr/>
                    <a:lstStyle/>
                    <a:p>
                      <a:r>
                        <a:rPr lang="en-US" sz="3600" dirty="0"/>
                        <a:t>4</a:t>
                      </a:r>
                    </a:p>
                  </a:txBody>
                  <a:tcPr/>
                </a:tc>
                <a:tc>
                  <a:txBody>
                    <a:bodyPr/>
                    <a:lstStyle/>
                    <a:p>
                      <a:r>
                        <a:rPr lang="en-US" sz="3600" dirty="0"/>
                        <a:t>400</a:t>
                      </a:r>
                    </a:p>
                  </a:txBody>
                  <a:tcPr/>
                </a:tc>
                <a:extLst>
                  <a:ext uri="{0D108BD9-81ED-4DB2-BD59-A6C34878D82A}">
                    <a16:rowId xmlns:a16="http://schemas.microsoft.com/office/drawing/2014/main" val="3979466264"/>
                  </a:ext>
                </a:extLst>
              </a:tr>
              <a:tr h="370840">
                <a:tc>
                  <a:txBody>
                    <a:bodyPr/>
                    <a:lstStyle/>
                    <a:p>
                      <a:r>
                        <a:rPr lang="en-US" sz="3600" dirty="0"/>
                        <a:t>D</a:t>
                      </a:r>
                    </a:p>
                  </a:txBody>
                  <a:tcPr/>
                </a:tc>
                <a:tc>
                  <a:txBody>
                    <a:bodyPr/>
                    <a:lstStyle/>
                    <a:p>
                      <a:r>
                        <a:rPr lang="en-US" sz="3600" dirty="0"/>
                        <a:t>3</a:t>
                      </a:r>
                    </a:p>
                  </a:txBody>
                  <a:tcPr/>
                </a:tc>
                <a:tc>
                  <a:txBody>
                    <a:bodyPr/>
                    <a:lstStyle/>
                    <a:p>
                      <a:r>
                        <a:rPr lang="en-US" sz="3600" dirty="0"/>
                        <a:t>200</a:t>
                      </a:r>
                    </a:p>
                  </a:txBody>
                  <a:tcPr/>
                </a:tc>
                <a:extLst>
                  <a:ext uri="{0D108BD9-81ED-4DB2-BD59-A6C34878D82A}">
                    <a16:rowId xmlns:a16="http://schemas.microsoft.com/office/drawing/2014/main" val="2123435251"/>
                  </a:ext>
                </a:extLst>
              </a:tr>
              <a:tr h="370840">
                <a:tc>
                  <a:txBody>
                    <a:bodyPr/>
                    <a:lstStyle/>
                    <a:p>
                      <a:r>
                        <a:rPr lang="en-US" sz="3600" dirty="0"/>
                        <a:t>F</a:t>
                      </a:r>
                    </a:p>
                  </a:txBody>
                  <a:tcPr/>
                </a:tc>
                <a:tc>
                  <a:txBody>
                    <a:bodyPr/>
                    <a:lstStyle/>
                    <a:p>
                      <a:r>
                        <a:rPr lang="en-US" sz="3600" dirty="0"/>
                        <a:t>2</a:t>
                      </a:r>
                    </a:p>
                  </a:txBody>
                  <a:tcPr/>
                </a:tc>
                <a:tc>
                  <a:txBody>
                    <a:bodyPr/>
                    <a:lstStyle/>
                    <a:p>
                      <a:r>
                        <a:rPr lang="en-US" sz="3600" dirty="0"/>
                        <a:t>0</a:t>
                      </a:r>
                    </a:p>
                  </a:txBody>
                  <a:tcPr/>
                </a:tc>
                <a:extLst>
                  <a:ext uri="{0D108BD9-81ED-4DB2-BD59-A6C34878D82A}">
                    <a16:rowId xmlns:a16="http://schemas.microsoft.com/office/drawing/2014/main" val="3461051464"/>
                  </a:ext>
                </a:extLst>
              </a:tr>
            </a:tbl>
          </a:graphicData>
        </a:graphic>
      </p:graphicFrame>
    </p:spTree>
    <p:extLst>
      <p:ext uri="{BB962C8B-B14F-4D97-AF65-F5344CB8AC3E}">
        <p14:creationId xmlns:p14="http://schemas.microsoft.com/office/powerpoint/2010/main" val="237140964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E2ED-B6F1-4633-86AA-DC72CC73C68D}"/>
              </a:ext>
            </a:extLst>
          </p:cNvPr>
          <p:cNvSpPr>
            <a:spLocks noGrp="1"/>
          </p:cNvSpPr>
          <p:nvPr>
            <p:ph type="title"/>
          </p:nvPr>
        </p:nvSpPr>
        <p:spPr>
          <a:xfrm>
            <a:off x="628650" y="365126"/>
            <a:ext cx="7886700" cy="600645"/>
          </a:xfrm>
        </p:spPr>
        <p:txBody>
          <a:bodyPr>
            <a:normAutofit/>
          </a:bodyPr>
          <a:lstStyle/>
          <a:p>
            <a:r>
              <a:rPr lang="en-US" sz="3600" dirty="0"/>
              <a:t>EXAMPLE</a:t>
            </a:r>
          </a:p>
        </p:txBody>
      </p:sp>
      <p:pic>
        <p:nvPicPr>
          <p:cNvPr id="4" name="Content Placeholder 3">
            <a:extLst>
              <a:ext uri="{FF2B5EF4-FFF2-40B4-BE49-F238E27FC236}">
                <a16:creationId xmlns:a16="http://schemas.microsoft.com/office/drawing/2014/main" id="{562AC98B-B082-456F-94C9-D92F24B208A8}"/>
              </a:ext>
            </a:extLst>
          </p:cNvPr>
          <p:cNvPicPr>
            <a:picLocks noGrp="1" noChangeAspect="1"/>
          </p:cNvPicPr>
          <p:nvPr>
            <p:ph idx="1"/>
          </p:nvPr>
        </p:nvPicPr>
        <p:blipFill>
          <a:blip r:embed="rId2"/>
          <a:stretch>
            <a:fillRect/>
          </a:stretch>
        </p:blipFill>
        <p:spPr>
          <a:xfrm>
            <a:off x="421239" y="1212351"/>
            <a:ext cx="8280971" cy="4109662"/>
          </a:xfrm>
          <a:prstGeom prst="rect">
            <a:avLst/>
          </a:prstGeom>
        </p:spPr>
      </p:pic>
    </p:spTree>
    <p:extLst>
      <p:ext uri="{BB962C8B-B14F-4D97-AF65-F5344CB8AC3E}">
        <p14:creationId xmlns:p14="http://schemas.microsoft.com/office/powerpoint/2010/main" val="212074203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4EE6-9664-4EFA-8927-F98F4BA4DFB9}"/>
              </a:ext>
            </a:extLst>
          </p:cNvPr>
          <p:cNvSpPr>
            <a:spLocks noGrp="1"/>
          </p:cNvSpPr>
          <p:nvPr>
            <p:ph type="title"/>
          </p:nvPr>
        </p:nvSpPr>
        <p:spPr/>
        <p:txBody>
          <a:bodyPr>
            <a:normAutofit/>
          </a:bodyPr>
          <a:lstStyle/>
          <a:p>
            <a:r>
              <a:rPr lang="en-US" sz="3600" dirty="0"/>
              <a:t>EXAMPLE </a:t>
            </a:r>
          </a:p>
        </p:txBody>
      </p:sp>
      <p:sp>
        <p:nvSpPr>
          <p:cNvPr id="3" name="Content Placeholder 2">
            <a:extLst>
              <a:ext uri="{FF2B5EF4-FFF2-40B4-BE49-F238E27FC236}">
                <a16:creationId xmlns:a16="http://schemas.microsoft.com/office/drawing/2014/main" id="{E5546F6B-F08C-497F-8E00-AA15C7909B67}"/>
              </a:ext>
            </a:extLst>
          </p:cNvPr>
          <p:cNvSpPr>
            <a:spLocks noGrp="1"/>
          </p:cNvSpPr>
          <p:nvPr>
            <p:ph idx="1"/>
          </p:nvPr>
        </p:nvSpPr>
        <p:spPr>
          <a:xfrm>
            <a:off x="628650" y="1571946"/>
            <a:ext cx="7886700" cy="5126805"/>
          </a:xfrm>
        </p:spPr>
        <p:txBody>
          <a:bodyPr/>
          <a:lstStyle/>
          <a:p>
            <a:r>
              <a:rPr lang="en-US" dirty="0"/>
              <a:t>We can find es at points B and D geometrically from</a:t>
            </a:r>
          </a:p>
        </p:txBody>
      </p:sp>
      <p:pic>
        <p:nvPicPr>
          <p:cNvPr id="4" name="Picture 3">
            <a:extLst>
              <a:ext uri="{FF2B5EF4-FFF2-40B4-BE49-F238E27FC236}">
                <a16:creationId xmlns:a16="http://schemas.microsoft.com/office/drawing/2014/main" id="{39D89FF2-7962-49E2-AA83-703699252B5B}"/>
              </a:ext>
            </a:extLst>
          </p:cNvPr>
          <p:cNvPicPr>
            <a:picLocks noChangeAspect="1"/>
          </p:cNvPicPr>
          <p:nvPr/>
        </p:nvPicPr>
        <p:blipFill>
          <a:blip r:embed="rId2"/>
          <a:stretch>
            <a:fillRect/>
          </a:stretch>
        </p:blipFill>
        <p:spPr>
          <a:xfrm>
            <a:off x="1520575" y="2262599"/>
            <a:ext cx="6154221" cy="4436151"/>
          </a:xfrm>
          <a:prstGeom prst="rect">
            <a:avLst/>
          </a:prstGeom>
        </p:spPr>
      </p:pic>
    </p:spTree>
    <p:extLst>
      <p:ext uri="{BB962C8B-B14F-4D97-AF65-F5344CB8AC3E}">
        <p14:creationId xmlns:p14="http://schemas.microsoft.com/office/powerpoint/2010/main" val="403720563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4460-6ECB-4CED-ACDE-DADF2EEC446D}"/>
              </a:ext>
            </a:extLst>
          </p:cNvPr>
          <p:cNvSpPr>
            <a:spLocks noGrp="1"/>
          </p:cNvSpPr>
          <p:nvPr>
            <p:ph type="title"/>
          </p:nvPr>
        </p:nvSpPr>
        <p:spPr>
          <a:xfrm>
            <a:off x="628650" y="365126"/>
            <a:ext cx="7886700" cy="857499"/>
          </a:xfrm>
        </p:spPr>
        <p:txBody>
          <a:bodyPr>
            <a:normAutofit/>
          </a:bodyPr>
          <a:lstStyle/>
          <a:p>
            <a:r>
              <a:rPr lang="en-US" sz="3600" dirty="0"/>
              <a:t>EXAMPLE </a:t>
            </a:r>
          </a:p>
        </p:txBody>
      </p:sp>
      <p:pic>
        <p:nvPicPr>
          <p:cNvPr id="4" name="Content Placeholder 3">
            <a:extLst>
              <a:ext uri="{FF2B5EF4-FFF2-40B4-BE49-F238E27FC236}">
                <a16:creationId xmlns:a16="http://schemas.microsoft.com/office/drawing/2014/main" id="{79B23423-1B00-4F5F-BE8B-FDCA7439566E}"/>
              </a:ext>
            </a:extLst>
          </p:cNvPr>
          <p:cNvPicPr>
            <a:picLocks noGrp="1" noChangeAspect="1"/>
          </p:cNvPicPr>
          <p:nvPr>
            <p:ph idx="1"/>
          </p:nvPr>
        </p:nvPicPr>
        <p:blipFill>
          <a:blip r:embed="rId2"/>
          <a:stretch>
            <a:fillRect/>
          </a:stretch>
        </p:blipFill>
        <p:spPr>
          <a:xfrm>
            <a:off x="313362" y="1994807"/>
            <a:ext cx="8517276" cy="2619910"/>
          </a:xfrm>
          <a:prstGeom prst="rect">
            <a:avLst/>
          </a:prstGeom>
        </p:spPr>
      </p:pic>
      <p:sp>
        <p:nvSpPr>
          <p:cNvPr id="5" name="Rectangle 4">
            <a:extLst>
              <a:ext uri="{FF2B5EF4-FFF2-40B4-BE49-F238E27FC236}">
                <a16:creationId xmlns:a16="http://schemas.microsoft.com/office/drawing/2014/main" id="{760655EF-15DA-4484-B65C-4CFB8C82FDCE}"/>
              </a:ext>
            </a:extLst>
          </p:cNvPr>
          <p:cNvSpPr/>
          <p:nvPr/>
        </p:nvSpPr>
        <p:spPr>
          <a:xfrm>
            <a:off x="313362" y="5237924"/>
            <a:ext cx="8517276" cy="1384995"/>
          </a:xfrm>
          <a:prstGeom prst="rect">
            <a:avLst/>
          </a:prstGeom>
        </p:spPr>
        <p:txBody>
          <a:bodyPr wrap="square">
            <a:spAutoFit/>
          </a:bodyPr>
          <a:lstStyle/>
          <a:p>
            <a:r>
              <a:rPr lang="en-US" sz="2800" dirty="0"/>
              <a:t>To find point es, for a curvilinear supply curve, we draw a tangent to the supply curve at the point and then proceed as above.</a:t>
            </a:r>
          </a:p>
        </p:txBody>
      </p:sp>
    </p:spTree>
    <p:extLst>
      <p:ext uri="{BB962C8B-B14F-4D97-AF65-F5344CB8AC3E}">
        <p14:creationId xmlns:p14="http://schemas.microsoft.com/office/powerpoint/2010/main" val="14288984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91D24C15-D28F-42F1-A0B4-E91F44A54BCA}"/>
              </a:ext>
            </a:extLst>
          </p:cNvPr>
          <p:cNvSpPr>
            <a:spLocks noGrp="1" noChangeArrowheads="1"/>
          </p:cNvSpPr>
          <p:nvPr>
            <p:ph type="title"/>
          </p:nvPr>
        </p:nvSpPr>
        <p:spPr>
          <a:xfrm>
            <a:off x="0" y="0"/>
            <a:ext cx="9144000" cy="838200"/>
          </a:xfrm>
        </p:spPr>
        <p:txBody>
          <a:bodyPr/>
          <a:lstStyle/>
          <a:p>
            <a:pPr eaLnBrk="1" hangingPunct="1"/>
            <a:r>
              <a:rPr lang="en-US" altLang="en-US" sz="3600" b="1" dirty="0"/>
              <a:t>Price Elasticity of Supply</a:t>
            </a:r>
          </a:p>
        </p:txBody>
      </p:sp>
      <p:sp>
        <p:nvSpPr>
          <p:cNvPr id="14340" name="Rectangle 3">
            <a:extLst>
              <a:ext uri="{FF2B5EF4-FFF2-40B4-BE49-F238E27FC236}">
                <a16:creationId xmlns:a16="http://schemas.microsoft.com/office/drawing/2014/main" id="{DD30D97A-0018-4BF9-A816-0AB23F4234D7}"/>
              </a:ext>
            </a:extLst>
          </p:cNvPr>
          <p:cNvSpPr>
            <a:spLocks noGrp="1" noChangeArrowheads="1"/>
          </p:cNvSpPr>
          <p:nvPr>
            <p:ph type="body" idx="1"/>
          </p:nvPr>
        </p:nvSpPr>
        <p:spPr>
          <a:xfrm>
            <a:off x="457200" y="1295400"/>
            <a:ext cx="8229600" cy="2286000"/>
          </a:xfrm>
        </p:spPr>
        <p:txBody>
          <a:bodyPr/>
          <a:lstStyle/>
          <a:p>
            <a:pPr eaLnBrk="1" hangingPunct="1">
              <a:buClr>
                <a:srgbClr val="3399FF"/>
              </a:buClr>
              <a:buSzPct val="125000"/>
            </a:pPr>
            <a:r>
              <a:rPr lang="en-US" altLang="en-US" sz="3600" dirty="0"/>
              <a:t>Formula to compute elasticity</a:t>
            </a:r>
          </a:p>
          <a:p>
            <a:pPr eaLnBrk="1" hangingPunct="1">
              <a:buClr>
                <a:srgbClr val="3399FF"/>
              </a:buClr>
              <a:buSzPct val="125000"/>
            </a:pPr>
            <a:r>
              <a:rPr lang="en-US" altLang="en-US" sz="3600" dirty="0"/>
              <a:t>E</a:t>
            </a:r>
            <a:r>
              <a:rPr lang="en-US" altLang="en-US" sz="3600" baseline="-25000" dirty="0"/>
              <a:t>s</a:t>
            </a:r>
            <a:r>
              <a:rPr lang="en-US" altLang="en-US" sz="3600" dirty="0"/>
              <a:t> &gt; 1 supply is elastic</a:t>
            </a:r>
          </a:p>
          <a:p>
            <a:pPr eaLnBrk="1" hangingPunct="1">
              <a:buClr>
                <a:srgbClr val="3399FF"/>
              </a:buClr>
              <a:buSzPct val="125000"/>
            </a:pPr>
            <a:r>
              <a:rPr lang="en-US" altLang="en-US" sz="3600" dirty="0"/>
              <a:t>E</a:t>
            </a:r>
            <a:r>
              <a:rPr lang="en-US" altLang="en-US" sz="3600" baseline="-25000" dirty="0"/>
              <a:t>s</a:t>
            </a:r>
            <a:r>
              <a:rPr lang="en-US" altLang="en-US" sz="3600" dirty="0"/>
              <a:t> &lt; 1 supply is inelastic</a:t>
            </a:r>
          </a:p>
          <a:p>
            <a:pPr lvl="1" eaLnBrk="1" hangingPunct="1">
              <a:buClr>
                <a:srgbClr val="3399FF"/>
              </a:buClr>
              <a:buSzPct val="125000"/>
              <a:buFontTx/>
              <a:buNone/>
            </a:pPr>
            <a:r>
              <a:rPr lang="en-US" altLang="en-US" sz="2400" dirty="0"/>
              <a:t>		</a:t>
            </a:r>
          </a:p>
          <a:p>
            <a:pPr eaLnBrk="1" hangingPunct="1">
              <a:buClr>
                <a:srgbClr val="3399FF"/>
              </a:buClr>
              <a:buSzPct val="125000"/>
              <a:buFontTx/>
              <a:buNone/>
            </a:pPr>
            <a:endParaRPr lang="en-US" altLang="en-US" sz="2800" dirty="0"/>
          </a:p>
        </p:txBody>
      </p:sp>
      <p:grpSp>
        <p:nvGrpSpPr>
          <p:cNvPr id="14343" name="Group 11">
            <a:extLst>
              <a:ext uri="{FF2B5EF4-FFF2-40B4-BE49-F238E27FC236}">
                <a16:creationId xmlns:a16="http://schemas.microsoft.com/office/drawing/2014/main" id="{0FA4F0E0-DE8A-431A-867B-8E8F23190DEF}"/>
              </a:ext>
            </a:extLst>
          </p:cNvPr>
          <p:cNvGrpSpPr>
            <a:grpSpLocks/>
          </p:cNvGrpSpPr>
          <p:nvPr/>
        </p:nvGrpSpPr>
        <p:grpSpPr bwMode="auto">
          <a:xfrm>
            <a:off x="1592263" y="4044950"/>
            <a:ext cx="5929312" cy="1810679"/>
            <a:chOff x="1281112" y="3663950"/>
            <a:chExt cx="5927733" cy="1810679"/>
          </a:xfrm>
        </p:grpSpPr>
        <p:sp>
          <p:nvSpPr>
            <p:cNvPr id="14344" name="Text Box 7">
              <a:extLst>
                <a:ext uri="{FF2B5EF4-FFF2-40B4-BE49-F238E27FC236}">
                  <a16:creationId xmlns:a16="http://schemas.microsoft.com/office/drawing/2014/main" id="{80D1D7BB-8576-4C01-A8AA-6BDC84F28DEE}"/>
                </a:ext>
              </a:extLst>
            </p:cNvPr>
            <p:cNvSpPr txBox="1">
              <a:spLocks noChangeArrowheads="1"/>
            </p:cNvSpPr>
            <p:nvPr/>
          </p:nvSpPr>
          <p:spPr bwMode="auto">
            <a:xfrm>
              <a:off x="2887171" y="3663950"/>
              <a:ext cx="4120543" cy="82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pPr>
              <a:r>
                <a:rPr lang="en-US" altLang="en-US" sz="2400">
                  <a:solidFill>
                    <a:srgbClr val="000000"/>
                  </a:solidFill>
                  <a:latin typeface="+mj-lt"/>
                </a:rPr>
                <a:t>Percentage Change in </a:t>
              </a:r>
              <a:r>
                <a:rPr lang="en-US" altLang="en-US" sz="2400" b="1">
                  <a:solidFill>
                    <a:srgbClr val="000000"/>
                  </a:solidFill>
                  <a:latin typeface="+mj-lt"/>
                </a:rPr>
                <a:t>Quantity</a:t>
              </a:r>
            </a:p>
            <a:p>
              <a:pPr algn="ctr" eaLnBrk="1" hangingPunct="1">
                <a:lnSpc>
                  <a:spcPct val="85000"/>
                </a:lnSpc>
              </a:pPr>
              <a:r>
                <a:rPr lang="en-US" altLang="en-US" sz="2400" b="1">
                  <a:solidFill>
                    <a:srgbClr val="000000"/>
                  </a:solidFill>
                  <a:latin typeface="+mj-lt"/>
                </a:rPr>
                <a:t>Supplied </a:t>
              </a:r>
              <a:r>
                <a:rPr lang="en-US" altLang="en-US" sz="2400">
                  <a:solidFill>
                    <a:srgbClr val="000000"/>
                  </a:solidFill>
                  <a:latin typeface="+mj-lt"/>
                </a:rPr>
                <a:t>of Product </a:t>
              </a:r>
              <a:r>
                <a:rPr lang="en-US" altLang="en-US" sz="3200">
                  <a:solidFill>
                    <a:srgbClr val="000000"/>
                  </a:solidFill>
                  <a:latin typeface="+mj-lt"/>
                </a:rPr>
                <a:t>X</a:t>
              </a:r>
            </a:p>
          </p:txBody>
        </p:sp>
        <p:sp>
          <p:nvSpPr>
            <p:cNvPr id="14345" name="Text Box 8">
              <a:extLst>
                <a:ext uri="{FF2B5EF4-FFF2-40B4-BE49-F238E27FC236}">
                  <a16:creationId xmlns:a16="http://schemas.microsoft.com/office/drawing/2014/main" id="{0E838D09-5919-4B8D-8659-F5DB3A9F0E74}"/>
                </a:ext>
              </a:extLst>
            </p:cNvPr>
            <p:cNvSpPr txBox="1">
              <a:spLocks noChangeArrowheads="1"/>
            </p:cNvSpPr>
            <p:nvPr/>
          </p:nvSpPr>
          <p:spPr bwMode="auto">
            <a:xfrm>
              <a:off x="3170503" y="4649788"/>
              <a:ext cx="3622142" cy="82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pPr>
              <a:r>
                <a:rPr lang="en-US" altLang="en-US" sz="2400">
                  <a:solidFill>
                    <a:srgbClr val="000000"/>
                  </a:solidFill>
                  <a:latin typeface="+mj-lt"/>
                </a:rPr>
                <a:t>Percentage Change in </a:t>
              </a:r>
              <a:r>
                <a:rPr lang="en-US" altLang="en-US" sz="2400" b="1">
                  <a:solidFill>
                    <a:srgbClr val="000000"/>
                  </a:solidFill>
                  <a:latin typeface="+mj-lt"/>
                </a:rPr>
                <a:t>Price</a:t>
              </a:r>
            </a:p>
            <a:p>
              <a:pPr algn="ctr" eaLnBrk="1" hangingPunct="1">
                <a:lnSpc>
                  <a:spcPct val="85000"/>
                </a:lnSpc>
              </a:pPr>
              <a:r>
                <a:rPr lang="en-US" altLang="en-US" sz="2400">
                  <a:solidFill>
                    <a:srgbClr val="000000"/>
                  </a:solidFill>
                  <a:latin typeface="+mj-lt"/>
                </a:rPr>
                <a:t>of Product </a:t>
              </a:r>
              <a:r>
                <a:rPr lang="en-US" altLang="en-US" sz="3200">
                  <a:solidFill>
                    <a:srgbClr val="000000"/>
                  </a:solidFill>
                  <a:latin typeface="+mj-lt"/>
                </a:rPr>
                <a:t>X</a:t>
              </a:r>
            </a:p>
          </p:txBody>
        </p:sp>
        <p:sp>
          <p:nvSpPr>
            <p:cNvPr id="14346" name="Text Box 10">
              <a:extLst>
                <a:ext uri="{FF2B5EF4-FFF2-40B4-BE49-F238E27FC236}">
                  <a16:creationId xmlns:a16="http://schemas.microsoft.com/office/drawing/2014/main" id="{393F796A-4EC8-4E7D-AB49-A0C7292ED204}"/>
                </a:ext>
              </a:extLst>
            </p:cNvPr>
            <p:cNvSpPr txBox="1">
              <a:spLocks noChangeArrowheads="1"/>
            </p:cNvSpPr>
            <p:nvPr/>
          </p:nvSpPr>
          <p:spPr bwMode="auto">
            <a:xfrm>
              <a:off x="1281112" y="4165600"/>
              <a:ext cx="9234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latin typeface="+mj-lt"/>
                </a:rPr>
                <a:t>E</a:t>
              </a:r>
              <a:r>
                <a:rPr lang="en-US" altLang="en-US" sz="3600" baseline="-25000">
                  <a:latin typeface="+mj-lt"/>
                </a:rPr>
                <a:t>s </a:t>
              </a:r>
              <a:r>
                <a:rPr lang="en-US" altLang="en-US" sz="3600">
                  <a:latin typeface="+mj-lt"/>
                </a:rPr>
                <a:t>=</a:t>
              </a:r>
            </a:p>
          </p:txBody>
        </p:sp>
        <p:cxnSp>
          <p:nvCxnSpPr>
            <p:cNvPr id="11" name="Straight Connector 10">
              <a:extLst>
                <a:ext uri="{FF2B5EF4-FFF2-40B4-BE49-F238E27FC236}">
                  <a16:creationId xmlns:a16="http://schemas.microsoft.com/office/drawing/2014/main" id="{8F0F0F02-83CC-4C55-A6E1-9BB372EE988C}"/>
                </a:ext>
              </a:extLst>
            </p:cNvPr>
            <p:cNvCxnSpPr/>
            <p:nvPr/>
          </p:nvCxnSpPr>
          <p:spPr>
            <a:xfrm>
              <a:off x="2728526" y="4502150"/>
              <a:ext cx="448031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7A3363F9-7CBF-4C44-AF73-282C0C5CE285}"/>
              </a:ext>
            </a:extLst>
          </p:cNvPr>
          <p:cNvSpPr>
            <a:spLocks noChangeArrowheads="1"/>
          </p:cNvSpPr>
          <p:nvPr/>
        </p:nvSpPr>
        <p:spPr bwMode="auto">
          <a:xfrm>
            <a:off x="762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1" name="Rectangle 3">
            <a:extLst>
              <a:ext uri="{FF2B5EF4-FFF2-40B4-BE49-F238E27FC236}">
                <a16:creationId xmlns:a16="http://schemas.microsoft.com/office/drawing/2014/main" id="{E8980265-A7AA-4E89-85D8-0BCA476B7EBD}"/>
              </a:ext>
            </a:extLst>
          </p:cNvPr>
          <p:cNvSpPr>
            <a:spLocks noChangeArrowheads="1"/>
          </p:cNvSpPr>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2" name="Rectangle 4">
            <a:extLst>
              <a:ext uri="{FF2B5EF4-FFF2-40B4-BE49-F238E27FC236}">
                <a16:creationId xmlns:a16="http://schemas.microsoft.com/office/drawing/2014/main" id="{D024492F-39AD-4E1D-B204-780BA7C2007D}"/>
              </a:ext>
            </a:extLst>
          </p:cNvPr>
          <p:cNvSpPr>
            <a:spLocks noGrp="1" noChangeArrowheads="1"/>
          </p:cNvSpPr>
          <p:nvPr>
            <p:ph type="title"/>
          </p:nvPr>
        </p:nvSpPr>
        <p:spPr>
          <a:xfrm>
            <a:off x="550863" y="25400"/>
            <a:ext cx="7983537" cy="723900"/>
          </a:xfrm>
          <a:noFill/>
          <a:ln/>
        </p:spPr>
        <p:txBody>
          <a:bodyPr/>
          <a:lstStyle/>
          <a:p>
            <a:r>
              <a:rPr lang="en-US" altLang="en-US" sz="3600" dirty="0"/>
              <a:t>SR Versus LR Elasticities</a:t>
            </a:r>
            <a:endParaRPr lang="en-US" altLang="en-US" dirty="0"/>
          </a:p>
        </p:txBody>
      </p:sp>
      <p:sp>
        <p:nvSpPr>
          <p:cNvPr id="247813" name="Rectangle 5">
            <a:extLst>
              <a:ext uri="{FF2B5EF4-FFF2-40B4-BE49-F238E27FC236}">
                <a16:creationId xmlns:a16="http://schemas.microsoft.com/office/drawing/2014/main" id="{88365E93-22AA-4D86-B840-4F03458342CA}"/>
              </a:ext>
            </a:extLst>
          </p:cNvPr>
          <p:cNvSpPr>
            <a:spLocks noGrp="1" noChangeArrowheads="1"/>
          </p:cNvSpPr>
          <p:nvPr>
            <p:ph type="body" idx="1"/>
          </p:nvPr>
        </p:nvSpPr>
        <p:spPr>
          <a:xfrm>
            <a:off x="195209" y="1727200"/>
            <a:ext cx="8720191" cy="4908550"/>
          </a:xfrm>
          <a:noFill/>
          <a:ln/>
        </p:spPr>
        <p:txBody>
          <a:bodyPr>
            <a:normAutofit/>
          </a:bodyPr>
          <a:lstStyle/>
          <a:p>
            <a:pPr>
              <a:lnSpc>
                <a:spcPct val="80000"/>
              </a:lnSpc>
              <a:spcBef>
                <a:spcPct val="70000"/>
              </a:spcBef>
            </a:pPr>
            <a:r>
              <a:rPr lang="en-US" altLang="en-US" dirty="0"/>
              <a:t>Price elasticity of demand be different with the amount of time consumers have to respond to a price.</a:t>
            </a:r>
          </a:p>
          <a:p>
            <a:pPr>
              <a:lnSpc>
                <a:spcPct val="80000"/>
              </a:lnSpc>
              <a:spcBef>
                <a:spcPct val="70000"/>
              </a:spcBef>
            </a:pPr>
            <a:r>
              <a:rPr lang="en-US" altLang="en-US" dirty="0"/>
              <a:t>Most goods and services:</a:t>
            </a:r>
          </a:p>
          <a:p>
            <a:pPr lvl="1">
              <a:lnSpc>
                <a:spcPct val="80000"/>
              </a:lnSpc>
            </a:pPr>
            <a:r>
              <a:rPr lang="en-US" altLang="en-US" sz="2800" dirty="0"/>
              <a:t>Short-run elasticity is less than long-run elasticity (e.g. gasoline). People tend to drive lesser and more fuel efficient cars in the long-run</a:t>
            </a:r>
          </a:p>
          <a:p>
            <a:pPr>
              <a:lnSpc>
                <a:spcPct val="80000"/>
              </a:lnSpc>
              <a:spcBef>
                <a:spcPct val="70000"/>
              </a:spcBef>
            </a:pPr>
            <a:r>
              <a:rPr lang="en-US" altLang="en-US" dirty="0"/>
              <a:t>Other Goods (durables):</a:t>
            </a:r>
          </a:p>
          <a:p>
            <a:pPr lvl="1">
              <a:lnSpc>
                <a:spcPct val="80000"/>
              </a:lnSpc>
            </a:pPr>
            <a:r>
              <a:rPr lang="en-US" altLang="en-US" sz="2800" dirty="0"/>
              <a:t>Short-run elasticity is greater than long-run elasticity (e.g. automobiles). People may put off immediate consumption, but ultimately older cars must be replaced.</a:t>
            </a:r>
          </a:p>
          <a:p>
            <a:pPr algn="ctr">
              <a:spcBef>
                <a:spcPct val="0"/>
              </a:spcBef>
              <a:buClrTx/>
              <a:buSzTx/>
              <a:buFontTx/>
              <a:buNone/>
            </a:pPr>
            <a:endParaRPr lang="en-US" altLang="en-US" sz="2000" dirty="0"/>
          </a:p>
        </p:txBody>
      </p:sp>
      <p:sp>
        <p:nvSpPr>
          <p:cNvPr id="247814" name="Text Box 6">
            <a:extLst>
              <a:ext uri="{FF2B5EF4-FFF2-40B4-BE49-F238E27FC236}">
                <a16:creationId xmlns:a16="http://schemas.microsoft.com/office/drawing/2014/main" id="{45834CFD-C573-452A-B11F-A8E3EF44C4A1}"/>
              </a:ext>
            </a:extLst>
          </p:cNvPr>
          <p:cNvSpPr txBox="1">
            <a:spLocks noChangeArrowheads="1"/>
          </p:cNvSpPr>
          <p:nvPr/>
        </p:nvSpPr>
        <p:spPr bwMode="auto">
          <a:xfrm>
            <a:off x="550863" y="918893"/>
            <a:ext cx="3695242" cy="461665"/>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r>
              <a:rPr lang="en-US" altLang="en-US" sz="2400" b="1" dirty="0">
                <a:latin typeface="+mj-lt"/>
              </a:rPr>
              <a:t>Price Elasticity of Demand</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9D795339-7D35-49D3-A111-F6A7BDD98128}"/>
              </a:ext>
            </a:extLst>
          </p:cNvPr>
          <p:cNvSpPr>
            <a:spLocks noChangeArrowheads="1"/>
          </p:cNvSpPr>
          <p:nvPr/>
        </p:nvSpPr>
        <p:spPr bwMode="auto">
          <a:xfrm>
            <a:off x="762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03" name="Rectangle 3">
            <a:extLst>
              <a:ext uri="{FF2B5EF4-FFF2-40B4-BE49-F238E27FC236}">
                <a16:creationId xmlns:a16="http://schemas.microsoft.com/office/drawing/2014/main" id="{ACF5F7AE-DD64-4472-AF0D-CBD1EBFD4D9A}"/>
              </a:ext>
            </a:extLst>
          </p:cNvPr>
          <p:cNvSpPr>
            <a:spLocks noChangeArrowheads="1"/>
          </p:cNvSpPr>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05" name="Rectangle 5">
            <a:extLst>
              <a:ext uri="{FF2B5EF4-FFF2-40B4-BE49-F238E27FC236}">
                <a16:creationId xmlns:a16="http://schemas.microsoft.com/office/drawing/2014/main" id="{C526CA27-9743-43E3-AEB7-910FCB330519}"/>
              </a:ext>
            </a:extLst>
          </p:cNvPr>
          <p:cNvSpPr>
            <a:spLocks noGrp="1" noChangeArrowheads="1"/>
          </p:cNvSpPr>
          <p:nvPr>
            <p:ph type="body" idx="1"/>
          </p:nvPr>
        </p:nvSpPr>
        <p:spPr>
          <a:xfrm>
            <a:off x="133564" y="1602769"/>
            <a:ext cx="8781836" cy="5013788"/>
          </a:xfrm>
          <a:noFill/>
          <a:ln/>
        </p:spPr>
        <p:txBody>
          <a:bodyPr>
            <a:normAutofit/>
          </a:bodyPr>
          <a:lstStyle/>
          <a:p>
            <a:pPr>
              <a:lnSpc>
                <a:spcPct val="80000"/>
              </a:lnSpc>
              <a:spcBef>
                <a:spcPct val="70000"/>
              </a:spcBef>
            </a:pPr>
            <a:r>
              <a:rPr lang="en-US" altLang="en-US" dirty="0"/>
              <a:t>Most goods and services:</a:t>
            </a:r>
          </a:p>
          <a:p>
            <a:pPr lvl="1">
              <a:lnSpc>
                <a:spcPct val="80000"/>
              </a:lnSpc>
              <a:buSzPct val="75000"/>
            </a:pPr>
            <a:r>
              <a:rPr lang="en-US" altLang="en-US" sz="2800" dirty="0"/>
              <a:t>Income elasticity is greater in the long-run than in the short run. For example, higher incomes may be converted into bigger cars so the income elasticity of demand for gasoline increases with time.</a:t>
            </a:r>
          </a:p>
          <a:p>
            <a:pPr>
              <a:lnSpc>
                <a:spcPct val="80000"/>
              </a:lnSpc>
              <a:spcBef>
                <a:spcPct val="70000"/>
              </a:spcBef>
            </a:pPr>
            <a:r>
              <a:rPr lang="en-US" altLang="en-US" dirty="0"/>
              <a:t>Other Goods (durables):</a:t>
            </a:r>
          </a:p>
          <a:p>
            <a:pPr lvl="1">
              <a:lnSpc>
                <a:spcPct val="80000"/>
              </a:lnSpc>
              <a:buSzPct val="75000"/>
            </a:pPr>
            <a:r>
              <a:rPr lang="en-US" altLang="en-US" sz="2800" dirty="0"/>
              <a:t>Income elasticity is less in the long-run than in the short-run. For example, consumers will initially want to hold more cars. Later, purchases will only to be to replace old cars.</a:t>
            </a:r>
          </a:p>
        </p:txBody>
      </p:sp>
      <p:sp>
        <p:nvSpPr>
          <p:cNvPr id="256007" name="Rectangle 7">
            <a:extLst>
              <a:ext uri="{FF2B5EF4-FFF2-40B4-BE49-F238E27FC236}">
                <a16:creationId xmlns:a16="http://schemas.microsoft.com/office/drawing/2014/main" id="{A787B22C-E5EC-4873-A80C-180496F2D4EF}"/>
              </a:ext>
            </a:extLst>
          </p:cNvPr>
          <p:cNvSpPr>
            <a:spLocks noGrp="1" noChangeArrowheads="1"/>
          </p:cNvSpPr>
          <p:nvPr>
            <p:ph type="title"/>
          </p:nvPr>
        </p:nvSpPr>
        <p:spPr>
          <a:xfrm>
            <a:off x="473075" y="113507"/>
            <a:ext cx="7983537" cy="582424"/>
          </a:xfrm>
          <a:noFill/>
          <a:ln/>
        </p:spPr>
        <p:txBody>
          <a:bodyPr>
            <a:normAutofit fontScale="90000"/>
          </a:bodyPr>
          <a:lstStyle/>
          <a:p>
            <a:r>
              <a:rPr lang="en-US" altLang="en-US" sz="3600" dirty="0"/>
              <a:t>SR Versus LR Elasticities</a:t>
            </a:r>
            <a:endParaRPr lang="en-US" altLang="en-US" dirty="0"/>
          </a:p>
        </p:txBody>
      </p:sp>
      <p:sp>
        <p:nvSpPr>
          <p:cNvPr id="256008" name="Text Box 8">
            <a:extLst>
              <a:ext uri="{FF2B5EF4-FFF2-40B4-BE49-F238E27FC236}">
                <a16:creationId xmlns:a16="http://schemas.microsoft.com/office/drawing/2014/main" id="{8F7C15D0-0AD3-4C26-A3F3-74F2F0C7B34D}"/>
              </a:ext>
            </a:extLst>
          </p:cNvPr>
          <p:cNvSpPr txBox="1">
            <a:spLocks noChangeArrowheads="1"/>
          </p:cNvSpPr>
          <p:nvPr/>
        </p:nvSpPr>
        <p:spPr bwMode="auto">
          <a:xfrm>
            <a:off x="616455" y="914400"/>
            <a:ext cx="2653290" cy="461665"/>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r>
              <a:rPr lang="en-US" altLang="en-US" sz="2400" b="1" dirty="0">
                <a:latin typeface="+mj-lt"/>
              </a:rPr>
              <a:t>Income Elasticities</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3F0F102E-5CEE-4C5B-9D58-E532E0C210EC}"/>
              </a:ext>
            </a:extLst>
          </p:cNvPr>
          <p:cNvSpPr>
            <a:spLocks noChangeArrowheads="1"/>
          </p:cNvSpPr>
          <p:nvPr/>
        </p:nvSpPr>
        <p:spPr bwMode="auto">
          <a:xfrm>
            <a:off x="762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39" name="Rectangle 3">
            <a:extLst>
              <a:ext uri="{FF2B5EF4-FFF2-40B4-BE49-F238E27FC236}">
                <a16:creationId xmlns:a16="http://schemas.microsoft.com/office/drawing/2014/main" id="{F0E0D3D6-B387-4557-9357-14E07723A006}"/>
              </a:ext>
            </a:extLst>
          </p:cNvPr>
          <p:cNvSpPr>
            <a:spLocks noChangeArrowheads="1"/>
          </p:cNvSpPr>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1" name="Rectangle 5">
            <a:extLst>
              <a:ext uri="{FF2B5EF4-FFF2-40B4-BE49-F238E27FC236}">
                <a16:creationId xmlns:a16="http://schemas.microsoft.com/office/drawing/2014/main" id="{F62C4A79-4FF4-4D29-8E5C-DD879E3C5EAB}"/>
              </a:ext>
            </a:extLst>
          </p:cNvPr>
          <p:cNvSpPr>
            <a:spLocks noGrp="1" noChangeArrowheads="1"/>
          </p:cNvSpPr>
          <p:nvPr>
            <p:ph type="body" idx="1"/>
          </p:nvPr>
        </p:nvSpPr>
        <p:spPr>
          <a:xfrm>
            <a:off x="256854" y="1684962"/>
            <a:ext cx="8658546" cy="5020638"/>
          </a:xfrm>
          <a:noFill/>
          <a:ln/>
        </p:spPr>
        <p:txBody>
          <a:bodyPr>
            <a:normAutofit lnSpcReduction="10000"/>
          </a:bodyPr>
          <a:lstStyle/>
          <a:p>
            <a:pPr>
              <a:lnSpc>
                <a:spcPct val="90000"/>
              </a:lnSpc>
              <a:spcBef>
                <a:spcPct val="70000"/>
              </a:spcBef>
            </a:pPr>
            <a:r>
              <a:rPr lang="en-US" altLang="en-US" dirty="0"/>
              <a:t>Most goods and services:</a:t>
            </a:r>
          </a:p>
          <a:p>
            <a:pPr lvl="1">
              <a:lnSpc>
                <a:spcPct val="90000"/>
              </a:lnSpc>
            </a:pPr>
            <a:r>
              <a:rPr lang="en-US" altLang="en-US" sz="2800" dirty="0"/>
              <a:t>Long-run price elasticity of supply is greater than short-run price elasticity of supply. Due to limited capacity, firms are output constrained in the short-run. In the long-run, they can expand. </a:t>
            </a:r>
          </a:p>
          <a:p>
            <a:pPr>
              <a:lnSpc>
                <a:spcPct val="90000"/>
              </a:lnSpc>
              <a:spcBef>
                <a:spcPct val="70000"/>
              </a:spcBef>
            </a:pPr>
            <a:r>
              <a:rPr lang="en-US" altLang="en-US" dirty="0"/>
              <a:t>Other Goods (durables, recyclables):</a:t>
            </a:r>
          </a:p>
          <a:p>
            <a:pPr lvl="1">
              <a:lnSpc>
                <a:spcPct val="90000"/>
              </a:lnSpc>
            </a:pPr>
            <a:r>
              <a:rPr lang="en-US" altLang="en-US" sz="2800" dirty="0"/>
              <a:t>Long-run price elasticity of supply is less than short-run price elasticity of supply. For example, consider the secondary copper market. Copper price increases provide an incentive to convert row copper into new supply. In the long-run, this stock of row copper begins to fall.</a:t>
            </a:r>
            <a:r>
              <a:rPr lang="en-US" altLang="en-US" sz="2800" b="1" dirty="0">
                <a:solidFill>
                  <a:schemeClr val="tx1"/>
                </a:solidFill>
              </a:rPr>
              <a:t> </a:t>
            </a:r>
          </a:p>
          <a:p>
            <a:pPr algn="ctr">
              <a:lnSpc>
                <a:spcPct val="90000"/>
              </a:lnSpc>
              <a:spcBef>
                <a:spcPct val="0"/>
              </a:spcBef>
              <a:buClrTx/>
              <a:buSzTx/>
              <a:buFontTx/>
              <a:buNone/>
            </a:pPr>
            <a:endParaRPr lang="en-US" altLang="en-US" sz="2400" dirty="0"/>
          </a:p>
        </p:txBody>
      </p:sp>
      <p:sp>
        <p:nvSpPr>
          <p:cNvPr id="270343" name="Rectangle 7">
            <a:extLst>
              <a:ext uri="{FF2B5EF4-FFF2-40B4-BE49-F238E27FC236}">
                <a16:creationId xmlns:a16="http://schemas.microsoft.com/office/drawing/2014/main" id="{34B733F9-3288-495B-B468-843C81E4CFE0}"/>
              </a:ext>
            </a:extLst>
          </p:cNvPr>
          <p:cNvSpPr>
            <a:spLocks noGrp="1" noChangeArrowheads="1"/>
          </p:cNvSpPr>
          <p:nvPr>
            <p:ph type="title"/>
          </p:nvPr>
        </p:nvSpPr>
        <p:spPr>
          <a:xfrm>
            <a:off x="256854" y="126902"/>
            <a:ext cx="7983537" cy="723900"/>
          </a:xfrm>
          <a:noFill/>
          <a:ln/>
        </p:spPr>
        <p:txBody>
          <a:bodyPr/>
          <a:lstStyle/>
          <a:p>
            <a:r>
              <a:rPr lang="en-US" altLang="en-US" sz="3600" dirty="0"/>
              <a:t>SR Versus LR Elasticities</a:t>
            </a:r>
            <a:endParaRPr lang="en-US" altLang="en-US" dirty="0"/>
          </a:p>
        </p:txBody>
      </p:sp>
      <p:sp>
        <p:nvSpPr>
          <p:cNvPr id="270344" name="Text Box 8">
            <a:extLst>
              <a:ext uri="{FF2B5EF4-FFF2-40B4-BE49-F238E27FC236}">
                <a16:creationId xmlns:a16="http://schemas.microsoft.com/office/drawing/2014/main" id="{0A74EE4F-DFE0-45C9-9D71-EB22397303EE}"/>
              </a:ext>
            </a:extLst>
          </p:cNvPr>
          <p:cNvSpPr txBox="1">
            <a:spLocks noChangeArrowheads="1"/>
          </p:cNvSpPr>
          <p:nvPr/>
        </p:nvSpPr>
        <p:spPr bwMode="auto">
          <a:xfrm>
            <a:off x="797267" y="1085850"/>
            <a:ext cx="3507692" cy="461665"/>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r>
              <a:rPr lang="en-US" altLang="en-US" sz="2400" b="1" dirty="0">
                <a:latin typeface="+mj-lt"/>
              </a:rPr>
              <a:t>Price Elasticity of Supply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41">
                                            <p:txEl>
                                              <p:pRg st="0" end="0"/>
                                            </p:txEl>
                                          </p:spTgt>
                                        </p:tgtEl>
                                        <p:attrNameLst>
                                          <p:attrName>style.visibility</p:attrName>
                                        </p:attrNameLst>
                                      </p:cBhvr>
                                      <p:to>
                                        <p:strVal val="visible"/>
                                      </p:to>
                                    </p:set>
                                    <p:animEffect transition="in" filter="wipe(left)">
                                      <p:cBhvr>
                                        <p:cTn id="7" dur="500"/>
                                        <p:tgtEl>
                                          <p:spTgt spid="27034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0341">
                                            <p:txEl>
                                              <p:pRg st="1" end="1"/>
                                            </p:txEl>
                                          </p:spTgt>
                                        </p:tgtEl>
                                        <p:attrNameLst>
                                          <p:attrName>style.visibility</p:attrName>
                                        </p:attrNameLst>
                                      </p:cBhvr>
                                      <p:to>
                                        <p:strVal val="visible"/>
                                      </p:to>
                                    </p:set>
                                    <p:animEffect transition="in" filter="wipe(left)">
                                      <p:cBhvr>
                                        <p:cTn id="10" dur="500"/>
                                        <p:tgtEl>
                                          <p:spTgt spid="27034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0341">
                                            <p:txEl>
                                              <p:pRg st="2" end="2"/>
                                            </p:txEl>
                                          </p:spTgt>
                                        </p:tgtEl>
                                        <p:attrNameLst>
                                          <p:attrName>style.visibility</p:attrName>
                                        </p:attrNameLst>
                                      </p:cBhvr>
                                      <p:to>
                                        <p:strVal val="visible"/>
                                      </p:to>
                                    </p:set>
                                    <p:animEffect transition="in" filter="wipe(left)">
                                      <p:cBhvr>
                                        <p:cTn id="15" dur="500"/>
                                        <p:tgtEl>
                                          <p:spTgt spid="27034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0341">
                                            <p:txEl>
                                              <p:pRg st="3" end="3"/>
                                            </p:txEl>
                                          </p:spTgt>
                                        </p:tgtEl>
                                        <p:attrNameLst>
                                          <p:attrName>style.visibility</p:attrName>
                                        </p:attrNameLst>
                                      </p:cBhvr>
                                      <p:to>
                                        <p:strVal val="visible"/>
                                      </p:to>
                                    </p:set>
                                    <p:animEffect transition="in" filter="wipe(left)">
                                      <p:cBhvr>
                                        <p:cTn id="18" dur="500"/>
                                        <p:tgtEl>
                                          <p:spTgt spid="2703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build="p"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0C0E-E908-4C17-95C4-5CFBA391575A}"/>
              </a:ext>
            </a:extLst>
          </p:cNvPr>
          <p:cNvSpPr>
            <a:spLocks noGrp="1"/>
          </p:cNvSpPr>
          <p:nvPr>
            <p:ph type="title"/>
          </p:nvPr>
        </p:nvSpPr>
        <p:spPr/>
        <p:txBody>
          <a:bodyPr>
            <a:normAutofit/>
          </a:bodyPr>
          <a:lstStyle/>
          <a:p>
            <a:r>
              <a:rPr lang="en-US" b="1" dirty="0"/>
              <a:t>Demand under conditions of risk and uncertainty</a:t>
            </a:r>
            <a:endParaRPr lang="en-US" dirty="0"/>
          </a:p>
        </p:txBody>
      </p:sp>
      <p:sp>
        <p:nvSpPr>
          <p:cNvPr id="3" name="Content Placeholder 2">
            <a:extLst>
              <a:ext uri="{FF2B5EF4-FFF2-40B4-BE49-F238E27FC236}">
                <a16:creationId xmlns:a16="http://schemas.microsoft.com/office/drawing/2014/main" id="{54E325D1-5AD7-4D2D-809D-78B2069E3F81}"/>
              </a:ext>
            </a:extLst>
          </p:cNvPr>
          <p:cNvSpPr>
            <a:spLocks noGrp="1"/>
          </p:cNvSpPr>
          <p:nvPr>
            <p:ph idx="1"/>
          </p:nvPr>
        </p:nvSpPr>
        <p:spPr/>
        <p:txBody>
          <a:bodyPr/>
          <a:lstStyle/>
          <a:p>
            <a:r>
              <a:rPr lang="en-US" dirty="0"/>
              <a:t>The problem of imperfect information</a:t>
            </a:r>
          </a:p>
          <a:p>
            <a:r>
              <a:rPr lang="en-US" dirty="0"/>
              <a:t>Attitudes towards risk</a:t>
            </a:r>
          </a:p>
          <a:p>
            <a:r>
              <a:rPr lang="en-US" dirty="0"/>
              <a:t>Diminishing marginal utility and attitudes to risk</a:t>
            </a:r>
          </a:p>
          <a:p>
            <a:r>
              <a:rPr lang="en-US" dirty="0"/>
              <a:t>Insurance: a way of removing risks</a:t>
            </a:r>
          </a:p>
          <a:p>
            <a:r>
              <a:rPr lang="en-US" dirty="0"/>
              <a:t>Problems for irresponsible insurance companies</a:t>
            </a:r>
          </a:p>
        </p:txBody>
      </p:sp>
    </p:spTree>
    <p:extLst>
      <p:ext uri="{BB962C8B-B14F-4D97-AF65-F5344CB8AC3E}">
        <p14:creationId xmlns:p14="http://schemas.microsoft.com/office/powerpoint/2010/main" val="78198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52400"/>
            <a:ext cx="7772400" cy="1143000"/>
          </a:xfrm>
        </p:spPr>
        <p:txBody>
          <a:bodyPr/>
          <a:lstStyle/>
          <a:p>
            <a:r>
              <a:rPr lang="en-US" dirty="0"/>
              <a:t>    </a:t>
            </a:r>
            <a:r>
              <a:rPr lang="en-US" sz="3600" b="1" dirty="0"/>
              <a:t>DEFINITIONS OF ECONOMICS</a:t>
            </a:r>
          </a:p>
        </p:txBody>
      </p:sp>
      <p:sp>
        <p:nvSpPr>
          <p:cNvPr id="27651" name="Rectangle 3"/>
          <p:cNvSpPr>
            <a:spLocks noGrp="1" noChangeArrowheads="1"/>
          </p:cNvSpPr>
          <p:nvPr>
            <p:ph type="body" idx="1"/>
          </p:nvPr>
        </p:nvSpPr>
        <p:spPr>
          <a:xfrm>
            <a:off x="0" y="1828800"/>
            <a:ext cx="9144000" cy="4724400"/>
          </a:xfrm>
        </p:spPr>
        <p:txBody>
          <a:bodyPr/>
          <a:lstStyle/>
          <a:p>
            <a:pPr>
              <a:buFont typeface="Wingdings" pitchFamily="2" charset="2"/>
              <a:buNone/>
            </a:pPr>
            <a:r>
              <a:rPr lang="en-US" sz="2800" dirty="0"/>
              <a:t>There are four well known definitions of economics. These are:</a:t>
            </a:r>
          </a:p>
          <a:p>
            <a:pPr>
              <a:buClr>
                <a:schemeClr val="tx1"/>
              </a:buClr>
              <a:buFont typeface="Wingdings" pitchFamily="2" charset="2"/>
              <a:buChar char="Ø"/>
            </a:pPr>
            <a:r>
              <a:rPr lang="en-US" sz="2800" dirty="0"/>
              <a:t>Classical view of economics: Wealth of Nation-Adam Smith</a:t>
            </a:r>
          </a:p>
          <a:p>
            <a:pPr>
              <a:buClr>
                <a:schemeClr val="tx1"/>
              </a:buClr>
              <a:buFont typeface="Wingdings" pitchFamily="2" charset="2"/>
              <a:buChar char="Ø"/>
            </a:pPr>
            <a:r>
              <a:rPr lang="en-US" sz="2800" dirty="0"/>
              <a:t>Neo-classical view of economics: Welfare Definition- Marshall</a:t>
            </a:r>
          </a:p>
          <a:p>
            <a:pPr>
              <a:buClr>
                <a:schemeClr val="tx1"/>
              </a:buClr>
              <a:buFont typeface="Wingdings" pitchFamily="2" charset="2"/>
              <a:buChar char="Ø"/>
            </a:pPr>
            <a:r>
              <a:rPr lang="en-US" sz="2800" dirty="0"/>
              <a:t>Modern view of economics: Scarcity Definition-Robbins</a:t>
            </a:r>
          </a:p>
          <a:p>
            <a:pPr>
              <a:buClr>
                <a:schemeClr val="tx1"/>
              </a:buClr>
              <a:buFont typeface="Wingdings" pitchFamily="2" charset="2"/>
              <a:buChar char="Ø"/>
            </a:pPr>
            <a:r>
              <a:rPr lang="en-US" sz="2800" dirty="0"/>
              <a:t>Growth movement: Definition- P.A. Samuelson</a:t>
            </a:r>
          </a:p>
          <a:p>
            <a:pPr>
              <a:buClr>
                <a:schemeClr val="tx1"/>
              </a:buClr>
              <a:buFont typeface="Wingdings" pitchFamily="2" charset="2"/>
              <a:buChar char="Ø"/>
            </a:pPr>
            <a:endParaRPr lang="en-US" sz="2800"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AB28-0FDB-4947-BADB-86498129A1F6}"/>
              </a:ext>
            </a:extLst>
          </p:cNvPr>
          <p:cNvSpPr>
            <a:spLocks noGrp="1"/>
          </p:cNvSpPr>
          <p:nvPr>
            <p:ph type="title"/>
          </p:nvPr>
        </p:nvSpPr>
        <p:spPr>
          <a:xfrm>
            <a:off x="628650" y="365127"/>
            <a:ext cx="7886700" cy="706028"/>
          </a:xfrm>
        </p:spPr>
        <p:txBody>
          <a:bodyPr>
            <a:normAutofit fontScale="90000"/>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Risk and Uncertainty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97072-45CE-4183-A946-201F549C71FA}"/>
              </a:ext>
            </a:extLst>
          </p:cNvPr>
          <p:cNvSpPr>
            <a:spLocks noGrp="1"/>
          </p:cNvSpPr>
          <p:nvPr>
            <p:ph idx="1"/>
          </p:nvPr>
        </p:nvSpPr>
        <p:spPr>
          <a:xfrm>
            <a:off x="308224" y="1263721"/>
            <a:ext cx="8578921" cy="5435030"/>
          </a:xfrm>
        </p:spPr>
        <p:txBody>
          <a:bodyPr>
            <a:normAutofit/>
          </a:bodyPr>
          <a:lstStyle/>
          <a:p>
            <a:r>
              <a:rPr lang="en-US" dirty="0">
                <a:latin typeface="Times New Roman" panose="02020603050405020304" pitchFamily="18" charset="0"/>
                <a:cs typeface="Times New Roman" panose="02020603050405020304" pitchFamily="18" charset="0"/>
              </a:rPr>
              <a:t>The risk is defined as the situation of winning or losing something worthy. </a:t>
            </a:r>
          </a:p>
          <a:p>
            <a:r>
              <a:rPr lang="en-US" dirty="0">
                <a:latin typeface="Times New Roman" panose="02020603050405020304" pitchFamily="18" charset="0"/>
                <a:cs typeface="Times New Roman" panose="02020603050405020304" pitchFamily="18" charset="0"/>
              </a:rPr>
              <a:t>Uncertainty is a condition where there is no knowledge about the future events.</a:t>
            </a:r>
          </a:p>
          <a:p>
            <a:r>
              <a:rPr lang="en-US" dirty="0">
                <a:latin typeface="Times New Roman" panose="02020603050405020304" pitchFamily="18" charset="0"/>
                <a:cs typeface="Times New Roman" panose="02020603050405020304" pitchFamily="18" charset="0"/>
              </a:rPr>
              <a:t>Risk can be measured and quantified, through theoretical models. </a:t>
            </a:r>
          </a:p>
          <a:p>
            <a:r>
              <a:rPr lang="en-US" dirty="0">
                <a:latin typeface="Times New Roman" panose="02020603050405020304" pitchFamily="18" charset="0"/>
                <a:cs typeface="Times New Roman" panose="02020603050405020304" pitchFamily="18" charset="0"/>
              </a:rPr>
              <a:t>Conversely, it is not possible to measure uncertainty in quantitative terms, as the future events are unpredictable.</a:t>
            </a:r>
          </a:p>
          <a:p>
            <a:r>
              <a:rPr lang="en-US" dirty="0">
                <a:latin typeface="Times New Roman" panose="02020603050405020304" pitchFamily="18" charset="0"/>
                <a:cs typeface="Times New Roman" panose="02020603050405020304" pitchFamily="18" charset="0"/>
              </a:rPr>
              <a:t>The potential outcomes are known in risk, </a:t>
            </a:r>
          </a:p>
          <a:p>
            <a:r>
              <a:rPr lang="en-US" dirty="0">
                <a:latin typeface="Times New Roman" panose="02020603050405020304" pitchFamily="18" charset="0"/>
                <a:cs typeface="Times New Roman" panose="02020603050405020304" pitchFamily="18" charset="0"/>
              </a:rPr>
              <a:t>whereas in the case of uncertainty, the outcomes are unknown.</a:t>
            </a:r>
          </a:p>
        </p:txBody>
      </p:sp>
    </p:spTree>
    <p:extLst>
      <p:ext uri="{BB962C8B-B14F-4D97-AF65-F5344CB8AC3E}">
        <p14:creationId xmlns:p14="http://schemas.microsoft.com/office/powerpoint/2010/main" val="3653339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AB28-0FDB-4947-BADB-86498129A1F6}"/>
              </a:ext>
            </a:extLst>
          </p:cNvPr>
          <p:cNvSpPr>
            <a:spLocks noGrp="1"/>
          </p:cNvSpPr>
          <p:nvPr>
            <p:ph type="title"/>
          </p:nvPr>
        </p:nvSpPr>
        <p:spPr>
          <a:xfrm>
            <a:off x="628650" y="365126"/>
            <a:ext cx="7886700" cy="810531"/>
          </a:xfrm>
        </p:spPr>
        <p:txBody>
          <a:bodyPr>
            <a:normAutofit fontScale="90000"/>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Risk and Uncertainty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97072-45CE-4183-A946-201F549C71FA}"/>
              </a:ext>
            </a:extLst>
          </p:cNvPr>
          <p:cNvSpPr>
            <a:spLocks noGrp="1"/>
          </p:cNvSpPr>
          <p:nvPr>
            <p:ph idx="1"/>
          </p:nvPr>
        </p:nvSpPr>
        <p:spPr>
          <a:xfrm>
            <a:off x="287676" y="1448656"/>
            <a:ext cx="8712486" cy="5270643"/>
          </a:xfrm>
        </p:spPr>
        <p:txBody>
          <a:bodyPr>
            <a:normAutofit/>
          </a:bodyPr>
          <a:lstStyle/>
          <a:p>
            <a:r>
              <a:rPr lang="en-US" dirty="0">
                <a:latin typeface="Times New Roman" panose="02020603050405020304" pitchFamily="18" charset="0"/>
                <a:cs typeface="Times New Roman" panose="02020603050405020304" pitchFamily="18" charset="0"/>
              </a:rPr>
              <a:t>Risk can be controlled if proper measures are taken to control it. </a:t>
            </a:r>
          </a:p>
          <a:p>
            <a:r>
              <a:rPr lang="en-US" dirty="0">
                <a:latin typeface="Times New Roman" panose="02020603050405020304" pitchFamily="18" charset="0"/>
                <a:cs typeface="Times New Roman" panose="02020603050405020304" pitchFamily="18" charset="0"/>
              </a:rPr>
              <a:t>On the other hand, uncertainty is beyond the control of the person or enterprise, as the future is uncertain.</a:t>
            </a:r>
          </a:p>
          <a:p>
            <a:r>
              <a:rPr lang="en-US" dirty="0">
                <a:latin typeface="Times New Roman" panose="02020603050405020304" pitchFamily="18" charset="0"/>
                <a:cs typeface="Times New Roman" panose="02020603050405020304" pitchFamily="18" charset="0"/>
              </a:rPr>
              <a:t>Minimization of risk can be done, by taking necessary precautions. </a:t>
            </a:r>
          </a:p>
          <a:p>
            <a:r>
              <a:rPr lang="en-US" dirty="0">
                <a:latin typeface="Times New Roman" panose="02020603050405020304" pitchFamily="18" charset="0"/>
                <a:cs typeface="Times New Roman" panose="02020603050405020304" pitchFamily="18" charset="0"/>
              </a:rPr>
              <a:t>As opposed to the uncertainty that cannot be minimized.</a:t>
            </a:r>
          </a:p>
          <a:p>
            <a:r>
              <a:rPr lang="en-US" dirty="0">
                <a:latin typeface="Times New Roman" panose="02020603050405020304" pitchFamily="18" charset="0"/>
                <a:cs typeface="Times New Roman" panose="02020603050405020304" pitchFamily="18" charset="0"/>
              </a:rPr>
              <a:t>In risk, probabilities are assigned to a set of circumstances which is not possible in case of uncertainty.</a:t>
            </a:r>
          </a:p>
          <a:p>
            <a:pPr marL="0" indent="0">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48004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331F-567A-4C60-B586-CA20A808C8B8}"/>
              </a:ext>
            </a:extLst>
          </p:cNvPr>
          <p:cNvSpPr>
            <a:spLocks noGrp="1"/>
          </p:cNvSpPr>
          <p:nvPr>
            <p:ph type="title"/>
          </p:nvPr>
        </p:nvSpPr>
        <p:spPr>
          <a:xfrm>
            <a:off x="628650" y="190073"/>
            <a:ext cx="7886700" cy="827070"/>
          </a:xfrm>
        </p:spPr>
        <p:txBody>
          <a:bodyPr>
            <a:normAutofit fontScale="90000"/>
          </a:bodyPr>
          <a:lstStyle/>
          <a:p>
            <a:r>
              <a:rPr lang="en-US" sz="3600" dirty="0">
                <a:latin typeface="Times New Roman" panose="02020603050405020304" pitchFamily="18" charset="0"/>
                <a:cs typeface="Times New Roman" panose="02020603050405020304" pitchFamily="18" charset="0"/>
              </a:rPr>
              <a:t>Risk and Uncertainty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7AB1949-8588-419A-881B-7F759D062A48}"/>
              </a:ext>
            </a:extLst>
          </p:cNvPr>
          <p:cNvGraphicFramePr>
            <a:graphicFrameLocks noGrp="1"/>
          </p:cNvGraphicFramePr>
          <p:nvPr>
            <p:ph idx="1"/>
          </p:nvPr>
        </p:nvGraphicFramePr>
        <p:xfrm>
          <a:off x="164386" y="893852"/>
          <a:ext cx="8691936" cy="5774076"/>
        </p:xfrm>
        <a:graphic>
          <a:graphicData uri="http://schemas.openxmlformats.org/drawingml/2006/table">
            <a:tbl>
              <a:tblPr/>
              <a:tblGrid>
                <a:gridCol w="2897312">
                  <a:extLst>
                    <a:ext uri="{9D8B030D-6E8A-4147-A177-3AD203B41FA5}">
                      <a16:colId xmlns:a16="http://schemas.microsoft.com/office/drawing/2014/main" val="625546197"/>
                    </a:ext>
                  </a:extLst>
                </a:gridCol>
                <a:gridCol w="2897312">
                  <a:extLst>
                    <a:ext uri="{9D8B030D-6E8A-4147-A177-3AD203B41FA5}">
                      <a16:colId xmlns:a16="http://schemas.microsoft.com/office/drawing/2014/main" val="2344845684"/>
                    </a:ext>
                  </a:extLst>
                </a:gridCol>
                <a:gridCol w="2897312">
                  <a:extLst>
                    <a:ext uri="{9D8B030D-6E8A-4147-A177-3AD203B41FA5}">
                      <a16:colId xmlns:a16="http://schemas.microsoft.com/office/drawing/2014/main" val="1010107158"/>
                    </a:ext>
                  </a:extLst>
                </a:gridCol>
              </a:tblGrid>
              <a:tr h="810844">
                <a:tc>
                  <a:txBody>
                    <a:bodyPr/>
                    <a:lstStyle/>
                    <a:p>
                      <a:pPr algn="ctr" fontAlgn="ctr"/>
                      <a:r>
                        <a:rPr lang="en-US" sz="2400" b="1" cap="all" dirty="0">
                          <a:effectLst/>
                          <a:latin typeface="Times New Roman" panose="02020603050405020304" pitchFamily="18" charset="0"/>
                          <a:cs typeface="Times New Roman" panose="02020603050405020304" pitchFamily="18" charset="0"/>
                        </a:rPr>
                        <a:t>BASIS FOR COMPARISON</a:t>
                      </a:r>
                    </a:p>
                  </a:txBody>
                  <a:tcPr marL="35667" marR="35667" marT="35667" marB="35667"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2400" b="1" cap="all">
                          <a:effectLst/>
                          <a:latin typeface="Times New Roman" panose="02020603050405020304" pitchFamily="18" charset="0"/>
                          <a:cs typeface="Times New Roman" panose="02020603050405020304" pitchFamily="18" charset="0"/>
                        </a:rPr>
                        <a:t>RISK</a:t>
                      </a:r>
                    </a:p>
                  </a:txBody>
                  <a:tcPr marL="35667" marR="35667" marT="35667" marB="35667"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2400" b="1" cap="all">
                          <a:effectLst/>
                          <a:latin typeface="Times New Roman" panose="02020603050405020304" pitchFamily="18" charset="0"/>
                          <a:cs typeface="Times New Roman" panose="02020603050405020304" pitchFamily="18" charset="0"/>
                        </a:rPr>
                        <a:t>UNCERTAINTY</a:t>
                      </a:r>
                    </a:p>
                  </a:txBody>
                  <a:tcPr marL="35667" marR="35667" marT="35667" marB="35667"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966097020"/>
                  </a:ext>
                </a:extLst>
              </a:tr>
              <a:tr h="1628179">
                <a:tc>
                  <a:txBody>
                    <a:bodyPr/>
                    <a:lstStyle/>
                    <a:p>
                      <a:pPr algn="l" fontAlgn="t"/>
                      <a:r>
                        <a:rPr lang="en-US" sz="2400" dirty="0">
                          <a:effectLst/>
                          <a:latin typeface="Times New Roman" panose="02020603050405020304" pitchFamily="18" charset="0"/>
                          <a:cs typeface="Times New Roman" panose="02020603050405020304" pitchFamily="18" charset="0"/>
                        </a:rPr>
                        <a:t>Meaning</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latin typeface="Times New Roman" panose="02020603050405020304" pitchFamily="18" charset="0"/>
                          <a:cs typeface="Times New Roman" panose="02020603050405020304" pitchFamily="18" charset="0"/>
                        </a:rPr>
                        <a:t>The probability of winning or losing something worthy is known as risk.</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latin typeface="Times New Roman" panose="02020603050405020304" pitchFamily="18" charset="0"/>
                          <a:cs typeface="Times New Roman" panose="02020603050405020304" pitchFamily="18" charset="0"/>
                        </a:rPr>
                        <a:t>Uncertainty implies a situation where the future events are not known.</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62562828"/>
                  </a:ext>
                </a:extLst>
              </a:tr>
              <a:tr h="810844">
                <a:tc>
                  <a:txBody>
                    <a:bodyPr/>
                    <a:lstStyle/>
                    <a:p>
                      <a:pPr algn="l" fontAlgn="t"/>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Certainty</a:t>
                      </a:r>
                      <a:endParaRPr lang="en-US" sz="2400" dirty="0">
                        <a:effectLst/>
                        <a:latin typeface="Times New Roman" panose="02020603050405020304" pitchFamily="18" charset="0"/>
                        <a:cs typeface="Times New Roman" panose="02020603050405020304" pitchFamily="18" charset="0"/>
                      </a:endParaRP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effectLst/>
                          <a:latin typeface="Times New Roman" panose="02020603050405020304" pitchFamily="18" charset="0"/>
                          <a:cs typeface="Times New Roman" panose="02020603050405020304" pitchFamily="18" charset="0"/>
                        </a:rPr>
                        <a:t>It can be measured</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a:effectLst/>
                          <a:latin typeface="Times New Roman" panose="02020603050405020304" pitchFamily="18" charset="0"/>
                          <a:cs typeface="Times New Roman" panose="02020603050405020304" pitchFamily="18" charset="0"/>
                        </a:rPr>
                        <a:t>It cannot be measured.</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83673707"/>
                  </a:ext>
                </a:extLst>
              </a:tr>
              <a:tr h="1180244">
                <a:tc>
                  <a:txBody>
                    <a:bodyPr/>
                    <a:lstStyle/>
                    <a:p>
                      <a:pPr algn="l" fontAlgn="t"/>
                      <a:r>
                        <a:rPr lang="en-US" sz="2400" dirty="0">
                          <a:effectLst/>
                          <a:latin typeface="Times New Roman" panose="02020603050405020304" pitchFamily="18" charset="0"/>
                          <a:cs typeface="Times New Roman" panose="02020603050405020304" pitchFamily="18" charset="0"/>
                        </a:rPr>
                        <a:t>Outcome</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latin typeface="Times New Roman" panose="02020603050405020304" pitchFamily="18" charset="0"/>
                          <a:cs typeface="Times New Roman" panose="02020603050405020304" pitchFamily="18" charset="0"/>
                        </a:rPr>
                        <a:t>Chances of outcomes are known.</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latin typeface="Times New Roman" panose="02020603050405020304" pitchFamily="18" charset="0"/>
                          <a:cs typeface="Times New Roman" panose="02020603050405020304" pitchFamily="18" charset="0"/>
                        </a:rPr>
                        <a:t>The outcome is unknown.</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00865591"/>
                  </a:ext>
                </a:extLst>
              </a:tr>
              <a:tr h="461077">
                <a:tc>
                  <a:txBody>
                    <a:bodyPr/>
                    <a:lstStyle/>
                    <a:p>
                      <a:pPr algn="l" fontAlgn="t"/>
                      <a:r>
                        <a:rPr lang="en-US" sz="2400">
                          <a:effectLst/>
                          <a:latin typeface="Times New Roman" panose="02020603050405020304" pitchFamily="18" charset="0"/>
                          <a:cs typeface="Times New Roman" panose="02020603050405020304" pitchFamily="18" charset="0"/>
                        </a:rPr>
                        <a:t>Control</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effectLst/>
                          <a:latin typeface="Times New Roman" panose="02020603050405020304" pitchFamily="18" charset="0"/>
                          <a:cs typeface="Times New Roman" panose="02020603050405020304" pitchFamily="18" charset="0"/>
                        </a:rPr>
                        <a:t>Controllable</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effectLst/>
                          <a:latin typeface="Times New Roman" panose="02020603050405020304" pitchFamily="18" charset="0"/>
                          <a:cs typeface="Times New Roman" panose="02020603050405020304" pitchFamily="18" charset="0"/>
                        </a:rPr>
                        <a:t>Uncontrollable</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12700488"/>
                  </a:ext>
                </a:extLst>
              </a:tr>
              <a:tr h="441444">
                <a:tc>
                  <a:txBody>
                    <a:bodyPr/>
                    <a:lstStyle/>
                    <a:p>
                      <a:pPr algn="l" fontAlgn="t"/>
                      <a:r>
                        <a:rPr lang="en-US" sz="2400">
                          <a:effectLst/>
                          <a:latin typeface="Times New Roman" panose="02020603050405020304" pitchFamily="18" charset="0"/>
                          <a:cs typeface="Times New Roman" panose="02020603050405020304" pitchFamily="18" charset="0"/>
                        </a:rPr>
                        <a:t>Minimization</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latin typeface="Times New Roman" panose="02020603050405020304" pitchFamily="18" charset="0"/>
                          <a:cs typeface="Times New Roman" panose="02020603050405020304" pitchFamily="18" charset="0"/>
                        </a:rPr>
                        <a:t>Yes</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latin typeface="Times New Roman" panose="02020603050405020304" pitchFamily="18" charset="0"/>
                          <a:cs typeface="Times New Roman" panose="02020603050405020304" pitchFamily="18" charset="0"/>
                        </a:rPr>
                        <a:t>No</a:t>
                      </a:r>
                    </a:p>
                  </a:txBody>
                  <a:tcPr marL="35667" marR="35667" marT="35667" marB="356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17842220"/>
                  </a:ext>
                </a:extLst>
              </a:tr>
              <a:tr h="441444">
                <a:tc>
                  <a:txBody>
                    <a:bodyPr/>
                    <a:lstStyle/>
                    <a:p>
                      <a:pPr algn="l" fontAlgn="t"/>
                      <a:r>
                        <a:rPr lang="en-US" sz="2400">
                          <a:effectLst/>
                          <a:latin typeface="Times New Roman" panose="02020603050405020304" pitchFamily="18" charset="0"/>
                          <a:cs typeface="Times New Roman" panose="02020603050405020304" pitchFamily="18" charset="0"/>
                        </a:rPr>
                        <a:t>Probabilities</a:t>
                      </a:r>
                    </a:p>
                  </a:txBody>
                  <a:tcPr marL="35667" marR="35667" marT="35667" marB="35667">
                    <a:lnL>
                      <a:noFill/>
                    </a:lnL>
                    <a:lnR>
                      <a:noFill/>
                    </a:lnR>
                    <a:lnT w="635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2400" dirty="0">
                          <a:effectLst/>
                          <a:latin typeface="Times New Roman" panose="02020603050405020304" pitchFamily="18" charset="0"/>
                          <a:cs typeface="Times New Roman" panose="02020603050405020304" pitchFamily="18" charset="0"/>
                        </a:rPr>
                        <a:t>Assigned</a:t>
                      </a:r>
                    </a:p>
                  </a:txBody>
                  <a:tcPr marL="35667" marR="35667" marT="35667" marB="35667">
                    <a:lnL>
                      <a:noFill/>
                    </a:lnL>
                    <a:lnR>
                      <a:noFill/>
                    </a:lnR>
                    <a:lnT w="635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2400" dirty="0">
                          <a:effectLst/>
                          <a:latin typeface="Times New Roman" panose="02020603050405020304" pitchFamily="18" charset="0"/>
                          <a:cs typeface="Times New Roman" panose="02020603050405020304" pitchFamily="18" charset="0"/>
                        </a:rPr>
                        <a:t>Not assigned</a:t>
                      </a:r>
                    </a:p>
                  </a:txBody>
                  <a:tcPr marL="35667" marR="35667" marT="35667" marB="35667">
                    <a:lnL>
                      <a:noFill/>
                    </a:lnL>
                    <a:lnR>
                      <a:noFill/>
                    </a:lnR>
                    <a:lnT w="635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460371156"/>
                  </a:ext>
                </a:extLst>
              </a:tr>
            </a:tbl>
          </a:graphicData>
        </a:graphic>
      </p:graphicFrame>
    </p:spTree>
    <p:extLst>
      <p:ext uri="{BB962C8B-B14F-4D97-AF65-F5344CB8AC3E}">
        <p14:creationId xmlns:p14="http://schemas.microsoft.com/office/powerpoint/2010/main" val="222146347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1E71-6277-4912-A44E-C5BA93B08E62}"/>
              </a:ext>
            </a:extLst>
          </p:cNvPr>
          <p:cNvSpPr>
            <a:spLocks noGrp="1"/>
          </p:cNvSpPr>
          <p:nvPr>
            <p:ph type="title"/>
          </p:nvPr>
        </p:nvSpPr>
        <p:spPr>
          <a:xfrm>
            <a:off x="457200" y="274638"/>
            <a:ext cx="8229600" cy="2468562"/>
          </a:xfrm>
        </p:spPr>
        <p:txBody>
          <a:bodyPr>
            <a:normAutofit/>
          </a:bodyPr>
          <a:lstStyle/>
          <a:p>
            <a:r>
              <a:rPr lang="en-US" sz="7200" dirty="0">
                <a:solidFill>
                  <a:srgbClr val="FF0000"/>
                </a:solidFill>
              </a:rPr>
              <a:t>THANK YOU</a:t>
            </a:r>
          </a:p>
        </p:txBody>
      </p:sp>
      <p:sp>
        <p:nvSpPr>
          <p:cNvPr id="3" name="Content Placeholder 2">
            <a:extLst>
              <a:ext uri="{FF2B5EF4-FFF2-40B4-BE49-F238E27FC236}">
                <a16:creationId xmlns:a16="http://schemas.microsoft.com/office/drawing/2014/main" id="{49667E1F-17A9-43B5-9AED-74CC2720E8A8}"/>
              </a:ext>
            </a:extLst>
          </p:cNvPr>
          <p:cNvSpPr>
            <a:spLocks noGrp="1"/>
          </p:cNvSpPr>
          <p:nvPr>
            <p:ph idx="1"/>
          </p:nvPr>
        </p:nvSpPr>
        <p:spPr>
          <a:xfrm>
            <a:off x="457200" y="3429000"/>
            <a:ext cx="8229600" cy="2697163"/>
          </a:xfrm>
        </p:spPr>
        <p:txBody>
          <a:bodyPr>
            <a:normAutofit/>
          </a:bodyPr>
          <a:lstStyle/>
          <a:p>
            <a:pPr marL="0" indent="0" algn="ctr">
              <a:buNone/>
            </a:pPr>
            <a:r>
              <a:rPr lang="en-US" sz="7200" dirty="0">
                <a:solidFill>
                  <a:srgbClr val="92D050"/>
                </a:solidFill>
              </a:rPr>
              <a:t>NEXT UNIT II</a:t>
            </a:r>
          </a:p>
        </p:txBody>
      </p:sp>
    </p:spTree>
    <p:extLst>
      <p:ext uri="{BB962C8B-B14F-4D97-AF65-F5344CB8AC3E}">
        <p14:creationId xmlns:p14="http://schemas.microsoft.com/office/powerpoint/2010/main" val="4270244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52400" y="228600"/>
            <a:ext cx="8839200" cy="685800"/>
          </a:xfrm>
        </p:spPr>
        <p:txBody>
          <a:bodyPr>
            <a:normAutofit fontScale="90000"/>
          </a:bodyPr>
          <a:lstStyle/>
          <a:p>
            <a:br>
              <a:rPr lang="en-US" dirty="0"/>
            </a:br>
            <a:br>
              <a:rPr lang="en-US" dirty="0"/>
            </a:br>
            <a:r>
              <a:rPr lang="en-US" sz="3200" b="1" dirty="0"/>
              <a:t>MICROECONOMICS PERSPECTIVES</a:t>
            </a:r>
            <a:br>
              <a:rPr lang="en-US" sz="3600" dirty="0"/>
            </a:br>
            <a:br>
              <a:rPr lang="en-US" dirty="0"/>
            </a:br>
            <a:endParaRPr lang="en-US" dirty="0"/>
          </a:p>
        </p:txBody>
      </p:sp>
      <p:graphicFrame>
        <p:nvGraphicFramePr>
          <p:cNvPr id="9" name="Content Placeholder 4"/>
          <p:cNvGraphicFramePr>
            <a:graphicFrameLocks/>
          </p:cNvGraphicFramePr>
          <p:nvPr>
            <p:extLst>
              <p:ext uri="{D42A27DB-BD31-4B8C-83A1-F6EECF244321}">
                <p14:modId xmlns:p14="http://schemas.microsoft.com/office/powerpoint/2010/main" val="3988886076"/>
              </p:ext>
            </p:extLst>
          </p:nvPr>
        </p:nvGraphicFramePr>
        <p:xfrm>
          <a:off x="-30480" y="1097280"/>
          <a:ext cx="9144000" cy="5532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781799" y="5798402"/>
            <a:ext cx="1752600" cy="830997"/>
          </a:xfrm>
          <a:prstGeom prst="rect">
            <a:avLst/>
          </a:prstGeom>
          <a:ln/>
        </p:spPr>
        <p:style>
          <a:lnRef idx="0">
            <a:schemeClr val="dk1"/>
          </a:lnRef>
          <a:fillRef idx="3">
            <a:schemeClr val="dk1"/>
          </a:fillRef>
          <a:effectRef idx="3">
            <a:schemeClr val="dk1"/>
          </a:effectRef>
          <a:fontRef idx="minor">
            <a:schemeClr val="lt1"/>
          </a:fontRef>
        </p:style>
        <p:txBody>
          <a:bodyPr>
            <a:spAutoFit/>
          </a:bodyPr>
          <a:lstStyle/>
          <a:p>
            <a:pPr algn="ctr">
              <a:defRPr/>
            </a:pPr>
            <a:r>
              <a:rPr lang="en-US" dirty="0"/>
              <a:t>What to </a:t>
            </a:r>
          </a:p>
          <a:p>
            <a:pPr algn="ctr">
              <a:defRPr/>
            </a:pPr>
            <a:r>
              <a:rPr lang="en-US" dirty="0"/>
              <a:t>Produce</a:t>
            </a:r>
          </a:p>
        </p:txBody>
      </p:sp>
      <p:sp>
        <p:nvSpPr>
          <p:cNvPr id="11" name="TextBox 10"/>
          <p:cNvSpPr txBox="1"/>
          <p:nvPr/>
        </p:nvSpPr>
        <p:spPr>
          <a:xfrm>
            <a:off x="2547879" y="5773609"/>
            <a:ext cx="1981200" cy="830997"/>
          </a:xfrm>
          <a:prstGeom prst="rect">
            <a:avLst/>
          </a:prstGeom>
          <a:ln/>
        </p:spPr>
        <p:style>
          <a:lnRef idx="0">
            <a:schemeClr val="dk1"/>
          </a:lnRef>
          <a:fillRef idx="3">
            <a:schemeClr val="dk1"/>
          </a:fillRef>
          <a:effectRef idx="3">
            <a:schemeClr val="dk1"/>
          </a:effectRef>
          <a:fontRef idx="minor">
            <a:schemeClr val="lt1"/>
          </a:fontRef>
        </p:style>
        <p:txBody>
          <a:bodyPr>
            <a:spAutoFit/>
          </a:bodyPr>
          <a:lstStyle/>
          <a:p>
            <a:pPr algn="ctr">
              <a:defRPr/>
            </a:pPr>
            <a:r>
              <a:rPr lang="en-US" dirty="0"/>
              <a:t>How to Produce</a:t>
            </a:r>
          </a:p>
        </p:txBody>
      </p:sp>
      <p:sp>
        <p:nvSpPr>
          <p:cNvPr id="12" name="TextBox 11"/>
          <p:cNvSpPr txBox="1"/>
          <p:nvPr/>
        </p:nvSpPr>
        <p:spPr>
          <a:xfrm>
            <a:off x="4710064" y="5773609"/>
            <a:ext cx="1828800" cy="830997"/>
          </a:xfrm>
          <a:prstGeom prst="rect">
            <a:avLst/>
          </a:prstGeom>
          <a:ln/>
        </p:spPr>
        <p:style>
          <a:lnRef idx="0">
            <a:schemeClr val="dk1"/>
          </a:lnRef>
          <a:fillRef idx="3">
            <a:schemeClr val="dk1"/>
          </a:fillRef>
          <a:effectRef idx="3">
            <a:schemeClr val="dk1"/>
          </a:effectRef>
          <a:fontRef idx="minor">
            <a:schemeClr val="lt1"/>
          </a:fontRef>
        </p:style>
        <p:txBody>
          <a:bodyPr>
            <a:spAutoFit/>
          </a:bodyPr>
          <a:lstStyle/>
          <a:p>
            <a:pPr algn="ctr">
              <a:defRPr/>
            </a:pPr>
            <a:r>
              <a:rPr lang="en-US" dirty="0"/>
              <a:t>When to Produce</a:t>
            </a:r>
          </a:p>
        </p:txBody>
      </p:sp>
      <p:sp>
        <p:nvSpPr>
          <p:cNvPr id="13" name="TextBox 12"/>
          <p:cNvSpPr txBox="1"/>
          <p:nvPr/>
        </p:nvSpPr>
        <p:spPr>
          <a:xfrm>
            <a:off x="192365" y="5760720"/>
            <a:ext cx="2133600" cy="830997"/>
          </a:xfrm>
          <a:prstGeom prst="rect">
            <a:avLst/>
          </a:prstGeom>
          <a:ln/>
        </p:spPr>
        <p:style>
          <a:lnRef idx="0">
            <a:schemeClr val="dk1"/>
          </a:lnRef>
          <a:fillRef idx="3">
            <a:schemeClr val="dk1"/>
          </a:fillRef>
          <a:effectRef idx="3">
            <a:schemeClr val="dk1"/>
          </a:effectRef>
          <a:fontRef idx="minor">
            <a:schemeClr val="lt1"/>
          </a:fontRef>
        </p:style>
        <p:txBody>
          <a:bodyPr>
            <a:spAutoFit/>
          </a:bodyPr>
          <a:lstStyle/>
          <a:p>
            <a:pPr algn="ctr">
              <a:defRPr/>
            </a:pPr>
            <a:r>
              <a:rPr lang="en-US" dirty="0"/>
              <a:t>To whom to Produce</a:t>
            </a:r>
          </a:p>
        </p:txBody>
      </p:sp>
      <p:cxnSp>
        <p:nvCxnSpPr>
          <p:cNvPr id="14" name="Straight Connector 13"/>
          <p:cNvCxnSpPr/>
          <p:nvPr/>
        </p:nvCxnSpPr>
        <p:spPr>
          <a:xfrm>
            <a:off x="8001000" y="3276600"/>
            <a:ext cx="65563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656638" y="3276600"/>
            <a:ext cx="0" cy="312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534400" y="6400800"/>
            <a:ext cx="12223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52400" y="76200"/>
            <a:ext cx="8534400" cy="914400"/>
          </a:xfrm>
        </p:spPr>
        <p:txBody>
          <a:bodyPr/>
          <a:lstStyle/>
          <a:p>
            <a:r>
              <a:rPr lang="en-US" sz="3600" b="1" dirty="0"/>
              <a:t>Importance and Uses of Microeconomics</a:t>
            </a:r>
            <a:endParaRPr lang="en-US" sz="3600" b="1" dirty="0">
              <a:cs typeface="Times New Roman" pitchFamily="18" charset="0"/>
            </a:endParaRPr>
          </a:p>
        </p:txBody>
      </p:sp>
      <p:sp>
        <p:nvSpPr>
          <p:cNvPr id="28675" name="Rectangle 3"/>
          <p:cNvSpPr>
            <a:spLocks noGrp="1" noChangeArrowheads="1"/>
          </p:cNvSpPr>
          <p:nvPr>
            <p:ph type="body" sz="half" idx="1"/>
          </p:nvPr>
        </p:nvSpPr>
        <p:spPr>
          <a:xfrm>
            <a:off x="152400" y="1676400"/>
            <a:ext cx="8839200" cy="4953000"/>
          </a:xfrm>
          <a:ln>
            <a:solidFill>
              <a:srgbClr val="002060"/>
            </a:solidFill>
          </a:ln>
        </p:spPr>
        <p:txBody>
          <a:bodyPr/>
          <a:lstStyle/>
          <a:p>
            <a:pPr eaLnBrk="1" hangingPunct="1">
              <a:defRPr/>
            </a:pPr>
            <a:r>
              <a:rPr lang="en-US" dirty="0">
                <a:cs typeface="Times New Roman" pitchFamily="18" charset="0"/>
              </a:rPr>
              <a:t>Microeconomics deals with questions related to economic variables that describe a sub-national entity, typically individual economic agents, such as households and firms. </a:t>
            </a:r>
          </a:p>
          <a:p>
            <a:pPr marL="514350" indent="-514350">
              <a:buClr>
                <a:srgbClr val="FF0000"/>
              </a:buClr>
              <a:buFont typeface="+mj-lt"/>
              <a:buAutoNum type="arabicPeriod"/>
              <a:defRPr/>
            </a:pPr>
            <a:r>
              <a:rPr lang="en-US" sz="2400" b="1" dirty="0"/>
              <a:t>Individual Behavior Analysis</a:t>
            </a:r>
            <a:endParaRPr lang="en-US" sz="2400" dirty="0"/>
          </a:p>
          <a:p>
            <a:pPr marL="514350" indent="-514350">
              <a:buClr>
                <a:srgbClr val="FF0000"/>
              </a:buClr>
              <a:buFont typeface="+mj-lt"/>
              <a:buAutoNum type="arabicPeriod"/>
              <a:defRPr/>
            </a:pPr>
            <a:r>
              <a:rPr lang="en-US" sz="2400" b="1" dirty="0"/>
              <a:t>Resource Allocation</a:t>
            </a:r>
            <a:endParaRPr lang="en-US" sz="2400" dirty="0"/>
          </a:p>
          <a:p>
            <a:pPr marL="514350" indent="-514350">
              <a:buClr>
                <a:srgbClr val="FF0000"/>
              </a:buClr>
              <a:buFont typeface="+mj-lt"/>
              <a:buAutoNum type="arabicPeriod"/>
              <a:defRPr/>
            </a:pPr>
            <a:r>
              <a:rPr lang="en-US" sz="2400" b="1" dirty="0"/>
              <a:t>Price Mechanization</a:t>
            </a:r>
            <a:endParaRPr lang="en-US" sz="2400" dirty="0"/>
          </a:p>
          <a:p>
            <a:pPr marL="514350" indent="-514350">
              <a:buClr>
                <a:srgbClr val="FF0000"/>
              </a:buClr>
              <a:buFont typeface="+mj-lt"/>
              <a:buAutoNum type="arabicPeriod"/>
              <a:defRPr/>
            </a:pPr>
            <a:r>
              <a:rPr lang="en-US" sz="2400" b="1" dirty="0"/>
              <a:t>Economic Policy</a:t>
            </a:r>
            <a:endParaRPr lang="en-US" sz="2400" dirty="0"/>
          </a:p>
          <a:p>
            <a:pPr marL="514350" indent="-514350">
              <a:buClr>
                <a:srgbClr val="FF0000"/>
              </a:buClr>
              <a:buFont typeface="+mj-lt"/>
              <a:buAutoNum type="arabicPeriod"/>
              <a:defRPr/>
            </a:pPr>
            <a:r>
              <a:rPr lang="en-US" sz="2400" b="1" dirty="0"/>
              <a:t>Free Enterprise Economy</a:t>
            </a:r>
            <a:endParaRPr lang="en-US" sz="2400" dirty="0"/>
          </a:p>
          <a:p>
            <a:pPr marL="514350" indent="-514350">
              <a:buClr>
                <a:srgbClr val="FF0000"/>
              </a:buClr>
              <a:buFont typeface="+mj-lt"/>
              <a:buAutoNum type="arabicPeriod"/>
              <a:defRPr/>
            </a:pPr>
            <a:r>
              <a:rPr lang="en-US" sz="2400" b="1" dirty="0"/>
              <a:t>Social Welfare</a:t>
            </a:r>
            <a:endParaRPr lang="en-US" sz="2400" dirty="0"/>
          </a:p>
          <a:p>
            <a:pPr marL="514350" indent="-514350">
              <a:buClr>
                <a:srgbClr val="FF0000"/>
              </a:buClr>
              <a:buFont typeface="+mj-lt"/>
              <a:buAutoNum type="arabicPeriod"/>
              <a:defRPr/>
            </a:pPr>
            <a:r>
              <a:rPr lang="en-US" sz="2400" b="1" dirty="0"/>
              <a:t>Foreign Trade</a:t>
            </a:r>
            <a:endParaRPr lang="en-US" sz="2400" dirty="0"/>
          </a:p>
          <a:p>
            <a:pPr marL="514350" indent="-514350">
              <a:buClr>
                <a:srgbClr val="FF0000"/>
              </a:buClr>
              <a:buFont typeface="+mj-lt"/>
              <a:buAutoNum type="arabicPeriod"/>
              <a:defRPr/>
            </a:pPr>
            <a:r>
              <a:rPr lang="en-US" sz="2400" b="1" dirty="0"/>
              <a:t>Public Finance</a:t>
            </a:r>
            <a:endParaRPr lang="en-US" sz="2400" dirty="0"/>
          </a:p>
          <a:p>
            <a:pPr eaLnBrk="1" hangingPunct="1">
              <a:defRPr/>
            </a:pPr>
            <a:endParaRPr lang="en-US" dirty="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190500"/>
            <a:ext cx="8991599" cy="1143000"/>
          </a:xfrm>
        </p:spPr>
        <p:txBody>
          <a:bodyPr>
            <a:normAutofit fontScale="90000"/>
          </a:bodyPr>
          <a:lstStyle/>
          <a:p>
            <a:pPr marL="0" indent="0" eaLnBrk="1" hangingPunct="1">
              <a:buFontTx/>
              <a:buNone/>
              <a:defRPr/>
            </a:pPr>
            <a:r>
              <a:rPr lang="en-US" sz="3200" b="1" dirty="0"/>
              <a:t>UNIT I</a:t>
            </a:r>
            <a:br>
              <a:rPr lang="en-US" sz="3200" b="1" dirty="0"/>
            </a:br>
            <a:r>
              <a:rPr lang="en-US" sz="3200" b="1" dirty="0"/>
              <a:t>ECONOMIC MODELS AND RECENT HISTORICAL APPLICATIONS</a:t>
            </a:r>
            <a:endParaRPr lang="en-US" sz="3200" dirty="0"/>
          </a:p>
        </p:txBody>
      </p:sp>
      <p:sp>
        <p:nvSpPr>
          <p:cNvPr id="3" name="Content Placeholder 2"/>
          <p:cNvSpPr>
            <a:spLocks noGrp="1"/>
          </p:cNvSpPr>
          <p:nvPr>
            <p:ph idx="1"/>
          </p:nvPr>
        </p:nvSpPr>
        <p:spPr>
          <a:xfrm>
            <a:off x="152400" y="1981200"/>
            <a:ext cx="8839200" cy="4114800"/>
          </a:xfrm>
        </p:spPr>
        <p:txBody>
          <a:bodyPr/>
          <a:lstStyle/>
          <a:p>
            <a:pPr marL="0" indent="0" algn="just" eaLnBrk="1" hangingPunct="1">
              <a:buNone/>
              <a:defRPr/>
            </a:pPr>
            <a:r>
              <a:rPr lang="en-US" b="1" dirty="0">
                <a:solidFill>
                  <a:srgbClr val="FF0000"/>
                </a:solidFill>
              </a:rPr>
              <a:t>Relevance of economics to the world of business: </a:t>
            </a:r>
          </a:p>
          <a:p>
            <a:pPr algn="just" eaLnBrk="1" hangingPunct="1">
              <a:buFont typeface="Wingdings" panose="05000000000000000000" pitchFamily="2" charset="2"/>
              <a:buChar char="§"/>
              <a:defRPr/>
            </a:pPr>
            <a:r>
              <a:rPr lang="en-US" dirty="0"/>
              <a:t>opportunity cost and scarcity and their relevance to economic choice, </a:t>
            </a:r>
          </a:p>
          <a:p>
            <a:pPr algn="just" eaLnBrk="1" hangingPunct="1">
              <a:buFont typeface="Wingdings" panose="05000000000000000000" pitchFamily="2" charset="2"/>
              <a:buChar char="§"/>
              <a:defRPr/>
            </a:pPr>
            <a:r>
              <a:rPr lang="en-US" dirty="0"/>
              <a:t>economic concepts involved in choices made by businesses relevant to selection of outputs, inputs, technology, location and competition, </a:t>
            </a:r>
          </a:p>
          <a:p>
            <a:pPr algn="just" eaLnBrk="1" hangingPunct="1">
              <a:buFont typeface="Wingdings" panose="05000000000000000000" pitchFamily="2" charset="2"/>
              <a:buChar char="§"/>
              <a:defRPr/>
            </a:pPr>
            <a:r>
              <a:rPr lang="en-US" dirty="0"/>
              <a:t>microeconomics and macroeconomics.</a:t>
            </a:r>
          </a:p>
          <a:p>
            <a:pPr marL="0" indent="0" algn="just" eaLnBrk="1" hangingPunct="1">
              <a:buFontTx/>
              <a:buNone/>
              <a:defRPr/>
            </a:pPr>
            <a:endParaRPr lang="en-US" dirty="0"/>
          </a:p>
        </p:txBody>
      </p:sp>
      <p:sp>
        <p:nvSpPr>
          <p:cNvPr id="15364" name="Slide Number Placeholder 5"/>
          <p:cNvSpPr>
            <a:spLocks noGrp="1"/>
          </p:cNvSpPr>
          <p:nvPr>
            <p:ph type="sldNum" sz="quarter" idx="12"/>
          </p:nvPr>
        </p:nvSpPr>
        <p:spPr>
          <a:noFill/>
        </p:spPr>
        <p:txBody>
          <a:bodyPr/>
          <a:lstStyle/>
          <a:p>
            <a:fld id="{275CDDD3-B1D3-4E7E-84A5-66083ED78CA0}"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915A-9A86-49B2-A9DE-A85301AB806F}"/>
              </a:ext>
            </a:extLst>
          </p:cNvPr>
          <p:cNvSpPr>
            <a:spLocks noGrp="1"/>
          </p:cNvSpPr>
          <p:nvPr>
            <p:ph type="title"/>
          </p:nvPr>
        </p:nvSpPr>
        <p:spPr>
          <a:xfrm>
            <a:off x="520505" y="168178"/>
            <a:ext cx="8328073" cy="985373"/>
          </a:xfrm>
        </p:spPr>
        <p:txBody>
          <a:bodyPr>
            <a:normAutofit fontScale="90000"/>
          </a:bodyPr>
          <a:lstStyle/>
          <a:p>
            <a:pPr algn="ctr"/>
            <a:br>
              <a:rPr lang="en-US"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UNIT I: Theory of Consumer Behavior</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(6 Hours)</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2D8EB4-E0DD-4053-A013-BA86F821058F}"/>
              </a:ext>
            </a:extLst>
          </p:cNvPr>
          <p:cNvSpPr>
            <a:spLocks noGrp="1"/>
          </p:cNvSpPr>
          <p:nvPr>
            <p:ph idx="1"/>
          </p:nvPr>
        </p:nvSpPr>
        <p:spPr>
          <a:xfrm>
            <a:off x="140677" y="1786596"/>
            <a:ext cx="8862645" cy="490322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Total and Marginal Utility. Consumer Equilibrium. Indifference Curves. </a:t>
            </a:r>
          </a:p>
          <a:p>
            <a:pPr algn="just"/>
            <a:r>
              <a:rPr lang="en-US" dirty="0">
                <a:latin typeface="Times New Roman" panose="02020603050405020304" pitchFamily="18" charset="0"/>
                <a:cs typeface="Times New Roman" panose="02020603050405020304" pitchFamily="18" charset="0"/>
              </a:rPr>
              <a:t>The Marginal Rate of Substitution.  Characteristics of Indifference Curves. </a:t>
            </a:r>
          </a:p>
          <a:p>
            <a:pPr algn="just"/>
            <a:r>
              <a:rPr lang="en-US" dirty="0">
                <a:latin typeface="Times New Roman" panose="02020603050405020304" pitchFamily="18" charset="0"/>
                <a:cs typeface="Times New Roman" panose="02020603050405020304" pitchFamily="18" charset="0"/>
              </a:rPr>
              <a:t>The Budget Constraint Line. Consumer Equilibrium. The Price-Consumption Curve and the Consumer Demand Curve. </a:t>
            </a:r>
          </a:p>
          <a:p>
            <a:pPr algn="just"/>
            <a:r>
              <a:rPr lang="en-US" dirty="0">
                <a:latin typeface="Times New Roman" panose="02020603050405020304" pitchFamily="18" charset="0"/>
                <a:cs typeface="Times New Roman" panose="02020603050405020304" pitchFamily="18" charset="0"/>
              </a:rPr>
              <a:t>Separation of the Substitution and Income Effects. </a:t>
            </a:r>
          </a:p>
          <a:p>
            <a:pPr algn="just"/>
            <a:r>
              <a:rPr lang="en-US" dirty="0">
                <a:latin typeface="Times New Roman" panose="02020603050405020304" pitchFamily="18" charset="0"/>
                <a:cs typeface="Times New Roman" panose="02020603050405020304" pitchFamily="18" charset="0"/>
              </a:rPr>
              <a:t>Theory of revealed preference, Consumer Surplus, and Elasticity of Demand.  </a:t>
            </a:r>
          </a:p>
          <a:p>
            <a:pPr algn="just"/>
            <a:r>
              <a:rPr lang="en-US" dirty="0">
                <a:latin typeface="Times New Roman" panose="02020603050405020304" pitchFamily="18" charset="0"/>
                <a:cs typeface="Times New Roman" panose="02020603050405020304" pitchFamily="18" charset="0"/>
              </a:rPr>
              <a:t>The problem of choice in situations involving Risk and Uncertainty (attitude towards risk and insurance).</a:t>
            </a:r>
          </a:p>
        </p:txBody>
      </p:sp>
    </p:spTree>
    <p:extLst>
      <p:ext uri="{BB962C8B-B14F-4D97-AF65-F5344CB8AC3E}">
        <p14:creationId xmlns:p14="http://schemas.microsoft.com/office/powerpoint/2010/main" val="4066083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304800"/>
            <a:ext cx="8229600" cy="685800"/>
          </a:xfrm>
        </p:spPr>
        <p:txBody>
          <a:bodyPr>
            <a:normAutofit/>
          </a:bodyPr>
          <a:lstStyle/>
          <a:p>
            <a:r>
              <a:rPr lang="en-US" sz="3600" dirty="0"/>
              <a:t>Understanding Utility</a:t>
            </a:r>
          </a:p>
        </p:txBody>
      </p:sp>
      <p:sp>
        <p:nvSpPr>
          <p:cNvPr id="16387" name="Rectangle 3"/>
          <p:cNvSpPr>
            <a:spLocks noGrp="1" noChangeArrowheads="1"/>
          </p:cNvSpPr>
          <p:nvPr>
            <p:ph idx="1"/>
          </p:nvPr>
        </p:nvSpPr>
        <p:spPr>
          <a:xfrm>
            <a:off x="152400" y="990600"/>
            <a:ext cx="8839200" cy="5562600"/>
          </a:xfrm>
        </p:spPr>
        <p:txBody>
          <a:bodyPr>
            <a:normAutofit/>
          </a:bodyPr>
          <a:lstStyle/>
          <a:p>
            <a:pPr algn="just">
              <a:buFont typeface="Wingdings" panose="05000000000000000000" pitchFamily="2" charset="2"/>
              <a:buChar char="§"/>
            </a:pPr>
            <a:r>
              <a:rPr lang="en-US" b="1" u="sng" dirty="0"/>
              <a:t>Utility</a:t>
            </a:r>
            <a:r>
              <a:rPr lang="en-US" dirty="0"/>
              <a:t> = Satisfaction/Happiness/Pleasure one gets from consuming a good.</a:t>
            </a:r>
          </a:p>
          <a:p>
            <a:pPr algn="just">
              <a:buFont typeface="Wingdings" panose="05000000000000000000" pitchFamily="2" charset="2"/>
              <a:buChar char="§"/>
            </a:pPr>
            <a:r>
              <a:rPr lang="en-US" dirty="0"/>
              <a:t>Utility and usefulness are NOT the same in economics.</a:t>
            </a:r>
          </a:p>
          <a:p>
            <a:pPr algn="just">
              <a:buFont typeface="Wingdings" panose="05000000000000000000" pitchFamily="2" charset="2"/>
              <a:buChar char="§"/>
            </a:pPr>
            <a:r>
              <a:rPr lang="en-US" dirty="0"/>
              <a:t>Utility is difficult to quantify, as it differs between people and situations</a:t>
            </a:r>
          </a:p>
          <a:p>
            <a:pPr lvl="1" algn="just">
              <a:buFont typeface="Wingdings" panose="05000000000000000000" pitchFamily="2" charset="2"/>
              <a:buChar char="§"/>
            </a:pPr>
            <a:r>
              <a:rPr lang="en-US" dirty="0" err="1">
                <a:solidFill>
                  <a:schemeClr val="tx1"/>
                </a:solidFill>
              </a:rPr>
              <a:t>ie</a:t>
            </a:r>
            <a:r>
              <a:rPr lang="en-US" dirty="0">
                <a:solidFill>
                  <a:schemeClr val="tx1"/>
                </a:solidFill>
              </a:rPr>
              <a:t>. A jacket to a person living in </a:t>
            </a:r>
            <a:r>
              <a:rPr lang="en-US" dirty="0" err="1">
                <a:solidFill>
                  <a:schemeClr val="tx1"/>
                </a:solidFill>
              </a:rPr>
              <a:t>Jumla</a:t>
            </a:r>
            <a:r>
              <a:rPr lang="en-US" dirty="0">
                <a:solidFill>
                  <a:schemeClr val="tx1"/>
                </a:solidFill>
              </a:rPr>
              <a:t> vs. a person living in </a:t>
            </a:r>
            <a:r>
              <a:rPr lang="en-US" dirty="0" err="1">
                <a:solidFill>
                  <a:schemeClr val="tx1"/>
                </a:solidFill>
              </a:rPr>
              <a:t>Nepaljunj</a:t>
            </a:r>
            <a:r>
              <a:rPr lang="en-US" dirty="0">
                <a:solidFill>
                  <a:schemeClr val="tx1"/>
                </a:solidFill>
              </a:rPr>
              <a:t>.</a:t>
            </a:r>
          </a:p>
          <a:p>
            <a:pPr algn="just">
              <a:buFont typeface="Wingdings" panose="05000000000000000000" pitchFamily="2" charset="2"/>
              <a:buChar char="§"/>
            </a:pPr>
            <a:r>
              <a:rPr lang="en-US" dirty="0"/>
              <a:t>Measured in “</a:t>
            </a:r>
            <a:r>
              <a:rPr lang="en-US" b="1" u="sng" dirty="0"/>
              <a:t>utils</a:t>
            </a:r>
            <a:r>
              <a:rPr lang="en-US" dirty="0"/>
              <a:t>” (a personal measure)</a:t>
            </a:r>
          </a:p>
          <a:p>
            <a:pPr algn="just">
              <a:buFont typeface="Wingdings" panose="05000000000000000000" pitchFamily="2" charset="2"/>
              <a:buChar char="§"/>
            </a:pPr>
            <a:r>
              <a:rPr lang="en-US" b="1" dirty="0"/>
              <a:t>Usefulness</a:t>
            </a:r>
            <a:r>
              <a:rPr lang="en-US" dirty="0"/>
              <a:t> is associated with those goods and services which are useful and are related to the betterment of the human beings.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8650" y="365127"/>
            <a:ext cx="7886700" cy="756538"/>
          </a:xfrm>
        </p:spPr>
        <p:txBody>
          <a:bodyPr>
            <a:normAutofit/>
          </a:bodyPr>
          <a:lstStyle/>
          <a:p>
            <a:r>
              <a:rPr lang="en-US" sz="3600" dirty="0"/>
              <a:t>Understanding Utility</a:t>
            </a:r>
          </a:p>
        </p:txBody>
      </p:sp>
      <p:sp>
        <p:nvSpPr>
          <p:cNvPr id="17411" name="Rectangle 3"/>
          <p:cNvSpPr>
            <a:spLocks noGrp="1" noChangeArrowheads="1"/>
          </p:cNvSpPr>
          <p:nvPr>
            <p:ph idx="1"/>
          </p:nvPr>
        </p:nvSpPr>
        <p:spPr>
          <a:xfrm>
            <a:off x="457200" y="1600200"/>
            <a:ext cx="8229600" cy="4876800"/>
          </a:xfrm>
        </p:spPr>
        <p:txBody>
          <a:bodyPr/>
          <a:lstStyle/>
          <a:p>
            <a:r>
              <a:rPr lang="en-US" b="1" u="sng"/>
              <a:t>Total Utility </a:t>
            </a:r>
            <a:r>
              <a:rPr lang="en-US" b="1"/>
              <a:t>(TU)</a:t>
            </a:r>
          </a:p>
          <a:p>
            <a:pPr lvl="1"/>
            <a:r>
              <a:rPr lang="en-US"/>
              <a:t>Total amount of satisfaction or pleasure a person derives from consuming a given quantity of that product</a:t>
            </a:r>
          </a:p>
          <a:p>
            <a:r>
              <a:rPr lang="en-US" b="1" u="sng"/>
              <a:t>Marginal Utility </a:t>
            </a:r>
            <a:r>
              <a:rPr lang="en-US" b="1"/>
              <a:t>(MU)</a:t>
            </a:r>
          </a:p>
          <a:p>
            <a:pPr lvl="1"/>
            <a:r>
              <a:rPr lang="en-US"/>
              <a:t>The extra satisfaction a consumer derives from one additional unit of that product.</a:t>
            </a:r>
          </a:p>
          <a:p>
            <a:pPr lvl="1"/>
            <a:r>
              <a:rPr lang="en-US"/>
              <a:t>In other words, the change in Total Utility that results from the consumption of one more unit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74638"/>
            <a:ext cx="8686800" cy="639762"/>
          </a:xfrm>
        </p:spPr>
        <p:txBody>
          <a:bodyPr>
            <a:normAutofit/>
          </a:bodyPr>
          <a:lstStyle/>
          <a:p>
            <a:r>
              <a:rPr lang="en-US" sz="3600" dirty="0"/>
              <a:t>Law of Diminishing Marginal Utility</a:t>
            </a:r>
          </a:p>
        </p:txBody>
      </p:sp>
      <p:sp>
        <p:nvSpPr>
          <p:cNvPr id="18435" name="Rectangle 3"/>
          <p:cNvSpPr>
            <a:spLocks noGrp="1" noChangeArrowheads="1"/>
          </p:cNvSpPr>
          <p:nvPr>
            <p:ph idx="1"/>
          </p:nvPr>
        </p:nvSpPr>
        <p:spPr>
          <a:xfrm>
            <a:off x="228600" y="1600200"/>
            <a:ext cx="8686800" cy="4525963"/>
          </a:xfrm>
        </p:spPr>
        <p:txBody>
          <a:bodyPr>
            <a:normAutofit/>
          </a:bodyPr>
          <a:lstStyle/>
          <a:p>
            <a:pPr algn="just"/>
            <a:r>
              <a:rPr lang="en-US" dirty="0"/>
              <a:t>Other things held constant/things are remaining the same diminishing marginal utility explains that the more of a good a person gets, the less utility he gets from each additional unit.</a:t>
            </a:r>
          </a:p>
          <a:p>
            <a:pPr algn="just"/>
            <a:r>
              <a:rPr lang="en-US" dirty="0"/>
              <a:t>Consumer wants in general are wanting, but wants for particular items can be satisfied for a time.</a:t>
            </a:r>
          </a:p>
          <a:p>
            <a:pPr lvl="1" algn="just"/>
            <a:r>
              <a:rPr lang="en-US" dirty="0">
                <a:solidFill>
                  <a:schemeClr val="tx1"/>
                </a:solidFill>
              </a:rPr>
              <a:t>Example: Durable goods such as an automobile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sz="3600" dirty="0"/>
              <a:t>First is the Best</a:t>
            </a:r>
          </a:p>
        </p:txBody>
      </p:sp>
      <p:sp>
        <p:nvSpPr>
          <p:cNvPr id="19459" name="Content Placeholder 2"/>
          <p:cNvSpPr>
            <a:spLocks noGrp="1"/>
          </p:cNvSpPr>
          <p:nvPr>
            <p:ph idx="1"/>
          </p:nvPr>
        </p:nvSpPr>
        <p:spPr>
          <a:xfrm>
            <a:off x="457200" y="1600200"/>
            <a:ext cx="8229600" cy="4876800"/>
          </a:xfrm>
        </p:spPr>
        <p:txBody>
          <a:bodyPr/>
          <a:lstStyle/>
          <a:p>
            <a:pPr algn="just"/>
            <a:r>
              <a:rPr lang="en-US" dirty="0"/>
              <a:t>It is important to note that your marginal utility begins to fall after the very first unit you consume.</a:t>
            </a:r>
          </a:p>
          <a:p>
            <a:pPr algn="just"/>
            <a:r>
              <a:rPr lang="en-US" dirty="0"/>
              <a:t>While you may enjoy your second units, it doesn’t bring as much utility as the first</a:t>
            </a:r>
          </a:p>
          <a:p>
            <a:pPr algn="just"/>
            <a:r>
              <a:rPr lang="en-US" dirty="0"/>
              <a:t>At some point, your MU becomes negative. (takes away from your total satisfaction).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60988" y="4541838"/>
            <a:ext cx="412750" cy="1125537"/>
          </a:xfrm>
          <a:prstGeom prst="rect">
            <a:avLst/>
          </a:prstGeom>
          <a:solidFill>
            <a:srgbClr val="FFCC66"/>
          </a:solidFill>
          <a:ln w="9525">
            <a:noFill/>
            <a:miter lim="800000"/>
            <a:headEnd/>
            <a:tailEnd/>
          </a:ln>
        </p:spPr>
        <p:txBody>
          <a:bodyPr wrap="none" anchor="ctr"/>
          <a:lstStyle/>
          <a:p>
            <a:endParaRPr lang="en-US"/>
          </a:p>
        </p:txBody>
      </p:sp>
      <p:sp>
        <p:nvSpPr>
          <p:cNvPr id="7171" name="Rectangle 3"/>
          <p:cNvSpPr>
            <a:spLocks noChangeArrowheads="1"/>
          </p:cNvSpPr>
          <p:nvPr/>
        </p:nvSpPr>
        <p:spPr bwMode="auto">
          <a:xfrm>
            <a:off x="5768975" y="4764088"/>
            <a:ext cx="412750" cy="903287"/>
          </a:xfrm>
          <a:prstGeom prst="rect">
            <a:avLst/>
          </a:prstGeom>
          <a:solidFill>
            <a:srgbClr val="FFCC66"/>
          </a:solidFill>
          <a:ln w="9525">
            <a:noFill/>
            <a:miter lim="800000"/>
            <a:headEnd/>
            <a:tailEnd/>
          </a:ln>
        </p:spPr>
        <p:txBody>
          <a:bodyPr wrap="none" anchor="ctr"/>
          <a:lstStyle/>
          <a:p>
            <a:endParaRPr lang="en-US"/>
          </a:p>
        </p:txBody>
      </p:sp>
      <p:sp>
        <p:nvSpPr>
          <p:cNvPr id="7172" name="Rectangle 4"/>
          <p:cNvSpPr>
            <a:spLocks noChangeArrowheads="1"/>
          </p:cNvSpPr>
          <p:nvPr/>
        </p:nvSpPr>
        <p:spPr bwMode="auto">
          <a:xfrm>
            <a:off x="6176963" y="4999038"/>
            <a:ext cx="412750" cy="668337"/>
          </a:xfrm>
          <a:prstGeom prst="rect">
            <a:avLst/>
          </a:prstGeom>
          <a:solidFill>
            <a:srgbClr val="FFCC66"/>
          </a:solidFill>
          <a:ln w="9525">
            <a:noFill/>
            <a:miter lim="800000"/>
            <a:headEnd/>
            <a:tailEnd/>
          </a:ln>
        </p:spPr>
        <p:txBody>
          <a:bodyPr wrap="none" anchor="ctr"/>
          <a:lstStyle/>
          <a:p>
            <a:endParaRPr lang="en-US"/>
          </a:p>
        </p:txBody>
      </p:sp>
      <p:sp>
        <p:nvSpPr>
          <p:cNvPr id="7173" name="Rectangle 5"/>
          <p:cNvSpPr>
            <a:spLocks noChangeArrowheads="1"/>
          </p:cNvSpPr>
          <p:nvPr/>
        </p:nvSpPr>
        <p:spPr bwMode="auto">
          <a:xfrm>
            <a:off x="6584950" y="5221288"/>
            <a:ext cx="412750" cy="446087"/>
          </a:xfrm>
          <a:prstGeom prst="rect">
            <a:avLst/>
          </a:prstGeom>
          <a:solidFill>
            <a:srgbClr val="FFCC66"/>
          </a:solidFill>
          <a:ln w="9525">
            <a:noFill/>
            <a:miter lim="800000"/>
            <a:headEnd/>
            <a:tailEnd/>
          </a:ln>
        </p:spPr>
        <p:txBody>
          <a:bodyPr wrap="none" anchor="ctr"/>
          <a:lstStyle/>
          <a:p>
            <a:endParaRPr lang="en-US"/>
          </a:p>
        </p:txBody>
      </p:sp>
      <p:sp>
        <p:nvSpPr>
          <p:cNvPr id="7174" name="Rectangle 6"/>
          <p:cNvSpPr>
            <a:spLocks noChangeArrowheads="1"/>
          </p:cNvSpPr>
          <p:nvPr/>
        </p:nvSpPr>
        <p:spPr bwMode="auto">
          <a:xfrm>
            <a:off x="6992938" y="5456238"/>
            <a:ext cx="412750" cy="211137"/>
          </a:xfrm>
          <a:prstGeom prst="rect">
            <a:avLst/>
          </a:prstGeom>
          <a:solidFill>
            <a:srgbClr val="FFCC66"/>
          </a:solidFill>
          <a:ln w="9525">
            <a:noFill/>
            <a:miter lim="800000"/>
            <a:headEnd/>
            <a:tailEnd/>
          </a:ln>
        </p:spPr>
        <p:txBody>
          <a:bodyPr wrap="none" anchor="ctr"/>
          <a:lstStyle/>
          <a:p>
            <a:endParaRPr lang="en-US"/>
          </a:p>
        </p:txBody>
      </p:sp>
      <p:sp>
        <p:nvSpPr>
          <p:cNvPr id="7175" name="Rectangle 7"/>
          <p:cNvSpPr>
            <a:spLocks noChangeArrowheads="1"/>
          </p:cNvSpPr>
          <p:nvPr/>
        </p:nvSpPr>
        <p:spPr bwMode="auto">
          <a:xfrm>
            <a:off x="7808913" y="5676900"/>
            <a:ext cx="412750" cy="223838"/>
          </a:xfrm>
          <a:prstGeom prst="rect">
            <a:avLst/>
          </a:prstGeom>
          <a:solidFill>
            <a:srgbClr val="FFCC66"/>
          </a:solidFill>
          <a:ln w="9525">
            <a:noFill/>
            <a:miter lim="800000"/>
            <a:headEnd/>
            <a:tailEnd/>
          </a:ln>
        </p:spPr>
        <p:txBody>
          <a:bodyPr wrap="none" anchor="ctr"/>
          <a:lstStyle/>
          <a:p>
            <a:endParaRPr lang="en-US"/>
          </a:p>
        </p:txBody>
      </p:sp>
      <p:sp>
        <p:nvSpPr>
          <p:cNvPr id="7176" name="Line 8"/>
          <p:cNvSpPr>
            <a:spLocks noChangeShapeType="1"/>
          </p:cNvSpPr>
          <p:nvPr/>
        </p:nvSpPr>
        <p:spPr bwMode="auto">
          <a:xfrm>
            <a:off x="6997700" y="1978025"/>
            <a:ext cx="401638" cy="0"/>
          </a:xfrm>
          <a:prstGeom prst="line">
            <a:avLst/>
          </a:prstGeom>
          <a:noFill/>
          <a:ln w="19050">
            <a:solidFill>
              <a:srgbClr val="FFCC66"/>
            </a:solidFill>
            <a:round/>
            <a:headEnd/>
            <a:tailEnd/>
          </a:ln>
        </p:spPr>
        <p:txBody>
          <a:bodyPr/>
          <a:lstStyle/>
          <a:p>
            <a:endParaRPr lang="en-US"/>
          </a:p>
        </p:txBody>
      </p:sp>
      <p:sp>
        <p:nvSpPr>
          <p:cNvPr id="7177" name="Rectangle 9"/>
          <p:cNvSpPr>
            <a:spLocks noChangeArrowheads="1"/>
          </p:cNvSpPr>
          <p:nvPr/>
        </p:nvSpPr>
        <p:spPr bwMode="auto">
          <a:xfrm>
            <a:off x="5364163" y="3067050"/>
            <a:ext cx="412750" cy="646113"/>
          </a:xfrm>
          <a:prstGeom prst="rect">
            <a:avLst/>
          </a:prstGeom>
          <a:solidFill>
            <a:srgbClr val="FFCC66"/>
          </a:solidFill>
          <a:ln w="9525">
            <a:noFill/>
            <a:miter lim="800000"/>
            <a:headEnd/>
            <a:tailEnd/>
          </a:ln>
        </p:spPr>
        <p:txBody>
          <a:bodyPr wrap="none" anchor="ctr"/>
          <a:lstStyle/>
          <a:p>
            <a:endParaRPr lang="en-US"/>
          </a:p>
        </p:txBody>
      </p:sp>
      <p:sp>
        <p:nvSpPr>
          <p:cNvPr id="7178" name="Rectangle 10"/>
          <p:cNvSpPr>
            <a:spLocks noChangeArrowheads="1"/>
          </p:cNvSpPr>
          <p:nvPr/>
        </p:nvSpPr>
        <p:spPr bwMode="auto">
          <a:xfrm>
            <a:off x="5772150" y="2554288"/>
            <a:ext cx="412750" cy="511175"/>
          </a:xfrm>
          <a:prstGeom prst="rect">
            <a:avLst/>
          </a:prstGeom>
          <a:solidFill>
            <a:srgbClr val="FFCC66"/>
          </a:solidFill>
          <a:ln w="9525">
            <a:noFill/>
            <a:miter lim="800000"/>
            <a:headEnd/>
            <a:tailEnd/>
          </a:ln>
        </p:spPr>
        <p:txBody>
          <a:bodyPr wrap="none" anchor="ctr"/>
          <a:lstStyle/>
          <a:p>
            <a:endParaRPr lang="en-US"/>
          </a:p>
        </p:txBody>
      </p:sp>
      <p:sp>
        <p:nvSpPr>
          <p:cNvPr id="7179" name="Rectangle 11"/>
          <p:cNvSpPr>
            <a:spLocks noChangeArrowheads="1"/>
          </p:cNvSpPr>
          <p:nvPr/>
        </p:nvSpPr>
        <p:spPr bwMode="auto">
          <a:xfrm>
            <a:off x="6180138" y="2198688"/>
            <a:ext cx="412750" cy="354012"/>
          </a:xfrm>
          <a:prstGeom prst="rect">
            <a:avLst/>
          </a:prstGeom>
          <a:solidFill>
            <a:srgbClr val="FFCC66"/>
          </a:solidFill>
          <a:ln w="9525">
            <a:noFill/>
            <a:miter lim="800000"/>
            <a:headEnd/>
            <a:tailEnd/>
          </a:ln>
        </p:spPr>
        <p:txBody>
          <a:bodyPr wrap="none" anchor="ctr"/>
          <a:lstStyle/>
          <a:p>
            <a:endParaRPr lang="en-US"/>
          </a:p>
        </p:txBody>
      </p:sp>
      <p:sp>
        <p:nvSpPr>
          <p:cNvPr id="7180" name="Rectangle 12"/>
          <p:cNvSpPr>
            <a:spLocks noChangeArrowheads="1"/>
          </p:cNvSpPr>
          <p:nvPr/>
        </p:nvSpPr>
        <p:spPr bwMode="auto">
          <a:xfrm>
            <a:off x="6588125" y="1984375"/>
            <a:ext cx="412750" cy="209550"/>
          </a:xfrm>
          <a:prstGeom prst="rect">
            <a:avLst/>
          </a:prstGeom>
          <a:solidFill>
            <a:srgbClr val="FFCC66"/>
          </a:solidFill>
          <a:ln w="9525">
            <a:noFill/>
            <a:miter lim="800000"/>
            <a:headEnd/>
            <a:tailEnd/>
          </a:ln>
        </p:spPr>
        <p:txBody>
          <a:bodyPr wrap="none" anchor="ctr"/>
          <a:lstStyle/>
          <a:p>
            <a:endParaRPr lang="en-US"/>
          </a:p>
        </p:txBody>
      </p:sp>
      <p:sp>
        <p:nvSpPr>
          <p:cNvPr id="7181" name="Rectangle 13"/>
          <p:cNvSpPr>
            <a:spLocks noChangeArrowheads="1"/>
          </p:cNvSpPr>
          <p:nvPr/>
        </p:nvSpPr>
        <p:spPr bwMode="auto">
          <a:xfrm>
            <a:off x="7407275" y="1970088"/>
            <a:ext cx="412750" cy="209550"/>
          </a:xfrm>
          <a:prstGeom prst="rect">
            <a:avLst/>
          </a:prstGeom>
          <a:solidFill>
            <a:srgbClr val="FFCC66"/>
          </a:solidFill>
          <a:ln w="9525">
            <a:noFill/>
            <a:miter lim="800000"/>
            <a:headEnd/>
            <a:tailEnd/>
          </a:ln>
        </p:spPr>
        <p:txBody>
          <a:bodyPr wrap="none" anchor="ctr"/>
          <a:lstStyle/>
          <a:p>
            <a:endParaRPr lang="en-US"/>
          </a:p>
        </p:txBody>
      </p:sp>
      <p:grpSp>
        <p:nvGrpSpPr>
          <p:cNvPr id="2" name="Group 14"/>
          <p:cNvGrpSpPr>
            <a:grpSpLocks/>
          </p:cNvGrpSpPr>
          <p:nvPr/>
        </p:nvGrpSpPr>
        <p:grpSpPr bwMode="auto">
          <a:xfrm>
            <a:off x="1973263" y="1795463"/>
            <a:ext cx="2454275" cy="869950"/>
            <a:chOff x="1243" y="1131"/>
            <a:chExt cx="1546" cy="548"/>
          </a:xfrm>
        </p:grpSpPr>
        <p:sp>
          <p:nvSpPr>
            <p:cNvPr id="20616" name="Rectangle 15"/>
            <p:cNvSpPr>
              <a:spLocks noChangeArrowheads="1"/>
            </p:cNvSpPr>
            <p:nvPr/>
          </p:nvSpPr>
          <p:spPr bwMode="auto">
            <a:xfrm>
              <a:off x="1243" y="1131"/>
              <a:ext cx="1546" cy="548"/>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0617" name="Line 16"/>
            <p:cNvSpPr>
              <a:spLocks noChangeShapeType="1"/>
            </p:cNvSpPr>
            <p:nvPr/>
          </p:nvSpPr>
          <p:spPr bwMode="auto">
            <a:xfrm>
              <a:off x="1854" y="1136"/>
              <a:ext cx="0" cy="541"/>
            </a:xfrm>
            <a:prstGeom prst="line">
              <a:avLst/>
            </a:prstGeom>
            <a:noFill/>
            <a:ln w="9525">
              <a:solidFill>
                <a:schemeClr val="tx1"/>
              </a:solidFill>
              <a:round/>
              <a:headEnd/>
              <a:tailEnd/>
            </a:ln>
          </p:spPr>
          <p:txBody>
            <a:bodyPr/>
            <a:lstStyle/>
            <a:p>
              <a:endParaRPr lang="en-US"/>
            </a:p>
          </p:txBody>
        </p:sp>
        <p:sp>
          <p:nvSpPr>
            <p:cNvPr id="20618" name="Line 17"/>
            <p:cNvSpPr>
              <a:spLocks noChangeShapeType="1"/>
            </p:cNvSpPr>
            <p:nvPr/>
          </p:nvSpPr>
          <p:spPr bwMode="auto">
            <a:xfrm>
              <a:off x="2265" y="1136"/>
              <a:ext cx="0" cy="541"/>
            </a:xfrm>
            <a:prstGeom prst="line">
              <a:avLst/>
            </a:prstGeom>
            <a:noFill/>
            <a:ln w="9525">
              <a:solidFill>
                <a:schemeClr val="tx1"/>
              </a:solidFill>
              <a:round/>
              <a:headEnd/>
              <a:tailEnd/>
            </a:ln>
          </p:spPr>
          <p:txBody>
            <a:bodyPr/>
            <a:lstStyle/>
            <a:p>
              <a:endParaRPr lang="en-US"/>
            </a:p>
          </p:txBody>
        </p:sp>
      </p:grpSp>
      <p:sp>
        <p:nvSpPr>
          <p:cNvPr id="20495" name="Rectangle 18"/>
          <p:cNvSpPr>
            <a:spLocks noGrp="1" noChangeArrowheads="1"/>
          </p:cNvSpPr>
          <p:nvPr>
            <p:ph type="title"/>
          </p:nvPr>
        </p:nvSpPr>
        <p:spPr>
          <a:xfrm>
            <a:off x="381000" y="76200"/>
            <a:ext cx="8458200" cy="914400"/>
          </a:xfrm>
        </p:spPr>
        <p:txBody>
          <a:bodyPr>
            <a:normAutofit/>
          </a:bodyPr>
          <a:lstStyle/>
          <a:p>
            <a:pPr>
              <a:lnSpc>
                <a:spcPct val="85000"/>
              </a:lnSpc>
            </a:pPr>
            <a:r>
              <a:rPr lang="en-US" sz="3600" dirty="0"/>
              <a:t>Law of Diminishing Marginal Utility</a:t>
            </a:r>
          </a:p>
        </p:txBody>
      </p:sp>
      <p:grpSp>
        <p:nvGrpSpPr>
          <p:cNvPr id="3" name="Group 19"/>
          <p:cNvGrpSpPr>
            <a:grpSpLocks/>
          </p:cNvGrpSpPr>
          <p:nvPr/>
        </p:nvGrpSpPr>
        <p:grpSpPr bwMode="auto">
          <a:xfrm>
            <a:off x="4645025" y="1323975"/>
            <a:ext cx="3984625" cy="5073650"/>
            <a:chOff x="2926" y="834"/>
            <a:chExt cx="2510" cy="3196"/>
          </a:xfrm>
        </p:grpSpPr>
        <p:grpSp>
          <p:nvGrpSpPr>
            <p:cNvPr id="20547" name="Group 20"/>
            <p:cNvGrpSpPr>
              <a:grpSpLocks/>
            </p:cNvGrpSpPr>
            <p:nvPr/>
          </p:nvGrpSpPr>
          <p:grpSpPr bwMode="auto">
            <a:xfrm>
              <a:off x="3376" y="834"/>
              <a:ext cx="2058" cy="1510"/>
              <a:chOff x="3110" y="974"/>
              <a:chExt cx="2058" cy="1510"/>
            </a:xfrm>
          </p:grpSpPr>
          <p:grpSp>
            <p:nvGrpSpPr>
              <p:cNvPr id="20600" name="Group 21"/>
              <p:cNvGrpSpPr>
                <a:grpSpLocks/>
              </p:cNvGrpSpPr>
              <p:nvPr/>
            </p:nvGrpSpPr>
            <p:grpSpPr bwMode="auto">
              <a:xfrm>
                <a:off x="3112" y="974"/>
                <a:ext cx="2056" cy="1510"/>
                <a:chOff x="3112" y="827"/>
                <a:chExt cx="2056" cy="1503"/>
              </a:xfrm>
            </p:grpSpPr>
            <p:sp>
              <p:nvSpPr>
                <p:cNvPr id="20607" name="Line 22"/>
                <p:cNvSpPr>
                  <a:spLocks noChangeShapeType="1"/>
                </p:cNvSpPr>
                <p:nvPr/>
              </p:nvSpPr>
              <p:spPr bwMode="auto">
                <a:xfrm>
                  <a:off x="3112" y="827"/>
                  <a:ext cx="0" cy="1503"/>
                </a:xfrm>
                <a:prstGeom prst="line">
                  <a:avLst/>
                </a:prstGeom>
                <a:noFill/>
                <a:ln w="19050">
                  <a:solidFill>
                    <a:srgbClr val="C0C0C0"/>
                  </a:solidFill>
                  <a:round/>
                  <a:headEnd/>
                  <a:tailEnd/>
                </a:ln>
              </p:spPr>
              <p:txBody>
                <a:bodyPr/>
                <a:lstStyle/>
                <a:p>
                  <a:endParaRPr lang="en-US"/>
                </a:p>
              </p:txBody>
            </p:sp>
            <p:sp>
              <p:nvSpPr>
                <p:cNvPr id="20608" name="Line 23"/>
                <p:cNvSpPr>
                  <a:spLocks noChangeShapeType="1"/>
                </p:cNvSpPr>
                <p:nvPr/>
              </p:nvSpPr>
              <p:spPr bwMode="auto">
                <a:xfrm>
                  <a:off x="3369" y="827"/>
                  <a:ext cx="0" cy="1503"/>
                </a:xfrm>
                <a:prstGeom prst="line">
                  <a:avLst/>
                </a:prstGeom>
                <a:noFill/>
                <a:ln w="19050">
                  <a:solidFill>
                    <a:srgbClr val="C0C0C0"/>
                  </a:solidFill>
                  <a:round/>
                  <a:headEnd/>
                  <a:tailEnd/>
                </a:ln>
              </p:spPr>
              <p:txBody>
                <a:bodyPr/>
                <a:lstStyle/>
                <a:p>
                  <a:endParaRPr lang="en-US"/>
                </a:p>
              </p:txBody>
            </p:sp>
            <p:sp>
              <p:nvSpPr>
                <p:cNvPr id="20609" name="Line 24"/>
                <p:cNvSpPr>
                  <a:spLocks noChangeShapeType="1"/>
                </p:cNvSpPr>
                <p:nvPr/>
              </p:nvSpPr>
              <p:spPr bwMode="auto">
                <a:xfrm>
                  <a:off x="3626" y="827"/>
                  <a:ext cx="0" cy="1503"/>
                </a:xfrm>
                <a:prstGeom prst="line">
                  <a:avLst/>
                </a:prstGeom>
                <a:noFill/>
                <a:ln w="19050">
                  <a:solidFill>
                    <a:srgbClr val="C0C0C0"/>
                  </a:solidFill>
                  <a:round/>
                  <a:headEnd/>
                  <a:tailEnd/>
                </a:ln>
              </p:spPr>
              <p:txBody>
                <a:bodyPr/>
                <a:lstStyle/>
                <a:p>
                  <a:endParaRPr lang="en-US"/>
                </a:p>
              </p:txBody>
            </p:sp>
            <p:sp>
              <p:nvSpPr>
                <p:cNvPr id="20610" name="Line 25"/>
                <p:cNvSpPr>
                  <a:spLocks noChangeShapeType="1"/>
                </p:cNvSpPr>
                <p:nvPr/>
              </p:nvSpPr>
              <p:spPr bwMode="auto">
                <a:xfrm>
                  <a:off x="3883" y="827"/>
                  <a:ext cx="0" cy="1503"/>
                </a:xfrm>
                <a:prstGeom prst="line">
                  <a:avLst/>
                </a:prstGeom>
                <a:noFill/>
                <a:ln w="19050">
                  <a:solidFill>
                    <a:srgbClr val="C0C0C0"/>
                  </a:solidFill>
                  <a:round/>
                  <a:headEnd/>
                  <a:tailEnd/>
                </a:ln>
              </p:spPr>
              <p:txBody>
                <a:bodyPr/>
                <a:lstStyle/>
                <a:p>
                  <a:endParaRPr lang="en-US"/>
                </a:p>
              </p:txBody>
            </p:sp>
            <p:sp>
              <p:nvSpPr>
                <p:cNvPr id="20611" name="Line 26"/>
                <p:cNvSpPr>
                  <a:spLocks noChangeShapeType="1"/>
                </p:cNvSpPr>
                <p:nvPr/>
              </p:nvSpPr>
              <p:spPr bwMode="auto">
                <a:xfrm>
                  <a:off x="4140" y="827"/>
                  <a:ext cx="0" cy="1503"/>
                </a:xfrm>
                <a:prstGeom prst="line">
                  <a:avLst/>
                </a:prstGeom>
                <a:noFill/>
                <a:ln w="19050">
                  <a:solidFill>
                    <a:srgbClr val="C0C0C0"/>
                  </a:solidFill>
                  <a:round/>
                  <a:headEnd/>
                  <a:tailEnd/>
                </a:ln>
              </p:spPr>
              <p:txBody>
                <a:bodyPr/>
                <a:lstStyle/>
                <a:p>
                  <a:endParaRPr lang="en-US"/>
                </a:p>
              </p:txBody>
            </p:sp>
            <p:sp>
              <p:nvSpPr>
                <p:cNvPr id="20612" name="Line 27"/>
                <p:cNvSpPr>
                  <a:spLocks noChangeShapeType="1"/>
                </p:cNvSpPr>
                <p:nvPr/>
              </p:nvSpPr>
              <p:spPr bwMode="auto">
                <a:xfrm>
                  <a:off x="4397" y="827"/>
                  <a:ext cx="0" cy="1503"/>
                </a:xfrm>
                <a:prstGeom prst="line">
                  <a:avLst/>
                </a:prstGeom>
                <a:noFill/>
                <a:ln w="19050">
                  <a:solidFill>
                    <a:srgbClr val="C0C0C0"/>
                  </a:solidFill>
                  <a:round/>
                  <a:headEnd/>
                  <a:tailEnd/>
                </a:ln>
              </p:spPr>
              <p:txBody>
                <a:bodyPr/>
                <a:lstStyle/>
                <a:p>
                  <a:endParaRPr lang="en-US"/>
                </a:p>
              </p:txBody>
            </p:sp>
            <p:sp>
              <p:nvSpPr>
                <p:cNvPr id="20613" name="Line 28"/>
                <p:cNvSpPr>
                  <a:spLocks noChangeShapeType="1"/>
                </p:cNvSpPr>
                <p:nvPr/>
              </p:nvSpPr>
              <p:spPr bwMode="auto">
                <a:xfrm>
                  <a:off x="4654" y="827"/>
                  <a:ext cx="0" cy="1503"/>
                </a:xfrm>
                <a:prstGeom prst="line">
                  <a:avLst/>
                </a:prstGeom>
                <a:noFill/>
                <a:ln w="19050">
                  <a:solidFill>
                    <a:srgbClr val="C0C0C0"/>
                  </a:solidFill>
                  <a:round/>
                  <a:headEnd/>
                  <a:tailEnd/>
                </a:ln>
              </p:spPr>
              <p:txBody>
                <a:bodyPr/>
                <a:lstStyle/>
                <a:p>
                  <a:endParaRPr lang="en-US"/>
                </a:p>
              </p:txBody>
            </p:sp>
            <p:sp>
              <p:nvSpPr>
                <p:cNvPr id="20614" name="Line 29"/>
                <p:cNvSpPr>
                  <a:spLocks noChangeShapeType="1"/>
                </p:cNvSpPr>
                <p:nvPr/>
              </p:nvSpPr>
              <p:spPr bwMode="auto">
                <a:xfrm>
                  <a:off x="4911" y="827"/>
                  <a:ext cx="0" cy="1503"/>
                </a:xfrm>
                <a:prstGeom prst="line">
                  <a:avLst/>
                </a:prstGeom>
                <a:noFill/>
                <a:ln w="19050">
                  <a:solidFill>
                    <a:srgbClr val="C0C0C0"/>
                  </a:solidFill>
                  <a:round/>
                  <a:headEnd/>
                  <a:tailEnd/>
                </a:ln>
              </p:spPr>
              <p:txBody>
                <a:bodyPr/>
                <a:lstStyle/>
                <a:p>
                  <a:endParaRPr lang="en-US"/>
                </a:p>
              </p:txBody>
            </p:sp>
            <p:sp>
              <p:nvSpPr>
                <p:cNvPr id="20615" name="Line 30"/>
                <p:cNvSpPr>
                  <a:spLocks noChangeShapeType="1"/>
                </p:cNvSpPr>
                <p:nvPr/>
              </p:nvSpPr>
              <p:spPr bwMode="auto">
                <a:xfrm>
                  <a:off x="5168" y="827"/>
                  <a:ext cx="0" cy="1503"/>
                </a:xfrm>
                <a:prstGeom prst="line">
                  <a:avLst/>
                </a:prstGeom>
                <a:noFill/>
                <a:ln w="19050">
                  <a:solidFill>
                    <a:srgbClr val="C0C0C0"/>
                  </a:solidFill>
                  <a:round/>
                  <a:headEnd/>
                  <a:tailEnd/>
                </a:ln>
              </p:spPr>
              <p:txBody>
                <a:bodyPr/>
                <a:lstStyle/>
                <a:p>
                  <a:endParaRPr lang="en-US"/>
                </a:p>
              </p:txBody>
            </p:sp>
          </p:grpSp>
          <p:grpSp>
            <p:nvGrpSpPr>
              <p:cNvPr id="20601" name="Group 31"/>
              <p:cNvGrpSpPr>
                <a:grpSpLocks/>
              </p:cNvGrpSpPr>
              <p:nvPr/>
            </p:nvGrpSpPr>
            <p:grpSpPr bwMode="auto">
              <a:xfrm>
                <a:off x="3110" y="980"/>
                <a:ext cx="2058" cy="1499"/>
                <a:chOff x="3110" y="826"/>
                <a:chExt cx="2058" cy="1506"/>
              </a:xfrm>
            </p:grpSpPr>
            <p:sp>
              <p:nvSpPr>
                <p:cNvPr id="20602" name="Line 32"/>
                <p:cNvSpPr>
                  <a:spLocks noChangeShapeType="1"/>
                </p:cNvSpPr>
                <p:nvPr/>
              </p:nvSpPr>
              <p:spPr bwMode="auto">
                <a:xfrm>
                  <a:off x="3110" y="2332"/>
                  <a:ext cx="2058" cy="0"/>
                </a:xfrm>
                <a:prstGeom prst="line">
                  <a:avLst/>
                </a:prstGeom>
                <a:noFill/>
                <a:ln w="19050">
                  <a:solidFill>
                    <a:srgbClr val="C0C0C0"/>
                  </a:solidFill>
                  <a:round/>
                  <a:headEnd/>
                  <a:tailEnd/>
                </a:ln>
              </p:spPr>
              <p:txBody>
                <a:bodyPr/>
                <a:lstStyle/>
                <a:p>
                  <a:endParaRPr lang="en-US"/>
                </a:p>
              </p:txBody>
            </p:sp>
            <p:sp>
              <p:nvSpPr>
                <p:cNvPr id="20603" name="Line 33"/>
                <p:cNvSpPr>
                  <a:spLocks noChangeShapeType="1"/>
                </p:cNvSpPr>
                <p:nvPr/>
              </p:nvSpPr>
              <p:spPr bwMode="auto">
                <a:xfrm>
                  <a:off x="3110" y="1924"/>
                  <a:ext cx="2058" cy="0"/>
                </a:xfrm>
                <a:prstGeom prst="line">
                  <a:avLst/>
                </a:prstGeom>
                <a:noFill/>
                <a:ln w="19050">
                  <a:solidFill>
                    <a:srgbClr val="C0C0C0"/>
                  </a:solidFill>
                  <a:round/>
                  <a:headEnd/>
                  <a:tailEnd/>
                </a:ln>
              </p:spPr>
              <p:txBody>
                <a:bodyPr/>
                <a:lstStyle/>
                <a:p>
                  <a:endParaRPr lang="en-US"/>
                </a:p>
              </p:txBody>
            </p:sp>
            <p:sp>
              <p:nvSpPr>
                <p:cNvPr id="20604" name="Line 34"/>
                <p:cNvSpPr>
                  <a:spLocks noChangeShapeType="1"/>
                </p:cNvSpPr>
                <p:nvPr/>
              </p:nvSpPr>
              <p:spPr bwMode="auto">
                <a:xfrm>
                  <a:off x="3110" y="1523"/>
                  <a:ext cx="2058" cy="0"/>
                </a:xfrm>
                <a:prstGeom prst="line">
                  <a:avLst/>
                </a:prstGeom>
                <a:noFill/>
                <a:ln w="19050">
                  <a:solidFill>
                    <a:srgbClr val="C0C0C0"/>
                  </a:solidFill>
                  <a:round/>
                  <a:headEnd/>
                  <a:tailEnd/>
                </a:ln>
              </p:spPr>
              <p:txBody>
                <a:bodyPr/>
                <a:lstStyle/>
                <a:p>
                  <a:endParaRPr lang="en-US"/>
                </a:p>
              </p:txBody>
            </p:sp>
            <p:sp>
              <p:nvSpPr>
                <p:cNvPr id="20605" name="Line 35"/>
                <p:cNvSpPr>
                  <a:spLocks noChangeShapeType="1"/>
                </p:cNvSpPr>
                <p:nvPr/>
              </p:nvSpPr>
              <p:spPr bwMode="auto">
                <a:xfrm>
                  <a:off x="3110" y="1122"/>
                  <a:ext cx="2058" cy="0"/>
                </a:xfrm>
                <a:prstGeom prst="line">
                  <a:avLst/>
                </a:prstGeom>
                <a:noFill/>
                <a:ln w="19050">
                  <a:solidFill>
                    <a:srgbClr val="C0C0C0"/>
                  </a:solidFill>
                  <a:round/>
                  <a:headEnd/>
                  <a:tailEnd/>
                </a:ln>
              </p:spPr>
              <p:txBody>
                <a:bodyPr/>
                <a:lstStyle/>
                <a:p>
                  <a:endParaRPr lang="en-US"/>
                </a:p>
              </p:txBody>
            </p:sp>
            <p:sp>
              <p:nvSpPr>
                <p:cNvPr id="20606" name="Line 36"/>
                <p:cNvSpPr>
                  <a:spLocks noChangeShapeType="1"/>
                </p:cNvSpPr>
                <p:nvPr/>
              </p:nvSpPr>
              <p:spPr bwMode="auto">
                <a:xfrm>
                  <a:off x="3110" y="826"/>
                  <a:ext cx="2058" cy="0"/>
                </a:xfrm>
                <a:prstGeom prst="line">
                  <a:avLst/>
                </a:prstGeom>
                <a:noFill/>
                <a:ln w="19050">
                  <a:solidFill>
                    <a:srgbClr val="C0C0C0"/>
                  </a:solidFill>
                  <a:round/>
                  <a:headEnd/>
                  <a:tailEnd/>
                </a:ln>
              </p:spPr>
              <p:txBody>
                <a:bodyPr/>
                <a:lstStyle/>
                <a:p>
                  <a:endParaRPr lang="en-US"/>
                </a:p>
              </p:txBody>
            </p:sp>
          </p:grpSp>
        </p:grpSp>
        <p:grpSp>
          <p:nvGrpSpPr>
            <p:cNvPr id="20548" name="Group 37"/>
            <p:cNvGrpSpPr>
              <a:grpSpLocks/>
            </p:cNvGrpSpPr>
            <p:nvPr/>
          </p:nvGrpSpPr>
          <p:grpSpPr bwMode="auto">
            <a:xfrm>
              <a:off x="3376" y="2751"/>
              <a:ext cx="2060" cy="1111"/>
              <a:chOff x="3110" y="2765"/>
              <a:chExt cx="2060" cy="1111"/>
            </a:xfrm>
          </p:grpSpPr>
          <p:grpSp>
            <p:nvGrpSpPr>
              <p:cNvPr id="20580" name="Group 38"/>
              <p:cNvGrpSpPr>
                <a:grpSpLocks/>
              </p:cNvGrpSpPr>
              <p:nvPr/>
            </p:nvGrpSpPr>
            <p:grpSpPr bwMode="auto">
              <a:xfrm>
                <a:off x="3110" y="2767"/>
                <a:ext cx="2056" cy="1101"/>
                <a:chOff x="3112" y="827"/>
                <a:chExt cx="2056" cy="1503"/>
              </a:xfrm>
            </p:grpSpPr>
            <p:sp>
              <p:nvSpPr>
                <p:cNvPr id="20591" name="Line 39"/>
                <p:cNvSpPr>
                  <a:spLocks noChangeShapeType="1"/>
                </p:cNvSpPr>
                <p:nvPr/>
              </p:nvSpPr>
              <p:spPr bwMode="auto">
                <a:xfrm>
                  <a:off x="3112" y="827"/>
                  <a:ext cx="0" cy="1503"/>
                </a:xfrm>
                <a:prstGeom prst="line">
                  <a:avLst/>
                </a:prstGeom>
                <a:noFill/>
                <a:ln w="19050">
                  <a:solidFill>
                    <a:srgbClr val="C0C0C0"/>
                  </a:solidFill>
                  <a:round/>
                  <a:headEnd/>
                  <a:tailEnd/>
                </a:ln>
              </p:spPr>
              <p:txBody>
                <a:bodyPr/>
                <a:lstStyle/>
                <a:p>
                  <a:endParaRPr lang="en-US"/>
                </a:p>
              </p:txBody>
            </p:sp>
            <p:sp>
              <p:nvSpPr>
                <p:cNvPr id="20592" name="Line 40"/>
                <p:cNvSpPr>
                  <a:spLocks noChangeShapeType="1"/>
                </p:cNvSpPr>
                <p:nvPr/>
              </p:nvSpPr>
              <p:spPr bwMode="auto">
                <a:xfrm>
                  <a:off x="3369" y="827"/>
                  <a:ext cx="0" cy="1503"/>
                </a:xfrm>
                <a:prstGeom prst="line">
                  <a:avLst/>
                </a:prstGeom>
                <a:noFill/>
                <a:ln w="19050">
                  <a:solidFill>
                    <a:srgbClr val="C0C0C0"/>
                  </a:solidFill>
                  <a:round/>
                  <a:headEnd/>
                  <a:tailEnd/>
                </a:ln>
              </p:spPr>
              <p:txBody>
                <a:bodyPr/>
                <a:lstStyle/>
                <a:p>
                  <a:endParaRPr lang="en-US"/>
                </a:p>
              </p:txBody>
            </p:sp>
            <p:sp>
              <p:nvSpPr>
                <p:cNvPr id="20593" name="Line 41"/>
                <p:cNvSpPr>
                  <a:spLocks noChangeShapeType="1"/>
                </p:cNvSpPr>
                <p:nvPr/>
              </p:nvSpPr>
              <p:spPr bwMode="auto">
                <a:xfrm>
                  <a:off x="3626" y="827"/>
                  <a:ext cx="0" cy="1503"/>
                </a:xfrm>
                <a:prstGeom prst="line">
                  <a:avLst/>
                </a:prstGeom>
                <a:noFill/>
                <a:ln w="19050">
                  <a:solidFill>
                    <a:srgbClr val="C0C0C0"/>
                  </a:solidFill>
                  <a:round/>
                  <a:headEnd/>
                  <a:tailEnd/>
                </a:ln>
              </p:spPr>
              <p:txBody>
                <a:bodyPr/>
                <a:lstStyle/>
                <a:p>
                  <a:endParaRPr lang="en-US"/>
                </a:p>
              </p:txBody>
            </p:sp>
            <p:sp>
              <p:nvSpPr>
                <p:cNvPr id="20594" name="Line 42"/>
                <p:cNvSpPr>
                  <a:spLocks noChangeShapeType="1"/>
                </p:cNvSpPr>
                <p:nvPr/>
              </p:nvSpPr>
              <p:spPr bwMode="auto">
                <a:xfrm>
                  <a:off x="3883" y="827"/>
                  <a:ext cx="0" cy="1503"/>
                </a:xfrm>
                <a:prstGeom prst="line">
                  <a:avLst/>
                </a:prstGeom>
                <a:noFill/>
                <a:ln w="19050">
                  <a:solidFill>
                    <a:srgbClr val="C0C0C0"/>
                  </a:solidFill>
                  <a:round/>
                  <a:headEnd/>
                  <a:tailEnd/>
                </a:ln>
              </p:spPr>
              <p:txBody>
                <a:bodyPr/>
                <a:lstStyle/>
                <a:p>
                  <a:endParaRPr lang="en-US"/>
                </a:p>
              </p:txBody>
            </p:sp>
            <p:sp>
              <p:nvSpPr>
                <p:cNvPr id="20595" name="Line 43"/>
                <p:cNvSpPr>
                  <a:spLocks noChangeShapeType="1"/>
                </p:cNvSpPr>
                <p:nvPr/>
              </p:nvSpPr>
              <p:spPr bwMode="auto">
                <a:xfrm>
                  <a:off x="4140" y="827"/>
                  <a:ext cx="0" cy="1503"/>
                </a:xfrm>
                <a:prstGeom prst="line">
                  <a:avLst/>
                </a:prstGeom>
                <a:noFill/>
                <a:ln w="19050">
                  <a:solidFill>
                    <a:srgbClr val="C0C0C0"/>
                  </a:solidFill>
                  <a:round/>
                  <a:headEnd/>
                  <a:tailEnd/>
                </a:ln>
              </p:spPr>
              <p:txBody>
                <a:bodyPr/>
                <a:lstStyle/>
                <a:p>
                  <a:endParaRPr lang="en-US"/>
                </a:p>
              </p:txBody>
            </p:sp>
            <p:sp>
              <p:nvSpPr>
                <p:cNvPr id="20596" name="Line 44"/>
                <p:cNvSpPr>
                  <a:spLocks noChangeShapeType="1"/>
                </p:cNvSpPr>
                <p:nvPr/>
              </p:nvSpPr>
              <p:spPr bwMode="auto">
                <a:xfrm>
                  <a:off x="4397" y="827"/>
                  <a:ext cx="0" cy="1503"/>
                </a:xfrm>
                <a:prstGeom prst="line">
                  <a:avLst/>
                </a:prstGeom>
                <a:noFill/>
                <a:ln w="19050">
                  <a:solidFill>
                    <a:srgbClr val="C0C0C0"/>
                  </a:solidFill>
                  <a:round/>
                  <a:headEnd/>
                  <a:tailEnd/>
                </a:ln>
              </p:spPr>
              <p:txBody>
                <a:bodyPr/>
                <a:lstStyle/>
                <a:p>
                  <a:endParaRPr lang="en-US"/>
                </a:p>
              </p:txBody>
            </p:sp>
            <p:sp>
              <p:nvSpPr>
                <p:cNvPr id="20597" name="Line 45"/>
                <p:cNvSpPr>
                  <a:spLocks noChangeShapeType="1"/>
                </p:cNvSpPr>
                <p:nvPr/>
              </p:nvSpPr>
              <p:spPr bwMode="auto">
                <a:xfrm>
                  <a:off x="4654" y="827"/>
                  <a:ext cx="0" cy="1503"/>
                </a:xfrm>
                <a:prstGeom prst="line">
                  <a:avLst/>
                </a:prstGeom>
                <a:noFill/>
                <a:ln w="19050">
                  <a:solidFill>
                    <a:srgbClr val="C0C0C0"/>
                  </a:solidFill>
                  <a:round/>
                  <a:headEnd/>
                  <a:tailEnd/>
                </a:ln>
              </p:spPr>
              <p:txBody>
                <a:bodyPr/>
                <a:lstStyle/>
                <a:p>
                  <a:endParaRPr lang="en-US"/>
                </a:p>
              </p:txBody>
            </p:sp>
            <p:sp>
              <p:nvSpPr>
                <p:cNvPr id="20598" name="Line 46"/>
                <p:cNvSpPr>
                  <a:spLocks noChangeShapeType="1"/>
                </p:cNvSpPr>
                <p:nvPr/>
              </p:nvSpPr>
              <p:spPr bwMode="auto">
                <a:xfrm>
                  <a:off x="4911" y="827"/>
                  <a:ext cx="0" cy="1503"/>
                </a:xfrm>
                <a:prstGeom prst="line">
                  <a:avLst/>
                </a:prstGeom>
                <a:noFill/>
                <a:ln w="19050">
                  <a:solidFill>
                    <a:srgbClr val="C0C0C0"/>
                  </a:solidFill>
                  <a:round/>
                  <a:headEnd/>
                  <a:tailEnd/>
                </a:ln>
              </p:spPr>
              <p:txBody>
                <a:bodyPr/>
                <a:lstStyle/>
                <a:p>
                  <a:endParaRPr lang="en-US"/>
                </a:p>
              </p:txBody>
            </p:sp>
            <p:sp>
              <p:nvSpPr>
                <p:cNvPr id="20599" name="Line 47"/>
                <p:cNvSpPr>
                  <a:spLocks noChangeShapeType="1"/>
                </p:cNvSpPr>
                <p:nvPr/>
              </p:nvSpPr>
              <p:spPr bwMode="auto">
                <a:xfrm>
                  <a:off x="5168" y="827"/>
                  <a:ext cx="0" cy="1503"/>
                </a:xfrm>
                <a:prstGeom prst="line">
                  <a:avLst/>
                </a:prstGeom>
                <a:noFill/>
                <a:ln w="19050">
                  <a:solidFill>
                    <a:srgbClr val="C0C0C0"/>
                  </a:solidFill>
                  <a:round/>
                  <a:headEnd/>
                  <a:tailEnd/>
                </a:ln>
              </p:spPr>
              <p:txBody>
                <a:bodyPr/>
                <a:lstStyle/>
                <a:p>
                  <a:endParaRPr lang="en-US"/>
                </a:p>
              </p:txBody>
            </p:sp>
          </p:grpSp>
          <p:grpSp>
            <p:nvGrpSpPr>
              <p:cNvPr id="20581" name="Group 48"/>
              <p:cNvGrpSpPr>
                <a:grpSpLocks/>
              </p:cNvGrpSpPr>
              <p:nvPr/>
            </p:nvGrpSpPr>
            <p:grpSpPr bwMode="auto">
              <a:xfrm>
                <a:off x="3112" y="2765"/>
                <a:ext cx="2058" cy="1111"/>
                <a:chOff x="1446" y="566"/>
                <a:chExt cx="2058" cy="3114"/>
              </a:xfrm>
            </p:grpSpPr>
            <p:sp>
              <p:nvSpPr>
                <p:cNvPr id="20582" name="Line 49"/>
                <p:cNvSpPr>
                  <a:spLocks noChangeShapeType="1"/>
                </p:cNvSpPr>
                <p:nvPr/>
              </p:nvSpPr>
              <p:spPr bwMode="auto">
                <a:xfrm>
                  <a:off x="1446" y="2072"/>
                  <a:ext cx="2058" cy="0"/>
                </a:xfrm>
                <a:prstGeom prst="line">
                  <a:avLst/>
                </a:prstGeom>
                <a:noFill/>
                <a:ln w="19050">
                  <a:solidFill>
                    <a:srgbClr val="C0C0C0"/>
                  </a:solidFill>
                  <a:round/>
                  <a:headEnd/>
                  <a:tailEnd/>
                </a:ln>
              </p:spPr>
              <p:txBody>
                <a:bodyPr/>
                <a:lstStyle/>
                <a:p>
                  <a:endParaRPr lang="en-US"/>
                </a:p>
              </p:txBody>
            </p:sp>
            <p:sp>
              <p:nvSpPr>
                <p:cNvPr id="20583" name="Line 50"/>
                <p:cNvSpPr>
                  <a:spLocks noChangeShapeType="1"/>
                </p:cNvSpPr>
                <p:nvPr/>
              </p:nvSpPr>
              <p:spPr bwMode="auto">
                <a:xfrm>
                  <a:off x="1446" y="1664"/>
                  <a:ext cx="2058" cy="0"/>
                </a:xfrm>
                <a:prstGeom prst="line">
                  <a:avLst/>
                </a:prstGeom>
                <a:noFill/>
                <a:ln w="19050">
                  <a:solidFill>
                    <a:srgbClr val="C0C0C0"/>
                  </a:solidFill>
                  <a:round/>
                  <a:headEnd/>
                  <a:tailEnd/>
                </a:ln>
              </p:spPr>
              <p:txBody>
                <a:bodyPr/>
                <a:lstStyle/>
                <a:p>
                  <a:endParaRPr lang="en-US"/>
                </a:p>
              </p:txBody>
            </p:sp>
            <p:sp>
              <p:nvSpPr>
                <p:cNvPr id="20584" name="Line 51"/>
                <p:cNvSpPr>
                  <a:spLocks noChangeShapeType="1"/>
                </p:cNvSpPr>
                <p:nvPr/>
              </p:nvSpPr>
              <p:spPr bwMode="auto">
                <a:xfrm>
                  <a:off x="1446" y="1263"/>
                  <a:ext cx="2058" cy="0"/>
                </a:xfrm>
                <a:prstGeom prst="line">
                  <a:avLst/>
                </a:prstGeom>
                <a:noFill/>
                <a:ln w="19050">
                  <a:solidFill>
                    <a:srgbClr val="C0C0C0"/>
                  </a:solidFill>
                  <a:round/>
                  <a:headEnd/>
                  <a:tailEnd/>
                </a:ln>
              </p:spPr>
              <p:txBody>
                <a:bodyPr/>
                <a:lstStyle/>
                <a:p>
                  <a:endParaRPr lang="en-US"/>
                </a:p>
              </p:txBody>
            </p:sp>
            <p:sp>
              <p:nvSpPr>
                <p:cNvPr id="20585" name="Line 52"/>
                <p:cNvSpPr>
                  <a:spLocks noChangeShapeType="1"/>
                </p:cNvSpPr>
                <p:nvPr/>
              </p:nvSpPr>
              <p:spPr bwMode="auto">
                <a:xfrm>
                  <a:off x="1446" y="862"/>
                  <a:ext cx="2058" cy="0"/>
                </a:xfrm>
                <a:prstGeom prst="line">
                  <a:avLst/>
                </a:prstGeom>
                <a:noFill/>
                <a:ln w="19050">
                  <a:solidFill>
                    <a:srgbClr val="C0C0C0"/>
                  </a:solidFill>
                  <a:round/>
                  <a:headEnd/>
                  <a:tailEnd/>
                </a:ln>
              </p:spPr>
              <p:txBody>
                <a:bodyPr/>
                <a:lstStyle/>
                <a:p>
                  <a:endParaRPr lang="en-US"/>
                </a:p>
              </p:txBody>
            </p:sp>
            <p:sp>
              <p:nvSpPr>
                <p:cNvPr id="20586" name="Line 53"/>
                <p:cNvSpPr>
                  <a:spLocks noChangeShapeType="1"/>
                </p:cNvSpPr>
                <p:nvPr/>
              </p:nvSpPr>
              <p:spPr bwMode="auto">
                <a:xfrm>
                  <a:off x="1446" y="566"/>
                  <a:ext cx="2058" cy="0"/>
                </a:xfrm>
                <a:prstGeom prst="line">
                  <a:avLst/>
                </a:prstGeom>
                <a:noFill/>
                <a:ln w="19050">
                  <a:solidFill>
                    <a:srgbClr val="C0C0C0"/>
                  </a:solidFill>
                  <a:round/>
                  <a:headEnd/>
                  <a:tailEnd/>
                </a:ln>
              </p:spPr>
              <p:txBody>
                <a:bodyPr/>
                <a:lstStyle/>
                <a:p>
                  <a:endParaRPr lang="en-US"/>
                </a:p>
              </p:txBody>
            </p:sp>
            <p:sp>
              <p:nvSpPr>
                <p:cNvPr id="20587" name="Line 54"/>
                <p:cNvSpPr>
                  <a:spLocks noChangeShapeType="1"/>
                </p:cNvSpPr>
                <p:nvPr/>
              </p:nvSpPr>
              <p:spPr bwMode="auto">
                <a:xfrm>
                  <a:off x="1446" y="3680"/>
                  <a:ext cx="2058" cy="0"/>
                </a:xfrm>
                <a:prstGeom prst="line">
                  <a:avLst/>
                </a:prstGeom>
                <a:noFill/>
                <a:ln w="19050">
                  <a:solidFill>
                    <a:srgbClr val="C0C0C0"/>
                  </a:solidFill>
                  <a:round/>
                  <a:headEnd/>
                  <a:tailEnd/>
                </a:ln>
              </p:spPr>
              <p:txBody>
                <a:bodyPr/>
                <a:lstStyle/>
                <a:p>
                  <a:endParaRPr lang="en-US"/>
                </a:p>
              </p:txBody>
            </p:sp>
            <p:sp>
              <p:nvSpPr>
                <p:cNvPr id="20588" name="Line 55"/>
                <p:cNvSpPr>
                  <a:spLocks noChangeShapeType="1"/>
                </p:cNvSpPr>
                <p:nvPr/>
              </p:nvSpPr>
              <p:spPr bwMode="auto">
                <a:xfrm>
                  <a:off x="1446" y="3272"/>
                  <a:ext cx="2058" cy="0"/>
                </a:xfrm>
                <a:prstGeom prst="line">
                  <a:avLst/>
                </a:prstGeom>
                <a:noFill/>
                <a:ln w="19050">
                  <a:solidFill>
                    <a:srgbClr val="C0C0C0"/>
                  </a:solidFill>
                  <a:round/>
                  <a:headEnd/>
                  <a:tailEnd/>
                </a:ln>
              </p:spPr>
              <p:txBody>
                <a:bodyPr/>
                <a:lstStyle/>
                <a:p>
                  <a:endParaRPr lang="en-US"/>
                </a:p>
              </p:txBody>
            </p:sp>
            <p:sp>
              <p:nvSpPr>
                <p:cNvPr id="20589" name="Line 56"/>
                <p:cNvSpPr>
                  <a:spLocks noChangeShapeType="1"/>
                </p:cNvSpPr>
                <p:nvPr/>
              </p:nvSpPr>
              <p:spPr bwMode="auto">
                <a:xfrm>
                  <a:off x="1446" y="2871"/>
                  <a:ext cx="2058" cy="0"/>
                </a:xfrm>
                <a:prstGeom prst="line">
                  <a:avLst/>
                </a:prstGeom>
                <a:noFill/>
                <a:ln w="31750">
                  <a:solidFill>
                    <a:schemeClr val="tx1"/>
                  </a:solidFill>
                  <a:round/>
                  <a:headEnd/>
                  <a:tailEnd/>
                </a:ln>
              </p:spPr>
              <p:txBody>
                <a:bodyPr/>
                <a:lstStyle/>
                <a:p>
                  <a:endParaRPr lang="en-US"/>
                </a:p>
              </p:txBody>
            </p:sp>
            <p:sp>
              <p:nvSpPr>
                <p:cNvPr id="20590" name="Line 57"/>
                <p:cNvSpPr>
                  <a:spLocks noChangeShapeType="1"/>
                </p:cNvSpPr>
                <p:nvPr/>
              </p:nvSpPr>
              <p:spPr bwMode="auto">
                <a:xfrm>
                  <a:off x="1446" y="2470"/>
                  <a:ext cx="2058" cy="0"/>
                </a:xfrm>
                <a:prstGeom prst="line">
                  <a:avLst/>
                </a:prstGeom>
                <a:noFill/>
                <a:ln w="19050">
                  <a:solidFill>
                    <a:srgbClr val="C0C0C0"/>
                  </a:solidFill>
                  <a:round/>
                  <a:headEnd/>
                  <a:tailEnd/>
                </a:ln>
              </p:spPr>
              <p:txBody>
                <a:bodyPr/>
                <a:lstStyle/>
                <a:p>
                  <a:endParaRPr lang="en-US"/>
                </a:p>
              </p:txBody>
            </p:sp>
          </p:grpSp>
        </p:grpSp>
        <p:grpSp>
          <p:nvGrpSpPr>
            <p:cNvPr id="20549" name="Group 58"/>
            <p:cNvGrpSpPr>
              <a:grpSpLocks/>
            </p:cNvGrpSpPr>
            <p:nvPr/>
          </p:nvGrpSpPr>
          <p:grpSpPr bwMode="auto">
            <a:xfrm>
              <a:off x="3121" y="1025"/>
              <a:ext cx="258" cy="1422"/>
              <a:chOff x="2855" y="1165"/>
              <a:chExt cx="258" cy="1422"/>
            </a:xfrm>
          </p:grpSpPr>
          <p:sp>
            <p:nvSpPr>
              <p:cNvPr id="20576" name="Text Box 59"/>
              <p:cNvSpPr txBox="1">
                <a:spLocks noChangeArrowheads="1"/>
              </p:cNvSpPr>
              <p:nvPr/>
            </p:nvSpPr>
            <p:spPr bwMode="auto">
              <a:xfrm>
                <a:off x="2926" y="2375"/>
                <a:ext cx="187" cy="212"/>
              </a:xfrm>
              <a:prstGeom prst="rect">
                <a:avLst/>
              </a:prstGeom>
              <a:noFill/>
              <a:ln w="9525">
                <a:noFill/>
                <a:miter lim="800000"/>
                <a:headEnd/>
                <a:tailEnd/>
              </a:ln>
            </p:spPr>
            <p:txBody>
              <a:bodyPr wrap="none">
                <a:spAutoFit/>
              </a:bodyPr>
              <a:lstStyle/>
              <a:p>
                <a:r>
                  <a:rPr lang="en-US" sz="1600" b="1"/>
                  <a:t>0</a:t>
                </a:r>
              </a:p>
            </p:txBody>
          </p:sp>
          <p:sp>
            <p:nvSpPr>
              <p:cNvPr id="20577" name="Text Box 60"/>
              <p:cNvSpPr txBox="1">
                <a:spLocks noChangeArrowheads="1"/>
              </p:cNvSpPr>
              <p:nvPr/>
            </p:nvSpPr>
            <p:spPr bwMode="auto">
              <a:xfrm>
                <a:off x="2855" y="1967"/>
                <a:ext cx="258" cy="212"/>
              </a:xfrm>
              <a:prstGeom prst="rect">
                <a:avLst/>
              </a:prstGeom>
              <a:noFill/>
              <a:ln w="9525">
                <a:noFill/>
                <a:miter lim="800000"/>
                <a:headEnd/>
                <a:tailEnd/>
              </a:ln>
            </p:spPr>
            <p:txBody>
              <a:bodyPr wrap="none">
                <a:spAutoFit/>
              </a:bodyPr>
              <a:lstStyle/>
              <a:p>
                <a:r>
                  <a:rPr lang="en-US" sz="1600" b="1"/>
                  <a:t>10</a:t>
                </a:r>
              </a:p>
            </p:txBody>
          </p:sp>
          <p:sp>
            <p:nvSpPr>
              <p:cNvPr id="20578" name="Text Box 61"/>
              <p:cNvSpPr txBox="1">
                <a:spLocks noChangeArrowheads="1"/>
              </p:cNvSpPr>
              <p:nvPr/>
            </p:nvSpPr>
            <p:spPr bwMode="auto">
              <a:xfrm>
                <a:off x="2855" y="1566"/>
                <a:ext cx="258" cy="212"/>
              </a:xfrm>
              <a:prstGeom prst="rect">
                <a:avLst/>
              </a:prstGeom>
              <a:noFill/>
              <a:ln w="9525">
                <a:noFill/>
                <a:miter lim="800000"/>
                <a:headEnd/>
                <a:tailEnd/>
              </a:ln>
            </p:spPr>
            <p:txBody>
              <a:bodyPr wrap="none">
                <a:spAutoFit/>
              </a:bodyPr>
              <a:lstStyle/>
              <a:p>
                <a:r>
                  <a:rPr lang="en-US" sz="1600" b="1"/>
                  <a:t>20</a:t>
                </a:r>
              </a:p>
            </p:txBody>
          </p:sp>
          <p:sp>
            <p:nvSpPr>
              <p:cNvPr id="20579" name="Text Box 62"/>
              <p:cNvSpPr txBox="1">
                <a:spLocks noChangeArrowheads="1"/>
              </p:cNvSpPr>
              <p:nvPr/>
            </p:nvSpPr>
            <p:spPr bwMode="auto">
              <a:xfrm>
                <a:off x="2855" y="1165"/>
                <a:ext cx="258" cy="212"/>
              </a:xfrm>
              <a:prstGeom prst="rect">
                <a:avLst/>
              </a:prstGeom>
              <a:noFill/>
              <a:ln w="9525">
                <a:noFill/>
                <a:miter lim="800000"/>
                <a:headEnd/>
                <a:tailEnd/>
              </a:ln>
            </p:spPr>
            <p:txBody>
              <a:bodyPr wrap="none">
                <a:spAutoFit/>
              </a:bodyPr>
              <a:lstStyle/>
              <a:p>
                <a:r>
                  <a:rPr lang="en-US" sz="1600" b="1"/>
                  <a:t>30</a:t>
                </a:r>
              </a:p>
            </p:txBody>
          </p:sp>
        </p:grpSp>
        <p:grpSp>
          <p:nvGrpSpPr>
            <p:cNvPr id="20550" name="Group 63"/>
            <p:cNvGrpSpPr>
              <a:grpSpLocks/>
            </p:cNvGrpSpPr>
            <p:nvPr/>
          </p:nvGrpSpPr>
          <p:grpSpPr bwMode="auto">
            <a:xfrm>
              <a:off x="3092" y="2744"/>
              <a:ext cx="258" cy="1075"/>
              <a:chOff x="2826" y="2758"/>
              <a:chExt cx="258" cy="1075"/>
            </a:xfrm>
          </p:grpSpPr>
          <p:sp>
            <p:nvSpPr>
              <p:cNvPr id="20569" name="Text Box 64"/>
              <p:cNvSpPr txBox="1">
                <a:spLocks noChangeArrowheads="1"/>
              </p:cNvSpPr>
              <p:nvPr/>
            </p:nvSpPr>
            <p:spPr bwMode="auto">
              <a:xfrm>
                <a:off x="2826" y="2758"/>
                <a:ext cx="258" cy="212"/>
              </a:xfrm>
              <a:prstGeom prst="rect">
                <a:avLst/>
              </a:prstGeom>
              <a:noFill/>
              <a:ln w="9525">
                <a:noFill/>
                <a:miter lim="800000"/>
                <a:headEnd/>
                <a:tailEnd/>
              </a:ln>
            </p:spPr>
            <p:txBody>
              <a:bodyPr wrap="none">
                <a:spAutoFit/>
              </a:bodyPr>
              <a:lstStyle/>
              <a:p>
                <a:r>
                  <a:rPr lang="en-US" sz="1600" b="1"/>
                  <a:t>10</a:t>
                </a:r>
              </a:p>
            </p:txBody>
          </p:sp>
          <p:sp>
            <p:nvSpPr>
              <p:cNvPr id="20570" name="Text Box 65"/>
              <p:cNvSpPr txBox="1">
                <a:spLocks noChangeArrowheads="1"/>
              </p:cNvSpPr>
              <p:nvPr/>
            </p:nvSpPr>
            <p:spPr bwMode="auto">
              <a:xfrm>
                <a:off x="2897" y="2910"/>
                <a:ext cx="187" cy="212"/>
              </a:xfrm>
              <a:prstGeom prst="rect">
                <a:avLst/>
              </a:prstGeom>
              <a:noFill/>
              <a:ln w="9525">
                <a:noFill/>
                <a:miter lim="800000"/>
                <a:headEnd/>
                <a:tailEnd/>
              </a:ln>
            </p:spPr>
            <p:txBody>
              <a:bodyPr wrap="none">
                <a:spAutoFit/>
              </a:bodyPr>
              <a:lstStyle/>
              <a:p>
                <a:r>
                  <a:rPr lang="en-US" sz="1600" b="1"/>
                  <a:t>8</a:t>
                </a:r>
              </a:p>
            </p:txBody>
          </p:sp>
          <p:sp>
            <p:nvSpPr>
              <p:cNvPr id="20571" name="Text Box 66"/>
              <p:cNvSpPr txBox="1">
                <a:spLocks noChangeArrowheads="1"/>
              </p:cNvSpPr>
              <p:nvPr/>
            </p:nvSpPr>
            <p:spPr bwMode="auto">
              <a:xfrm>
                <a:off x="2897" y="3055"/>
                <a:ext cx="187" cy="212"/>
              </a:xfrm>
              <a:prstGeom prst="rect">
                <a:avLst/>
              </a:prstGeom>
              <a:noFill/>
              <a:ln w="9525">
                <a:noFill/>
                <a:miter lim="800000"/>
                <a:headEnd/>
                <a:tailEnd/>
              </a:ln>
            </p:spPr>
            <p:txBody>
              <a:bodyPr wrap="none">
                <a:spAutoFit/>
              </a:bodyPr>
              <a:lstStyle/>
              <a:p>
                <a:r>
                  <a:rPr lang="en-US" sz="1600" b="1"/>
                  <a:t>6</a:t>
                </a:r>
              </a:p>
            </p:txBody>
          </p:sp>
          <p:sp>
            <p:nvSpPr>
              <p:cNvPr id="20572" name="Text Box 67"/>
              <p:cNvSpPr txBox="1">
                <a:spLocks noChangeArrowheads="1"/>
              </p:cNvSpPr>
              <p:nvPr/>
            </p:nvSpPr>
            <p:spPr bwMode="auto">
              <a:xfrm>
                <a:off x="2897" y="3193"/>
                <a:ext cx="187" cy="212"/>
              </a:xfrm>
              <a:prstGeom prst="rect">
                <a:avLst/>
              </a:prstGeom>
              <a:noFill/>
              <a:ln w="9525">
                <a:noFill/>
                <a:miter lim="800000"/>
                <a:headEnd/>
                <a:tailEnd/>
              </a:ln>
            </p:spPr>
            <p:txBody>
              <a:bodyPr wrap="none">
                <a:spAutoFit/>
              </a:bodyPr>
              <a:lstStyle/>
              <a:p>
                <a:r>
                  <a:rPr lang="en-US" sz="1600" b="1"/>
                  <a:t>4</a:t>
                </a:r>
              </a:p>
            </p:txBody>
          </p:sp>
          <p:sp>
            <p:nvSpPr>
              <p:cNvPr id="20573" name="Text Box 68"/>
              <p:cNvSpPr txBox="1">
                <a:spLocks noChangeArrowheads="1"/>
              </p:cNvSpPr>
              <p:nvPr/>
            </p:nvSpPr>
            <p:spPr bwMode="auto">
              <a:xfrm>
                <a:off x="2897" y="3331"/>
                <a:ext cx="187" cy="212"/>
              </a:xfrm>
              <a:prstGeom prst="rect">
                <a:avLst/>
              </a:prstGeom>
              <a:noFill/>
              <a:ln w="9525">
                <a:noFill/>
                <a:miter lim="800000"/>
                <a:headEnd/>
                <a:tailEnd/>
              </a:ln>
            </p:spPr>
            <p:txBody>
              <a:bodyPr wrap="none">
                <a:spAutoFit/>
              </a:bodyPr>
              <a:lstStyle/>
              <a:p>
                <a:r>
                  <a:rPr lang="en-US" sz="1600" b="1"/>
                  <a:t>2</a:t>
                </a:r>
              </a:p>
            </p:txBody>
          </p:sp>
          <p:sp>
            <p:nvSpPr>
              <p:cNvPr id="20574" name="Text Box 69"/>
              <p:cNvSpPr txBox="1">
                <a:spLocks noChangeArrowheads="1"/>
              </p:cNvSpPr>
              <p:nvPr/>
            </p:nvSpPr>
            <p:spPr bwMode="auto">
              <a:xfrm>
                <a:off x="2897" y="3483"/>
                <a:ext cx="187" cy="212"/>
              </a:xfrm>
              <a:prstGeom prst="rect">
                <a:avLst/>
              </a:prstGeom>
              <a:noFill/>
              <a:ln w="9525">
                <a:noFill/>
                <a:miter lim="800000"/>
                <a:headEnd/>
                <a:tailEnd/>
              </a:ln>
            </p:spPr>
            <p:txBody>
              <a:bodyPr wrap="none">
                <a:spAutoFit/>
              </a:bodyPr>
              <a:lstStyle/>
              <a:p>
                <a:r>
                  <a:rPr lang="en-US" sz="1600" b="1"/>
                  <a:t>0</a:t>
                </a:r>
              </a:p>
            </p:txBody>
          </p:sp>
          <p:sp>
            <p:nvSpPr>
              <p:cNvPr id="20575" name="Text Box 70"/>
              <p:cNvSpPr txBox="1">
                <a:spLocks noChangeArrowheads="1"/>
              </p:cNvSpPr>
              <p:nvPr/>
            </p:nvSpPr>
            <p:spPr bwMode="auto">
              <a:xfrm>
                <a:off x="2854" y="3621"/>
                <a:ext cx="230" cy="212"/>
              </a:xfrm>
              <a:prstGeom prst="rect">
                <a:avLst/>
              </a:prstGeom>
              <a:noFill/>
              <a:ln w="9525">
                <a:noFill/>
                <a:miter lim="800000"/>
                <a:headEnd/>
                <a:tailEnd/>
              </a:ln>
            </p:spPr>
            <p:txBody>
              <a:bodyPr wrap="none">
                <a:spAutoFit/>
              </a:bodyPr>
              <a:lstStyle/>
              <a:p>
                <a:r>
                  <a:rPr lang="en-US" sz="1600" b="1"/>
                  <a:t>-2</a:t>
                </a:r>
              </a:p>
            </p:txBody>
          </p:sp>
        </p:grpSp>
        <p:grpSp>
          <p:nvGrpSpPr>
            <p:cNvPr id="20551" name="Group 71"/>
            <p:cNvGrpSpPr>
              <a:grpSpLocks/>
            </p:cNvGrpSpPr>
            <p:nvPr/>
          </p:nvGrpSpPr>
          <p:grpSpPr bwMode="auto">
            <a:xfrm>
              <a:off x="3537" y="2294"/>
              <a:ext cx="1729" cy="212"/>
              <a:chOff x="3271" y="2434"/>
              <a:chExt cx="1729" cy="212"/>
            </a:xfrm>
          </p:grpSpPr>
          <p:sp>
            <p:nvSpPr>
              <p:cNvPr id="20562" name="Text Box 72"/>
              <p:cNvSpPr txBox="1">
                <a:spLocks noChangeArrowheads="1"/>
              </p:cNvSpPr>
              <p:nvPr/>
            </p:nvSpPr>
            <p:spPr bwMode="auto">
              <a:xfrm>
                <a:off x="3271" y="2434"/>
                <a:ext cx="187" cy="212"/>
              </a:xfrm>
              <a:prstGeom prst="rect">
                <a:avLst/>
              </a:prstGeom>
              <a:noFill/>
              <a:ln w="9525">
                <a:noFill/>
                <a:miter lim="800000"/>
                <a:headEnd/>
                <a:tailEnd/>
              </a:ln>
            </p:spPr>
            <p:txBody>
              <a:bodyPr wrap="none">
                <a:spAutoFit/>
              </a:bodyPr>
              <a:lstStyle/>
              <a:p>
                <a:r>
                  <a:rPr lang="en-US" sz="1600" b="1"/>
                  <a:t>1</a:t>
                </a:r>
              </a:p>
            </p:txBody>
          </p:sp>
          <p:sp>
            <p:nvSpPr>
              <p:cNvPr id="20563" name="Text Box 73"/>
              <p:cNvSpPr txBox="1">
                <a:spLocks noChangeArrowheads="1"/>
              </p:cNvSpPr>
              <p:nvPr/>
            </p:nvSpPr>
            <p:spPr bwMode="auto">
              <a:xfrm>
                <a:off x="3528" y="2434"/>
                <a:ext cx="187" cy="212"/>
              </a:xfrm>
              <a:prstGeom prst="rect">
                <a:avLst/>
              </a:prstGeom>
              <a:noFill/>
              <a:ln w="9525">
                <a:noFill/>
                <a:miter lim="800000"/>
                <a:headEnd/>
                <a:tailEnd/>
              </a:ln>
            </p:spPr>
            <p:txBody>
              <a:bodyPr wrap="none">
                <a:spAutoFit/>
              </a:bodyPr>
              <a:lstStyle/>
              <a:p>
                <a:r>
                  <a:rPr lang="en-US" sz="1600" b="1"/>
                  <a:t>2</a:t>
                </a:r>
              </a:p>
            </p:txBody>
          </p:sp>
          <p:sp>
            <p:nvSpPr>
              <p:cNvPr id="20564" name="Text Box 74"/>
              <p:cNvSpPr txBox="1">
                <a:spLocks noChangeArrowheads="1"/>
              </p:cNvSpPr>
              <p:nvPr/>
            </p:nvSpPr>
            <p:spPr bwMode="auto">
              <a:xfrm>
                <a:off x="3792" y="2434"/>
                <a:ext cx="187" cy="212"/>
              </a:xfrm>
              <a:prstGeom prst="rect">
                <a:avLst/>
              </a:prstGeom>
              <a:noFill/>
              <a:ln w="9525">
                <a:noFill/>
                <a:miter lim="800000"/>
                <a:headEnd/>
                <a:tailEnd/>
              </a:ln>
            </p:spPr>
            <p:txBody>
              <a:bodyPr wrap="none">
                <a:spAutoFit/>
              </a:bodyPr>
              <a:lstStyle/>
              <a:p>
                <a:r>
                  <a:rPr lang="en-US" sz="1600" b="1"/>
                  <a:t>3</a:t>
                </a:r>
              </a:p>
            </p:txBody>
          </p:sp>
          <p:sp>
            <p:nvSpPr>
              <p:cNvPr id="20565" name="Text Box 75"/>
              <p:cNvSpPr txBox="1">
                <a:spLocks noChangeArrowheads="1"/>
              </p:cNvSpPr>
              <p:nvPr/>
            </p:nvSpPr>
            <p:spPr bwMode="auto">
              <a:xfrm>
                <a:off x="4042" y="2434"/>
                <a:ext cx="187" cy="212"/>
              </a:xfrm>
              <a:prstGeom prst="rect">
                <a:avLst/>
              </a:prstGeom>
              <a:noFill/>
              <a:ln w="9525">
                <a:noFill/>
                <a:miter lim="800000"/>
                <a:headEnd/>
                <a:tailEnd/>
              </a:ln>
            </p:spPr>
            <p:txBody>
              <a:bodyPr wrap="none">
                <a:spAutoFit/>
              </a:bodyPr>
              <a:lstStyle/>
              <a:p>
                <a:r>
                  <a:rPr lang="en-US" sz="1600" b="1"/>
                  <a:t>4</a:t>
                </a:r>
              </a:p>
            </p:txBody>
          </p:sp>
          <p:sp>
            <p:nvSpPr>
              <p:cNvPr id="20566" name="Text Box 76"/>
              <p:cNvSpPr txBox="1">
                <a:spLocks noChangeArrowheads="1"/>
              </p:cNvSpPr>
              <p:nvPr/>
            </p:nvSpPr>
            <p:spPr bwMode="auto">
              <a:xfrm>
                <a:off x="4299" y="2434"/>
                <a:ext cx="187" cy="212"/>
              </a:xfrm>
              <a:prstGeom prst="rect">
                <a:avLst/>
              </a:prstGeom>
              <a:noFill/>
              <a:ln w="9525">
                <a:noFill/>
                <a:miter lim="800000"/>
                <a:headEnd/>
                <a:tailEnd/>
              </a:ln>
            </p:spPr>
            <p:txBody>
              <a:bodyPr wrap="none">
                <a:spAutoFit/>
              </a:bodyPr>
              <a:lstStyle/>
              <a:p>
                <a:r>
                  <a:rPr lang="en-US" sz="1600" b="1"/>
                  <a:t>5</a:t>
                </a:r>
              </a:p>
            </p:txBody>
          </p:sp>
          <p:sp>
            <p:nvSpPr>
              <p:cNvPr id="20567" name="Text Box 77"/>
              <p:cNvSpPr txBox="1">
                <a:spLocks noChangeArrowheads="1"/>
              </p:cNvSpPr>
              <p:nvPr/>
            </p:nvSpPr>
            <p:spPr bwMode="auto">
              <a:xfrm>
                <a:off x="4556" y="2434"/>
                <a:ext cx="187" cy="212"/>
              </a:xfrm>
              <a:prstGeom prst="rect">
                <a:avLst/>
              </a:prstGeom>
              <a:noFill/>
              <a:ln w="9525">
                <a:noFill/>
                <a:miter lim="800000"/>
                <a:headEnd/>
                <a:tailEnd/>
              </a:ln>
            </p:spPr>
            <p:txBody>
              <a:bodyPr wrap="none">
                <a:spAutoFit/>
              </a:bodyPr>
              <a:lstStyle/>
              <a:p>
                <a:r>
                  <a:rPr lang="en-US" sz="1600" b="1"/>
                  <a:t>6</a:t>
                </a:r>
              </a:p>
            </p:txBody>
          </p:sp>
          <p:sp>
            <p:nvSpPr>
              <p:cNvPr id="20568" name="Text Box 78"/>
              <p:cNvSpPr txBox="1">
                <a:spLocks noChangeArrowheads="1"/>
              </p:cNvSpPr>
              <p:nvPr/>
            </p:nvSpPr>
            <p:spPr bwMode="auto">
              <a:xfrm>
                <a:off x="4813" y="2434"/>
                <a:ext cx="187" cy="212"/>
              </a:xfrm>
              <a:prstGeom prst="rect">
                <a:avLst/>
              </a:prstGeom>
              <a:noFill/>
              <a:ln w="9525">
                <a:noFill/>
                <a:miter lim="800000"/>
                <a:headEnd/>
                <a:tailEnd/>
              </a:ln>
            </p:spPr>
            <p:txBody>
              <a:bodyPr wrap="none">
                <a:spAutoFit/>
              </a:bodyPr>
              <a:lstStyle/>
              <a:p>
                <a:r>
                  <a:rPr lang="en-US" sz="1600" b="1"/>
                  <a:t>7</a:t>
                </a:r>
              </a:p>
            </p:txBody>
          </p:sp>
        </p:grpSp>
        <p:grpSp>
          <p:nvGrpSpPr>
            <p:cNvPr id="20552" name="Group 79"/>
            <p:cNvGrpSpPr>
              <a:grpSpLocks/>
            </p:cNvGrpSpPr>
            <p:nvPr/>
          </p:nvGrpSpPr>
          <p:grpSpPr bwMode="auto">
            <a:xfrm>
              <a:off x="3535" y="3818"/>
              <a:ext cx="1729" cy="212"/>
              <a:chOff x="3271" y="2434"/>
              <a:chExt cx="1729" cy="212"/>
            </a:xfrm>
          </p:grpSpPr>
          <p:sp>
            <p:nvSpPr>
              <p:cNvPr id="20555" name="Text Box 80"/>
              <p:cNvSpPr txBox="1">
                <a:spLocks noChangeArrowheads="1"/>
              </p:cNvSpPr>
              <p:nvPr/>
            </p:nvSpPr>
            <p:spPr bwMode="auto">
              <a:xfrm>
                <a:off x="3271" y="2434"/>
                <a:ext cx="187" cy="212"/>
              </a:xfrm>
              <a:prstGeom prst="rect">
                <a:avLst/>
              </a:prstGeom>
              <a:noFill/>
              <a:ln w="9525">
                <a:noFill/>
                <a:miter lim="800000"/>
                <a:headEnd/>
                <a:tailEnd/>
              </a:ln>
            </p:spPr>
            <p:txBody>
              <a:bodyPr wrap="none">
                <a:spAutoFit/>
              </a:bodyPr>
              <a:lstStyle/>
              <a:p>
                <a:r>
                  <a:rPr lang="en-US" sz="1600" b="1"/>
                  <a:t>1</a:t>
                </a:r>
              </a:p>
            </p:txBody>
          </p:sp>
          <p:sp>
            <p:nvSpPr>
              <p:cNvPr id="20556" name="Text Box 81"/>
              <p:cNvSpPr txBox="1">
                <a:spLocks noChangeArrowheads="1"/>
              </p:cNvSpPr>
              <p:nvPr/>
            </p:nvSpPr>
            <p:spPr bwMode="auto">
              <a:xfrm>
                <a:off x="3528" y="2434"/>
                <a:ext cx="187" cy="212"/>
              </a:xfrm>
              <a:prstGeom prst="rect">
                <a:avLst/>
              </a:prstGeom>
              <a:noFill/>
              <a:ln w="9525">
                <a:noFill/>
                <a:miter lim="800000"/>
                <a:headEnd/>
                <a:tailEnd/>
              </a:ln>
            </p:spPr>
            <p:txBody>
              <a:bodyPr wrap="none">
                <a:spAutoFit/>
              </a:bodyPr>
              <a:lstStyle/>
              <a:p>
                <a:r>
                  <a:rPr lang="en-US" sz="1600" b="1"/>
                  <a:t>2</a:t>
                </a:r>
              </a:p>
            </p:txBody>
          </p:sp>
          <p:sp>
            <p:nvSpPr>
              <p:cNvPr id="20557" name="Text Box 82"/>
              <p:cNvSpPr txBox="1">
                <a:spLocks noChangeArrowheads="1"/>
              </p:cNvSpPr>
              <p:nvPr/>
            </p:nvSpPr>
            <p:spPr bwMode="auto">
              <a:xfrm>
                <a:off x="3792" y="2434"/>
                <a:ext cx="187" cy="212"/>
              </a:xfrm>
              <a:prstGeom prst="rect">
                <a:avLst/>
              </a:prstGeom>
              <a:noFill/>
              <a:ln w="9525">
                <a:noFill/>
                <a:miter lim="800000"/>
                <a:headEnd/>
                <a:tailEnd/>
              </a:ln>
            </p:spPr>
            <p:txBody>
              <a:bodyPr wrap="none">
                <a:spAutoFit/>
              </a:bodyPr>
              <a:lstStyle/>
              <a:p>
                <a:r>
                  <a:rPr lang="en-US" sz="1600" b="1"/>
                  <a:t>3</a:t>
                </a:r>
              </a:p>
            </p:txBody>
          </p:sp>
          <p:sp>
            <p:nvSpPr>
              <p:cNvPr id="20558" name="Text Box 83"/>
              <p:cNvSpPr txBox="1">
                <a:spLocks noChangeArrowheads="1"/>
              </p:cNvSpPr>
              <p:nvPr/>
            </p:nvSpPr>
            <p:spPr bwMode="auto">
              <a:xfrm>
                <a:off x="4042" y="2434"/>
                <a:ext cx="187" cy="212"/>
              </a:xfrm>
              <a:prstGeom prst="rect">
                <a:avLst/>
              </a:prstGeom>
              <a:noFill/>
              <a:ln w="9525">
                <a:noFill/>
                <a:miter lim="800000"/>
                <a:headEnd/>
                <a:tailEnd/>
              </a:ln>
            </p:spPr>
            <p:txBody>
              <a:bodyPr wrap="none">
                <a:spAutoFit/>
              </a:bodyPr>
              <a:lstStyle/>
              <a:p>
                <a:r>
                  <a:rPr lang="en-US" sz="1600" b="1"/>
                  <a:t>4</a:t>
                </a:r>
              </a:p>
            </p:txBody>
          </p:sp>
          <p:sp>
            <p:nvSpPr>
              <p:cNvPr id="20559" name="Text Box 84"/>
              <p:cNvSpPr txBox="1">
                <a:spLocks noChangeArrowheads="1"/>
              </p:cNvSpPr>
              <p:nvPr/>
            </p:nvSpPr>
            <p:spPr bwMode="auto">
              <a:xfrm>
                <a:off x="4299" y="2434"/>
                <a:ext cx="187" cy="212"/>
              </a:xfrm>
              <a:prstGeom prst="rect">
                <a:avLst/>
              </a:prstGeom>
              <a:noFill/>
              <a:ln w="9525">
                <a:noFill/>
                <a:miter lim="800000"/>
                <a:headEnd/>
                <a:tailEnd/>
              </a:ln>
            </p:spPr>
            <p:txBody>
              <a:bodyPr wrap="none">
                <a:spAutoFit/>
              </a:bodyPr>
              <a:lstStyle/>
              <a:p>
                <a:r>
                  <a:rPr lang="en-US" sz="1600" b="1"/>
                  <a:t>5</a:t>
                </a:r>
              </a:p>
            </p:txBody>
          </p:sp>
          <p:sp>
            <p:nvSpPr>
              <p:cNvPr id="20560" name="Text Box 85"/>
              <p:cNvSpPr txBox="1">
                <a:spLocks noChangeArrowheads="1"/>
              </p:cNvSpPr>
              <p:nvPr/>
            </p:nvSpPr>
            <p:spPr bwMode="auto">
              <a:xfrm>
                <a:off x="4556" y="2434"/>
                <a:ext cx="187" cy="212"/>
              </a:xfrm>
              <a:prstGeom prst="rect">
                <a:avLst/>
              </a:prstGeom>
              <a:noFill/>
              <a:ln w="9525">
                <a:noFill/>
                <a:miter lim="800000"/>
                <a:headEnd/>
                <a:tailEnd/>
              </a:ln>
            </p:spPr>
            <p:txBody>
              <a:bodyPr wrap="none">
                <a:spAutoFit/>
              </a:bodyPr>
              <a:lstStyle/>
              <a:p>
                <a:r>
                  <a:rPr lang="en-US" sz="1600" b="1"/>
                  <a:t>6</a:t>
                </a:r>
              </a:p>
            </p:txBody>
          </p:sp>
          <p:sp>
            <p:nvSpPr>
              <p:cNvPr id="20561" name="Text Box 86"/>
              <p:cNvSpPr txBox="1">
                <a:spLocks noChangeArrowheads="1"/>
              </p:cNvSpPr>
              <p:nvPr/>
            </p:nvSpPr>
            <p:spPr bwMode="auto">
              <a:xfrm>
                <a:off x="4813" y="2434"/>
                <a:ext cx="187" cy="212"/>
              </a:xfrm>
              <a:prstGeom prst="rect">
                <a:avLst/>
              </a:prstGeom>
              <a:noFill/>
              <a:ln w="9525">
                <a:noFill/>
                <a:miter lim="800000"/>
                <a:headEnd/>
                <a:tailEnd/>
              </a:ln>
            </p:spPr>
            <p:txBody>
              <a:bodyPr wrap="none">
                <a:spAutoFit/>
              </a:bodyPr>
              <a:lstStyle/>
              <a:p>
                <a:r>
                  <a:rPr lang="en-US" sz="1600" b="1"/>
                  <a:t>7</a:t>
                </a:r>
              </a:p>
            </p:txBody>
          </p:sp>
        </p:grpSp>
        <p:sp>
          <p:nvSpPr>
            <p:cNvPr id="20553" name="Text Box 87"/>
            <p:cNvSpPr txBox="1">
              <a:spLocks noChangeArrowheads="1"/>
            </p:cNvSpPr>
            <p:nvPr/>
          </p:nvSpPr>
          <p:spPr bwMode="auto">
            <a:xfrm rot="-5400000">
              <a:off x="2424" y="1593"/>
              <a:ext cx="1215" cy="212"/>
            </a:xfrm>
            <a:prstGeom prst="rect">
              <a:avLst/>
            </a:prstGeom>
            <a:noFill/>
            <a:ln w="9525">
              <a:noFill/>
              <a:miter lim="800000"/>
              <a:headEnd/>
              <a:tailEnd/>
            </a:ln>
          </p:spPr>
          <p:txBody>
            <a:bodyPr wrap="none">
              <a:spAutoFit/>
            </a:bodyPr>
            <a:lstStyle/>
            <a:p>
              <a:r>
                <a:rPr lang="en-US" sz="1600" b="1"/>
                <a:t>Total Utility (Utils)</a:t>
              </a:r>
            </a:p>
          </p:txBody>
        </p:sp>
        <p:sp>
          <p:nvSpPr>
            <p:cNvPr id="20554" name="Text Box 88"/>
            <p:cNvSpPr txBox="1">
              <a:spLocks noChangeArrowheads="1"/>
            </p:cNvSpPr>
            <p:nvPr/>
          </p:nvSpPr>
          <p:spPr bwMode="auto">
            <a:xfrm rot="-5400000">
              <a:off x="2319" y="3096"/>
              <a:ext cx="1436" cy="212"/>
            </a:xfrm>
            <a:prstGeom prst="rect">
              <a:avLst/>
            </a:prstGeom>
            <a:noFill/>
            <a:ln w="9525">
              <a:noFill/>
              <a:miter lim="800000"/>
              <a:headEnd/>
              <a:tailEnd/>
            </a:ln>
          </p:spPr>
          <p:txBody>
            <a:bodyPr wrap="none">
              <a:spAutoFit/>
            </a:bodyPr>
            <a:lstStyle/>
            <a:p>
              <a:r>
                <a:rPr lang="en-US" sz="1600" b="1"/>
                <a:t>Marginal Utility (Utils)</a:t>
              </a:r>
            </a:p>
          </p:txBody>
        </p:sp>
      </p:grpSp>
      <p:sp>
        <p:nvSpPr>
          <p:cNvPr id="7257" name="Text Box 89"/>
          <p:cNvSpPr txBox="1">
            <a:spLocks noChangeArrowheads="1"/>
          </p:cNvSpPr>
          <p:nvPr/>
        </p:nvSpPr>
        <p:spPr bwMode="auto">
          <a:xfrm>
            <a:off x="1890713" y="1835150"/>
            <a:ext cx="1100137" cy="815975"/>
          </a:xfrm>
          <a:prstGeom prst="rect">
            <a:avLst/>
          </a:prstGeom>
          <a:noFill/>
          <a:ln w="9525">
            <a:noFill/>
            <a:miter lim="800000"/>
            <a:headEnd/>
            <a:tailEnd/>
          </a:ln>
        </p:spPr>
        <p:txBody>
          <a:bodyPr wrap="none">
            <a:spAutoFit/>
          </a:bodyPr>
          <a:lstStyle/>
          <a:p>
            <a:pPr algn="ctr">
              <a:lnSpc>
                <a:spcPct val="85000"/>
              </a:lnSpc>
            </a:pPr>
            <a:r>
              <a:rPr lang="en-US" sz="1400" b="1"/>
              <a:t>(1)</a:t>
            </a:r>
          </a:p>
          <a:p>
            <a:pPr algn="ctr">
              <a:lnSpc>
                <a:spcPct val="85000"/>
              </a:lnSpc>
            </a:pPr>
            <a:r>
              <a:rPr lang="en-US" sz="1400" b="1"/>
              <a:t>Tacos</a:t>
            </a:r>
          </a:p>
          <a:p>
            <a:pPr algn="ctr">
              <a:lnSpc>
                <a:spcPct val="85000"/>
              </a:lnSpc>
            </a:pPr>
            <a:r>
              <a:rPr lang="en-US" sz="1400" b="1"/>
              <a:t>Consumed</a:t>
            </a:r>
          </a:p>
          <a:p>
            <a:pPr algn="ctr">
              <a:lnSpc>
                <a:spcPct val="85000"/>
              </a:lnSpc>
            </a:pPr>
            <a:r>
              <a:rPr lang="en-US" sz="1400" b="1"/>
              <a:t>Per Meal</a:t>
            </a:r>
          </a:p>
        </p:txBody>
      </p:sp>
      <p:sp>
        <p:nvSpPr>
          <p:cNvPr id="7258" name="Text Box 90"/>
          <p:cNvSpPr txBox="1">
            <a:spLocks noChangeArrowheads="1"/>
          </p:cNvSpPr>
          <p:nvPr/>
        </p:nvSpPr>
        <p:spPr bwMode="auto">
          <a:xfrm>
            <a:off x="2897188" y="1835150"/>
            <a:ext cx="725487" cy="815975"/>
          </a:xfrm>
          <a:prstGeom prst="rect">
            <a:avLst/>
          </a:prstGeom>
          <a:noFill/>
          <a:ln w="9525">
            <a:noFill/>
            <a:miter lim="800000"/>
            <a:headEnd/>
            <a:tailEnd/>
          </a:ln>
        </p:spPr>
        <p:txBody>
          <a:bodyPr wrap="none">
            <a:spAutoFit/>
          </a:bodyPr>
          <a:lstStyle/>
          <a:p>
            <a:pPr algn="ctr">
              <a:lnSpc>
                <a:spcPct val="85000"/>
              </a:lnSpc>
            </a:pPr>
            <a:r>
              <a:rPr lang="en-US" sz="1400" b="1"/>
              <a:t>(2)</a:t>
            </a:r>
          </a:p>
          <a:p>
            <a:pPr algn="ctr">
              <a:lnSpc>
                <a:spcPct val="85000"/>
              </a:lnSpc>
            </a:pPr>
            <a:r>
              <a:rPr lang="en-US" sz="1400" b="1"/>
              <a:t>Total</a:t>
            </a:r>
          </a:p>
          <a:p>
            <a:pPr algn="ctr">
              <a:lnSpc>
                <a:spcPct val="85000"/>
              </a:lnSpc>
            </a:pPr>
            <a:r>
              <a:rPr lang="en-US" sz="1400" b="1"/>
              <a:t>Utility,</a:t>
            </a:r>
          </a:p>
          <a:p>
            <a:pPr algn="ctr">
              <a:lnSpc>
                <a:spcPct val="85000"/>
              </a:lnSpc>
            </a:pPr>
            <a:r>
              <a:rPr lang="en-US" sz="1400" b="1"/>
              <a:t>Utils</a:t>
            </a:r>
          </a:p>
        </p:txBody>
      </p:sp>
      <p:sp>
        <p:nvSpPr>
          <p:cNvPr id="7259" name="Text Box 91"/>
          <p:cNvSpPr txBox="1">
            <a:spLocks noChangeArrowheads="1"/>
          </p:cNvSpPr>
          <p:nvPr/>
        </p:nvSpPr>
        <p:spPr bwMode="auto">
          <a:xfrm>
            <a:off x="3578225" y="1835150"/>
            <a:ext cx="912813" cy="815975"/>
          </a:xfrm>
          <a:prstGeom prst="rect">
            <a:avLst/>
          </a:prstGeom>
          <a:noFill/>
          <a:ln w="9525">
            <a:noFill/>
            <a:miter lim="800000"/>
            <a:headEnd/>
            <a:tailEnd/>
          </a:ln>
        </p:spPr>
        <p:txBody>
          <a:bodyPr wrap="none">
            <a:spAutoFit/>
          </a:bodyPr>
          <a:lstStyle/>
          <a:p>
            <a:pPr algn="ctr">
              <a:lnSpc>
                <a:spcPct val="85000"/>
              </a:lnSpc>
            </a:pPr>
            <a:r>
              <a:rPr lang="en-US" sz="1400" b="1"/>
              <a:t>(3)</a:t>
            </a:r>
          </a:p>
          <a:p>
            <a:pPr algn="ctr">
              <a:lnSpc>
                <a:spcPct val="85000"/>
              </a:lnSpc>
            </a:pPr>
            <a:r>
              <a:rPr lang="en-US" sz="1400" b="1"/>
              <a:t>Marginal</a:t>
            </a:r>
          </a:p>
          <a:p>
            <a:pPr algn="ctr">
              <a:lnSpc>
                <a:spcPct val="85000"/>
              </a:lnSpc>
            </a:pPr>
            <a:r>
              <a:rPr lang="en-US" sz="1400" b="1"/>
              <a:t>Utility,</a:t>
            </a:r>
          </a:p>
          <a:p>
            <a:pPr algn="ctr">
              <a:lnSpc>
                <a:spcPct val="85000"/>
              </a:lnSpc>
            </a:pPr>
            <a:r>
              <a:rPr lang="en-US" sz="1400" b="1"/>
              <a:t>Utils</a:t>
            </a:r>
          </a:p>
        </p:txBody>
      </p:sp>
      <p:sp>
        <p:nvSpPr>
          <p:cNvPr id="7260" name="Text Box 92"/>
          <p:cNvSpPr txBox="1">
            <a:spLocks noChangeArrowheads="1"/>
          </p:cNvSpPr>
          <p:nvPr/>
        </p:nvSpPr>
        <p:spPr bwMode="auto">
          <a:xfrm>
            <a:off x="2260600" y="2698750"/>
            <a:ext cx="311150" cy="2835275"/>
          </a:xfrm>
          <a:prstGeom prst="rect">
            <a:avLst/>
          </a:prstGeom>
          <a:noFill/>
          <a:ln w="9525">
            <a:noFill/>
            <a:miter lim="800000"/>
            <a:headEnd/>
            <a:tailEnd/>
          </a:ln>
        </p:spPr>
        <p:txBody>
          <a:bodyPr wrap="none">
            <a:spAutoFit/>
          </a:bodyPr>
          <a:lstStyle/>
          <a:p>
            <a:pPr>
              <a:lnSpc>
                <a:spcPct val="125000"/>
              </a:lnSpc>
            </a:pPr>
            <a:r>
              <a:rPr lang="en-US" b="1"/>
              <a:t>0</a:t>
            </a:r>
          </a:p>
          <a:p>
            <a:pPr>
              <a:lnSpc>
                <a:spcPct val="125000"/>
              </a:lnSpc>
            </a:pPr>
            <a:r>
              <a:rPr lang="en-US" b="1"/>
              <a:t>1</a:t>
            </a:r>
          </a:p>
          <a:p>
            <a:pPr>
              <a:lnSpc>
                <a:spcPct val="125000"/>
              </a:lnSpc>
            </a:pPr>
            <a:r>
              <a:rPr lang="en-US" b="1"/>
              <a:t>2</a:t>
            </a:r>
          </a:p>
          <a:p>
            <a:pPr>
              <a:lnSpc>
                <a:spcPct val="125000"/>
              </a:lnSpc>
            </a:pPr>
            <a:r>
              <a:rPr lang="en-US" b="1"/>
              <a:t>3</a:t>
            </a:r>
          </a:p>
          <a:p>
            <a:pPr>
              <a:lnSpc>
                <a:spcPct val="125000"/>
              </a:lnSpc>
            </a:pPr>
            <a:r>
              <a:rPr lang="en-US" b="1"/>
              <a:t>4</a:t>
            </a:r>
          </a:p>
          <a:p>
            <a:pPr>
              <a:lnSpc>
                <a:spcPct val="125000"/>
              </a:lnSpc>
            </a:pPr>
            <a:r>
              <a:rPr lang="en-US" b="1"/>
              <a:t>5</a:t>
            </a:r>
          </a:p>
          <a:p>
            <a:pPr>
              <a:lnSpc>
                <a:spcPct val="125000"/>
              </a:lnSpc>
            </a:pPr>
            <a:r>
              <a:rPr lang="en-US" b="1"/>
              <a:t>6</a:t>
            </a:r>
          </a:p>
          <a:p>
            <a:pPr>
              <a:lnSpc>
                <a:spcPct val="125000"/>
              </a:lnSpc>
            </a:pPr>
            <a:r>
              <a:rPr lang="en-US" b="1"/>
              <a:t>7</a:t>
            </a:r>
          </a:p>
        </p:txBody>
      </p:sp>
      <p:sp>
        <p:nvSpPr>
          <p:cNvPr id="7261" name="Text Box 93"/>
          <p:cNvSpPr txBox="1">
            <a:spLocks noChangeArrowheads="1"/>
          </p:cNvSpPr>
          <p:nvPr/>
        </p:nvSpPr>
        <p:spPr bwMode="auto">
          <a:xfrm>
            <a:off x="3046413" y="2695575"/>
            <a:ext cx="438150" cy="2835275"/>
          </a:xfrm>
          <a:prstGeom prst="rect">
            <a:avLst/>
          </a:prstGeom>
          <a:noFill/>
          <a:ln w="9525">
            <a:noFill/>
            <a:miter lim="800000"/>
            <a:headEnd/>
            <a:tailEnd/>
          </a:ln>
        </p:spPr>
        <p:txBody>
          <a:bodyPr wrap="none">
            <a:spAutoFit/>
          </a:bodyPr>
          <a:lstStyle/>
          <a:p>
            <a:pPr algn="r">
              <a:lnSpc>
                <a:spcPct val="125000"/>
              </a:lnSpc>
            </a:pPr>
            <a:r>
              <a:rPr lang="en-US" b="1"/>
              <a:t>0</a:t>
            </a:r>
          </a:p>
          <a:p>
            <a:pPr algn="r">
              <a:lnSpc>
                <a:spcPct val="125000"/>
              </a:lnSpc>
            </a:pPr>
            <a:r>
              <a:rPr lang="en-US" b="1"/>
              <a:t>10</a:t>
            </a:r>
          </a:p>
          <a:p>
            <a:pPr algn="r">
              <a:lnSpc>
                <a:spcPct val="125000"/>
              </a:lnSpc>
            </a:pPr>
            <a:r>
              <a:rPr lang="en-US" b="1"/>
              <a:t>18</a:t>
            </a:r>
          </a:p>
          <a:p>
            <a:pPr algn="r">
              <a:lnSpc>
                <a:spcPct val="125000"/>
              </a:lnSpc>
            </a:pPr>
            <a:r>
              <a:rPr lang="en-US" b="1"/>
              <a:t>24</a:t>
            </a:r>
          </a:p>
          <a:p>
            <a:pPr algn="r">
              <a:lnSpc>
                <a:spcPct val="125000"/>
              </a:lnSpc>
            </a:pPr>
            <a:r>
              <a:rPr lang="en-US" b="1"/>
              <a:t>28</a:t>
            </a:r>
          </a:p>
          <a:p>
            <a:pPr algn="r">
              <a:lnSpc>
                <a:spcPct val="125000"/>
              </a:lnSpc>
            </a:pPr>
            <a:r>
              <a:rPr lang="en-US" b="1"/>
              <a:t>30</a:t>
            </a:r>
          </a:p>
          <a:p>
            <a:pPr algn="r">
              <a:lnSpc>
                <a:spcPct val="125000"/>
              </a:lnSpc>
            </a:pPr>
            <a:r>
              <a:rPr lang="en-US" b="1"/>
              <a:t>30</a:t>
            </a:r>
          </a:p>
          <a:p>
            <a:pPr algn="r">
              <a:lnSpc>
                <a:spcPct val="125000"/>
              </a:lnSpc>
            </a:pPr>
            <a:r>
              <a:rPr lang="en-US" b="1"/>
              <a:t>28</a:t>
            </a:r>
          </a:p>
        </p:txBody>
      </p:sp>
      <p:grpSp>
        <p:nvGrpSpPr>
          <p:cNvPr id="14" name="Group 94"/>
          <p:cNvGrpSpPr>
            <a:grpSpLocks/>
          </p:cNvGrpSpPr>
          <p:nvPr/>
        </p:nvGrpSpPr>
        <p:grpSpPr bwMode="auto">
          <a:xfrm>
            <a:off x="3373438" y="2778125"/>
            <a:ext cx="446087" cy="2633663"/>
            <a:chOff x="2125" y="1750"/>
            <a:chExt cx="281" cy="1659"/>
          </a:xfrm>
        </p:grpSpPr>
        <p:grpSp>
          <p:nvGrpSpPr>
            <p:cNvPr id="20526" name="Group 95"/>
            <p:cNvGrpSpPr>
              <a:grpSpLocks/>
            </p:cNvGrpSpPr>
            <p:nvPr/>
          </p:nvGrpSpPr>
          <p:grpSpPr bwMode="auto">
            <a:xfrm>
              <a:off x="2125" y="1750"/>
              <a:ext cx="281" cy="327"/>
              <a:chOff x="2116" y="1750"/>
              <a:chExt cx="281" cy="327"/>
            </a:xfrm>
          </p:grpSpPr>
          <p:sp>
            <p:nvSpPr>
              <p:cNvPr id="20545" name="Text Box 96"/>
              <p:cNvSpPr txBox="1">
                <a:spLocks noChangeArrowheads="1"/>
              </p:cNvSpPr>
              <p:nvPr/>
            </p:nvSpPr>
            <p:spPr bwMode="auto">
              <a:xfrm>
                <a:off x="2116" y="1750"/>
                <a:ext cx="178" cy="327"/>
              </a:xfrm>
              <a:prstGeom prst="rect">
                <a:avLst/>
              </a:prstGeom>
              <a:noFill/>
              <a:ln w="9525">
                <a:noFill/>
                <a:miter lim="800000"/>
                <a:headEnd/>
                <a:tailEnd/>
              </a:ln>
            </p:spPr>
            <p:txBody>
              <a:bodyPr wrap="none">
                <a:spAutoFit/>
              </a:bodyPr>
              <a:lstStyle/>
              <a:p>
                <a:r>
                  <a:rPr lang="en-US" sz="2800"/>
                  <a:t>]</a:t>
                </a:r>
              </a:p>
            </p:txBody>
          </p:sp>
          <p:sp>
            <p:nvSpPr>
              <p:cNvPr id="20546" name="Line 97"/>
              <p:cNvSpPr>
                <a:spLocks noChangeShapeType="1"/>
              </p:cNvSpPr>
              <p:nvPr/>
            </p:nvSpPr>
            <p:spPr bwMode="auto">
              <a:xfrm>
                <a:off x="2211" y="1936"/>
                <a:ext cx="186" cy="0"/>
              </a:xfrm>
              <a:prstGeom prst="line">
                <a:avLst/>
              </a:prstGeom>
              <a:noFill/>
              <a:ln w="19050">
                <a:solidFill>
                  <a:schemeClr val="tx1"/>
                </a:solidFill>
                <a:round/>
                <a:headEnd/>
                <a:tailEnd/>
              </a:ln>
            </p:spPr>
            <p:txBody>
              <a:bodyPr/>
              <a:lstStyle/>
              <a:p>
                <a:endParaRPr lang="en-US"/>
              </a:p>
            </p:txBody>
          </p:sp>
        </p:grpSp>
        <p:grpSp>
          <p:nvGrpSpPr>
            <p:cNvPr id="20527" name="Group 98"/>
            <p:cNvGrpSpPr>
              <a:grpSpLocks/>
            </p:cNvGrpSpPr>
            <p:nvPr/>
          </p:nvGrpSpPr>
          <p:grpSpPr bwMode="auto">
            <a:xfrm>
              <a:off x="2125" y="1972"/>
              <a:ext cx="281" cy="327"/>
              <a:chOff x="2116" y="1750"/>
              <a:chExt cx="281" cy="327"/>
            </a:xfrm>
          </p:grpSpPr>
          <p:sp>
            <p:nvSpPr>
              <p:cNvPr id="20543" name="Text Box 99"/>
              <p:cNvSpPr txBox="1">
                <a:spLocks noChangeArrowheads="1"/>
              </p:cNvSpPr>
              <p:nvPr/>
            </p:nvSpPr>
            <p:spPr bwMode="auto">
              <a:xfrm>
                <a:off x="2116" y="1750"/>
                <a:ext cx="178" cy="327"/>
              </a:xfrm>
              <a:prstGeom prst="rect">
                <a:avLst/>
              </a:prstGeom>
              <a:noFill/>
              <a:ln w="9525">
                <a:noFill/>
                <a:miter lim="800000"/>
                <a:headEnd/>
                <a:tailEnd/>
              </a:ln>
            </p:spPr>
            <p:txBody>
              <a:bodyPr wrap="none">
                <a:spAutoFit/>
              </a:bodyPr>
              <a:lstStyle/>
              <a:p>
                <a:r>
                  <a:rPr lang="en-US" sz="2800"/>
                  <a:t>]</a:t>
                </a:r>
              </a:p>
            </p:txBody>
          </p:sp>
          <p:sp>
            <p:nvSpPr>
              <p:cNvPr id="20544" name="Line 100"/>
              <p:cNvSpPr>
                <a:spLocks noChangeShapeType="1"/>
              </p:cNvSpPr>
              <p:nvPr/>
            </p:nvSpPr>
            <p:spPr bwMode="auto">
              <a:xfrm>
                <a:off x="2211" y="1936"/>
                <a:ext cx="186" cy="0"/>
              </a:xfrm>
              <a:prstGeom prst="line">
                <a:avLst/>
              </a:prstGeom>
              <a:noFill/>
              <a:ln w="19050">
                <a:solidFill>
                  <a:schemeClr val="tx1"/>
                </a:solidFill>
                <a:round/>
                <a:headEnd/>
                <a:tailEnd/>
              </a:ln>
            </p:spPr>
            <p:txBody>
              <a:bodyPr/>
              <a:lstStyle/>
              <a:p>
                <a:endParaRPr lang="en-US"/>
              </a:p>
            </p:txBody>
          </p:sp>
        </p:grpSp>
        <p:grpSp>
          <p:nvGrpSpPr>
            <p:cNvPr id="20528" name="Group 101"/>
            <p:cNvGrpSpPr>
              <a:grpSpLocks/>
            </p:cNvGrpSpPr>
            <p:nvPr/>
          </p:nvGrpSpPr>
          <p:grpSpPr bwMode="auto">
            <a:xfrm>
              <a:off x="2125" y="2194"/>
              <a:ext cx="281" cy="327"/>
              <a:chOff x="2116" y="1750"/>
              <a:chExt cx="281" cy="327"/>
            </a:xfrm>
          </p:grpSpPr>
          <p:sp>
            <p:nvSpPr>
              <p:cNvPr id="20541" name="Text Box 102"/>
              <p:cNvSpPr txBox="1">
                <a:spLocks noChangeArrowheads="1"/>
              </p:cNvSpPr>
              <p:nvPr/>
            </p:nvSpPr>
            <p:spPr bwMode="auto">
              <a:xfrm>
                <a:off x="2116" y="1750"/>
                <a:ext cx="178" cy="327"/>
              </a:xfrm>
              <a:prstGeom prst="rect">
                <a:avLst/>
              </a:prstGeom>
              <a:noFill/>
              <a:ln w="9525">
                <a:noFill/>
                <a:miter lim="800000"/>
                <a:headEnd/>
                <a:tailEnd/>
              </a:ln>
            </p:spPr>
            <p:txBody>
              <a:bodyPr wrap="none">
                <a:spAutoFit/>
              </a:bodyPr>
              <a:lstStyle/>
              <a:p>
                <a:r>
                  <a:rPr lang="en-US" sz="2800"/>
                  <a:t>]</a:t>
                </a:r>
              </a:p>
            </p:txBody>
          </p:sp>
          <p:sp>
            <p:nvSpPr>
              <p:cNvPr id="20542" name="Line 103"/>
              <p:cNvSpPr>
                <a:spLocks noChangeShapeType="1"/>
              </p:cNvSpPr>
              <p:nvPr/>
            </p:nvSpPr>
            <p:spPr bwMode="auto">
              <a:xfrm>
                <a:off x="2211" y="1936"/>
                <a:ext cx="186" cy="0"/>
              </a:xfrm>
              <a:prstGeom prst="line">
                <a:avLst/>
              </a:prstGeom>
              <a:noFill/>
              <a:ln w="19050">
                <a:solidFill>
                  <a:schemeClr val="tx1"/>
                </a:solidFill>
                <a:round/>
                <a:headEnd/>
                <a:tailEnd/>
              </a:ln>
            </p:spPr>
            <p:txBody>
              <a:bodyPr/>
              <a:lstStyle/>
              <a:p>
                <a:endParaRPr lang="en-US"/>
              </a:p>
            </p:txBody>
          </p:sp>
        </p:grpSp>
        <p:grpSp>
          <p:nvGrpSpPr>
            <p:cNvPr id="20529" name="Group 104"/>
            <p:cNvGrpSpPr>
              <a:grpSpLocks/>
            </p:cNvGrpSpPr>
            <p:nvPr/>
          </p:nvGrpSpPr>
          <p:grpSpPr bwMode="auto">
            <a:xfrm>
              <a:off x="2125" y="2416"/>
              <a:ext cx="281" cy="327"/>
              <a:chOff x="2116" y="1750"/>
              <a:chExt cx="281" cy="327"/>
            </a:xfrm>
          </p:grpSpPr>
          <p:sp>
            <p:nvSpPr>
              <p:cNvPr id="20539" name="Text Box 105"/>
              <p:cNvSpPr txBox="1">
                <a:spLocks noChangeArrowheads="1"/>
              </p:cNvSpPr>
              <p:nvPr/>
            </p:nvSpPr>
            <p:spPr bwMode="auto">
              <a:xfrm>
                <a:off x="2116" y="1750"/>
                <a:ext cx="178" cy="327"/>
              </a:xfrm>
              <a:prstGeom prst="rect">
                <a:avLst/>
              </a:prstGeom>
              <a:noFill/>
              <a:ln w="9525">
                <a:noFill/>
                <a:miter lim="800000"/>
                <a:headEnd/>
                <a:tailEnd/>
              </a:ln>
            </p:spPr>
            <p:txBody>
              <a:bodyPr wrap="none">
                <a:spAutoFit/>
              </a:bodyPr>
              <a:lstStyle/>
              <a:p>
                <a:r>
                  <a:rPr lang="en-US" sz="2800"/>
                  <a:t>]</a:t>
                </a:r>
              </a:p>
            </p:txBody>
          </p:sp>
          <p:sp>
            <p:nvSpPr>
              <p:cNvPr id="20540" name="Line 106"/>
              <p:cNvSpPr>
                <a:spLocks noChangeShapeType="1"/>
              </p:cNvSpPr>
              <p:nvPr/>
            </p:nvSpPr>
            <p:spPr bwMode="auto">
              <a:xfrm>
                <a:off x="2211" y="1936"/>
                <a:ext cx="186" cy="0"/>
              </a:xfrm>
              <a:prstGeom prst="line">
                <a:avLst/>
              </a:prstGeom>
              <a:noFill/>
              <a:ln w="19050">
                <a:solidFill>
                  <a:schemeClr val="tx1"/>
                </a:solidFill>
                <a:round/>
                <a:headEnd/>
                <a:tailEnd/>
              </a:ln>
            </p:spPr>
            <p:txBody>
              <a:bodyPr/>
              <a:lstStyle/>
              <a:p>
                <a:endParaRPr lang="en-US"/>
              </a:p>
            </p:txBody>
          </p:sp>
        </p:grpSp>
        <p:grpSp>
          <p:nvGrpSpPr>
            <p:cNvPr id="20530" name="Group 107"/>
            <p:cNvGrpSpPr>
              <a:grpSpLocks/>
            </p:cNvGrpSpPr>
            <p:nvPr/>
          </p:nvGrpSpPr>
          <p:grpSpPr bwMode="auto">
            <a:xfrm>
              <a:off x="2125" y="2638"/>
              <a:ext cx="281" cy="327"/>
              <a:chOff x="2116" y="1750"/>
              <a:chExt cx="281" cy="327"/>
            </a:xfrm>
          </p:grpSpPr>
          <p:sp>
            <p:nvSpPr>
              <p:cNvPr id="20537" name="Text Box 108"/>
              <p:cNvSpPr txBox="1">
                <a:spLocks noChangeArrowheads="1"/>
              </p:cNvSpPr>
              <p:nvPr/>
            </p:nvSpPr>
            <p:spPr bwMode="auto">
              <a:xfrm>
                <a:off x="2116" y="1750"/>
                <a:ext cx="178" cy="327"/>
              </a:xfrm>
              <a:prstGeom prst="rect">
                <a:avLst/>
              </a:prstGeom>
              <a:noFill/>
              <a:ln w="9525">
                <a:noFill/>
                <a:miter lim="800000"/>
                <a:headEnd/>
                <a:tailEnd/>
              </a:ln>
            </p:spPr>
            <p:txBody>
              <a:bodyPr wrap="none">
                <a:spAutoFit/>
              </a:bodyPr>
              <a:lstStyle/>
              <a:p>
                <a:r>
                  <a:rPr lang="en-US" sz="2800"/>
                  <a:t>]</a:t>
                </a:r>
              </a:p>
            </p:txBody>
          </p:sp>
          <p:sp>
            <p:nvSpPr>
              <p:cNvPr id="20538" name="Line 109"/>
              <p:cNvSpPr>
                <a:spLocks noChangeShapeType="1"/>
              </p:cNvSpPr>
              <p:nvPr/>
            </p:nvSpPr>
            <p:spPr bwMode="auto">
              <a:xfrm>
                <a:off x="2211" y="1936"/>
                <a:ext cx="186" cy="0"/>
              </a:xfrm>
              <a:prstGeom prst="line">
                <a:avLst/>
              </a:prstGeom>
              <a:noFill/>
              <a:ln w="19050">
                <a:solidFill>
                  <a:schemeClr val="tx1"/>
                </a:solidFill>
                <a:round/>
                <a:headEnd/>
                <a:tailEnd/>
              </a:ln>
            </p:spPr>
            <p:txBody>
              <a:bodyPr/>
              <a:lstStyle/>
              <a:p>
                <a:endParaRPr lang="en-US"/>
              </a:p>
            </p:txBody>
          </p:sp>
        </p:grpSp>
        <p:grpSp>
          <p:nvGrpSpPr>
            <p:cNvPr id="20531" name="Group 110"/>
            <p:cNvGrpSpPr>
              <a:grpSpLocks/>
            </p:cNvGrpSpPr>
            <p:nvPr/>
          </p:nvGrpSpPr>
          <p:grpSpPr bwMode="auto">
            <a:xfrm>
              <a:off x="2125" y="2860"/>
              <a:ext cx="281" cy="327"/>
              <a:chOff x="2116" y="1750"/>
              <a:chExt cx="281" cy="327"/>
            </a:xfrm>
          </p:grpSpPr>
          <p:sp>
            <p:nvSpPr>
              <p:cNvPr id="20535" name="Text Box 111"/>
              <p:cNvSpPr txBox="1">
                <a:spLocks noChangeArrowheads="1"/>
              </p:cNvSpPr>
              <p:nvPr/>
            </p:nvSpPr>
            <p:spPr bwMode="auto">
              <a:xfrm>
                <a:off x="2116" y="1750"/>
                <a:ext cx="178" cy="327"/>
              </a:xfrm>
              <a:prstGeom prst="rect">
                <a:avLst/>
              </a:prstGeom>
              <a:noFill/>
              <a:ln w="9525">
                <a:noFill/>
                <a:miter lim="800000"/>
                <a:headEnd/>
                <a:tailEnd/>
              </a:ln>
            </p:spPr>
            <p:txBody>
              <a:bodyPr wrap="none">
                <a:spAutoFit/>
              </a:bodyPr>
              <a:lstStyle/>
              <a:p>
                <a:r>
                  <a:rPr lang="en-US" sz="2800"/>
                  <a:t>]</a:t>
                </a:r>
              </a:p>
            </p:txBody>
          </p:sp>
          <p:sp>
            <p:nvSpPr>
              <p:cNvPr id="20536" name="Line 112"/>
              <p:cNvSpPr>
                <a:spLocks noChangeShapeType="1"/>
              </p:cNvSpPr>
              <p:nvPr/>
            </p:nvSpPr>
            <p:spPr bwMode="auto">
              <a:xfrm>
                <a:off x="2211" y="1936"/>
                <a:ext cx="186" cy="0"/>
              </a:xfrm>
              <a:prstGeom prst="line">
                <a:avLst/>
              </a:prstGeom>
              <a:noFill/>
              <a:ln w="19050">
                <a:solidFill>
                  <a:schemeClr val="tx1"/>
                </a:solidFill>
                <a:round/>
                <a:headEnd/>
                <a:tailEnd/>
              </a:ln>
            </p:spPr>
            <p:txBody>
              <a:bodyPr/>
              <a:lstStyle/>
              <a:p>
                <a:endParaRPr lang="en-US"/>
              </a:p>
            </p:txBody>
          </p:sp>
        </p:grpSp>
        <p:grpSp>
          <p:nvGrpSpPr>
            <p:cNvPr id="20532" name="Group 113"/>
            <p:cNvGrpSpPr>
              <a:grpSpLocks/>
            </p:cNvGrpSpPr>
            <p:nvPr/>
          </p:nvGrpSpPr>
          <p:grpSpPr bwMode="auto">
            <a:xfrm>
              <a:off x="2125" y="3082"/>
              <a:ext cx="281" cy="327"/>
              <a:chOff x="2116" y="1750"/>
              <a:chExt cx="281" cy="327"/>
            </a:xfrm>
          </p:grpSpPr>
          <p:sp>
            <p:nvSpPr>
              <p:cNvPr id="20533" name="Text Box 114"/>
              <p:cNvSpPr txBox="1">
                <a:spLocks noChangeArrowheads="1"/>
              </p:cNvSpPr>
              <p:nvPr/>
            </p:nvSpPr>
            <p:spPr bwMode="auto">
              <a:xfrm>
                <a:off x="2116" y="1750"/>
                <a:ext cx="178" cy="327"/>
              </a:xfrm>
              <a:prstGeom prst="rect">
                <a:avLst/>
              </a:prstGeom>
              <a:noFill/>
              <a:ln w="9525">
                <a:noFill/>
                <a:miter lim="800000"/>
                <a:headEnd/>
                <a:tailEnd/>
              </a:ln>
            </p:spPr>
            <p:txBody>
              <a:bodyPr wrap="none">
                <a:spAutoFit/>
              </a:bodyPr>
              <a:lstStyle/>
              <a:p>
                <a:r>
                  <a:rPr lang="en-US" sz="2800"/>
                  <a:t>]</a:t>
                </a:r>
              </a:p>
            </p:txBody>
          </p:sp>
          <p:sp>
            <p:nvSpPr>
              <p:cNvPr id="20534" name="Line 115"/>
              <p:cNvSpPr>
                <a:spLocks noChangeShapeType="1"/>
              </p:cNvSpPr>
              <p:nvPr/>
            </p:nvSpPr>
            <p:spPr bwMode="auto">
              <a:xfrm>
                <a:off x="2211" y="1936"/>
                <a:ext cx="186" cy="0"/>
              </a:xfrm>
              <a:prstGeom prst="line">
                <a:avLst/>
              </a:prstGeom>
              <a:noFill/>
              <a:ln w="19050">
                <a:solidFill>
                  <a:schemeClr val="tx1"/>
                </a:solidFill>
                <a:round/>
                <a:headEnd/>
                <a:tailEnd/>
              </a:ln>
            </p:spPr>
            <p:txBody>
              <a:bodyPr/>
              <a:lstStyle/>
              <a:p>
                <a:endParaRPr lang="en-US"/>
              </a:p>
            </p:txBody>
          </p:sp>
        </p:grpSp>
      </p:grpSp>
      <p:sp>
        <p:nvSpPr>
          <p:cNvPr id="7284" name="Text Box 116"/>
          <p:cNvSpPr txBox="1">
            <a:spLocks noChangeArrowheads="1"/>
          </p:cNvSpPr>
          <p:nvPr/>
        </p:nvSpPr>
        <p:spPr bwMode="auto">
          <a:xfrm>
            <a:off x="3779838" y="2795588"/>
            <a:ext cx="438150" cy="2592387"/>
          </a:xfrm>
          <a:prstGeom prst="rect">
            <a:avLst/>
          </a:prstGeom>
          <a:noFill/>
          <a:ln w="9525">
            <a:noFill/>
            <a:miter lim="800000"/>
            <a:headEnd/>
            <a:tailEnd/>
          </a:ln>
        </p:spPr>
        <p:txBody>
          <a:bodyPr wrap="none">
            <a:spAutoFit/>
          </a:bodyPr>
          <a:lstStyle/>
          <a:p>
            <a:pPr algn="r">
              <a:lnSpc>
                <a:spcPct val="130000"/>
              </a:lnSpc>
            </a:pPr>
            <a:r>
              <a:rPr lang="en-US" b="1"/>
              <a:t>10</a:t>
            </a:r>
          </a:p>
          <a:p>
            <a:pPr algn="r">
              <a:lnSpc>
                <a:spcPct val="130000"/>
              </a:lnSpc>
            </a:pPr>
            <a:r>
              <a:rPr lang="en-US" b="1"/>
              <a:t>8</a:t>
            </a:r>
          </a:p>
          <a:p>
            <a:pPr algn="r">
              <a:lnSpc>
                <a:spcPct val="130000"/>
              </a:lnSpc>
            </a:pPr>
            <a:r>
              <a:rPr lang="en-US" b="1"/>
              <a:t>6</a:t>
            </a:r>
          </a:p>
          <a:p>
            <a:pPr algn="r">
              <a:lnSpc>
                <a:spcPct val="130000"/>
              </a:lnSpc>
            </a:pPr>
            <a:r>
              <a:rPr lang="en-US" b="1"/>
              <a:t>4</a:t>
            </a:r>
          </a:p>
          <a:p>
            <a:pPr algn="r">
              <a:lnSpc>
                <a:spcPct val="130000"/>
              </a:lnSpc>
            </a:pPr>
            <a:r>
              <a:rPr lang="en-US" b="1"/>
              <a:t>2</a:t>
            </a:r>
          </a:p>
          <a:p>
            <a:pPr algn="r">
              <a:lnSpc>
                <a:spcPct val="130000"/>
              </a:lnSpc>
            </a:pPr>
            <a:r>
              <a:rPr lang="en-US" b="1"/>
              <a:t>0</a:t>
            </a:r>
          </a:p>
          <a:p>
            <a:pPr algn="r">
              <a:lnSpc>
                <a:spcPct val="130000"/>
              </a:lnSpc>
            </a:pPr>
            <a:r>
              <a:rPr lang="en-US" b="1"/>
              <a:t>-2</a:t>
            </a:r>
          </a:p>
        </p:txBody>
      </p:sp>
      <p:sp>
        <p:nvSpPr>
          <p:cNvPr id="7285" name="Line 117"/>
          <p:cNvSpPr>
            <a:spLocks noChangeShapeType="1"/>
          </p:cNvSpPr>
          <p:nvPr/>
        </p:nvSpPr>
        <p:spPr bwMode="auto">
          <a:xfrm>
            <a:off x="7407275" y="5670550"/>
            <a:ext cx="401638" cy="0"/>
          </a:xfrm>
          <a:prstGeom prst="line">
            <a:avLst/>
          </a:prstGeom>
          <a:noFill/>
          <a:ln w="19050">
            <a:solidFill>
              <a:srgbClr val="FFCC66"/>
            </a:solidFill>
            <a:round/>
            <a:headEnd/>
            <a:tailEnd/>
          </a:ln>
        </p:spPr>
        <p:txBody>
          <a:bodyPr/>
          <a:lstStyle/>
          <a:p>
            <a:endParaRPr lang="en-US"/>
          </a:p>
        </p:txBody>
      </p:sp>
      <p:sp>
        <p:nvSpPr>
          <p:cNvPr id="7286" name="Oval 118"/>
          <p:cNvSpPr>
            <a:spLocks noChangeArrowheads="1"/>
          </p:cNvSpPr>
          <p:nvPr/>
        </p:nvSpPr>
        <p:spPr bwMode="auto">
          <a:xfrm>
            <a:off x="5514975" y="4471988"/>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87" name="Oval 119"/>
          <p:cNvSpPr>
            <a:spLocks noChangeArrowheads="1"/>
          </p:cNvSpPr>
          <p:nvPr/>
        </p:nvSpPr>
        <p:spPr bwMode="auto">
          <a:xfrm>
            <a:off x="5934075" y="4710113"/>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88" name="Oval 120"/>
          <p:cNvSpPr>
            <a:spLocks noChangeArrowheads="1"/>
          </p:cNvSpPr>
          <p:nvPr/>
        </p:nvSpPr>
        <p:spPr bwMode="auto">
          <a:xfrm>
            <a:off x="6343650" y="4929188"/>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89" name="Oval 121"/>
          <p:cNvSpPr>
            <a:spLocks noChangeArrowheads="1"/>
          </p:cNvSpPr>
          <p:nvPr/>
        </p:nvSpPr>
        <p:spPr bwMode="auto">
          <a:xfrm>
            <a:off x="6743700" y="5157788"/>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0" name="Oval 122"/>
          <p:cNvSpPr>
            <a:spLocks noChangeArrowheads="1"/>
          </p:cNvSpPr>
          <p:nvPr/>
        </p:nvSpPr>
        <p:spPr bwMode="auto">
          <a:xfrm>
            <a:off x="7172325" y="5386388"/>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1" name="Oval 123"/>
          <p:cNvSpPr>
            <a:spLocks noChangeArrowheads="1"/>
          </p:cNvSpPr>
          <p:nvPr/>
        </p:nvSpPr>
        <p:spPr bwMode="auto">
          <a:xfrm>
            <a:off x="7562850" y="5614988"/>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2" name="Oval 124"/>
          <p:cNvSpPr>
            <a:spLocks noChangeArrowheads="1"/>
          </p:cNvSpPr>
          <p:nvPr/>
        </p:nvSpPr>
        <p:spPr bwMode="auto">
          <a:xfrm>
            <a:off x="7972425" y="5843588"/>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3" name="Oval 125"/>
          <p:cNvSpPr>
            <a:spLocks noChangeArrowheads="1"/>
          </p:cNvSpPr>
          <p:nvPr/>
        </p:nvSpPr>
        <p:spPr bwMode="auto">
          <a:xfrm>
            <a:off x="5724525" y="3014663"/>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4" name="Oval 126"/>
          <p:cNvSpPr>
            <a:spLocks noChangeArrowheads="1"/>
          </p:cNvSpPr>
          <p:nvPr/>
        </p:nvSpPr>
        <p:spPr bwMode="auto">
          <a:xfrm>
            <a:off x="6124575" y="2500313"/>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5" name="Oval 127"/>
          <p:cNvSpPr>
            <a:spLocks noChangeArrowheads="1"/>
          </p:cNvSpPr>
          <p:nvPr/>
        </p:nvSpPr>
        <p:spPr bwMode="auto">
          <a:xfrm>
            <a:off x="6534150" y="2138363"/>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6" name="Oval 128"/>
          <p:cNvSpPr>
            <a:spLocks noChangeArrowheads="1"/>
          </p:cNvSpPr>
          <p:nvPr/>
        </p:nvSpPr>
        <p:spPr bwMode="auto">
          <a:xfrm>
            <a:off x="7726162" y="1910390"/>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7" name="Oval 129"/>
          <p:cNvSpPr>
            <a:spLocks noChangeArrowheads="1"/>
          </p:cNvSpPr>
          <p:nvPr/>
        </p:nvSpPr>
        <p:spPr bwMode="auto">
          <a:xfrm>
            <a:off x="7353300" y="1933575"/>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8" name="Oval 130"/>
          <p:cNvSpPr>
            <a:spLocks noChangeArrowheads="1"/>
          </p:cNvSpPr>
          <p:nvPr/>
        </p:nvSpPr>
        <p:spPr bwMode="auto">
          <a:xfrm>
            <a:off x="8149422" y="2119427"/>
            <a:ext cx="101600" cy="1016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99" name="Line 131"/>
          <p:cNvSpPr>
            <a:spLocks noChangeShapeType="1"/>
          </p:cNvSpPr>
          <p:nvPr/>
        </p:nvSpPr>
        <p:spPr bwMode="auto">
          <a:xfrm>
            <a:off x="5434013" y="4451350"/>
            <a:ext cx="2846387" cy="1582738"/>
          </a:xfrm>
          <a:prstGeom prst="line">
            <a:avLst/>
          </a:prstGeom>
          <a:noFill/>
          <a:ln w="38100">
            <a:solidFill>
              <a:srgbClr val="990033"/>
            </a:solidFill>
            <a:round/>
            <a:headEnd/>
            <a:tailEnd/>
          </a:ln>
        </p:spPr>
        <p:txBody>
          <a:bodyPr/>
          <a:lstStyle/>
          <a:p>
            <a:endParaRPr lang="en-US"/>
          </a:p>
        </p:txBody>
      </p:sp>
      <p:sp>
        <p:nvSpPr>
          <p:cNvPr id="7300" name="Freeform 132"/>
          <p:cNvSpPr>
            <a:spLocks/>
          </p:cNvSpPr>
          <p:nvPr/>
        </p:nvSpPr>
        <p:spPr bwMode="auto">
          <a:xfrm>
            <a:off x="5364162" y="1962563"/>
            <a:ext cx="2916229" cy="1745837"/>
          </a:xfrm>
          <a:custGeom>
            <a:avLst/>
            <a:gdLst>
              <a:gd name="T0" fmla="*/ 0 w 1543"/>
              <a:gd name="T1" fmla="*/ 1768475 h 1114"/>
              <a:gd name="T2" fmla="*/ 406400 w 1543"/>
              <a:gd name="T3" fmla="*/ 1117600 h 1114"/>
              <a:gd name="T4" fmla="*/ 812800 w 1543"/>
              <a:gd name="T5" fmla="*/ 609600 h 1114"/>
              <a:gd name="T6" fmla="*/ 1230312 w 1543"/>
              <a:gd name="T7" fmla="*/ 234950 h 1114"/>
              <a:gd name="T8" fmla="*/ 1625600 w 1543"/>
              <a:gd name="T9" fmla="*/ 41275 h 1114"/>
              <a:gd name="T10" fmla="*/ 2032000 w 1543"/>
              <a:gd name="T11" fmla="*/ 31750 h 1114"/>
              <a:gd name="T12" fmla="*/ 2449512 w 1543"/>
              <a:gd name="T13" fmla="*/ 234950 h 1114"/>
              <a:gd name="T14" fmla="*/ 0 60000 65536"/>
              <a:gd name="T15" fmla="*/ 0 60000 65536"/>
              <a:gd name="T16" fmla="*/ 0 60000 65536"/>
              <a:gd name="T17" fmla="*/ 0 60000 65536"/>
              <a:gd name="T18" fmla="*/ 0 60000 65536"/>
              <a:gd name="T19" fmla="*/ 0 60000 65536"/>
              <a:gd name="T20" fmla="*/ 0 60000 65536"/>
              <a:gd name="T21" fmla="*/ 0 w 1543"/>
              <a:gd name="T22" fmla="*/ 0 h 1114"/>
              <a:gd name="T23" fmla="*/ 1543 w 1543"/>
              <a:gd name="T24" fmla="*/ 1114 h 1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3" h="1114">
                <a:moveTo>
                  <a:pt x="0" y="1114"/>
                </a:moveTo>
                <a:cubicBezTo>
                  <a:pt x="85" y="970"/>
                  <a:pt x="171" y="826"/>
                  <a:pt x="256" y="704"/>
                </a:cubicBezTo>
                <a:cubicBezTo>
                  <a:pt x="341" y="582"/>
                  <a:pt x="425" y="477"/>
                  <a:pt x="512" y="384"/>
                </a:cubicBezTo>
                <a:cubicBezTo>
                  <a:pt x="599" y="291"/>
                  <a:pt x="690" y="208"/>
                  <a:pt x="775" y="148"/>
                </a:cubicBezTo>
                <a:cubicBezTo>
                  <a:pt x="860" y="88"/>
                  <a:pt x="940" y="47"/>
                  <a:pt x="1024" y="26"/>
                </a:cubicBezTo>
                <a:cubicBezTo>
                  <a:pt x="1108" y="5"/>
                  <a:pt x="1194" y="0"/>
                  <a:pt x="1280" y="20"/>
                </a:cubicBezTo>
                <a:cubicBezTo>
                  <a:pt x="1366" y="40"/>
                  <a:pt x="1454" y="94"/>
                  <a:pt x="1543" y="148"/>
                </a:cubicBezTo>
              </a:path>
            </a:pathLst>
          </a:custGeom>
          <a:noFill/>
          <a:ln w="38100">
            <a:solidFill>
              <a:srgbClr val="990033"/>
            </a:solidFill>
            <a:round/>
            <a:headEnd/>
            <a:tailEnd/>
          </a:ln>
        </p:spPr>
        <p:txBody>
          <a:bodyPr/>
          <a:lstStyle/>
          <a:p>
            <a:endParaRPr lang="en-US"/>
          </a:p>
        </p:txBody>
      </p:sp>
      <p:sp>
        <p:nvSpPr>
          <p:cNvPr id="7301" name="Text Box 133"/>
          <p:cNvSpPr txBox="1">
            <a:spLocks noChangeArrowheads="1"/>
          </p:cNvSpPr>
          <p:nvPr/>
        </p:nvSpPr>
        <p:spPr bwMode="auto">
          <a:xfrm>
            <a:off x="8164053" y="2051585"/>
            <a:ext cx="454025" cy="336550"/>
          </a:xfrm>
          <a:prstGeom prst="rect">
            <a:avLst/>
          </a:prstGeom>
          <a:noFill/>
          <a:ln w="9525">
            <a:noFill/>
            <a:miter lim="800000"/>
            <a:headEnd/>
            <a:tailEnd/>
          </a:ln>
        </p:spPr>
        <p:txBody>
          <a:bodyPr wrap="none">
            <a:spAutoFit/>
          </a:bodyPr>
          <a:lstStyle/>
          <a:p>
            <a:r>
              <a:rPr lang="en-US" sz="1600" b="1"/>
              <a:t>TU</a:t>
            </a:r>
          </a:p>
        </p:txBody>
      </p:sp>
      <p:sp>
        <p:nvSpPr>
          <p:cNvPr id="7302" name="Text Box 134"/>
          <p:cNvSpPr txBox="1">
            <a:spLocks noChangeArrowheads="1"/>
          </p:cNvSpPr>
          <p:nvPr/>
        </p:nvSpPr>
        <p:spPr bwMode="auto">
          <a:xfrm>
            <a:off x="8178800" y="5719763"/>
            <a:ext cx="500063" cy="336550"/>
          </a:xfrm>
          <a:prstGeom prst="rect">
            <a:avLst/>
          </a:prstGeom>
          <a:noFill/>
          <a:ln w="9525">
            <a:noFill/>
            <a:miter lim="800000"/>
            <a:headEnd/>
            <a:tailEnd/>
          </a:ln>
        </p:spPr>
        <p:txBody>
          <a:bodyPr wrap="none">
            <a:spAutoFit/>
          </a:bodyPr>
          <a:lstStyle/>
          <a:p>
            <a:r>
              <a:rPr lang="en-US" sz="1600" b="1"/>
              <a:t>MU</a:t>
            </a:r>
          </a:p>
        </p:txBody>
      </p:sp>
      <p:sp>
        <p:nvSpPr>
          <p:cNvPr id="7303" name="Text Box 135"/>
          <p:cNvSpPr txBox="1">
            <a:spLocks noChangeArrowheads="1"/>
          </p:cNvSpPr>
          <p:nvPr/>
        </p:nvSpPr>
        <p:spPr bwMode="auto">
          <a:xfrm>
            <a:off x="6456363" y="1016000"/>
            <a:ext cx="1293812" cy="336550"/>
          </a:xfrm>
          <a:prstGeom prst="rect">
            <a:avLst/>
          </a:prstGeom>
          <a:noFill/>
          <a:ln w="9525">
            <a:noFill/>
            <a:miter lim="800000"/>
            <a:headEnd/>
            <a:tailEnd/>
          </a:ln>
        </p:spPr>
        <p:txBody>
          <a:bodyPr wrap="none">
            <a:spAutoFit/>
          </a:bodyPr>
          <a:lstStyle/>
          <a:p>
            <a:r>
              <a:rPr lang="en-US" sz="1600" b="1" i="1">
                <a:solidFill>
                  <a:srgbClr val="990033"/>
                </a:solidFill>
              </a:rPr>
              <a:t>Total Utility</a:t>
            </a:r>
          </a:p>
        </p:txBody>
      </p:sp>
      <p:sp>
        <p:nvSpPr>
          <p:cNvPr id="7304" name="Text Box 136"/>
          <p:cNvSpPr txBox="1">
            <a:spLocks noChangeArrowheads="1"/>
          </p:cNvSpPr>
          <p:nvPr/>
        </p:nvSpPr>
        <p:spPr bwMode="auto">
          <a:xfrm>
            <a:off x="6280150" y="4054475"/>
            <a:ext cx="1644650" cy="336550"/>
          </a:xfrm>
          <a:prstGeom prst="rect">
            <a:avLst/>
          </a:prstGeom>
          <a:noFill/>
          <a:ln w="9525">
            <a:noFill/>
            <a:miter lim="800000"/>
            <a:headEnd/>
            <a:tailEnd/>
          </a:ln>
        </p:spPr>
        <p:txBody>
          <a:bodyPr wrap="none">
            <a:spAutoFit/>
          </a:bodyPr>
          <a:lstStyle/>
          <a:p>
            <a:r>
              <a:rPr lang="en-US" sz="1600" b="1" i="1">
                <a:solidFill>
                  <a:srgbClr val="990033"/>
                </a:solidFill>
              </a:rPr>
              <a:t>Marginal Utility</a:t>
            </a:r>
          </a:p>
        </p:txBody>
      </p:sp>
      <p:sp>
        <p:nvSpPr>
          <p:cNvPr id="7305" name="Text Box 137"/>
          <p:cNvSpPr txBox="1">
            <a:spLocks noChangeArrowheads="1"/>
          </p:cNvSpPr>
          <p:nvPr/>
        </p:nvSpPr>
        <p:spPr bwMode="auto">
          <a:xfrm>
            <a:off x="5772150" y="6284913"/>
            <a:ext cx="2371725" cy="304800"/>
          </a:xfrm>
          <a:prstGeom prst="rect">
            <a:avLst/>
          </a:prstGeom>
          <a:noFill/>
          <a:ln w="9525">
            <a:noFill/>
            <a:miter lim="800000"/>
            <a:headEnd/>
            <a:tailEnd/>
          </a:ln>
        </p:spPr>
        <p:txBody>
          <a:bodyPr wrap="none">
            <a:spAutoFit/>
          </a:bodyPr>
          <a:lstStyle/>
          <a:p>
            <a:r>
              <a:rPr lang="en-US" sz="1400" b="1"/>
              <a:t>Units Consumed Per Meal</a:t>
            </a:r>
          </a:p>
        </p:txBody>
      </p:sp>
      <p:sp>
        <p:nvSpPr>
          <p:cNvPr id="7306" name="Text Box 138"/>
          <p:cNvSpPr txBox="1">
            <a:spLocks noChangeArrowheads="1"/>
          </p:cNvSpPr>
          <p:nvPr/>
        </p:nvSpPr>
        <p:spPr bwMode="auto">
          <a:xfrm>
            <a:off x="5773738" y="3836988"/>
            <a:ext cx="2371725" cy="304800"/>
          </a:xfrm>
          <a:prstGeom prst="rect">
            <a:avLst/>
          </a:prstGeom>
          <a:noFill/>
          <a:ln w="9525">
            <a:noFill/>
            <a:miter lim="800000"/>
            <a:headEnd/>
            <a:tailEnd/>
          </a:ln>
        </p:spPr>
        <p:txBody>
          <a:bodyPr wrap="none">
            <a:spAutoFit/>
          </a:bodyPr>
          <a:lstStyle/>
          <a:p>
            <a:r>
              <a:rPr lang="en-US" sz="1400" b="1"/>
              <a:t>Units Consumed Per Meal</a:t>
            </a:r>
          </a:p>
        </p:txBody>
      </p:sp>
      <p:sp>
        <p:nvSpPr>
          <p:cNvPr id="4" name="TextBox 3">
            <a:extLst>
              <a:ext uri="{FF2B5EF4-FFF2-40B4-BE49-F238E27FC236}">
                <a16:creationId xmlns:a16="http://schemas.microsoft.com/office/drawing/2014/main" id="{F3F61F91-4A1D-47A9-9F06-29DD1A9D286B}"/>
              </a:ext>
            </a:extLst>
          </p:cNvPr>
          <p:cNvSpPr txBox="1"/>
          <p:nvPr/>
        </p:nvSpPr>
        <p:spPr>
          <a:xfrm>
            <a:off x="614364" y="791517"/>
            <a:ext cx="4601368" cy="461665"/>
          </a:xfrm>
          <a:prstGeom prst="rect">
            <a:avLst/>
          </a:prstGeom>
          <a:noFill/>
        </p:spPr>
        <p:txBody>
          <a:bodyPr wrap="square" rtlCol="0">
            <a:spAutoFit/>
          </a:bodyPr>
          <a:lstStyle/>
          <a:p>
            <a:pPr algn="ctr"/>
            <a:r>
              <a:rPr lang="en-US" sz="2400" b="1" dirty="0">
                <a:latin typeface="+mn-lt"/>
              </a:rPr>
              <a:t>MU=Change in TU/Change in Q</a:t>
            </a:r>
          </a:p>
        </p:txBody>
      </p:sp>
      <p:sp>
        <p:nvSpPr>
          <p:cNvPr id="140" name="TextBox 139">
            <a:extLst>
              <a:ext uri="{FF2B5EF4-FFF2-40B4-BE49-F238E27FC236}">
                <a16:creationId xmlns:a16="http://schemas.microsoft.com/office/drawing/2014/main" id="{2E692C34-C687-4FDC-9264-9448C89E60DC}"/>
              </a:ext>
            </a:extLst>
          </p:cNvPr>
          <p:cNvSpPr txBox="1"/>
          <p:nvPr/>
        </p:nvSpPr>
        <p:spPr>
          <a:xfrm>
            <a:off x="9928" y="4447381"/>
            <a:ext cx="2249085" cy="1938992"/>
          </a:xfrm>
          <a:prstGeom prst="rect">
            <a:avLst/>
          </a:prstGeom>
          <a:noFill/>
        </p:spPr>
        <p:txBody>
          <a:bodyPr wrap="square" rtlCol="0">
            <a:spAutoFit/>
          </a:bodyPr>
          <a:lstStyle/>
          <a:p>
            <a:pPr algn="just"/>
            <a:r>
              <a:rPr lang="en-US" sz="2400" b="1" dirty="0">
                <a:latin typeface="+mn-lt"/>
              </a:rPr>
              <a:t>Marginal can be define midway or mid half between to condition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7303"/>
                                        </p:tgtEl>
                                        <p:attrNameLst>
                                          <p:attrName>style.visibility</p:attrName>
                                        </p:attrNameLst>
                                      </p:cBhvr>
                                      <p:to>
                                        <p:strVal val="visible"/>
                                      </p:to>
                                    </p:set>
                                    <p:anim calcmode="lin" valueType="num">
                                      <p:cBhvr>
                                        <p:cTn id="15" dur="1000" fill="hold"/>
                                        <p:tgtEl>
                                          <p:spTgt spid="7303"/>
                                        </p:tgtEl>
                                        <p:attrNameLst>
                                          <p:attrName>ppt_w</p:attrName>
                                        </p:attrNameLst>
                                      </p:cBhvr>
                                      <p:tavLst>
                                        <p:tav tm="0">
                                          <p:val>
                                            <p:fltVal val="0"/>
                                          </p:val>
                                        </p:tav>
                                        <p:tav tm="100000">
                                          <p:val>
                                            <p:strVal val="#ppt_w"/>
                                          </p:val>
                                        </p:tav>
                                      </p:tavLst>
                                    </p:anim>
                                    <p:anim calcmode="lin" valueType="num">
                                      <p:cBhvr>
                                        <p:cTn id="16" dur="1000" fill="hold"/>
                                        <p:tgtEl>
                                          <p:spTgt spid="7303"/>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7304"/>
                                        </p:tgtEl>
                                        <p:attrNameLst>
                                          <p:attrName>style.visibility</p:attrName>
                                        </p:attrNameLst>
                                      </p:cBhvr>
                                      <p:to>
                                        <p:strVal val="visible"/>
                                      </p:to>
                                    </p:set>
                                    <p:anim calcmode="lin" valueType="num">
                                      <p:cBhvr>
                                        <p:cTn id="19" dur="1000" fill="hold"/>
                                        <p:tgtEl>
                                          <p:spTgt spid="7304"/>
                                        </p:tgtEl>
                                        <p:attrNameLst>
                                          <p:attrName>ppt_w</p:attrName>
                                        </p:attrNameLst>
                                      </p:cBhvr>
                                      <p:tavLst>
                                        <p:tav tm="0">
                                          <p:val>
                                            <p:fltVal val="0"/>
                                          </p:val>
                                        </p:tav>
                                        <p:tav tm="100000">
                                          <p:val>
                                            <p:strVal val="#ppt_w"/>
                                          </p:val>
                                        </p:tav>
                                      </p:tavLst>
                                    </p:anim>
                                    <p:anim calcmode="lin" valueType="num">
                                      <p:cBhvr>
                                        <p:cTn id="20" dur="1000" fill="hold"/>
                                        <p:tgtEl>
                                          <p:spTgt spid="7304"/>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7306"/>
                                        </p:tgtEl>
                                        <p:attrNameLst>
                                          <p:attrName>style.visibility</p:attrName>
                                        </p:attrNameLst>
                                      </p:cBhvr>
                                      <p:to>
                                        <p:strVal val="visible"/>
                                      </p:to>
                                    </p:set>
                                    <p:anim calcmode="lin" valueType="num">
                                      <p:cBhvr>
                                        <p:cTn id="23" dur="1000" fill="hold"/>
                                        <p:tgtEl>
                                          <p:spTgt spid="7306"/>
                                        </p:tgtEl>
                                        <p:attrNameLst>
                                          <p:attrName>ppt_w</p:attrName>
                                        </p:attrNameLst>
                                      </p:cBhvr>
                                      <p:tavLst>
                                        <p:tav tm="0">
                                          <p:val>
                                            <p:fltVal val="0"/>
                                          </p:val>
                                        </p:tav>
                                        <p:tav tm="100000">
                                          <p:val>
                                            <p:strVal val="#ppt_w"/>
                                          </p:val>
                                        </p:tav>
                                      </p:tavLst>
                                    </p:anim>
                                    <p:anim calcmode="lin" valueType="num">
                                      <p:cBhvr>
                                        <p:cTn id="24" dur="1000" fill="hold"/>
                                        <p:tgtEl>
                                          <p:spTgt spid="730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7305"/>
                                        </p:tgtEl>
                                        <p:attrNameLst>
                                          <p:attrName>style.visibility</p:attrName>
                                        </p:attrNameLst>
                                      </p:cBhvr>
                                      <p:to>
                                        <p:strVal val="visible"/>
                                      </p:to>
                                    </p:set>
                                    <p:anim calcmode="lin" valueType="num">
                                      <p:cBhvr>
                                        <p:cTn id="27" dur="1000" fill="hold"/>
                                        <p:tgtEl>
                                          <p:spTgt spid="7305"/>
                                        </p:tgtEl>
                                        <p:attrNameLst>
                                          <p:attrName>ppt_w</p:attrName>
                                        </p:attrNameLst>
                                      </p:cBhvr>
                                      <p:tavLst>
                                        <p:tav tm="0">
                                          <p:val>
                                            <p:fltVal val="0"/>
                                          </p:val>
                                        </p:tav>
                                        <p:tav tm="100000">
                                          <p:val>
                                            <p:strVal val="#ppt_w"/>
                                          </p:val>
                                        </p:tav>
                                      </p:tavLst>
                                    </p:anim>
                                    <p:anim calcmode="lin" valueType="num">
                                      <p:cBhvr>
                                        <p:cTn id="28" dur="1000" fill="hold"/>
                                        <p:tgtEl>
                                          <p:spTgt spid="7305"/>
                                        </p:tgtEl>
                                        <p:attrNameLst>
                                          <p:attrName>ppt_h</p:attrName>
                                        </p:attrNameLst>
                                      </p:cBhvr>
                                      <p:tavLst>
                                        <p:tav tm="0">
                                          <p:val>
                                            <p:fltVal val="0"/>
                                          </p:val>
                                        </p:tav>
                                        <p:tav tm="100000">
                                          <p:val>
                                            <p:strVal val="#ppt_h"/>
                                          </p:val>
                                        </p:tav>
                                      </p:tavLst>
                                    </p:anim>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7257"/>
                                        </p:tgtEl>
                                        <p:attrNameLst>
                                          <p:attrName>style.visibility</p:attrName>
                                        </p:attrNameLst>
                                      </p:cBhvr>
                                      <p:to>
                                        <p:strVal val="visible"/>
                                      </p:to>
                                    </p:set>
                                    <p:animEffect transition="in" filter="wipe(up)">
                                      <p:cBhvr>
                                        <p:cTn id="32" dur="1000"/>
                                        <p:tgtEl>
                                          <p:spTgt spid="7257"/>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7260"/>
                                        </p:tgtEl>
                                        <p:attrNameLst>
                                          <p:attrName>style.visibility</p:attrName>
                                        </p:attrNameLst>
                                      </p:cBhvr>
                                      <p:to>
                                        <p:strVal val="visible"/>
                                      </p:to>
                                    </p:set>
                                    <p:animEffect transition="in" filter="wipe(up)">
                                      <p:cBhvr>
                                        <p:cTn id="36" dur="1000"/>
                                        <p:tgtEl>
                                          <p:spTgt spid="726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258"/>
                                        </p:tgtEl>
                                        <p:attrNameLst>
                                          <p:attrName>style.visibility</p:attrName>
                                        </p:attrNameLst>
                                      </p:cBhvr>
                                      <p:to>
                                        <p:strVal val="visible"/>
                                      </p:to>
                                    </p:set>
                                    <p:animEffect transition="in" filter="wipe(up)">
                                      <p:cBhvr>
                                        <p:cTn id="41" dur="1000"/>
                                        <p:tgtEl>
                                          <p:spTgt spid="7258"/>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7261"/>
                                        </p:tgtEl>
                                        <p:attrNameLst>
                                          <p:attrName>style.visibility</p:attrName>
                                        </p:attrNameLst>
                                      </p:cBhvr>
                                      <p:to>
                                        <p:strVal val="visible"/>
                                      </p:to>
                                    </p:set>
                                    <p:animEffect transition="in" filter="wipe(up)">
                                      <p:cBhvr>
                                        <p:cTn id="45" dur="1000"/>
                                        <p:tgtEl>
                                          <p:spTgt spid="7261"/>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1000"/>
                                        <p:tgtEl>
                                          <p:spTgt spid="14"/>
                                        </p:tgtEl>
                                      </p:cBhvr>
                                    </p:animEffect>
                                  </p:childTnLst>
                                </p:cTn>
                              </p:par>
                            </p:childTnLst>
                          </p:cTn>
                        </p:par>
                        <p:par>
                          <p:cTn id="50" fill="hold">
                            <p:stCondLst>
                              <p:cond delay="3000"/>
                            </p:stCondLst>
                            <p:childTnLst>
                              <p:par>
                                <p:cTn id="51" presetID="1" presetClass="entr" presetSubtype="0" fill="hold" grpId="0" nodeType="afterEffect">
                                  <p:stCondLst>
                                    <p:cond delay="0"/>
                                  </p:stCondLst>
                                  <p:childTnLst>
                                    <p:set>
                                      <p:cBhvr>
                                        <p:cTn id="52" dur="1" fill="hold">
                                          <p:stCondLst>
                                            <p:cond delay="0"/>
                                          </p:stCondLst>
                                        </p:cTn>
                                        <p:tgtEl>
                                          <p:spTgt spid="7293"/>
                                        </p:tgtEl>
                                        <p:attrNameLst>
                                          <p:attrName>style.visibility</p:attrName>
                                        </p:attrNameLst>
                                      </p:cBhvr>
                                      <p:to>
                                        <p:strVal val="visible"/>
                                      </p:to>
                                    </p:set>
                                  </p:childTnLst>
                                </p:cTn>
                              </p:par>
                            </p:childTnLst>
                          </p:cTn>
                        </p:par>
                        <p:par>
                          <p:cTn id="53" fill="hold">
                            <p:stCondLst>
                              <p:cond delay="3000"/>
                            </p:stCondLst>
                            <p:childTnLst>
                              <p:par>
                                <p:cTn id="54" presetID="22" presetClass="entr" presetSubtype="4" fill="hold" grpId="0" nodeType="afterEffect">
                                  <p:stCondLst>
                                    <p:cond delay="0"/>
                                  </p:stCondLst>
                                  <p:childTnLst>
                                    <p:set>
                                      <p:cBhvr>
                                        <p:cTn id="55" dur="1" fill="hold">
                                          <p:stCondLst>
                                            <p:cond delay="0"/>
                                          </p:stCondLst>
                                        </p:cTn>
                                        <p:tgtEl>
                                          <p:spTgt spid="7177"/>
                                        </p:tgtEl>
                                        <p:attrNameLst>
                                          <p:attrName>style.visibility</p:attrName>
                                        </p:attrNameLst>
                                      </p:cBhvr>
                                      <p:to>
                                        <p:strVal val="visible"/>
                                      </p:to>
                                    </p:set>
                                    <p:animEffect transition="in" filter="wipe(down)">
                                      <p:cBhvr>
                                        <p:cTn id="56" dur="1000"/>
                                        <p:tgtEl>
                                          <p:spTgt spid="7177"/>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294"/>
                                        </p:tgtEl>
                                        <p:attrNameLst>
                                          <p:attrName>style.visibility</p:attrName>
                                        </p:attrNameLst>
                                      </p:cBhvr>
                                      <p:to>
                                        <p:strVal val="visible"/>
                                      </p:to>
                                    </p:set>
                                  </p:childTnLst>
                                </p:cTn>
                              </p:par>
                            </p:childTnLst>
                          </p:cTn>
                        </p:par>
                        <p:par>
                          <p:cTn id="61" fill="hold">
                            <p:stCondLst>
                              <p:cond delay="0"/>
                            </p:stCondLst>
                            <p:childTnLst>
                              <p:par>
                                <p:cTn id="62" presetID="22" presetClass="entr" presetSubtype="4" fill="hold" grpId="0" nodeType="afterEffect">
                                  <p:stCondLst>
                                    <p:cond delay="0"/>
                                  </p:stCondLst>
                                  <p:childTnLst>
                                    <p:set>
                                      <p:cBhvr>
                                        <p:cTn id="63" dur="1" fill="hold">
                                          <p:stCondLst>
                                            <p:cond delay="0"/>
                                          </p:stCondLst>
                                        </p:cTn>
                                        <p:tgtEl>
                                          <p:spTgt spid="7178"/>
                                        </p:tgtEl>
                                        <p:attrNameLst>
                                          <p:attrName>style.visibility</p:attrName>
                                        </p:attrNameLst>
                                      </p:cBhvr>
                                      <p:to>
                                        <p:strVal val="visible"/>
                                      </p:to>
                                    </p:set>
                                    <p:animEffect transition="in" filter="wipe(down)">
                                      <p:cBhvr>
                                        <p:cTn id="64" dur="2000"/>
                                        <p:tgtEl>
                                          <p:spTgt spid="717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295"/>
                                        </p:tgtEl>
                                        <p:attrNameLst>
                                          <p:attrName>style.visibility</p:attrName>
                                        </p:attrNameLst>
                                      </p:cBhvr>
                                      <p:to>
                                        <p:strVal val="visible"/>
                                      </p:to>
                                    </p:set>
                                  </p:childTnLst>
                                </p:cTn>
                              </p:par>
                            </p:childTnLst>
                          </p:cTn>
                        </p:par>
                        <p:par>
                          <p:cTn id="69" fill="hold">
                            <p:stCondLst>
                              <p:cond delay="0"/>
                            </p:stCondLst>
                            <p:childTnLst>
                              <p:par>
                                <p:cTn id="70" presetID="22" presetClass="entr" presetSubtype="4" fill="hold" grpId="0" nodeType="afterEffect">
                                  <p:stCondLst>
                                    <p:cond delay="0"/>
                                  </p:stCondLst>
                                  <p:childTnLst>
                                    <p:set>
                                      <p:cBhvr>
                                        <p:cTn id="71" dur="1" fill="hold">
                                          <p:stCondLst>
                                            <p:cond delay="0"/>
                                          </p:stCondLst>
                                        </p:cTn>
                                        <p:tgtEl>
                                          <p:spTgt spid="7179"/>
                                        </p:tgtEl>
                                        <p:attrNameLst>
                                          <p:attrName>style.visibility</p:attrName>
                                        </p:attrNameLst>
                                      </p:cBhvr>
                                      <p:to>
                                        <p:strVal val="visible"/>
                                      </p:to>
                                    </p:set>
                                    <p:animEffect transition="in" filter="wipe(down)">
                                      <p:cBhvr>
                                        <p:cTn id="72" dur="1000"/>
                                        <p:tgtEl>
                                          <p:spTgt spid="7179"/>
                                        </p:tgtEl>
                                      </p:cBhvr>
                                    </p:animEffec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7296"/>
                                        </p:tgtEl>
                                        <p:attrNameLst>
                                          <p:attrName>style.visibility</p:attrName>
                                        </p:attrNameLst>
                                      </p:cBhvr>
                                      <p:to>
                                        <p:strVal val="visible"/>
                                      </p:to>
                                    </p:set>
                                  </p:childTnLst>
                                </p:cTn>
                              </p:par>
                            </p:childTnLst>
                          </p:cTn>
                        </p:par>
                        <p:par>
                          <p:cTn id="76" fill="hold">
                            <p:stCondLst>
                              <p:cond delay="1000"/>
                            </p:stCondLst>
                            <p:childTnLst>
                              <p:par>
                                <p:cTn id="77" presetID="22" presetClass="entr" presetSubtype="4" fill="hold" grpId="0" nodeType="afterEffect">
                                  <p:stCondLst>
                                    <p:cond delay="0"/>
                                  </p:stCondLst>
                                  <p:childTnLst>
                                    <p:set>
                                      <p:cBhvr>
                                        <p:cTn id="78" dur="1" fill="hold">
                                          <p:stCondLst>
                                            <p:cond delay="0"/>
                                          </p:stCondLst>
                                        </p:cTn>
                                        <p:tgtEl>
                                          <p:spTgt spid="7180"/>
                                        </p:tgtEl>
                                        <p:attrNameLst>
                                          <p:attrName>style.visibility</p:attrName>
                                        </p:attrNameLst>
                                      </p:cBhvr>
                                      <p:to>
                                        <p:strVal val="visible"/>
                                      </p:to>
                                    </p:set>
                                    <p:animEffect transition="in" filter="wipe(down)">
                                      <p:cBhvr>
                                        <p:cTn id="79" dur="1000"/>
                                        <p:tgtEl>
                                          <p:spTgt spid="7180"/>
                                        </p:tgtEl>
                                      </p:cBhvr>
                                    </p:animEffect>
                                  </p:childTnLst>
                                </p:cTn>
                              </p:par>
                            </p:childTnLst>
                          </p:cTn>
                        </p:par>
                        <p:par>
                          <p:cTn id="80" fill="hold">
                            <p:stCondLst>
                              <p:cond delay="2000"/>
                            </p:stCondLst>
                            <p:childTnLst>
                              <p:par>
                                <p:cTn id="81" presetID="22" presetClass="entr" presetSubtype="4" fill="hold" grpId="0" nodeType="afterEffect">
                                  <p:stCondLst>
                                    <p:cond delay="0"/>
                                  </p:stCondLst>
                                  <p:childTnLst>
                                    <p:set>
                                      <p:cBhvr>
                                        <p:cTn id="82" dur="1" fill="hold">
                                          <p:stCondLst>
                                            <p:cond delay="0"/>
                                          </p:stCondLst>
                                        </p:cTn>
                                        <p:tgtEl>
                                          <p:spTgt spid="7176"/>
                                        </p:tgtEl>
                                        <p:attrNameLst>
                                          <p:attrName>style.visibility</p:attrName>
                                        </p:attrNameLst>
                                      </p:cBhvr>
                                      <p:to>
                                        <p:strVal val="visible"/>
                                      </p:to>
                                    </p:set>
                                    <p:animEffect transition="in" filter="wipe(down)">
                                      <p:cBhvr>
                                        <p:cTn id="83" dur="1000"/>
                                        <p:tgtEl>
                                          <p:spTgt spid="7176"/>
                                        </p:tgtEl>
                                      </p:cBhvr>
                                    </p:animEffect>
                                  </p:childTnLst>
                                </p:cTn>
                              </p:par>
                            </p:childTnLst>
                          </p:cTn>
                        </p:par>
                        <p:par>
                          <p:cTn id="84" fill="hold">
                            <p:stCondLst>
                              <p:cond delay="3000"/>
                            </p:stCondLst>
                            <p:childTnLst>
                              <p:par>
                                <p:cTn id="85" presetID="1" presetClass="entr" presetSubtype="0" fill="hold" grpId="0" nodeType="afterEffect">
                                  <p:stCondLst>
                                    <p:cond delay="0"/>
                                  </p:stCondLst>
                                  <p:childTnLst>
                                    <p:set>
                                      <p:cBhvr>
                                        <p:cTn id="86" dur="1" fill="hold">
                                          <p:stCondLst>
                                            <p:cond delay="0"/>
                                          </p:stCondLst>
                                        </p:cTn>
                                        <p:tgtEl>
                                          <p:spTgt spid="7297"/>
                                        </p:tgtEl>
                                        <p:attrNameLst>
                                          <p:attrName>style.visibility</p:attrName>
                                        </p:attrNameLst>
                                      </p:cBhvr>
                                      <p:to>
                                        <p:strVal val="visible"/>
                                      </p:to>
                                    </p:set>
                                  </p:childTnLst>
                                </p:cTn>
                              </p:par>
                            </p:childTnLst>
                          </p:cTn>
                        </p:par>
                        <p:par>
                          <p:cTn id="87" fill="hold">
                            <p:stCondLst>
                              <p:cond delay="3000"/>
                            </p:stCondLst>
                            <p:childTnLst>
                              <p:par>
                                <p:cTn id="88" presetID="22" presetClass="entr" presetSubtype="1" fill="hold" grpId="0" nodeType="afterEffect">
                                  <p:stCondLst>
                                    <p:cond delay="0"/>
                                  </p:stCondLst>
                                  <p:childTnLst>
                                    <p:set>
                                      <p:cBhvr>
                                        <p:cTn id="89" dur="1" fill="hold">
                                          <p:stCondLst>
                                            <p:cond delay="0"/>
                                          </p:stCondLst>
                                        </p:cTn>
                                        <p:tgtEl>
                                          <p:spTgt spid="7181"/>
                                        </p:tgtEl>
                                        <p:attrNameLst>
                                          <p:attrName>style.visibility</p:attrName>
                                        </p:attrNameLst>
                                      </p:cBhvr>
                                      <p:to>
                                        <p:strVal val="visible"/>
                                      </p:to>
                                    </p:set>
                                    <p:animEffect transition="in" filter="wipe(up)">
                                      <p:cBhvr>
                                        <p:cTn id="90" dur="1000"/>
                                        <p:tgtEl>
                                          <p:spTgt spid="7181"/>
                                        </p:tgtEl>
                                      </p:cBhvr>
                                    </p:animEffect>
                                  </p:childTnLst>
                                </p:cTn>
                              </p:par>
                            </p:childTnLst>
                          </p:cTn>
                        </p:par>
                        <p:par>
                          <p:cTn id="91" fill="hold">
                            <p:stCondLst>
                              <p:cond delay="4000"/>
                            </p:stCondLst>
                            <p:childTnLst>
                              <p:par>
                                <p:cTn id="92" presetID="1" presetClass="entr" presetSubtype="0" fill="hold" grpId="0" nodeType="afterEffect">
                                  <p:stCondLst>
                                    <p:cond delay="0"/>
                                  </p:stCondLst>
                                  <p:childTnLst>
                                    <p:set>
                                      <p:cBhvr>
                                        <p:cTn id="93" dur="1" fill="hold">
                                          <p:stCondLst>
                                            <p:cond delay="0"/>
                                          </p:stCondLst>
                                        </p:cTn>
                                        <p:tgtEl>
                                          <p:spTgt spid="729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7300"/>
                                        </p:tgtEl>
                                        <p:attrNameLst>
                                          <p:attrName>style.visibility</p:attrName>
                                        </p:attrNameLst>
                                      </p:cBhvr>
                                      <p:to>
                                        <p:strVal val="visible"/>
                                      </p:to>
                                    </p:set>
                                    <p:animEffect transition="in" filter="wipe(left)">
                                      <p:cBhvr>
                                        <p:cTn id="98" dur="2000"/>
                                        <p:tgtEl>
                                          <p:spTgt spid="7300"/>
                                        </p:tgtEl>
                                      </p:cBhvr>
                                    </p:animEffect>
                                  </p:childTnLst>
                                </p:cTn>
                              </p:par>
                            </p:childTnLst>
                          </p:cTn>
                        </p:par>
                        <p:par>
                          <p:cTn id="99" fill="hold">
                            <p:stCondLst>
                              <p:cond delay="2000"/>
                            </p:stCondLst>
                            <p:childTnLst>
                              <p:par>
                                <p:cTn id="100" presetID="1" presetClass="entr" presetSubtype="0" fill="hold" grpId="0" nodeType="afterEffect">
                                  <p:stCondLst>
                                    <p:cond delay="0"/>
                                  </p:stCondLst>
                                  <p:childTnLst>
                                    <p:set>
                                      <p:cBhvr>
                                        <p:cTn id="101" dur="1" fill="hold">
                                          <p:stCondLst>
                                            <p:cond delay="0"/>
                                          </p:stCondLst>
                                        </p:cTn>
                                        <p:tgtEl>
                                          <p:spTgt spid="7301"/>
                                        </p:tgtEl>
                                        <p:attrNameLst>
                                          <p:attrName>style.visibility</p:attrName>
                                        </p:attrNameLst>
                                      </p:cBhvr>
                                      <p:to>
                                        <p:strVal val="visible"/>
                                      </p:to>
                                    </p:set>
                                  </p:childTnLst>
                                </p:cTn>
                              </p:par>
                            </p:childTnLst>
                          </p:cTn>
                        </p:par>
                        <p:par>
                          <p:cTn id="102" fill="hold">
                            <p:stCondLst>
                              <p:cond delay="2000"/>
                            </p:stCondLst>
                            <p:childTnLst>
                              <p:par>
                                <p:cTn id="103" presetID="22" presetClass="entr" presetSubtype="1" fill="hold" grpId="0" nodeType="afterEffect">
                                  <p:stCondLst>
                                    <p:cond delay="0"/>
                                  </p:stCondLst>
                                  <p:childTnLst>
                                    <p:set>
                                      <p:cBhvr>
                                        <p:cTn id="104" dur="1" fill="hold">
                                          <p:stCondLst>
                                            <p:cond delay="0"/>
                                          </p:stCondLst>
                                        </p:cTn>
                                        <p:tgtEl>
                                          <p:spTgt spid="7259"/>
                                        </p:tgtEl>
                                        <p:attrNameLst>
                                          <p:attrName>style.visibility</p:attrName>
                                        </p:attrNameLst>
                                      </p:cBhvr>
                                      <p:to>
                                        <p:strVal val="visible"/>
                                      </p:to>
                                    </p:set>
                                    <p:animEffect transition="in" filter="wipe(up)">
                                      <p:cBhvr>
                                        <p:cTn id="105" dur="1000"/>
                                        <p:tgtEl>
                                          <p:spTgt spid="725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7284"/>
                                        </p:tgtEl>
                                        <p:attrNameLst>
                                          <p:attrName>style.visibility</p:attrName>
                                        </p:attrNameLst>
                                      </p:cBhvr>
                                      <p:to>
                                        <p:strVal val="visible"/>
                                      </p:to>
                                    </p:set>
                                    <p:animEffect transition="in" filter="wipe(up)">
                                      <p:cBhvr>
                                        <p:cTn id="110" dur="1000"/>
                                        <p:tgtEl>
                                          <p:spTgt spid="7284"/>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86"/>
                                        </p:tgtEl>
                                        <p:attrNameLst>
                                          <p:attrName>style.visibility</p:attrName>
                                        </p:attrNameLst>
                                      </p:cBhvr>
                                      <p:to>
                                        <p:strVal val="visible"/>
                                      </p:to>
                                    </p:set>
                                  </p:childTnLst>
                                </p:cTn>
                              </p:par>
                            </p:childTnLst>
                          </p:cTn>
                        </p:par>
                        <p:par>
                          <p:cTn id="115" fill="hold">
                            <p:stCondLst>
                              <p:cond delay="0"/>
                            </p:stCondLst>
                            <p:childTnLst>
                              <p:par>
                                <p:cTn id="116" presetID="22" presetClass="entr" presetSubtype="4" fill="hold" grpId="0" nodeType="afterEffect">
                                  <p:stCondLst>
                                    <p:cond delay="0"/>
                                  </p:stCondLst>
                                  <p:childTnLst>
                                    <p:set>
                                      <p:cBhvr>
                                        <p:cTn id="117" dur="1" fill="hold">
                                          <p:stCondLst>
                                            <p:cond delay="0"/>
                                          </p:stCondLst>
                                        </p:cTn>
                                        <p:tgtEl>
                                          <p:spTgt spid="7170"/>
                                        </p:tgtEl>
                                        <p:attrNameLst>
                                          <p:attrName>style.visibility</p:attrName>
                                        </p:attrNameLst>
                                      </p:cBhvr>
                                      <p:to>
                                        <p:strVal val="visible"/>
                                      </p:to>
                                    </p:set>
                                    <p:animEffect transition="in" filter="wipe(down)">
                                      <p:cBhvr>
                                        <p:cTn id="118" dur="1000"/>
                                        <p:tgtEl>
                                          <p:spTgt spid="7170"/>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287"/>
                                        </p:tgtEl>
                                        <p:attrNameLst>
                                          <p:attrName>style.visibility</p:attrName>
                                        </p:attrNameLst>
                                      </p:cBhvr>
                                      <p:to>
                                        <p:strVal val="visible"/>
                                      </p:to>
                                    </p:set>
                                  </p:childTnLst>
                                </p:cTn>
                              </p:par>
                            </p:childTnLst>
                          </p:cTn>
                        </p:par>
                        <p:par>
                          <p:cTn id="123" fill="hold">
                            <p:stCondLst>
                              <p:cond delay="0"/>
                            </p:stCondLst>
                            <p:childTnLst>
                              <p:par>
                                <p:cTn id="124" presetID="22" presetClass="entr" presetSubtype="4" fill="hold" grpId="0" nodeType="afterEffect">
                                  <p:stCondLst>
                                    <p:cond delay="0"/>
                                  </p:stCondLst>
                                  <p:childTnLst>
                                    <p:set>
                                      <p:cBhvr>
                                        <p:cTn id="125" dur="1" fill="hold">
                                          <p:stCondLst>
                                            <p:cond delay="0"/>
                                          </p:stCondLst>
                                        </p:cTn>
                                        <p:tgtEl>
                                          <p:spTgt spid="7171"/>
                                        </p:tgtEl>
                                        <p:attrNameLst>
                                          <p:attrName>style.visibility</p:attrName>
                                        </p:attrNameLst>
                                      </p:cBhvr>
                                      <p:to>
                                        <p:strVal val="visible"/>
                                      </p:to>
                                    </p:set>
                                    <p:animEffect transition="in" filter="wipe(down)">
                                      <p:cBhvr>
                                        <p:cTn id="126" dur="1000"/>
                                        <p:tgtEl>
                                          <p:spTgt spid="7171"/>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7288"/>
                                        </p:tgtEl>
                                        <p:attrNameLst>
                                          <p:attrName>style.visibility</p:attrName>
                                        </p:attrNameLst>
                                      </p:cBhvr>
                                      <p:to>
                                        <p:strVal val="visible"/>
                                      </p:to>
                                    </p:set>
                                  </p:childTnLst>
                                </p:cTn>
                              </p:par>
                            </p:childTnLst>
                          </p:cTn>
                        </p:par>
                        <p:par>
                          <p:cTn id="130" fill="hold">
                            <p:stCondLst>
                              <p:cond delay="1000"/>
                            </p:stCondLst>
                            <p:childTnLst>
                              <p:par>
                                <p:cTn id="131" presetID="22" presetClass="entr" presetSubtype="4" fill="hold" grpId="0" nodeType="afterEffect">
                                  <p:stCondLst>
                                    <p:cond delay="0"/>
                                  </p:stCondLst>
                                  <p:childTnLst>
                                    <p:set>
                                      <p:cBhvr>
                                        <p:cTn id="132" dur="1" fill="hold">
                                          <p:stCondLst>
                                            <p:cond delay="0"/>
                                          </p:stCondLst>
                                        </p:cTn>
                                        <p:tgtEl>
                                          <p:spTgt spid="7172"/>
                                        </p:tgtEl>
                                        <p:attrNameLst>
                                          <p:attrName>style.visibility</p:attrName>
                                        </p:attrNameLst>
                                      </p:cBhvr>
                                      <p:to>
                                        <p:strVal val="visible"/>
                                      </p:to>
                                    </p:set>
                                    <p:animEffect transition="in" filter="wipe(down)">
                                      <p:cBhvr>
                                        <p:cTn id="133" dur="1000"/>
                                        <p:tgtEl>
                                          <p:spTgt spid="7172"/>
                                        </p:tgtEl>
                                      </p:cBhvr>
                                    </p:animEffect>
                                  </p:childTnLst>
                                </p:cTn>
                              </p:par>
                            </p:childTnLst>
                          </p:cTn>
                        </p:par>
                        <p:par>
                          <p:cTn id="134" fill="hold">
                            <p:stCondLst>
                              <p:cond delay="2000"/>
                            </p:stCondLst>
                            <p:childTnLst>
                              <p:par>
                                <p:cTn id="135" presetID="1" presetClass="entr" presetSubtype="0" fill="hold" grpId="0" nodeType="afterEffect">
                                  <p:stCondLst>
                                    <p:cond delay="0"/>
                                  </p:stCondLst>
                                  <p:childTnLst>
                                    <p:set>
                                      <p:cBhvr>
                                        <p:cTn id="136" dur="1" fill="hold">
                                          <p:stCondLst>
                                            <p:cond delay="0"/>
                                          </p:stCondLst>
                                        </p:cTn>
                                        <p:tgtEl>
                                          <p:spTgt spid="7289"/>
                                        </p:tgtEl>
                                        <p:attrNameLst>
                                          <p:attrName>style.visibility</p:attrName>
                                        </p:attrNameLst>
                                      </p:cBhvr>
                                      <p:to>
                                        <p:strVal val="visible"/>
                                      </p:to>
                                    </p:set>
                                  </p:childTnLst>
                                </p:cTn>
                              </p:par>
                            </p:childTnLst>
                          </p:cTn>
                        </p:par>
                        <p:par>
                          <p:cTn id="137" fill="hold">
                            <p:stCondLst>
                              <p:cond delay="2000"/>
                            </p:stCondLst>
                            <p:childTnLst>
                              <p:par>
                                <p:cTn id="138" presetID="22" presetClass="entr" presetSubtype="4" fill="hold" grpId="0" nodeType="afterEffect">
                                  <p:stCondLst>
                                    <p:cond delay="0"/>
                                  </p:stCondLst>
                                  <p:childTnLst>
                                    <p:set>
                                      <p:cBhvr>
                                        <p:cTn id="139" dur="1" fill="hold">
                                          <p:stCondLst>
                                            <p:cond delay="0"/>
                                          </p:stCondLst>
                                        </p:cTn>
                                        <p:tgtEl>
                                          <p:spTgt spid="7173"/>
                                        </p:tgtEl>
                                        <p:attrNameLst>
                                          <p:attrName>style.visibility</p:attrName>
                                        </p:attrNameLst>
                                      </p:cBhvr>
                                      <p:to>
                                        <p:strVal val="visible"/>
                                      </p:to>
                                    </p:set>
                                    <p:animEffect transition="in" filter="wipe(down)">
                                      <p:cBhvr>
                                        <p:cTn id="140" dur="1000"/>
                                        <p:tgtEl>
                                          <p:spTgt spid="7173"/>
                                        </p:tgtEl>
                                      </p:cBhvr>
                                    </p:animEffect>
                                  </p:childTnLst>
                                </p:cTn>
                              </p:par>
                            </p:childTnLst>
                          </p:cTn>
                        </p:par>
                        <p:par>
                          <p:cTn id="141" fill="hold">
                            <p:stCondLst>
                              <p:cond delay="3000"/>
                            </p:stCondLst>
                            <p:childTnLst>
                              <p:par>
                                <p:cTn id="142" presetID="1" presetClass="entr" presetSubtype="0" fill="hold" grpId="0" nodeType="afterEffect">
                                  <p:stCondLst>
                                    <p:cond delay="0"/>
                                  </p:stCondLst>
                                  <p:childTnLst>
                                    <p:set>
                                      <p:cBhvr>
                                        <p:cTn id="143" dur="1" fill="hold">
                                          <p:stCondLst>
                                            <p:cond delay="0"/>
                                          </p:stCondLst>
                                        </p:cTn>
                                        <p:tgtEl>
                                          <p:spTgt spid="7290"/>
                                        </p:tgtEl>
                                        <p:attrNameLst>
                                          <p:attrName>style.visibility</p:attrName>
                                        </p:attrNameLst>
                                      </p:cBhvr>
                                      <p:to>
                                        <p:strVal val="visible"/>
                                      </p:to>
                                    </p:set>
                                  </p:childTnLst>
                                </p:cTn>
                              </p:par>
                            </p:childTnLst>
                          </p:cTn>
                        </p:par>
                        <p:par>
                          <p:cTn id="144" fill="hold">
                            <p:stCondLst>
                              <p:cond delay="3000"/>
                            </p:stCondLst>
                            <p:childTnLst>
                              <p:par>
                                <p:cTn id="145" presetID="22" presetClass="entr" presetSubtype="4" fill="hold" grpId="0" nodeType="afterEffect">
                                  <p:stCondLst>
                                    <p:cond delay="0"/>
                                  </p:stCondLst>
                                  <p:childTnLst>
                                    <p:set>
                                      <p:cBhvr>
                                        <p:cTn id="146" dur="1" fill="hold">
                                          <p:stCondLst>
                                            <p:cond delay="0"/>
                                          </p:stCondLst>
                                        </p:cTn>
                                        <p:tgtEl>
                                          <p:spTgt spid="7174"/>
                                        </p:tgtEl>
                                        <p:attrNameLst>
                                          <p:attrName>style.visibility</p:attrName>
                                        </p:attrNameLst>
                                      </p:cBhvr>
                                      <p:to>
                                        <p:strVal val="visible"/>
                                      </p:to>
                                    </p:set>
                                    <p:animEffect transition="in" filter="wipe(down)">
                                      <p:cBhvr>
                                        <p:cTn id="147" dur="1000"/>
                                        <p:tgtEl>
                                          <p:spTgt spid="7174"/>
                                        </p:tgtEl>
                                      </p:cBhvr>
                                    </p:animEffect>
                                  </p:childTnLst>
                                </p:cTn>
                              </p:par>
                            </p:childTnLst>
                          </p:cTn>
                        </p:par>
                        <p:par>
                          <p:cTn id="148" fill="hold">
                            <p:stCondLst>
                              <p:cond delay="4000"/>
                            </p:stCondLst>
                            <p:childTnLst>
                              <p:par>
                                <p:cTn id="149" presetID="1" presetClass="entr" presetSubtype="0" fill="hold" grpId="0" nodeType="afterEffect">
                                  <p:stCondLst>
                                    <p:cond delay="0"/>
                                  </p:stCondLst>
                                  <p:childTnLst>
                                    <p:set>
                                      <p:cBhvr>
                                        <p:cTn id="150" dur="1" fill="hold">
                                          <p:stCondLst>
                                            <p:cond delay="0"/>
                                          </p:stCondLst>
                                        </p:cTn>
                                        <p:tgtEl>
                                          <p:spTgt spid="7291"/>
                                        </p:tgtEl>
                                        <p:attrNameLst>
                                          <p:attrName>style.visibility</p:attrName>
                                        </p:attrNameLst>
                                      </p:cBhvr>
                                      <p:to>
                                        <p:strVal val="visible"/>
                                      </p:to>
                                    </p:set>
                                  </p:childTnLst>
                                </p:cTn>
                              </p:par>
                            </p:childTnLst>
                          </p:cTn>
                        </p:par>
                        <p:par>
                          <p:cTn id="151" fill="hold">
                            <p:stCondLst>
                              <p:cond delay="4000"/>
                            </p:stCondLst>
                            <p:childTnLst>
                              <p:par>
                                <p:cTn id="152" presetID="22" presetClass="entr" presetSubtype="4" fill="hold" grpId="0" nodeType="afterEffect">
                                  <p:stCondLst>
                                    <p:cond delay="0"/>
                                  </p:stCondLst>
                                  <p:childTnLst>
                                    <p:set>
                                      <p:cBhvr>
                                        <p:cTn id="153" dur="1" fill="hold">
                                          <p:stCondLst>
                                            <p:cond delay="0"/>
                                          </p:stCondLst>
                                        </p:cTn>
                                        <p:tgtEl>
                                          <p:spTgt spid="7285"/>
                                        </p:tgtEl>
                                        <p:attrNameLst>
                                          <p:attrName>style.visibility</p:attrName>
                                        </p:attrNameLst>
                                      </p:cBhvr>
                                      <p:to>
                                        <p:strVal val="visible"/>
                                      </p:to>
                                    </p:set>
                                    <p:animEffect transition="in" filter="wipe(down)">
                                      <p:cBhvr>
                                        <p:cTn id="154" dur="1000"/>
                                        <p:tgtEl>
                                          <p:spTgt spid="7285"/>
                                        </p:tgtEl>
                                      </p:cBhvr>
                                    </p:animEffect>
                                  </p:childTnLst>
                                </p:cTn>
                              </p:par>
                            </p:childTnLst>
                          </p:cTn>
                        </p:par>
                        <p:par>
                          <p:cTn id="155" fill="hold">
                            <p:stCondLst>
                              <p:cond delay="5000"/>
                            </p:stCondLst>
                            <p:childTnLst>
                              <p:par>
                                <p:cTn id="156" presetID="1" presetClass="entr" presetSubtype="0" fill="hold" grpId="0" nodeType="afterEffect">
                                  <p:stCondLst>
                                    <p:cond delay="0"/>
                                  </p:stCondLst>
                                  <p:childTnLst>
                                    <p:set>
                                      <p:cBhvr>
                                        <p:cTn id="157" dur="1" fill="hold">
                                          <p:stCondLst>
                                            <p:cond delay="0"/>
                                          </p:stCondLst>
                                        </p:cTn>
                                        <p:tgtEl>
                                          <p:spTgt spid="7292"/>
                                        </p:tgtEl>
                                        <p:attrNameLst>
                                          <p:attrName>style.visibility</p:attrName>
                                        </p:attrNameLst>
                                      </p:cBhvr>
                                      <p:to>
                                        <p:strVal val="visible"/>
                                      </p:to>
                                    </p:set>
                                  </p:childTnLst>
                                </p:cTn>
                              </p:par>
                            </p:childTnLst>
                          </p:cTn>
                        </p:par>
                        <p:par>
                          <p:cTn id="158" fill="hold">
                            <p:stCondLst>
                              <p:cond delay="5000"/>
                            </p:stCondLst>
                            <p:childTnLst>
                              <p:par>
                                <p:cTn id="159" presetID="22" presetClass="entr" presetSubtype="1" fill="hold" grpId="0" nodeType="afterEffect">
                                  <p:stCondLst>
                                    <p:cond delay="0"/>
                                  </p:stCondLst>
                                  <p:childTnLst>
                                    <p:set>
                                      <p:cBhvr>
                                        <p:cTn id="160" dur="1" fill="hold">
                                          <p:stCondLst>
                                            <p:cond delay="0"/>
                                          </p:stCondLst>
                                        </p:cTn>
                                        <p:tgtEl>
                                          <p:spTgt spid="7175"/>
                                        </p:tgtEl>
                                        <p:attrNameLst>
                                          <p:attrName>style.visibility</p:attrName>
                                        </p:attrNameLst>
                                      </p:cBhvr>
                                      <p:to>
                                        <p:strVal val="visible"/>
                                      </p:to>
                                    </p:set>
                                    <p:animEffect transition="in" filter="wipe(up)">
                                      <p:cBhvr>
                                        <p:cTn id="161" dur="1000"/>
                                        <p:tgtEl>
                                          <p:spTgt spid="7175"/>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7299"/>
                                        </p:tgtEl>
                                        <p:attrNameLst>
                                          <p:attrName>style.visibility</p:attrName>
                                        </p:attrNameLst>
                                      </p:cBhvr>
                                      <p:to>
                                        <p:strVal val="visible"/>
                                      </p:to>
                                    </p:set>
                                    <p:animEffect transition="in" filter="wipe(left)">
                                      <p:cBhvr>
                                        <p:cTn id="166" dur="2000"/>
                                        <p:tgtEl>
                                          <p:spTgt spid="7299"/>
                                        </p:tgtEl>
                                      </p:cBhvr>
                                    </p:animEffect>
                                  </p:childTnLst>
                                </p:cTn>
                              </p:par>
                            </p:childTnLst>
                          </p:cTn>
                        </p:par>
                        <p:par>
                          <p:cTn id="167" fill="hold">
                            <p:stCondLst>
                              <p:cond delay="2000"/>
                            </p:stCondLst>
                            <p:childTnLst>
                              <p:par>
                                <p:cTn id="168" presetID="1" presetClass="entr" presetSubtype="0" fill="hold" grpId="0" nodeType="afterEffect">
                                  <p:stCondLst>
                                    <p:cond delay="0"/>
                                  </p:stCondLst>
                                  <p:childTnLst>
                                    <p:set>
                                      <p:cBhvr>
                                        <p:cTn id="169" dur="1" fill="hold">
                                          <p:stCondLst>
                                            <p:cond delay="0"/>
                                          </p:stCondLst>
                                        </p:cTn>
                                        <p:tgtEl>
                                          <p:spTgt spid="7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78" grpId="0" animBg="1"/>
      <p:bldP spid="7179" grpId="0" animBg="1"/>
      <p:bldP spid="7180" grpId="0" animBg="1"/>
      <p:bldP spid="7181" grpId="0" animBg="1"/>
      <p:bldP spid="7257" grpId="0"/>
      <p:bldP spid="7258" grpId="0"/>
      <p:bldP spid="7259" grpId="0"/>
      <p:bldP spid="7260" grpId="0"/>
      <p:bldP spid="7261" grpId="0"/>
      <p:bldP spid="7284" grpId="0"/>
      <p:bldP spid="7285" grpId="0" animBg="1"/>
      <p:bldP spid="7286" grpId="0" animBg="1"/>
      <p:bldP spid="7287" grpId="0" animBg="1"/>
      <p:bldP spid="7288" grpId="0" animBg="1"/>
      <p:bldP spid="7289" grpId="0" animBg="1"/>
      <p:bldP spid="7290" grpId="0" animBg="1"/>
      <p:bldP spid="7291" grpId="0" animBg="1"/>
      <p:bldP spid="7292" grpId="0" animBg="1"/>
      <p:bldP spid="7293" grpId="0" animBg="1"/>
      <p:bldP spid="7294" grpId="0" animBg="1"/>
      <p:bldP spid="7295" grpId="0" animBg="1"/>
      <p:bldP spid="7296" grpId="0" animBg="1"/>
      <p:bldP spid="7297" grpId="0" animBg="1"/>
      <p:bldP spid="7298" grpId="0" animBg="1"/>
      <p:bldP spid="7299" grpId="0" animBg="1"/>
      <p:bldP spid="7300" grpId="0" animBg="1"/>
      <p:bldP spid="7301" grpId="0"/>
      <p:bldP spid="7302" grpId="0"/>
      <p:bldP spid="7303" grpId="0"/>
      <p:bldP spid="7304" grpId="0"/>
      <p:bldP spid="7305" grpId="0"/>
      <p:bldP spid="73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600" dirty="0"/>
              <a:t>2. Utility Maximization</a:t>
            </a:r>
          </a:p>
        </p:txBody>
      </p:sp>
      <p:sp>
        <p:nvSpPr>
          <p:cNvPr id="21507" name="Rectangle 3"/>
          <p:cNvSpPr>
            <a:spLocks noGrp="1" noChangeArrowheads="1"/>
          </p:cNvSpPr>
          <p:nvPr>
            <p:ph idx="1"/>
          </p:nvPr>
        </p:nvSpPr>
        <p:spPr/>
        <p:txBody>
          <a:bodyPr/>
          <a:lstStyle/>
          <a:p>
            <a:r>
              <a:rPr lang="en-US"/>
              <a:t>Explains how consumers allocate their money incomes among the many goods and services available for purchase</a:t>
            </a:r>
          </a:p>
          <a:p>
            <a:r>
              <a:rPr lang="en-US"/>
              <a:t>You will be faced with problems that provide you with a consumer’s MU or TU derived from purchasing 2 goods.  You will be expected to show how many of each a rational consumer would purchase.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730375" y="1817688"/>
            <a:ext cx="7119938" cy="210185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2531" name="Rectangle 3"/>
          <p:cNvSpPr>
            <a:spLocks noGrp="1" noChangeArrowheads="1"/>
          </p:cNvSpPr>
          <p:nvPr>
            <p:ph type="title"/>
          </p:nvPr>
        </p:nvSpPr>
        <p:spPr>
          <a:xfrm>
            <a:off x="533400" y="53975"/>
            <a:ext cx="8459788" cy="792163"/>
          </a:xfrm>
        </p:spPr>
        <p:txBody>
          <a:bodyPr>
            <a:normAutofit/>
          </a:bodyPr>
          <a:lstStyle/>
          <a:p>
            <a:r>
              <a:rPr lang="en-US" sz="3600" dirty="0"/>
              <a:t>Theory of Consumer Behavior</a:t>
            </a:r>
          </a:p>
        </p:txBody>
      </p:sp>
      <p:sp>
        <p:nvSpPr>
          <p:cNvPr id="22532" name="Text Box 4"/>
          <p:cNvSpPr txBox="1">
            <a:spLocks noChangeArrowheads="1"/>
          </p:cNvSpPr>
          <p:nvPr/>
        </p:nvSpPr>
        <p:spPr bwMode="auto">
          <a:xfrm>
            <a:off x="1704975" y="682625"/>
            <a:ext cx="7237413" cy="1149350"/>
          </a:xfrm>
          <a:prstGeom prst="rect">
            <a:avLst/>
          </a:prstGeom>
          <a:noFill/>
          <a:ln w="9525">
            <a:noFill/>
            <a:miter lim="800000"/>
            <a:headEnd/>
            <a:tailEnd/>
          </a:ln>
        </p:spPr>
        <p:txBody>
          <a:bodyPr>
            <a:spAutoFit/>
          </a:bodyPr>
          <a:lstStyle/>
          <a:p>
            <a:pPr>
              <a:lnSpc>
                <a:spcPct val="85000"/>
              </a:lnSpc>
            </a:pPr>
            <a:r>
              <a:rPr lang="en-US" sz="2800" b="1" i="1" u="sng" dirty="0">
                <a:solidFill>
                  <a:srgbClr val="990033"/>
                </a:solidFill>
              </a:rPr>
              <a:t>Numerical Example:</a:t>
            </a:r>
          </a:p>
          <a:p>
            <a:pPr>
              <a:lnSpc>
                <a:spcPct val="85000"/>
              </a:lnSpc>
            </a:pPr>
            <a:r>
              <a:rPr lang="en-US" sz="2600" b="1" dirty="0"/>
              <a:t>Find the Utility-Maximizing Combination of </a:t>
            </a:r>
          </a:p>
          <a:p>
            <a:pPr>
              <a:lnSpc>
                <a:spcPct val="85000"/>
              </a:lnSpc>
            </a:pPr>
            <a:r>
              <a:rPr lang="en-US" sz="2600" b="1" dirty="0">
                <a:solidFill>
                  <a:srgbClr val="990033"/>
                </a:solidFill>
              </a:rPr>
              <a:t>A</a:t>
            </a:r>
            <a:r>
              <a:rPr lang="en-US" sz="2600" b="1" dirty="0"/>
              <a:t> and </a:t>
            </a:r>
            <a:r>
              <a:rPr lang="en-US" sz="2600" b="1" dirty="0">
                <a:solidFill>
                  <a:srgbClr val="669900"/>
                </a:solidFill>
              </a:rPr>
              <a:t>B</a:t>
            </a:r>
            <a:r>
              <a:rPr lang="en-US" sz="2600" b="1" dirty="0"/>
              <a:t>, if you have an </a:t>
            </a:r>
            <a:r>
              <a:rPr lang="en-US" sz="2600" b="1" dirty="0">
                <a:solidFill>
                  <a:srgbClr val="990033"/>
                </a:solidFill>
              </a:rPr>
              <a:t>Income of Rs.10</a:t>
            </a:r>
          </a:p>
        </p:txBody>
      </p:sp>
      <p:sp>
        <p:nvSpPr>
          <p:cNvPr id="22533" name="Text Box 5"/>
          <p:cNvSpPr txBox="1">
            <a:spLocks noChangeArrowheads="1"/>
          </p:cNvSpPr>
          <p:nvPr/>
        </p:nvSpPr>
        <p:spPr bwMode="auto">
          <a:xfrm>
            <a:off x="1884363" y="3121025"/>
            <a:ext cx="1047750" cy="792163"/>
          </a:xfrm>
          <a:prstGeom prst="rect">
            <a:avLst/>
          </a:prstGeom>
          <a:noFill/>
          <a:ln w="9525">
            <a:noFill/>
            <a:miter lim="800000"/>
            <a:headEnd/>
            <a:tailEnd/>
          </a:ln>
        </p:spPr>
        <p:txBody>
          <a:bodyPr wrap="none">
            <a:spAutoFit/>
          </a:bodyPr>
          <a:lstStyle/>
          <a:p>
            <a:pPr algn="ctr">
              <a:lnSpc>
                <a:spcPct val="85000"/>
              </a:lnSpc>
            </a:pPr>
            <a:r>
              <a:rPr lang="en-US" b="1"/>
              <a:t>(1)</a:t>
            </a:r>
          </a:p>
          <a:p>
            <a:pPr algn="ctr">
              <a:lnSpc>
                <a:spcPct val="85000"/>
              </a:lnSpc>
            </a:pPr>
            <a:r>
              <a:rPr lang="en-US" b="1"/>
              <a:t>Unit of</a:t>
            </a:r>
          </a:p>
          <a:p>
            <a:pPr algn="ctr">
              <a:lnSpc>
                <a:spcPct val="85000"/>
              </a:lnSpc>
            </a:pPr>
            <a:r>
              <a:rPr lang="en-US" b="1"/>
              <a:t>Product</a:t>
            </a:r>
          </a:p>
        </p:txBody>
      </p:sp>
      <p:grpSp>
        <p:nvGrpSpPr>
          <p:cNvPr id="22534" name="Group 6"/>
          <p:cNvGrpSpPr>
            <a:grpSpLocks/>
          </p:cNvGrpSpPr>
          <p:nvPr/>
        </p:nvGrpSpPr>
        <p:grpSpPr bwMode="auto">
          <a:xfrm>
            <a:off x="3298825" y="2887663"/>
            <a:ext cx="4062413" cy="1025525"/>
            <a:chOff x="2078" y="1819"/>
            <a:chExt cx="2559" cy="646"/>
          </a:xfrm>
        </p:grpSpPr>
        <p:sp>
          <p:nvSpPr>
            <p:cNvPr id="22551" name="Text Box 7"/>
            <p:cNvSpPr txBox="1">
              <a:spLocks noChangeArrowheads="1"/>
            </p:cNvSpPr>
            <p:nvPr/>
          </p:nvSpPr>
          <p:spPr bwMode="auto">
            <a:xfrm>
              <a:off x="2078"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sp>
          <p:nvSpPr>
            <p:cNvPr id="22552" name="Text Box 8"/>
            <p:cNvSpPr txBox="1">
              <a:spLocks noChangeArrowheads="1"/>
            </p:cNvSpPr>
            <p:nvPr/>
          </p:nvSpPr>
          <p:spPr bwMode="auto">
            <a:xfrm>
              <a:off x="3929"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grpSp>
      <p:grpSp>
        <p:nvGrpSpPr>
          <p:cNvPr id="22535" name="Group 9"/>
          <p:cNvGrpSpPr>
            <a:grpSpLocks/>
          </p:cNvGrpSpPr>
          <p:nvPr/>
        </p:nvGrpSpPr>
        <p:grpSpPr bwMode="auto">
          <a:xfrm>
            <a:off x="4533900" y="2654300"/>
            <a:ext cx="4252913" cy="1258888"/>
            <a:chOff x="2856" y="1672"/>
            <a:chExt cx="2679" cy="793"/>
          </a:xfrm>
        </p:grpSpPr>
        <p:sp>
          <p:nvSpPr>
            <p:cNvPr id="22549" name="Text Box 10"/>
            <p:cNvSpPr txBox="1">
              <a:spLocks noChangeArrowheads="1"/>
            </p:cNvSpPr>
            <p:nvPr/>
          </p:nvSpPr>
          <p:spPr bwMode="auto">
            <a:xfrm>
              <a:off x="2856" y="1672"/>
              <a:ext cx="828" cy="793"/>
            </a:xfrm>
            <a:prstGeom prst="rect">
              <a:avLst/>
            </a:prstGeom>
            <a:noFill/>
            <a:ln w="9525">
              <a:noFill/>
              <a:miter lim="800000"/>
              <a:headEnd/>
              <a:tailEnd/>
            </a:ln>
          </p:spPr>
          <p:txBody>
            <a:bodyPr wrap="none">
              <a:spAutoFit/>
            </a:bodyPr>
            <a:lstStyle/>
            <a:p>
              <a:pPr algn="ctr">
                <a:lnSpc>
                  <a:spcPct val="85000"/>
                </a:lnSpc>
              </a:pPr>
              <a:r>
                <a:rPr lang="en-US" b="1" dirty="0"/>
                <a:t>(b)</a:t>
              </a:r>
            </a:p>
            <a:p>
              <a:pPr algn="ctr">
                <a:lnSpc>
                  <a:spcPct val="85000"/>
                </a:lnSpc>
              </a:pPr>
              <a:r>
                <a:rPr lang="en-US" b="1" dirty="0"/>
                <a:t>Marginal</a:t>
              </a:r>
            </a:p>
            <a:p>
              <a:pPr algn="ctr">
                <a:lnSpc>
                  <a:spcPct val="85000"/>
                </a:lnSpc>
              </a:pPr>
              <a:r>
                <a:rPr lang="en-US" b="1" dirty="0"/>
                <a:t>Utility</a:t>
              </a:r>
            </a:p>
            <a:p>
              <a:pPr algn="ctr">
                <a:lnSpc>
                  <a:spcPct val="85000"/>
                </a:lnSpc>
              </a:pPr>
              <a:r>
                <a:rPr lang="en-US" b="1" dirty="0"/>
                <a:t>Per Rs.</a:t>
              </a:r>
            </a:p>
            <a:p>
              <a:pPr algn="ctr">
                <a:lnSpc>
                  <a:spcPct val="85000"/>
                </a:lnSpc>
              </a:pPr>
              <a:r>
                <a:rPr lang="en-US" b="1" dirty="0"/>
                <a:t>(MU/Price)</a:t>
              </a:r>
            </a:p>
          </p:txBody>
        </p:sp>
        <p:sp>
          <p:nvSpPr>
            <p:cNvPr id="22550" name="Text Box 11"/>
            <p:cNvSpPr txBox="1">
              <a:spLocks noChangeArrowheads="1"/>
            </p:cNvSpPr>
            <p:nvPr/>
          </p:nvSpPr>
          <p:spPr bwMode="auto">
            <a:xfrm>
              <a:off x="4707" y="1672"/>
              <a:ext cx="828" cy="793"/>
            </a:xfrm>
            <a:prstGeom prst="rect">
              <a:avLst/>
            </a:prstGeom>
            <a:noFill/>
            <a:ln w="9525">
              <a:noFill/>
              <a:miter lim="800000"/>
              <a:headEnd/>
              <a:tailEnd/>
            </a:ln>
          </p:spPr>
          <p:txBody>
            <a:bodyPr wrap="none">
              <a:spAutoFit/>
            </a:bodyPr>
            <a:lstStyle/>
            <a:p>
              <a:pPr algn="ctr">
                <a:lnSpc>
                  <a:spcPct val="85000"/>
                </a:lnSpc>
              </a:pPr>
              <a:r>
                <a:rPr lang="en-US" b="1" dirty="0"/>
                <a:t>(b)</a:t>
              </a:r>
            </a:p>
            <a:p>
              <a:pPr algn="ctr">
                <a:lnSpc>
                  <a:spcPct val="85000"/>
                </a:lnSpc>
              </a:pPr>
              <a:r>
                <a:rPr lang="en-US" b="1" dirty="0"/>
                <a:t>Marginal</a:t>
              </a:r>
            </a:p>
            <a:p>
              <a:pPr algn="ctr">
                <a:lnSpc>
                  <a:spcPct val="85000"/>
                </a:lnSpc>
              </a:pPr>
              <a:r>
                <a:rPr lang="en-US" b="1" dirty="0"/>
                <a:t>Utility</a:t>
              </a:r>
            </a:p>
            <a:p>
              <a:pPr algn="ctr">
                <a:lnSpc>
                  <a:spcPct val="85000"/>
                </a:lnSpc>
              </a:pPr>
              <a:r>
                <a:rPr lang="en-US" b="1" dirty="0"/>
                <a:t>Per Rs.</a:t>
              </a:r>
            </a:p>
            <a:p>
              <a:pPr algn="ctr">
                <a:lnSpc>
                  <a:spcPct val="85000"/>
                </a:lnSpc>
              </a:pPr>
              <a:r>
                <a:rPr lang="en-US" b="1" dirty="0"/>
                <a:t>(MU/Price)</a:t>
              </a:r>
            </a:p>
          </p:txBody>
        </p:sp>
      </p:grpSp>
      <p:grpSp>
        <p:nvGrpSpPr>
          <p:cNvPr id="22536" name="Group 12"/>
          <p:cNvGrpSpPr>
            <a:grpSpLocks/>
          </p:cNvGrpSpPr>
          <p:nvPr/>
        </p:nvGrpSpPr>
        <p:grpSpPr bwMode="auto">
          <a:xfrm>
            <a:off x="3243263" y="1879600"/>
            <a:ext cx="2613025" cy="798513"/>
            <a:chOff x="2043" y="1184"/>
            <a:chExt cx="1646" cy="503"/>
          </a:xfrm>
        </p:grpSpPr>
        <p:sp>
          <p:nvSpPr>
            <p:cNvPr id="22547" name="Text Box 13"/>
            <p:cNvSpPr txBox="1">
              <a:spLocks noChangeArrowheads="1"/>
            </p:cNvSpPr>
            <p:nvPr/>
          </p:nvSpPr>
          <p:spPr bwMode="auto">
            <a:xfrm>
              <a:off x="2394" y="1184"/>
              <a:ext cx="944" cy="503"/>
            </a:xfrm>
            <a:prstGeom prst="rect">
              <a:avLst/>
            </a:prstGeom>
            <a:noFill/>
            <a:ln w="9525">
              <a:noFill/>
              <a:miter lim="800000"/>
              <a:headEnd/>
              <a:tailEnd/>
            </a:ln>
          </p:spPr>
          <p:txBody>
            <a:bodyPr wrap="none">
              <a:spAutoFit/>
            </a:bodyPr>
            <a:lstStyle/>
            <a:p>
              <a:pPr algn="ctr">
                <a:lnSpc>
                  <a:spcPct val="85000"/>
                </a:lnSpc>
              </a:pPr>
              <a:r>
                <a:rPr lang="en-US" b="1" dirty="0"/>
                <a:t>(2)</a:t>
              </a:r>
            </a:p>
            <a:p>
              <a:pPr algn="ctr">
                <a:lnSpc>
                  <a:spcPct val="85000"/>
                </a:lnSpc>
              </a:pPr>
              <a:r>
                <a:rPr lang="en-US" b="1" dirty="0">
                  <a:solidFill>
                    <a:srgbClr val="990033"/>
                  </a:solidFill>
                </a:rPr>
                <a:t>Product A:</a:t>
              </a:r>
            </a:p>
            <a:p>
              <a:pPr algn="ctr">
                <a:lnSpc>
                  <a:spcPct val="85000"/>
                </a:lnSpc>
              </a:pPr>
              <a:r>
                <a:rPr lang="en-US" b="1" dirty="0">
                  <a:solidFill>
                    <a:srgbClr val="990033"/>
                  </a:solidFill>
                </a:rPr>
                <a:t>Price = Rs.1</a:t>
              </a:r>
            </a:p>
          </p:txBody>
        </p:sp>
        <p:sp>
          <p:nvSpPr>
            <p:cNvPr id="22548" name="Line 14"/>
            <p:cNvSpPr>
              <a:spLocks noChangeShapeType="1"/>
            </p:cNvSpPr>
            <p:nvPr/>
          </p:nvSpPr>
          <p:spPr bwMode="auto">
            <a:xfrm>
              <a:off x="2043" y="1672"/>
              <a:ext cx="1646" cy="0"/>
            </a:xfrm>
            <a:prstGeom prst="line">
              <a:avLst/>
            </a:prstGeom>
            <a:noFill/>
            <a:ln w="57150">
              <a:solidFill>
                <a:srgbClr val="990033"/>
              </a:solidFill>
              <a:round/>
              <a:headEnd/>
              <a:tailEnd/>
            </a:ln>
          </p:spPr>
          <p:txBody>
            <a:bodyPr/>
            <a:lstStyle/>
            <a:p>
              <a:endParaRPr lang="en-US"/>
            </a:p>
          </p:txBody>
        </p:sp>
      </p:grpSp>
      <p:grpSp>
        <p:nvGrpSpPr>
          <p:cNvPr id="22537" name="Group 15"/>
          <p:cNvGrpSpPr>
            <a:grpSpLocks/>
          </p:cNvGrpSpPr>
          <p:nvPr/>
        </p:nvGrpSpPr>
        <p:grpSpPr bwMode="auto">
          <a:xfrm>
            <a:off x="6184900" y="1876425"/>
            <a:ext cx="2613025" cy="798513"/>
            <a:chOff x="3896" y="1182"/>
            <a:chExt cx="1646" cy="503"/>
          </a:xfrm>
        </p:grpSpPr>
        <p:sp>
          <p:nvSpPr>
            <p:cNvPr id="22545" name="Text Box 16"/>
            <p:cNvSpPr txBox="1">
              <a:spLocks noChangeArrowheads="1"/>
            </p:cNvSpPr>
            <p:nvPr/>
          </p:nvSpPr>
          <p:spPr bwMode="auto">
            <a:xfrm>
              <a:off x="4247" y="1182"/>
              <a:ext cx="944" cy="503"/>
            </a:xfrm>
            <a:prstGeom prst="rect">
              <a:avLst/>
            </a:prstGeom>
            <a:noFill/>
            <a:ln w="9525">
              <a:noFill/>
              <a:miter lim="800000"/>
              <a:headEnd/>
              <a:tailEnd/>
            </a:ln>
          </p:spPr>
          <p:txBody>
            <a:bodyPr wrap="none">
              <a:spAutoFit/>
            </a:bodyPr>
            <a:lstStyle/>
            <a:p>
              <a:pPr algn="ctr">
                <a:lnSpc>
                  <a:spcPct val="85000"/>
                </a:lnSpc>
              </a:pPr>
              <a:r>
                <a:rPr lang="en-US" b="1" dirty="0"/>
                <a:t>(3)</a:t>
              </a:r>
            </a:p>
            <a:p>
              <a:pPr algn="ctr">
                <a:lnSpc>
                  <a:spcPct val="85000"/>
                </a:lnSpc>
              </a:pPr>
              <a:r>
                <a:rPr lang="en-US" b="1" dirty="0">
                  <a:solidFill>
                    <a:srgbClr val="669900"/>
                  </a:solidFill>
                </a:rPr>
                <a:t>Product B:</a:t>
              </a:r>
            </a:p>
            <a:p>
              <a:pPr algn="ctr">
                <a:lnSpc>
                  <a:spcPct val="85000"/>
                </a:lnSpc>
              </a:pPr>
              <a:r>
                <a:rPr lang="en-US" b="1" dirty="0">
                  <a:solidFill>
                    <a:srgbClr val="669900"/>
                  </a:solidFill>
                </a:rPr>
                <a:t>Price = Rs.2</a:t>
              </a:r>
            </a:p>
          </p:txBody>
        </p:sp>
        <p:sp>
          <p:nvSpPr>
            <p:cNvPr id="22546" name="Line 17"/>
            <p:cNvSpPr>
              <a:spLocks noChangeShapeType="1"/>
            </p:cNvSpPr>
            <p:nvPr/>
          </p:nvSpPr>
          <p:spPr bwMode="auto">
            <a:xfrm>
              <a:off x="3896" y="1670"/>
              <a:ext cx="1646" cy="0"/>
            </a:xfrm>
            <a:prstGeom prst="line">
              <a:avLst/>
            </a:prstGeom>
            <a:noFill/>
            <a:ln w="57150">
              <a:solidFill>
                <a:srgbClr val="669900"/>
              </a:solidFill>
              <a:round/>
              <a:headEnd/>
              <a:tailEnd/>
            </a:ln>
          </p:spPr>
          <p:txBody>
            <a:bodyPr/>
            <a:lstStyle/>
            <a:p>
              <a:endParaRPr lang="en-US"/>
            </a:p>
          </p:txBody>
        </p:sp>
      </p:grpSp>
      <p:grpSp>
        <p:nvGrpSpPr>
          <p:cNvPr id="22538" name="Group 18"/>
          <p:cNvGrpSpPr>
            <a:grpSpLocks/>
          </p:cNvGrpSpPr>
          <p:nvPr/>
        </p:nvGrpSpPr>
        <p:grpSpPr bwMode="auto">
          <a:xfrm>
            <a:off x="1843088" y="3898900"/>
            <a:ext cx="5189537" cy="2759075"/>
            <a:chOff x="1161" y="2456"/>
            <a:chExt cx="3269" cy="1738"/>
          </a:xfrm>
        </p:grpSpPr>
        <p:sp>
          <p:nvSpPr>
            <p:cNvPr id="22542" name="Text Box 19"/>
            <p:cNvSpPr txBox="1">
              <a:spLocks noChangeArrowheads="1"/>
            </p:cNvSpPr>
            <p:nvPr/>
          </p:nvSpPr>
          <p:spPr bwMode="auto">
            <a:xfrm>
              <a:off x="1161" y="2456"/>
              <a:ext cx="739" cy="1738"/>
            </a:xfrm>
            <a:prstGeom prst="rect">
              <a:avLst/>
            </a:prstGeom>
            <a:noFill/>
            <a:ln w="9525">
              <a:noFill/>
              <a:miter lim="800000"/>
              <a:headEnd/>
              <a:tailEnd/>
            </a:ln>
          </p:spPr>
          <p:txBody>
            <a:bodyPr wrap="none">
              <a:spAutoFit/>
            </a:bodyPr>
            <a:lstStyle/>
            <a:p>
              <a:pPr>
                <a:lnSpc>
                  <a:spcPct val="125000"/>
                </a:lnSpc>
              </a:pPr>
              <a:r>
                <a:rPr lang="en-US" sz="2000" b="1"/>
                <a:t>First</a:t>
              </a:r>
            </a:p>
            <a:p>
              <a:pPr>
                <a:lnSpc>
                  <a:spcPct val="125000"/>
                </a:lnSpc>
              </a:pPr>
              <a:r>
                <a:rPr lang="en-US" sz="2000" b="1"/>
                <a:t>Second</a:t>
              </a:r>
            </a:p>
            <a:p>
              <a:pPr>
                <a:lnSpc>
                  <a:spcPct val="125000"/>
                </a:lnSpc>
              </a:pPr>
              <a:r>
                <a:rPr lang="en-US" sz="2000" b="1"/>
                <a:t>Third</a:t>
              </a:r>
            </a:p>
            <a:p>
              <a:pPr>
                <a:lnSpc>
                  <a:spcPct val="125000"/>
                </a:lnSpc>
              </a:pPr>
              <a:r>
                <a:rPr lang="en-US" sz="2000" b="1"/>
                <a:t>Fourth</a:t>
              </a:r>
            </a:p>
            <a:p>
              <a:pPr>
                <a:lnSpc>
                  <a:spcPct val="125000"/>
                </a:lnSpc>
              </a:pPr>
              <a:r>
                <a:rPr lang="en-US" sz="2000" b="1"/>
                <a:t>Fifth</a:t>
              </a:r>
            </a:p>
            <a:p>
              <a:pPr>
                <a:lnSpc>
                  <a:spcPct val="125000"/>
                </a:lnSpc>
              </a:pPr>
              <a:r>
                <a:rPr lang="en-US" sz="2000" b="1"/>
                <a:t>Sixth</a:t>
              </a:r>
            </a:p>
            <a:p>
              <a:pPr>
                <a:lnSpc>
                  <a:spcPct val="125000"/>
                </a:lnSpc>
              </a:pPr>
              <a:r>
                <a:rPr lang="en-US" sz="2000" b="1"/>
                <a:t>Seventh</a:t>
              </a:r>
            </a:p>
          </p:txBody>
        </p:sp>
        <p:sp>
          <p:nvSpPr>
            <p:cNvPr id="22543" name="Text Box 20"/>
            <p:cNvSpPr txBox="1">
              <a:spLocks noChangeArrowheads="1"/>
            </p:cNvSpPr>
            <p:nvPr/>
          </p:nvSpPr>
          <p:spPr bwMode="auto">
            <a:xfrm>
              <a:off x="2285"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2544" name="Text Box 21"/>
            <p:cNvSpPr txBox="1">
              <a:spLocks noChangeArrowheads="1"/>
            </p:cNvSpPr>
            <p:nvPr/>
          </p:nvSpPr>
          <p:spPr bwMode="auto">
            <a:xfrm>
              <a:off x="4136" y="2456"/>
              <a:ext cx="294" cy="1738"/>
            </a:xfrm>
            <a:prstGeom prst="rect">
              <a:avLst/>
            </a:prstGeom>
            <a:noFill/>
            <a:ln w="9525">
              <a:noFill/>
              <a:miter lim="800000"/>
              <a:headEnd/>
              <a:tailEnd/>
            </a:ln>
          </p:spPr>
          <p:txBody>
            <a:bodyPr wrap="none">
              <a:spAutoFit/>
            </a:bodyPr>
            <a:lstStyle/>
            <a:p>
              <a:pPr algn="r">
                <a:lnSpc>
                  <a:spcPct val="125000"/>
                </a:lnSpc>
              </a:pPr>
              <a:r>
                <a:rPr lang="en-US" sz="2000" b="1"/>
                <a:t>24</a:t>
              </a:r>
            </a:p>
            <a:p>
              <a:pPr algn="r">
                <a:lnSpc>
                  <a:spcPct val="125000"/>
                </a:lnSpc>
              </a:pPr>
              <a:r>
                <a:rPr lang="en-US" sz="2000" b="1"/>
                <a:t>20</a:t>
              </a:r>
            </a:p>
            <a:p>
              <a:pPr algn="r">
                <a:lnSpc>
                  <a:spcPct val="125000"/>
                </a:lnSpc>
              </a:pPr>
              <a:r>
                <a:rPr lang="en-US" sz="2000" b="1"/>
                <a:t>18</a:t>
              </a:r>
            </a:p>
            <a:p>
              <a:pPr algn="r">
                <a:lnSpc>
                  <a:spcPct val="125000"/>
                </a:lnSpc>
              </a:pPr>
              <a:r>
                <a:rPr lang="en-US" sz="2000" b="1"/>
                <a:t>16</a:t>
              </a:r>
            </a:p>
            <a:p>
              <a:pPr algn="r">
                <a:lnSpc>
                  <a:spcPct val="125000"/>
                </a:lnSpc>
              </a:pPr>
              <a:r>
                <a:rPr lang="en-US" sz="2000" b="1"/>
                <a:t>12</a:t>
              </a:r>
            </a:p>
            <a:p>
              <a:pPr algn="r">
                <a:lnSpc>
                  <a:spcPct val="125000"/>
                </a:lnSpc>
              </a:pPr>
              <a:r>
                <a:rPr lang="en-US" sz="2000" b="1"/>
                <a:t>6</a:t>
              </a:r>
            </a:p>
            <a:p>
              <a:pPr algn="r">
                <a:lnSpc>
                  <a:spcPct val="125000"/>
                </a:lnSpc>
              </a:pPr>
              <a:r>
                <a:rPr lang="en-US" sz="2000" b="1"/>
                <a:t>4</a:t>
              </a:r>
            </a:p>
          </p:txBody>
        </p:sp>
      </p:grpSp>
      <p:grpSp>
        <p:nvGrpSpPr>
          <p:cNvPr id="22539" name="Group 22"/>
          <p:cNvGrpSpPr>
            <a:grpSpLocks/>
          </p:cNvGrpSpPr>
          <p:nvPr/>
        </p:nvGrpSpPr>
        <p:grpSpPr bwMode="auto">
          <a:xfrm>
            <a:off x="4957763" y="3898900"/>
            <a:ext cx="3405187" cy="2759075"/>
            <a:chOff x="3123" y="2456"/>
            <a:chExt cx="2145" cy="1738"/>
          </a:xfrm>
        </p:grpSpPr>
        <p:sp>
          <p:nvSpPr>
            <p:cNvPr id="22540" name="Text Box 23"/>
            <p:cNvSpPr txBox="1">
              <a:spLocks noChangeArrowheads="1"/>
            </p:cNvSpPr>
            <p:nvPr/>
          </p:nvSpPr>
          <p:spPr bwMode="auto">
            <a:xfrm>
              <a:off x="3123"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2541" name="Text Box 24"/>
            <p:cNvSpPr txBox="1">
              <a:spLocks noChangeArrowheads="1"/>
            </p:cNvSpPr>
            <p:nvPr/>
          </p:nvSpPr>
          <p:spPr bwMode="auto">
            <a:xfrm>
              <a:off x="4974" y="2456"/>
              <a:ext cx="294" cy="1738"/>
            </a:xfrm>
            <a:prstGeom prst="rect">
              <a:avLst/>
            </a:prstGeom>
            <a:noFill/>
            <a:ln w="9525">
              <a:noFill/>
              <a:miter lim="800000"/>
              <a:headEnd/>
              <a:tailEnd/>
            </a:ln>
          </p:spPr>
          <p:txBody>
            <a:bodyPr wrap="none">
              <a:spAutoFit/>
            </a:bodyPr>
            <a:lstStyle/>
            <a:p>
              <a:pPr algn="r">
                <a:lnSpc>
                  <a:spcPct val="125000"/>
                </a:lnSpc>
              </a:pPr>
              <a:r>
                <a:rPr lang="en-US" sz="2000" b="1"/>
                <a:t>12</a:t>
              </a:r>
            </a:p>
            <a:p>
              <a:pPr algn="r">
                <a:lnSpc>
                  <a:spcPct val="125000"/>
                </a:lnSpc>
              </a:pPr>
              <a:r>
                <a:rPr lang="en-US" sz="2000" b="1"/>
                <a:t>10</a:t>
              </a:r>
            </a:p>
            <a:p>
              <a:pPr algn="r">
                <a:lnSpc>
                  <a:spcPct val="125000"/>
                </a:lnSpc>
              </a:pPr>
              <a:r>
                <a:rPr lang="en-US" sz="2000" b="1"/>
                <a:t>9</a:t>
              </a:r>
            </a:p>
            <a:p>
              <a:pPr algn="r">
                <a:lnSpc>
                  <a:spcPct val="125000"/>
                </a:lnSpc>
              </a:pPr>
              <a:r>
                <a:rPr lang="en-US" sz="2000" b="1"/>
                <a:t>8</a:t>
              </a:r>
            </a:p>
            <a:p>
              <a:pPr algn="r">
                <a:lnSpc>
                  <a:spcPct val="125000"/>
                </a:lnSpc>
              </a:pPr>
              <a:r>
                <a:rPr lang="en-US" sz="2000" b="1"/>
                <a:t>6</a:t>
              </a:r>
            </a:p>
            <a:p>
              <a:pPr algn="r">
                <a:lnSpc>
                  <a:spcPct val="125000"/>
                </a:lnSpc>
              </a:pPr>
              <a:r>
                <a:rPr lang="en-US" sz="2000" b="1"/>
                <a:t>3</a:t>
              </a:r>
            </a:p>
            <a:p>
              <a:pPr algn="r">
                <a:lnSpc>
                  <a:spcPct val="125000"/>
                </a:lnSpc>
              </a:pPr>
              <a:r>
                <a:rPr lang="en-US" sz="2000" b="1"/>
                <a:t>2</a:t>
              </a: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730375" y="1817688"/>
            <a:ext cx="7119938" cy="210185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3556" name="Rectangle 3"/>
          <p:cNvSpPr>
            <a:spLocks noGrp="1" noChangeArrowheads="1"/>
          </p:cNvSpPr>
          <p:nvPr>
            <p:ph type="title"/>
          </p:nvPr>
        </p:nvSpPr>
        <p:spPr>
          <a:xfrm>
            <a:off x="304800" y="0"/>
            <a:ext cx="8839200" cy="914400"/>
          </a:xfrm>
        </p:spPr>
        <p:txBody>
          <a:bodyPr>
            <a:normAutofit/>
          </a:bodyPr>
          <a:lstStyle/>
          <a:p>
            <a:r>
              <a:rPr lang="en-US" sz="3600" dirty="0"/>
              <a:t>Theory of Consumer Behavior</a:t>
            </a:r>
          </a:p>
        </p:txBody>
      </p:sp>
      <p:sp>
        <p:nvSpPr>
          <p:cNvPr id="11268" name="Text Box 4"/>
          <p:cNvSpPr txBox="1">
            <a:spLocks noChangeArrowheads="1"/>
          </p:cNvSpPr>
          <p:nvPr/>
        </p:nvSpPr>
        <p:spPr bwMode="auto">
          <a:xfrm>
            <a:off x="1704975" y="682625"/>
            <a:ext cx="7237413" cy="1131888"/>
          </a:xfrm>
          <a:prstGeom prst="rect">
            <a:avLst/>
          </a:prstGeom>
          <a:noFill/>
          <a:ln w="9525">
            <a:noFill/>
            <a:miter lim="800000"/>
            <a:headEnd/>
            <a:tailEnd/>
          </a:ln>
        </p:spPr>
        <p:txBody>
          <a:bodyPr>
            <a:spAutoFit/>
          </a:bodyPr>
          <a:lstStyle/>
          <a:p>
            <a:pPr>
              <a:lnSpc>
                <a:spcPct val="85000"/>
              </a:lnSpc>
            </a:pPr>
            <a:r>
              <a:rPr lang="en-US" sz="2800" b="1" i="1" u="sng" dirty="0">
                <a:solidFill>
                  <a:srgbClr val="990033"/>
                </a:solidFill>
              </a:rPr>
              <a:t>Numerical Example:</a:t>
            </a:r>
          </a:p>
          <a:p>
            <a:pPr>
              <a:lnSpc>
                <a:spcPct val="85000"/>
              </a:lnSpc>
            </a:pPr>
            <a:r>
              <a:rPr lang="en-US" sz="2600" b="1" dirty="0"/>
              <a:t>Utility-Maximizing Combination of Products </a:t>
            </a:r>
            <a:r>
              <a:rPr lang="en-US" sz="2600" b="1" dirty="0">
                <a:solidFill>
                  <a:srgbClr val="990033"/>
                </a:solidFill>
              </a:rPr>
              <a:t>A</a:t>
            </a:r>
            <a:r>
              <a:rPr lang="en-US" sz="2600" b="1" dirty="0"/>
              <a:t> and </a:t>
            </a:r>
            <a:r>
              <a:rPr lang="en-US" sz="2600" b="1" dirty="0">
                <a:solidFill>
                  <a:srgbClr val="669900"/>
                </a:solidFill>
              </a:rPr>
              <a:t>B</a:t>
            </a:r>
            <a:r>
              <a:rPr lang="en-US" sz="2600" b="1" dirty="0"/>
              <a:t> Obtainable with an </a:t>
            </a:r>
            <a:r>
              <a:rPr lang="en-US" sz="2600" b="1" dirty="0">
                <a:solidFill>
                  <a:srgbClr val="990033"/>
                </a:solidFill>
              </a:rPr>
              <a:t>Income of Rs.10</a:t>
            </a:r>
          </a:p>
        </p:txBody>
      </p:sp>
      <p:sp>
        <p:nvSpPr>
          <p:cNvPr id="11269" name="Text Box 5"/>
          <p:cNvSpPr txBox="1">
            <a:spLocks noChangeArrowheads="1"/>
          </p:cNvSpPr>
          <p:nvPr/>
        </p:nvSpPr>
        <p:spPr bwMode="auto">
          <a:xfrm>
            <a:off x="1884363" y="3121025"/>
            <a:ext cx="1047750" cy="792163"/>
          </a:xfrm>
          <a:prstGeom prst="rect">
            <a:avLst/>
          </a:prstGeom>
          <a:noFill/>
          <a:ln w="9525">
            <a:noFill/>
            <a:miter lim="800000"/>
            <a:headEnd/>
            <a:tailEnd/>
          </a:ln>
        </p:spPr>
        <p:txBody>
          <a:bodyPr wrap="none">
            <a:spAutoFit/>
          </a:bodyPr>
          <a:lstStyle/>
          <a:p>
            <a:pPr algn="ctr">
              <a:lnSpc>
                <a:spcPct val="85000"/>
              </a:lnSpc>
            </a:pPr>
            <a:r>
              <a:rPr lang="en-US" b="1"/>
              <a:t>(1)</a:t>
            </a:r>
          </a:p>
          <a:p>
            <a:pPr algn="ctr">
              <a:lnSpc>
                <a:spcPct val="85000"/>
              </a:lnSpc>
            </a:pPr>
            <a:r>
              <a:rPr lang="en-US" b="1"/>
              <a:t>Unit of</a:t>
            </a:r>
          </a:p>
          <a:p>
            <a:pPr algn="ctr">
              <a:lnSpc>
                <a:spcPct val="85000"/>
              </a:lnSpc>
            </a:pPr>
            <a:r>
              <a:rPr lang="en-US" b="1"/>
              <a:t>Product</a:t>
            </a:r>
          </a:p>
        </p:txBody>
      </p:sp>
      <p:grpSp>
        <p:nvGrpSpPr>
          <p:cNvPr id="2" name="Group 6"/>
          <p:cNvGrpSpPr>
            <a:grpSpLocks/>
          </p:cNvGrpSpPr>
          <p:nvPr/>
        </p:nvGrpSpPr>
        <p:grpSpPr bwMode="auto">
          <a:xfrm>
            <a:off x="3298825" y="2887663"/>
            <a:ext cx="4062413" cy="1025525"/>
            <a:chOff x="2078" y="1819"/>
            <a:chExt cx="2559" cy="646"/>
          </a:xfrm>
        </p:grpSpPr>
        <p:sp>
          <p:nvSpPr>
            <p:cNvPr id="23586" name="Text Box 7"/>
            <p:cNvSpPr txBox="1">
              <a:spLocks noChangeArrowheads="1"/>
            </p:cNvSpPr>
            <p:nvPr/>
          </p:nvSpPr>
          <p:spPr bwMode="auto">
            <a:xfrm>
              <a:off x="2078"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sp>
          <p:nvSpPr>
            <p:cNvPr id="23587" name="Text Box 8"/>
            <p:cNvSpPr txBox="1">
              <a:spLocks noChangeArrowheads="1"/>
            </p:cNvSpPr>
            <p:nvPr/>
          </p:nvSpPr>
          <p:spPr bwMode="auto">
            <a:xfrm>
              <a:off x="3929"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grpSp>
      <p:grpSp>
        <p:nvGrpSpPr>
          <p:cNvPr id="3" name="Group 9"/>
          <p:cNvGrpSpPr>
            <a:grpSpLocks/>
          </p:cNvGrpSpPr>
          <p:nvPr/>
        </p:nvGrpSpPr>
        <p:grpSpPr bwMode="auto">
          <a:xfrm>
            <a:off x="4533900" y="2654300"/>
            <a:ext cx="4252913" cy="1258888"/>
            <a:chOff x="2856" y="1672"/>
            <a:chExt cx="2679" cy="793"/>
          </a:xfrm>
        </p:grpSpPr>
        <p:sp>
          <p:nvSpPr>
            <p:cNvPr id="23584" name="Text Box 10"/>
            <p:cNvSpPr txBox="1">
              <a:spLocks noChangeArrowheads="1"/>
            </p:cNvSpPr>
            <p:nvPr/>
          </p:nvSpPr>
          <p:spPr bwMode="auto">
            <a:xfrm>
              <a:off x="2856" y="1672"/>
              <a:ext cx="828" cy="793"/>
            </a:xfrm>
            <a:prstGeom prst="rect">
              <a:avLst/>
            </a:prstGeom>
            <a:noFill/>
            <a:ln w="9525">
              <a:noFill/>
              <a:miter lim="800000"/>
              <a:headEnd/>
              <a:tailEnd/>
            </a:ln>
          </p:spPr>
          <p:txBody>
            <a:bodyPr wrap="none">
              <a:spAutoFit/>
            </a:bodyPr>
            <a:lstStyle/>
            <a:p>
              <a:pPr algn="ctr">
                <a:lnSpc>
                  <a:spcPct val="85000"/>
                </a:lnSpc>
              </a:pPr>
              <a:r>
                <a:rPr lang="en-US" b="1" dirty="0"/>
                <a:t>(b)</a:t>
              </a:r>
            </a:p>
            <a:p>
              <a:pPr algn="ctr">
                <a:lnSpc>
                  <a:spcPct val="85000"/>
                </a:lnSpc>
              </a:pPr>
              <a:r>
                <a:rPr lang="en-US" b="1" dirty="0"/>
                <a:t>Marginal</a:t>
              </a:r>
            </a:p>
            <a:p>
              <a:pPr algn="ctr">
                <a:lnSpc>
                  <a:spcPct val="85000"/>
                </a:lnSpc>
              </a:pPr>
              <a:r>
                <a:rPr lang="en-US" b="1" dirty="0"/>
                <a:t>Utility</a:t>
              </a:r>
            </a:p>
            <a:p>
              <a:pPr algn="ctr">
                <a:lnSpc>
                  <a:spcPct val="85000"/>
                </a:lnSpc>
              </a:pPr>
              <a:r>
                <a:rPr lang="en-US" b="1" dirty="0"/>
                <a:t>Per Rs.</a:t>
              </a:r>
            </a:p>
            <a:p>
              <a:pPr algn="ctr">
                <a:lnSpc>
                  <a:spcPct val="85000"/>
                </a:lnSpc>
              </a:pPr>
              <a:r>
                <a:rPr lang="en-US" b="1" dirty="0"/>
                <a:t>(MU/Price)</a:t>
              </a:r>
            </a:p>
          </p:txBody>
        </p:sp>
        <p:sp>
          <p:nvSpPr>
            <p:cNvPr id="23585" name="Text Box 11"/>
            <p:cNvSpPr txBox="1">
              <a:spLocks noChangeArrowheads="1"/>
            </p:cNvSpPr>
            <p:nvPr/>
          </p:nvSpPr>
          <p:spPr bwMode="auto">
            <a:xfrm>
              <a:off x="4707" y="1672"/>
              <a:ext cx="828" cy="793"/>
            </a:xfrm>
            <a:prstGeom prst="rect">
              <a:avLst/>
            </a:prstGeom>
            <a:noFill/>
            <a:ln w="9525">
              <a:noFill/>
              <a:miter lim="800000"/>
              <a:headEnd/>
              <a:tailEnd/>
            </a:ln>
          </p:spPr>
          <p:txBody>
            <a:bodyPr wrap="none">
              <a:spAutoFit/>
            </a:bodyPr>
            <a:lstStyle/>
            <a:p>
              <a:pPr algn="ctr">
                <a:lnSpc>
                  <a:spcPct val="85000"/>
                </a:lnSpc>
              </a:pPr>
              <a:r>
                <a:rPr lang="en-US" b="1" dirty="0"/>
                <a:t>(b)</a:t>
              </a:r>
            </a:p>
            <a:p>
              <a:pPr algn="ctr">
                <a:lnSpc>
                  <a:spcPct val="85000"/>
                </a:lnSpc>
              </a:pPr>
              <a:r>
                <a:rPr lang="en-US" b="1" dirty="0"/>
                <a:t>Marginal</a:t>
              </a:r>
            </a:p>
            <a:p>
              <a:pPr algn="ctr">
                <a:lnSpc>
                  <a:spcPct val="85000"/>
                </a:lnSpc>
              </a:pPr>
              <a:r>
                <a:rPr lang="en-US" b="1" dirty="0"/>
                <a:t>Utility</a:t>
              </a:r>
            </a:p>
            <a:p>
              <a:pPr algn="ctr">
                <a:lnSpc>
                  <a:spcPct val="85000"/>
                </a:lnSpc>
              </a:pPr>
              <a:r>
                <a:rPr lang="en-US" b="1" dirty="0"/>
                <a:t>Per Rs.</a:t>
              </a:r>
            </a:p>
            <a:p>
              <a:pPr algn="ctr">
                <a:lnSpc>
                  <a:spcPct val="85000"/>
                </a:lnSpc>
              </a:pPr>
              <a:r>
                <a:rPr lang="en-US" b="1" dirty="0"/>
                <a:t>(MU/Price)</a:t>
              </a:r>
            </a:p>
          </p:txBody>
        </p:sp>
      </p:grpSp>
      <p:grpSp>
        <p:nvGrpSpPr>
          <p:cNvPr id="4" name="Group 12"/>
          <p:cNvGrpSpPr>
            <a:grpSpLocks/>
          </p:cNvGrpSpPr>
          <p:nvPr/>
        </p:nvGrpSpPr>
        <p:grpSpPr bwMode="auto">
          <a:xfrm>
            <a:off x="3243263" y="1879600"/>
            <a:ext cx="2613025" cy="798513"/>
            <a:chOff x="2043" y="1184"/>
            <a:chExt cx="1646" cy="503"/>
          </a:xfrm>
        </p:grpSpPr>
        <p:sp>
          <p:nvSpPr>
            <p:cNvPr id="23582" name="Text Box 13"/>
            <p:cNvSpPr txBox="1">
              <a:spLocks noChangeArrowheads="1"/>
            </p:cNvSpPr>
            <p:nvPr/>
          </p:nvSpPr>
          <p:spPr bwMode="auto">
            <a:xfrm>
              <a:off x="2394" y="1184"/>
              <a:ext cx="944" cy="503"/>
            </a:xfrm>
            <a:prstGeom prst="rect">
              <a:avLst/>
            </a:prstGeom>
            <a:noFill/>
            <a:ln w="9525">
              <a:noFill/>
              <a:miter lim="800000"/>
              <a:headEnd/>
              <a:tailEnd/>
            </a:ln>
          </p:spPr>
          <p:txBody>
            <a:bodyPr wrap="none">
              <a:spAutoFit/>
            </a:bodyPr>
            <a:lstStyle/>
            <a:p>
              <a:pPr algn="ctr">
                <a:lnSpc>
                  <a:spcPct val="85000"/>
                </a:lnSpc>
              </a:pPr>
              <a:r>
                <a:rPr lang="en-US" b="1" dirty="0"/>
                <a:t>(2)</a:t>
              </a:r>
            </a:p>
            <a:p>
              <a:pPr algn="ctr">
                <a:lnSpc>
                  <a:spcPct val="85000"/>
                </a:lnSpc>
              </a:pPr>
              <a:r>
                <a:rPr lang="en-US" b="1" dirty="0">
                  <a:solidFill>
                    <a:srgbClr val="990033"/>
                  </a:solidFill>
                </a:rPr>
                <a:t>Product A:</a:t>
              </a:r>
            </a:p>
            <a:p>
              <a:pPr algn="ctr">
                <a:lnSpc>
                  <a:spcPct val="85000"/>
                </a:lnSpc>
              </a:pPr>
              <a:r>
                <a:rPr lang="en-US" b="1" dirty="0">
                  <a:solidFill>
                    <a:srgbClr val="990033"/>
                  </a:solidFill>
                </a:rPr>
                <a:t>Price = Rs.1</a:t>
              </a:r>
            </a:p>
          </p:txBody>
        </p:sp>
        <p:sp>
          <p:nvSpPr>
            <p:cNvPr id="23583" name="Line 14"/>
            <p:cNvSpPr>
              <a:spLocks noChangeShapeType="1"/>
            </p:cNvSpPr>
            <p:nvPr/>
          </p:nvSpPr>
          <p:spPr bwMode="auto">
            <a:xfrm>
              <a:off x="2043" y="1672"/>
              <a:ext cx="1646" cy="0"/>
            </a:xfrm>
            <a:prstGeom prst="line">
              <a:avLst/>
            </a:prstGeom>
            <a:noFill/>
            <a:ln w="57150">
              <a:solidFill>
                <a:srgbClr val="990033"/>
              </a:solidFill>
              <a:round/>
              <a:headEnd/>
              <a:tailEnd/>
            </a:ln>
          </p:spPr>
          <p:txBody>
            <a:bodyPr/>
            <a:lstStyle/>
            <a:p>
              <a:endParaRPr lang="en-US"/>
            </a:p>
          </p:txBody>
        </p:sp>
      </p:grpSp>
      <p:grpSp>
        <p:nvGrpSpPr>
          <p:cNvPr id="5" name="Group 15"/>
          <p:cNvGrpSpPr>
            <a:grpSpLocks/>
          </p:cNvGrpSpPr>
          <p:nvPr/>
        </p:nvGrpSpPr>
        <p:grpSpPr bwMode="auto">
          <a:xfrm>
            <a:off x="6184900" y="1876425"/>
            <a:ext cx="2613025" cy="798513"/>
            <a:chOff x="3896" y="1182"/>
            <a:chExt cx="1646" cy="503"/>
          </a:xfrm>
        </p:grpSpPr>
        <p:sp>
          <p:nvSpPr>
            <p:cNvPr id="23580" name="Text Box 16"/>
            <p:cNvSpPr txBox="1">
              <a:spLocks noChangeArrowheads="1"/>
            </p:cNvSpPr>
            <p:nvPr/>
          </p:nvSpPr>
          <p:spPr bwMode="auto">
            <a:xfrm>
              <a:off x="4247" y="1182"/>
              <a:ext cx="944" cy="503"/>
            </a:xfrm>
            <a:prstGeom prst="rect">
              <a:avLst/>
            </a:prstGeom>
            <a:noFill/>
            <a:ln w="9525">
              <a:noFill/>
              <a:miter lim="800000"/>
              <a:headEnd/>
              <a:tailEnd/>
            </a:ln>
          </p:spPr>
          <p:txBody>
            <a:bodyPr wrap="none">
              <a:spAutoFit/>
            </a:bodyPr>
            <a:lstStyle/>
            <a:p>
              <a:pPr algn="ctr">
                <a:lnSpc>
                  <a:spcPct val="85000"/>
                </a:lnSpc>
              </a:pPr>
              <a:r>
                <a:rPr lang="en-US" b="1" dirty="0"/>
                <a:t>(3)</a:t>
              </a:r>
            </a:p>
            <a:p>
              <a:pPr algn="ctr">
                <a:lnSpc>
                  <a:spcPct val="85000"/>
                </a:lnSpc>
              </a:pPr>
              <a:r>
                <a:rPr lang="en-US" b="1" dirty="0">
                  <a:solidFill>
                    <a:srgbClr val="669900"/>
                  </a:solidFill>
                </a:rPr>
                <a:t>Product B:</a:t>
              </a:r>
            </a:p>
            <a:p>
              <a:pPr algn="ctr">
                <a:lnSpc>
                  <a:spcPct val="85000"/>
                </a:lnSpc>
              </a:pPr>
              <a:r>
                <a:rPr lang="en-US" b="1" dirty="0">
                  <a:solidFill>
                    <a:srgbClr val="669900"/>
                  </a:solidFill>
                </a:rPr>
                <a:t>Price = Rs.2</a:t>
              </a:r>
            </a:p>
          </p:txBody>
        </p:sp>
        <p:sp>
          <p:nvSpPr>
            <p:cNvPr id="23581" name="Line 17"/>
            <p:cNvSpPr>
              <a:spLocks noChangeShapeType="1"/>
            </p:cNvSpPr>
            <p:nvPr/>
          </p:nvSpPr>
          <p:spPr bwMode="auto">
            <a:xfrm>
              <a:off x="3896" y="1670"/>
              <a:ext cx="1646" cy="0"/>
            </a:xfrm>
            <a:prstGeom prst="line">
              <a:avLst/>
            </a:prstGeom>
            <a:noFill/>
            <a:ln w="57150">
              <a:solidFill>
                <a:srgbClr val="669900"/>
              </a:solidFill>
              <a:round/>
              <a:headEnd/>
              <a:tailEnd/>
            </a:ln>
          </p:spPr>
          <p:txBody>
            <a:bodyPr/>
            <a:lstStyle/>
            <a:p>
              <a:endParaRPr lang="en-US"/>
            </a:p>
          </p:txBody>
        </p:sp>
      </p:grpSp>
      <p:grpSp>
        <p:nvGrpSpPr>
          <p:cNvPr id="6" name="Group 18"/>
          <p:cNvGrpSpPr>
            <a:grpSpLocks/>
          </p:cNvGrpSpPr>
          <p:nvPr/>
        </p:nvGrpSpPr>
        <p:grpSpPr bwMode="auto">
          <a:xfrm>
            <a:off x="1843088" y="3898900"/>
            <a:ext cx="5189537" cy="2759075"/>
            <a:chOff x="1161" y="2456"/>
            <a:chExt cx="3269" cy="1738"/>
          </a:xfrm>
        </p:grpSpPr>
        <p:sp>
          <p:nvSpPr>
            <p:cNvPr id="23577" name="Text Box 19"/>
            <p:cNvSpPr txBox="1">
              <a:spLocks noChangeArrowheads="1"/>
            </p:cNvSpPr>
            <p:nvPr/>
          </p:nvSpPr>
          <p:spPr bwMode="auto">
            <a:xfrm>
              <a:off x="1161" y="2456"/>
              <a:ext cx="739" cy="1738"/>
            </a:xfrm>
            <a:prstGeom prst="rect">
              <a:avLst/>
            </a:prstGeom>
            <a:noFill/>
            <a:ln w="9525">
              <a:noFill/>
              <a:miter lim="800000"/>
              <a:headEnd/>
              <a:tailEnd/>
            </a:ln>
          </p:spPr>
          <p:txBody>
            <a:bodyPr wrap="none">
              <a:spAutoFit/>
            </a:bodyPr>
            <a:lstStyle/>
            <a:p>
              <a:pPr>
                <a:lnSpc>
                  <a:spcPct val="125000"/>
                </a:lnSpc>
              </a:pPr>
              <a:r>
                <a:rPr lang="en-US" sz="2000" b="1"/>
                <a:t>First</a:t>
              </a:r>
            </a:p>
            <a:p>
              <a:pPr>
                <a:lnSpc>
                  <a:spcPct val="125000"/>
                </a:lnSpc>
              </a:pPr>
              <a:r>
                <a:rPr lang="en-US" sz="2000" b="1"/>
                <a:t>Second</a:t>
              </a:r>
            </a:p>
            <a:p>
              <a:pPr>
                <a:lnSpc>
                  <a:spcPct val="125000"/>
                </a:lnSpc>
              </a:pPr>
              <a:r>
                <a:rPr lang="en-US" sz="2000" b="1"/>
                <a:t>Third</a:t>
              </a:r>
            </a:p>
            <a:p>
              <a:pPr>
                <a:lnSpc>
                  <a:spcPct val="125000"/>
                </a:lnSpc>
              </a:pPr>
              <a:r>
                <a:rPr lang="en-US" sz="2000" b="1"/>
                <a:t>Fourth</a:t>
              </a:r>
            </a:p>
            <a:p>
              <a:pPr>
                <a:lnSpc>
                  <a:spcPct val="125000"/>
                </a:lnSpc>
              </a:pPr>
              <a:r>
                <a:rPr lang="en-US" sz="2000" b="1"/>
                <a:t>Fifth</a:t>
              </a:r>
            </a:p>
            <a:p>
              <a:pPr>
                <a:lnSpc>
                  <a:spcPct val="125000"/>
                </a:lnSpc>
              </a:pPr>
              <a:r>
                <a:rPr lang="en-US" sz="2000" b="1"/>
                <a:t>Sixth</a:t>
              </a:r>
            </a:p>
            <a:p>
              <a:pPr>
                <a:lnSpc>
                  <a:spcPct val="125000"/>
                </a:lnSpc>
              </a:pPr>
              <a:r>
                <a:rPr lang="en-US" sz="2000" b="1"/>
                <a:t>Seventh</a:t>
              </a:r>
            </a:p>
          </p:txBody>
        </p:sp>
        <p:sp>
          <p:nvSpPr>
            <p:cNvPr id="23578" name="Text Box 20"/>
            <p:cNvSpPr txBox="1">
              <a:spLocks noChangeArrowheads="1"/>
            </p:cNvSpPr>
            <p:nvPr/>
          </p:nvSpPr>
          <p:spPr bwMode="auto">
            <a:xfrm>
              <a:off x="2285"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3579" name="Text Box 21"/>
            <p:cNvSpPr txBox="1">
              <a:spLocks noChangeArrowheads="1"/>
            </p:cNvSpPr>
            <p:nvPr/>
          </p:nvSpPr>
          <p:spPr bwMode="auto">
            <a:xfrm>
              <a:off x="4136" y="2456"/>
              <a:ext cx="294" cy="1738"/>
            </a:xfrm>
            <a:prstGeom prst="rect">
              <a:avLst/>
            </a:prstGeom>
            <a:noFill/>
            <a:ln w="9525">
              <a:noFill/>
              <a:miter lim="800000"/>
              <a:headEnd/>
              <a:tailEnd/>
            </a:ln>
          </p:spPr>
          <p:txBody>
            <a:bodyPr wrap="none">
              <a:spAutoFit/>
            </a:bodyPr>
            <a:lstStyle/>
            <a:p>
              <a:pPr algn="r">
                <a:lnSpc>
                  <a:spcPct val="125000"/>
                </a:lnSpc>
              </a:pPr>
              <a:r>
                <a:rPr lang="en-US" sz="2000" b="1"/>
                <a:t>24</a:t>
              </a:r>
            </a:p>
            <a:p>
              <a:pPr algn="r">
                <a:lnSpc>
                  <a:spcPct val="125000"/>
                </a:lnSpc>
              </a:pPr>
              <a:r>
                <a:rPr lang="en-US" sz="2000" b="1"/>
                <a:t>20</a:t>
              </a:r>
            </a:p>
            <a:p>
              <a:pPr algn="r">
                <a:lnSpc>
                  <a:spcPct val="125000"/>
                </a:lnSpc>
              </a:pPr>
              <a:r>
                <a:rPr lang="en-US" sz="2000" b="1"/>
                <a:t>18</a:t>
              </a:r>
            </a:p>
            <a:p>
              <a:pPr algn="r">
                <a:lnSpc>
                  <a:spcPct val="125000"/>
                </a:lnSpc>
              </a:pPr>
              <a:r>
                <a:rPr lang="en-US" sz="2000" b="1"/>
                <a:t>16</a:t>
              </a:r>
            </a:p>
            <a:p>
              <a:pPr algn="r">
                <a:lnSpc>
                  <a:spcPct val="125000"/>
                </a:lnSpc>
              </a:pPr>
              <a:r>
                <a:rPr lang="en-US" sz="2000" b="1"/>
                <a:t>12</a:t>
              </a:r>
            </a:p>
            <a:p>
              <a:pPr algn="r">
                <a:lnSpc>
                  <a:spcPct val="125000"/>
                </a:lnSpc>
              </a:pPr>
              <a:r>
                <a:rPr lang="en-US" sz="2000" b="1"/>
                <a:t>6</a:t>
              </a:r>
            </a:p>
            <a:p>
              <a:pPr algn="r">
                <a:lnSpc>
                  <a:spcPct val="125000"/>
                </a:lnSpc>
              </a:pPr>
              <a:r>
                <a:rPr lang="en-US" sz="2000" b="1"/>
                <a:t>4</a:t>
              </a:r>
            </a:p>
          </p:txBody>
        </p:sp>
      </p:grpSp>
      <p:grpSp>
        <p:nvGrpSpPr>
          <p:cNvPr id="7" name="Group 22"/>
          <p:cNvGrpSpPr>
            <a:grpSpLocks/>
          </p:cNvGrpSpPr>
          <p:nvPr/>
        </p:nvGrpSpPr>
        <p:grpSpPr bwMode="auto">
          <a:xfrm>
            <a:off x="4957763" y="3898900"/>
            <a:ext cx="3405187" cy="2759075"/>
            <a:chOff x="3123" y="2456"/>
            <a:chExt cx="2145" cy="1738"/>
          </a:xfrm>
        </p:grpSpPr>
        <p:sp>
          <p:nvSpPr>
            <p:cNvPr id="23575" name="Text Box 23"/>
            <p:cNvSpPr txBox="1">
              <a:spLocks noChangeArrowheads="1"/>
            </p:cNvSpPr>
            <p:nvPr/>
          </p:nvSpPr>
          <p:spPr bwMode="auto">
            <a:xfrm>
              <a:off x="3123"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3576" name="Text Box 24"/>
            <p:cNvSpPr txBox="1">
              <a:spLocks noChangeArrowheads="1"/>
            </p:cNvSpPr>
            <p:nvPr/>
          </p:nvSpPr>
          <p:spPr bwMode="auto">
            <a:xfrm>
              <a:off x="4974" y="2456"/>
              <a:ext cx="294" cy="1738"/>
            </a:xfrm>
            <a:prstGeom prst="rect">
              <a:avLst/>
            </a:prstGeom>
            <a:noFill/>
            <a:ln w="9525">
              <a:noFill/>
              <a:miter lim="800000"/>
              <a:headEnd/>
              <a:tailEnd/>
            </a:ln>
          </p:spPr>
          <p:txBody>
            <a:bodyPr wrap="none">
              <a:spAutoFit/>
            </a:bodyPr>
            <a:lstStyle/>
            <a:p>
              <a:pPr algn="r">
                <a:lnSpc>
                  <a:spcPct val="125000"/>
                </a:lnSpc>
              </a:pPr>
              <a:r>
                <a:rPr lang="en-US" sz="2000" b="1"/>
                <a:t>12</a:t>
              </a:r>
            </a:p>
            <a:p>
              <a:pPr algn="r">
                <a:lnSpc>
                  <a:spcPct val="125000"/>
                </a:lnSpc>
              </a:pPr>
              <a:r>
                <a:rPr lang="en-US" sz="2000" b="1"/>
                <a:t>10</a:t>
              </a:r>
            </a:p>
            <a:p>
              <a:pPr algn="r">
                <a:lnSpc>
                  <a:spcPct val="125000"/>
                </a:lnSpc>
              </a:pPr>
              <a:r>
                <a:rPr lang="en-US" sz="2000" b="1"/>
                <a:t>9</a:t>
              </a:r>
            </a:p>
            <a:p>
              <a:pPr algn="r">
                <a:lnSpc>
                  <a:spcPct val="125000"/>
                </a:lnSpc>
              </a:pPr>
              <a:r>
                <a:rPr lang="en-US" sz="2000" b="1"/>
                <a:t>8</a:t>
              </a:r>
            </a:p>
            <a:p>
              <a:pPr algn="r">
                <a:lnSpc>
                  <a:spcPct val="125000"/>
                </a:lnSpc>
              </a:pPr>
              <a:r>
                <a:rPr lang="en-US" sz="2000" b="1"/>
                <a:t>6</a:t>
              </a:r>
            </a:p>
            <a:p>
              <a:pPr algn="r">
                <a:lnSpc>
                  <a:spcPct val="125000"/>
                </a:lnSpc>
              </a:pPr>
              <a:r>
                <a:rPr lang="en-US" sz="2000" b="1"/>
                <a:t>3</a:t>
              </a:r>
            </a:p>
            <a:p>
              <a:pPr algn="r">
                <a:lnSpc>
                  <a:spcPct val="125000"/>
                </a:lnSpc>
              </a:pPr>
              <a:r>
                <a:rPr lang="en-US" sz="2000" b="1"/>
                <a:t>2</a:t>
              </a:r>
            </a:p>
          </p:txBody>
        </p:sp>
      </p:grpSp>
      <p:sp>
        <p:nvSpPr>
          <p:cNvPr id="11289" name="Rectangle 25"/>
          <p:cNvSpPr>
            <a:spLocks noChangeArrowheads="1"/>
          </p:cNvSpPr>
          <p:nvPr/>
        </p:nvSpPr>
        <p:spPr bwMode="auto">
          <a:xfrm>
            <a:off x="3429000" y="4354513"/>
            <a:ext cx="2592388" cy="2220912"/>
          </a:xfrm>
          <a:prstGeom prst="rect">
            <a:avLst/>
          </a:prstGeom>
          <a:solidFill>
            <a:schemeClr val="bg1"/>
          </a:solidFill>
          <a:ln w="9525">
            <a:noFill/>
            <a:miter lim="800000"/>
            <a:headEnd/>
            <a:tailEnd/>
          </a:ln>
        </p:spPr>
        <p:txBody>
          <a:bodyPr wrap="none" anchor="ctr"/>
          <a:lstStyle/>
          <a:p>
            <a:endParaRPr lang="en-US"/>
          </a:p>
        </p:txBody>
      </p:sp>
      <p:sp>
        <p:nvSpPr>
          <p:cNvPr id="11290" name="Rectangle 26"/>
          <p:cNvSpPr>
            <a:spLocks noChangeArrowheads="1"/>
          </p:cNvSpPr>
          <p:nvPr/>
        </p:nvSpPr>
        <p:spPr bwMode="auto">
          <a:xfrm>
            <a:off x="5997575" y="4354513"/>
            <a:ext cx="2754313" cy="2220912"/>
          </a:xfrm>
          <a:prstGeom prst="rect">
            <a:avLst/>
          </a:prstGeom>
          <a:solidFill>
            <a:schemeClr val="bg1"/>
          </a:solidFill>
          <a:ln w="9525">
            <a:noFill/>
            <a:miter lim="800000"/>
            <a:headEnd/>
            <a:tailEnd/>
          </a:ln>
        </p:spPr>
        <p:txBody>
          <a:bodyPr wrap="none" anchor="ctr"/>
          <a:lstStyle/>
          <a:p>
            <a:endParaRPr lang="en-US"/>
          </a:p>
        </p:txBody>
      </p:sp>
      <p:sp>
        <p:nvSpPr>
          <p:cNvPr id="11291" name="Rectangle 27"/>
          <p:cNvSpPr>
            <a:spLocks noChangeArrowheads="1"/>
          </p:cNvSpPr>
          <p:nvPr/>
        </p:nvSpPr>
        <p:spPr bwMode="auto">
          <a:xfrm>
            <a:off x="1846263" y="4354513"/>
            <a:ext cx="1592262" cy="2220912"/>
          </a:xfrm>
          <a:prstGeom prst="rect">
            <a:avLst/>
          </a:prstGeom>
          <a:solidFill>
            <a:schemeClr val="bg1"/>
          </a:solidFill>
          <a:ln w="9525">
            <a:noFill/>
            <a:miter lim="800000"/>
            <a:headEnd/>
            <a:tailEnd/>
          </a:ln>
        </p:spPr>
        <p:txBody>
          <a:bodyPr wrap="none" anchor="ctr"/>
          <a:lstStyle/>
          <a:p>
            <a:endParaRPr lang="en-US"/>
          </a:p>
        </p:txBody>
      </p:sp>
      <p:sp>
        <p:nvSpPr>
          <p:cNvPr id="11292" name="Text Box 28"/>
          <p:cNvSpPr txBox="1">
            <a:spLocks noChangeArrowheads="1"/>
          </p:cNvSpPr>
          <p:nvPr/>
        </p:nvSpPr>
        <p:spPr bwMode="auto">
          <a:xfrm>
            <a:off x="1841500" y="4821238"/>
            <a:ext cx="6535738" cy="1800225"/>
          </a:xfrm>
          <a:prstGeom prst="rect">
            <a:avLst/>
          </a:prstGeom>
          <a:noFill/>
          <a:ln w="9525">
            <a:noFill/>
            <a:miter lim="800000"/>
            <a:headEnd/>
            <a:tailEnd/>
          </a:ln>
        </p:spPr>
        <p:txBody>
          <a:bodyPr wrap="none">
            <a:spAutoFit/>
          </a:bodyPr>
          <a:lstStyle/>
          <a:p>
            <a:r>
              <a:rPr lang="en-US" sz="2800" b="1">
                <a:solidFill>
                  <a:srgbClr val="990033"/>
                </a:solidFill>
              </a:rPr>
              <a:t>Compare Marginal Utilities</a:t>
            </a:r>
          </a:p>
          <a:p>
            <a:r>
              <a:rPr lang="en-US" sz="2800" b="1">
                <a:solidFill>
                  <a:srgbClr val="990033"/>
                </a:solidFill>
              </a:rPr>
              <a:t>Then Compare Per Dollar - MU/Price</a:t>
            </a:r>
          </a:p>
          <a:p>
            <a:r>
              <a:rPr lang="en-US" sz="2800" b="1">
                <a:solidFill>
                  <a:srgbClr val="990033"/>
                </a:solidFill>
              </a:rPr>
              <a:t>Choose the Highest</a:t>
            </a:r>
          </a:p>
          <a:p>
            <a:r>
              <a:rPr lang="en-US" sz="2800" b="1">
                <a:solidFill>
                  <a:srgbClr val="990033"/>
                </a:solidFill>
              </a:rPr>
              <a:t>Check Budget - Proceed to Next Item </a:t>
            </a:r>
          </a:p>
        </p:txBody>
      </p:sp>
      <p:grpSp>
        <p:nvGrpSpPr>
          <p:cNvPr id="8" name="Group 29"/>
          <p:cNvGrpSpPr>
            <a:grpSpLocks/>
          </p:cNvGrpSpPr>
          <p:nvPr/>
        </p:nvGrpSpPr>
        <p:grpSpPr bwMode="auto">
          <a:xfrm>
            <a:off x="3616325" y="3892550"/>
            <a:ext cx="3430588" cy="500063"/>
            <a:chOff x="2278" y="2452"/>
            <a:chExt cx="2161" cy="315"/>
          </a:xfrm>
        </p:grpSpPr>
        <p:sp>
          <p:nvSpPr>
            <p:cNvPr id="23573" name="Oval 30"/>
            <p:cNvSpPr>
              <a:spLocks noChangeArrowheads="1"/>
            </p:cNvSpPr>
            <p:nvPr/>
          </p:nvSpPr>
          <p:spPr bwMode="auto">
            <a:xfrm>
              <a:off x="2278" y="2452"/>
              <a:ext cx="315" cy="315"/>
            </a:xfrm>
            <a:prstGeom prst="ellipse">
              <a:avLst/>
            </a:prstGeom>
            <a:noFill/>
            <a:ln w="38100">
              <a:solidFill>
                <a:srgbClr val="990033"/>
              </a:solidFill>
              <a:round/>
              <a:headEnd/>
              <a:tailEnd/>
            </a:ln>
          </p:spPr>
          <p:txBody>
            <a:bodyPr wrap="none" anchor="ctr"/>
            <a:lstStyle/>
            <a:p>
              <a:endParaRPr lang="en-US"/>
            </a:p>
          </p:txBody>
        </p:sp>
        <p:sp>
          <p:nvSpPr>
            <p:cNvPr id="23574" name="Oval 31"/>
            <p:cNvSpPr>
              <a:spLocks noChangeArrowheads="1"/>
            </p:cNvSpPr>
            <p:nvPr/>
          </p:nvSpPr>
          <p:spPr bwMode="auto">
            <a:xfrm>
              <a:off x="4124" y="2452"/>
              <a:ext cx="315" cy="315"/>
            </a:xfrm>
            <a:prstGeom prst="ellipse">
              <a:avLst/>
            </a:prstGeom>
            <a:noFill/>
            <a:ln w="38100">
              <a:solidFill>
                <a:srgbClr val="990033"/>
              </a:solidFill>
              <a:round/>
              <a:headEnd/>
              <a:tailEnd/>
            </a:ln>
          </p:spPr>
          <p:txBody>
            <a:bodyPr wrap="none" anchor="ctr"/>
            <a:lstStyle/>
            <a:p>
              <a:endParaRPr lang="en-US"/>
            </a:p>
          </p:txBody>
        </p:sp>
      </p:grpSp>
      <p:grpSp>
        <p:nvGrpSpPr>
          <p:cNvPr id="9" name="Group 32"/>
          <p:cNvGrpSpPr>
            <a:grpSpLocks/>
          </p:cNvGrpSpPr>
          <p:nvPr/>
        </p:nvGrpSpPr>
        <p:grpSpPr bwMode="auto">
          <a:xfrm>
            <a:off x="4946650" y="3892550"/>
            <a:ext cx="3430588" cy="500063"/>
            <a:chOff x="3116" y="2452"/>
            <a:chExt cx="2161" cy="315"/>
          </a:xfrm>
        </p:grpSpPr>
        <p:sp>
          <p:nvSpPr>
            <p:cNvPr id="23571" name="Oval 33"/>
            <p:cNvSpPr>
              <a:spLocks noChangeArrowheads="1"/>
            </p:cNvSpPr>
            <p:nvPr/>
          </p:nvSpPr>
          <p:spPr bwMode="auto">
            <a:xfrm>
              <a:off x="3116" y="2452"/>
              <a:ext cx="315" cy="315"/>
            </a:xfrm>
            <a:prstGeom prst="ellipse">
              <a:avLst/>
            </a:prstGeom>
            <a:noFill/>
            <a:ln w="38100">
              <a:solidFill>
                <a:srgbClr val="990033"/>
              </a:solidFill>
              <a:round/>
              <a:headEnd/>
              <a:tailEnd/>
            </a:ln>
          </p:spPr>
          <p:txBody>
            <a:bodyPr wrap="none" anchor="ctr"/>
            <a:lstStyle/>
            <a:p>
              <a:endParaRPr lang="en-US"/>
            </a:p>
          </p:txBody>
        </p:sp>
        <p:sp>
          <p:nvSpPr>
            <p:cNvPr id="23572" name="Oval 34"/>
            <p:cNvSpPr>
              <a:spLocks noChangeArrowheads="1"/>
            </p:cNvSpPr>
            <p:nvPr/>
          </p:nvSpPr>
          <p:spPr bwMode="auto">
            <a:xfrm>
              <a:off x="4962" y="2452"/>
              <a:ext cx="315" cy="315"/>
            </a:xfrm>
            <a:prstGeom prst="ellipse">
              <a:avLst/>
            </a:prstGeom>
            <a:noFill/>
            <a:ln w="38100">
              <a:solidFill>
                <a:srgbClr val="990033"/>
              </a:solidFill>
              <a:round/>
              <a:headEnd/>
              <a:tailEnd/>
            </a:ln>
          </p:spPr>
          <p:txBody>
            <a:bodyPr wrap="none" anchor="ctr"/>
            <a:lstStyle/>
            <a:p>
              <a:endParaRPr lang="en-US"/>
            </a:p>
          </p:txBody>
        </p:sp>
      </p:grpSp>
      <p:graphicFrame>
        <p:nvGraphicFramePr>
          <p:cNvPr id="12320" name="Object 2"/>
          <p:cNvGraphicFramePr>
            <a:graphicFrameLocks/>
          </p:cNvGraphicFramePr>
          <p:nvPr/>
        </p:nvGraphicFramePr>
        <p:xfrm>
          <a:off x="8458200" y="4038600"/>
          <a:ext cx="217488" cy="320675"/>
        </p:xfrm>
        <a:graphic>
          <a:graphicData uri="http://schemas.openxmlformats.org/presentationml/2006/ole">
            <mc:AlternateContent xmlns:mc="http://schemas.openxmlformats.org/markup-compatibility/2006">
              <mc:Choice xmlns:v="urn:schemas-microsoft-com:vml" Requires="v">
                <p:oleObj name="Clip" r:id="rId2" imgW="2246040" imgH="3305160" progId="">
                  <p:embed/>
                </p:oleObj>
              </mc:Choice>
              <mc:Fallback>
                <p:oleObj name="Clip" r:id="rId2" imgW="2246040" imgH="3305160" progId="">
                  <p:embed/>
                  <p:pic>
                    <p:nvPicPr>
                      <p:cNvPr id="1232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4038600"/>
                        <a:ext cx="2174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1000"/>
                                        <p:tgtEl>
                                          <p:spTgt spid="11268"/>
                                        </p:tgtEl>
                                      </p:cBhvr>
                                    </p:animEffect>
                                  </p:childTnLst>
                                </p:cTn>
                              </p:par>
                            </p:childTnLst>
                          </p:cTn>
                        </p:par>
                        <p:par>
                          <p:cTn id="8" fill="hold">
                            <p:stCondLst>
                              <p:cond delay="1000"/>
                            </p:stCondLst>
                            <p:childTnLst>
                              <p:par>
                                <p:cTn id="9" presetID="23" presetClass="entr" presetSubtype="16"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500" fill="hold"/>
                                        <p:tgtEl>
                                          <p:spTgt spid="11266"/>
                                        </p:tgtEl>
                                        <p:attrNameLst>
                                          <p:attrName>ppt_w</p:attrName>
                                        </p:attrNameLst>
                                      </p:cBhvr>
                                      <p:tavLst>
                                        <p:tav tm="0">
                                          <p:val>
                                            <p:fltVal val="0"/>
                                          </p:val>
                                        </p:tav>
                                        <p:tav tm="100000">
                                          <p:val>
                                            <p:strVal val="#ppt_w"/>
                                          </p:val>
                                        </p:tav>
                                      </p:tavLst>
                                    </p:anim>
                                    <p:anim calcmode="lin" valueType="num">
                                      <p:cBhvr>
                                        <p:cTn id="12" dur="500" fill="hold"/>
                                        <p:tgtEl>
                                          <p:spTgt spid="11266"/>
                                        </p:tgtEl>
                                        <p:attrNameLst>
                                          <p:attrName>ppt_h</p:attrName>
                                        </p:attrNameLst>
                                      </p:cBhvr>
                                      <p:tavLst>
                                        <p:tav tm="0">
                                          <p:val>
                                            <p:fltVal val="0"/>
                                          </p:val>
                                        </p:tav>
                                        <p:tav tm="100000">
                                          <p:val>
                                            <p:strVal val="#ppt_h"/>
                                          </p:val>
                                        </p:tav>
                                      </p:tavLst>
                                    </p:anim>
                                  </p:childTnLst>
                                </p:cTn>
                              </p:par>
                            </p:childTnLst>
                          </p:cTn>
                        </p:par>
                        <p:par>
                          <p:cTn id="13" fill="hold">
                            <p:stCondLst>
                              <p:cond delay="1500"/>
                            </p:stCondLst>
                            <p:childTnLst>
                              <p:par>
                                <p:cTn id="14" presetID="22" presetClass="entr" presetSubtype="1" fill="hold" grpId="0" nodeType="afterEffect">
                                  <p:stCondLst>
                                    <p:cond delay="0"/>
                                  </p:stCondLst>
                                  <p:childTnLst>
                                    <p:set>
                                      <p:cBhvr>
                                        <p:cTn id="15" dur="1" fill="hold">
                                          <p:stCondLst>
                                            <p:cond delay="0"/>
                                          </p:stCondLst>
                                        </p:cTn>
                                        <p:tgtEl>
                                          <p:spTgt spid="11269"/>
                                        </p:tgtEl>
                                        <p:attrNameLst>
                                          <p:attrName>style.visibility</p:attrName>
                                        </p:attrNameLst>
                                      </p:cBhvr>
                                      <p:to>
                                        <p:strVal val="visible"/>
                                      </p:to>
                                    </p:set>
                                    <p:animEffect transition="in" filter="wipe(up)">
                                      <p:cBhvr>
                                        <p:cTn id="16" dur="1000"/>
                                        <p:tgtEl>
                                          <p:spTgt spid="1126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292">
                                            <p:txEl>
                                              <p:pRg st="0" end="0"/>
                                            </p:txEl>
                                          </p:spTgt>
                                        </p:tgtEl>
                                        <p:attrNameLst>
                                          <p:attrName>style.visibility</p:attrName>
                                        </p:attrNameLst>
                                      </p:cBhvr>
                                      <p:to>
                                        <p:strVal val="visible"/>
                                      </p:to>
                                    </p:set>
                                    <p:animEffect transition="in" filter="wipe(left)">
                                      <p:cBhvr>
                                        <p:cTn id="31" dur="1000"/>
                                        <p:tgtEl>
                                          <p:spTgt spid="1129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1000"/>
                                        <p:tgtEl>
                                          <p:spTgt spid="2"/>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12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292">
                                            <p:txEl>
                                              <p:pRg st="1" end="1"/>
                                            </p:txEl>
                                          </p:spTgt>
                                        </p:tgtEl>
                                        <p:attrNameLst>
                                          <p:attrName>style.visibility</p:attrName>
                                        </p:attrNameLst>
                                      </p:cBhvr>
                                      <p:to>
                                        <p:strVal val="visible"/>
                                      </p:to>
                                    </p:set>
                                    <p:animEffect transition="in" filter="wipe(left)">
                                      <p:cBhvr>
                                        <p:cTn id="54" dur="1000"/>
                                        <p:tgtEl>
                                          <p:spTgt spid="11292">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up)">
                                      <p:cBhvr>
                                        <p:cTn id="59" dur="1000"/>
                                        <p:tgtEl>
                                          <p:spTgt spid="3"/>
                                        </p:tgtEl>
                                      </p:cBhvr>
                                    </p:animEffect>
                                  </p:childTnLst>
                                </p:cTn>
                              </p:par>
                            </p:childTnLst>
                          </p:cTn>
                        </p:par>
                        <p:par>
                          <p:cTn id="60" fill="hold">
                            <p:stCondLst>
                              <p:cond delay="1000"/>
                            </p:stCondLst>
                            <p:childTnLst>
                              <p:par>
                                <p:cTn id="61" presetID="1" presetClass="entr" presetSubtype="0"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par>
                          <p:cTn id="63" fill="hold">
                            <p:stCondLst>
                              <p:cond delay="1000"/>
                            </p:stCondLst>
                            <p:childTnLst>
                              <p:par>
                                <p:cTn id="64" presetID="1" presetClass="entr" presetSubtype="0"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childTnLst>
                                </p:cTn>
                              </p:par>
                              <p:par>
                                <p:cTn id="66" presetID="1" presetClass="exit" presetSubtype="0" fill="hold" nodeType="withEffect">
                                  <p:stCondLst>
                                    <p:cond delay="0"/>
                                  </p:stCondLst>
                                  <p:childTnLst>
                                    <p:set>
                                      <p:cBhvr>
                                        <p:cTn id="67" dur="1" fill="hold">
                                          <p:stCondLst>
                                            <p:cond delay="0"/>
                                          </p:stCondLst>
                                        </p:cTn>
                                        <p:tgtEl>
                                          <p:spTgt spid="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1292">
                                            <p:txEl>
                                              <p:pRg st="2" end="2"/>
                                            </p:txEl>
                                          </p:spTgt>
                                        </p:tgtEl>
                                        <p:attrNameLst>
                                          <p:attrName>style.visibility</p:attrName>
                                        </p:attrNameLst>
                                      </p:cBhvr>
                                      <p:to>
                                        <p:strVal val="visible"/>
                                      </p:to>
                                    </p:set>
                                    <p:animEffect transition="in" filter="wipe(left)">
                                      <p:cBhvr>
                                        <p:cTn id="72" dur="1000"/>
                                        <p:tgtEl>
                                          <p:spTgt spid="11292">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1292">
                                            <p:txEl>
                                              <p:pRg st="3" end="3"/>
                                            </p:txEl>
                                          </p:spTgt>
                                        </p:tgtEl>
                                        <p:attrNameLst>
                                          <p:attrName>style.visibility</p:attrName>
                                        </p:attrNameLst>
                                      </p:cBhvr>
                                      <p:to>
                                        <p:strVal val="visible"/>
                                      </p:to>
                                    </p:set>
                                    <p:animEffect transition="in" filter="wipe(left)">
                                      <p:cBhvr>
                                        <p:cTn id="77" dur="1000"/>
                                        <p:tgtEl>
                                          <p:spTgt spid="11292">
                                            <p:txEl>
                                              <p:pRg st="3" end="3"/>
                                            </p:txEl>
                                          </p:spTgt>
                                        </p:tgtEl>
                                      </p:cBhvr>
                                    </p:animEffect>
                                  </p:childTnLst>
                                </p:cTn>
                              </p:par>
                            </p:childTnLst>
                          </p:cTn>
                        </p:par>
                        <p:par>
                          <p:cTn id="78" fill="hold">
                            <p:stCondLst>
                              <p:cond delay="1000"/>
                            </p:stCondLst>
                            <p:childTnLst>
                              <p:par>
                                <p:cTn id="79" presetID="1" presetClass="entr" presetSubtype="0" fill="hold" nodeType="afterEffect">
                                  <p:stCondLst>
                                    <p:cond delay="0"/>
                                  </p:stCondLst>
                                  <p:childTnLst>
                                    <p:set>
                                      <p:cBhvr>
                                        <p:cTn id="80" dur="1" fill="hold">
                                          <p:stCondLst>
                                            <p:cond delay="0"/>
                                          </p:stCondLst>
                                        </p:cTn>
                                        <p:tgtEl>
                                          <p:spTgt spid="12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8" grpId="0"/>
      <p:bldP spid="11269" grpId="0"/>
      <p:bldP spid="11289" grpId="0" animBg="1"/>
      <p:bldP spid="11290" grpId="0" animBg="1"/>
      <p:bldP spid="1129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ChangeArrowheads="1"/>
          </p:cNvSpPr>
          <p:nvPr/>
        </p:nvSpPr>
        <p:spPr bwMode="auto">
          <a:xfrm>
            <a:off x="1730375" y="1817688"/>
            <a:ext cx="7119938" cy="210185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4582" name="Rectangle 3"/>
          <p:cNvSpPr>
            <a:spLocks noGrp="1" noChangeArrowheads="1"/>
          </p:cNvSpPr>
          <p:nvPr>
            <p:ph type="title"/>
          </p:nvPr>
        </p:nvSpPr>
        <p:spPr>
          <a:xfrm>
            <a:off x="457200" y="53975"/>
            <a:ext cx="8535988" cy="792163"/>
          </a:xfrm>
        </p:spPr>
        <p:txBody>
          <a:bodyPr>
            <a:normAutofit/>
          </a:bodyPr>
          <a:lstStyle/>
          <a:p>
            <a:r>
              <a:rPr lang="en-US" sz="3600" dirty="0"/>
              <a:t>Theory of Consumer Behavior</a:t>
            </a:r>
          </a:p>
        </p:txBody>
      </p:sp>
      <p:sp>
        <p:nvSpPr>
          <p:cNvPr id="24583" name="Text Box 4"/>
          <p:cNvSpPr txBox="1">
            <a:spLocks noChangeArrowheads="1"/>
          </p:cNvSpPr>
          <p:nvPr/>
        </p:nvSpPr>
        <p:spPr bwMode="auto">
          <a:xfrm>
            <a:off x="1704975" y="682625"/>
            <a:ext cx="7237413" cy="1131888"/>
          </a:xfrm>
          <a:prstGeom prst="rect">
            <a:avLst/>
          </a:prstGeom>
          <a:noFill/>
          <a:ln w="9525">
            <a:noFill/>
            <a:miter lim="800000"/>
            <a:headEnd/>
            <a:tailEnd/>
          </a:ln>
        </p:spPr>
        <p:txBody>
          <a:bodyPr>
            <a:spAutoFit/>
          </a:bodyPr>
          <a:lstStyle/>
          <a:p>
            <a:pPr>
              <a:lnSpc>
                <a:spcPct val="85000"/>
              </a:lnSpc>
            </a:pPr>
            <a:r>
              <a:rPr lang="en-US" sz="2800" b="1" i="1" u="sng">
                <a:solidFill>
                  <a:srgbClr val="990033"/>
                </a:solidFill>
              </a:rPr>
              <a:t>Numerical Example:</a:t>
            </a:r>
          </a:p>
          <a:p>
            <a:pPr>
              <a:lnSpc>
                <a:spcPct val="85000"/>
              </a:lnSpc>
            </a:pPr>
            <a:r>
              <a:rPr lang="en-US" sz="2600" b="1"/>
              <a:t>Utility-Maximizing Combination of Products </a:t>
            </a:r>
            <a:r>
              <a:rPr lang="en-US" sz="2600" b="1">
                <a:solidFill>
                  <a:srgbClr val="990033"/>
                </a:solidFill>
              </a:rPr>
              <a:t>A</a:t>
            </a:r>
            <a:r>
              <a:rPr lang="en-US" sz="2600" b="1"/>
              <a:t> and </a:t>
            </a:r>
            <a:r>
              <a:rPr lang="en-US" sz="2600" b="1">
                <a:solidFill>
                  <a:srgbClr val="669900"/>
                </a:solidFill>
              </a:rPr>
              <a:t>B</a:t>
            </a:r>
            <a:r>
              <a:rPr lang="en-US" sz="2600" b="1"/>
              <a:t> Obtainable with an </a:t>
            </a:r>
            <a:r>
              <a:rPr lang="en-US" sz="2600" b="1">
                <a:solidFill>
                  <a:srgbClr val="990033"/>
                </a:solidFill>
              </a:rPr>
              <a:t>Income of $10</a:t>
            </a:r>
          </a:p>
        </p:txBody>
      </p:sp>
      <p:sp>
        <p:nvSpPr>
          <p:cNvPr id="24584" name="Text Box 5"/>
          <p:cNvSpPr txBox="1">
            <a:spLocks noChangeArrowheads="1"/>
          </p:cNvSpPr>
          <p:nvPr/>
        </p:nvSpPr>
        <p:spPr bwMode="auto">
          <a:xfrm>
            <a:off x="1884363" y="3121025"/>
            <a:ext cx="1047750" cy="792163"/>
          </a:xfrm>
          <a:prstGeom prst="rect">
            <a:avLst/>
          </a:prstGeom>
          <a:noFill/>
          <a:ln w="9525">
            <a:noFill/>
            <a:miter lim="800000"/>
            <a:headEnd/>
            <a:tailEnd/>
          </a:ln>
        </p:spPr>
        <p:txBody>
          <a:bodyPr wrap="none">
            <a:spAutoFit/>
          </a:bodyPr>
          <a:lstStyle/>
          <a:p>
            <a:pPr algn="ctr">
              <a:lnSpc>
                <a:spcPct val="85000"/>
              </a:lnSpc>
            </a:pPr>
            <a:r>
              <a:rPr lang="en-US" b="1"/>
              <a:t>(1)</a:t>
            </a:r>
          </a:p>
          <a:p>
            <a:pPr algn="ctr">
              <a:lnSpc>
                <a:spcPct val="85000"/>
              </a:lnSpc>
            </a:pPr>
            <a:r>
              <a:rPr lang="en-US" b="1"/>
              <a:t>Unit of</a:t>
            </a:r>
          </a:p>
          <a:p>
            <a:pPr algn="ctr">
              <a:lnSpc>
                <a:spcPct val="85000"/>
              </a:lnSpc>
            </a:pPr>
            <a:r>
              <a:rPr lang="en-US" b="1"/>
              <a:t>Product</a:t>
            </a:r>
          </a:p>
        </p:txBody>
      </p:sp>
      <p:grpSp>
        <p:nvGrpSpPr>
          <p:cNvPr id="24585" name="Group 6"/>
          <p:cNvGrpSpPr>
            <a:grpSpLocks/>
          </p:cNvGrpSpPr>
          <p:nvPr/>
        </p:nvGrpSpPr>
        <p:grpSpPr bwMode="auto">
          <a:xfrm>
            <a:off x="3298825" y="2887663"/>
            <a:ext cx="4062413" cy="1025525"/>
            <a:chOff x="2078" y="1819"/>
            <a:chExt cx="2559" cy="646"/>
          </a:xfrm>
        </p:grpSpPr>
        <p:sp>
          <p:nvSpPr>
            <p:cNvPr id="24608" name="Text Box 7"/>
            <p:cNvSpPr txBox="1">
              <a:spLocks noChangeArrowheads="1"/>
            </p:cNvSpPr>
            <p:nvPr/>
          </p:nvSpPr>
          <p:spPr bwMode="auto">
            <a:xfrm>
              <a:off x="2078"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sp>
          <p:nvSpPr>
            <p:cNvPr id="24609" name="Text Box 8"/>
            <p:cNvSpPr txBox="1">
              <a:spLocks noChangeArrowheads="1"/>
            </p:cNvSpPr>
            <p:nvPr/>
          </p:nvSpPr>
          <p:spPr bwMode="auto">
            <a:xfrm>
              <a:off x="3929"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grpSp>
      <p:grpSp>
        <p:nvGrpSpPr>
          <p:cNvPr id="24586" name="Group 9"/>
          <p:cNvGrpSpPr>
            <a:grpSpLocks/>
          </p:cNvGrpSpPr>
          <p:nvPr/>
        </p:nvGrpSpPr>
        <p:grpSpPr bwMode="auto">
          <a:xfrm>
            <a:off x="4533900" y="2654300"/>
            <a:ext cx="4252913" cy="1258888"/>
            <a:chOff x="2856" y="1672"/>
            <a:chExt cx="2679" cy="793"/>
          </a:xfrm>
        </p:grpSpPr>
        <p:sp>
          <p:nvSpPr>
            <p:cNvPr id="24606" name="Text Box 10"/>
            <p:cNvSpPr txBox="1">
              <a:spLocks noChangeArrowheads="1"/>
            </p:cNvSpPr>
            <p:nvPr/>
          </p:nvSpPr>
          <p:spPr bwMode="auto">
            <a:xfrm>
              <a:off x="2856" y="1672"/>
              <a:ext cx="828" cy="793"/>
            </a:xfrm>
            <a:prstGeom prst="rect">
              <a:avLst/>
            </a:prstGeom>
            <a:noFill/>
            <a:ln w="9525">
              <a:noFill/>
              <a:miter lim="800000"/>
              <a:headEnd/>
              <a:tailEnd/>
            </a:ln>
          </p:spPr>
          <p:txBody>
            <a:bodyPr wrap="none">
              <a:spAutoFit/>
            </a:bodyPr>
            <a:lstStyle/>
            <a:p>
              <a:pPr algn="ctr">
                <a:lnSpc>
                  <a:spcPct val="85000"/>
                </a:lnSpc>
              </a:pPr>
              <a:r>
                <a:rPr lang="en-US" b="1"/>
                <a:t>(b)</a:t>
              </a:r>
            </a:p>
            <a:p>
              <a:pPr algn="ctr">
                <a:lnSpc>
                  <a:spcPct val="85000"/>
                </a:lnSpc>
              </a:pPr>
              <a:r>
                <a:rPr lang="en-US" b="1"/>
                <a:t>Marginal</a:t>
              </a:r>
            </a:p>
            <a:p>
              <a:pPr algn="ctr">
                <a:lnSpc>
                  <a:spcPct val="85000"/>
                </a:lnSpc>
              </a:pPr>
              <a:r>
                <a:rPr lang="en-US" b="1"/>
                <a:t>Utility</a:t>
              </a:r>
            </a:p>
            <a:p>
              <a:pPr algn="ctr">
                <a:lnSpc>
                  <a:spcPct val="85000"/>
                </a:lnSpc>
              </a:pPr>
              <a:r>
                <a:rPr lang="en-US" b="1"/>
                <a:t>Per Dollar</a:t>
              </a:r>
            </a:p>
            <a:p>
              <a:pPr algn="ctr">
                <a:lnSpc>
                  <a:spcPct val="85000"/>
                </a:lnSpc>
              </a:pPr>
              <a:r>
                <a:rPr lang="en-US" b="1"/>
                <a:t>(MU/Price)</a:t>
              </a:r>
            </a:p>
          </p:txBody>
        </p:sp>
        <p:sp>
          <p:nvSpPr>
            <p:cNvPr id="24607" name="Text Box 11"/>
            <p:cNvSpPr txBox="1">
              <a:spLocks noChangeArrowheads="1"/>
            </p:cNvSpPr>
            <p:nvPr/>
          </p:nvSpPr>
          <p:spPr bwMode="auto">
            <a:xfrm>
              <a:off x="4707" y="1672"/>
              <a:ext cx="828" cy="793"/>
            </a:xfrm>
            <a:prstGeom prst="rect">
              <a:avLst/>
            </a:prstGeom>
            <a:noFill/>
            <a:ln w="9525">
              <a:noFill/>
              <a:miter lim="800000"/>
              <a:headEnd/>
              <a:tailEnd/>
            </a:ln>
          </p:spPr>
          <p:txBody>
            <a:bodyPr wrap="none">
              <a:spAutoFit/>
            </a:bodyPr>
            <a:lstStyle/>
            <a:p>
              <a:pPr algn="ctr">
                <a:lnSpc>
                  <a:spcPct val="85000"/>
                </a:lnSpc>
              </a:pPr>
              <a:r>
                <a:rPr lang="en-US" b="1"/>
                <a:t>(b)</a:t>
              </a:r>
            </a:p>
            <a:p>
              <a:pPr algn="ctr">
                <a:lnSpc>
                  <a:spcPct val="85000"/>
                </a:lnSpc>
              </a:pPr>
              <a:r>
                <a:rPr lang="en-US" b="1"/>
                <a:t>Marginal</a:t>
              </a:r>
            </a:p>
            <a:p>
              <a:pPr algn="ctr">
                <a:lnSpc>
                  <a:spcPct val="85000"/>
                </a:lnSpc>
              </a:pPr>
              <a:r>
                <a:rPr lang="en-US" b="1"/>
                <a:t>Utility</a:t>
              </a:r>
            </a:p>
            <a:p>
              <a:pPr algn="ctr">
                <a:lnSpc>
                  <a:spcPct val="85000"/>
                </a:lnSpc>
              </a:pPr>
              <a:r>
                <a:rPr lang="en-US" b="1"/>
                <a:t>Per Dollar</a:t>
              </a:r>
            </a:p>
            <a:p>
              <a:pPr algn="ctr">
                <a:lnSpc>
                  <a:spcPct val="85000"/>
                </a:lnSpc>
              </a:pPr>
              <a:r>
                <a:rPr lang="en-US" b="1"/>
                <a:t>(MU/Price)</a:t>
              </a:r>
            </a:p>
          </p:txBody>
        </p:sp>
      </p:grpSp>
      <p:grpSp>
        <p:nvGrpSpPr>
          <p:cNvPr id="24587" name="Group 12"/>
          <p:cNvGrpSpPr>
            <a:grpSpLocks/>
          </p:cNvGrpSpPr>
          <p:nvPr/>
        </p:nvGrpSpPr>
        <p:grpSpPr bwMode="auto">
          <a:xfrm>
            <a:off x="3243263" y="1879600"/>
            <a:ext cx="2613025" cy="792163"/>
            <a:chOff x="2043" y="1184"/>
            <a:chExt cx="1646" cy="499"/>
          </a:xfrm>
        </p:grpSpPr>
        <p:sp>
          <p:nvSpPr>
            <p:cNvPr id="24604" name="Text Box 13"/>
            <p:cNvSpPr txBox="1">
              <a:spLocks noChangeArrowheads="1"/>
            </p:cNvSpPr>
            <p:nvPr/>
          </p:nvSpPr>
          <p:spPr bwMode="auto">
            <a:xfrm>
              <a:off x="2440" y="1184"/>
              <a:ext cx="852" cy="499"/>
            </a:xfrm>
            <a:prstGeom prst="rect">
              <a:avLst/>
            </a:prstGeom>
            <a:noFill/>
            <a:ln w="9525">
              <a:noFill/>
              <a:miter lim="800000"/>
              <a:headEnd/>
              <a:tailEnd/>
            </a:ln>
          </p:spPr>
          <p:txBody>
            <a:bodyPr wrap="none">
              <a:spAutoFit/>
            </a:bodyPr>
            <a:lstStyle/>
            <a:p>
              <a:pPr algn="ctr">
                <a:lnSpc>
                  <a:spcPct val="85000"/>
                </a:lnSpc>
              </a:pPr>
              <a:r>
                <a:rPr lang="en-US" b="1"/>
                <a:t>(2)</a:t>
              </a:r>
            </a:p>
            <a:p>
              <a:pPr algn="ctr">
                <a:lnSpc>
                  <a:spcPct val="85000"/>
                </a:lnSpc>
              </a:pPr>
              <a:r>
                <a:rPr lang="en-US" b="1">
                  <a:solidFill>
                    <a:srgbClr val="990033"/>
                  </a:solidFill>
                </a:rPr>
                <a:t>Product A:</a:t>
              </a:r>
            </a:p>
            <a:p>
              <a:pPr algn="ctr">
                <a:lnSpc>
                  <a:spcPct val="85000"/>
                </a:lnSpc>
              </a:pPr>
              <a:r>
                <a:rPr lang="en-US" b="1">
                  <a:solidFill>
                    <a:srgbClr val="990033"/>
                  </a:solidFill>
                </a:rPr>
                <a:t>Price = $1</a:t>
              </a:r>
            </a:p>
          </p:txBody>
        </p:sp>
        <p:sp>
          <p:nvSpPr>
            <p:cNvPr id="24605" name="Line 14"/>
            <p:cNvSpPr>
              <a:spLocks noChangeShapeType="1"/>
            </p:cNvSpPr>
            <p:nvPr/>
          </p:nvSpPr>
          <p:spPr bwMode="auto">
            <a:xfrm>
              <a:off x="2043" y="1672"/>
              <a:ext cx="1646" cy="0"/>
            </a:xfrm>
            <a:prstGeom prst="line">
              <a:avLst/>
            </a:prstGeom>
            <a:noFill/>
            <a:ln w="57150">
              <a:solidFill>
                <a:srgbClr val="990033"/>
              </a:solidFill>
              <a:round/>
              <a:headEnd/>
              <a:tailEnd/>
            </a:ln>
          </p:spPr>
          <p:txBody>
            <a:bodyPr/>
            <a:lstStyle/>
            <a:p>
              <a:endParaRPr lang="en-US"/>
            </a:p>
          </p:txBody>
        </p:sp>
      </p:grpSp>
      <p:grpSp>
        <p:nvGrpSpPr>
          <p:cNvPr id="24588" name="Group 15"/>
          <p:cNvGrpSpPr>
            <a:grpSpLocks/>
          </p:cNvGrpSpPr>
          <p:nvPr/>
        </p:nvGrpSpPr>
        <p:grpSpPr bwMode="auto">
          <a:xfrm>
            <a:off x="6184900" y="1876425"/>
            <a:ext cx="2613025" cy="792163"/>
            <a:chOff x="3896" y="1182"/>
            <a:chExt cx="1646" cy="499"/>
          </a:xfrm>
        </p:grpSpPr>
        <p:sp>
          <p:nvSpPr>
            <p:cNvPr id="24602" name="Text Box 16"/>
            <p:cNvSpPr txBox="1">
              <a:spLocks noChangeArrowheads="1"/>
            </p:cNvSpPr>
            <p:nvPr/>
          </p:nvSpPr>
          <p:spPr bwMode="auto">
            <a:xfrm>
              <a:off x="4293" y="1182"/>
              <a:ext cx="852" cy="499"/>
            </a:xfrm>
            <a:prstGeom prst="rect">
              <a:avLst/>
            </a:prstGeom>
            <a:noFill/>
            <a:ln w="9525">
              <a:noFill/>
              <a:miter lim="800000"/>
              <a:headEnd/>
              <a:tailEnd/>
            </a:ln>
          </p:spPr>
          <p:txBody>
            <a:bodyPr wrap="none">
              <a:spAutoFit/>
            </a:bodyPr>
            <a:lstStyle/>
            <a:p>
              <a:pPr algn="ctr">
                <a:lnSpc>
                  <a:spcPct val="85000"/>
                </a:lnSpc>
              </a:pPr>
              <a:r>
                <a:rPr lang="en-US" b="1"/>
                <a:t>(3)</a:t>
              </a:r>
            </a:p>
            <a:p>
              <a:pPr algn="ctr">
                <a:lnSpc>
                  <a:spcPct val="85000"/>
                </a:lnSpc>
              </a:pPr>
              <a:r>
                <a:rPr lang="en-US" b="1">
                  <a:solidFill>
                    <a:srgbClr val="669900"/>
                  </a:solidFill>
                </a:rPr>
                <a:t>Product B:</a:t>
              </a:r>
            </a:p>
            <a:p>
              <a:pPr algn="ctr">
                <a:lnSpc>
                  <a:spcPct val="85000"/>
                </a:lnSpc>
              </a:pPr>
              <a:r>
                <a:rPr lang="en-US" b="1">
                  <a:solidFill>
                    <a:srgbClr val="669900"/>
                  </a:solidFill>
                </a:rPr>
                <a:t>Price = $2</a:t>
              </a:r>
            </a:p>
          </p:txBody>
        </p:sp>
        <p:sp>
          <p:nvSpPr>
            <p:cNvPr id="24603" name="Line 17"/>
            <p:cNvSpPr>
              <a:spLocks noChangeShapeType="1"/>
            </p:cNvSpPr>
            <p:nvPr/>
          </p:nvSpPr>
          <p:spPr bwMode="auto">
            <a:xfrm>
              <a:off x="3896" y="1670"/>
              <a:ext cx="1646" cy="0"/>
            </a:xfrm>
            <a:prstGeom prst="line">
              <a:avLst/>
            </a:prstGeom>
            <a:noFill/>
            <a:ln w="57150">
              <a:solidFill>
                <a:srgbClr val="669900"/>
              </a:solidFill>
              <a:round/>
              <a:headEnd/>
              <a:tailEnd/>
            </a:ln>
          </p:spPr>
          <p:txBody>
            <a:bodyPr/>
            <a:lstStyle/>
            <a:p>
              <a:endParaRPr lang="en-US"/>
            </a:p>
          </p:txBody>
        </p:sp>
      </p:grpSp>
      <p:grpSp>
        <p:nvGrpSpPr>
          <p:cNvPr id="24589" name="Group 18"/>
          <p:cNvGrpSpPr>
            <a:grpSpLocks/>
          </p:cNvGrpSpPr>
          <p:nvPr/>
        </p:nvGrpSpPr>
        <p:grpSpPr bwMode="auto">
          <a:xfrm>
            <a:off x="1843088" y="3898900"/>
            <a:ext cx="5189537" cy="2759075"/>
            <a:chOff x="1161" y="2456"/>
            <a:chExt cx="3269" cy="1738"/>
          </a:xfrm>
        </p:grpSpPr>
        <p:sp>
          <p:nvSpPr>
            <p:cNvPr id="24599" name="Text Box 19"/>
            <p:cNvSpPr txBox="1">
              <a:spLocks noChangeArrowheads="1"/>
            </p:cNvSpPr>
            <p:nvPr/>
          </p:nvSpPr>
          <p:spPr bwMode="auto">
            <a:xfrm>
              <a:off x="1161" y="2456"/>
              <a:ext cx="739" cy="1738"/>
            </a:xfrm>
            <a:prstGeom prst="rect">
              <a:avLst/>
            </a:prstGeom>
            <a:noFill/>
            <a:ln w="9525">
              <a:noFill/>
              <a:miter lim="800000"/>
              <a:headEnd/>
              <a:tailEnd/>
            </a:ln>
          </p:spPr>
          <p:txBody>
            <a:bodyPr wrap="none">
              <a:spAutoFit/>
            </a:bodyPr>
            <a:lstStyle/>
            <a:p>
              <a:pPr>
                <a:lnSpc>
                  <a:spcPct val="125000"/>
                </a:lnSpc>
              </a:pPr>
              <a:r>
                <a:rPr lang="en-US" sz="2000" b="1"/>
                <a:t>First</a:t>
              </a:r>
            </a:p>
            <a:p>
              <a:pPr>
                <a:lnSpc>
                  <a:spcPct val="125000"/>
                </a:lnSpc>
              </a:pPr>
              <a:r>
                <a:rPr lang="en-US" sz="2000" b="1"/>
                <a:t>Second</a:t>
              </a:r>
            </a:p>
            <a:p>
              <a:pPr>
                <a:lnSpc>
                  <a:spcPct val="125000"/>
                </a:lnSpc>
              </a:pPr>
              <a:r>
                <a:rPr lang="en-US" sz="2000" b="1"/>
                <a:t>Third</a:t>
              </a:r>
            </a:p>
            <a:p>
              <a:pPr>
                <a:lnSpc>
                  <a:spcPct val="125000"/>
                </a:lnSpc>
              </a:pPr>
              <a:r>
                <a:rPr lang="en-US" sz="2000" b="1"/>
                <a:t>Fourth</a:t>
              </a:r>
            </a:p>
            <a:p>
              <a:pPr>
                <a:lnSpc>
                  <a:spcPct val="125000"/>
                </a:lnSpc>
              </a:pPr>
              <a:r>
                <a:rPr lang="en-US" sz="2000" b="1"/>
                <a:t>Fifth</a:t>
              </a:r>
            </a:p>
            <a:p>
              <a:pPr>
                <a:lnSpc>
                  <a:spcPct val="125000"/>
                </a:lnSpc>
              </a:pPr>
              <a:r>
                <a:rPr lang="en-US" sz="2000" b="1"/>
                <a:t>Sixth</a:t>
              </a:r>
            </a:p>
            <a:p>
              <a:pPr>
                <a:lnSpc>
                  <a:spcPct val="125000"/>
                </a:lnSpc>
              </a:pPr>
              <a:r>
                <a:rPr lang="en-US" sz="2000" b="1"/>
                <a:t>Seventh</a:t>
              </a:r>
            </a:p>
          </p:txBody>
        </p:sp>
        <p:sp>
          <p:nvSpPr>
            <p:cNvPr id="24600" name="Text Box 20"/>
            <p:cNvSpPr txBox="1">
              <a:spLocks noChangeArrowheads="1"/>
            </p:cNvSpPr>
            <p:nvPr/>
          </p:nvSpPr>
          <p:spPr bwMode="auto">
            <a:xfrm>
              <a:off x="2285"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4601" name="Text Box 21"/>
            <p:cNvSpPr txBox="1">
              <a:spLocks noChangeArrowheads="1"/>
            </p:cNvSpPr>
            <p:nvPr/>
          </p:nvSpPr>
          <p:spPr bwMode="auto">
            <a:xfrm>
              <a:off x="4136" y="2456"/>
              <a:ext cx="294" cy="1738"/>
            </a:xfrm>
            <a:prstGeom prst="rect">
              <a:avLst/>
            </a:prstGeom>
            <a:noFill/>
            <a:ln w="9525">
              <a:noFill/>
              <a:miter lim="800000"/>
              <a:headEnd/>
              <a:tailEnd/>
            </a:ln>
          </p:spPr>
          <p:txBody>
            <a:bodyPr wrap="none">
              <a:spAutoFit/>
            </a:bodyPr>
            <a:lstStyle/>
            <a:p>
              <a:pPr algn="r">
                <a:lnSpc>
                  <a:spcPct val="125000"/>
                </a:lnSpc>
              </a:pPr>
              <a:r>
                <a:rPr lang="en-US" sz="2000" b="1"/>
                <a:t>24</a:t>
              </a:r>
            </a:p>
            <a:p>
              <a:pPr algn="r">
                <a:lnSpc>
                  <a:spcPct val="125000"/>
                </a:lnSpc>
              </a:pPr>
              <a:r>
                <a:rPr lang="en-US" sz="2000" b="1"/>
                <a:t>20</a:t>
              </a:r>
            </a:p>
            <a:p>
              <a:pPr algn="r">
                <a:lnSpc>
                  <a:spcPct val="125000"/>
                </a:lnSpc>
              </a:pPr>
              <a:r>
                <a:rPr lang="en-US" sz="2000" b="1"/>
                <a:t>18</a:t>
              </a:r>
            </a:p>
            <a:p>
              <a:pPr algn="r">
                <a:lnSpc>
                  <a:spcPct val="125000"/>
                </a:lnSpc>
              </a:pPr>
              <a:r>
                <a:rPr lang="en-US" sz="2000" b="1"/>
                <a:t>16</a:t>
              </a:r>
            </a:p>
            <a:p>
              <a:pPr algn="r">
                <a:lnSpc>
                  <a:spcPct val="125000"/>
                </a:lnSpc>
              </a:pPr>
              <a:r>
                <a:rPr lang="en-US" sz="2000" b="1"/>
                <a:t>12</a:t>
              </a:r>
            </a:p>
            <a:p>
              <a:pPr algn="r">
                <a:lnSpc>
                  <a:spcPct val="125000"/>
                </a:lnSpc>
              </a:pPr>
              <a:r>
                <a:rPr lang="en-US" sz="2000" b="1"/>
                <a:t>6</a:t>
              </a:r>
            </a:p>
            <a:p>
              <a:pPr algn="r">
                <a:lnSpc>
                  <a:spcPct val="125000"/>
                </a:lnSpc>
              </a:pPr>
              <a:r>
                <a:rPr lang="en-US" sz="2000" b="1"/>
                <a:t>4</a:t>
              </a:r>
            </a:p>
          </p:txBody>
        </p:sp>
      </p:grpSp>
      <p:grpSp>
        <p:nvGrpSpPr>
          <p:cNvPr id="24590" name="Group 22"/>
          <p:cNvGrpSpPr>
            <a:grpSpLocks/>
          </p:cNvGrpSpPr>
          <p:nvPr/>
        </p:nvGrpSpPr>
        <p:grpSpPr bwMode="auto">
          <a:xfrm>
            <a:off x="4957763" y="3898900"/>
            <a:ext cx="3405187" cy="2759075"/>
            <a:chOff x="3123" y="2456"/>
            <a:chExt cx="2145" cy="1738"/>
          </a:xfrm>
        </p:grpSpPr>
        <p:sp>
          <p:nvSpPr>
            <p:cNvPr id="24597" name="Text Box 23"/>
            <p:cNvSpPr txBox="1">
              <a:spLocks noChangeArrowheads="1"/>
            </p:cNvSpPr>
            <p:nvPr/>
          </p:nvSpPr>
          <p:spPr bwMode="auto">
            <a:xfrm>
              <a:off x="3123"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4598" name="Text Box 24"/>
            <p:cNvSpPr txBox="1">
              <a:spLocks noChangeArrowheads="1"/>
            </p:cNvSpPr>
            <p:nvPr/>
          </p:nvSpPr>
          <p:spPr bwMode="auto">
            <a:xfrm>
              <a:off x="4974" y="2456"/>
              <a:ext cx="294" cy="1738"/>
            </a:xfrm>
            <a:prstGeom prst="rect">
              <a:avLst/>
            </a:prstGeom>
            <a:noFill/>
            <a:ln w="9525">
              <a:noFill/>
              <a:miter lim="800000"/>
              <a:headEnd/>
              <a:tailEnd/>
            </a:ln>
          </p:spPr>
          <p:txBody>
            <a:bodyPr wrap="none">
              <a:spAutoFit/>
            </a:bodyPr>
            <a:lstStyle/>
            <a:p>
              <a:pPr algn="r">
                <a:lnSpc>
                  <a:spcPct val="125000"/>
                </a:lnSpc>
              </a:pPr>
              <a:r>
                <a:rPr lang="en-US" sz="2000" b="1"/>
                <a:t>12</a:t>
              </a:r>
            </a:p>
            <a:p>
              <a:pPr algn="r">
                <a:lnSpc>
                  <a:spcPct val="125000"/>
                </a:lnSpc>
              </a:pPr>
              <a:r>
                <a:rPr lang="en-US" sz="2000" b="1"/>
                <a:t>10</a:t>
              </a:r>
            </a:p>
            <a:p>
              <a:pPr algn="r">
                <a:lnSpc>
                  <a:spcPct val="125000"/>
                </a:lnSpc>
              </a:pPr>
              <a:r>
                <a:rPr lang="en-US" sz="2000" b="1"/>
                <a:t>9</a:t>
              </a:r>
            </a:p>
            <a:p>
              <a:pPr algn="r">
                <a:lnSpc>
                  <a:spcPct val="125000"/>
                </a:lnSpc>
              </a:pPr>
              <a:r>
                <a:rPr lang="en-US" sz="2000" b="1"/>
                <a:t>8</a:t>
              </a:r>
            </a:p>
            <a:p>
              <a:pPr algn="r">
                <a:lnSpc>
                  <a:spcPct val="125000"/>
                </a:lnSpc>
              </a:pPr>
              <a:r>
                <a:rPr lang="en-US" sz="2000" b="1"/>
                <a:t>6</a:t>
              </a:r>
            </a:p>
            <a:p>
              <a:pPr algn="r">
                <a:lnSpc>
                  <a:spcPct val="125000"/>
                </a:lnSpc>
              </a:pPr>
              <a:r>
                <a:rPr lang="en-US" sz="2000" b="1"/>
                <a:t>3</a:t>
              </a:r>
            </a:p>
            <a:p>
              <a:pPr algn="r">
                <a:lnSpc>
                  <a:spcPct val="125000"/>
                </a:lnSpc>
              </a:pPr>
              <a:r>
                <a:rPr lang="en-US" sz="2000" b="1"/>
                <a:t>2</a:t>
              </a:r>
            </a:p>
          </p:txBody>
        </p:sp>
      </p:grpSp>
      <p:sp>
        <p:nvSpPr>
          <p:cNvPr id="24591" name="Rectangle 25"/>
          <p:cNvSpPr>
            <a:spLocks noChangeArrowheads="1"/>
          </p:cNvSpPr>
          <p:nvPr/>
        </p:nvSpPr>
        <p:spPr bwMode="auto">
          <a:xfrm>
            <a:off x="3429000" y="4354513"/>
            <a:ext cx="2592388" cy="2220912"/>
          </a:xfrm>
          <a:prstGeom prst="rect">
            <a:avLst/>
          </a:prstGeom>
          <a:solidFill>
            <a:schemeClr val="bg1"/>
          </a:solidFill>
          <a:ln w="9525">
            <a:noFill/>
            <a:miter lim="800000"/>
            <a:headEnd/>
            <a:tailEnd/>
          </a:ln>
        </p:spPr>
        <p:txBody>
          <a:bodyPr wrap="none" anchor="ctr"/>
          <a:lstStyle/>
          <a:p>
            <a:endParaRPr lang="en-US"/>
          </a:p>
        </p:txBody>
      </p:sp>
      <p:sp>
        <p:nvSpPr>
          <p:cNvPr id="24592" name="Rectangle 26"/>
          <p:cNvSpPr>
            <a:spLocks noChangeArrowheads="1"/>
          </p:cNvSpPr>
          <p:nvPr/>
        </p:nvSpPr>
        <p:spPr bwMode="auto">
          <a:xfrm>
            <a:off x="5997575" y="4702175"/>
            <a:ext cx="2754313" cy="1873250"/>
          </a:xfrm>
          <a:prstGeom prst="rect">
            <a:avLst/>
          </a:prstGeom>
          <a:solidFill>
            <a:schemeClr val="bg1"/>
          </a:solidFill>
          <a:ln w="9525">
            <a:noFill/>
            <a:miter lim="800000"/>
            <a:headEnd/>
            <a:tailEnd/>
          </a:ln>
        </p:spPr>
        <p:txBody>
          <a:bodyPr wrap="none" anchor="ctr"/>
          <a:lstStyle/>
          <a:p>
            <a:endParaRPr lang="en-US"/>
          </a:p>
        </p:txBody>
      </p:sp>
      <p:sp>
        <p:nvSpPr>
          <p:cNvPr id="24593" name="Rectangle 27"/>
          <p:cNvSpPr>
            <a:spLocks noChangeArrowheads="1"/>
          </p:cNvSpPr>
          <p:nvPr/>
        </p:nvSpPr>
        <p:spPr bwMode="auto">
          <a:xfrm>
            <a:off x="1846263" y="4702175"/>
            <a:ext cx="1592262" cy="1873250"/>
          </a:xfrm>
          <a:prstGeom prst="rect">
            <a:avLst/>
          </a:prstGeom>
          <a:solidFill>
            <a:schemeClr val="bg1"/>
          </a:solidFill>
          <a:ln w="9525">
            <a:noFill/>
            <a:miter lim="800000"/>
            <a:headEnd/>
            <a:tailEnd/>
          </a:ln>
        </p:spPr>
        <p:txBody>
          <a:bodyPr wrap="none" anchor="ctr"/>
          <a:lstStyle/>
          <a:p>
            <a:endParaRPr lang="en-US"/>
          </a:p>
        </p:txBody>
      </p:sp>
      <p:sp>
        <p:nvSpPr>
          <p:cNvPr id="12316" name="Text Box 28"/>
          <p:cNvSpPr txBox="1">
            <a:spLocks noChangeArrowheads="1"/>
          </p:cNvSpPr>
          <p:nvPr/>
        </p:nvSpPr>
        <p:spPr bwMode="auto">
          <a:xfrm>
            <a:off x="1841500" y="4821238"/>
            <a:ext cx="6807200" cy="1800225"/>
          </a:xfrm>
          <a:prstGeom prst="rect">
            <a:avLst/>
          </a:prstGeom>
          <a:noFill/>
          <a:ln w="9525">
            <a:noFill/>
            <a:miter lim="800000"/>
            <a:headEnd/>
            <a:tailEnd/>
          </a:ln>
        </p:spPr>
        <p:txBody>
          <a:bodyPr>
            <a:spAutoFit/>
          </a:bodyPr>
          <a:lstStyle/>
          <a:p>
            <a:r>
              <a:rPr lang="en-US" sz="2800" b="1">
                <a:solidFill>
                  <a:srgbClr val="990033"/>
                </a:solidFill>
              </a:rPr>
              <a:t>Again, Compare Per Dollar - MU/Price</a:t>
            </a:r>
          </a:p>
          <a:p>
            <a:r>
              <a:rPr lang="en-US" sz="2800" b="1">
                <a:solidFill>
                  <a:srgbClr val="990033"/>
                </a:solidFill>
              </a:rPr>
              <a:t>Choose the Highest</a:t>
            </a:r>
          </a:p>
          <a:p>
            <a:r>
              <a:rPr lang="en-US" sz="2800" b="1">
                <a:solidFill>
                  <a:srgbClr val="990033"/>
                </a:solidFill>
              </a:rPr>
              <a:t>Buy One of Each – Budget Has $5 Left</a:t>
            </a:r>
          </a:p>
          <a:p>
            <a:r>
              <a:rPr lang="en-US" sz="2800" b="1">
                <a:solidFill>
                  <a:srgbClr val="990033"/>
                </a:solidFill>
              </a:rPr>
              <a:t>Proceed to Next Item </a:t>
            </a:r>
          </a:p>
        </p:txBody>
      </p:sp>
      <p:sp>
        <p:nvSpPr>
          <p:cNvPr id="24595" name="Oval 29"/>
          <p:cNvSpPr>
            <a:spLocks noChangeArrowheads="1"/>
          </p:cNvSpPr>
          <p:nvPr/>
        </p:nvSpPr>
        <p:spPr bwMode="auto">
          <a:xfrm>
            <a:off x="4946650" y="3892550"/>
            <a:ext cx="500063" cy="500063"/>
          </a:xfrm>
          <a:prstGeom prst="ellipse">
            <a:avLst/>
          </a:prstGeom>
          <a:noFill/>
          <a:ln w="38100">
            <a:solidFill>
              <a:srgbClr val="990033"/>
            </a:solidFill>
            <a:round/>
            <a:headEnd/>
            <a:tailEnd/>
          </a:ln>
        </p:spPr>
        <p:txBody>
          <a:bodyPr wrap="none" anchor="ctr"/>
          <a:lstStyle/>
          <a:p>
            <a:endParaRPr lang="en-US"/>
          </a:p>
        </p:txBody>
      </p:sp>
      <p:sp>
        <p:nvSpPr>
          <p:cNvPr id="12318" name="Oval 30"/>
          <p:cNvSpPr>
            <a:spLocks noChangeArrowheads="1"/>
          </p:cNvSpPr>
          <p:nvPr/>
        </p:nvSpPr>
        <p:spPr bwMode="auto">
          <a:xfrm>
            <a:off x="7877175" y="4281488"/>
            <a:ext cx="500063" cy="500062"/>
          </a:xfrm>
          <a:prstGeom prst="ellipse">
            <a:avLst/>
          </a:prstGeom>
          <a:noFill/>
          <a:ln w="38100">
            <a:solidFill>
              <a:srgbClr val="990033"/>
            </a:solidFill>
            <a:round/>
            <a:headEnd/>
            <a:tailEnd/>
          </a:ln>
        </p:spPr>
        <p:txBody>
          <a:bodyPr wrap="none" anchor="ctr"/>
          <a:lstStyle/>
          <a:p>
            <a:endParaRPr lang="en-US"/>
          </a:p>
        </p:txBody>
      </p:sp>
      <p:graphicFrame>
        <p:nvGraphicFramePr>
          <p:cNvPr id="12320" name="Object 2">
            <a:hlinkClick r:id="" action="ppaction://ole?verb=0"/>
          </p:cNvPr>
          <p:cNvGraphicFramePr>
            <a:graphicFrameLocks/>
          </p:cNvGraphicFramePr>
          <p:nvPr/>
        </p:nvGraphicFramePr>
        <p:xfrm>
          <a:off x="8424863" y="4346575"/>
          <a:ext cx="217487" cy="320675"/>
        </p:xfrm>
        <a:graphic>
          <a:graphicData uri="http://schemas.openxmlformats.org/presentationml/2006/ole">
            <mc:AlternateContent xmlns:mc="http://schemas.openxmlformats.org/markup-compatibility/2006">
              <mc:Choice xmlns:v="urn:schemas-microsoft-com:vml" Requires="v">
                <p:oleObj name="Clip" r:id="rId2" imgW="2246040" imgH="3305160" progId="">
                  <p:embed/>
                </p:oleObj>
              </mc:Choice>
              <mc:Fallback>
                <p:oleObj name="Clip" r:id="rId2" imgW="2246040" imgH="3305160" progId="">
                  <p:embed/>
                  <p:pic>
                    <p:nvPicPr>
                      <p:cNvPr id="12320" name="Object 2">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863" y="4346575"/>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21" name="Object 3">
            <a:hlinkClick r:id="" action="ppaction://ole?verb=0"/>
          </p:cNvPr>
          <p:cNvGraphicFramePr>
            <a:graphicFrameLocks/>
          </p:cNvGraphicFramePr>
          <p:nvPr/>
        </p:nvGraphicFramePr>
        <p:xfrm>
          <a:off x="5510213" y="3954463"/>
          <a:ext cx="217487" cy="320675"/>
        </p:xfrm>
        <a:graphic>
          <a:graphicData uri="http://schemas.openxmlformats.org/presentationml/2006/ole">
            <mc:AlternateContent xmlns:mc="http://schemas.openxmlformats.org/markup-compatibility/2006">
              <mc:Choice xmlns:v="urn:schemas-microsoft-com:vml" Requires="v">
                <p:oleObj name="Clip" r:id="rId4" imgW="2246040" imgH="3305160" progId="">
                  <p:embed/>
                </p:oleObj>
              </mc:Choice>
              <mc:Fallback>
                <p:oleObj name="Clip" r:id="rId4" imgW="2246040" imgH="3305160" progId="">
                  <p:embed/>
                  <p:pic>
                    <p:nvPicPr>
                      <p:cNvPr id="12321"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3" y="3954463"/>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p:cNvGraphicFramePr>
          <p:nvPr/>
        </p:nvGraphicFramePr>
        <p:xfrm>
          <a:off x="8458200" y="4038600"/>
          <a:ext cx="217488" cy="320675"/>
        </p:xfrm>
        <a:graphic>
          <a:graphicData uri="http://schemas.openxmlformats.org/presentationml/2006/ole">
            <mc:AlternateContent xmlns:mc="http://schemas.openxmlformats.org/markup-compatibility/2006">
              <mc:Choice xmlns:v="urn:schemas-microsoft-com:vml" Requires="v">
                <p:oleObj name="Clip" r:id="rId6" imgW="2246040" imgH="3305160" progId="">
                  <p:embed/>
                </p:oleObj>
              </mc:Choice>
              <mc:Fallback>
                <p:oleObj name="Clip" r:id="rId6" imgW="2246040" imgH="3305160" progId="">
                  <p:embed/>
                  <p:pic>
                    <p:nvPicPr>
                      <p:cNvPr id="2"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8200" y="4038600"/>
                        <a:ext cx="2174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316">
                                            <p:txEl>
                                              <p:pRg st="0" end="0"/>
                                            </p:txEl>
                                          </p:spTgt>
                                        </p:tgtEl>
                                        <p:attrNameLst>
                                          <p:attrName>style.visibility</p:attrName>
                                        </p:attrNameLst>
                                      </p:cBhvr>
                                      <p:to>
                                        <p:strVal val="visible"/>
                                      </p:to>
                                    </p:set>
                                    <p:animEffect transition="in" filter="wipe(left)">
                                      <p:cBhvr>
                                        <p:cTn id="7" dur="1000"/>
                                        <p:tgtEl>
                                          <p:spTgt spid="12316">
                                            <p:txEl>
                                              <p:pRg st="0" end="0"/>
                                            </p:txEl>
                                          </p:spTgt>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2318"/>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12316">
                                            <p:txEl>
                                              <p:pRg st="1" end="1"/>
                                            </p:txEl>
                                          </p:spTgt>
                                        </p:tgtEl>
                                        <p:attrNameLst>
                                          <p:attrName>style.visibility</p:attrName>
                                        </p:attrNameLst>
                                      </p:cBhvr>
                                      <p:to>
                                        <p:strVal val="visible"/>
                                      </p:to>
                                    </p:set>
                                    <p:animEffect transition="in" filter="wipe(left)">
                                      <p:cBhvr>
                                        <p:cTn id="14" dur="1000"/>
                                        <p:tgtEl>
                                          <p:spTgt spid="1231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316">
                                            <p:txEl>
                                              <p:pRg st="2" end="2"/>
                                            </p:txEl>
                                          </p:spTgt>
                                        </p:tgtEl>
                                        <p:attrNameLst>
                                          <p:attrName>style.visibility</p:attrName>
                                        </p:attrNameLst>
                                      </p:cBhvr>
                                      <p:to>
                                        <p:strVal val="visible"/>
                                      </p:to>
                                    </p:set>
                                    <p:animEffect transition="in" filter="wipe(left)">
                                      <p:cBhvr>
                                        <p:cTn id="19" dur="1000"/>
                                        <p:tgtEl>
                                          <p:spTgt spid="12316">
                                            <p:txEl>
                                              <p:pRg st="2" end="2"/>
                                            </p:txEl>
                                          </p:spTgt>
                                        </p:tgtEl>
                                      </p:cBhvr>
                                    </p:animEffec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123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21"/>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2316">
                                            <p:txEl>
                                              <p:pRg st="3" end="3"/>
                                            </p:txEl>
                                          </p:spTgt>
                                        </p:tgtEl>
                                        <p:attrNameLst>
                                          <p:attrName>style.visibility</p:attrName>
                                        </p:attrNameLst>
                                      </p:cBhvr>
                                      <p:to>
                                        <p:strVal val="visible"/>
                                      </p:to>
                                    </p:set>
                                    <p:animEffect transition="in" filter="wipe(left)">
                                      <p:cBhvr>
                                        <p:cTn id="28" dur="1000"/>
                                        <p:tgtEl>
                                          <p:spTgt spid="12316">
                                            <p:txEl>
                                              <p:pRg st="3" end="3"/>
                                            </p:txEl>
                                          </p:spTgt>
                                        </p:tgtEl>
                                      </p:cBhvr>
                                    </p:animEffec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534" y="152400"/>
            <a:ext cx="7772400" cy="1143000"/>
          </a:xfrm>
        </p:spPr>
        <p:txBody>
          <a:bodyPr/>
          <a:lstStyle/>
          <a:p>
            <a:pPr>
              <a:defRPr/>
            </a:pPr>
            <a:r>
              <a:rPr lang="en-US" sz="3600" b="1" dirty="0">
                <a:solidFill>
                  <a:srgbClr val="FF0000"/>
                </a:solidFill>
              </a:rPr>
              <a:t>Relevance of economics to the world of business</a:t>
            </a:r>
            <a:endParaRPr lang="en-US" sz="3600" dirty="0"/>
          </a:p>
        </p:txBody>
      </p:sp>
      <p:sp>
        <p:nvSpPr>
          <p:cNvPr id="16387" name="Content Placeholder 2"/>
          <p:cNvSpPr>
            <a:spLocks noGrp="1"/>
          </p:cNvSpPr>
          <p:nvPr>
            <p:ph idx="1"/>
          </p:nvPr>
        </p:nvSpPr>
        <p:spPr>
          <a:xfrm>
            <a:off x="152400" y="2209800"/>
            <a:ext cx="8839200" cy="4343400"/>
          </a:xfrm>
        </p:spPr>
        <p:txBody>
          <a:bodyPr/>
          <a:lstStyle/>
          <a:p>
            <a:pPr algn="just">
              <a:buFont typeface="Wingdings" pitchFamily="2" charset="2"/>
              <a:buChar char="§"/>
            </a:pPr>
            <a:r>
              <a:rPr lang="en-US" dirty="0"/>
              <a:t>Economics concerned with how society sets about meeting people's demands for things they want to consume.</a:t>
            </a:r>
          </a:p>
          <a:p>
            <a:endParaRPr lang="en-US" dirty="0"/>
          </a:p>
        </p:txBody>
      </p:sp>
      <p:sp>
        <p:nvSpPr>
          <p:cNvPr id="16388" name="Slide Number Placeholder 5"/>
          <p:cNvSpPr>
            <a:spLocks noGrp="1"/>
          </p:cNvSpPr>
          <p:nvPr>
            <p:ph type="sldNum" sz="quarter" idx="12"/>
          </p:nvPr>
        </p:nvSpPr>
        <p:spPr>
          <a:noFill/>
        </p:spPr>
        <p:txBody>
          <a:bodyPr/>
          <a:lstStyle/>
          <a:p>
            <a:fld id="{85BD0911-1C71-4828-9259-ADFD7B2F4228}" type="slidenum">
              <a:rPr lang="en-GB" smtClean="0"/>
              <a:pPr/>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p:cNvSpPr>
            <a:spLocks noChangeArrowheads="1"/>
          </p:cNvSpPr>
          <p:nvPr/>
        </p:nvSpPr>
        <p:spPr bwMode="auto">
          <a:xfrm>
            <a:off x="1730375" y="1817688"/>
            <a:ext cx="7119938" cy="210185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5607" name="Rectangle 3"/>
          <p:cNvSpPr>
            <a:spLocks noGrp="1" noChangeArrowheads="1"/>
          </p:cNvSpPr>
          <p:nvPr>
            <p:ph type="title"/>
          </p:nvPr>
        </p:nvSpPr>
        <p:spPr>
          <a:xfrm>
            <a:off x="457200" y="53975"/>
            <a:ext cx="8535988" cy="792163"/>
          </a:xfrm>
        </p:spPr>
        <p:txBody>
          <a:bodyPr>
            <a:normAutofit/>
          </a:bodyPr>
          <a:lstStyle/>
          <a:p>
            <a:r>
              <a:rPr lang="en-US" sz="3600" dirty="0"/>
              <a:t>Theory of Consumer Behavior</a:t>
            </a:r>
          </a:p>
        </p:txBody>
      </p:sp>
      <p:sp>
        <p:nvSpPr>
          <p:cNvPr id="25608" name="Text Box 4"/>
          <p:cNvSpPr txBox="1">
            <a:spLocks noChangeArrowheads="1"/>
          </p:cNvSpPr>
          <p:nvPr/>
        </p:nvSpPr>
        <p:spPr bwMode="auto">
          <a:xfrm>
            <a:off x="1704975" y="682625"/>
            <a:ext cx="7237413" cy="1131888"/>
          </a:xfrm>
          <a:prstGeom prst="rect">
            <a:avLst/>
          </a:prstGeom>
          <a:noFill/>
          <a:ln w="9525">
            <a:noFill/>
            <a:miter lim="800000"/>
            <a:headEnd/>
            <a:tailEnd/>
          </a:ln>
        </p:spPr>
        <p:txBody>
          <a:bodyPr>
            <a:spAutoFit/>
          </a:bodyPr>
          <a:lstStyle/>
          <a:p>
            <a:pPr>
              <a:lnSpc>
                <a:spcPct val="85000"/>
              </a:lnSpc>
            </a:pPr>
            <a:r>
              <a:rPr lang="en-US" sz="2800" b="1" i="1" u="sng" dirty="0">
                <a:solidFill>
                  <a:srgbClr val="990033"/>
                </a:solidFill>
              </a:rPr>
              <a:t>Numerical Example:</a:t>
            </a:r>
          </a:p>
          <a:p>
            <a:pPr>
              <a:lnSpc>
                <a:spcPct val="85000"/>
              </a:lnSpc>
            </a:pPr>
            <a:r>
              <a:rPr lang="en-US" sz="2600" b="1" dirty="0"/>
              <a:t>Utility-Maximizing Combination of Products </a:t>
            </a:r>
            <a:r>
              <a:rPr lang="en-US" sz="2600" b="1" dirty="0">
                <a:solidFill>
                  <a:srgbClr val="990033"/>
                </a:solidFill>
              </a:rPr>
              <a:t>A</a:t>
            </a:r>
            <a:r>
              <a:rPr lang="en-US" sz="2600" b="1" dirty="0"/>
              <a:t> and </a:t>
            </a:r>
            <a:r>
              <a:rPr lang="en-US" sz="2600" b="1" dirty="0">
                <a:solidFill>
                  <a:srgbClr val="669900"/>
                </a:solidFill>
              </a:rPr>
              <a:t>B</a:t>
            </a:r>
            <a:r>
              <a:rPr lang="en-US" sz="2600" b="1" dirty="0"/>
              <a:t> Obtainable with an </a:t>
            </a:r>
            <a:r>
              <a:rPr lang="en-US" sz="2600" b="1" dirty="0">
                <a:solidFill>
                  <a:srgbClr val="990033"/>
                </a:solidFill>
              </a:rPr>
              <a:t>Income of Rs.10</a:t>
            </a:r>
          </a:p>
        </p:txBody>
      </p:sp>
      <p:sp>
        <p:nvSpPr>
          <p:cNvPr id="25609" name="Text Box 5"/>
          <p:cNvSpPr txBox="1">
            <a:spLocks noChangeArrowheads="1"/>
          </p:cNvSpPr>
          <p:nvPr/>
        </p:nvSpPr>
        <p:spPr bwMode="auto">
          <a:xfrm>
            <a:off x="1884363" y="3121025"/>
            <a:ext cx="1047750" cy="792163"/>
          </a:xfrm>
          <a:prstGeom prst="rect">
            <a:avLst/>
          </a:prstGeom>
          <a:noFill/>
          <a:ln w="9525">
            <a:noFill/>
            <a:miter lim="800000"/>
            <a:headEnd/>
            <a:tailEnd/>
          </a:ln>
        </p:spPr>
        <p:txBody>
          <a:bodyPr wrap="none">
            <a:spAutoFit/>
          </a:bodyPr>
          <a:lstStyle/>
          <a:p>
            <a:pPr algn="ctr">
              <a:lnSpc>
                <a:spcPct val="85000"/>
              </a:lnSpc>
            </a:pPr>
            <a:r>
              <a:rPr lang="en-US" b="1"/>
              <a:t>(1)</a:t>
            </a:r>
          </a:p>
          <a:p>
            <a:pPr algn="ctr">
              <a:lnSpc>
                <a:spcPct val="85000"/>
              </a:lnSpc>
            </a:pPr>
            <a:r>
              <a:rPr lang="en-US" b="1"/>
              <a:t>Unit of</a:t>
            </a:r>
          </a:p>
          <a:p>
            <a:pPr algn="ctr">
              <a:lnSpc>
                <a:spcPct val="85000"/>
              </a:lnSpc>
            </a:pPr>
            <a:r>
              <a:rPr lang="en-US" b="1"/>
              <a:t>Product</a:t>
            </a:r>
          </a:p>
        </p:txBody>
      </p:sp>
      <p:grpSp>
        <p:nvGrpSpPr>
          <p:cNvPr id="25610" name="Group 6"/>
          <p:cNvGrpSpPr>
            <a:grpSpLocks/>
          </p:cNvGrpSpPr>
          <p:nvPr/>
        </p:nvGrpSpPr>
        <p:grpSpPr bwMode="auto">
          <a:xfrm>
            <a:off x="3298825" y="2887663"/>
            <a:ext cx="4062413" cy="1025525"/>
            <a:chOff x="2078" y="1819"/>
            <a:chExt cx="2559" cy="646"/>
          </a:xfrm>
        </p:grpSpPr>
        <p:sp>
          <p:nvSpPr>
            <p:cNvPr id="25633" name="Text Box 7"/>
            <p:cNvSpPr txBox="1">
              <a:spLocks noChangeArrowheads="1"/>
            </p:cNvSpPr>
            <p:nvPr/>
          </p:nvSpPr>
          <p:spPr bwMode="auto">
            <a:xfrm>
              <a:off x="2078"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sp>
          <p:nvSpPr>
            <p:cNvPr id="25634" name="Text Box 8"/>
            <p:cNvSpPr txBox="1">
              <a:spLocks noChangeArrowheads="1"/>
            </p:cNvSpPr>
            <p:nvPr/>
          </p:nvSpPr>
          <p:spPr bwMode="auto">
            <a:xfrm>
              <a:off x="3929"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grpSp>
      <p:grpSp>
        <p:nvGrpSpPr>
          <p:cNvPr id="25611" name="Group 9"/>
          <p:cNvGrpSpPr>
            <a:grpSpLocks/>
          </p:cNvGrpSpPr>
          <p:nvPr/>
        </p:nvGrpSpPr>
        <p:grpSpPr bwMode="auto">
          <a:xfrm>
            <a:off x="4533900" y="2654300"/>
            <a:ext cx="4252913" cy="1258888"/>
            <a:chOff x="2856" y="1672"/>
            <a:chExt cx="2679" cy="793"/>
          </a:xfrm>
        </p:grpSpPr>
        <p:sp>
          <p:nvSpPr>
            <p:cNvPr id="25631" name="Text Box 10"/>
            <p:cNvSpPr txBox="1">
              <a:spLocks noChangeArrowheads="1"/>
            </p:cNvSpPr>
            <p:nvPr/>
          </p:nvSpPr>
          <p:spPr bwMode="auto">
            <a:xfrm>
              <a:off x="2856" y="1672"/>
              <a:ext cx="828" cy="793"/>
            </a:xfrm>
            <a:prstGeom prst="rect">
              <a:avLst/>
            </a:prstGeom>
            <a:noFill/>
            <a:ln w="9525">
              <a:noFill/>
              <a:miter lim="800000"/>
              <a:headEnd/>
              <a:tailEnd/>
            </a:ln>
          </p:spPr>
          <p:txBody>
            <a:bodyPr wrap="none">
              <a:spAutoFit/>
            </a:bodyPr>
            <a:lstStyle/>
            <a:p>
              <a:pPr algn="ctr">
                <a:lnSpc>
                  <a:spcPct val="85000"/>
                </a:lnSpc>
              </a:pPr>
              <a:r>
                <a:rPr lang="en-US" b="1" dirty="0"/>
                <a:t>(b)</a:t>
              </a:r>
            </a:p>
            <a:p>
              <a:pPr algn="ctr">
                <a:lnSpc>
                  <a:spcPct val="85000"/>
                </a:lnSpc>
              </a:pPr>
              <a:r>
                <a:rPr lang="en-US" b="1" dirty="0"/>
                <a:t>Marginal</a:t>
              </a:r>
            </a:p>
            <a:p>
              <a:pPr algn="ctr">
                <a:lnSpc>
                  <a:spcPct val="85000"/>
                </a:lnSpc>
              </a:pPr>
              <a:r>
                <a:rPr lang="en-US" b="1" dirty="0"/>
                <a:t>Utility</a:t>
              </a:r>
            </a:p>
            <a:p>
              <a:pPr algn="ctr">
                <a:lnSpc>
                  <a:spcPct val="85000"/>
                </a:lnSpc>
              </a:pPr>
              <a:r>
                <a:rPr lang="en-US" b="1" dirty="0"/>
                <a:t>Per Rs.</a:t>
              </a:r>
            </a:p>
            <a:p>
              <a:pPr algn="ctr">
                <a:lnSpc>
                  <a:spcPct val="85000"/>
                </a:lnSpc>
              </a:pPr>
              <a:r>
                <a:rPr lang="en-US" b="1" dirty="0"/>
                <a:t>(MU/Price)</a:t>
              </a:r>
            </a:p>
          </p:txBody>
        </p:sp>
        <p:sp>
          <p:nvSpPr>
            <p:cNvPr id="25632" name="Text Box 11"/>
            <p:cNvSpPr txBox="1">
              <a:spLocks noChangeArrowheads="1"/>
            </p:cNvSpPr>
            <p:nvPr/>
          </p:nvSpPr>
          <p:spPr bwMode="auto">
            <a:xfrm>
              <a:off x="4707" y="1672"/>
              <a:ext cx="828" cy="793"/>
            </a:xfrm>
            <a:prstGeom prst="rect">
              <a:avLst/>
            </a:prstGeom>
            <a:noFill/>
            <a:ln w="9525">
              <a:noFill/>
              <a:miter lim="800000"/>
              <a:headEnd/>
              <a:tailEnd/>
            </a:ln>
          </p:spPr>
          <p:txBody>
            <a:bodyPr wrap="none">
              <a:spAutoFit/>
            </a:bodyPr>
            <a:lstStyle/>
            <a:p>
              <a:pPr algn="ctr">
                <a:lnSpc>
                  <a:spcPct val="85000"/>
                </a:lnSpc>
              </a:pPr>
              <a:r>
                <a:rPr lang="en-US" b="1" dirty="0"/>
                <a:t>(b)</a:t>
              </a:r>
            </a:p>
            <a:p>
              <a:pPr algn="ctr">
                <a:lnSpc>
                  <a:spcPct val="85000"/>
                </a:lnSpc>
              </a:pPr>
              <a:r>
                <a:rPr lang="en-US" b="1" dirty="0"/>
                <a:t>Marginal</a:t>
              </a:r>
            </a:p>
            <a:p>
              <a:pPr algn="ctr">
                <a:lnSpc>
                  <a:spcPct val="85000"/>
                </a:lnSpc>
              </a:pPr>
              <a:r>
                <a:rPr lang="en-US" b="1" dirty="0"/>
                <a:t>Utility</a:t>
              </a:r>
            </a:p>
            <a:p>
              <a:pPr algn="ctr">
                <a:lnSpc>
                  <a:spcPct val="85000"/>
                </a:lnSpc>
              </a:pPr>
              <a:r>
                <a:rPr lang="en-US" b="1" dirty="0"/>
                <a:t>Per Rs.</a:t>
              </a:r>
            </a:p>
            <a:p>
              <a:pPr algn="ctr">
                <a:lnSpc>
                  <a:spcPct val="85000"/>
                </a:lnSpc>
              </a:pPr>
              <a:r>
                <a:rPr lang="en-US" b="1" dirty="0"/>
                <a:t>(MU/Price)</a:t>
              </a:r>
            </a:p>
          </p:txBody>
        </p:sp>
      </p:grpSp>
      <p:grpSp>
        <p:nvGrpSpPr>
          <p:cNvPr id="25612" name="Group 12"/>
          <p:cNvGrpSpPr>
            <a:grpSpLocks/>
          </p:cNvGrpSpPr>
          <p:nvPr/>
        </p:nvGrpSpPr>
        <p:grpSpPr bwMode="auto">
          <a:xfrm>
            <a:off x="3243263" y="1879600"/>
            <a:ext cx="2613025" cy="798513"/>
            <a:chOff x="2043" y="1184"/>
            <a:chExt cx="1646" cy="503"/>
          </a:xfrm>
        </p:grpSpPr>
        <p:sp>
          <p:nvSpPr>
            <p:cNvPr id="25629" name="Text Box 13"/>
            <p:cNvSpPr txBox="1">
              <a:spLocks noChangeArrowheads="1"/>
            </p:cNvSpPr>
            <p:nvPr/>
          </p:nvSpPr>
          <p:spPr bwMode="auto">
            <a:xfrm>
              <a:off x="2394" y="1184"/>
              <a:ext cx="944" cy="503"/>
            </a:xfrm>
            <a:prstGeom prst="rect">
              <a:avLst/>
            </a:prstGeom>
            <a:noFill/>
            <a:ln w="9525">
              <a:noFill/>
              <a:miter lim="800000"/>
              <a:headEnd/>
              <a:tailEnd/>
            </a:ln>
          </p:spPr>
          <p:txBody>
            <a:bodyPr wrap="none">
              <a:spAutoFit/>
            </a:bodyPr>
            <a:lstStyle/>
            <a:p>
              <a:pPr algn="ctr">
                <a:lnSpc>
                  <a:spcPct val="85000"/>
                </a:lnSpc>
              </a:pPr>
              <a:r>
                <a:rPr lang="en-US" b="1" dirty="0"/>
                <a:t>(2)</a:t>
              </a:r>
            </a:p>
            <a:p>
              <a:pPr algn="ctr">
                <a:lnSpc>
                  <a:spcPct val="85000"/>
                </a:lnSpc>
              </a:pPr>
              <a:r>
                <a:rPr lang="en-US" b="1" dirty="0">
                  <a:solidFill>
                    <a:srgbClr val="990033"/>
                  </a:solidFill>
                </a:rPr>
                <a:t>Product A:</a:t>
              </a:r>
            </a:p>
            <a:p>
              <a:pPr algn="ctr">
                <a:lnSpc>
                  <a:spcPct val="85000"/>
                </a:lnSpc>
              </a:pPr>
              <a:r>
                <a:rPr lang="en-US" b="1" dirty="0">
                  <a:solidFill>
                    <a:srgbClr val="990033"/>
                  </a:solidFill>
                </a:rPr>
                <a:t>Price = Rs.1</a:t>
              </a:r>
            </a:p>
          </p:txBody>
        </p:sp>
        <p:sp>
          <p:nvSpPr>
            <p:cNvPr id="25630" name="Line 14"/>
            <p:cNvSpPr>
              <a:spLocks noChangeShapeType="1"/>
            </p:cNvSpPr>
            <p:nvPr/>
          </p:nvSpPr>
          <p:spPr bwMode="auto">
            <a:xfrm>
              <a:off x="2043" y="1672"/>
              <a:ext cx="1646" cy="0"/>
            </a:xfrm>
            <a:prstGeom prst="line">
              <a:avLst/>
            </a:prstGeom>
            <a:noFill/>
            <a:ln w="57150">
              <a:solidFill>
                <a:srgbClr val="990033"/>
              </a:solidFill>
              <a:round/>
              <a:headEnd/>
              <a:tailEnd/>
            </a:ln>
          </p:spPr>
          <p:txBody>
            <a:bodyPr/>
            <a:lstStyle/>
            <a:p>
              <a:endParaRPr lang="en-US"/>
            </a:p>
          </p:txBody>
        </p:sp>
      </p:grpSp>
      <p:grpSp>
        <p:nvGrpSpPr>
          <p:cNvPr id="25613" name="Group 15"/>
          <p:cNvGrpSpPr>
            <a:grpSpLocks/>
          </p:cNvGrpSpPr>
          <p:nvPr/>
        </p:nvGrpSpPr>
        <p:grpSpPr bwMode="auto">
          <a:xfrm>
            <a:off x="6184900" y="1876425"/>
            <a:ext cx="2613025" cy="798513"/>
            <a:chOff x="3896" y="1182"/>
            <a:chExt cx="1646" cy="503"/>
          </a:xfrm>
        </p:grpSpPr>
        <p:sp>
          <p:nvSpPr>
            <p:cNvPr id="25627" name="Text Box 16"/>
            <p:cNvSpPr txBox="1">
              <a:spLocks noChangeArrowheads="1"/>
            </p:cNvSpPr>
            <p:nvPr/>
          </p:nvSpPr>
          <p:spPr bwMode="auto">
            <a:xfrm>
              <a:off x="4247" y="1182"/>
              <a:ext cx="944" cy="503"/>
            </a:xfrm>
            <a:prstGeom prst="rect">
              <a:avLst/>
            </a:prstGeom>
            <a:noFill/>
            <a:ln w="9525">
              <a:noFill/>
              <a:miter lim="800000"/>
              <a:headEnd/>
              <a:tailEnd/>
            </a:ln>
          </p:spPr>
          <p:txBody>
            <a:bodyPr wrap="none">
              <a:spAutoFit/>
            </a:bodyPr>
            <a:lstStyle/>
            <a:p>
              <a:pPr algn="ctr">
                <a:lnSpc>
                  <a:spcPct val="85000"/>
                </a:lnSpc>
              </a:pPr>
              <a:r>
                <a:rPr lang="en-US" b="1" dirty="0"/>
                <a:t>(3)</a:t>
              </a:r>
            </a:p>
            <a:p>
              <a:pPr algn="ctr">
                <a:lnSpc>
                  <a:spcPct val="85000"/>
                </a:lnSpc>
              </a:pPr>
              <a:r>
                <a:rPr lang="en-US" b="1" dirty="0">
                  <a:solidFill>
                    <a:srgbClr val="669900"/>
                  </a:solidFill>
                </a:rPr>
                <a:t>Product B:</a:t>
              </a:r>
            </a:p>
            <a:p>
              <a:pPr algn="ctr">
                <a:lnSpc>
                  <a:spcPct val="85000"/>
                </a:lnSpc>
              </a:pPr>
              <a:r>
                <a:rPr lang="en-US" b="1" dirty="0">
                  <a:solidFill>
                    <a:srgbClr val="669900"/>
                  </a:solidFill>
                </a:rPr>
                <a:t>Price = Rs.2</a:t>
              </a:r>
            </a:p>
          </p:txBody>
        </p:sp>
        <p:sp>
          <p:nvSpPr>
            <p:cNvPr id="25628" name="Line 17"/>
            <p:cNvSpPr>
              <a:spLocks noChangeShapeType="1"/>
            </p:cNvSpPr>
            <p:nvPr/>
          </p:nvSpPr>
          <p:spPr bwMode="auto">
            <a:xfrm>
              <a:off x="3896" y="1670"/>
              <a:ext cx="1646" cy="0"/>
            </a:xfrm>
            <a:prstGeom prst="line">
              <a:avLst/>
            </a:prstGeom>
            <a:noFill/>
            <a:ln w="57150">
              <a:solidFill>
                <a:srgbClr val="669900"/>
              </a:solidFill>
              <a:round/>
              <a:headEnd/>
              <a:tailEnd/>
            </a:ln>
          </p:spPr>
          <p:txBody>
            <a:bodyPr/>
            <a:lstStyle/>
            <a:p>
              <a:endParaRPr lang="en-US"/>
            </a:p>
          </p:txBody>
        </p:sp>
      </p:grpSp>
      <p:grpSp>
        <p:nvGrpSpPr>
          <p:cNvPr id="25614" name="Group 18"/>
          <p:cNvGrpSpPr>
            <a:grpSpLocks/>
          </p:cNvGrpSpPr>
          <p:nvPr/>
        </p:nvGrpSpPr>
        <p:grpSpPr bwMode="auto">
          <a:xfrm>
            <a:off x="1843088" y="3898900"/>
            <a:ext cx="5189537" cy="2759075"/>
            <a:chOff x="1161" y="2456"/>
            <a:chExt cx="3269" cy="1738"/>
          </a:xfrm>
        </p:grpSpPr>
        <p:sp>
          <p:nvSpPr>
            <p:cNvPr id="25624" name="Text Box 19"/>
            <p:cNvSpPr txBox="1">
              <a:spLocks noChangeArrowheads="1"/>
            </p:cNvSpPr>
            <p:nvPr/>
          </p:nvSpPr>
          <p:spPr bwMode="auto">
            <a:xfrm>
              <a:off x="1161" y="2456"/>
              <a:ext cx="739" cy="1738"/>
            </a:xfrm>
            <a:prstGeom prst="rect">
              <a:avLst/>
            </a:prstGeom>
            <a:noFill/>
            <a:ln w="9525">
              <a:noFill/>
              <a:miter lim="800000"/>
              <a:headEnd/>
              <a:tailEnd/>
            </a:ln>
          </p:spPr>
          <p:txBody>
            <a:bodyPr wrap="none">
              <a:spAutoFit/>
            </a:bodyPr>
            <a:lstStyle/>
            <a:p>
              <a:pPr>
                <a:lnSpc>
                  <a:spcPct val="125000"/>
                </a:lnSpc>
              </a:pPr>
              <a:r>
                <a:rPr lang="en-US" sz="2000" b="1"/>
                <a:t>First</a:t>
              </a:r>
            </a:p>
            <a:p>
              <a:pPr>
                <a:lnSpc>
                  <a:spcPct val="125000"/>
                </a:lnSpc>
              </a:pPr>
              <a:r>
                <a:rPr lang="en-US" sz="2000" b="1"/>
                <a:t>Second</a:t>
              </a:r>
            </a:p>
            <a:p>
              <a:pPr>
                <a:lnSpc>
                  <a:spcPct val="125000"/>
                </a:lnSpc>
              </a:pPr>
              <a:r>
                <a:rPr lang="en-US" sz="2000" b="1"/>
                <a:t>Third</a:t>
              </a:r>
            </a:p>
            <a:p>
              <a:pPr>
                <a:lnSpc>
                  <a:spcPct val="125000"/>
                </a:lnSpc>
              </a:pPr>
              <a:r>
                <a:rPr lang="en-US" sz="2000" b="1"/>
                <a:t>Fourth</a:t>
              </a:r>
            </a:p>
            <a:p>
              <a:pPr>
                <a:lnSpc>
                  <a:spcPct val="125000"/>
                </a:lnSpc>
              </a:pPr>
              <a:r>
                <a:rPr lang="en-US" sz="2000" b="1"/>
                <a:t>Fifth</a:t>
              </a:r>
            </a:p>
            <a:p>
              <a:pPr>
                <a:lnSpc>
                  <a:spcPct val="125000"/>
                </a:lnSpc>
              </a:pPr>
              <a:r>
                <a:rPr lang="en-US" sz="2000" b="1"/>
                <a:t>Sixth</a:t>
              </a:r>
            </a:p>
            <a:p>
              <a:pPr>
                <a:lnSpc>
                  <a:spcPct val="125000"/>
                </a:lnSpc>
              </a:pPr>
              <a:r>
                <a:rPr lang="en-US" sz="2000" b="1"/>
                <a:t>Seventh</a:t>
              </a:r>
            </a:p>
          </p:txBody>
        </p:sp>
        <p:sp>
          <p:nvSpPr>
            <p:cNvPr id="25625" name="Text Box 20"/>
            <p:cNvSpPr txBox="1">
              <a:spLocks noChangeArrowheads="1"/>
            </p:cNvSpPr>
            <p:nvPr/>
          </p:nvSpPr>
          <p:spPr bwMode="auto">
            <a:xfrm>
              <a:off x="2285"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5626" name="Text Box 21"/>
            <p:cNvSpPr txBox="1">
              <a:spLocks noChangeArrowheads="1"/>
            </p:cNvSpPr>
            <p:nvPr/>
          </p:nvSpPr>
          <p:spPr bwMode="auto">
            <a:xfrm>
              <a:off x="4136" y="2456"/>
              <a:ext cx="294" cy="1738"/>
            </a:xfrm>
            <a:prstGeom prst="rect">
              <a:avLst/>
            </a:prstGeom>
            <a:noFill/>
            <a:ln w="9525">
              <a:noFill/>
              <a:miter lim="800000"/>
              <a:headEnd/>
              <a:tailEnd/>
            </a:ln>
          </p:spPr>
          <p:txBody>
            <a:bodyPr wrap="none">
              <a:spAutoFit/>
            </a:bodyPr>
            <a:lstStyle/>
            <a:p>
              <a:pPr algn="r">
                <a:lnSpc>
                  <a:spcPct val="125000"/>
                </a:lnSpc>
              </a:pPr>
              <a:r>
                <a:rPr lang="en-US" sz="2000" b="1"/>
                <a:t>24</a:t>
              </a:r>
            </a:p>
            <a:p>
              <a:pPr algn="r">
                <a:lnSpc>
                  <a:spcPct val="125000"/>
                </a:lnSpc>
              </a:pPr>
              <a:r>
                <a:rPr lang="en-US" sz="2000" b="1"/>
                <a:t>20</a:t>
              </a:r>
            </a:p>
            <a:p>
              <a:pPr algn="r">
                <a:lnSpc>
                  <a:spcPct val="125000"/>
                </a:lnSpc>
              </a:pPr>
              <a:r>
                <a:rPr lang="en-US" sz="2000" b="1"/>
                <a:t>18</a:t>
              </a:r>
            </a:p>
            <a:p>
              <a:pPr algn="r">
                <a:lnSpc>
                  <a:spcPct val="125000"/>
                </a:lnSpc>
              </a:pPr>
              <a:r>
                <a:rPr lang="en-US" sz="2000" b="1"/>
                <a:t>16</a:t>
              </a:r>
            </a:p>
            <a:p>
              <a:pPr algn="r">
                <a:lnSpc>
                  <a:spcPct val="125000"/>
                </a:lnSpc>
              </a:pPr>
              <a:r>
                <a:rPr lang="en-US" sz="2000" b="1"/>
                <a:t>12</a:t>
              </a:r>
            </a:p>
            <a:p>
              <a:pPr algn="r">
                <a:lnSpc>
                  <a:spcPct val="125000"/>
                </a:lnSpc>
              </a:pPr>
              <a:r>
                <a:rPr lang="en-US" sz="2000" b="1"/>
                <a:t>6</a:t>
              </a:r>
            </a:p>
            <a:p>
              <a:pPr algn="r">
                <a:lnSpc>
                  <a:spcPct val="125000"/>
                </a:lnSpc>
              </a:pPr>
              <a:r>
                <a:rPr lang="en-US" sz="2000" b="1"/>
                <a:t>4</a:t>
              </a:r>
            </a:p>
          </p:txBody>
        </p:sp>
      </p:grpSp>
      <p:grpSp>
        <p:nvGrpSpPr>
          <p:cNvPr id="25615" name="Group 22"/>
          <p:cNvGrpSpPr>
            <a:grpSpLocks/>
          </p:cNvGrpSpPr>
          <p:nvPr/>
        </p:nvGrpSpPr>
        <p:grpSpPr bwMode="auto">
          <a:xfrm>
            <a:off x="4957763" y="3898900"/>
            <a:ext cx="3405187" cy="2759075"/>
            <a:chOff x="3123" y="2456"/>
            <a:chExt cx="2145" cy="1738"/>
          </a:xfrm>
        </p:grpSpPr>
        <p:sp>
          <p:nvSpPr>
            <p:cNvPr id="25622" name="Text Box 23"/>
            <p:cNvSpPr txBox="1">
              <a:spLocks noChangeArrowheads="1"/>
            </p:cNvSpPr>
            <p:nvPr/>
          </p:nvSpPr>
          <p:spPr bwMode="auto">
            <a:xfrm>
              <a:off x="3123"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5623" name="Text Box 24"/>
            <p:cNvSpPr txBox="1">
              <a:spLocks noChangeArrowheads="1"/>
            </p:cNvSpPr>
            <p:nvPr/>
          </p:nvSpPr>
          <p:spPr bwMode="auto">
            <a:xfrm>
              <a:off x="4974" y="2456"/>
              <a:ext cx="294" cy="1738"/>
            </a:xfrm>
            <a:prstGeom prst="rect">
              <a:avLst/>
            </a:prstGeom>
            <a:noFill/>
            <a:ln w="9525">
              <a:noFill/>
              <a:miter lim="800000"/>
              <a:headEnd/>
              <a:tailEnd/>
            </a:ln>
          </p:spPr>
          <p:txBody>
            <a:bodyPr wrap="none">
              <a:spAutoFit/>
            </a:bodyPr>
            <a:lstStyle/>
            <a:p>
              <a:pPr algn="r">
                <a:lnSpc>
                  <a:spcPct val="125000"/>
                </a:lnSpc>
              </a:pPr>
              <a:r>
                <a:rPr lang="en-US" sz="2000" b="1"/>
                <a:t>12</a:t>
              </a:r>
            </a:p>
            <a:p>
              <a:pPr algn="r">
                <a:lnSpc>
                  <a:spcPct val="125000"/>
                </a:lnSpc>
              </a:pPr>
              <a:r>
                <a:rPr lang="en-US" sz="2000" b="1"/>
                <a:t>10</a:t>
              </a:r>
            </a:p>
            <a:p>
              <a:pPr algn="r">
                <a:lnSpc>
                  <a:spcPct val="125000"/>
                </a:lnSpc>
              </a:pPr>
              <a:r>
                <a:rPr lang="en-US" sz="2000" b="1"/>
                <a:t>9</a:t>
              </a:r>
            </a:p>
            <a:p>
              <a:pPr algn="r">
                <a:lnSpc>
                  <a:spcPct val="125000"/>
                </a:lnSpc>
              </a:pPr>
              <a:r>
                <a:rPr lang="en-US" sz="2000" b="1"/>
                <a:t>8</a:t>
              </a:r>
            </a:p>
            <a:p>
              <a:pPr algn="r">
                <a:lnSpc>
                  <a:spcPct val="125000"/>
                </a:lnSpc>
              </a:pPr>
              <a:r>
                <a:rPr lang="en-US" sz="2000" b="1"/>
                <a:t>6</a:t>
              </a:r>
            </a:p>
            <a:p>
              <a:pPr algn="r">
                <a:lnSpc>
                  <a:spcPct val="125000"/>
                </a:lnSpc>
              </a:pPr>
              <a:r>
                <a:rPr lang="en-US" sz="2000" b="1"/>
                <a:t>3</a:t>
              </a:r>
            </a:p>
            <a:p>
              <a:pPr algn="r">
                <a:lnSpc>
                  <a:spcPct val="125000"/>
                </a:lnSpc>
              </a:pPr>
              <a:r>
                <a:rPr lang="en-US" sz="2000" b="1"/>
                <a:t>2</a:t>
              </a:r>
            </a:p>
          </p:txBody>
        </p:sp>
      </p:grpSp>
      <p:sp>
        <p:nvSpPr>
          <p:cNvPr id="25616" name="Rectangle 25"/>
          <p:cNvSpPr>
            <a:spLocks noChangeArrowheads="1"/>
          </p:cNvSpPr>
          <p:nvPr/>
        </p:nvSpPr>
        <p:spPr bwMode="auto">
          <a:xfrm>
            <a:off x="3429000" y="4692650"/>
            <a:ext cx="2592388" cy="1882775"/>
          </a:xfrm>
          <a:prstGeom prst="rect">
            <a:avLst/>
          </a:prstGeom>
          <a:solidFill>
            <a:schemeClr val="bg1"/>
          </a:solidFill>
          <a:ln w="9525">
            <a:noFill/>
            <a:miter lim="800000"/>
            <a:headEnd/>
            <a:tailEnd/>
          </a:ln>
        </p:spPr>
        <p:txBody>
          <a:bodyPr wrap="none" anchor="ctr"/>
          <a:lstStyle/>
          <a:p>
            <a:endParaRPr lang="en-US"/>
          </a:p>
        </p:txBody>
      </p:sp>
      <p:sp>
        <p:nvSpPr>
          <p:cNvPr id="25617" name="Rectangle 26"/>
          <p:cNvSpPr>
            <a:spLocks noChangeArrowheads="1"/>
          </p:cNvSpPr>
          <p:nvPr/>
        </p:nvSpPr>
        <p:spPr bwMode="auto">
          <a:xfrm>
            <a:off x="5997575" y="5073650"/>
            <a:ext cx="2754313" cy="1501775"/>
          </a:xfrm>
          <a:prstGeom prst="rect">
            <a:avLst/>
          </a:prstGeom>
          <a:solidFill>
            <a:schemeClr val="bg1"/>
          </a:solidFill>
          <a:ln w="9525">
            <a:noFill/>
            <a:miter lim="800000"/>
            <a:headEnd/>
            <a:tailEnd/>
          </a:ln>
        </p:spPr>
        <p:txBody>
          <a:bodyPr wrap="none" anchor="ctr"/>
          <a:lstStyle/>
          <a:p>
            <a:endParaRPr lang="en-US"/>
          </a:p>
        </p:txBody>
      </p:sp>
      <p:sp>
        <p:nvSpPr>
          <p:cNvPr id="25618" name="Rectangle 27"/>
          <p:cNvSpPr>
            <a:spLocks noChangeArrowheads="1"/>
          </p:cNvSpPr>
          <p:nvPr/>
        </p:nvSpPr>
        <p:spPr bwMode="auto">
          <a:xfrm>
            <a:off x="1846263" y="5073650"/>
            <a:ext cx="1592262" cy="1501775"/>
          </a:xfrm>
          <a:prstGeom prst="rect">
            <a:avLst/>
          </a:prstGeom>
          <a:solidFill>
            <a:schemeClr val="bg1"/>
          </a:solidFill>
          <a:ln w="9525">
            <a:noFill/>
            <a:miter lim="800000"/>
            <a:headEnd/>
            <a:tailEnd/>
          </a:ln>
        </p:spPr>
        <p:txBody>
          <a:bodyPr wrap="none" anchor="ctr"/>
          <a:lstStyle/>
          <a:p>
            <a:endParaRPr lang="en-US"/>
          </a:p>
        </p:txBody>
      </p:sp>
      <p:sp>
        <p:nvSpPr>
          <p:cNvPr id="13340" name="Text Box 28"/>
          <p:cNvSpPr txBox="1">
            <a:spLocks noChangeArrowheads="1"/>
          </p:cNvSpPr>
          <p:nvPr/>
        </p:nvSpPr>
        <p:spPr bwMode="auto">
          <a:xfrm>
            <a:off x="1841500" y="5210175"/>
            <a:ext cx="6807200" cy="1384995"/>
          </a:xfrm>
          <a:prstGeom prst="rect">
            <a:avLst/>
          </a:prstGeom>
          <a:noFill/>
          <a:ln w="9525">
            <a:noFill/>
            <a:miter lim="800000"/>
            <a:headEnd/>
            <a:tailEnd/>
          </a:ln>
        </p:spPr>
        <p:txBody>
          <a:bodyPr>
            <a:spAutoFit/>
          </a:bodyPr>
          <a:lstStyle/>
          <a:p>
            <a:r>
              <a:rPr lang="en-US" sz="2800" b="1" dirty="0">
                <a:solidFill>
                  <a:srgbClr val="990033"/>
                </a:solidFill>
              </a:rPr>
              <a:t>Again, Compare Per Rs. - MU/Price</a:t>
            </a:r>
          </a:p>
          <a:p>
            <a:r>
              <a:rPr lang="en-US" sz="2800" b="1" dirty="0">
                <a:solidFill>
                  <a:srgbClr val="990033"/>
                </a:solidFill>
              </a:rPr>
              <a:t>Buy One More B  – Budget Has Rs.3 Left Proceed to Next Item </a:t>
            </a:r>
          </a:p>
        </p:txBody>
      </p:sp>
      <p:sp>
        <p:nvSpPr>
          <p:cNvPr id="25620" name="Oval 29"/>
          <p:cNvSpPr>
            <a:spLocks noChangeArrowheads="1"/>
          </p:cNvSpPr>
          <p:nvPr/>
        </p:nvSpPr>
        <p:spPr bwMode="auto">
          <a:xfrm>
            <a:off x="5002213" y="4292600"/>
            <a:ext cx="500062" cy="500063"/>
          </a:xfrm>
          <a:prstGeom prst="ellipse">
            <a:avLst/>
          </a:prstGeom>
          <a:noFill/>
          <a:ln w="38100">
            <a:solidFill>
              <a:srgbClr val="990033"/>
            </a:solidFill>
            <a:round/>
            <a:headEnd/>
            <a:tailEnd/>
          </a:ln>
        </p:spPr>
        <p:txBody>
          <a:bodyPr wrap="none" anchor="ctr"/>
          <a:lstStyle/>
          <a:p>
            <a:endParaRPr lang="en-US"/>
          </a:p>
        </p:txBody>
      </p:sp>
      <p:sp>
        <p:nvSpPr>
          <p:cNvPr id="13342" name="Oval 30"/>
          <p:cNvSpPr>
            <a:spLocks noChangeArrowheads="1"/>
          </p:cNvSpPr>
          <p:nvPr/>
        </p:nvSpPr>
        <p:spPr bwMode="auto">
          <a:xfrm>
            <a:off x="7921625" y="4670425"/>
            <a:ext cx="500063" cy="500063"/>
          </a:xfrm>
          <a:prstGeom prst="ellipse">
            <a:avLst/>
          </a:prstGeom>
          <a:noFill/>
          <a:ln w="38100">
            <a:solidFill>
              <a:srgbClr val="990033"/>
            </a:solidFill>
            <a:round/>
            <a:headEnd/>
            <a:tailEnd/>
          </a:ln>
        </p:spPr>
        <p:txBody>
          <a:bodyPr wrap="none" anchor="ctr"/>
          <a:lstStyle/>
          <a:p>
            <a:endParaRPr lang="en-US"/>
          </a:p>
        </p:txBody>
      </p:sp>
      <p:graphicFrame>
        <p:nvGraphicFramePr>
          <p:cNvPr id="25602" name="Object 2">
            <a:hlinkClick r:id="" action="ppaction://ole?verb=0"/>
          </p:cNvPr>
          <p:cNvGraphicFramePr>
            <a:graphicFrameLocks/>
          </p:cNvGraphicFramePr>
          <p:nvPr/>
        </p:nvGraphicFramePr>
        <p:xfrm>
          <a:off x="8424863" y="4346575"/>
          <a:ext cx="217487" cy="320675"/>
        </p:xfrm>
        <a:graphic>
          <a:graphicData uri="http://schemas.openxmlformats.org/presentationml/2006/ole">
            <mc:AlternateContent xmlns:mc="http://schemas.openxmlformats.org/markup-compatibility/2006">
              <mc:Choice xmlns:v="urn:schemas-microsoft-com:vml" Requires="v">
                <p:oleObj name="Clip" r:id="rId2" imgW="2246040" imgH="3305160" progId="">
                  <p:embed/>
                </p:oleObj>
              </mc:Choice>
              <mc:Fallback>
                <p:oleObj name="Clip" r:id="rId2" imgW="2246040" imgH="3305160" progId="">
                  <p:embed/>
                  <p:pic>
                    <p:nvPicPr>
                      <p:cNvPr id="25602" name="Object 2">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863" y="4346575"/>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3">
            <a:hlinkClick r:id="" action="ppaction://ole?verb=0"/>
          </p:cNvPr>
          <p:cNvGraphicFramePr>
            <a:graphicFrameLocks/>
          </p:cNvGraphicFramePr>
          <p:nvPr/>
        </p:nvGraphicFramePr>
        <p:xfrm>
          <a:off x="5510213" y="3954463"/>
          <a:ext cx="217487" cy="320675"/>
        </p:xfrm>
        <a:graphic>
          <a:graphicData uri="http://schemas.openxmlformats.org/presentationml/2006/ole">
            <mc:AlternateContent xmlns:mc="http://schemas.openxmlformats.org/markup-compatibility/2006">
              <mc:Choice xmlns:v="urn:schemas-microsoft-com:vml" Requires="v">
                <p:oleObj name="Clip" r:id="rId4" imgW="2246040" imgH="3305160" progId="">
                  <p:embed/>
                </p:oleObj>
              </mc:Choice>
              <mc:Fallback>
                <p:oleObj name="Clip" r:id="rId4" imgW="2246040" imgH="3305160" progId="">
                  <p:embed/>
                  <p:pic>
                    <p:nvPicPr>
                      <p:cNvPr id="25603"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3" y="3954463"/>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6" name="Object 4">
            <a:hlinkClick r:id="" action="ppaction://ole?verb=0"/>
          </p:cNvPr>
          <p:cNvGraphicFramePr>
            <a:graphicFrameLocks/>
          </p:cNvGraphicFramePr>
          <p:nvPr/>
        </p:nvGraphicFramePr>
        <p:xfrm>
          <a:off x="8466138" y="4721225"/>
          <a:ext cx="217487" cy="320675"/>
        </p:xfrm>
        <a:graphic>
          <a:graphicData uri="http://schemas.openxmlformats.org/presentationml/2006/ole">
            <mc:AlternateContent xmlns:mc="http://schemas.openxmlformats.org/markup-compatibility/2006">
              <mc:Choice xmlns:v="urn:schemas-microsoft-com:vml" Requires="v">
                <p:oleObj name="Clip" r:id="rId6" imgW="2246040" imgH="3305160" progId="">
                  <p:embed/>
                </p:oleObj>
              </mc:Choice>
              <mc:Fallback>
                <p:oleObj name="Clip" r:id="rId6" imgW="2246040" imgH="3305160" progId="">
                  <p:embed/>
                  <p:pic>
                    <p:nvPicPr>
                      <p:cNvPr id="13346" name="Object 4">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6138" y="4721225"/>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20" name="Object 5"/>
          <p:cNvGraphicFramePr>
            <a:graphicFrameLocks/>
          </p:cNvGraphicFramePr>
          <p:nvPr/>
        </p:nvGraphicFramePr>
        <p:xfrm>
          <a:off x="8458200" y="4038600"/>
          <a:ext cx="217488" cy="320675"/>
        </p:xfrm>
        <a:graphic>
          <a:graphicData uri="http://schemas.openxmlformats.org/presentationml/2006/ole">
            <mc:AlternateContent xmlns:mc="http://schemas.openxmlformats.org/markup-compatibility/2006">
              <mc:Choice xmlns:v="urn:schemas-microsoft-com:vml" Requires="v">
                <p:oleObj name="Clip" r:id="rId8" imgW="2246040" imgH="3305160" progId="">
                  <p:embed/>
                </p:oleObj>
              </mc:Choice>
              <mc:Fallback>
                <p:oleObj name="Clip" r:id="rId8" imgW="2246040" imgH="3305160" progId="">
                  <p:embed/>
                  <p:pic>
                    <p:nvPicPr>
                      <p:cNvPr id="1232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200" y="4038600"/>
                        <a:ext cx="2174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340">
                                            <p:txEl>
                                              <p:pRg st="0" end="0"/>
                                            </p:txEl>
                                          </p:spTgt>
                                        </p:tgtEl>
                                        <p:attrNameLst>
                                          <p:attrName>style.visibility</p:attrName>
                                        </p:attrNameLst>
                                      </p:cBhvr>
                                      <p:to>
                                        <p:strVal val="visible"/>
                                      </p:to>
                                    </p:set>
                                    <p:animEffect transition="in" filter="wipe(left)">
                                      <p:cBhvr>
                                        <p:cTn id="7" dur="1000"/>
                                        <p:tgtEl>
                                          <p:spTgt spid="13340">
                                            <p:txEl>
                                              <p:pRg st="0" end="0"/>
                                            </p:txEl>
                                          </p:spTgt>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33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340">
                                            <p:txEl>
                                              <p:pRg st="1" end="1"/>
                                            </p:txEl>
                                          </p:spTgt>
                                        </p:tgtEl>
                                        <p:attrNameLst>
                                          <p:attrName>style.visibility</p:attrName>
                                        </p:attrNameLst>
                                      </p:cBhvr>
                                      <p:to>
                                        <p:strVal val="visible"/>
                                      </p:to>
                                    </p:set>
                                    <p:animEffect transition="in" filter="wipe(left)">
                                      <p:cBhvr>
                                        <p:cTn id="15" dur="1000"/>
                                        <p:tgtEl>
                                          <p:spTgt spid="13340">
                                            <p:txEl>
                                              <p:pRg st="1" end="1"/>
                                            </p:txEl>
                                          </p:spTgt>
                                        </p:tgtEl>
                                      </p:cBhvr>
                                    </p:animEffec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13346"/>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2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2"/>
          <p:cNvSpPr>
            <a:spLocks noChangeArrowheads="1"/>
          </p:cNvSpPr>
          <p:nvPr/>
        </p:nvSpPr>
        <p:spPr bwMode="auto">
          <a:xfrm>
            <a:off x="1730375" y="1817688"/>
            <a:ext cx="7119938" cy="210185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6633" name="Rectangle 3"/>
          <p:cNvSpPr>
            <a:spLocks noGrp="1" noChangeArrowheads="1"/>
          </p:cNvSpPr>
          <p:nvPr>
            <p:ph type="title"/>
          </p:nvPr>
        </p:nvSpPr>
        <p:spPr>
          <a:xfrm>
            <a:off x="457200" y="53975"/>
            <a:ext cx="8535988" cy="792163"/>
          </a:xfrm>
        </p:spPr>
        <p:txBody>
          <a:bodyPr>
            <a:normAutofit/>
          </a:bodyPr>
          <a:lstStyle/>
          <a:p>
            <a:r>
              <a:rPr lang="en-US" sz="3600" dirty="0"/>
              <a:t>Theory of Consumer Behavior</a:t>
            </a:r>
          </a:p>
        </p:txBody>
      </p:sp>
      <p:sp>
        <p:nvSpPr>
          <p:cNvPr id="26634" name="Text Box 4"/>
          <p:cNvSpPr txBox="1">
            <a:spLocks noChangeArrowheads="1"/>
          </p:cNvSpPr>
          <p:nvPr/>
        </p:nvSpPr>
        <p:spPr bwMode="auto">
          <a:xfrm>
            <a:off x="1704975" y="682625"/>
            <a:ext cx="7237413" cy="1131888"/>
          </a:xfrm>
          <a:prstGeom prst="rect">
            <a:avLst/>
          </a:prstGeom>
          <a:noFill/>
          <a:ln w="9525">
            <a:noFill/>
            <a:miter lim="800000"/>
            <a:headEnd/>
            <a:tailEnd/>
          </a:ln>
        </p:spPr>
        <p:txBody>
          <a:bodyPr>
            <a:spAutoFit/>
          </a:bodyPr>
          <a:lstStyle/>
          <a:p>
            <a:pPr>
              <a:lnSpc>
                <a:spcPct val="85000"/>
              </a:lnSpc>
            </a:pPr>
            <a:r>
              <a:rPr lang="en-US" sz="2800" b="1" i="1" u="sng" dirty="0">
                <a:solidFill>
                  <a:srgbClr val="990033"/>
                </a:solidFill>
              </a:rPr>
              <a:t>Numerical Example:</a:t>
            </a:r>
          </a:p>
          <a:p>
            <a:pPr>
              <a:lnSpc>
                <a:spcPct val="85000"/>
              </a:lnSpc>
            </a:pPr>
            <a:r>
              <a:rPr lang="en-US" sz="2600" b="1" dirty="0"/>
              <a:t>Utility-Maximizing Combination of Products </a:t>
            </a:r>
            <a:r>
              <a:rPr lang="en-US" sz="2600" b="1" dirty="0">
                <a:solidFill>
                  <a:srgbClr val="990033"/>
                </a:solidFill>
              </a:rPr>
              <a:t>A</a:t>
            </a:r>
            <a:r>
              <a:rPr lang="en-US" sz="2600" b="1" dirty="0"/>
              <a:t> and </a:t>
            </a:r>
            <a:r>
              <a:rPr lang="en-US" sz="2600" b="1" dirty="0">
                <a:solidFill>
                  <a:srgbClr val="669900"/>
                </a:solidFill>
              </a:rPr>
              <a:t>B</a:t>
            </a:r>
            <a:r>
              <a:rPr lang="en-US" sz="2600" b="1" dirty="0"/>
              <a:t> Obtainable with an </a:t>
            </a:r>
            <a:r>
              <a:rPr lang="en-US" sz="2600" b="1" dirty="0">
                <a:solidFill>
                  <a:srgbClr val="990033"/>
                </a:solidFill>
              </a:rPr>
              <a:t>Income of Rs.10</a:t>
            </a:r>
          </a:p>
        </p:txBody>
      </p:sp>
      <p:sp>
        <p:nvSpPr>
          <p:cNvPr id="26635" name="Text Box 5"/>
          <p:cNvSpPr txBox="1">
            <a:spLocks noChangeArrowheads="1"/>
          </p:cNvSpPr>
          <p:nvPr/>
        </p:nvSpPr>
        <p:spPr bwMode="auto">
          <a:xfrm>
            <a:off x="1884363" y="3121025"/>
            <a:ext cx="1047750" cy="792163"/>
          </a:xfrm>
          <a:prstGeom prst="rect">
            <a:avLst/>
          </a:prstGeom>
          <a:noFill/>
          <a:ln w="9525">
            <a:noFill/>
            <a:miter lim="800000"/>
            <a:headEnd/>
            <a:tailEnd/>
          </a:ln>
        </p:spPr>
        <p:txBody>
          <a:bodyPr wrap="none">
            <a:spAutoFit/>
          </a:bodyPr>
          <a:lstStyle/>
          <a:p>
            <a:pPr algn="ctr">
              <a:lnSpc>
                <a:spcPct val="85000"/>
              </a:lnSpc>
            </a:pPr>
            <a:r>
              <a:rPr lang="en-US" b="1"/>
              <a:t>(1)</a:t>
            </a:r>
          </a:p>
          <a:p>
            <a:pPr algn="ctr">
              <a:lnSpc>
                <a:spcPct val="85000"/>
              </a:lnSpc>
            </a:pPr>
            <a:r>
              <a:rPr lang="en-US" b="1"/>
              <a:t>Unit of</a:t>
            </a:r>
          </a:p>
          <a:p>
            <a:pPr algn="ctr">
              <a:lnSpc>
                <a:spcPct val="85000"/>
              </a:lnSpc>
            </a:pPr>
            <a:r>
              <a:rPr lang="en-US" b="1"/>
              <a:t>Product</a:t>
            </a:r>
          </a:p>
        </p:txBody>
      </p:sp>
      <p:grpSp>
        <p:nvGrpSpPr>
          <p:cNvPr id="26636" name="Group 6"/>
          <p:cNvGrpSpPr>
            <a:grpSpLocks/>
          </p:cNvGrpSpPr>
          <p:nvPr/>
        </p:nvGrpSpPr>
        <p:grpSpPr bwMode="auto">
          <a:xfrm>
            <a:off x="3298825" y="2887663"/>
            <a:ext cx="4062413" cy="1025525"/>
            <a:chOff x="2078" y="1819"/>
            <a:chExt cx="2559" cy="646"/>
          </a:xfrm>
        </p:grpSpPr>
        <p:sp>
          <p:nvSpPr>
            <p:cNvPr id="26659" name="Text Box 7"/>
            <p:cNvSpPr txBox="1">
              <a:spLocks noChangeArrowheads="1"/>
            </p:cNvSpPr>
            <p:nvPr/>
          </p:nvSpPr>
          <p:spPr bwMode="auto">
            <a:xfrm>
              <a:off x="2078"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sp>
          <p:nvSpPr>
            <p:cNvPr id="26660" name="Text Box 8"/>
            <p:cNvSpPr txBox="1">
              <a:spLocks noChangeArrowheads="1"/>
            </p:cNvSpPr>
            <p:nvPr/>
          </p:nvSpPr>
          <p:spPr bwMode="auto">
            <a:xfrm>
              <a:off x="3929"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grpSp>
      <p:grpSp>
        <p:nvGrpSpPr>
          <p:cNvPr id="26637" name="Group 9"/>
          <p:cNvGrpSpPr>
            <a:grpSpLocks/>
          </p:cNvGrpSpPr>
          <p:nvPr/>
        </p:nvGrpSpPr>
        <p:grpSpPr bwMode="auto">
          <a:xfrm>
            <a:off x="4533900" y="2654300"/>
            <a:ext cx="4252913" cy="1258888"/>
            <a:chOff x="2856" y="1672"/>
            <a:chExt cx="2679" cy="793"/>
          </a:xfrm>
        </p:grpSpPr>
        <p:sp>
          <p:nvSpPr>
            <p:cNvPr id="26657" name="Text Box 10"/>
            <p:cNvSpPr txBox="1">
              <a:spLocks noChangeArrowheads="1"/>
            </p:cNvSpPr>
            <p:nvPr/>
          </p:nvSpPr>
          <p:spPr bwMode="auto">
            <a:xfrm>
              <a:off x="2856" y="1672"/>
              <a:ext cx="828" cy="793"/>
            </a:xfrm>
            <a:prstGeom prst="rect">
              <a:avLst/>
            </a:prstGeom>
            <a:noFill/>
            <a:ln w="9525">
              <a:noFill/>
              <a:miter lim="800000"/>
              <a:headEnd/>
              <a:tailEnd/>
            </a:ln>
          </p:spPr>
          <p:txBody>
            <a:bodyPr wrap="none">
              <a:spAutoFit/>
            </a:bodyPr>
            <a:lstStyle/>
            <a:p>
              <a:pPr algn="ctr">
                <a:lnSpc>
                  <a:spcPct val="85000"/>
                </a:lnSpc>
              </a:pPr>
              <a:r>
                <a:rPr lang="en-US" b="1" dirty="0"/>
                <a:t>(b)</a:t>
              </a:r>
            </a:p>
            <a:p>
              <a:pPr algn="ctr">
                <a:lnSpc>
                  <a:spcPct val="85000"/>
                </a:lnSpc>
              </a:pPr>
              <a:r>
                <a:rPr lang="en-US" b="1" dirty="0"/>
                <a:t>Marginal</a:t>
              </a:r>
            </a:p>
            <a:p>
              <a:pPr algn="ctr">
                <a:lnSpc>
                  <a:spcPct val="85000"/>
                </a:lnSpc>
              </a:pPr>
              <a:r>
                <a:rPr lang="en-US" b="1" dirty="0"/>
                <a:t>Utility</a:t>
              </a:r>
            </a:p>
            <a:p>
              <a:pPr algn="ctr">
                <a:lnSpc>
                  <a:spcPct val="85000"/>
                </a:lnSpc>
              </a:pPr>
              <a:r>
                <a:rPr lang="en-US" b="1" dirty="0"/>
                <a:t>Per Rs.</a:t>
              </a:r>
            </a:p>
            <a:p>
              <a:pPr algn="ctr">
                <a:lnSpc>
                  <a:spcPct val="85000"/>
                </a:lnSpc>
              </a:pPr>
              <a:r>
                <a:rPr lang="en-US" b="1" dirty="0"/>
                <a:t>(MU/Price)</a:t>
              </a:r>
            </a:p>
          </p:txBody>
        </p:sp>
        <p:sp>
          <p:nvSpPr>
            <p:cNvPr id="26658" name="Text Box 11"/>
            <p:cNvSpPr txBox="1">
              <a:spLocks noChangeArrowheads="1"/>
            </p:cNvSpPr>
            <p:nvPr/>
          </p:nvSpPr>
          <p:spPr bwMode="auto">
            <a:xfrm>
              <a:off x="4707" y="1672"/>
              <a:ext cx="828" cy="793"/>
            </a:xfrm>
            <a:prstGeom prst="rect">
              <a:avLst/>
            </a:prstGeom>
            <a:noFill/>
            <a:ln w="9525">
              <a:noFill/>
              <a:miter lim="800000"/>
              <a:headEnd/>
              <a:tailEnd/>
            </a:ln>
          </p:spPr>
          <p:txBody>
            <a:bodyPr wrap="none">
              <a:spAutoFit/>
            </a:bodyPr>
            <a:lstStyle/>
            <a:p>
              <a:pPr algn="ctr">
                <a:lnSpc>
                  <a:spcPct val="85000"/>
                </a:lnSpc>
              </a:pPr>
              <a:r>
                <a:rPr lang="en-US" b="1" dirty="0"/>
                <a:t>(b)</a:t>
              </a:r>
            </a:p>
            <a:p>
              <a:pPr algn="ctr">
                <a:lnSpc>
                  <a:spcPct val="85000"/>
                </a:lnSpc>
              </a:pPr>
              <a:r>
                <a:rPr lang="en-US" b="1" dirty="0"/>
                <a:t>Marginal</a:t>
              </a:r>
            </a:p>
            <a:p>
              <a:pPr algn="ctr">
                <a:lnSpc>
                  <a:spcPct val="85000"/>
                </a:lnSpc>
              </a:pPr>
              <a:r>
                <a:rPr lang="en-US" b="1" dirty="0"/>
                <a:t>Utility</a:t>
              </a:r>
            </a:p>
            <a:p>
              <a:pPr algn="ctr">
                <a:lnSpc>
                  <a:spcPct val="85000"/>
                </a:lnSpc>
              </a:pPr>
              <a:r>
                <a:rPr lang="en-US" b="1" dirty="0"/>
                <a:t>Per Rs.</a:t>
              </a:r>
            </a:p>
            <a:p>
              <a:pPr algn="ctr">
                <a:lnSpc>
                  <a:spcPct val="85000"/>
                </a:lnSpc>
              </a:pPr>
              <a:r>
                <a:rPr lang="en-US" b="1" dirty="0"/>
                <a:t>(MU/Price)</a:t>
              </a:r>
            </a:p>
          </p:txBody>
        </p:sp>
      </p:grpSp>
      <p:grpSp>
        <p:nvGrpSpPr>
          <p:cNvPr id="26638" name="Group 12"/>
          <p:cNvGrpSpPr>
            <a:grpSpLocks/>
          </p:cNvGrpSpPr>
          <p:nvPr/>
        </p:nvGrpSpPr>
        <p:grpSpPr bwMode="auto">
          <a:xfrm>
            <a:off x="3243263" y="1879600"/>
            <a:ext cx="2613025" cy="798513"/>
            <a:chOff x="2043" y="1184"/>
            <a:chExt cx="1646" cy="503"/>
          </a:xfrm>
        </p:grpSpPr>
        <p:sp>
          <p:nvSpPr>
            <p:cNvPr id="26655" name="Text Box 13"/>
            <p:cNvSpPr txBox="1">
              <a:spLocks noChangeArrowheads="1"/>
            </p:cNvSpPr>
            <p:nvPr/>
          </p:nvSpPr>
          <p:spPr bwMode="auto">
            <a:xfrm>
              <a:off x="2394" y="1184"/>
              <a:ext cx="944" cy="503"/>
            </a:xfrm>
            <a:prstGeom prst="rect">
              <a:avLst/>
            </a:prstGeom>
            <a:noFill/>
            <a:ln w="9525">
              <a:noFill/>
              <a:miter lim="800000"/>
              <a:headEnd/>
              <a:tailEnd/>
            </a:ln>
          </p:spPr>
          <p:txBody>
            <a:bodyPr wrap="none">
              <a:spAutoFit/>
            </a:bodyPr>
            <a:lstStyle/>
            <a:p>
              <a:pPr algn="ctr">
                <a:lnSpc>
                  <a:spcPct val="85000"/>
                </a:lnSpc>
              </a:pPr>
              <a:r>
                <a:rPr lang="en-US" b="1" dirty="0"/>
                <a:t>(2)</a:t>
              </a:r>
            </a:p>
            <a:p>
              <a:pPr algn="ctr">
                <a:lnSpc>
                  <a:spcPct val="85000"/>
                </a:lnSpc>
              </a:pPr>
              <a:r>
                <a:rPr lang="en-US" b="1" dirty="0">
                  <a:solidFill>
                    <a:srgbClr val="990033"/>
                  </a:solidFill>
                </a:rPr>
                <a:t>Product A:</a:t>
              </a:r>
            </a:p>
            <a:p>
              <a:pPr algn="ctr">
                <a:lnSpc>
                  <a:spcPct val="85000"/>
                </a:lnSpc>
              </a:pPr>
              <a:r>
                <a:rPr lang="en-US" b="1" dirty="0">
                  <a:solidFill>
                    <a:srgbClr val="990033"/>
                  </a:solidFill>
                </a:rPr>
                <a:t>Price = Rs.1</a:t>
              </a:r>
            </a:p>
          </p:txBody>
        </p:sp>
        <p:sp>
          <p:nvSpPr>
            <p:cNvPr id="26656" name="Line 14"/>
            <p:cNvSpPr>
              <a:spLocks noChangeShapeType="1"/>
            </p:cNvSpPr>
            <p:nvPr/>
          </p:nvSpPr>
          <p:spPr bwMode="auto">
            <a:xfrm>
              <a:off x="2043" y="1672"/>
              <a:ext cx="1646" cy="0"/>
            </a:xfrm>
            <a:prstGeom prst="line">
              <a:avLst/>
            </a:prstGeom>
            <a:noFill/>
            <a:ln w="57150">
              <a:solidFill>
                <a:srgbClr val="990033"/>
              </a:solidFill>
              <a:round/>
              <a:headEnd/>
              <a:tailEnd/>
            </a:ln>
          </p:spPr>
          <p:txBody>
            <a:bodyPr/>
            <a:lstStyle/>
            <a:p>
              <a:endParaRPr lang="en-US"/>
            </a:p>
          </p:txBody>
        </p:sp>
      </p:grpSp>
      <p:grpSp>
        <p:nvGrpSpPr>
          <p:cNvPr id="26639" name="Group 15"/>
          <p:cNvGrpSpPr>
            <a:grpSpLocks/>
          </p:cNvGrpSpPr>
          <p:nvPr/>
        </p:nvGrpSpPr>
        <p:grpSpPr bwMode="auto">
          <a:xfrm>
            <a:off x="6184900" y="1876425"/>
            <a:ext cx="2613025" cy="798513"/>
            <a:chOff x="3896" y="1182"/>
            <a:chExt cx="1646" cy="503"/>
          </a:xfrm>
        </p:grpSpPr>
        <p:sp>
          <p:nvSpPr>
            <p:cNvPr id="26653" name="Text Box 16"/>
            <p:cNvSpPr txBox="1">
              <a:spLocks noChangeArrowheads="1"/>
            </p:cNvSpPr>
            <p:nvPr/>
          </p:nvSpPr>
          <p:spPr bwMode="auto">
            <a:xfrm>
              <a:off x="4247" y="1182"/>
              <a:ext cx="944" cy="503"/>
            </a:xfrm>
            <a:prstGeom prst="rect">
              <a:avLst/>
            </a:prstGeom>
            <a:noFill/>
            <a:ln w="9525">
              <a:noFill/>
              <a:miter lim="800000"/>
              <a:headEnd/>
              <a:tailEnd/>
            </a:ln>
          </p:spPr>
          <p:txBody>
            <a:bodyPr wrap="none">
              <a:spAutoFit/>
            </a:bodyPr>
            <a:lstStyle/>
            <a:p>
              <a:pPr algn="ctr">
                <a:lnSpc>
                  <a:spcPct val="85000"/>
                </a:lnSpc>
              </a:pPr>
              <a:r>
                <a:rPr lang="en-US" b="1" dirty="0"/>
                <a:t>(3)</a:t>
              </a:r>
            </a:p>
            <a:p>
              <a:pPr algn="ctr">
                <a:lnSpc>
                  <a:spcPct val="85000"/>
                </a:lnSpc>
              </a:pPr>
              <a:r>
                <a:rPr lang="en-US" b="1" dirty="0">
                  <a:solidFill>
                    <a:srgbClr val="669900"/>
                  </a:solidFill>
                </a:rPr>
                <a:t>Product B:</a:t>
              </a:r>
            </a:p>
            <a:p>
              <a:pPr algn="ctr">
                <a:lnSpc>
                  <a:spcPct val="85000"/>
                </a:lnSpc>
              </a:pPr>
              <a:r>
                <a:rPr lang="en-US" b="1" dirty="0">
                  <a:solidFill>
                    <a:srgbClr val="669900"/>
                  </a:solidFill>
                </a:rPr>
                <a:t>Price = Rs.2</a:t>
              </a:r>
            </a:p>
          </p:txBody>
        </p:sp>
        <p:sp>
          <p:nvSpPr>
            <p:cNvPr id="26654" name="Line 17"/>
            <p:cNvSpPr>
              <a:spLocks noChangeShapeType="1"/>
            </p:cNvSpPr>
            <p:nvPr/>
          </p:nvSpPr>
          <p:spPr bwMode="auto">
            <a:xfrm>
              <a:off x="3896" y="1670"/>
              <a:ext cx="1646" cy="0"/>
            </a:xfrm>
            <a:prstGeom prst="line">
              <a:avLst/>
            </a:prstGeom>
            <a:noFill/>
            <a:ln w="57150">
              <a:solidFill>
                <a:srgbClr val="669900"/>
              </a:solidFill>
              <a:round/>
              <a:headEnd/>
              <a:tailEnd/>
            </a:ln>
          </p:spPr>
          <p:txBody>
            <a:bodyPr/>
            <a:lstStyle/>
            <a:p>
              <a:endParaRPr lang="en-US"/>
            </a:p>
          </p:txBody>
        </p:sp>
      </p:grpSp>
      <p:grpSp>
        <p:nvGrpSpPr>
          <p:cNvPr id="26640" name="Group 18"/>
          <p:cNvGrpSpPr>
            <a:grpSpLocks/>
          </p:cNvGrpSpPr>
          <p:nvPr/>
        </p:nvGrpSpPr>
        <p:grpSpPr bwMode="auto">
          <a:xfrm>
            <a:off x="1843088" y="3898900"/>
            <a:ext cx="5189537" cy="2759075"/>
            <a:chOff x="1161" y="2456"/>
            <a:chExt cx="3269" cy="1738"/>
          </a:xfrm>
        </p:grpSpPr>
        <p:sp>
          <p:nvSpPr>
            <p:cNvPr id="26650" name="Text Box 19"/>
            <p:cNvSpPr txBox="1">
              <a:spLocks noChangeArrowheads="1"/>
            </p:cNvSpPr>
            <p:nvPr/>
          </p:nvSpPr>
          <p:spPr bwMode="auto">
            <a:xfrm>
              <a:off x="1161" y="2456"/>
              <a:ext cx="739" cy="1738"/>
            </a:xfrm>
            <a:prstGeom prst="rect">
              <a:avLst/>
            </a:prstGeom>
            <a:noFill/>
            <a:ln w="9525">
              <a:noFill/>
              <a:miter lim="800000"/>
              <a:headEnd/>
              <a:tailEnd/>
            </a:ln>
          </p:spPr>
          <p:txBody>
            <a:bodyPr wrap="none">
              <a:spAutoFit/>
            </a:bodyPr>
            <a:lstStyle/>
            <a:p>
              <a:pPr>
                <a:lnSpc>
                  <a:spcPct val="125000"/>
                </a:lnSpc>
              </a:pPr>
              <a:r>
                <a:rPr lang="en-US" sz="2000" b="1"/>
                <a:t>First</a:t>
              </a:r>
            </a:p>
            <a:p>
              <a:pPr>
                <a:lnSpc>
                  <a:spcPct val="125000"/>
                </a:lnSpc>
              </a:pPr>
              <a:r>
                <a:rPr lang="en-US" sz="2000" b="1"/>
                <a:t>Second</a:t>
              </a:r>
            </a:p>
            <a:p>
              <a:pPr>
                <a:lnSpc>
                  <a:spcPct val="125000"/>
                </a:lnSpc>
              </a:pPr>
              <a:r>
                <a:rPr lang="en-US" sz="2000" b="1"/>
                <a:t>Third</a:t>
              </a:r>
            </a:p>
            <a:p>
              <a:pPr>
                <a:lnSpc>
                  <a:spcPct val="125000"/>
                </a:lnSpc>
              </a:pPr>
              <a:r>
                <a:rPr lang="en-US" sz="2000" b="1"/>
                <a:t>Fourth</a:t>
              </a:r>
            </a:p>
            <a:p>
              <a:pPr>
                <a:lnSpc>
                  <a:spcPct val="125000"/>
                </a:lnSpc>
              </a:pPr>
              <a:r>
                <a:rPr lang="en-US" sz="2000" b="1"/>
                <a:t>Fifth</a:t>
              </a:r>
            </a:p>
            <a:p>
              <a:pPr>
                <a:lnSpc>
                  <a:spcPct val="125000"/>
                </a:lnSpc>
              </a:pPr>
              <a:r>
                <a:rPr lang="en-US" sz="2000" b="1"/>
                <a:t>Sixth</a:t>
              </a:r>
            </a:p>
            <a:p>
              <a:pPr>
                <a:lnSpc>
                  <a:spcPct val="125000"/>
                </a:lnSpc>
              </a:pPr>
              <a:r>
                <a:rPr lang="en-US" sz="2000" b="1"/>
                <a:t>Seventh</a:t>
              </a:r>
            </a:p>
          </p:txBody>
        </p:sp>
        <p:sp>
          <p:nvSpPr>
            <p:cNvPr id="26651" name="Text Box 20"/>
            <p:cNvSpPr txBox="1">
              <a:spLocks noChangeArrowheads="1"/>
            </p:cNvSpPr>
            <p:nvPr/>
          </p:nvSpPr>
          <p:spPr bwMode="auto">
            <a:xfrm>
              <a:off x="2285"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6652" name="Text Box 21"/>
            <p:cNvSpPr txBox="1">
              <a:spLocks noChangeArrowheads="1"/>
            </p:cNvSpPr>
            <p:nvPr/>
          </p:nvSpPr>
          <p:spPr bwMode="auto">
            <a:xfrm>
              <a:off x="4136" y="2456"/>
              <a:ext cx="294" cy="1738"/>
            </a:xfrm>
            <a:prstGeom prst="rect">
              <a:avLst/>
            </a:prstGeom>
            <a:noFill/>
            <a:ln w="9525">
              <a:noFill/>
              <a:miter lim="800000"/>
              <a:headEnd/>
              <a:tailEnd/>
            </a:ln>
          </p:spPr>
          <p:txBody>
            <a:bodyPr wrap="none">
              <a:spAutoFit/>
            </a:bodyPr>
            <a:lstStyle/>
            <a:p>
              <a:pPr algn="r">
                <a:lnSpc>
                  <a:spcPct val="125000"/>
                </a:lnSpc>
              </a:pPr>
              <a:r>
                <a:rPr lang="en-US" sz="2000" b="1"/>
                <a:t>24</a:t>
              </a:r>
            </a:p>
            <a:p>
              <a:pPr algn="r">
                <a:lnSpc>
                  <a:spcPct val="125000"/>
                </a:lnSpc>
              </a:pPr>
              <a:r>
                <a:rPr lang="en-US" sz="2000" b="1"/>
                <a:t>20</a:t>
              </a:r>
            </a:p>
            <a:p>
              <a:pPr algn="r">
                <a:lnSpc>
                  <a:spcPct val="125000"/>
                </a:lnSpc>
              </a:pPr>
              <a:r>
                <a:rPr lang="en-US" sz="2000" b="1"/>
                <a:t>18</a:t>
              </a:r>
            </a:p>
            <a:p>
              <a:pPr algn="r">
                <a:lnSpc>
                  <a:spcPct val="125000"/>
                </a:lnSpc>
              </a:pPr>
              <a:r>
                <a:rPr lang="en-US" sz="2000" b="1"/>
                <a:t>16</a:t>
              </a:r>
            </a:p>
            <a:p>
              <a:pPr algn="r">
                <a:lnSpc>
                  <a:spcPct val="125000"/>
                </a:lnSpc>
              </a:pPr>
              <a:r>
                <a:rPr lang="en-US" sz="2000" b="1"/>
                <a:t>12</a:t>
              </a:r>
            </a:p>
            <a:p>
              <a:pPr algn="r">
                <a:lnSpc>
                  <a:spcPct val="125000"/>
                </a:lnSpc>
              </a:pPr>
              <a:r>
                <a:rPr lang="en-US" sz="2000" b="1"/>
                <a:t>6</a:t>
              </a:r>
            </a:p>
            <a:p>
              <a:pPr algn="r">
                <a:lnSpc>
                  <a:spcPct val="125000"/>
                </a:lnSpc>
              </a:pPr>
              <a:r>
                <a:rPr lang="en-US" sz="2000" b="1"/>
                <a:t>4</a:t>
              </a:r>
            </a:p>
          </p:txBody>
        </p:sp>
      </p:grpSp>
      <p:grpSp>
        <p:nvGrpSpPr>
          <p:cNvPr id="26641" name="Group 22"/>
          <p:cNvGrpSpPr>
            <a:grpSpLocks/>
          </p:cNvGrpSpPr>
          <p:nvPr/>
        </p:nvGrpSpPr>
        <p:grpSpPr bwMode="auto">
          <a:xfrm>
            <a:off x="4957763" y="3898900"/>
            <a:ext cx="3405187" cy="2759075"/>
            <a:chOff x="3123" y="2456"/>
            <a:chExt cx="2145" cy="1738"/>
          </a:xfrm>
        </p:grpSpPr>
        <p:sp>
          <p:nvSpPr>
            <p:cNvPr id="26648" name="Text Box 23"/>
            <p:cNvSpPr txBox="1">
              <a:spLocks noChangeArrowheads="1"/>
            </p:cNvSpPr>
            <p:nvPr/>
          </p:nvSpPr>
          <p:spPr bwMode="auto">
            <a:xfrm>
              <a:off x="3123"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6649" name="Text Box 24"/>
            <p:cNvSpPr txBox="1">
              <a:spLocks noChangeArrowheads="1"/>
            </p:cNvSpPr>
            <p:nvPr/>
          </p:nvSpPr>
          <p:spPr bwMode="auto">
            <a:xfrm>
              <a:off x="4974" y="2456"/>
              <a:ext cx="294" cy="1738"/>
            </a:xfrm>
            <a:prstGeom prst="rect">
              <a:avLst/>
            </a:prstGeom>
            <a:noFill/>
            <a:ln w="9525">
              <a:noFill/>
              <a:miter lim="800000"/>
              <a:headEnd/>
              <a:tailEnd/>
            </a:ln>
          </p:spPr>
          <p:txBody>
            <a:bodyPr wrap="none">
              <a:spAutoFit/>
            </a:bodyPr>
            <a:lstStyle/>
            <a:p>
              <a:pPr algn="r">
                <a:lnSpc>
                  <a:spcPct val="125000"/>
                </a:lnSpc>
              </a:pPr>
              <a:r>
                <a:rPr lang="en-US" sz="2000" b="1"/>
                <a:t>12</a:t>
              </a:r>
            </a:p>
            <a:p>
              <a:pPr algn="r">
                <a:lnSpc>
                  <a:spcPct val="125000"/>
                </a:lnSpc>
              </a:pPr>
              <a:r>
                <a:rPr lang="en-US" sz="2000" b="1"/>
                <a:t>10</a:t>
              </a:r>
            </a:p>
            <a:p>
              <a:pPr algn="r">
                <a:lnSpc>
                  <a:spcPct val="125000"/>
                </a:lnSpc>
              </a:pPr>
              <a:r>
                <a:rPr lang="en-US" sz="2000" b="1"/>
                <a:t>9</a:t>
              </a:r>
            </a:p>
            <a:p>
              <a:pPr algn="r">
                <a:lnSpc>
                  <a:spcPct val="125000"/>
                </a:lnSpc>
              </a:pPr>
              <a:r>
                <a:rPr lang="en-US" sz="2000" b="1"/>
                <a:t>8</a:t>
              </a:r>
            </a:p>
            <a:p>
              <a:pPr algn="r">
                <a:lnSpc>
                  <a:spcPct val="125000"/>
                </a:lnSpc>
              </a:pPr>
              <a:r>
                <a:rPr lang="en-US" sz="2000" b="1"/>
                <a:t>6</a:t>
              </a:r>
            </a:p>
            <a:p>
              <a:pPr algn="r">
                <a:lnSpc>
                  <a:spcPct val="125000"/>
                </a:lnSpc>
              </a:pPr>
              <a:r>
                <a:rPr lang="en-US" sz="2000" b="1"/>
                <a:t>3</a:t>
              </a:r>
            </a:p>
            <a:p>
              <a:pPr algn="r">
                <a:lnSpc>
                  <a:spcPct val="125000"/>
                </a:lnSpc>
              </a:pPr>
              <a:r>
                <a:rPr lang="en-US" sz="2000" b="1"/>
                <a:t>2</a:t>
              </a:r>
            </a:p>
          </p:txBody>
        </p:sp>
      </p:grpSp>
      <p:sp>
        <p:nvSpPr>
          <p:cNvPr id="26642" name="Rectangle 25"/>
          <p:cNvSpPr>
            <a:spLocks noChangeArrowheads="1"/>
          </p:cNvSpPr>
          <p:nvPr/>
        </p:nvSpPr>
        <p:spPr bwMode="auto">
          <a:xfrm>
            <a:off x="3429000" y="5053013"/>
            <a:ext cx="2592388" cy="1522412"/>
          </a:xfrm>
          <a:prstGeom prst="rect">
            <a:avLst/>
          </a:prstGeom>
          <a:solidFill>
            <a:schemeClr val="bg1"/>
          </a:solidFill>
          <a:ln w="9525">
            <a:noFill/>
            <a:miter lim="800000"/>
            <a:headEnd/>
            <a:tailEnd/>
          </a:ln>
        </p:spPr>
        <p:txBody>
          <a:bodyPr wrap="none" anchor="ctr"/>
          <a:lstStyle/>
          <a:p>
            <a:endParaRPr lang="en-US"/>
          </a:p>
        </p:txBody>
      </p:sp>
      <p:sp>
        <p:nvSpPr>
          <p:cNvPr id="26643" name="Rectangle 26"/>
          <p:cNvSpPr>
            <a:spLocks noChangeArrowheads="1"/>
          </p:cNvSpPr>
          <p:nvPr/>
        </p:nvSpPr>
        <p:spPr bwMode="auto">
          <a:xfrm>
            <a:off x="5997575" y="5475288"/>
            <a:ext cx="2754313" cy="1100137"/>
          </a:xfrm>
          <a:prstGeom prst="rect">
            <a:avLst/>
          </a:prstGeom>
          <a:solidFill>
            <a:schemeClr val="bg1"/>
          </a:solidFill>
          <a:ln w="9525">
            <a:noFill/>
            <a:miter lim="800000"/>
            <a:headEnd/>
            <a:tailEnd/>
          </a:ln>
        </p:spPr>
        <p:txBody>
          <a:bodyPr wrap="none" anchor="ctr"/>
          <a:lstStyle/>
          <a:p>
            <a:endParaRPr lang="en-US"/>
          </a:p>
        </p:txBody>
      </p:sp>
      <p:sp>
        <p:nvSpPr>
          <p:cNvPr id="26644" name="Rectangle 27"/>
          <p:cNvSpPr>
            <a:spLocks noChangeArrowheads="1"/>
          </p:cNvSpPr>
          <p:nvPr/>
        </p:nvSpPr>
        <p:spPr bwMode="auto">
          <a:xfrm>
            <a:off x="1846263" y="5475288"/>
            <a:ext cx="1592262" cy="1100137"/>
          </a:xfrm>
          <a:prstGeom prst="rect">
            <a:avLst/>
          </a:prstGeom>
          <a:solidFill>
            <a:schemeClr val="bg1"/>
          </a:solidFill>
          <a:ln w="9525">
            <a:noFill/>
            <a:miter lim="800000"/>
            <a:headEnd/>
            <a:tailEnd/>
          </a:ln>
        </p:spPr>
        <p:txBody>
          <a:bodyPr wrap="none" anchor="ctr"/>
          <a:lstStyle/>
          <a:p>
            <a:endParaRPr lang="en-US"/>
          </a:p>
        </p:txBody>
      </p:sp>
      <p:sp>
        <p:nvSpPr>
          <p:cNvPr id="14364" name="Text Box 28"/>
          <p:cNvSpPr txBox="1">
            <a:spLocks noChangeArrowheads="1"/>
          </p:cNvSpPr>
          <p:nvPr/>
        </p:nvSpPr>
        <p:spPr bwMode="auto">
          <a:xfrm>
            <a:off x="1841500" y="5632450"/>
            <a:ext cx="6807200" cy="946150"/>
          </a:xfrm>
          <a:prstGeom prst="rect">
            <a:avLst/>
          </a:prstGeom>
          <a:noFill/>
          <a:ln w="9525">
            <a:noFill/>
            <a:miter lim="800000"/>
            <a:headEnd/>
            <a:tailEnd/>
          </a:ln>
        </p:spPr>
        <p:txBody>
          <a:bodyPr>
            <a:spAutoFit/>
          </a:bodyPr>
          <a:lstStyle/>
          <a:p>
            <a:r>
              <a:rPr lang="en-US" sz="2800" b="1" dirty="0">
                <a:solidFill>
                  <a:srgbClr val="990033"/>
                </a:solidFill>
              </a:rPr>
              <a:t>Again, Compare Per Rs. - MU/Price</a:t>
            </a:r>
          </a:p>
          <a:p>
            <a:r>
              <a:rPr lang="en-US" sz="2800" b="1" dirty="0">
                <a:solidFill>
                  <a:srgbClr val="990033"/>
                </a:solidFill>
              </a:rPr>
              <a:t>Buy One of Each  – Budget Exhausted</a:t>
            </a:r>
          </a:p>
        </p:txBody>
      </p:sp>
      <p:sp>
        <p:nvSpPr>
          <p:cNvPr id="26646" name="Oval 29"/>
          <p:cNvSpPr>
            <a:spLocks noChangeArrowheads="1"/>
          </p:cNvSpPr>
          <p:nvPr/>
        </p:nvSpPr>
        <p:spPr bwMode="auto">
          <a:xfrm>
            <a:off x="5002213" y="4292600"/>
            <a:ext cx="500062" cy="500063"/>
          </a:xfrm>
          <a:prstGeom prst="ellipse">
            <a:avLst/>
          </a:prstGeom>
          <a:noFill/>
          <a:ln w="38100">
            <a:solidFill>
              <a:srgbClr val="990033"/>
            </a:solidFill>
            <a:round/>
            <a:headEnd/>
            <a:tailEnd/>
          </a:ln>
        </p:spPr>
        <p:txBody>
          <a:bodyPr wrap="none" anchor="ctr"/>
          <a:lstStyle/>
          <a:p>
            <a:endParaRPr lang="en-US"/>
          </a:p>
        </p:txBody>
      </p:sp>
      <p:sp>
        <p:nvSpPr>
          <p:cNvPr id="14366" name="Oval 30"/>
          <p:cNvSpPr>
            <a:spLocks noChangeArrowheads="1"/>
          </p:cNvSpPr>
          <p:nvPr/>
        </p:nvSpPr>
        <p:spPr bwMode="auto">
          <a:xfrm>
            <a:off x="7943850" y="5037138"/>
            <a:ext cx="500063" cy="500062"/>
          </a:xfrm>
          <a:prstGeom prst="ellipse">
            <a:avLst/>
          </a:prstGeom>
          <a:noFill/>
          <a:ln w="38100">
            <a:solidFill>
              <a:srgbClr val="990033"/>
            </a:solidFill>
            <a:round/>
            <a:headEnd/>
            <a:tailEnd/>
          </a:ln>
        </p:spPr>
        <p:txBody>
          <a:bodyPr wrap="none" anchor="ctr"/>
          <a:lstStyle/>
          <a:p>
            <a:endParaRPr lang="en-US"/>
          </a:p>
        </p:txBody>
      </p:sp>
      <p:graphicFrame>
        <p:nvGraphicFramePr>
          <p:cNvPr id="26626" name="Object 2">
            <a:hlinkClick r:id="" action="ppaction://ole?verb=0"/>
          </p:cNvPr>
          <p:cNvGraphicFramePr>
            <a:graphicFrameLocks/>
          </p:cNvGraphicFramePr>
          <p:nvPr/>
        </p:nvGraphicFramePr>
        <p:xfrm>
          <a:off x="8424863" y="4346575"/>
          <a:ext cx="217487" cy="320675"/>
        </p:xfrm>
        <a:graphic>
          <a:graphicData uri="http://schemas.openxmlformats.org/presentationml/2006/ole">
            <mc:AlternateContent xmlns:mc="http://schemas.openxmlformats.org/markup-compatibility/2006">
              <mc:Choice xmlns:v="urn:schemas-microsoft-com:vml" Requires="v">
                <p:oleObj name="Clip" r:id="rId2" imgW="2246040" imgH="3305160" progId="">
                  <p:embed/>
                </p:oleObj>
              </mc:Choice>
              <mc:Fallback>
                <p:oleObj name="Clip" r:id="rId2" imgW="2246040" imgH="3305160" progId="">
                  <p:embed/>
                  <p:pic>
                    <p:nvPicPr>
                      <p:cNvPr id="26626" name="Object 2">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863" y="4346575"/>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3">
            <a:hlinkClick r:id="" action="ppaction://ole?verb=0"/>
          </p:cNvPr>
          <p:cNvGraphicFramePr>
            <a:graphicFrameLocks/>
          </p:cNvGraphicFramePr>
          <p:nvPr/>
        </p:nvGraphicFramePr>
        <p:xfrm>
          <a:off x="5510213" y="3954463"/>
          <a:ext cx="217487" cy="320675"/>
        </p:xfrm>
        <a:graphic>
          <a:graphicData uri="http://schemas.openxmlformats.org/presentationml/2006/ole">
            <mc:AlternateContent xmlns:mc="http://schemas.openxmlformats.org/markup-compatibility/2006">
              <mc:Choice xmlns:v="urn:schemas-microsoft-com:vml" Requires="v">
                <p:oleObj name="Clip" r:id="rId4" imgW="2246040" imgH="3305160" progId="">
                  <p:embed/>
                </p:oleObj>
              </mc:Choice>
              <mc:Fallback>
                <p:oleObj name="Clip" r:id="rId4" imgW="2246040" imgH="3305160" progId="">
                  <p:embed/>
                  <p:pic>
                    <p:nvPicPr>
                      <p:cNvPr id="26627"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3" y="3954463"/>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4">
            <a:hlinkClick r:id="" action="ppaction://ole?verb=0"/>
          </p:cNvPr>
          <p:cNvGraphicFramePr>
            <a:graphicFrameLocks/>
          </p:cNvGraphicFramePr>
          <p:nvPr/>
        </p:nvGraphicFramePr>
        <p:xfrm>
          <a:off x="8466138" y="4721225"/>
          <a:ext cx="217487" cy="320675"/>
        </p:xfrm>
        <a:graphic>
          <a:graphicData uri="http://schemas.openxmlformats.org/presentationml/2006/ole">
            <mc:AlternateContent xmlns:mc="http://schemas.openxmlformats.org/markup-compatibility/2006">
              <mc:Choice xmlns:v="urn:schemas-microsoft-com:vml" Requires="v">
                <p:oleObj name="Clip" r:id="rId6" imgW="2246040" imgH="3305160" progId="">
                  <p:embed/>
                </p:oleObj>
              </mc:Choice>
              <mc:Fallback>
                <p:oleObj name="Clip" r:id="rId6" imgW="2246040" imgH="3305160" progId="">
                  <p:embed/>
                  <p:pic>
                    <p:nvPicPr>
                      <p:cNvPr id="26628" name="Object 4">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6138" y="4721225"/>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71" name="Object 5">
            <a:hlinkClick r:id="" action="ppaction://ole?verb=0"/>
          </p:cNvPr>
          <p:cNvGraphicFramePr>
            <a:graphicFrameLocks/>
          </p:cNvGraphicFramePr>
          <p:nvPr/>
        </p:nvGraphicFramePr>
        <p:xfrm>
          <a:off x="5540375" y="4329113"/>
          <a:ext cx="217488" cy="320675"/>
        </p:xfrm>
        <a:graphic>
          <a:graphicData uri="http://schemas.openxmlformats.org/presentationml/2006/ole">
            <mc:AlternateContent xmlns:mc="http://schemas.openxmlformats.org/markup-compatibility/2006">
              <mc:Choice xmlns:v="urn:schemas-microsoft-com:vml" Requires="v">
                <p:oleObj name="Clip" r:id="rId8" imgW="2246040" imgH="3305160" progId="">
                  <p:embed/>
                </p:oleObj>
              </mc:Choice>
              <mc:Fallback>
                <p:oleObj name="Clip" r:id="rId8" imgW="2246040" imgH="3305160" progId="">
                  <p:embed/>
                  <p:pic>
                    <p:nvPicPr>
                      <p:cNvPr id="14371" name="Object 5">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0375" y="4329113"/>
                        <a:ext cx="2174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72" name="Object 6">
            <a:hlinkClick r:id="" action="ppaction://ole?verb=0"/>
          </p:cNvPr>
          <p:cNvGraphicFramePr>
            <a:graphicFrameLocks/>
          </p:cNvGraphicFramePr>
          <p:nvPr/>
        </p:nvGraphicFramePr>
        <p:xfrm>
          <a:off x="8496300" y="5095875"/>
          <a:ext cx="217488" cy="320675"/>
        </p:xfrm>
        <a:graphic>
          <a:graphicData uri="http://schemas.openxmlformats.org/presentationml/2006/ole">
            <mc:AlternateContent xmlns:mc="http://schemas.openxmlformats.org/markup-compatibility/2006">
              <mc:Choice xmlns:v="urn:schemas-microsoft-com:vml" Requires="v">
                <p:oleObj name="Clip" r:id="rId10" imgW="2246040" imgH="3305160" progId="">
                  <p:embed/>
                </p:oleObj>
              </mc:Choice>
              <mc:Fallback>
                <p:oleObj name="Clip" r:id="rId10" imgW="2246040" imgH="3305160" progId="">
                  <p:embed/>
                  <p:pic>
                    <p:nvPicPr>
                      <p:cNvPr id="14372" name="Object 6">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6300" y="5095875"/>
                        <a:ext cx="2174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20" name="Object 7"/>
          <p:cNvGraphicFramePr>
            <a:graphicFrameLocks/>
          </p:cNvGraphicFramePr>
          <p:nvPr/>
        </p:nvGraphicFramePr>
        <p:xfrm>
          <a:off x="8458200" y="4038600"/>
          <a:ext cx="217488" cy="320675"/>
        </p:xfrm>
        <a:graphic>
          <a:graphicData uri="http://schemas.openxmlformats.org/presentationml/2006/ole">
            <mc:AlternateContent xmlns:mc="http://schemas.openxmlformats.org/markup-compatibility/2006">
              <mc:Choice xmlns:v="urn:schemas-microsoft-com:vml" Requires="v">
                <p:oleObj name="Clip" r:id="rId12" imgW="2246040" imgH="3305160" progId="">
                  <p:embed/>
                </p:oleObj>
              </mc:Choice>
              <mc:Fallback>
                <p:oleObj name="Clip" r:id="rId12" imgW="2246040" imgH="3305160" progId="">
                  <p:embed/>
                  <p:pic>
                    <p:nvPicPr>
                      <p:cNvPr id="1232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8200" y="4038600"/>
                        <a:ext cx="2174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64">
                                            <p:txEl>
                                              <p:pRg st="0" end="0"/>
                                            </p:txEl>
                                          </p:spTgt>
                                        </p:tgtEl>
                                        <p:attrNameLst>
                                          <p:attrName>style.visibility</p:attrName>
                                        </p:attrNameLst>
                                      </p:cBhvr>
                                      <p:to>
                                        <p:strVal val="visible"/>
                                      </p:to>
                                    </p:set>
                                    <p:animEffect transition="in" filter="wipe(left)">
                                      <p:cBhvr>
                                        <p:cTn id="7" dur="1000"/>
                                        <p:tgtEl>
                                          <p:spTgt spid="14364">
                                            <p:txEl>
                                              <p:pRg st="0" end="0"/>
                                            </p:txEl>
                                          </p:spTgt>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43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364">
                                            <p:txEl>
                                              <p:pRg st="1" end="1"/>
                                            </p:txEl>
                                          </p:spTgt>
                                        </p:tgtEl>
                                        <p:attrNameLst>
                                          <p:attrName>style.visibility</p:attrName>
                                        </p:attrNameLst>
                                      </p:cBhvr>
                                      <p:to>
                                        <p:strVal val="visible"/>
                                      </p:to>
                                    </p:set>
                                    <p:animEffect transition="in" filter="wipe(left)">
                                      <p:cBhvr>
                                        <p:cTn id="15" dur="1000"/>
                                        <p:tgtEl>
                                          <p:spTgt spid="14364">
                                            <p:txEl>
                                              <p:pRg st="1" end="1"/>
                                            </p:txEl>
                                          </p:spTgt>
                                        </p:tgtEl>
                                      </p:cBhvr>
                                    </p:animEffec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143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7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12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2"/>
          <p:cNvSpPr>
            <a:spLocks noChangeArrowheads="1"/>
          </p:cNvSpPr>
          <p:nvPr/>
        </p:nvSpPr>
        <p:spPr bwMode="auto">
          <a:xfrm>
            <a:off x="1730375" y="1817688"/>
            <a:ext cx="7119938" cy="210185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7657" name="Rectangle 3"/>
          <p:cNvSpPr>
            <a:spLocks noGrp="1" noChangeArrowheads="1"/>
          </p:cNvSpPr>
          <p:nvPr>
            <p:ph type="title"/>
          </p:nvPr>
        </p:nvSpPr>
        <p:spPr>
          <a:xfrm>
            <a:off x="533400" y="53975"/>
            <a:ext cx="8459788" cy="792163"/>
          </a:xfrm>
        </p:spPr>
        <p:txBody>
          <a:bodyPr>
            <a:normAutofit/>
          </a:bodyPr>
          <a:lstStyle/>
          <a:p>
            <a:r>
              <a:rPr lang="en-US" sz="3600" dirty="0"/>
              <a:t>Theory of Consumer Behavior</a:t>
            </a:r>
          </a:p>
        </p:txBody>
      </p:sp>
      <p:sp>
        <p:nvSpPr>
          <p:cNvPr id="27658" name="Text Box 4"/>
          <p:cNvSpPr txBox="1">
            <a:spLocks noChangeArrowheads="1"/>
          </p:cNvSpPr>
          <p:nvPr/>
        </p:nvSpPr>
        <p:spPr bwMode="auto">
          <a:xfrm>
            <a:off x="1704975" y="682625"/>
            <a:ext cx="7237413" cy="1131888"/>
          </a:xfrm>
          <a:prstGeom prst="rect">
            <a:avLst/>
          </a:prstGeom>
          <a:noFill/>
          <a:ln w="9525">
            <a:noFill/>
            <a:miter lim="800000"/>
            <a:headEnd/>
            <a:tailEnd/>
          </a:ln>
        </p:spPr>
        <p:txBody>
          <a:bodyPr>
            <a:spAutoFit/>
          </a:bodyPr>
          <a:lstStyle/>
          <a:p>
            <a:pPr>
              <a:lnSpc>
                <a:spcPct val="85000"/>
              </a:lnSpc>
            </a:pPr>
            <a:r>
              <a:rPr lang="en-US" sz="2800" b="1" i="1" u="sng">
                <a:solidFill>
                  <a:srgbClr val="990033"/>
                </a:solidFill>
              </a:rPr>
              <a:t>Numerical Example:</a:t>
            </a:r>
          </a:p>
          <a:p>
            <a:pPr>
              <a:lnSpc>
                <a:spcPct val="85000"/>
              </a:lnSpc>
            </a:pPr>
            <a:r>
              <a:rPr lang="en-US" sz="2600" b="1"/>
              <a:t>Utility-Maximizing Combination of Products </a:t>
            </a:r>
            <a:r>
              <a:rPr lang="en-US" sz="2600" b="1">
                <a:solidFill>
                  <a:srgbClr val="990033"/>
                </a:solidFill>
              </a:rPr>
              <a:t>A</a:t>
            </a:r>
            <a:r>
              <a:rPr lang="en-US" sz="2600" b="1"/>
              <a:t> and </a:t>
            </a:r>
            <a:r>
              <a:rPr lang="en-US" sz="2600" b="1">
                <a:solidFill>
                  <a:srgbClr val="669900"/>
                </a:solidFill>
              </a:rPr>
              <a:t>B</a:t>
            </a:r>
            <a:r>
              <a:rPr lang="en-US" sz="2600" b="1"/>
              <a:t> Obtainable with an </a:t>
            </a:r>
            <a:r>
              <a:rPr lang="en-US" sz="2600" b="1">
                <a:solidFill>
                  <a:srgbClr val="990033"/>
                </a:solidFill>
              </a:rPr>
              <a:t>Income of $10</a:t>
            </a:r>
          </a:p>
        </p:txBody>
      </p:sp>
      <p:sp>
        <p:nvSpPr>
          <p:cNvPr id="27659" name="Text Box 5"/>
          <p:cNvSpPr txBox="1">
            <a:spLocks noChangeArrowheads="1"/>
          </p:cNvSpPr>
          <p:nvPr/>
        </p:nvSpPr>
        <p:spPr bwMode="auto">
          <a:xfrm>
            <a:off x="1884363" y="3121025"/>
            <a:ext cx="1047750" cy="792163"/>
          </a:xfrm>
          <a:prstGeom prst="rect">
            <a:avLst/>
          </a:prstGeom>
          <a:noFill/>
          <a:ln w="9525">
            <a:noFill/>
            <a:miter lim="800000"/>
            <a:headEnd/>
            <a:tailEnd/>
          </a:ln>
        </p:spPr>
        <p:txBody>
          <a:bodyPr wrap="none">
            <a:spAutoFit/>
          </a:bodyPr>
          <a:lstStyle/>
          <a:p>
            <a:pPr algn="ctr">
              <a:lnSpc>
                <a:spcPct val="85000"/>
              </a:lnSpc>
            </a:pPr>
            <a:r>
              <a:rPr lang="en-US" b="1"/>
              <a:t>(1)</a:t>
            </a:r>
          </a:p>
          <a:p>
            <a:pPr algn="ctr">
              <a:lnSpc>
                <a:spcPct val="85000"/>
              </a:lnSpc>
            </a:pPr>
            <a:r>
              <a:rPr lang="en-US" b="1"/>
              <a:t>Unit of</a:t>
            </a:r>
          </a:p>
          <a:p>
            <a:pPr algn="ctr">
              <a:lnSpc>
                <a:spcPct val="85000"/>
              </a:lnSpc>
            </a:pPr>
            <a:r>
              <a:rPr lang="en-US" b="1"/>
              <a:t>Product</a:t>
            </a:r>
          </a:p>
        </p:txBody>
      </p:sp>
      <p:grpSp>
        <p:nvGrpSpPr>
          <p:cNvPr id="27660" name="Group 6"/>
          <p:cNvGrpSpPr>
            <a:grpSpLocks/>
          </p:cNvGrpSpPr>
          <p:nvPr/>
        </p:nvGrpSpPr>
        <p:grpSpPr bwMode="auto">
          <a:xfrm>
            <a:off x="3298825" y="2887663"/>
            <a:ext cx="4062413" cy="1025525"/>
            <a:chOff x="2078" y="1819"/>
            <a:chExt cx="2559" cy="646"/>
          </a:xfrm>
        </p:grpSpPr>
        <p:sp>
          <p:nvSpPr>
            <p:cNvPr id="27683" name="Text Box 7"/>
            <p:cNvSpPr txBox="1">
              <a:spLocks noChangeArrowheads="1"/>
            </p:cNvSpPr>
            <p:nvPr/>
          </p:nvSpPr>
          <p:spPr bwMode="auto">
            <a:xfrm>
              <a:off x="2078"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sp>
          <p:nvSpPr>
            <p:cNvPr id="27684" name="Text Box 8"/>
            <p:cNvSpPr txBox="1">
              <a:spLocks noChangeArrowheads="1"/>
            </p:cNvSpPr>
            <p:nvPr/>
          </p:nvSpPr>
          <p:spPr bwMode="auto">
            <a:xfrm>
              <a:off x="3929" y="1819"/>
              <a:ext cx="708" cy="646"/>
            </a:xfrm>
            <a:prstGeom prst="rect">
              <a:avLst/>
            </a:prstGeom>
            <a:noFill/>
            <a:ln w="9525">
              <a:noFill/>
              <a:miter lim="800000"/>
              <a:headEnd/>
              <a:tailEnd/>
            </a:ln>
          </p:spPr>
          <p:txBody>
            <a:bodyPr wrap="none">
              <a:spAutoFit/>
            </a:bodyPr>
            <a:lstStyle/>
            <a:p>
              <a:pPr algn="ctr">
                <a:lnSpc>
                  <a:spcPct val="85000"/>
                </a:lnSpc>
              </a:pPr>
              <a:r>
                <a:rPr lang="en-US" b="1"/>
                <a:t>(a)</a:t>
              </a:r>
            </a:p>
            <a:p>
              <a:pPr algn="ctr">
                <a:lnSpc>
                  <a:spcPct val="85000"/>
                </a:lnSpc>
              </a:pPr>
              <a:r>
                <a:rPr lang="en-US" b="1"/>
                <a:t>Marginal</a:t>
              </a:r>
            </a:p>
            <a:p>
              <a:pPr algn="ctr">
                <a:lnSpc>
                  <a:spcPct val="85000"/>
                </a:lnSpc>
              </a:pPr>
              <a:r>
                <a:rPr lang="en-US" b="1"/>
                <a:t>Utility,</a:t>
              </a:r>
            </a:p>
            <a:p>
              <a:pPr algn="ctr">
                <a:lnSpc>
                  <a:spcPct val="85000"/>
                </a:lnSpc>
              </a:pPr>
              <a:r>
                <a:rPr lang="en-US" b="1"/>
                <a:t>Utils</a:t>
              </a:r>
            </a:p>
          </p:txBody>
        </p:sp>
      </p:grpSp>
      <p:grpSp>
        <p:nvGrpSpPr>
          <p:cNvPr id="27661" name="Group 9"/>
          <p:cNvGrpSpPr>
            <a:grpSpLocks/>
          </p:cNvGrpSpPr>
          <p:nvPr/>
        </p:nvGrpSpPr>
        <p:grpSpPr bwMode="auto">
          <a:xfrm>
            <a:off x="4533900" y="2654300"/>
            <a:ext cx="4252913" cy="1258888"/>
            <a:chOff x="2856" y="1672"/>
            <a:chExt cx="2679" cy="793"/>
          </a:xfrm>
        </p:grpSpPr>
        <p:sp>
          <p:nvSpPr>
            <p:cNvPr id="27681" name="Text Box 10"/>
            <p:cNvSpPr txBox="1">
              <a:spLocks noChangeArrowheads="1"/>
            </p:cNvSpPr>
            <p:nvPr/>
          </p:nvSpPr>
          <p:spPr bwMode="auto">
            <a:xfrm>
              <a:off x="2856" y="1672"/>
              <a:ext cx="828" cy="793"/>
            </a:xfrm>
            <a:prstGeom prst="rect">
              <a:avLst/>
            </a:prstGeom>
            <a:noFill/>
            <a:ln w="9525">
              <a:noFill/>
              <a:miter lim="800000"/>
              <a:headEnd/>
              <a:tailEnd/>
            </a:ln>
          </p:spPr>
          <p:txBody>
            <a:bodyPr wrap="none">
              <a:spAutoFit/>
            </a:bodyPr>
            <a:lstStyle/>
            <a:p>
              <a:pPr algn="ctr">
                <a:lnSpc>
                  <a:spcPct val="85000"/>
                </a:lnSpc>
              </a:pPr>
              <a:r>
                <a:rPr lang="en-US" b="1"/>
                <a:t>(b)</a:t>
              </a:r>
            </a:p>
            <a:p>
              <a:pPr algn="ctr">
                <a:lnSpc>
                  <a:spcPct val="85000"/>
                </a:lnSpc>
              </a:pPr>
              <a:r>
                <a:rPr lang="en-US" b="1"/>
                <a:t>Marginal</a:t>
              </a:r>
            </a:p>
            <a:p>
              <a:pPr algn="ctr">
                <a:lnSpc>
                  <a:spcPct val="85000"/>
                </a:lnSpc>
              </a:pPr>
              <a:r>
                <a:rPr lang="en-US" b="1"/>
                <a:t>Utility</a:t>
              </a:r>
            </a:p>
            <a:p>
              <a:pPr algn="ctr">
                <a:lnSpc>
                  <a:spcPct val="85000"/>
                </a:lnSpc>
              </a:pPr>
              <a:r>
                <a:rPr lang="en-US" b="1"/>
                <a:t>Per Dollar</a:t>
              </a:r>
            </a:p>
            <a:p>
              <a:pPr algn="ctr">
                <a:lnSpc>
                  <a:spcPct val="85000"/>
                </a:lnSpc>
              </a:pPr>
              <a:r>
                <a:rPr lang="en-US" b="1"/>
                <a:t>(MU/Price)</a:t>
              </a:r>
            </a:p>
          </p:txBody>
        </p:sp>
        <p:sp>
          <p:nvSpPr>
            <p:cNvPr id="27682" name="Text Box 11"/>
            <p:cNvSpPr txBox="1">
              <a:spLocks noChangeArrowheads="1"/>
            </p:cNvSpPr>
            <p:nvPr/>
          </p:nvSpPr>
          <p:spPr bwMode="auto">
            <a:xfrm>
              <a:off x="4707" y="1672"/>
              <a:ext cx="828" cy="793"/>
            </a:xfrm>
            <a:prstGeom prst="rect">
              <a:avLst/>
            </a:prstGeom>
            <a:noFill/>
            <a:ln w="9525">
              <a:noFill/>
              <a:miter lim="800000"/>
              <a:headEnd/>
              <a:tailEnd/>
            </a:ln>
          </p:spPr>
          <p:txBody>
            <a:bodyPr wrap="none">
              <a:spAutoFit/>
            </a:bodyPr>
            <a:lstStyle/>
            <a:p>
              <a:pPr algn="ctr">
                <a:lnSpc>
                  <a:spcPct val="85000"/>
                </a:lnSpc>
              </a:pPr>
              <a:r>
                <a:rPr lang="en-US" b="1"/>
                <a:t>(b)</a:t>
              </a:r>
            </a:p>
            <a:p>
              <a:pPr algn="ctr">
                <a:lnSpc>
                  <a:spcPct val="85000"/>
                </a:lnSpc>
              </a:pPr>
              <a:r>
                <a:rPr lang="en-US" b="1"/>
                <a:t>Marginal</a:t>
              </a:r>
            </a:p>
            <a:p>
              <a:pPr algn="ctr">
                <a:lnSpc>
                  <a:spcPct val="85000"/>
                </a:lnSpc>
              </a:pPr>
              <a:r>
                <a:rPr lang="en-US" b="1"/>
                <a:t>Utility</a:t>
              </a:r>
            </a:p>
            <a:p>
              <a:pPr algn="ctr">
                <a:lnSpc>
                  <a:spcPct val="85000"/>
                </a:lnSpc>
              </a:pPr>
              <a:r>
                <a:rPr lang="en-US" b="1"/>
                <a:t>Per Dollar</a:t>
              </a:r>
            </a:p>
            <a:p>
              <a:pPr algn="ctr">
                <a:lnSpc>
                  <a:spcPct val="85000"/>
                </a:lnSpc>
              </a:pPr>
              <a:r>
                <a:rPr lang="en-US" b="1"/>
                <a:t>(MU/Price)</a:t>
              </a:r>
            </a:p>
          </p:txBody>
        </p:sp>
      </p:grpSp>
      <p:grpSp>
        <p:nvGrpSpPr>
          <p:cNvPr id="27662" name="Group 12"/>
          <p:cNvGrpSpPr>
            <a:grpSpLocks/>
          </p:cNvGrpSpPr>
          <p:nvPr/>
        </p:nvGrpSpPr>
        <p:grpSpPr bwMode="auto">
          <a:xfrm>
            <a:off x="3243263" y="1879600"/>
            <a:ext cx="2613025" cy="792163"/>
            <a:chOff x="2043" y="1184"/>
            <a:chExt cx="1646" cy="499"/>
          </a:xfrm>
        </p:grpSpPr>
        <p:sp>
          <p:nvSpPr>
            <p:cNvPr id="27679" name="Text Box 13"/>
            <p:cNvSpPr txBox="1">
              <a:spLocks noChangeArrowheads="1"/>
            </p:cNvSpPr>
            <p:nvPr/>
          </p:nvSpPr>
          <p:spPr bwMode="auto">
            <a:xfrm>
              <a:off x="2440" y="1184"/>
              <a:ext cx="852" cy="499"/>
            </a:xfrm>
            <a:prstGeom prst="rect">
              <a:avLst/>
            </a:prstGeom>
            <a:noFill/>
            <a:ln w="9525">
              <a:noFill/>
              <a:miter lim="800000"/>
              <a:headEnd/>
              <a:tailEnd/>
            </a:ln>
          </p:spPr>
          <p:txBody>
            <a:bodyPr wrap="none">
              <a:spAutoFit/>
            </a:bodyPr>
            <a:lstStyle/>
            <a:p>
              <a:pPr algn="ctr">
                <a:lnSpc>
                  <a:spcPct val="85000"/>
                </a:lnSpc>
              </a:pPr>
              <a:r>
                <a:rPr lang="en-US" b="1"/>
                <a:t>(2)</a:t>
              </a:r>
            </a:p>
            <a:p>
              <a:pPr algn="ctr">
                <a:lnSpc>
                  <a:spcPct val="85000"/>
                </a:lnSpc>
              </a:pPr>
              <a:r>
                <a:rPr lang="en-US" b="1">
                  <a:solidFill>
                    <a:srgbClr val="990033"/>
                  </a:solidFill>
                </a:rPr>
                <a:t>Product A:</a:t>
              </a:r>
            </a:p>
            <a:p>
              <a:pPr algn="ctr">
                <a:lnSpc>
                  <a:spcPct val="85000"/>
                </a:lnSpc>
              </a:pPr>
              <a:r>
                <a:rPr lang="en-US" b="1">
                  <a:solidFill>
                    <a:srgbClr val="990033"/>
                  </a:solidFill>
                </a:rPr>
                <a:t>Price = $1</a:t>
              </a:r>
            </a:p>
          </p:txBody>
        </p:sp>
        <p:sp>
          <p:nvSpPr>
            <p:cNvPr id="27680" name="Line 14"/>
            <p:cNvSpPr>
              <a:spLocks noChangeShapeType="1"/>
            </p:cNvSpPr>
            <p:nvPr/>
          </p:nvSpPr>
          <p:spPr bwMode="auto">
            <a:xfrm>
              <a:off x="2043" y="1672"/>
              <a:ext cx="1646" cy="0"/>
            </a:xfrm>
            <a:prstGeom prst="line">
              <a:avLst/>
            </a:prstGeom>
            <a:noFill/>
            <a:ln w="57150">
              <a:solidFill>
                <a:srgbClr val="990033"/>
              </a:solidFill>
              <a:round/>
              <a:headEnd/>
              <a:tailEnd/>
            </a:ln>
          </p:spPr>
          <p:txBody>
            <a:bodyPr/>
            <a:lstStyle/>
            <a:p>
              <a:endParaRPr lang="en-US"/>
            </a:p>
          </p:txBody>
        </p:sp>
      </p:grpSp>
      <p:grpSp>
        <p:nvGrpSpPr>
          <p:cNvPr id="27663" name="Group 15"/>
          <p:cNvGrpSpPr>
            <a:grpSpLocks/>
          </p:cNvGrpSpPr>
          <p:nvPr/>
        </p:nvGrpSpPr>
        <p:grpSpPr bwMode="auto">
          <a:xfrm>
            <a:off x="6184900" y="1876425"/>
            <a:ext cx="2613025" cy="792163"/>
            <a:chOff x="3896" y="1182"/>
            <a:chExt cx="1646" cy="499"/>
          </a:xfrm>
        </p:grpSpPr>
        <p:sp>
          <p:nvSpPr>
            <p:cNvPr id="27677" name="Text Box 16"/>
            <p:cNvSpPr txBox="1">
              <a:spLocks noChangeArrowheads="1"/>
            </p:cNvSpPr>
            <p:nvPr/>
          </p:nvSpPr>
          <p:spPr bwMode="auto">
            <a:xfrm>
              <a:off x="4293" y="1182"/>
              <a:ext cx="852" cy="499"/>
            </a:xfrm>
            <a:prstGeom prst="rect">
              <a:avLst/>
            </a:prstGeom>
            <a:noFill/>
            <a:ln w="9525">
              <a:noFill/>
              <a:miter lim="800000"/>
              <a:headEnd/>
              <a:tailEnd/>
            </a:ln>
          </p:spPr>
          <p:txBody>
            <a:bodyPr wrap="none">
              <a:spAutoFit/>
            </a:bodyPr>
            <a:lstStyle/>
            <a:p>
              <a:pPr algn="ctr">
                <a:lnSpc>
                  <a:spcPct val="85000"/>
                </a:lnSpc>
              </a:pPr>
              <a:r>
                <a:rPr lang="en-US" b="1"/>
                <a:t>(3)</a:t>
              </a:r>
            </a:p>
            <a:p>
              <a:pPr algn="ctr">
                <a:lnSpc>
                  <a:spcPct val="85000"/>
                </a:lnSpc>
              </a:pPr>
              <a:r>
                <a:rPr lang="en-US" b="1">
                  <a:solidFill>
                    <a:srgbClr val="669900"/>
                  </a:solidFill>
                </a:rPr>
                <a:t>Product B:</a:t>
              </a:r>
            </a:p>
            <a:p>
              <a:pPr algn="ctr">
                <a:lnSpc>
                  <a:spcPct val="85000"/>
                </a:lnSpc>
              </a:pPr>
              <a:r>
                <a:rPr lang="en-US" b="1">
                  <a:solidFill>
                    <a:srgbClr val="669900"/>
                  </a:solidFill>
                </a:rPr>
                <a:t>Price = $2</a:t>
              </a:r>
            </a:p>
          </p:txBody>
        </p:sp>
        <p:sp>
          <p:nvSpPr>
            <p:cNvPr id="27678" name="Line 17"/>
            <p:cNvSpPr>
              <a:spLocks noChangeShapeType="1"/>
            </p:cNvSpPr>
            <p:nvPr/>
          </p:nvSpPr>
          <p:spPr bwMode="auto">
            <a:xfrm>
              <a:off x="3896" y="1670"/>
              <a:ext cx="1646" cy="0"/>
            </a:xfrm>
            <a:prstGeom prst="line">
              <a:avLst/>
            </a:prstGeom>
            <a:noFill/>
            <a:ln w="57150">
              <a:solidFill>
                <a:srgbClr val="669900"/>
              </a:solidFill>
              <a:round/>
              <a:headEnd/>
              <a:tailEnd/>
            </a:ln>
          </p:spPr>
          <p:txBody>
            <a:bodyPr/>
            <a:lstStyle/>
            <a:p>
              <a:endParaRPr lang="en-US"/>
            </a:p>
          </p:txBody>
        </p:sp>
      </p:grpSp>
      <p:grpSp>
        <p:nvGrpSpPr>
          <p:cNvPr id="27664" name="Group 18"/>
          <p:cNvGrpSpPr>
            <a:grpSpLocks/>
          </p:cNvGrpSpPr>
          <p:nvPr/>
        </p:nvGrpSpPr>
        <p:grpSpPr bwMode="auto">
          <a:xfrm>
            <a:off x="1843088" y="3898900"/>
            <a:ext cx="5189537" cy="2759075"/>
            <a:chOff x="1161" y="2456"/>
            <a:chExt cx="3269" cy="1738"/>
          </a:xfrm>
        </p:grpSpPr>
        <p:sp>
          <p:nvSpPr>
            <p:cNvPr id="27674" name="Text Box 19"/>
            <p:cNvSpPr txBox="1">
              <a:spLocks noChangeArrowheads="1"/>
            </p:cNvSpPr>
            <p:nvPr/>
          </p:nvSpPr>
          <p:spPr bwMode="auto">
            <a:xfrm>
              <a:off x="1161" y="2456"/>
              <a:ext cx="739" cy="1738"/>
            </a:xfrm>
            <a:prstGeom prst="rect">
              <a:avLst/>
            </a:prstGeom>
            <a:noFill/>
            <a:ln w="9525">
              <a:noFill/>
              <a:miter lim="800000"/>
              <a:headEnd/>
              <a:tailEnd/>
            </a:ln>
          </p:spPr>
          <p:txBody>
            <a:bodyPr wrap="none">
              <a:spAutoFit/>
            </a:bodyPr>
            <a:lstStyle/>
            <a:p>
              <a:pPr>
                <a:lnSpc>
                  <a:spcPct val="125000"/>
                </a:lnSpc>
              </a:pPr>
              <a:r>
                <a:rPr lang="en-US" sz="2000" b="1"/>
                <a:t>First</a:t>
              </a:r>
            </a:p>
            <a:p>
              <a:pPr>
                <a:lnSpc>
                  <a:spcPct val="125000"/>
                </a:lnSpc>
              </a:pPr>
              <a:r>
                <a:rPr lang="en-US" sz="2000" b="1"/>
                <a:t>Second</a:t>
              </a:r>
            </a:p>
            <a:p>
              <a:pPr>
                <a:lnSpc>
                  <a:spcPct val="125000"/>
                </a:lnSpc>
              </a:pPr>
              <a:r>
                <a:rPr lang="en-US" sz="2000" b="1"/>
                <a:t>Third</a:t>
              </a:r>
            </a:p>
            <a:p>
              <a:pPr>
                <a:lnSpc>
                  <a:spcPct val="125000"/>
                </a:lnSpc>
              </a:pPr>
              <a:r>
                <a:rPr lang="en-US" sz="2000" b="1"/>
                <a:t>Fourth</a:t>
              </a:r>
            </a:p>
            <a:p>
              <a:pPr>
                <a:lnSpc>
                  <a:spcPct val="125000"/>
                </a:lnSpc>
              </a:pPr>
              <a:r>
                <a:rPr lang="en-US" sz="2000" b="1"/>
                <a:t>Fifth</a:t>
              </a:r>
            </a:p>
            <a:p>
              <a:pPr>
                <a:lnSpc>
                  <a:spcPct val="125000"/>
                </a:lnSpc>
              </a:pPr>
              <a:r>
                <a:rPr lang="en-US" sz="2000" b="1"/>
                <a:t>Sixth</a:t>
              </a:r>
            </a:p>
            <a:p>
              <a:pPr>
                <a:lnSpc>
                  <a:spcPct val="125000"/>
                </a:lnSpc>
              </a:pPr>
              <a:r>
                <a:rPr lang="en-US" sz="2000" b="1"/>
                <a:t>Seventh</a:t>
              </a:r>
            </a:p>
          </p:txBody>
        </p:sp>
        <p:sp>
          <p:nvSpPr>
            <p:cNvPr id="27675" name="Text Box 20"/>
            <p:cNvSpPr txBox="1">
              <a:spLocks noChangeArrowheads="1"/>
            </p:cNvSpPr>
            <p:nvPr/>
          </p:nvSpPr>
          <p:spPr bwMode="auto">
            <a:xfrm>
              <a:off x="2285"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7676" name="Text Box 21"/>
            <p:cNvSpPr txBox="1">
              <a:spLocks noChangeArrowheads="1"/>
            </p:cNvSpPr>
            <p:nvPr/>
          </p:nvSpPr>
          <p:spPr bwMode="auto">
            <a:xfrm>
              <a:off x="4136" y="2456"/>
              <a:ext cx="294" cy="1738"/>
            </a:xfrm>
            <a:prstGeom prst="rect">
              <a:avLst/>
            </a:prstGeom>
            <a:noFill/>
            <a:ln w="9525">
              <a:noFill/>
              <a:miter lim="800000"/>
              <a:headEnd/>
              <a:tailEnd/>
            </a:ln>
          </p:spPr>
          <p:txBody>
            <a:bodyPr wrap="none">
              <a:spAutoFit/>
            </a:bodyPr>
            <a:lstStyle/>
            <a:p>
              <a:pPr algn="r">
                <a:lnSpc>
                  <a:spcPct val="125000"/>
                </a:lnSpc>
              </a:pPr>
              <a:r>
                <a:rPr lang="en-US" sz="2000" b="1"/>
                <a:t>24</a:t>
              </a:r>
            </a:p>
            <a:p>
              <a:pPr algn="r">
                <a:lnSpc>
                  <a:spcPct val="125000"/>
                </a:lnSpc>
              </a:pPr>
              <a:r>
                <a:rPr lang="en-US" sz="2000" b="1"/>
                <a:t>20</a:t>
              </a:r>
            </a:p>
            <a:p>
              <a:pPr algn="r">
                <a:lnSpc>
                  <a:spcPct val="125000"/>
                </a:lnSpc>
              </a:pPr>
              <a:r>
                <a:rPr lang="en-US" sz="2000" b="1"/>
                <a:t>18</a:t>
              </a:r>
            </a:p>
            <a:p>
              <a:pPr algn="r">
                <a:lnSpc>
                  <a:spcPct val="125000"/>
                </a:lnSpc>
              </a:pPr>
              <a:r>
                <a:rPr lang="en-US" sz="2000" b="1"/>
                <a:t>16</a:t>
              </a:r>
            </a:p>
            <a:p>
              <a:pPr algn="r">
                <a:lnSpc>
                  <a:spcPct val="125000"/>
                </a:lnSpc>
              </a:pPr>
              <a:r>
                <a:rPr lang="en-US" sz="2000" b="1"/>
                <a:t>12</a:t>
              </a:r>
            </a:p>
            <a:p>
              <a:pPr algn="r">
                <a:lnSpc>
                  <a:spcPct val="125000"/>
                </a:lnSpc>
              </a:pPr>
              <a:r>
                <a:rPr lang="en-US" sz="2000" b="1"/>
                <a:t>6</a:t>
              </a:r>
            </a:p>
            <a:p>
              <a:pPr algn="r">
                <a:lnSpc>
                  <a:spcPct val="125000"/>
                </a:lnSpc>
              </a:pPr>
              <a:r>
                <a:rPr lang="en-US" sz="2000" b="1"/>
                <a:t>4</a:t>
              </a:r>
            </a:p>
          </p:txBody>
        </p:sp>
      </p:grpSp>
      <p:grpSp>
        <p:nvGrpSpPr>
          <p:cNvPr id="27665" name="Group 22"/>
          <p:cNvGrpSpPr>
            <a:grpSpLocks/>
          </p:cNvGrpSpPr>
          <p:nvPr/>
        </p:nvGrpSpPr>
        <p:grpSpPr bwMode="auto">
          <a:xfrm>
            <a:off x="4957763" y="3898900"/>
            <a:ext cx="3405187" cy="2759075"/>
            <a:chOff x="3123" y="2456"/>
            <a:chExt cx="2145" cy="1738"/>
          </a:xfrm>
        </p:grpSpPr>
        <p:sp>
          <p:nvSpPr>
            <p:cNvPr id="27672" name="Text Box 23"/>
            <p:cNvSpPr txBox="1">
              <a:spLocks noChangeArrowheads="1"/>
            </p:cNvSpPr>
            <p:nvPr/>
          </p:nvSpPr>
          <p:spPr bwMode="auto">
            <a:xfrm>
              <a:off x="3123" y="2456"/>
              <a:ext cx="294" cy="1738"/>
            </a:xfrm>
            <a:prstGeom prst="rect">
              <a:avLst/>
            </a:prstGeom>
            <a:noFill/>
            <a:ln w="9525">
              <a:noFill/>
              <a:miter lim="800000"/>
              <a:headEnd/>
              <a:tailEnd/>
            </a:ln>
          </p:spPr>
          <p:txBody>
            <a:bodyPr wrap="none">
              <a:spAutoFit/>
            </a:bodyPr>
            <a:lstStyle/>
            <a:p>
              <a:pPr algn="r">
                <a:lnSpc>
                  <a:spcPct val="125000"/>
                </a:lnSpc>
              </a:pPr>
              <a:r>
                <a:rPr lang="en-US" sz="2000" b="1"/>
                <a:t>10</a:t>
              </a:r>
            </a:p>
            <a:p>
              <a:pPr algn="r">
                <a:lnSpc>
                  <a:spcPct val="125000"/>
                </a:lnSpc>
              </a:pPr>
              <a:r>
                <a:rPr lang="en-US" sz="2000" b="1"/>
                <a:t>8</a:t>
              </a:r>
            </a:p>
            <a:p>
              <a:pPr algn="r">
                <a:lnSpc>
                  <a:spcPct val="125000"/>
                </a:lnSpc>
              </a:pPr>
              <a:r>
                <a:rPr lang="en-US" sz="2000" b="1"/>
                <a:t>7</a:t>
              </a:r>
            </a:p>
            <a:p>
              <a:pPr algn="r">
                <a:lnSpc>
                  <a:spcPct val="125000"/>
                </a:lnSpc>
              </a:pPr>
              <a:r>
                <a:rPr lang="en-US" sz="2000" b="1"/>
                <a:t>6</a:t>
              </a:r>
            </a:p>
            <a:p>
              <a:pPr algn="r">
                <a:lnSpc>
                  <a:spcPct val="125000"/>
                </a:lnSpc>
              </a:pPr>
              <a:r>
                <a:rPr lang="en-US" sz="2000" b="1"/>
                <a:t>5</a:t>
              </a:r>
            </a:p>
            <a:p>
              <a:pPr algn="r">
                <a:lnSpc>
                  <a:spcPct val="125000"/>
                </a:lnSpc>
              </a:pPr>
              <a:r>
                <a:rPr lang="en-US" sz="2000" b="1"/>
                <a:t>4</a:t>
              </a:r>
            </a:p>
            <a:p>
              <a:pPr algn="r">
                <a:lnSpc>
                  <a:spcPct val="125000"/>
                </a:lnSpc>
              </a:pPr>
              <a:r>
                <a:rPr lang="en-US" sz="2000" b="1"/>
                <a:t>3</a:t>
              </a:r>
            </a:p>
          </p:txBody>
        </p:sp>
        <p:sp>
          <p:nvSpPr>
            <p:cNvPr id="27673" name="Text Box 24"/>
            <p:cNvSpPr txBox="1">
              <a:spLocks noChangeArrowheads="1"/>
            </p:cNvSpPr>
            <p:nvPr/>
          </p:nvSpPr>
          <p:spPr bwMode="auto">
            <a:xfrm>
              <a:off x="4974" y="2456"/>
              <a:ext cx="294" cy="1738"/>
            </a:xfrm>
            <a:prstGeom prst="rect">
              <a:avLst/>
            </a:prstGeom>
            <a:noFill/>
            <a:ln w="9525">
              <a:noFill/>
              <a:miter lim="800000"/>
              <a:headEnd/>
              <a:tailEnd/>
            </a:ln>
          </p:spPr>
          <p:txBody>
            <a:bodyPr wrap="none">
              <a:spAutoFit/>
            </a:bodyPr>
            <a:lstStyle/>
            <a:p>
              <a:pPr algn="r">
                <a:lnSpc>
                  <a:spcPct val="125000"/>
                </a:lnSpc>
              </a:pPr>
              <a:r>
                <a:rPr lang="en-US" sz="2000" b="1"/>
                <a:t>12</a:t>
              </a:r>
            </a:p>
            <a:p>
              <a:pPr algn="r">
                <a:lnSpc>
                  <a:spcPct val="125000"/>
                </a:lnSpc>
              </a:pPr>
              <a:r>
                <a:rPr lang="en-US" sz="2000" b="1"/>
                <a:t>10</a:t>
              </a:r>
            </a:p>
            <a:p>
              <a:pPr algn="r">
                <a:lnSpc>
                  <a:spcPct val="125000"/>
                </a:lnSpc>
              </a:pPr>
              <a:r>
                <a:rPr lang="en-US" sz="2000" b="1"/>
                <a:t>9</a:t>
              </a:r>
            </a:p>
            <a:p>
              <a:pPr algn="r">
                <a:lnSpc>
                  <a:spcPct val="125000"/>
                </a:lnSpc>
              </a:pPr>
              <a:r>
                <a:rPr lang="en-US" sz="2000" b="1"/>
                <a:t>8</a:t>
              </a:r>
            </a:p>
            <a:p>
              <a:pPr algn="r">
                <a:lnSpc>
                  <a:spcPct val="125000"/>
                </a:lnSpc>
              </a:pPr>
              <a:r>
                <a:rPr lang="en-US" sz="2000" b="1"/>
                <a:t>6</a:t>
              </a:r>
            </a:p>
            <a:p>
              <a:pPr algn="r">
                <a:lnSpc>
                  <a:spcPct val="125000"/>
                </a:lnSpc>
              </a:pPr>
              <a:r>
                <a:rPr lang="en-US" sz="2000" b="1"/>
                <a:t>3</a:t>
              </a:r>
            </a:p>
            <a:p>
              <a:pPr algn="r">
                <a:lnSpc>
                  <a:spcPct val="125000"/>
                </a:lnSpc>
              </a:pPr>
              <a:r>
                <a:rPr lang="en-US" sz="2000" b="1"/>
                <a:t>2</a:t>
              </a:r>
            </a:p>
          </p:txBody>
        </p:sp>
      </p:grpSp>
      <p:sp>
        <p:nvSpPr>
          <p:cNvPr id="27666" name="Rectangle 25"/>
          <p:cNvSpPr>
            <a:spLocks noChangeArrowheads="1"/>
          </p:cNvSpPr>
          <p:nvPr/>
        </p:nvSpPr>
        <p:spPr bwMode="auto">
          <a:xfrm>
            <a:off x="3429000" y="5053013"/>
            <a:ext cx="2592388" cy="1522412"/>
          </a:xfrm>
          <a:prstGeom prst="rect">
            <a:avLst/>
          </a:prstGeom>
          <a:solidFill>
            <a:schemeClr val="bg1"/>
          </a:solidFill>
          <a:ln w="9525">
            <a:noFill/>
            <a:miter lim="800000"/>
            <a:headEnd/>
            <a:tailEnd/>
          </a:ln>
        </p:spPr>
        <p:txBody>
          <a:bodyPr wrap="none" anchor="ctr"/>
          <a:lstStyle/>
          <a:p>
            <a:endParaRPr lang="en-US"/>
          </a:p>
        </p:txBody>
      </p:sp>
      <p:sp>
        <p:nvSpPr>
          <p:cNvPr id="27667" name="Rectangle 26"/>
          <p:cNvSpPr>
            <a:spLocks noChangeArrowheads="1"/>
          </p:cNvSpPr>
          <p:nvPr/>
        </p:nvSpPr>
        <p:spPr bwMode="auto">
          <a:xfrm>
            <a:off x="5997575" y="5475288"/>
            <a:ext cx="2754313" cy="1100137"/>
          </a:xfrm>
          <a:prstGeom prst="rect">
            <a:avLst/>
          </a:prstGeom>
          <a:solidFill>
            <a:schemeClr val="bg1"/>
          </a:solidFill>
          <a:ln w="9525">
            <a:noFill/>
            <a:miter lim="800000"/>
            <a:headEnd/>
            <a:tailEnd/>
          </a:ln>
        </p:spPr>
        <p:txBody>
          <a:bodyPr wrap="none" anchor="ctr"/>
          <a:lstStyle/>
          <a:p>
            <a:endParaRPr lang="en-US"/>
          </a:p>
        </p:txBody>
      </p:sp>
      <p:sp>
        <p:nvSpPr>
          <p:cNvPr id="27668" name="Rectangle 27"/>
          <p:cNvSpPr>
            <a:spLocks noChangeArrowheads="1"/>
          </p:cNvSpPr>
          <p:nvPr/>
        </p:nvSpPr>
        <p:spPr bwMode="auto">
          <a:xfrm>
            <a:off x="1846263" y="5475288"/>
            <a:ext cx="1592262" cy="1100137"/>
          </a:xfrm>
          <a:prstGeom prst="rect">
            <a:avLst/>
          </a:prstGeom>
          <a:solidFill>
            <a:schemeClr val="bg1"/>
          </a:solidFill>
          <a:ln w="9525">
            <a:noFill/>
            <a:miter lim="800000"/>
            <a:headEnd/>
            <a:tailEnd/>
          </a:ln>
        </p:spPr>
        <p:txBody>
          <a:bodyPr wrap="none" anchor="ctr"/>
          <a:lstStyle/>
          <a:p>
            <a:endParaRPr lang="en-US"/>
          </a:p>
        </p:txBody>
      </p:sp>
      <p:sp>
        <p:nvSpPr>
          <p:cNvPr id="15388" name="Text Box 28"/>
          <p:cNvSpPr txBox="1">
            <a:spLocks noChangeArrowheads="1"/>
          </p:cNvSpPr>
          <p:nvPr/>
        </p:nvSpPr>
        <p:spPr bwMode="auto">
          <a:xfrm>
            <a:off x="1841500" y="5465763"/>
            <a:ext cx="6807200" cy="1066800"/>
          </a:xfrm>
          <a:prstGeom prst="rect">
            <a:avLst/>
          </a:prstGeom>
          <a:noFill/>
          <a:ln w="9525">
            <a:noFill/>
            <a:miter lim="800000"/>
            <a:headEnd/>
            <a:tailEnd/>
          </a:ln>
        </p:spPr>
        <p:txBody>
          <a:bodyPr>
            <a:spAutoFit/>
          </a:bodyPr>
          <a:lstStyle/>
          <a:p>
            <a:r>
              <a:rPr lang="en-US" sz="3200" b="1"/>
              <a:t>Final Result – At These Prices, Purchase</a:t>
            </a:r>
            <a:r>
              <a:rPr lang="en-US" sz="3200" b="1">
                <a:solidFill>
                  <a:srgbClr val="990033"/>
                </a:solidFill>
              </a:rPr>
              <a:t> 2 of Item A </a:t>
            </a:r>
            <a:r>
              <a:rPr lang="en-US" sz="3200" b="1"/>
              <a:t>and</a:t>
            </a:r>
            <a:r>
              <a:rPr lang="en-US" sz="3200" b="1">
                <a:solidFill>
                  <a:srgbClr val="990033"/>
                </a:solidFill>
              </a:rPr>
              <a:t> </a:t>
            </a:r>
            <a:r>
              <a:rPr lang="en-US" sz="3200" b="1">
                <a:solidFill>
                  <a:srgbClr val="669900"/>
                </a:solidFill>
              </a:rPr>
              <a:t>4 of B</a:t>
            </a:r>
            <a:r>
              <a:rPr lang="en-US" sz="3200" b="1">
                <a:solidFill>
                  <a:srgbClr val="990033"/>
                </a:solidFill>
              </a:rPr>
              <a:t>  </a:t>
            </a:r>
          </a:p>
        </p:txBody>
      </p:sp>
      <p:sp>
        <p:nvSpPr>
          <p:cNvPr id="27670" name="Oval 29"/>
          <p:cNvSpPr>
            <a:spLocks noChangeArrowheads="1"/>
          </p:cNvSpPr>
          <p:nvPr/>
        </p:nvSpPr>
        <p:spPr bwMode="auto">
          <a:xfrm>
            <a:off x="5002213" y="4292600"/>
            <a:ext cx="500062" cy="500063"/>
          </a:xfrm>
          <a:prstGeom prst="ellipse">
            <a:avLst/>
          </a:prstGeom>
          <a:noFill/>
          <a:ln w="38100">
            <a:solidFill>
              <a:srgbClr val="990033"/>
            </a:solidFill>
            <a:round/>
            <a:headEnd/>
            <a:tailEnd/>
          </a:ln>
        </p:spPr>
        <p:txBody>
          <a:bodyPr wrap="none" anchor="ctr"/>
          <a:lstStyle/>
          <a:p>
            <a:endParaRPr lang="en-US"/>
          </a:p>
        </p:txBody>
      </p:sp>
      <p:sp>
        <p:nvSpPr>
          <p:cNvPr id="27671" name="Oval 30"/>
          <p:cNvSpPr>
            <a:spLocks noChangeArrowheads="1"/>
          </p:cNvSpPr>
          <p:nvPr/>
        </p:nvSpPr>
        <p:spPr bwMode="auto">
          <a:xfrm>
            <a:off x="7943850" y="5037138"/>
            <a:ext cx="500063" cy="500062"/>
          </a:xfrm>
          <a:prstGeom prst="ellipse">
            <a:avLst/>
          </a:prstGeom>
          <a:noFill/>
          <a:ln w="38100">
            <a:solidFill>
              <a:srgbClr val="990033"/>
            </a:solidFill>
            <a:round/>
            <a:headEnd/>
            <a:tailEnd/>
          </a:ln>
        </p:spPr>
        <p:txBody>
          <a:bodyPr wrap="none" anchor="ctr"/>
          <a:lstStyle/>
          <a:p>
            <a:endParaRPr lang="en-US"/>
          </a:p>
        </p:txBody>
      </p:sp>
      <p:graphicFrame>
        <p:nvGraphicFramePr>
          <p:cNvPr id="27650" name="Object 2">
            <a:hlinkClick r:id="" action="ppaction://ole?verb=0"/>
          </p:cNvPr>
          <p:cNvGraphicFramePr>
            <a:graphicFrameLocks/>
          </p:cNvGraphicFramePr>
          <p:nvPr/>
        </p:nvGraphicFramePr>
        <p:xfrm>
          <a:off x="8424863" y="4346575"/>
          <a:ext cx="217487" cy="320675"/>
        </p:xfrm>
        <a:graphic>
          <a:graphicData uri="http://schemas.openxmlformats.org/presentationml/2006/ole">
            <mc:AlternateContent xmlns:mc="http://schemas.openxmlformats.org/markup-compatibility/2006">
              <mc:Choice xmlns:v="urn:schemas-microsoft-com:vml" Requires="v">
                <p:oleObj name="Clip" r:id="rId2" imgW="2246040" imgH="3305160" progId="">
                  <p:embed/>
                </p:oleObj>
              </mc:Choice>
              <mc:Fallback>
                <p:oleObj name="Clip" r:id="rId2" imgW="2246040" imgH="3305160" progId="">
                  <p:embed/>
                  <p:pic>
                    <p:nvPicPr>
                      <p:cNvPr id="27650" name="Object 2">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863" y="4346575"/>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3">
            <a:hlinkClick r:id="" action="ppaction://ole?verb=0"/>
          </p:cNvPr>
          <p:cNvGraphicFramePr>
            <a:graphicFrameLocks/>
          </p:cNvGraphicFramePr>
          <p:nvPr/>
        </p:nvGraphicFramePr>
        <p:xfrm>
          <a:off x="5510213" y="3954463"/>
          <a:ext cx="217487" cy="320675"/>
        </p:xfrm>
        <a:graphic>
          <a:graphicData uri="http://schemas.openxmlformats.org/presentationml/2006/ole">
            <mc:AlternateContent xmlns:mc="http://schemas.openxmlformats.org/markup-compatibility/2006">
              <mc:Choice xmlns:v="urn:schemas-microsoft-com:vml" Requires="v">
                <p:oleObj name="Clip" r:id="rId4" imgW="2246040" imgH="3305160" progId="">
                  <p:embed/>
                </p:oleObj>
              </mc:Choice>
              <mc:Fallback>
                <p:oleObj name="Clip" r:id="rId4" imgW="2246040" imgH="3305160" progId="">
                  <p:embed/>
                  <p:pic>
                    <p:nvPicPr>
                      <p:cNvPr id="27651"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3" y="3954463"/>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2" name="Object 4">
            <a:hlinkClick r:id="" action="ppaction://ole?verb=0"/>
          </p:cNvPr>
          <p:cNvGraphicFramePr>
            <a:graphicFrameLocks/>
          </p:cNvGraphicFramePr>
          <p:nvPr/>
        </p:nvGraphicFramePr>
        <p:xfrm>
          <a:off x="8466138" y="4721225"/>
          <a:ext cx="217487" cy="320675"/>
        </p:xfrm>
        <a:graphic>
          <a:graphicData uri="http://schemas.openxmlformats.org/presentationml/2006/ole">
            <mc:AlternateContent xmlns:mc="http://schemas.openxmlformats.org/markup-compatibility/2006">
              <mc:Choice xmlns:v="urn:schemas-microsoft-com:vml" Requires="v">
                <p:oleObj name="Clip" r:id="rId6" imgW="2246040" imgH="3305160" progId="">
                  <p:embed/>
                </p:oleObj>
              </mc:Choice>
              <mc:Fallback>
                <p:oleObj name="Clip" r:id="rId6" imgW="2246040" imgH="3305160" progId="">
                  <p:embed/>
                  <p:pic>
                    <p:nvPicPr>
                      <p:cNvPr id="27652" name="Object 4">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6138" y="4721225"/>
                        <a:ext cx="2174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5">
            <a:hlinkClick r:id="" action="ppaction://ole?verb=0"/>
          </p:cNvPr>
          <p:cNvGraphicFramePr>
            <a:graphicFrameLocks/>
          </p:cNvGraphicFramePr>
          <p:nvPr/>
        </p:nvGraphicFramePr>
        <p:xfrm>
          <a:off x="5540375" y="4329113"/>
          <a:ext cx="217488" cy="320675"/>
        </p:xfrm>
        <a:graphic>
          <a:graphicData uri="http://schemas.openxmlformats.org/presentationml/2006/ole">
            <mc:AlternateContent xmlns:mc="http://schemas.openxmlformats.org/markup-compatibility/2006">
              <mc:Choice xmlns:v="urn:schemas-microsoft-com:vml" Requires="v">
                <p:oleObj name="Clip" r:id="rId8" imgW="2246040" imgH="3305160" progId="">
                  <p:embed/>
                </p:oleObj>
              </mc:Choice>
              <mc:Fallback>
                <p:oleObj name="Clip" r:id="rId8" imgW="2246040" imgH="3305160" progId="">
                  <p:embed/>
                  <p:pic>
                    <p:nvPicPr>
                      <p:cNvPr id="27653" name="Object 5">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0375" y="4329113"/>
                        <a:ext cx="2174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6">
            <a:hlinkClick r:id="" action="ppaction://ole?verb=0"/>
          </p:cNvPr>
          <p:cNvGraphicFramePr>
            <a:graphicFrameLocks/>
          </p:cNvGraphicFramePr>
          <p:nvPr/>
        </p:nvGraphicFramePr>
        <p:xfrm>
          <a:off x="8496300" y="5095875"/>
          <a:ext cx="217488" cy="320675"/>
        </p:xfrm>
        <a:graphic>
          <a:graphicData uri="http://schemas.openxmlformats.org/presentationml/2006/ole">
            <mc:AlternateContent xmlns:mc="http://schemas.openxmlformats.org/markup-compatibility/2006">
              <mc:Choice xmlns:v="urn:schemas-microsoft-com:vml" Requires="v">
                <p:oleObj name="Clip" r:id="rId10" imgW="2246040" imgH="3305160" progId="">
                  <p:embed/>
                </p:oleObj>
              </mc:Choice>
              <mc:Fallback>
                <p:oleObj name="Clip" r:id="rId10" imgW="2246040" imgH="3305160" progId="">
                  <p:embed/>
                  <p:pic>
                    <p:nvPicPr>
                      <p:cNvPr id="27654" name="Object 6">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6300" y="5095875"/>
                        <a:ext cx="2174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20" name="Object 7"/>
          <p:cNvGraphicFramePr>
            <a:graphicFrameLocks/>
          </p:cNvGraphicFramePr>
          <p:nvPr/>
        </p:nvGraphicFramePr>
        <p:xfrm>
          <a:off x="8458200" y="4038600"/>
          <a:ext cx="217488" cy="320675"/>
        </p:xfrm>
        <a:graphic>
          <a:graphicData uri="http://schemas.openxmlformats.org/presentationml/2006/ole">
            <mc:AlternateContent xmlns:mc="http://schemas.openxmlformats.org/markup-compatibility/2006">
              <mc:Choice xmlns:v="urn:schemas-microsoft-com:vml" Requires="v">
                <p:oleObj name="Clip" r:id="rId12" imgW="2246040" imgH="3305160" progId="">
                  <p:embed/>
                </p:oleObj>
              </mc:Choice>
              <mc:Fallback>
                <p:oleObj name="Clip" r:id="rId12" imgW="2246040" imgH="3305160" progId="">
                  <p:embed/>
                  <p:pic>
                    <p:nvPicPr>
                      <p:cNvPr id="1232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8200" y="4038600"/>
                        <a:ext cx="2174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388">
                                            <p:txEl>
                                              <p:pRg st="0" end="0"/>
                                            </p:txEl>
                                          </p:spTgt>
                                        </p:tgtEl>
                                        <p:attrNameLst>
                                          <p:attrName>style.visibility</p:attrName>
                                        </p:attrNameLst>
                                      </p:cBhvr>
                                      <p:to>
                                        <p:strVal val="visible"/>
                                      </p:to>
                                    </p:set>
                                    <p:animEffect transition="in" filter="wipe(left)">
                                      <p:cBhvr>
                                        <p:cTn id="7" dur="1000"/>
                                        <p:tgtEl>
                                          <p:spTgt spid="15388">
                                            <p:txEl>
                                              <p:pRg st="0" end="0"/>
                                            </p:txEl>
                                          </p:spTgt>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2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53975"/>
            <a:ext cx="8383588" cy="792163"/>
          </a:xfrm>
        </p:spPr>
        <p:txBody>
          <a:bodyPr>
            <a:normAutofit/>
          </a:bodyPr>
          <a:lstStyle/>
          <a:p>
            <a:r>
              <a:rPr lang="en-US" sz="3600" dirty="0"/>
              <a:t>Theory of Consumer Behavior</a:t>
            </a:r>
          </a:p>
        </p:txBody>
      </p:sp>
      <p:sp>
        <p:nvSpPr>
          <p:cNvPr id="16387" name="Text Box 3"/>
          <p:cNvSpPr txBox="1">
            <a:spLocks noChangeArrowheads="1"/>
          </p:cNvSpPr>
          <p:nvPr/>
        </p:nvSpPr>
        <p:spPr bwMode="auto">
          <a:xfrm>
            <a:off x="1704975" y="727075"/>
            <a:ext cx="7237413" cy="506413"/>
          </a:xfrm>
          <a:prstGeom prst="rect">
            <a:avLst/>
          </a:prstGeom>
          <a:noFill/>
          <a:ln w="9525">
            <a:noFill/>
            <a:miter lim="800000"/>
            <a:headEnd/>
            <a:tailEnd/>
          </a:ln>
        </p:spPr>
        <p:txBody>
          <a:bodyPr>
            <a:spAutoFit/>
          </a:bodyPr>
          <a:lstStyle/>
          <a:p>
            <a:pPr>
              <a:lnSpc>
                <a:spcPct val="85000"/>
              </a:lnSpc>
            </a:pPr>
            <a:r>
              <a:rPr lang="en-US" sz="3200" b="1" i="1" u="sng">
                <a:solidFill>
                  <a:srgbClr val="990033"/>
                </a:solidFill>
              </a:rPr>
              <a:t>Algebraic Restatement:</a:t>
            </a:r>
          </a:p>
        </p:txBody>
      </p:sp>
      <p:grpSp>
        <p:nvGrpSpPr>
          <p:cNvPr id="2" name="Group 4"/>
          <p:cNvGrpSpPr>
            <a:grpSpLocks/>
          </p:cNvGrpSpPr>
          <p:nvPr/>
        </p:nvGrpSpPr>
        <p:grpSpPr bwMode="auto">
          <a:xfrm>
            <a:off x="1911350" y="1646238"/>
            <a:ext cx="3057525" cy="1216025"/>
            <a:chOff x="1204" y="1163"/>
            <a:chExt cx="1926" cy="766"/>
          </a:xfrm>
        </p:grpSpPr>
        <p:sp>
          <p:nvSpPr>
            <p:cNvPr id="28692" name="Text Box 5"/>
            <p:cNvSpPr txBox="1">
              <a:spLocks noChangeArrowheads="1"/>
            </p:cNvSpPr>
            <p:nvPr/>
          </p:nvSpPr>
          <p:spPr bwMode="auto">
            <a:xfrm>
              <a:off x="1231" y="1163"/>
              <a:ext cx="1872" cy="327"/>
            </a:xfrm>
            <a:prstGeom prst="rect">
              <a:avLst/>
            </a:prstGeom>
            <a:noFill/>
            <a:ln w="9525">
              <a:noFill/>
              <a:miter lim="800000"/>
              <a:headEnd/>
              <a:tailEnd/>
            </a:ln>
          </p:spPr>
          <p:txBody>
            <a:bodyPr wrap="none">
              <a:spAutoFit/>
            </a:bodyPr>
            <a:lstStyle/>
            <a:p>
              <a:r>
                <a:rPr lang="en-US" sz="2800" b="1">
                  <a:solidFill>
                    <a:srgbClr val="990033"/>
                  </a:solidFill>
                </a:rPr>
                <a:t>MU of Product A</a:t>
              </a:r>
            </a:p>
          </p:txBody>
        </p:sp>
        <p:sp>
          <p:nvSpPr>
            <p:cNvPr id="28693" name="Text Box 6"/>
            <p:cNvSpPr txBox="1">
              <a:spLocks noChangeArrowheads="1"/>
            </p:cNvSpPr>
            <p:nvPr/>
          </p:nvSpPr>
          <p:spPr bwMode="auto">
            <a:xfrm>
              <a:off x="1586" y="1602"/>
              <a:ext cx="1162" cy="327"/>
            </a:xfrm>
            <a:prstGeom prst="rect">
              <a:avLst/>
            </a:prstGeom>
            <a:noFill/>
            <a:ln w="9525">
              <a:noFill/>
              <a:miter lim="800000"/>
              <a:headEnd/>
              <a:tailEnd/>
            </a:ln>
          </p:spPr>
          <p:txBody>
            <a:bodyPr wrap="none">
              <a:spAutoFit/>
            </a:bodyPr>
            <a:lstStyle/>
            <a:p>
              <a:r>
                <a:rPr lang="en-US" sz="2800" b="1">
                  <a:solidFill>
                    <a:srgbClr val="990033"/>
                  </a:solidFill>
                </a:rPr>
                <a:t>Price of A</a:t>
              </a:r>
            </a:p>
          </p:txBody>
        </p:sp>
        <p:sp>
          <p:nvSpPr>
            <p:cNvPr id="28694" name="Line 7"/>
            <p:cNvSpPr>
              <a:spLocks noChangeShapeType="1"/>
            </p:cNvSpPr>
            <p:nvPr/>
          </p:nvSpPr>
          <p:spPr bwMode="auto">
            <a:xfrm>
              <a:off x="1204" y="1550"/>
              <a:ext cx="1926" cy="0"/>
            </a:xfrm>
            <a:prstGeom prst="line">
              <a:avLst/>
            </a:prstGeom>
            <a:noFill/>
            <a:ln w="38100">
              <a:solidFill>
                <a:schemeClr val="tx1"/>
              </a:solidFill>
              <a:round/>
              <a:headEnd/>
              <a:tailEnd/>
            </a:ln>
          </p:spPr>
          <p:txBody>
            <a:bodyPr/>
            <a:lstStyle/>
            <a:p>
              <a:endParaRPr lang="en-US"/>
            </a:p>
          </p:txBody>
        </p:sp>
      </p:grpSp>
      <p:grpSp>
        <p:nvGrpSpPr>
          <p:cNvPr id="3" name="Group 8"/>
          <p:cNvGrpSpPr>
            <a:grpSpLocks/>
          </p:cNvGrpSpPr>
          <p:nvPr/>
        </p:nvGrpSpPr>
        <p:grpSpPr bwMode="auto">
          <a:xfrm>
            <a:off x="5581650" y="1643063"/>
            <a:ext cx="3209925" cy="1216025"/>
            <a:chOff x="3516" y="1161"/>
            <a:chExt cx="2022" cy="766"/>
          </a:xfrm>
        </p:grpSpPr>
        <p:sp>
          <p:nvSpPr>
            <p:cNvPr id="28689" name="Text Box 9"/>
            <p:cNvSpPr txBox="1">
              <a:spLocks noChangeArrowheads="1"/>
            </p:cNvSpPr>
            <p:nvPr/>
          </p:nvSpPr>
          <p:spPr bwMode="auto">
            <a:xfrm>
              <a:off x="3591" y="1161"/>
              <a:ext cx="1872" cy="327"/>
            </a:xfrm>
            <a:prstGeom prst="rect">
              <a:avLst/>
            </a:prstGeom>
            <a:noFill/>
            <a:ln w="9525">
              <a:noFill/>
              <a:miter lim="800000"/>
              <a:headEnd/>
              <a:tailEnd/>
            </a:ln>
          </p:spPr>
          <p:txBody>
            <a:bodyPr wrap="none">
              <a:spAutoFit/>
            </a:bodyPr>
            <a:lstStyle/>
            <a:p>
              <a:r>
                <a:rPr lang="en-US" sz="2800" b="1">
                  <a:solidFill>
                    <a:srgbClr val="669900"/>
                  </a:solidFill>
                </a:rPr>
                <a:t>MU of Product B</a:t>
              </a:r>
            </a:p>
          </p:txBody>
        </p:sp>
        <p:sp>
          <p:nvSpPr>
            <p:cNvPr id="28690" name="Text Box 10"/>
            <p:cNvSpPr txBox="1">
              <a:spLocks noChangeArrowheads="1"/>
            </p:cNvSpPr>
            <p:nvPr/>
          </p:nvSpPr>
          <p:spPr bwMode="auto">
            <a:xfrm>
              <a:off x="3946" y="1600"/>
              <a:ext cx="1162" cy="327"/>
            </a:xfrm>
            <a:prstGeom prst="rect">
              <a:avLst/>
            </a:prstGeom>
            <a:noFill/>
            <a:ln w="9525">
              <a:noFill/>
              <a:miter lim="800000"/>
              <a:headEnd/>
              <a:tailEnd/>
            </a:ln>
          </p:spPr>
          <p:txBody>
            <a:bodyPr wrap="none">
              <a:spAutoFit/>
            </a:bodyPr>
            <a:lstStyle/>
            <a:p>
              <a:r>
                <a:rPr lang="en-US" sz="2800" b="1">
                  <a:solidFill>
                    <a:srgbClr val="669900"/>
                  </a:solidFill>
                </a:rPr>
                <a:t>Price of B</a:t>
              </a:r>
            </a:p>
          </p:txBody>
        </p:sp>
        <p:sp>
          <p:nvSpPr>
            <p:cNvPr id="28691" name="Line 11"/>
            <p:cNvSpPr>
              <a:spLocks noChangeShapeType="1"/>
            </p:cNvSpPr>
            <p:nvPr/>
          </p:nvSpPr>
          <p:spPr bwMode="auto">
            <a:xfrm>
              <a:off x="3516" y="1548"/>
              <a:ext cx="2022" cy="0"/>
            </a:xfrm>
            <a:prstGeom prst="line">
              <a:avLst/>
            </a:prstGeom>
            <a:noFill/>
            <a:ln w="38100">
              <a:solidFill>
                <a:schemeClr val="tx1"/>
              </a:solidFill>
              <a:round/>
              <a:headEnd/>
              <a:tailEnd/>
            </a:ln>
          </p:spPr>
          <p:txBody>
            <a:bodyPr/>
            <a:lstStyle/>
            <a:p>
              <a:endParaRPr lang="en-US"/>
            </a:p>
          </p:txBody>
        </p:sp>
      </p:grpSp>
      <p:sp>
        <p:nvSpPr>
          <p:cNvPr id="16396" name="Text Box 12"/>
          <p:cNvSpPr txBox="1">
            <a:spLocks noChangeArrowheads="1"/>
          </p:cNvSpPr>
          <p:nvPr/>
        </p:nvSpPr>
        <p:spPr bwMode="auto">
          <a:xfrm>
            <a:off x="5040313" y="1866900"/>
            <a:ext cx="511175" cy="762000"/>
          </a:xfrm>
          <a:prstGeom prst="rect">
            <a:avLst/>
          </a:prstGeom>
          <a:noFill/>
          <a:ln w="9525">
            <a:noFill/>
            <a:miter lim="800000"/>
            <a:headEnd/>
            <a:tailEnd/>
          </a:ln>
        </p:spPr>
        <p:txBody>
          <a:bodyPr wrap="none">
            <a:spAutoFit/>
          </a:bodyPr>
          <a:lstStyle/>
          <a:p>
            <a:r>
              <a:rPr lang="en-US" sz="4400" b="1"/>
              <a:t>=</a:t>
            </a:r>
          </a:p>
        </p:txBody>
      </p:sp>
      <p:grpSp>
        <p:nvGrpSpPr>
          <p:cNvPr id="4" name="Group 13"/>
          <p:cNvGrpSpPr>
            <a:grpSpLocks/>
          </p:cNvGrpSpPr>
          <p:nvPr/>
        </p:nvGrpSpPr>
        <p:grpSpPr bwMode="auto">
          <a:xfrm>
            <a:off x="3397250" y="3257551"/>
            <a:ext cx="1554163" cy="1220788"/>
            <a:chOff x="1902" y="2176"/>
            <a:chExt cx="979" cy="769"/>
          </a:xfrm>
        </p:grpSpPr>
        <p:sp>
          <p:nvSpPr>
            <p:cNvPr id="28686" name="Text Box 14"/>
            <p:cNvSpPr txBox="1">
              <a:spLocks noChangeArrowheads="1"/>
            </p:cNvSpPr>
            <p:nvPr/>
          </p:nvSpPr>
          <p:spPr bwMode="auto">
            <a:xfrm>
              <a:off x="1997" y="2176"/>
              <a:ext cx="789" cy="327"/>
            </a:xfrm>
            <a:prstGeom prst="rect">
              <a:avLst/>
            </a:prstGeom>
            <a:noFill/>
            <a:ln w="9525">
              <a:noFill/>
              <a:miter lim="800000"/>
              <a:headEnd/>
              <a:tailEnd/>
            </a:ln>
          </p:spPr>
          <p:txBody>
            <a:bodyPr wrap="none">
              <a:spAutoFit/>
            </a:bodyPr>
            <a:lstStyle/>
            <a:p>
              <a:pPr algn="ctr"/>
              <a:r>
                <a:rPr lang="en-US" sz="2800" b="1">
                  <a:solidFill>
                    <a:srgbClr val="990033"/>
                  </a:solidFill>
                </a:rPr>
                <a:t>8 Utils</a:t>
              </a:r>
            </a:p>
          </p:txBody>
        </p:sp>
        <p:sp>
          <p:nvSpPr>
            <p:cNvPr id="28687" name="Text Box 15"/>
            <p:cNvSpPr txBox="1">
              <a:spLocks noChangeArrowheads="1"/>
            </p:cNvSpPr>
            <p:nvPr/>
          </p:nvSpPr>
          <p:spPr bwMode="auto">
            <a:xfrm>
              <a:off x="2209" y="2615"/>
              <a:ext cx="595" cy="330"/>
            </a:xfrm>
            <a:prstGeom prst="rect">
              <a:avLst/>
            </a:prstGeom>
            <a:noFill/>
            <a:ln w="9525">
              <a:noFill/>
              <a:miter lim="800000"/>
              <a:headEnd/>
              <a:tailEnd/>
            </a:ln>
          </p:spPr>
          <p:txBody>
            <a:bodyPr wrap="none">
              <a:spAutoFit/>
            </a:bodyPr>
            <a:lstStyle/>
            <a:p>
              <a:r>
                <a:rPr lang="en-US" sz="2800" b="1" dirty="0">
                  <a:solidFill>
                    <a:srgbClr val="990033"/>
                  </a:solidFill>
                </a:rPr>
                <a:t>Rs.1</a:t>
              </a:r>
            </a:p>
          </p:txBody>
        </p:sp>
        <p:sp>
          <p:nvSpPr>
            <p:cNvPr id="28688" name="Line 16"/>
            <p:cNvSpPr>
              <a:spLocks noChangeShapeType="1"/>
            </p:cNvSpPr>
            <p:nvPr/>
          </p:nvSpPr>
          <p:spPr bwMode="auto">
            <a:xfrm>
              <a:off x="1902" y="2563"/>
              <a:ext cx="979" cy="0"/>
            </a:xfrm>
            <a:prstGeom prst="line">
              <a:avLst/>
            </a:prstGeom>
            <a:noFill/>
            <a:ln w="38100">
              <a:solidFill>
                <a:schemeClr val="tx1"/>
              </a:solidFill>
              <a:round/>
              <a:headEnd/>
              <a:tailEnd/>
            </a:ln>
          </p:spPr>
          <p:txBody>
            <a:bodyPr/>
            <a:lstStyle/>
            <a:p>
              <a:endParaRPr lang="en-US"/>
            </a:p>
          </p:txBody>
        </p:sp>
      </p:grpSp>
      <p:grpSp>
        <p:nvGrpSpPr>
          <p:cNvPr id="5" name="Group 17"/>
          <p:cNvGrpSpPr>
            <a:grpSpLocks/>
          </p:cNvGrpSpPr>
          <p:nvPr/>
        </p:nvGrpSpPr>
        <p:grpSpPr bwMode="auto">
          <a:xfrm>
            <a:off x="5583238" y="3259139"/>
            <a:ext cx="1554162" cy="1220788"/>
            <a:chOff x="1902" y="2176"/>
            <a:chExt cx="979" cy="769"/>
          </a:xfrm>
        </p:grpSpPr>
        <p:sp>
          <p:nvSpPr>
            <p:cNvPr id="28683" name="Text Box 18"/>
            <p:cNvSpPr txBox="1">
              <a:spLocks noChangeArrowheads="1"/>
            </p:cNvSpPr>
            <p:nvPr/>
          </p:nvSpPr>
          <p:spPr bwMode="auto">
            <a:xfrm>
              <a:off x="1935" y="2176"/>
              <a:ext cx="914" cy="327"/>
            </a:xfrm>
            <a:prstGeom prst="rect">
              <a:avLst/>
            </a:prstGeom>
            <a:noFill/>
            <a:ln w="9525">
              <a:noFill/>
              <a:miter lim="800000"/>
              <a:headEnd/>
              <a:tailEnd/>
            </a:ln>
          </p:spPr>
          <p:txBody>
            <a:bodyPr wrap="none">
              <a:spAutoFit/>
            </a:bodyPr>
            <a:lstStyle/>
            <a:p>
              <a:pPr algn="ctr"/>
              <a:r>
                <a:rPr lang="en-US" sz="2800" b="1">
                  <a:solidFill>
                    <a:srgbClr val="669900"/>
                  </a:solidFill>
                </a:rPr>
                <a:t>16 Utils</a:t>
              </a:r>
            </a:p>
          </p:txBody>
        </p:sp>
        <p:sp>
          <p:nvSpPr>
            <p:cNvPr id="28684" name="Text Box 19"/>
            <p:cNvSpPr txBox="1">
              <a:spLocks noChangeArrowheads="1"/>
            </p:cNvSpPr>
            <p:nvPr/>
          </p:nvSpPr>
          <p:spPr bwMode="auto">
            <a:xfrm>
              <a:off x="2209" y="2615"/>
              <a:ext cx="595" cy="330"/>
            </a:xfrm>
            <a:prstGeom prst="rect">
              <a:avLst/>
            </a:prstGeom>
            <a:noFill/>
            <a:ln w="9525">
              <a:noFill/>
              <a:miter lim="800000"/>
              <a:headEnd/>
              <a:tailEnd/>
            </a:ln>
          </p:spPr>
          <p:txBody>
            <a:bodyPr wrap="none">
              <a:spAutoFit/>
            </a:bodyPr>
            <a:lstStyle/>
            <a:p>
              <a:r>
                <a:rPr lang="en-US" sz="2800" b="1" dirty="0">
                  <a:solidFill>
                    <a:srgbClr val="669900"/>
                  </a:solidFill>
                </a:rPr>
                <a:t>Rs.2</a:t>
              </a:r>
            </a:p>
          </p:txBody>
        </p:sp>
        <p:sp>
          <p:nvSpPr>
            <p:cNvPr id="28685" name="Line 20"/>
            <p:cNvSpPr>
              <a:spLocks noChangeShapeType="1"/>
            </p:cNvSpPr>
            <p:nvPr/>
          </p:nvSpPr>
          <p:spPr bwMode="auto">
            <a:xfrm>
              <a:off x="1902" y="2563"/>
              <a:ext cx="979" cy="0"/>
            </a:xfrm>
            <a:prstGeom prst="line">
              <a:avLst/>
            </a:prstGeom>
            <a:noFill/>
            <a:ln w="38100">
              <a:solidFill>
                <a:schemeClr val="tx1"/>
              </a:solidFill>
              <a:round/>
              <a:headEnd/>
              <a:tailEnd/>
            </a:ln>
          </p:spPr>
          <p:txBody>
            <a:bodyPr/>
            <a:lstStyle/>
            <a:p>
              <a:endParaRPr lang="en-US"/>
            </a:p>
          </p:txBody>
        </p:sp>
      </p:grpSp>
      <p:sp>
        <p:nvSpPr>
          <p:cNvPr id="16405" name="Text Box 21"/>
          <p:cNvSpPr txBox="1">
            <a:spLocks noChangeArrowheads="1"/>
          </p:cNvSpPr>
          <p:nvPr/>
        </p:nvSpPr>
        <p:spPr bwMode="auto">
          <a:xfrm>
            <a:off x="5037138" y="3486150"/>
            <a:ext cx="511175" cy="762000"/>
          </a:xfrm>
          <a:prstGeom prst="rect">
            <a:avLst/>
          </a:prstGeom>
          <a:noFill/>
          <a:ln w="9525">
            <a:noFill/>
            <a:miter lim="800000"/>
            <a:headEnd/>
            <a:tailEnd/>
          </a:ln>
        </p:spPr>
        <p:txBody>
          <a:bodyPr wrap="none">
            <a:spAutoFit/>
          </a:bodyPr>
          <a:lstStyle/>
          <a:p>
            <a:r>
              <a:rPr lang="en-US" sz="4400" b="1"/>
              <a:t>=</a:t>
            </a:r>
          </a:p>
        </p:txBody>
      </p:sp>
      <p:sp>
        <p:nvSpPr>
          <p:cNvPr id="16406" name="Text Box 22"/>
          <p:cNvSpPr txBox="1">
            <a:spLocks noChangeArrowheads="1"/>
          </p:cNvSpPr>
          <p:nvPr/>
        </p:nvSpPr>
        <p:spPr bwMode="auto">
          <a:xfrm>
            <a:off x="304801" y="4692650"/>
            <a:ext cx="8375650" cy="1446550"/>
          </a:xfrm>
          <a:prstGeom prst="rect">
            <a:avLst/>
          </a:prstGeom>
          <a:noFill/>
          <a:ln w="9525">
            <a:noFill/>
            <a:miter lim="800000"/>
            <a:headEnd/>
            <a:tailEnd/>
          </a:ln>
        </p:spPr>
        <p:txBody>
          <a:bodyPr wrap="square">
            <a:spAutoFit/>
          </a:bodyPr>
          <a:lstStyle/>
          <a:p>
            <a:pPr algn="ctr"/>
            <a:r>
              <a:rPr lang="en-US" sz="3200" b="1" dirty="0">
                <a:solidFill>
                  <a:srgbClr val="990033"/>
                </a:solidFill>
              </a:rPr>
              <a:t>Optimum Achieved</a:t>
            </a:r>
            <a:r>
              <a:rPr lang="en-US" sz="2800" dirty="0"/>
              <a:t> - </a:t>
            </a:r>
            <a:r>
              <a:rPr lang="en-US" sz="2800" b="1" i="1" dirty="0"/>
              <a:t>Money Income is Allocated so that the Last Rs. Spent on Each Good Yields the Same Extra or Marginal Utility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1000"/>
                                        <p:tgtEl>
                                          <p:spTgt spid="1638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6396"/>
                                        </p:tgtEl>
                                        <p:attrNameLst>
                                          <p:attrName>style.visibility</p:attrName>
                                        </p:attrNameLst>
                                      </p:cBhvr>
                                      <p:to>
                                        <p:strVal val="visible"/>
                                      </p:to>
                                    </p:set>
                                    <p:animEffect transition="in" filter="wipe(left)">
                                      <p:cBhvr>
                                        <p:cTn id="15" dur="1000"/>
                                        <p:tgtEl>
                                          <p:spTgt spid="1639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1000"/>
                                        <p:tgtEl>
                                          <p:spTgt spid="4"/>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6405"/>
                                        </p:tgtEl>
                                        <p:attrNameLst>
                                          <p:attrName>style.visibility</p:attrName>
                                        </p:attrNameLst>
                                      </p:cBhvr>
                                      <p:to>
                                        <p:strVal val="visible"/>
                                      </p:to>
                                    </p:set>
                                    <p:animEffect transition="in" filter="wipe(left)">
                                      <p:cBhvr>
                                        <p:cTn id="29" dur="1000"/>
                                        <p:tgtEl>
                                          <p:spTgt spid="16405"/>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1000"/>
                                        <p:tgtEl>
                                          <p:spTgt spid="5"/>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6406"/>
                                        </p:tgtEl>
                                        <p:attrNameLst>
                                          <p:attrName>style.visibility</p:attrName>
                                        </p:attrNameLst>
                                      </p:cBhvr>
                                      <p:to>
                                        <p:strVal val="visible"/>
                                      </p:to>
                                    </p:set>
                                    <p:animEffect transition="in" filter="wipe(left)">
                                      <p:cBhvr>
                                        <p:cTn id="37" dur="1000"/>
                                        <p:tgtEl>
                                          <p:spTgt spid="16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96" grpId="0"/>
      <p:bldP spid="16405" grpId="0"/>
      <p:bldP spid="1640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990600" y="1817688"/>
            <a:ext cx="7859713" cy="1001712"/>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9699" name="Rectangle 3"/>
          <p:cNvSpPr>
            <a:spLocks noGrp="1" noChangeArrowheads="1"/>
          </p:cNvSpPr>
          <p:nvPr>
            <p:ph type="title"/>
          </p:nvPr>
        </p:nvSpPr>
        <p:spPr>
          <a:xfrm>
            <a:off x="533400" y="53975"/>
            <a:ext cx="8459788" cy="708025"/>
          </a:xfrm>
        </p:spPr>
        <p:txBody>
          <a:bodyPr>
            <a:normAutofit/>
          </a:bodyPr>
          <a:lstStyle/>
          <a:p>
            <a:r>
              <a:rPr lang="en-US" sz="3600" dirty="0"/>
              <a:t>Two-Good Practice Problem</a:t>
            </a:r>
          </a:p>
        </p:txBody>
      </p:sp>
      <p:sp>
        <p:nvSpPr>
          <p:cNvPr id="29700" name="Text Box 4"/>
          <p:cNvSpPr txBox="1">
            <a:spLocks noChangeArrowheads="1"/>
          </p:cNvSpPr>
          <p:nvPr/>
        </p:nvSpPr>
        <p:spPr bwMode="auto">
          <a:xfrm>
            <a:off x="1704975" y="682625"/>
            <a:ext cx="7237413" cy="1174750"/>
          </a:xfrm>
          <a:prstGeom prst="rect">
            <a:avLst/>
          </a:prstGeom>
          <a:noFill/>
          <a:ln w="9525">
            <a:noFill/>
            <a:miter lim="800000"/>
            <a:headEnd/>
            <a:tailEnd/>
          </a:ln>
        </p:spPr>
        <p:txBody>
          <a:bodyPr>
            <a:spAutoFit/>
          </a:bodyPr>
          <a:lstStyle/>
          <a:p>
            <a:pPr>
              <a:lnSpc>
                <a:spcPct val="85000"/>
              </a:lnSpc>
            </a:pPr>
            <a:r>
              <a:rPr lang="en-US" sz="2800" b="1" i="1" u="sng" dirty="0">
                <a:solidFill>
                  <a:srgbClr val="990033"/>
                </a:solidFill>
              </a:rPr>
              <a:t>Given MU, and an income/budget constraint of Rs.20… </a:t>
            </a:r>
            <a:r>
              <a:rPr lang="en-US" sz="2600" b="1" dirty="0"/>
              <a:t> find the Utility-Maximizing Combination of </a:t>
            </a:r>
            <a:r>
              <a:rPr lang="en-US" sz="2600" b="1" dirty="0">
                <a:solidFill>
                  <a:srgbClr val="990033"/>
                </a:solidFill>
              </a:rPr>
              <a:t>A</a:t>
            </a:r>
            <a:r>
              <a:rPr lang="en-US" sz="2600" b="1" dirty="0"/>
              <a:t> and </a:t>
            </a:r>
            <a:r>
              <a:rPr lang="en-US" sz="2600" b="1" dirty="0">
                <a:solidFill>
                  <a:srgbClr val="669900"/>
                </a:solidFill>
              </a:rPr>
              <a:t>B</a:t>
            </a:r>
            <a:endParaRPr lang="en-US" sz="2600" b="1" dirty="0">
              <a:solidFill>
                <a:srgbClr val="990033"/>
              </a:solidFill>
            </a:endParaRPr>
          </a:p>
        </p:txBody>
      </p:sp>
      <p:grpSp>
        <p:nvGrpSpPr>
          <p:cNvPr id="29701" name="Group 12"/>
          <p:cNvGrpSpPr>
            <a:grpSpLocks/>
          </p:cNvGrpSpPr>
          <p:nvPr/>
        </p:nvGrpSpPr>
        <p:grpSpPr bwMode="auto">
          <a:xfrm>
            <a:off x="1143000" y="1879600"/>
            <a:ext cx="3810000" cy="798513"/>
            <a:chOff x="2043" y="1184"/>
            <a:chExt cx="1646" cy="503"/>
          </a:xfrm>
        </p:grpSpPr>
        <p:sp>
          <p:nvSpPr>
            <p:cNvPr id="29756" name="Text Box 13"/>
            <p:cNvSpPr txBox="1">
              <a:spLocks noChangeArrowheads="1"/>
            </p:cNvSpPr>
            <p:nvPr/>
          </p:nvSpPr>
          <p:spPr bwMode="auto">
            <a:xfrm>
              <a:off x="2409" y="1184"/>
              <a:ext cx="648" cy="503"/>
            </a:xfrm>
            <a:prstGeom prst="rect">
              <a:avLst/>
            </a:prstGeom>
            <a:noFill/>
            <a:ln w="9525">
              <a:noFill/>
              <a:miter lim="800000"/>
              <a:headEnd/>
              <a:tailEnd/>
            </a:ln>
          </p:spPr>
          <p:txBody>
            <a:bodyPr wrap="none">
              <a:spAutoFit/>
            </a:bodyPr>
            <a:lstStyle/>
            <a:p>
              <a:pPr algn="ctr">
                <a:lnSpc>
                  <a:spcPct val="85000"/>
                </a:lnSpc>
              </a:pPr>
              <a:r>
                <a:rPr lang="en-US" b="1" dirty="0"/>
                <a:t>(2)</a:t>
              </a:r>
            </a:p>
            <a:p>
              <a:pPr algn="ctr">
                <a:lnSpc>
                  <a:spcPct val="85000"/>
                </a:lnSpc>
              </a:pPr>
              <a:r>
                <a:rPr lang="en-US" b="1" dirty="0">
                  <a:solidFill>
                    <a:srgbClr val="990033"/>
                  </a:solidFill>
                </a:rPr>
                <a:t>Product A:</a:t>
              </a:r>
            </a:p>
            <a:p>
              <a:pPr algn="ctr">
                <a:lnSpc>
                  <a:spcPct val="85000"/>
                </a:lnSpc>
              </a:pPr>
              <a:r>
                <a:rPr lang="en-US" b="1" dirty="0">
                  <a:solidFill>
                    <a:srgbClr val="990033"/>
                  </a:solidFill>
                </a:rPr>
                <a:t>Price = Rs.2</a:t>
              </a:r>
            </a:p>
          </p:txBody>
        </p:sp>
        <p:sp>
          <p:nvSpPr>
            <p:cNvPr id="29757" name="Line 14"/>
            <p:cNvSpPr>
              <a:spLocks noChangeShapeType="1"/>
            </p:cNvSpPr>
            <p:nvPr/>
          </p:nvSpPr>
          <p:spPr bwMode="auto">
            <a:xfrm>
              <a:off x="2043" y="1672"/>
              <a:ext cx="1646" cy="0"/>
            </a:xfrm>
            <a:prstGeom prst="line">
              <a:avLst/>
            </a:prstGeom>
            <a:noFill/>
            <a:ln w="57150">
              <a:solidFill>
                <a:srgbClr val="990033"/>
              </a:solidFill>
              <a:round/>
              <a:headEnd/>
              <a:tailEnd/>
            </a:ln>
          </p:spPr>
          <p:txBody>
            <a:bodyPr/>
            <a:lstStyle/>
            <a:p>
              <a:endParaRPr lang="en-US"/>
            </a:p>
          </p:txBody>
        </p:sp>
      </p:grpSp>
      <p:grpSp>
        <p:nvGrpSpPr>
          <p:cNvPr id="29702" name="Group 15"/>
          <p:cNvGrpSpPr>
            <a:grpSpLocks/>
          </p:cNvGrpSpPr>
          <p:nvPr/>
        </p:nvGrpSpPr>
        <p:grpSpPr bwMode="auto">
          <a:xfrm>
            <a:off x="4953000" y="1876425"/>
            <a:ext cx="3844925" cy="798513"/>
            <a:chOff x="3896" y="1182"/>
            <a:chExt cx="1646" cy="503"/>
          </a:xfrm>
        </p:grpSpPr>
        <p:sp>
          <p:nvSpPr>
            <p:cNvPr id="29754" name="Text Box 16"/>
            <p:cNvSpPr txBox="1">
              <a:spLocks noChangeArrowheads="1"/>
            </p:cNvSpPr>
            <p:nvPr/>
          </p:nvSpPr>
          <p:spPr bwMode="auto">
            <a:xfrm>
              <a:off x="4264" y="1182"/>
              <a:ext cx="642" cy="503"/>
            </a:xfrm>
            <a:prstGeom prst="rect">
              <a:avLst/>
            </a:prstGeom>
            <a:noFill/>
            <a:ln w="9525">
              <a:noFill/>
              <a:miter lim="800000"/>
              <a:headEnd/>
              <a:tailEnd/>
            </a:ln>
          </p:spPr>
          <p:txBody>
            <a:bodyPr wrap="none">
              <a:spAutoFit/>
            </a:bodyPr>
            <a:lstStyle/>
            <a:p>
              <a:pPr algn="ctr">
                <a:lnSpc>
                  <a:spcPct val="85000"/>
                </a:lnSpc>
              </a:pPr>
              <a:r>
                <a:rPr lang="en-US" b="1" dirty="0"/>
                <a:t>(3)</a:t>
              </a:r>
            </a:p>
            <a:p>
              <a:pPr algn="ctr">
                <a:lnSpc>
                  <a:spcPct val="85000"/>
                </a:lnSpc>
              </a:pPr>
              <a:r>
                <a:rPr lang="en-US" b="1" dirty="0">
                  <a:solidFill>
                    <a:srgbClr val="669900"/>
                  </a:solidFill>
                </a:rPr>
                <a:t>Product B:</a:t>
              </a:r>
            </a:p>
            <a:p>
              <a:pPr algn="ctr">
                <a:lnSpc>
                  <a:spcPct val="85000"/>
                </a:lnSpc>
              </a:pPr>
              <a:r>
                <a:rPr lang="en-US" b="1" dirty="0">
                  <a:solidFill>
                    <a:srgbClr val="669900"/>
                  </a:solidFill>
                </a:rPr>
                <a:t>Price = Rs.5</a:t>
              </a:r>
            </a:p>
          </p:txBody>
        </p:sp>
        <p:sp>
          <p:nvSpPr>
            <p:cNvPr id="29755" name="Line 17"/>
            <p:cNvSpPr>
              <a:spLocks noChangeShapeType="1"/>
            </p:cNvSpPr>
            <p:nvPr/>
          </p:nvSpPr>
          <p:spPr bwMode="auto">
            <a:xfrm>
              <a:off x="3896" y="1670"/>
              <a:ext cx="1646" cy="0"/>
            </a:xfrm>
            <a:prstGeom prst="line">
              <a:avLst/>
            </a:prstGeom>
            <a:noFill/>
            <a:ln w="57150">
              <a:solidFill>
                <a:srgbClr val="669900"/>
              </a:solidFill>
              <a:round/>
              <a:headEnd/>
              <a:tailEnd/>
            </a:ln>
          </p:spPr>
          <p:txBody>
            <a:bodyPr/>
            <a:lstStyle/>
            <a:p>
              <a:endParaRPr lang="en-US"/>
            </a:p>
          </p:txBody>
        </p:sp>
      </p:grpSp>
      <p:graphicFrame>
        <p:nvGraphicFramePr>
          <p:cNvPr id="25" name="Table 24"/>
          <p:cNvGraphicFramePr>
            <a:graphicFrameLocks noGrp="1"/>
          </p:cNvGraphicFramePr>
          <p:nvPr/>
        </p:nvGraphicFramePr>
        <p:xfrm>
          <a:off x="1143000" y="3048000"/>
          <a:ext cx="7543800" cy="3448050"/>
        </p:xfrm>
        <a:graphic>
          <a:graphicData uri="http://schemas.openxmlformats.org/drawingml/2006/table">
            <a:tbl>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Georgia" pitchFamily="18" charset="0"/>
                          <a:ea typeface="ＭＳ Ｐゴシック" charset="-128"/>
                        </a:rPr>
                        <a:t>Unit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Georgia" pitchFamily="18" charset="0"/>
                          <a:ea typeface="ＭＳ Ｐゴシック" charset="-128"/>
                        </a:rPr>
                        <a:t>MU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Georgia" pitchFamily="18" charset="0"/>
                          <a:ea typeface="ＭＳ Ｐゴシック" charset="-128"/>
                        </a:rPr>
                        <a:t>Unit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Georgia" pitchFamily="18" charset="0"/>
                          <a:ea typeface="ＭＳ Ｐゴシック" charset="-128"/>
                        </a:rPr>
                        <a:t>MU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1"/>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extLst>
                  <a:ext uri="{0D108BD9-81ED-4DB2-BD59-A6C34878D82A}">
                    <a16:rowId xmlns:a16="http://schemas.microsoft.com/office/drawing/2014/main" val="10002"/>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3"/>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extLst>
                  <a:ext uri="{0D108BD9-81ED-4DB2-BD59-A6C34878D82A}">
                    <a16:rowId xmlns:a16="http://schemas.microsoft.com/office/drawing/2014/main" val="10004"/>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990600" y="1817688"/>
            <a:ext cx="7859713" cy="1001712"/>
          </a:xfrm>
          <a:prstGeom prst="rect">
            <a:avLst/>
          </a:prstGeom>
          <a:solidFill>
            <a:srgbClr val="CCFFCC"/>
          </a:solidFill>
          <a:ln w="9525">
            <a:solidFill>
              <a:schemeClr val="tx1"/>
            </a:solidFill>
            <a:miter lim="800000"/>
            <a:headEnd/>
            <a:tailEnd/>
          </a:ln>
        </p:spPr>
        <p:txBody>
          <a:bodyPr wrap="none" anchor="ctr"/>
          <a:lstStyle/>
          <a:p>
            <a:endParaRPr lang="en-US"/>
          </a:p>
        </p:txBody>
      </p:sp>
      <p:grpSp>
        <p:nvGrpSpPr>
          <p:cNvPr id="30723" name="Group 12"/>
          <p:cNvGrpSpPr>
            <a:grpSpLocks/>
          </p:cNvGrpSpPr>
          <p:nvPr/>
        </p:nvGrpSpPr>
        <p:grpSpPr bwMode="auto">
          <a:xfrm>
            <a:off x="1143000" y="1879600"/>
            <a:ext cx="3810000" cy="798513"/>
            <a:chOff x="2043" y="1184"/>
            <a:chExt cx="1646" cy="503"/>
          </a:xfrm>
        </p:grpSpPr>
        <p:sp>
          <p:nvSpPr>
            <p:cNvPr id="30780" name="Text Box 13"/>
            <p:cNvSpPr txBox="1">
              <a:spLocks noChangeArrowheads="1"/>
            </p:cNvSpPr>
            <p:nvPr/>
          </p:nvSpPr>
          <p:spPr bwMode="auto">
            <a:xfrm>
              <a:off x="2409" y="1184"/>
              <a:ext cx="648" cy="503"/>
            </a:xfrm>
            <a:prstGeom prst="rect">
              <a:avLst/>
            </a:prstGeom>
            <a:noFill/>
            <a:ln w="9525">
              <a:noFill/>
              <a:miter lim="800000"/>
              <a:headEnd/>
              <a:tailEnd/>
            </a:ln>
          </p:spPr>
          <p:txBody>
            <a:bodyPr wrap="none">
              <a:spAutoFit/>
            </a:bodyPr>
            <a:lstStyle/>
            <a:p>
              <a:pPr algn="ctr">
                <a:lnSpc>
                  <a:spcPct val="85000"/>
                </a:lnSpc>
              </a:pPr>
              <a:r>
                <a:rPr lang="en-US" b="1" dirty="0"/>
                <a:t>(2)</a:t>
              </a:r>
            </a:p>
            <a:p>
              <a:pPr algn="ctr">
                <a:lnSpc>
                  <a:spcPct val="85000"/>
                </a:lnSpc>
              </a:pPr>
              <a:r>
                <a:rPr lang="en-US" b="1" dirty="0">
                  <a:solidFill>
                    <a:srgbClr val="990033"/>
                  </a:solidFill>
                </a:rPr>
                <a:t>Product A:</a:t>
              </a:r>
            </a:p>
            <a:p>
              <a:pPr algn="ctr">
                <a:lnSpc>
                  <a:spcPct val="85000"/>
                </a:lnSpc>
              </a:pPr>
              <a:r>
                <a:rPr lang="en-US" b="1" dirty="0">
                  <a:solidFill>
                    <a:srgbClr val="990033"/>
                  </a:solidFill>
                </a:rPr>
                <a:t>Price = Rs.2</a:t>
              </a:r>
            </a:p>
          </p:txBody>
        </p:sp>
        <p:sp>
          <p:nvSpPr>
            <p:cNvPr id="30781" name="Line 14"/>
            <p:cNvSpPr>
              <a:spLocks noChangeShapeType="1"/>
            </p:cNvSpPr>
            <p:nvPr/>
          </p:nvSpPr>
          <p:spPr bwMode="auto">
            <a:xfrm>
              <a:off x="2043" y="1672"/>
              <a:ext cx="1646" cy="0"/>
            </a:xfrm>
            <a:prstGeom prst="line">
              <a:avLst/>
            </a:prstGeom>
            <a:noFill/>
            <a:ln w="57150">
              <a:solidFill>
                <a:srgbClr val="990033"/>
              </a:solidFill>
              <a:round/>
              <a:headEnd/>
              <a:tailEnd/>
            </a:ln>
          </p:spPr>
          <p:txBody>
            <a:bodyPr/>
            <a:lstStyle/>
            <a:p>
              <a:endParaRPr lang="en-US"/>
            </a:p>
          </p:txBody>
        </p:sp>
      </p:grpSp>
      <p:grpSp>
        <p:nvGrpSpPr>
          <p:cNvPr id="30724" name="Group 15"/>
          <p:cNvGrpSpPr>
            <a:grpSpLocks/>
          </p:cNvGrpSpPr>
          <p:nvPr/>
        </p:nvGrpSpPr>
        <p:grpSpPr bwMode="auto">
          <a:xfrm>
            <a:off x="4953000" y="1876425"/>
            <a:ext cx="3844925" cy="798513"/>
            <a:chOff x="3896" y="1182"/>
            <a:chExt cx="1646" cy="503"/>
          </a:xfrm>
        </p:grpSpPr>
        <p:sp>
          <p:nvSpPr>
            <p:cNvPr id="30778" name="Text Box 16"/>
            <p:cNvSpPr txBox="1">
              <a:spLocks noChangeArrowheads="1"/>
            </p:cNvSpPr>
            <p:nvPr/>
          </p:nvSpPr>
          <p:spPr bwMode="auto">
            <a:xfrm>
              <a:off x="4264" y="1182"/>
              <a:ext cx="642" cy="503"/>
            </a:xfrm>
            <a:prstGeom prst="rect">
              <a:avLst/>
            </a:prstGeom>
            <a:noFill/>
            <a:ln w="9525">
              <a:noFill/>
              <a:miter lim="800000"/>
              <a:headEnd/>
              <a:tailEnd/>
            </a:ln>
          </p:spPr>
          <p:txBody>
            <a:bodyPr wrap="none">
              <a:spAutoFit/>
            </a:bodyPr>
            <a:lstStyle/>
            <a:p>
              <a:pPr algn="ctr">
                <a:lnSpc>
                  <a:spcPct val="85000"/>
                </a:lnSpc>
              </a:pPr>
              <a:r>
                <a:rPr lang="en-US" b="1" dirty="0"/>
                <a:t>(3)</a:t>
              </a:r>
            </a:p>
            <a:p>
              <a:pPr algn="ctr">
                <a:lnSpc>
                  <a:spcPct val="85000"/>
                </a:lnSpc>
              </a:pPr>
              <a:r>
                <a:rPr lang="en-US" b="1" dirty="0">
                  <a:solidFill>
                    <a:srgbClr val="669900"/>
                  </a:solidFill>
                </a:rPr>
                <a:t>Product B:</a:t>
              </a:r>
            </a:p>
            <a:p>
              <a:pPr algn="ctr">
                <a:lnSpc>
                  <a:spcPct val="85000"/>
                </a:lnSpc>
              </a:pPr>
              <a:r>
                <a:rPr lang="en-US" b="1" dirty="0">
                  <a:solidFill>
                    <a:srgbClr val="669900"/>
                  </a:solidFill>
                </a:rPr>
                <a:t>Price = Rs.1</a:t>
              </a:r>
            </a:p>
          </p:txBody>
        </p:sp>
        <p:sp>
          <p:nvSpPr>
            <p:cNvPr id="30779" name="Line 17"/>
            <p:cNvSpPr>
              <a:spLocks noChangeShapeType="1"/>
            </p:cNvSpPr>
            <p:nvPr/>
          </p:nvSpPr>
          <p:spPr bwMode="auto">
            <a:xfrm>
              <a:off x="3896" y="1670"/>
              <a:ext cx="1646" cy="0"/>
            </a:xfrm>
            <a:prstGeom prst="line">
              <a:avLst/>
            </a:prstGeom>
            <a:noFill/>
            <a:ln w="57150">
              <a:solidFill>
                <a:srgbClr val="669900"/>
              </a:solidFill>
              <a:round/>
              <a:headEnd/>
              <a:tailEnd/>
            </a:ln>
          </p:spPr>
          <p:txBody>
            <a:bodyPr/>
            <a:lstStyle/>
            <a:p>
              <a:endParaRPr lang="en-US"/>
            </a:p>
          </p:txBody>
        </p:sp>
      </p:grpSp>
      <p:graphicFrame>
        <p:nvGraphicFramePr>
          <p:cNvPr id="25" name="Table 24"/>
          <p:cNvGraphicFramePr>
            <a:graphicFrameLocks noGrp="1"/>
          </p:cNvGraphicFramePr>
          <p:nvPr/>
        </p:nvGraphicFramePr>
        <p:xfrm>
          <a:off x="1143000" y="3048000"/>
          <a:ext cx="7543800" cy="3448050"/>
        </p:xfrm>
        <a:graphic>
          <a:graphicData uri="http://schemas.openxmlformats.org/drawingml/2006/table">
            <a:tbl>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Georgia" pitchFamily="18" charset="0"/>
                          <a:ea typeface="ＭＳ Ｐゴシック" charset="-128"/>
                        </a:rPr>
                        <a:t>Unit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Georgia" pitchFamily="18" charset="0"/>
                          <a:ea typeface="ＭＳ Ｐゴシック" charset="-128"/>
                        </a:rPr>
                        <a:t>TU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Georgia" pitchFamily="18" charset="0"/>
                          <a:ea typeface="ＭＳ Ｐゴシック" charset="-128"/>
                        </a:rPr>
                        <a:t>Unit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Georgia" pitchFamily="18" charset="0"/>
                          <a:ea typeface="ＭＳ Ｐゴシック" charset="-128"/>
                        </a:rPr>
                        <a:t>TU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1"/>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extLst>
                  <a:ext uri="{0D108BD9-81ED-4DB2-BD59-A6C34878D82A}">
                    <a16:rowId xmlns:a16="http://schemas.microsoft.com/office/drawing/2014/main" val="10002"/>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3"/>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46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extLst>
                  <a:ext uri="{0D108BD9-81ED-4DB2-BD59-A6C34878D82A}">
                    <a16:rowId xmlns:a16="http://schemas.microsoft.com/office/drawing/2014/main" val="10004"/>
                  </a:ext>
                </a:extLst>
              </a:tr>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48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Georgia" pitchFamily="18" charset="0"/>
                          <a:ea typeface="ＭＳ Ｐゴシック" charset="-128"/>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eorgia" pitchFamily="18"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5"/>
                  </a:ext>
                </a:extLst>
              </a:tr>
            </a:tbl>
          </a:graphicData>
        </a:graphic>
      </p:graphicFrame>
      <p:sp>
        <p:nvSpPr>
          <p:cNvPr id="30776" name="Text Box 4"/>
          <p:cNvSpPr txBox="1">
            <a:spLocks noChangeArrowheads="1"/>
          </p:cNvSpPr>
          <p:nvPr/>
        </p:nvSpPr>
        <p:spPr bwMode="auto">
          <a:xfrm>
            <a:off x="1704975" y="682625"/>
            <a:ext cx="7237413" cy="1174750"/>
          </a:xfrm>
          <a:prstGeom prst="rect">
            <a:avLst/>
          </a:prstGeom>
          <a:noFill/>
          <a:ln w="9525">
            <a:noFill/>
            <a:miter lim="800000"/>
            <a:headEnd/>
            <a:tailEnd/>
          </a:ln>
        </p:spPr>
        <p:txBody>
          <a:bodyPr>
            <a:spAutoFit/>
          </a:bodyPr>
          <a:lstStyle/>
          <a:p>
            <a:pPr>
              <a:lnSpc>
                <a:spcPct val="85000"/>
              </a:lnSpc>
            </a:pPr>
            <a:r>
              <a:rPr lang="en-US" sz="2800" b="1" i="1" u="sng" dirty="0">
                <a:solidFill>
                  <a:srgbClr val="990033"/>
                </a:solidFill>
              </a:rPr>
              <a:t>Given TU, and an income/budget constraint of Rs.9… </a:t>
            </a:r>
            <a:r>
              <a:rPr lang="en-US" sz="2600" b="1" dirty="0"/>
              <a:t> find the Utility-Maximizing Combination of </a:t>
            </a:r>
            <a:r>
              <a:rPr lang="en-US" sz="2600" b="1" dirty="0">
                <a:solidFill>
                  <a:srgbClr val="990033"/>
                </a:solidFill>
              </a:rPr>
              <a:t>A</a:t>
            </a:r>
            <a:r>
              <a:rPr lang="en-US" sz="2600" b="1" dirty="0"/>
              <a:t> and </a:t>
            </a:r>
            <a:r>
              <a:rPr lang="en-US" sz="2600" b="1" dirty="0">
                <a:solidFill>
                  <a:srgbClr val="669900"/>
                </a:solidFill>
              </a:rPr>
              <a:t>B</a:t>
            </a:r>
            <a:endParaRPr lang="en-US" sz="2600" b="1" dirty="0">
              <a:solidFill>
                <a:srgbClr val="990033"/>
              </a:solidFill>
            </a:endParaRPr>
          </a:p>
        </p:txBody>
      </p:sp>
      <p:sp>
        <p:nvSpPr>
          <p:cNvPr id="14" name="Rectangle 3"/>
          <p:cNvSpPr>
            <a:spLocks noGrp="1" noChangeArrowheads="1"/>
          </p:cNvSpPr>
          <p:nvPr>
            <p:ph type="title"/>
          </p:nvPr>
        </p:nvSpPr>
        <p:spPr>
          <a:xfrm>
            <a:off x="533400" y="53975"/>
            <a:ext cx="8459788" cy="708025"/>
          </a:xfrm>
        </p:spPr>
        <p:txBody>
          <a:bodyPr>
            <a:normAutofit/>
          </a:bodyPr>
          <a:lstStyle/>
          <a:p>
            <a:r>
              <a:rPr lang="en-US" sz="3600" dirty="0"/>
              <a:t>Two-Good Practice Problem</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r>
              <a:rPr lang="en-US" sz="3600" dirty="0"/>
              <a:t>From ‘Utils’ to ‘Benefit’</a:t>
            </a:r>
          </a:p>
        </p:txBody>
      </p:sp>
      <p:sp>
        <p:nvSpPr>
          <p:cNvPr id="32771" name="Content Placeholder 2"/>
          <p:cNvSpPr>
            <a:spLocks noGrp="1"/>
          </p:cNvSpPr>
          <p:nvPr>
            <p:ph idx="1"/>
          </p:nvPr>
        </p:nvSpPr>
        <p:spPr/>
        <p:txBody>
          <a:bodyPr/>
          <a:lstStyle/>
          <a:p>
            <a:r>
              <a:rPr lang="en-US" dirty="0"/>
              <a:t>Because </a:t>
            </a:r>
            <a:r>
              <a:rPr lang="en-US" dirty="0" err="1"/>
              <a:t>Utils</a:t>
            </a:r>
            <a:r>
              <a:rPr lang="en-US" dirty="0"/>
              <a:t> cannot be compared between people, and cannot be compared to Rs… economists must measure satisfaction in </a:t>
            </a:r>
            <a:r>
              <a:rPr lang="en-US" b="1" dirty="0"/>
              <a:t>Benefit</a:t>
            </a:r>
            <a:r>
              <a:rPr lang="en-US" dirty="0"/>
              <a:t>.</a:t>
            </a:r>
          </a:p>
          <a:p>
            <a:pPr lvl="1"/>
            <a:r>
              <a:rPr lang="en-US" dirty="0"/>
              <a:t>Benefit is the same concept as utility, but it is measured in Rs. (according to the consumer’s </a:t>
            </a:r>
            <a:r>
              <a:rPr lang="en-US" b="1" dirty="0"/>
              <a:t>WILLINGNESS TO PAY</a:t>
            </a:r>
            <a:r>
              <a:rPr lang="en-US" dirty="0"/>
              <a:t>.</a:t>
            </a:r>
          </a:p>
          <a:p>
            <a:pPr lvl="1"/>
            <a:r>
              <a:rPr lang="en-US" dirty="0"/>
              <a:t>Total Benefit (Rs.), Marginal Benefit (Rs.)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US" sz="3600" dirty="0"/>
              <a:t>Golden Rule of Consumption</a:t>
            </a:r>
          </a:p>
        </p:txBody>
      </p:sp>
      <p:sp>
        <p:nvSpPr>
          <p:cNvPr id="3" name="Content Placeholder 2"/>
          <p:cNvSpPr>
            <a:spLocks noGrp="1"/>
          </p:cNvSpPr>
          <p:nvPr>
            <p:ph idx="1"/>
          </p:nvPr>
        </p:nvSpPr>
        <p:spPr>
          <a:xfrm>
            <a:off x="457200" y="1600200"/>
            <a:ext cx="8229600" cy="4800600"/>
          </a:xfrm>
        </p:spPr>
        <p:txBody>
          <a:bodyPr>
            <a:normAutofit/>
          </a:bodyPr>
          <a:lstStyle/>
          <a:p>
            <a:pPr marL="274320" indent="-274320" fontAlgn="auto">
              <a:spcAft>
                <a:spcPts val="0"/>
              </a:spcAft>
              <a:buFont typeface="Wingdings 2"/>
              <a:buChar char=""/>
              <a:defRPr/>
            </a:pPr>
            <a:r>
              <a:rPr lang="en-US" dirty="0">
                <a:ea typeface="+mn-ea"/>
              </a:rPr>
              <a:t>A rational consumer will continue to purchase until…</a:t>
            </a:r>
            <a:endParaRPr lang="en-US" sz="7000" dirty="0">
              <a:ea typeface="+mn-ea"/>
            </a:endParaRPr>
          </a:p>
          <a:p>
            <a:pPr marL="274320" indent="-274320" algn="ctr" fontAlgn="auto">
              <a:spcAft>
                <a:spcPts val="0"/>
              </a:spcAft>
              <a:buFontTx/>
              <a:buNone/>
              <a:defRPr/>
            </a:pPr>
            <a:endParaRPr lang="en-US" sz="4000" b="1" dirty="0">
              <a:ea typeface="+mn-ea"/>
            </a:endParaRPr>
          </a:p>
          <a:p>
            <a:pPr marL="274320" indent="-274320" algn="ctr" fontAlgn="auto">
              <a:spcAft>
                <a:spcPts val="0"/>
              </a:spcAft>
              <a:buFontTx/>
              <a:buNone/>
              <a:defRPr/>
            </a:pPr>
            <a:r>
              <a:rPr lang="en-US" sz="4000" b="1" dirty="0">
                <a:solidFill>
                  <a:srgbClr val="00B050"/>
                </a:solidFill>
                <a:ea typeface="+mn-ea"/>
              </a:rPr>
              <a:t>MB = MC</a:t>
            </a:r>
          </a:p>
          <a:p>
            <a:pPr marL="274320" indent="-274320" algn="ctr" fontAlgn="auto">
              <a:spcAft>
                <a:spcPts val="0"/>
              </a:spcAft>
              <a:buFontTx/>
              <a:buNone/>
              <a:defRPr/>
            </a:pPr>
            <a:r>
              <a:rPr lang="en-US" sz="3000" dirty="0">
                <a:ea typeface="+mn-ea"/>
              </a:rPr>
              <a:t>To consume one more would mean your marginal cost is greater than your marginal benefit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normAutofit/>
          </a:bodyPr>
          <a:lstStyle/>
          <a:p>
            <a:r>
              <a:rPr lang="en-US" sz="3600" dirty="0"/>
              <a:t>Individual and Market Demand Curves </a:t>
            </a:r>
          </a:p>
        </p:txBody>
      </p:sp>
      <p:sp>
        <p:nvSpPr>
          <p:cNvPr id="34818" name="Rectangle 3"/>
          <p:cNvSpPr>
            <a:spLocks noGrp="1" noChangeArrowheads="1"/>
          </p:cNvSpPr>
          <p:nvPr>
            <p:ph idx="1"/>
          </p:nvPr>
        </p:nvSpPr>
        <p:spPr/>
        <p:txBody>
          <a:bodyPr/>
          <a:lstStyle/>
          <a:p>
            <a:r>
              <a:rPr lang="en-US"/>
              <a:t>Start with an</a:t>
            </a:r>
            <a:r>
              <a:rPr lang="en-US">
                <a:solidFill>
                  <a:srgbClr val="00CC00"/>
                </a:solidFill>
              </a:rPr>
              <a:t> individual</a:t>
            </a:r>
            <a:r>
              <a:rPr lang="en-US"/>
              <a:t> consumer</a:t>
            </a:r>
          </a:p>
          <a:p>
            <a:pPr lvl="1"/>
            <a:r>
              <a:rPr lang="en-US"/>
              <a:t> maybe you, maybe me, but could be anyone</a:t>
            </a:r>
          </a:p>
          <a:p>
            <a:r>
              <a:rPr lang="en-US"/>
              <a:t>Derive demand curve for that </a:t>
            </a:r>
            <a:r>
              <a:rPr lang="en-US">
                <a:solidFill>
                  <a:srgbClr val="00CC00"/>
                </a:solidFill>
              </a:rPr>
              <a:t>individual </a:t>
            </a:r>
            <a:r>
              <a:rPr lang="en-US"/>
              <a:t> </a:t>
            </a:r>
          </a:p>
          <a:p>
            <a:pPr lvl="1"/>
            <a:r>
              <a:rPr lang="en-US"/>
              <a:t>focus on marginal utility or marginal benefit</a:t>
            </a:r>
          </a:p>
          <a:p>
            <a:r>
              <a:rPr lang="en-US"/>
              <a:t>Add up demand curves for </a:t>
            </a:r>
            <a:r>
              <a:rPr lang="en-US">
                <a:solidFill>
                  <a:srgbClr val="CC0000"/>
                </a:solidFill>
              </a:rPr>
              <a:t>many</a:t>
            </a:r>
            <a:r>
              <a:rPr lang="en-US"/>
              <a:t> such individuals to get </a:t>
            </a:r>
            <a:r>
              <a:rPr lang="en-US">
                <a:solidFill>
                  <a:srgbClr val="CC0000"/>
                </a:solidFill>
              </a:rPr>
              <a:t>market</a:t>
            </a:r>
            <a:r>
              <a:rPr lang="en-US"/>
              <a:t> demand curve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28650" y="365126"/>
            <a:ext cx="7886700" cy="774905"/>
          </a:xfrm>
        </p:spPr>
        <p:txBody>
          <a:bodyPr>
            <a:normAutofit/>
          </a:bodyPr>
          <a:lstStyle/>
          <a:p>
            <a:r>
              <a:rPr lang="en-US" sz="3600" dirty="0"/>
              <a:t>Assumption about consumer behavior</a:t>
            </a:r>
          </a:p>
        </p:txBody>
      </p:sp>
      <p:sp>
        <p:nvSpPr>
          <p:cNvPr id="35843" name="Rectangle 3"/>
          <p:cNvSpPr>
            <a:spLocks noGrp="1" noChangeArrowheads="1"/>
          </p:cNvSpPr>
          <p:nvPr>
            <p:ph sz="half" idx="1"/>
          </p:nvPr>
        </p:nvSpPr>
        <p:spPr/>
        <p:txBody>
          <a:bodyPr/>
          <a:lstStyle/>
          <a:p>
            <a:r>
              <a:rPr lang="en-US" u="sng"/>
              <a:t>General economic principle</a:t>
            </a:r>
          </a:p>
          <a:p>
            <a:pPr lvl="1"/>
            <a:r>
              <a:rPr lang="en-US" sz="2600">
                <a:solidFill>
                  <a:schemeClr val="accent2"/>
                </a:solidFill>
              </a:rPr>
              <a:t>People </a:t>
            </a:r>
            <a:endParaRPr lang="en-US" sz="2600"/>
          </a:p>
          <a:p>
            <a:pPr lvl="1"/>
            <a:r>
              <a:rPr lang="en-US" sz="2600">
                <a:solidFill>
                  <a:srgbClr val="00CC00"/>
                </a:solidFill>
              </a:rPr>
              <a:t>make purposeful choices</a:t>
            </a:r>
            <a:endParaRPr lang="en-US" sz="2600"/>
          </a:p>
          <a:p>
            <a:pPr lvl="1"/>
            <a:r>
              <a:rPr lang="en-US" sz="2600">
                <a:solidFill>
                  <a:srgbClr val="CC0000"/>
                </a:solidFill>
              </a:rPr>
              <a:t>with limited resources</a:t>
            </a:r>
            <a:endParaRPr lang="en-US" sz="2600"/>
          </a:p>
        </p:txBody>
      </p:sp>
      <p:sp>
        <p:nvSpPr>
          <p:cNvPr id="35844" name="Rectangle 4"/>
          <p:cNvSpPr>
            <a:spLocks noGrp="1" noChangeArrowheads="1"/>
          </p:cNvSpPr>
          <p:nvPr>
            <p:ph sz="half" idx="2"/>
          </p:nvPr>
        </p:nvSpPr>
        <p:spPr/>
        <p:txBody>
          <a:bodyPr/>
          <a:lstStyle/>
          <a:p>
            <a:r>
              <a:rPr lang="en-US" u="sng"/>
              <a:t>When applied to the behavior of consumers </a:t>
            </a:r>
          </a:p>
          <a:p>
            <a:pPr lvl="1"/>
            <a:r>
              <a:rPr lang="en-US" sz="2600">
                <a:solidFill>
                  <a:schemeClr val="accent2"/>
                </a:solidFill>
              </a:rPr>
              <a:t>People</a:t>
            </a:r>
            <a:r>
              <a:rPr lang="en-US" sz="2600"/>
              <a:t> </a:t>
            </a:r>
          </a:p>
          <a:p>
            <a:pPr lvl="1"/>
            <a:r>
              <a:rPr lang="en-US" sz="2600">
                <a:solidFill>
                  <a:srgbClr val="00CC00"/>
                </a:solidFill>
              </a:rPr>
              <a:t>maximize utility</a:t>
            </a:r>
            <a:endParaRPr lang="en-US" sz="2600"/>
          </a:p>
          <a:p>
            <a:pPr lvl="1"/>
            <a:r>
              <a:rPr lang="en-US" sz="2600">
                <a:solidFill>
                  <a:srgbClr val="CC0000"/>
                </a:solidFill>
              </a:rPr>
              <a:t>subject to a budget constraint</a:t>
            </a:r>
            <a:endParaRPr lang="en-US"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534" y="152400"/>
            <a:ext cx="7772400" cy="1143000"/>
          </a:xfrm>
        </p:spPr>
        <p:txBody>
          <a:bodyPr/>
          <a:lstStyle/>
          <a:p>
            <a:pPr>
              <a:defRPr/>
            </a:pPr>
            <a:r>
              <a:rPr lang="en-US" sz="3600" b="1" dirty="0">
                <a:solidFill>
                  <a:srgbClr val="FF0000"/>
                </a:solidFill>
              </a:rPr>
              <a:t>Relevance of economics to the world of business</a:t>
            </a:r>
            <a:endParaRPr lang="en-US" sz="3600" dirty="0"/>
          </a:p>
        </p:txBody>
      </p:sp>
      <p:sp>
        <p:nvSpPr>
          <p:cNvPr id="16387" name="Content Placeholder 2"/>
          <p:cNvSpPr>
            <a:spLocks noGrp="1"/>
          </p:cNvSpPr>
          <p:nvPr>
            <p:ph idx="1"/>
          </p:nvPr>
        </p:nvSpPr>
        <p:spPr>
          <a:xfrm>
            <a:off x="152400" y="2133600"/>
            <a:ext cx="8839200" cy="4419600"/>
          </a:xfrm>
        </p:spPr>
        <p:txBody>
          <a:bodyPr/>
          <a:lstStyle/>
          <a:p>
            <a:pPr algn="just">
              <a:buFont typeface="Wingdings" pitchFamily="2" charset="2"/>
              <a:buChar char="§"/>
            </a:pPr>
            <a:r>
              <a:rPr lang="en-US" dirty="0"/>
              <a:t>Economics looks at the production, consumption and sale of goods and services, both at the level of individual products, firms and consumers and at the level of the total production and consumption by countries.</a:t>
            </a:r>
          </a:p>
          <a:p>
            <a:endParaRPr lang="en-US" dirty="0"/>
          </a:p>
        </p:txBody>
      </p:sp>
      <p:sp>
        <p:nvSpPr>
          <p:cNvPr id="16388" name="Slide Number Placeholder 5"/>
          <p:cNvSpPr>
            <a:spLocks noGrp="1"/>
          </p:cNvSpPr>
          <p:nvPr>
            <p:ph type="sldNum" sz="quarter" idx="12"/>
          </p:nvPr>
        </p:nvSpPr>
        <p:spPr>
          <a:noFill/>
        </p:spPr>
        <p:txBody>
          <a:bodyPr/>
          <a:lstStyle/>
          <a:p>
            <a:fld id="{85BD0911-1C71-4828-9259-ADFD7B2F4228}" type="slidenum">
              <a:rPr lang="en-GB" smtClean="0"/>
              <a:pPr/>
              <a:t>4</a:t>
            </a:fld>
            <a:endParaRPr lang="en-GB"/>
          </a:p>
        </p:txBody>
      </p:sp>
    </p:spTree>
    <p:extLst>
      <p:ext uri="{BB962C8B-B14F-4D97-AF65-F5344CB8AC3E}">
        <p14:creationId xmlns:p14="http://schemas.microsoft.com/office/powerpoint/2010/main" val="2129224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sz="3600" dirty="0"/>
              <a:t>Individual and Market Demand Curves </a:t>
            </a:r>
          </a:p>
        </p:txBody>
      </p:sp>
      <p:sp>
        <p:nvSpPr>
          <p:cNvPr id="36867" name="Content Placeholder 2"/>
          <p:cNvSpPr>
            <a:spLocks noGrp="1"/>
          </p:cNvSpPr>
          <p:nvPr>
            <p:ph idx="1"/>
          </p:nvPr>
        </p:nvSpPr>
        <p:spPr/>
        <p:txBody>
          <a:bodyPr/>
          <a:lstStyle/>
          <a:p>
            <a:r>
              <a:rPr lang="en-US" dirty="0"/>
              <a:t>Consider all consumers in the market</a:t>
            </a:r>
          </a:p>
          <a:p>
            <a:r>
              <a:rPr lang="en-US" dirty="0"/>
              <a:t>Add up quantity demanded by all individuals at each price to get market demand</a:t>
            </a:r>
          </a:p>
          <a:p>
            <a:r>
              <a:rPr lang="en-US" dirty="0"/>
              <a:t>Add horizontally to create </a:t>
            </a:r>
            <a:r>
              <a:rPr lang="en-US" b="1" dirty="0"/>
              <a:t>market demand curve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ctr" eaLnBrk="1" hangingPunct="1"/>
            <a:r>
              <a:rPr lang="en-US" sz="3200" dirty="0"/>
              <a:t>THE THEORY OF CONSUMER CHOICE</a:t>
            </a:r>
          </a:p>
        </p:txBody>
      </p:sp>
      <p:sp>
        <p:nvSpPr>
          <p:cNvPr id="18435" name="Rectangle 3"/>
          <p:cNvSpPr>
            <a:spLocks noGrp="1" noChangeArrowheads="1"/>
          </p:cNvSpPr>
          <p:nvPr>
            <p:ph idx="1"/>
          </p:nvPr>
        </p:nvSpPr>
        <p:spPr>
          <a:xfrm>
            <a:off x="434975" y="2085975"/>
            <a:ext cx="8080375" cy="4459288"/>
          </a:xfrm>
        </p:spPr>
        <p:txBody>
          <a:bodyPr/>
          <a:lstStyle/>
          <a:p>
            <a:pPr marL="0" indent="0" eaLnBrk="1" hangingPunct="1">
              <a:buFontTx/>
              <a:buNone/>
            </a:pPr>
            <a:r>
              <a:rPr lang="en-US"/>
              <a:t>The theory of consumer choice addresses the following questions:</a:t>
            </a:r>
            <a:endParaRPr lang="en-US">
              <a:latin typeface="Tahoma" charset="0"/>
            </a:endParaRPr>
          </a:p>
          <a:p>
            <a:pPr lvl="1" eaLnBrk="1" hangingPunct="1">
              <a:buFont typeface="Wingdings" pitchFamily="2" charset="2"/>
              <a:buChar char="Ø"/>
            </a:pPr>
            <a:r>
              <a:rPr lang="en-US"/>
              <a:t>Do all demand curves slope downward?</a:t>
            </a:r>
          </a:p>
          <a:p>
            <a:pPr lvl="1" eaLnBrk="1" hangingPunct="1">
              <a:buFontTx/>
              <a:buNone/>
            </a:pPr>
            <a:endParaRPr lang="en-US"/>
          </a:p>
          <a:p>
            <a:pPr lvl="1" eaLnBrk="1" hangingPunct="1">
              <a:buFont typeface="Wingdings" pitchFamily="2" charset="2"/>
              <a:buChar char="Ø"/>
            </a:pPr>
            <a:r>
              <a:rPr lang="en-US"/>
              <a:t>How do wages affect labor supply?</a:t>
            </a:r>
          </a:p>
          <a:p>
            <a:pPr lvl="1" eaLnBrk="1" hangingPunct="1">
              <a:buFontTx/>
              <a:buNone/>
            </a:pPr>
            <a:endParaRPr lang="en-US"/>
          </a:p>
          <a:p>
            <a:pPr lvl="1" eaLnBrk="1" hangingPunct="1">
              <a:buFont typeface="Wingdings" pitchFamily="2" charset="2"/>
              <a:buChar char="Ø"/>
            </a:pPr>
            <a:r>
              <a:rPr lang="en-US"/>
              <a:t>How do interest rates affect household saving?</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733425"/>
            <a:ext cx="8229600" cy="1143000"/>
          </a:xfrm>
        </p:spPr>
        <p:txBody>
          <a:bodyPr>
            <a:normAutofit/>
          </a:bodyPr>
          <a:lstStyle/>
          <a:p>
            <a:pPr algn="ctr" eaLnBrk="1" hangingPunct="1"/>
            <a:r>
              <a:rPr lang="en-US" sz="3200" dirty="0"/>
              <a:t>THE BUDGET CONSTRAINT: WHAT THE CONSUMER CAN AFFORD</a:t>
            </a:r>
          </a:p>
        </p:txBody>
      </p:sp>
      <p:sp>
        <p:nvSpPr>
          <p:cNvPr id="19459" name="Rectangle 3"/>
          <p:cNvSpPr>
            <a:spLocks noGrp="1" noChangeArrowheads="1"/>
          </p:cNvSpPr>
          <p:nvPr>
            <p:ph idx="1"/>
          </p:nvPr>
        </p:nvSpPr>
        <p:spPr>
          <a:xfrm>
            <a:off x="407988" y="2693988"/>
            <a:ext cx="8080375" cy="3838575"/>
          </a:xfrm>
        </p:spPr>
        <p:txBody>
          <a:bodyPr/>
          <a:lstStyle/>
          <a:p>
            <a:pPr marL="0" indent="0" eaLnBrk="1" hangingPunct="1">
              <a:buClr>
                <a:srgbClr val="33CC33"/>
              </a:buClr>
              <a:buFontTx/>
              <a:buNone/>
            </a:pPr>
            <a:r>
              <a:rPr lang="en-US"/>
              <a:t>The </a:t>
            </a:r>
            <a:r>
              <a:rPr lang="en-US" b="1" i="1">
                <a:solidFill>
                  <a:srgbClr val="FF0000"/>
                </a:solidFill>
              </a:rPr>
              <a:t>budget constraint </a:t>
            </a:r>
            <a:r>
              <a:rPr lang="en-US"/>
              <a:t>illustrate the limit on the consumption “bundles” that a consumer can afford.</a:t>
            </a:r>
          </a:p>
          <a:p>
            <a:pPr marL="0" indent="0" eaLnBrk="1" hangingPunct="1">
              <a:buClr>
                <a:srgbClr val="33CC33"/>
              </a:buClr>
              <a:buFontTx/>
              <a:buNone/>
            </a:pPr>
            <a:endParaRPr lang="en-US"/>
          </a:p>
          <a:p>
            <a:pPr lvl="1" eaLnBrk="1" hangingPunct="1">
              <a:buFont typeface="Wingdings" pitchFamily="2" charset="2"/>
              <a:buChar char="Ø"/>
            </a:pPr>
            <a:r>
              <a:rPr lang="en-US"/>
              <a:t>People consume less than they desire because their spending is constrained, or limited, by their income.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752475"/>
            <a:ext cx="8229600" cy="1143000"/>
          </a:xfrm>
        </p:spPr>
        <p:txBody>
          <a:bodyPr>
            <a:normAutofit/>
          </a:bodyPr>
          <a:lstStyle/>
          <a:p>
            <a:pPr algn="ctr" eaLnBrk="1" hangingPunct="1"/>
            <a:r>
              <a:rPr lang="en-US" sz="3200" dirty="0"/>
              <a:t>THE BUDGET CONSTRAINT: WHAT THE CONSUMER CAN AFFORD</a:t>
            </a:r>
          </a:p>
        </p:txBody>
      </p:sp>
      <p:sp>
        <p:nvSpPr>
          <p:cNvPr id="20483" name="Rectangle 3"/>
          <p:cNvSpPr>
            <a:spLocks noGrp="1" noChangeArrowheads="1"/>
          </p:cNvSpPr>
          <p:nvPr>
            <p:ph idx="1"/>
          </p:nvPr>
        </p:nvSpPr>
        <p:spPr>
          <a:xfrm>
            <a:off x="457200" y="2720975"/>
            <a:ext cx="8229600" cy="3683000"/>
          </a:xfrm>
        </p:spPr>
        <p:txBody>
          <a:bodyPr/>
          <a:lstStyle/>
          <a:p>
            <a:pPr marL="0" indent="0" eaLnBrk="1" hangingPunct="1">
              <a:buFontTx/>
              <a:buNone/>
            </a:pPr>
            <a:r>
              <a:rPr lang="en-US"/>
              <a:t>The budget constraint shows the various combinations of goods the consumer can afford given his or her income and the prices of the two goods.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a:xfrm>
            <a:off x="77788" y="365126"/>
            <a:ext cx="8437562" cy="668027"/>
          </a:xfrm>
        </p:spPr>
        <p:txBody>
          <a:bodyPr>
            <a:normAutofit/>
          </a:bodyPr>
          <a:lstStyle/>
          <a:p>
            <a:pPr eaLnBrk="1" hangingPunct="1"/>
            <a:r>
              <a:rPr lang="en-US" altLang="en-US" sz="3600" dirty="0"/>
              <a:t>Figure 1 The Consumer’s Budget Constraint</a:t>
            </a:r>
          </a:p>
        </p:txBody>
      </p:sp>
      <p:graphicFrame>
        <p:nvGraphicFramePr>
          <p:cNvPr id="2" name="Table 1"/>
          <p:cNvGraphicFramePr>
            <a:graphicFrameLocks noGrp="1"/>
          </p:cNvGraphicFramePr>
          <p:nvPr/>
        </p:nvGraphicFramePr>
        <p:xfrm>
          <a:off x="77788" y="1355725"/>
          <a:ext cx="8977311" cy="5132401"/>
        </p:xfrm>
        <a:graphic>
          <a:graphicData uri="http://schemas.openxmlformats.org/drawingml/2006/table">
            <a:tbl>
              <a:tblPr>
                <a:tableStyleId>{BC89EF96-8CEA-46FF-86C4-4CE0E7609802}</a:tableStyleId>
              </a:tblPr>
              <a:tblGrid>
                <a:gridCol w="1455077">
                  <a:extLst>
                    <a:ext uri="{9D8B030D-6E8A-4147-A177-3AD203B41FA5}">
                      <a16:colId xmlns:a16="http://schemas.microsoft.com/office/drawing/2014/main" val="20000"/>
                    </a:ext>
                  </a:extLst>
                </a:gridCol>
                <a:gridCol w="1909792">
                  <a:extLst>
                    <a:ext uri="{9D8B030D-6E8A-4147-A177-3AD203B41FA5}">
                      <a16:colId xmlns:a16="http://schemas.microsoft.com/office/drawing/2014/main" val="20001"/>
                    </a:ext>
                  </a:extLst>
                </a:gridCol>
                <a:gridCol w="2044038">
                  <a:extLst>
                    <a:ext uri="{9D8B030D-6E8A-4147-A177-3AD203B41FA5}">
                      <a16:colId xmlns:a16="http://schemas.microsoft.com/office/drawing/2014/main" val="20002"/>
                    </a:ext>
                  </a:extLst>
                </a:gridCol>
                <a:gridCol w="1957427">
                  <a:extLst>
                    <a:ext uri="{9D8B030D-6E8A-4147-A177-3AD203B41FA5}">
                      <a16:colId xmlns:a16="http://schemas.microsoft.com/office/drawing/2014/main" val="20003"/>
                    </a:ext>
                  </a:extLst>
                </a:gridCol>
                <a:gridCol w="1610977">
                  <a:extLst>
                    <a:ext uri="{9D8B030D-6E8A-4147-A177-3AD203B41FA5}">
                      <a16:colId xmlns:a16="http://schemas.microsoft.com/office/drawing/2014/main" val="20004"/>
                    </a:ext>
                  </a:extLst>
                </a:gridCol>
              </a:tblGrid>
              <a:tr h="619111">
                <a:tc>
                  <a:txBody>
                    <a:bodyPr/>
                    <a:lstStyle/>
                    <a:p>
                      <a:pPr algn="ctr" fontAlgn="b"/>
                      <a:r>
                        <a:rPr lang="en-US" sz="2000" u="none" strike="noStrike" dirty="0">
                          <a:effectLst/>
                        </a:rPr>
                        <a:t>Pints of Pepsi</a:t>
                      </a:r>
                      <a:endParaRPr lang="en-US" sz="2000" b="0" i="0" u="none" strike="noStrike" dirty="0">
                        <a:solidFill>
                          <a:srgbClr val="000000"/>
                        </a:solidFill>
                        <a:effectLst/>
                        <a:latin typeface="Times New Roman"/>
                      </a:endParaRPr>
                    </a:p>
                  </a:txBody>
                  <a:tcPr marL="9523" marR="9523" marT="9523" marB="0" anchor="b"/>
                </a:tc>
                <a:tc>
                  <a:txBody>
                    <a:bodyPr/>
                    <a:lstStyle/>
                    <a:p>
                      <a:pPr algn="ctr" fontAlgn="b"/>
                      <a:r>
                        <a:rPr lang="en-US" sz="2000" u="none" strike="noStrike">
                          <a:effectLst/>
                        </a:rPr>
                        <a:t>Number of Pizzas</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dirty="0">
                          <a:effectLst/>
                        </a:rPr>
                        <a:t>Spending on Pepsi </a:t>
                      </a:r>
                      <a:r>
                        <a:rPr lang="en-US" sz="2000" u="none" strike="noStrike" dirty="0" err="1">
                          <a:effectLst/>
                        </a:rPr>
                        <a:t>Rs</a:t>
                      </a:r>
                      <a:r>
                        <a:rPr lang="en-US" sz="2000" u="none" strike="noStrike" dirty="0">
                          <a:effectLst/>
                        </a:rPr>
                        <a:t>.</a:t>
                      </a:r>
                      <a:endParaRPr lang="en-US" sz="2000" b="0" i="0" u="none" strike="noStrike" dirty="0">
                        <a:solidFill>
                          <a:srgbClr val="000000"/>
                        </a:solidFill>
                        <a:effectLst/>
                        <a:latin typeface="Times New Roman"/>
                      </a:endParaRPr>
                    </a:p>
                  </a:txBody>
                  <a:tcPr marL="9523" marR="9523" marT="9523" marB="0" anchor="b"/>
                </a:tc>
                <a:tc>
                  <a:txBody>
                    <a:bodyPr/>
                    <a:lstStyle/>
                    <a:p>
                      <a:pPr algn="ctr" fontAlgn="b"/>
                      <a:r>
                        <a:rPr lang="en-US" sz="2000" u="none" strike="noStrike" dirty="0">
                          <a:effectLst/>
                        </a:rPr>
                        <a:t>Spending on Pizza </a:t>
                      </a:r>
                      <a:r>
                        <a:rPr lang="en-US" sz="2000" u="none" strike="noStrike" dirty="0" err="1">
                          <a:effectLst/>
                        </a:rPr>
                        <a:t>Rs</a:t>
                      </a:r>
                      <a:r>
                        <a:rPr lang="en-US" sz="2000" u="none" strike="noStrike" dirty="0">
                          <a:effectLst/>
                        </a:rPr>
                        <a:t>.</a:t>
                      </a:r>
                      <a:endParaRPr lang="en-US" sz="2000" b="0" i="0" u="none" strike="noStrike" dirty="0">
                        <a:solidFill>
                          <a:srgbClr val="000000"/>
                        </a:solidFill>
                        <a:effectLst/>
                        <a:latin typeface="Times New Roman"/>
                      </a:endParaRPr>
                    </a:p>
                  </a:txBody>
                  <a:tcPr marL="9523" marR="9523" marT="9523" marB="0" anchor="b"/>
                </a:tc>
                <a:tc>
                  <a:txBody>
                    <a:bodyPr/>
                    <a:lstStyle/>
                    <a:p>
                      <a:pPr algn="ctr" fontAlgn="b"/>
                      <a:r>
                        <a:rPr lang="en-US" sz="2000" u="none" strike="noStrike" dirty="0">
                          <a:effectLst/>
                        </a:rPr>
                        <a:t>Total Spending </a:t>
                      </a:r>
                      <a:r>
                        <a:rPr lang="en-US" sz="2000" u="none" strike="noStrike" dirty="0" err="1">
                          <a:effectLst/>
                        </a:rPr>
                        <a:t>Rs</a:t>
                      </a:r>
                      <a:r>
                        <a:rPr lang="en-US" sz="2000" u="none" strike="noStrike" dirty="0">
                          <a:effectLst/>
                        </a:rPr>
                        <a:t>.</a:t>
                      </a:r>
                      <a:endParaRPr lang="en-US" sz="2000" b="0" i="0" u="none" strike="noStrike" dirty="0">
                        <a:solidFill>
                          <a:srgbClr val="000000"/>
                        </a:solidFill>
                        <a:effectLst/>
                        <a:latin typeface="Times New Roman"/>
                      </a:endParaRPr>
                    </a:p>
                  </a:txBody>
                  <a:tcPr marL="9523" marR="9523" marT="9523" marB="0" anchor="b"/>
                </a:tc>
                <a:extLst>
                  <a:ext uri="{0D108BD9-81ED-4DB2-BD59-A6C34878D82A}">
                    <a16:rowId xmlns:a16="http://schemas.microsoft.com/office/drawing/2014/main" val="10000"/>
                  </a:ext>
                </a:extLst>
              </a:tr>
              <a:tr h="410298">
                <a:tc>
                  <a:txBody>
                    <a:bodyPr/>
                    <a:lstStyle/>
                    <a:p>
                      <a:pPr algn="ctr" fontAlgn="b"/>
                      <a:r>
                        <a:rPr lang="en-US" sz="2000" u="none" strike="noStrike" dirty="0">
                          <a:effectLst/>
                        </a:rPr>
                        <a:t>0</a:t>
                      </a:r>
                      <a:endParaRPr lang="en-US" sz="2000" b="0" i="0" u="none" strike="noStrike" dirty="0">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01"/>
                  </a:ext>
                </a:extLst>
              </a:tr>
              <a:tr h="410298">
                <a:tc>
                  <a:txBody>
                    <a:bodyPr/>
                    <a:lstStyle/>
                    <a:p>
                      <a:pPr algn="ctr" fontAlgn="b"/>
                      <a:r>
                        <a:rPr lang="en-US" sz="2000" u="none" strike="noStrike">
                          <a:effectLst/>
                        </a:rPr>
                        <a:t>50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90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900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02"/>
                  </a:ext>
                </a:extLst>
              </a:tr>
              <a:tr h="410298">
                <a:tc>
                  <a:txBody>
                    <a:bodyPr/>
                    <a:lstStyle/>
                    <a:p>
                      <a:pPr algn="ctr" fontAlgn="b"/>
                      <a:r>
                        <a:rPr lang="en-US" sz="2000" u="none" strike="noStrike">
                          <a:effectLst/>
                        </a:rPr>
                        <a:t>100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80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200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800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03"/>
                  </a:ext>
                </a:extLst>
              </a:tr>
              <a:tr h="410298">
                <a:tc>
                  <a:txBody>
                    <a:bodyPr/>
                    <a:lstStyle/>
                    <a:p>
                      <a:pPr algn="ctr" fontAlgn="b"/>
                      <a:r>
                        <a:rPr lang="en-US" sz="2000" u="none" strike="noStrike">
                          <a:effectLst/>
                        </a:rPr>
                        <a:t>150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70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300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700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04"/>
                  </a:ext>
                </a:extLst>
              </a:tr>
              <a:tr h="410298">
                <a:tc>
                  <a:txBody>
                    <a:bodyPr/>
                    <a:lstStyle/>
                    <a:p>
                      <a:pPr algn="ctr" fontAlgn="b"/>
                      <a:r>
                        <a:rPr lang="en-US" sz="2000" u="none" strike="noStrike">
                          <a:effectLst/>
                        </a:rPr>
                        <a:t>200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60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400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600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05"/>
                  </a:ext>
                </a:extLst>
              </a:tr>
              <a:tr h="410298">
                <a:tc>
                  <a:txBody>
                    <a:bodyPr/>
                    <a:lstStyle/>
                    <a:p>
                      <a:pPr algn="ctr" fontAlgn="b"/>
                      <a:r>
                        <a:rPr lang="en-US" sz="2000" u="none" strike="noStrike">
                          <a:effectLst/>
                        </a:rPr>
                        <a:t>250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50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500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500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06"/>
                  </a:ext>
                </a:extLst>
              </a:tr>
              <a:tr h="410298">
                <a:tc>
                  <a:txBody>
                    <a:bodyPr/>
                    <a:lstStyle/>
                    <a:p>
                      <a:pPr algn="ctr" fontAlgn="b"/>
                      <a:r>
                        <a:rPr lang="en-US" sz="2000" u="none" strike="noStrike">
                          <a:effectLst/>
                        </a:rPr>
                        <a:t>300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40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600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400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07"/>
                  </a:ext>
                </a:extLst>
              </a:tr>
              <a:tr h="410298">
                <a:tc>
                  <a:txBody>
                    <a:bodyPr/>
                    <a:lstStyle/>
                    <a:p>
                      <a:pPr algn="ctr" fontAlgn="b"/>
                      <a:r>
                        <a:rPr lang="en-US" sz="2000" u="none" strike="noStrike">
                          <a:effectLst/>
                        </a:rPr>
                        <a:t>350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30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700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300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08"/>
                  </a:ext>
                </a:extLst>
              </a:tr>
              <a:tr h="410298">
                <a:tc>
                  <a:txBody>
                    <a:bodyPr/>
                    <a:lstStyle/>
                    <a:p>
                      <a:pPr algn="ctr" fontAlgn="b"/>
                      <a:r>
                        <a:rPr lang="en-US" sz="2000" u="none" strike="noStrike">
                          <a:effectLst/>
                        </a:rPr>
                        <a:t>400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20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800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200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09"/>
                  </a:ext>
                </a:extLst>
              </a:tr>
              <a:tr h="410298">
                <a:tc>
                  <a:txBody>
                    <a:bodyPr/>
                    <a:lstStyle/>
                    <a:p>
                      <a:pPr algn="ctr" fontAlgn="b"/>
                      <a:r>
                        <a:rPr lang="en-US" sz="2000" u="none" strike="noStrike">
                          <a:effectLst/>
                        </a:rPr>
                        <a:t>450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900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extLst>
                  <a:ext uri="{0D108BD9-81ED-4DB2-BD59-A6C34878D82A}">
                    <a16:rowId xmlns:a16="http://schemas.microsoft.com/office/drawing/2014/main" val="10010"/>
                  </a:ext>
                </a:extLst>
              </a:tr>
              <a:tr h="410298">
                <a:tc>
                  <a:txBody>
                    <a:bodyPr/>
                    <a:lstStyle/>
                    <a:p>
                      <a:pPr algn="ctr" fontAlgn="b"/>
                      <a:r>
                        <a:rPr lang="en-US" sz="2000" u="none" strike="noStrike">
                          <a:effectLst/>
                        </a:rPr>
                        <a:t>500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a:effectLst/>
                        </a:rPr>
                        <a:t>1000</a:t>
                      </a:r>
                      <a:endParaRPr lang="en-US" sz="2000" b="0" i="0" u="none" strike="noStrike">
                        <a:solidFill>
                          <a:srgbClr val="000000"/>
                        </a:solidFill>
                        <a:effectLst/>
                        <a:latin typeface="Times New Roman"/>
                      </a:endParaRPr>
                    </a:p>
                  </a:txBody>
                  <a:tcPr marL="9523" marR="9523" marT="9523"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Times New Roman"/>
                      </a:endParaRPr>
                    </a:p>
                  </a:txBody>
                  <a:tcPr marL="9523" marR="9523" marT="9523" marB="0" anchor="b"/>
                </a:tc>
                <a:tc>
                  <a:txBody>
                    <a:bodyPr/>
                    <a:lstStyle/>
                    <a:p>
                      <a:pPr algn="ctr" fontAlgn="b"/>
                      <a:r>
                        <a:rPr lang="en-US" sz="2000" u="none" strike="noStrike" dirty="0">
                          <a:effectLst/>
                        </a:rPr>
                        <a:t>1000</a:t>
                      </a:r>
                      <a:endParaRPr lang="en-US" sz="2000" b="0" i="0" u="none" strike="noStrike" dirty="0">
                        <a:solidFill>
                          <a:srgbClr val="000000"/>
                        </a:solidFill>
                        <a:effectLst/>
                        <a:latin typeface="Times New Roman"/>
                      </a:endParaRPr>
                    </a:p>
                  </a:txBody>
                  <a:tcPr marL="9523" marR="9523" marT="9523" marB="0" anchor="b"/>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90513" y="368300"/>
            <a:ext cx="8229600" cy="1143000"/>
          </a:xfrm>
        </p:spPr>
        <p:txBody>
          <a:bodyPr>
            <a:normAutofit/>
          </a:bodyPr>
          <a:lstStyle/>
          <a:p>
            <a:pPr eaLnBrk="1" hangingPunct="1"/>
            <a:r>
              <a:rPr lang="en-US" sz="3200" dirty="0"/>
              <a:t>THE BUDGET CONSTRAINT: WHAT THE CONSUMER CAN AFFORD </a:t>
            </a:r>
          </a:p>
        </p:txBody>
      </p:sp>
      <p:sp>
        <p:nvSpPr>
          <p:cNvPr id="22531" name="Rectangle 3"/>
          <p:cNvSpPr>
            <a:spLocks noGrp="1" noChangeArrowheads="1"/>
          </p:cNvSpPr>
          <p:nvPr>
            <p:ph idx="1"/>
          </p:nvPr>
        </p:nvSpPr>
        <p:spPr>
          <a:xfrm>
            <a:off x="131763" y="2665413"/>
            <a:ext cx="8547100" cy="3824287"/>
          </a:xfrm>
        </p:spPr>
        <p:txBody>
          <a:bodyPr/>
          <a:lstStyle/>
          <a:p>
            <a:pPr eaLnBrk="1" hangingPunct="1"/>
            <a:r>
              <a:rPr lang="en-US"/>
              <a:t>The Consumer’s Budget Constraint</a:t>
            </a:r>
            <a:endParaRPr lang="en-US">
              <a:latin typeface="Tahoma" charset="0"/>
            </a:endParaRPr>
          </a:p>
          <a:p>
            <a:pPr lvl="1" eaLnBrk="1" hangingPunct="1">
              <a:buFont typeface="Wingdings" pitchFamily="2" charset="2"/>
              <a:buChar char="Ø"/>
            </a:pPr>
            <a:r>
              <a:rPr lang="en-US"/>
              <a:t>Any point on the budget constraint line indicates the consumer’s combination or trade-off between two goods.</a:t>
            </a:r>
          </a:p>
          <a:p>
            <a:pPr lvl="1" eaLnBrk="1" hangingPunct="1">
              <a:buFont typeface="Wingdings" pitchFamily="2" charset="2"/>
              <a:buChar char="Ø"/>
            </a:pPr>
            <a:r>
              <a:rPr lang="en-US"/>
              <a:t>For example, if the consumer buys no pizzas, s/he can afford 500 pints of Pepsi (point B). If s/he buys no Pepsi, s/he can afford 100 pizzas (point A).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5"/>
          <p:cNvSpPr>
            <a:spLocks noGrp="1" noChangeArrowheads="1"/>
          </p:cNvSpPr>
          <p:nvPr>
            <p:ph type="title"/>
          </p:nvPr>
        </p:nvSpPr>
        <p:spPr>
          <a:xfrm>
            <a:off x="457200" y="84138"/>
            <a:ext cx="8229600" cy="1143000"/>
          </a:xfrm>
        </p:spPr>
        <p:txBody>
          <a:bodyPr>
            <a:normAutofit/>
          </a:bodyPr>
          <a:lstStyle/>
          <a:p>
            <a:pPr eaLnBrk="1" hangingPunct="1"/>
            <a:r>
              <a:rPr lang="en-US" sz="3600" dirty="0"/>
              <a:t>The Consumer’s Budget Constraint</a:t>
            </a:r>
          </a:p>
        </p:txBody>
      </p:sp>
      <p:sp>
        <p:nvSpPr>
          <p:cNvPr id="23567" name="Freeform 16"/>
          <p:cNvSpPr>
            <a:spLocks/>
          </p:cNvSpPr>
          <p:nvPr/>
        </p:nvSpPr>
        <p:spPr bwMode="auto">
          <a:xfrm>
            <a:off x="2824163" y="1084263"/>
            <a:ext cx="3925887" cy="4900612"/>
          </a:xfrm>
          <a:custGeom>
            <a:avLst/>
            <a:gdLst>
              <a:gd name="T0" fmla="*/ 0 w 2473"/>
              <a:gd name="T1" fmla="*/ 0 h 3087"/>
              <a:gd name="T2" fmla="*/ 0 w 2473"/>
              <a:gd name="T3" fmla="*/ 2147483647 h 3087"/>
              <a:gd name="T4" fmla="*/ 2147483647 w 2473"/>
              <a:gd name="T5" fmla="*/ 2147483647 h 3087"/>
              <a:gd name="T6" fmla="*/ 0 60000 65536"/>
              <a:gd name="T7" fmla="*/ 0 60000 65536"/>
              <a:gd name="T8" fmla="*/ 0 60000 65536"/>
              <a:gd name="T9" fmla="*/ 0 w 2473"/>
              <a:gd name="T10" fmla="*/ 0 h 3087"/>
              <a:gd name="T11" fmla="*/ 2473 w 2473"/>
              <a:gd name="T12" fmla="*/ 3087 h 3087"/>
            </a:gdLst>
            <a:ahLst/>
            <a:cxnLst>
              <a:cxn ang="T6">
                <a:pos x="T0" y="T1"/>
              </a:cxn>
              <a:cxn ang="T7">
                <a:pos x="T2" y="T3"/>
              </a:cxn>
              <a:cxn ang="T8">
                <a:pos x="T4" y="T5"/>
              </a:cxn>
            </a:cxnLst>
            <a:rect l="T9" t="T10" r="T11" b="T12"/>
            <a:pathLst>
              <a:path w="2473" h="3087">
                <a:moveTo>
                  <a:pt x="0" y="0"/>
                </a:moveTo>
                <a:lnTo>
                  <a:pt x="0" y="3087"/>
                </a:lnTo>
                <a:lnTo>
                  <a:pt x="2473" y="3087"/>
                </a:lnTo>
              </a:path>
            </a:pathLst>
          </a:custGeom>
          <a:noFill/>
          <a:ln w="20638">
            <a:solidFill>
              <a:srgbClr val="000000"/>
            </a:solidFill>
            <a:round/>
            <a:headEnd/>
            <a:tailEnd/>
          </a:ln>
        </p:spPr>
        <p:txBody>
          <a:bodyPr/>
          <a:lstStyle/>
          <a:p>
            <a:endParaRPr lang="en-US"/>
          </a:p>
        </p:txBody>
      </p:sp>
      <p:sp>
        <p:nvSpPr>
          <p:cNvPr id="23568" name="Rectangle 17"/>
          <p:cNvSpPr>
            <a:spLocks noChangeArrowheads="1"/>
          </p:cNvSpPr>
          <p:nvPr/>
        </p:nvSpPr>
        <p:spPr bwMode="auto">
          <a:xfrm>
            <a:off x="5800725" y="605155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latin typeface="Times New Roman" pitchFamily="18" charset="0"/>
            </a:endParaRPr>
          </a:p>
        </p:txBody>
      </p:sp>
      <p:sp>
        <p:nvSpPr>
          <p:cNvPr id="23569" name="Rectangle 18"/>
          <p:cNvSpPr>
            <a:spLocks noChangeArrowheads="1"/>
          </p:cNvSpPr>
          <p:nvPr/>
        </p:nvSpPr>
        <p:spPr bwMode="auto">
          <a:xfrm>
            <a:off x="5878513" y="6332538"/>
            <a:ext cx="9652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Pizza</a:t>
            </a:r>
            <a:endParaRPr lang="en-US" sz="2400" u="none">
              <a:latin typeface="Times New Roman" pitchFamily="18" charset="0"/>
            </a:endParaRPr>
          </a:p>
        </p:txBody>
      </p:sp>
      <p:sp>
        <p:nvSpPr>
          <p:cNvPr id="23570" name="Rectangle 19"/>
          <p:cNvSpPr>
            <a:spLocks noChangeArrowheads="1"/>
          </p:cNvSpPr>
          <p:nvPr/>
        </p:nvSpPr>
        <p:spPr bwMode="auto">
          <a:xfrm>
            <a:off x="1808163" y="107950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latin typeface="Times New Roman" pitchFamily="18" charset="0"/>
            </a:endParaRPr>
          </a:p>
        </p:txBody>
      </p:sp>
      <p:sp>
        <p:nvSpPr>
          <p:cNvPr id="23571" name="Rectangle 20"/>
          <p:cNvSpPr>
            <a:spLocks noChangeArrowheads="1"/>
          </p:cNvSpPr>
          <p:nvPr/>
        </p:nvSpPr>
        <p:spPr bwMode="auto">
          <a:xfrm>
            <a:off x="1843088" y="1358900"/>
            <a:ext cx="993775"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Pepsi</a:t>
            </a:r>
            <a:endParaRPr lang="en-US" sz="2400" u="none">
              <a:latin typeface="Times New Roman" pitchFamily="18" charset="0"/>
            </a:endParaRPr>
          </a:p>
        </p:txBody>
      </p:sp>
      <p:sp>
        <p:nvSpPr>
          <p:cNvPr id="23572" name="Rectangle 21"/>
          <p:cNvSpPr>
            <a:spLocks noChangeArrowheads="1"/>
          </p:cNvSpPr>
          <p:nvPr/>
        </p:nvSpPr>
        <p:spPr bwMode="auto">
          <a:xfrm>
            <a:off x="2590800" y="6057900"/>
            <a:ext cx="230188" cy="314325"/>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0</a:t>
            </a:r>
            <a:endParaRPr lang="en-US" sz="2400" u="none">
              <a:latin typeface="Times New Roman" pitchFamily="18" charset="0"/>
            </a:endParaRPr>
          </a:p>
        </p:txBody>
      </p:sp>
      <p:grpSp>
        <p:nvGrpSpPr>
          <p:cNvPr id="2" name="Group 26"/>
          <p:cNvGrpSpPr>
            <a:grpSpLocks/>
          </p:cNvGrpSpPr>
          <p:nvPr/>
        </p:nvGrpSpPr>
        <p:grpSpPr bwMode="auto">
          <a:xfrm>
            <a:off x="2339975" y="1931988"/>
            <a:ext cx="628650" cy="644525"/>
            <a:chOff x="1474" y="1217"/>
            <a:chExt cx="396" cy="406"/>
          </a:xfrm>
        </p:grpSpPr>
        <p:sp>
          <p:nvSpPr>
            <p:cNvPr id="23579" name="Rectangle 27"/>
            <p:cNvSpPr>
              <a:spLocks noChangeArrowheads="1"/>
            </p:cNvSpPr>
            <p:nvPr/>
          </p:nvSpPr>
          <p:spPr bwMode="auto">
            <a:xfrm>
              <a:off x="1474" y="1217"/>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500</a:t>
              </a:r>
              <a:endParaRPr lang="en-US" sz="2400" u="none">
                <a:latin typeface="Times New Roman" pitchFamily="18" charset="0"/>
              </a:endParaRPr>
            </a:p>
          </p:txBody>
        </p:sp>
        <p:sp>
          <p:nvSpPr>
            <p:cNvPr id="23580" name="Rectangle 28"/>
            <p:cNvSpPr>
              <a:spLocks noChangeArrowheads="1"/>
            </p:cNvSpPr>
            <p:nvPr/>
          </p:nvSpPr>
          <p:spPr bwMode="auto">
            <a:xfrm>
              <a:off x="1774" y="1450"/>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B</a:t>
              </a:r>
              <a:endParaRPr lang="en-US" sz="2400" u="none">
                <a:latin typeface="Times New Roman" pitchFamily="18" charset="0"/>
              </a:endParaRPr>
            </a:p>
          </p:txBody>
        </p:sp>
        <p:sp>
          <p:nvSpPr>
            <p:cNvPr id="23581" name="Oval 29"/>
            <p:cNvSpPr>
              <a:spLocks noChangeArrowheads="1"/>
            </p:cNvSpPr>
            <p:nvPr/>
          </p:nvSpPr>
          <p:spPr bwMode="auto">
            <a:xfrm>
              <a:off x="1739" y="1229"/>
              <a:ext cx="86" cy="86"/>
            </a:xfrm>
            <a:prstGeom prst="ellipse">
              <a:avLst/>
            </a:prstGeom>
            <a:solidFill>
              <a:srgbClr val="000000"/>
            </a:solidFill>
            <a:ln w="9525">
              <a:noFill/>
              <a:round/>
              <a:headEnd/>
              <a:tailEnd/>
            </a:ln>
          </p:spPr>
          <p:txBody>
            <a:bodyPr/>
            <a:lstStyle/>
            <a:p>
              <a:endParaRPr lang="en-US"/>
            </a:p>
          </p:txBody>
        </p:sp>
      </p:grpSp>
      <p:grpSp>
        <p:nvGrpSpPr>
          <p:cNvPr id="3" name="Group 30"/>
          <p:cNvGrpSpPr>
            <a:grpSpLocks/>
          </p:cNvGrpSpPr>
          <p:nvPr/>
        </p:nvGrpSpPr>
        <p:grpSpPr bwMode="auto">
          <a:xfrm>
            <a:off x="4703763" y="5694363"/>
            <a:ext cx="558800" cy="677862"/>
            <a:chOff x="2963" y="3587"/>
            <a:chExt cx="352" cy="427"/>
          </a:xfrm>
        </p:grpSpPr>
        <p:sp>
          <p:nvSpPr>
            <p:cNvPr id="23576" name="Rectangle 31"/>
            <p:cNvSpPr>
              <a:spLocks noChangeArrowheads="1"/>
            </p:cNvSpPr>
            <p:nvPr/>
          </p:nvSpPr>
          <p:spPr bwMode="auto">
            <a:xfrm>
              <a:off x="3011" y="3816"/>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100</a:t>
              </a:r>
              <a:endParaRPr lang="en-US" sz="2400" u="none">
                <a:latin typeface="Times New Roman" pitchFamily="18" charset="0"/>
              </a:endParaRPr>
            </a:p>
          </p:txBody>
        </p:sp>
        <p:sp>
          <p:nvSpPr>
            <p:cNvPr id="23577" name="Rectangle 32"/>
            <p:cNvSpPr>
              <a:spLocks noChangeArrowheads="1"/>
            </p:cNvSpPr>
            <p:nvPr/>
          </p:nvSpPr>
          <p:spPr bwMode="auto">
            <a:xfrm>
              <a:off x="2963" y="3587"/>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A</a:t>
              </a:r>
              <a:endParaRPr lang="en-US" sz="2400" u="none">
                <a:latin typeface="Times New Roman" pitchFamily="18" charset="0"/>
              </a:endParaRPr>
            </a:p>
          </p:txBody>
        </p:sp>
        <p:sp>
          <p:nvSpPr>
            <p:cNvPr id="23578" name="Oval 33"/>
            <p:cNvSpPr>
              <a:spLocks noChangeArrowheads="1"/>
            </p:cNvSpPr>
            <p:nvPr/>
          </p:nvSpPr>
          <p:spPr bwMode="auto">
            <a:xfrm>
              <a:off x="3095" y="3730"/>
              <a:ext cx="86" cy="86"/>
            </a:xfrm>
            <a:prstGeom prst="ellipse">
              <a:avLst/>
            </a:prstGeom>
            <a:solidFill>
              <a:srgbClr val="000000"/>
            </a:solidFill>
            <a:ln w="9525">
              <a:noFill/>
              <a:round/>
              <a:headEnd/>
              <a:tailEnd/>
            </a:ln>
          </p:spPr>
          <p:txBody>
            <a:bodyPr/>
            <a:lstStyle/>
            <a:p>
              <a:endParaRPr lang="en-US"/>
            </a:p>
          </p:txBody>
        </p:sp>
      </p:grpSp>
      <p:pic>
        <p:nvPicPr>
          <p:cNvPr id="23575" name="Picture 37"/>
          <p:cNvPicPr>
            <a:picLocks noChangeAspect="1" noChangeArrowheads="1"/>
          </p:cNvPicPr>
          <p:nvPr/>
        </p:nvPicPr>
        <p:blipFill>
          <a:blip r:embed="rId2"/>
          <a:srcRect b="51366"/>
          <a:stretch>
            <a:fillRect/>
          </a:stretch>
        </p:blipFill>
        <p:spPr bwMode="auto">
          <a:xfrm rot="3690109">
            <a:off x="1635125" y="3986213"/>
            <a:ext cx="4565650" cy="571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752475"/>
            <a:ext cx="8229600" cy="1143000"/>
          </a:xfrm>
        </p:spPr>
        <p:txBody>
          <a:bodyPr>
            <a:normAutofit/>
          </a:bodyPr>
          <a:lstStyle/>
          <a:p>
            <a:pPr eaLnBrk="1" hangingPunct="1"/>
            <a:r>
              <a:rPr lang="en-US" sz="3200" dirty="0"/>
              <a:t>THE BUDGET CONSTRAINT: WHAT THE CONSUMER CAN AFFORD </a:t>
            </a:r>
          </a:p>
        </p:txBody>
      </p:sp>
      <p:sp>
        <p:nvSpPr>
          <p:cNvPr id="24579" name="Rectangle 3"/>
          <p:cNvSpPr>
            <a:spLocks noGrp="1" noChangeArrowheads="1"/>
          </p:cNvSpPr>
          <p:nvPr>
            <p:ph idx="1"/>
          </p:nvPr>
        </p:nvSpPr>
        <p:spPr>
          <a:xfrm>
            <a:off x="401638" y="3221038"/>
            <a:ext cx="8229600" cy="3114675"/>
          </a:xfrm>
        </p:spPr>
        <p:txBody>
          <a:bodyPr/>
          <a:lstStyle/>
          <a:p>
            <a:pPr eaLnBrk="1" hangingPunct="1">
              <a:buFontTx/>
              <a:buNone/>
            </a:pPr>
            <a:r>
              <a:rPr lang="en-US"/>
              <a:t>The Consumer’s Budget Constraint</a:t>
            </a:r>
          </a:p>
          <a:p>
            <a:pPr eaLnBrk="1" hangingPunct="1">
              <a:buFontTx/>
              <a:buNone/>
            </a:pPr>
            <a:endParaRPr lang="en-US">
              <a:latin typeface="Tahoma" charset="0"/>
            </a:endParaRPr>
          </a:p>
          <a:p>
            <a:pPr lvl="1" eaLnBrk="1" hangingPunct="1">
              <a:buFont typeface="Wingdings" pitchFamily="2" charset="2"/>
              <a:buChar char="Ø"/>
            </a:pPr>
            <a:r>
              <a:rPr lang="en-US"/>
              <a:t>Alternately, the consumer can buy 50 pizzas and 250 pints of Pepsi.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3"/>
          <p:cNvSpPr>
            <a:spLocks noGrp="1" noChangeArrowheads="1"/>
          </p:cNvSpPr>
          <p:nvPr>
            <p:ph type="title"/>
          </p:nvPr>
        </p:nvSpPr>
        <p:spPr>
          <a:xfrm>
            <a:off x="457200" y="77788"/>
            <a:ext cx="8229600" cy="1143000"/>
          </a:xfrm>
        </p:spPr>
        <p:txBody>
          <a:bodyPr>
            <a:normAutofit/>
          </a:bodyPr>
          <a:lstStyle/>
          <a:p>
            <a:pPr eaLnBrk="1" hangingPunct="1"/>
            <a:r>
              <a:rPr lang="en-US" sz="3200" dirty="0"/>
              <a:t>The Consumer’s Budget Constraint</a:t>
            </a:r>
          </a:p>
        </p:txBody>
      </p:sp>
      <p:sp>
        <p:nvSpPr>
          <p:cNvPr id="25614" name="Rectangle 15"/>
          <p:cNvSpPr>
            <a:spLocks noChangeArrowheads="1"/>
          </p:cNvSpPr>
          <p:nvPr/>
        </p:nvSpPr>
        <p:spPr bwMode="auto">
          <a:xfrm>
            <a:off x="2824163" y="1084263"/>
            <a:ext cx="3925887" cy="4900612"/>
          </a:xfrm>
          <a:prstGeom prst="rect">
            <a:avLst/>
          </a:prstGeom>
          <a:solidFill>
            <a:srgbClr val="FFFFFF"/>
          </a:solidFill>
          <a:ln w="9525">
            <a:noFill/>
            <a:miter lim="800000"/>
            <a:headEnd/>
            <a:tailEnd/>
          </a:ln>
        </p:spPr>
        <p:txBody>
          <a:bodyPr/>
          <a:lstStyle/>
          <a:p>
            <a:endParaRPr lang="en-US"/>
          </a:p>
        </p:txBody>
      </p:sp>
      <p:sp>
        <p:nvSpPr>
          <p:cNvPr id="25615" name="Freeform 16"/>
          <p:cNvSpPr>
            <a:spLocks/>
          </p:cNvSpPr>
          <p:nvPr/>
        </p:nvSpPr>
        <p:spPr bwMode="auto">
          <a:xfrm>
            <a:off x="2824163" y="1084263"/>
            <a:ext cx="3925887" cy="4900612"/>
          </a:xfrm>
          <a:custGeom>
            <a:avLst/>
            <a:gdLst>
              <a:gd name="T0" fmla="*/ 0 w 2473"/>
              <a:gd name="T1" fmla="*/ 0 h 3087"/>
              <a:gd name="T2" fmla="*/ 0 w 2473"/>
              <a:gd name="T3" fmla="*/ 2147483647 h 3087"/>
              <a:gd name="T4" fmla="*/ 2147483647 w 2473"/>
              <a:gd name="T5" fmla="*/ 2147483647 h 3087"/>
              <a:gd name="T6" fmla="*/ 0 60000 65536"/>
              <a:gd name="T7" fmla="*/ 0 60000 65536"/>
              <a:gd name="T8" fmla="*/ 0 60000 65536"/>
              <a:gd name="T9" fmla="*/ 0 w 2473"/>
              <a:gd name="T10" fmla="*/ 0 h 3087"/>
              <a:gd name="T11" fmla="*/ 2473 w 2473"/>
              <a:gd name="T12" fmla="*/ 3087 h 3087"/>
            </a:gdLst>
            <a:ahLst/>
            <a:cxnLst>
              <a:cxn ang="T6">
                <a:pos x="T0" y="T1"/>
              </a:cxn>
              <a:cxn ang="T7">
                <a:pos x="T2" y="T3"/>
              </a:cxn>
              <a:cxn ang="T8">
                <a:pos x="T4" y="T5"/>
              </a:cxn>
            </a:cxnLst>
            <a:rect l="T9" t="T10" r="T11" b="T12"/>
            <a:pathLst>
              <a:path w="2473" h="3087">
                <a:moveTo>
                  <a:pt x="0" y="0"/>
                </a:moveTo>
                <a:lnTo>
                  <a:pt x="0" y="3087"/>
                </a:lnTo>
                <a:lnTo>
                  <a:pt x="2473" y="3087"/>
                </a:lnTo>
              </a:path>
            </a:pathLst>
          </a:custGeom>
          <a:noFill/>
          <a:ln w="20638">
            <a:solidFill>
              <a:srgbClr val="000000"/>
            </a:solidFill>
            <a:round/>
            <a:headEnd/>
            <a:tailEnd/>
          </a:ln>
        </p:spPr>
        <p:txBody>
          <a:bodyPr/>
          <a:lstStyle/>
          <a:p>
            <a:endParaRPr lang="en-US"/>
          </a:p>
        </p:txBody>
      </p:sp>
      <p:sp>
        <p:nvSpPr>
          <p:cNvPr id="25616" name="Line 17"/>
          <p:cNvSpPr>
            <a:spLocks noChangeShapeType="1"/>
          </p:cNvSpPr>
          <p:nvPr/>
        </p:nvSpPr>
        <p:spPr bwMode="auto">
          <a:xfrm>
            <a:off x="3900488" y="5816600"/>
            <a:ext cx="1587" cy="168275"/>
          </a:xfrm>
          <a:prstGeom prst="line">
            <a:avLst/>
          </a:prstGeom>
          <a:noFill/>
          <a:ln w="20638">
            <a:solidFill>
              <a:srgbClr val="000000"/>
            </a:solidFill>
            <a:round/>
            <a:headEnd/>
            <a:tailEnd/>
          </a:ln>
        </p:spPr>
        <p:txBody>
          <a:bodyPr/>
          <a:lstStyle/>
          <a:p>
            <a:endParaRPr lang="en-US"/>
          </a:p>
        </p:txBody>
      </p:sp>
      <p:sp>
        <p:nvSpPr>
          <p:cNvPr id="25617" name="Line 18"/>
          <p:cNvSpPr>
            <a:spLocks noChangeShapeType="1"/>
          </p:cNvSpPr>
          <p:nvPr/>
        </p:nvSpPr>
        <p:spPr bwMode="auto">
          <a:xfrm flipH="1">
            <a:off x="2824163" y="4021138"/>
            <a:ext cx="168275" cy="1587"/>
          </a:xfrm>
          <a:prstGeom prst="line">
            <a:avLst/>
          </a:prstGeom>
          <a:noFill/>
          <a:ln w="20638">
            <a:solidFill>
              <a:srgbClr val="000000"/>
            </a:solidFill>
            <a:round/>
            <a:headEnd/>
            <a:tailEnd/>
          </a:ln>
        </p:spPr>
        <p:txBody>
          <a:bodyPr/>
          <a:lstStyle/>
          <a:p>
            <a:endParaRPr lang="en-US"/>
          </a:p>
        </p:txBody>
      </p:sp>
      <p:sp>
        <p:nvSpPr>
          <p:cNvPr id="25618" name="Rectangle 19"/>
          <p:cNvSpPr>
            <a:spLocks noChangeArrowheads="1"/>
          </p:cNvSpPr>
          <p:nvPr/>
        </p:nvSpPr>
        <p:spPr bwMode="auto">
          <a:xfrm>
            <a:off x="5800725" y="605155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latin typeface="Times New Roman" pitchFamily="18" charset="0"/>
            </a:endParaRPr>
          </a:p>
        </p:txBody>
      </p:sp>
      <p:sp>
        <p:nvSpPr>
          <p:cNvPr id="25619" name="Rectangle 20"/>
          <p:cNvSpPr>
            <a:spLocks noChangeArrowheads="1"/>
          </p:cNvSpPr>
          <p:nvPr/>
        </p:nvSpPr>
        <p:spPr bwMode="auto">
          <a:xfrm>
            <a:off x="5878513" y="6332538"/>
            <a:ext cx="9652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Pizza</a:t>
            </a:r>
            <a:endParaRPr lang="en-US" sz="2400" u="none">
              <a:latin typeface="Times New Roman" pitchFamily="18" charset="0"/>
            </a:endParaRPr>
          </a:p>
        </p:txBody>
      </p:sp>
      <p:sp>
        <p:nvSpPr>
          <p:cNvPr id="25620" name="Rectangle 21"/>
          <p:cNvSpPr>
            <a:spLocks noChangeArrowheads="1"/>
          </p:cNvSpPr>
          <p:nvPr/>
        </p:nvSpPr>
        <p:spPr bwMode="auto">
          <a:xfrm>
            <a:off x="1808163" y="107950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latin typeface="Times New Roman" pitchFamily="18" charset="0"/>
            </a:endParaRPr>
          </a:p>
        </p:txBody>
      </p:sp>
      <p:sp>
        <p:nvSpPr>
          <p:cNvPr id="25621" name="Rectangle 22"/>
          <p:cNvSpPr>
            <a:spLocks noChangeArrowheads="1"/>
          </p:cNvSpPr>
          <p:nvPr/>
        </p:nvSpPr>
        <p:spPr bwMode="auto">
          <a:xfrm>
            <a:off x="1843088" y="1358900"/>
            <a:ext cx="993775"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Pepsi</a:t>
            </a:r>
            <a:endParaRPr lang="en-US" sz="2400" u="none">
              <a:latin typeface="Times New Roman" pitchFamily="18" charset="0"/>
            </a:endParaRPr>
          </a:p>
        </p:txBody>
      </p:sp>
      <p:sp>
        <p:nvSpPr>
          <p:cNvPr id="25622" name="Rectangle 23"/>
          <p:cNvSpPr>
            <a:spLocks noChangeArrowheads="1"/>
          </p:cNvSpPr>
          <p:nvPr/>
        </p:nvSpPr>
        <p:spPr bwMode="auto">
          <a:xfrm>
            <a:off x="2590800" y="6057900"/>
            <a:ext cx="230188" cy="314325"/>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0</a:t>
            </a:r>
            <a:endParaRPr lang="en-US" sz="2400" u="none">
              <a:latin typeface="Times New Roman" pitchFamily="18" charset="0"/>
            </a:endParaRPr>
          </a:p>
        </p:txBody>
      </p:sp>
      <p:grpSp>
        <p:nvGrpSpPr>
          <p:cNvPr id="2" name="Group 24"/>
          <p:cNvGrpSpPr>
            <a:grpSpLocks/>
          </p:cNvGrpSpPr>
          <p:nvPr/>
        </p:nvGrpSpPr>
        <p:grpSpPr bwMode="auto">
          <a:xfrm>
            <a:off x="2824163" y="2035175"/>
            <a:ext cx="3783012" cy="4013200"/>
            <a:chOff x="1779" y="1282"/>
            <a:chExt cx="2383" cy="2528"/>
          </a:xfrm>
        </p:grpSpPr>
        <p:sp>
          <p:nvSpPr>
            <p:cNvPr id="25639" name="Line 25"/>
            <p:cNvSpPr>
              <a:spLocks noChangeShapeType="1"/>
            </p:cNvSpPr>
            <p:nvPr/>
          </p:nvSpPr>
          <p:spPr bwMode="auto">
            <a:xfrm>
              <a:off x="1779" y="1282"/>
              <a:ext cx="1356" cy="2528"/>
            </a:xfrm>
            <a:prstGeom prst="line">
              <a:avLst/>
            </a:prstGeom>
            <a:noFill/>
            <a:ln w="63500">
              <a:solidFill>
                <a:srgbClr val="003F95"/>
              </a:solidFill>
              <a:round/>
              <a:headEnd/>
              <a:tailEnd/>
            </a:ln>
          </p:spPr>
          <p:txBody>
            <a:bodyPr/>
            <a:lstStyle/>
            <a:p>
              <a:endParaRPr lang="en-US"/>
            </a:p>
          </p:txBody>
        </p:sp>
        <p:sp>
          <p:nvSpPr>
            <p:cNvPr id="25640" name="Rectangle 26"/>
            <p:cNvSpPr>
              <a:spLocks noChangeArrowheads="1"/>
            </p:cNvSpPr>
            <p:nvPr/>
          </p:nvSpPr>
          <p:spPr bwMode="auto">
            <a:xfrm>
              <a:off x="3033" y="2851"/>
              <a:ext cx="768"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Consumer’s</a:t>
              </a:r>
              <a:endParaRPr lang="en-US" sz="2400" u="none">
                <a:latin typeface="Times New Roman" pitchFamily="18" charset="0"/>
              </a:endParaRPr>
            </a:p>
          </p:txBody>
        </p:sp>
        <p:sp>
          <p:nvSpPr>
            <p:cNvPr id="25641" name="Rectangle 27"/>
            <p:cNvSpPr>
              <a:spLocks noChangeArrowheads="1"/>
            </p:cNvSpPr>
            <p:nvPr/>
          </p:nvSpPr>
          <p:spPr bwMode="auto">
            <a:xfrm>
              <a:off x="3008" y="3024"/>
              <a:ext cx="115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budget constraint</a:t>
              </a:r>
              <a:endParaRPr lang="en-US" sz="2400" u="none">
                <a:latin typeface="Times New Roman" pitchFamily="18" charset="0"/>
              </a:endParaRPr>
            </a:p>
          </p:txBody>
        </p:sp>
      </p:grpSp>
      <p:grpSp>
        <p:nvGrpSpPr>
          <p:cNvPr id="3" name="Group 28"/>
          <p:cNvGrpSpPr>
            <a:grpSpLocks/>
          </p:cNvGrpSpPr>
          <p:nvPr/>
        </p:nvGrpSpPr>
        <p:grpSpPr bwMode="auto">
          <a:xfrm>
            <a:off x="2339975" y="1763713"/>
            <a:ext cx="1116013" cy="482600"/>
            <a:chOff x="1474" y="1111"/>
            <a:chExt cx="703" cy="304"/>
          </a:xfrm>
        </p:grpSpPr>
        <p:sp>
          <p:nvSpPr>
            <p:cNvPr id="25636" name="Rectangle 29"/>
            <p:cNvSpPr>
              <a:spLocks noChangeArrowheads="1"/>
            </p:cNvSpPr>
            <p:nvPr/>
          </p:nvSpPr>
          <p:spPr bwMode="auto">
            <a:xfrm>
              <a:off x="1474" y="1217"/>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500</a:t>
              </a:r>
              <a:endParaRPr lang="en-US" sz="2400" u="none">
                <a:latin typeface="Times New Roman" pitchFamily="18" charset="0"/>
              </a:endParaRPr>
            </a:p>
          </p:txBody>
        </p:sp>
        <p:sp>
          <p:nvSpPr>
            <p:cNvPr id="25637" name="Rectangle 30"/>
            <p:cNvSpPr>
              <a:spLocks noChangeArrowheads="1"/>
            </p:cNvSpPr>
            <p:nvPr/>
          </p:nvSpPr>
          <p:spPr bwMode="auto">
            <a:xfrm>
              <a:off x="2081" y="1111"/>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B</a:t>
              </a:r>
              <a:endParaRPr lang="en-US" sz="2400" u="none">
                <a:latin typeface="Times New Roman" pitchFamily="18" charset="0"/>
              </a:endParaRPr>
            </a:p>
          </p:txBody>
        </p:sp>
        <p:sp>
          <p:nvSpPr>
            <p:cNvPr id="25638" name="Oval 31"/>
            <p:cNvSpPr>
              <a:spLocks noChangeArrowheads="1"/>
            </p:cNvSpPr>
            <p:nvPr/>
          </p:nvSpPr>
          <p:spPr bwMode="auto">
            <a:xfrm>
              <a:off x="1739" y="1229"/>
              <a:ext cx="86" cy="86"/>
            </a:xfrm>
            <a:prstGeom prst="ellipse">
              <a:avLst/>
            </a:prstGeom>
            <a:solidFill>
              <a:srgbClr val="000000"/>
            </a:solidFill>
            <a:ln w="9525">
              <a:noFill/>
              <a:round/>
              <a:headEnd/>
              <a:tailEnd/>
            </a:ln>
          </p:spPr>
          <p:txBody>
            <a:bodyPr/>
            <a:lstStyle/>
            <a:p>
              <a:endParaRPr lang="en-US"/>
            </a:p>
          </p:txBody>
        </p:sp>
      </p:grpSp>
      <p:grpSp>
        <p:nvGrpSpPr>
          <p:cNvPr id="4" name="Group 32"/>
          <p:cNvGrpSpPr>
            <a:grpSpLocks/>
          </p:cNvGrpSpPr>
          <p:nvPr/>
        </p:nvGrpSpPr>
        <p:grpSpPr bwMode="auto">
          <a:xfrm>
            <a:off x="2339975" y="3749675"/>
            <a:ext cx="2076450" cy="2622550"/>
            <a:chOff x="1474" y="2362"/>
            <a:chExt cx="1308" cy="1652"/>
          </a:xfrm>
        </p:grpSpPr>
        <p:sp>
          <p:nvSpPr>
            <p:cNvPr id="25631" name="Rectangle 33"/>
            <p:cNvSpPr>
              <a:spLocks noChangeArrowheads="1"/>
            </p:cNvSpPr>
            <p:nvPr/>
          </p:nvSpPr>
          <p:spPr bwMode="auto">
            <a:xfrm>
              <a:off x="1474" y="2468"/>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250</a:t>
              </a:r>
              <a:endParaRPr lang="en-US" sz="2400" u="none">
                <a:latin typeface="Times New Roman" pitchFamily="18" charset="0"/>
              </a:endParaRPr>
            </a:p>
          </p:txBody>
        </p:sp>
        <p:sp>
          <p:nvSpPr>
            <p:cNvPr id="25632" name="Rectangle 34"/>
            <p:cNvSpPr>
              <a:spLocks noChangeArrowheads="1"/>
            </p:cNvSpPr>
            <p:nvPr/>
          </p:nvSpPr>
          <p:spPr bwMode="auto">
            <a:xfrm>
              <a:off x="2377" y="3816"/>
              <a:ext cx="225"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50</a:t>
              </a:r>
              <a:endParaRPr lang="en-US" sz="2400" u="none">
                <a:latin typeface="Times New Roman" pitchFamily="18" charset="0"/>
              </a:endParaRPr>
            </a:p>
          </p:txBody>
        </p:sp>
        <p:sp>
          <p:nvSpPr>
            <p:cNvPr id="25633" name="Freeform 35"/>
            <p:cNvSpPr>
              <a:spLocks/>
            </p:cNvSpPr>
            <p:nvPr/>
          </p:nvSpPr>
          <p:spPr bwMode="auto">
            <a:xfrm>
              <a:off x="1898" y="2537"/>
              <a:ext cx="559" cy="1126"/>
            </a:xfrm>
            <a:custGeom>
              <a:avLst/>
              <a:gdLst>
                <a:gd name="T0" fmla="*/ 559 w 559"/>
                <a:gd name="T1" fmla="*/ 1495 h 1091"/>
                <a:gd name="T2" fmla="*/ 559 w 559"/>
                <a:gd name="T3" fmla="*/ 0 h 1091"/>
                <a:gd name="T4" fmla="*/ 0 w 559"/>
                <a:gd name="T5" fmla="*/ 0 h 1091"/>
                <a:gd name="T6" fmla="*/ 0 60000 65536"/>
                <a:gd name="T7" fmla="*/ 0 60000 65536"/>
                <a:gd name="T8" fmla="*/ 0 60000 65536"/>
                <a:gd name="T9" fmla="*/ 0 w 559"/>
                <a:gd name="T10" fmla="*/ 0 h 1091"/>
                <a:gd name="T11" fmla="*/ 559 w 559"/>
                <a:gd name="T12" fmla="*/ 1091 h 1091"/>
              </a:gdLst>
              <a:ahLst/>
              <a:cxnLst>
                <a:cxn ang="T6">
                  <a:pos x="T0" y="T1"/>
                </a:cxn>
                <a:cxn ang="T7">
                  <a:pos x="T2" y="T3"/>
                </a:cxn>
                <a:cxn ang="T8">
                  <a:pos x="T4" y="T5"/>
                </a:cxn>
              </a:cxnLst>
              <a:rect l="T9" t="T10" r="T11" b="T12"/>
              <a:pathLst>
                <a:path w="559" h="1091">
                  <a:moveTo>
                    <a:pt x="559" y="1091"/>
                  </a:moveTo>
                  <a:lnTo>
                    <a:pt x="559" y="0"/>
                  </a:lnTo>
                  <a:lnTo>
                    <a:pt x="0" y="0"/>
                  </a:lnTo>
                </a:path>
              </a:pathLst>
            </a:custGeom>
            <a:noFill/>
            <a:ln w="20638">
              <a:solidFill>
                <a:schemeClr val="tx1"/>
              </a:solidFill>
              <a:prstDash val="sysDot"/>
              <a:round/>
              <a:headEnd/>
              <a:tailEnd/>
            </a:ln>
          </p:spPr>
          <p:txBody>
            <a:bodyPr/>
            <a:lstStyle/>
            <a:p>
              <a:endParaRPr lang="en-US"/>
            </a:p>
          </p:txBody>
        </p:sp>
        <p:sp>
          <p:nvSpPr>
            <p:cNvPr id="25634" name="Rectangle 36"/>
            <p:cNvSpPr>
              <a:spLocks noChangeArrowheads="1"/>
            </p:cNvSpPr>
            <p:nvPr/>
          </p:nvSpPr>
          <p:spPr bwMode="auto">
            <a:xfrm>
              <a:off x="2678" y="2362"/>
              <a:ext cx="104"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C</a:t>
              </a:r>
              <a:endParaRPr lang="en-US" sz="2400" u="none">
                <a:latin typeface="Times New Roman" pitchFamily="18" charset="0"/>
              </a:endParaRPr>
            </a:p>
          </p:txBody>
        </p:sp>
        <p:sp>
          <p:nvSpPr>
            <p:cNvPr id="25635" name="Oval 37"/>
            <p:cNvSpPr>
              <a:spLocks noChangeArrowheads="1"/>
            </p:cNvSpPr>
            <p:nvPr/>
          </p:nvSpPr>
          <p:spPr bwMode="auto">
            <a:xfrm>
              <a:off x="2417" y="2479"/>
              <a:ext cx="86" cy="86"/>
            </a:xfrm>
            <a:prstGeom prst="ellipse">
              <a:avLst/>
            </a:prstGeom>
            <a:solidFill>
              <a:srgbClr val="000000"/>
            </a:solidFill>
            <a:ln w="9525">
              <a:noFill/>
              <a:round/>
              <a:headEnd/>
              <a:tailEnd/>
            </a:ln>
          </p:spPr>
          <p:txBody>
            <a:bodyPr/>
            <a:lstStyle/>
            <a:p>
              <a:endParaRPr lang="en-US"/>
            </a:p>
          </p:txBody>
        </p:sp>
      </p:grpSp>
      <p:grpSp>
        <p:nvGrpSpPr>
          <p:cNvPr id="5" name="Group 38"/>
          <p:cNvGrpSpPr>
            <a:grpSpLocks/>
          </p:cNvGrpSpPr>
          <p:nvPr/>
        </p:nvGrpSpPr>
        <p:grpSpPr bwMode="auto">
          <a:xfrm>
            <a:off x="4779963" y="5694363"/>
            <a:ext cx="482600" cy="677862"/>
            <a:chOff x="3011" y="3587"/>
            <a:chExt cx="304" cy="427"/>
          </a:xfrm>
        </p:grpSpPr>
        <p:sp>
          <p:nvSpPr>
            <p:cNvPr id="25628" name="Rectangle 39"/>
            <p:cNvSpPr>
              <a:spLocks noChangeArrowheads="1"/>
            </p:cNvSpPr>
            <p:nvPr/>
          </p:nvSpPr>
          <p:spPr bwMode="auto">
            <a:xfrm>
              <a:off x="3011" y="3816"/>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100</a:t>
              </a:r>
              <a:endParaRPr lang="en-US" sz="2400" u="none">
                <a:latin typeface="Times New Roman" pitchFamily="18" charset="0"/>
              </a:endParaRPr>
            </a:p>
          </p:txBody>
        </p:sp>
        <p:sp>
          <p:nvSpPr>
            <p:cNvPr id="25629" name="Rectangle 40"/>
            <p:cNvSpPr>
              <a:spLocks noChangeArrowheads="1"/>
            </p:cNvSpPr>
            <p:nvPr/>
          </p:nvSpPr>
          <p:spPr bwMode="auto">
            <a:xfrm>
              <a:off x="3187" y="3587"/>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A</a:t>
              </a:r>
              <a:endParaRPr lang="en-US" sz="2400" u="none">
                <a:latin typeface="Times New Roman" pitchFamily="18" charset="0"/>
              </a:endParaRPr>
            </a:p>
          </p:txBody>
        </p:sp>
        <p:sp>
          <p:nvSpPr>
            <p:cNvPr id="25630" name="Oval 41"/>
            <p:cNvSpPr>
              <a:spLocks noChangeArrowheads="1"/>
            </p:cNvSpPr>
            <p:nvPr/>
          </p:nvSpPr>
          <p:spPr bwMode="auto">
            <a:xfrm>
              <a:off x="3095" y="3730"/>
              <a:ext cx="86" cy="86"/>
            </a:xfrm>
            <a:prstGeom prst="ellipse">
              <a:avLst/>
            </a:prstGeom>
            <a:solidFill>
              <a:srgbClr val="000000"/>
            </a:solidFill>
            <a:ln w="9525">
              <a:noFill/>
              <a:round/>
              <a:headEnd/>
              <a:tailEnd/>
            </a:ln>
          </p:spPr>
          <p:txBody>
            <a:bodyPr/>
            <a:lstStyle/>
            <a:p>
              <a:endParaRPr lang="en-US"/>
            </a:p>
          </p:txBody>
        </p:sp>
      </p:grpSp>
      <p:pic>
        <p:nvPicPr>
          <p:cNvPr id="25627" name="Picture 37"/>
          <p:cNvPicPr>
            <a:picLocks noChangeAspect="1" noChangeArrowheads="1"/>
          </p:cNvPicPr>
          <p:nvPr/>
        </p:nvPicPr>
        <p:blipFill>
          <a:blip r:embed="rId2"/>
          <a:srcRect b="51366"/>
          <a:stretch>
            <a:fillRect/>
          </a:stretch>
        </p:blipFill>
        <p:spPr bwMode="auto">
          <a:xfrm rot="3690109">
            <a:off x="1593851" y="3951287"/>
            <a:ext cx="4565650" cy="79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1944" y="609971"/>
            <a:ext cx="8229600" cy="1143000"/>
          </a:xfrm>
        </p:spPr>
        <p:txBody>
          <a:bodyPr>
            <a:normAutofit/>
          </a:bodyPr>
          <a:lstStyle/>
          <a:p>
            <a:pPr eaLnBrk="1" hangingPunct="1"/>
            <a:r>
              <a:rPr lang="en-US" sz="3200" dirty="0"/>
              <a:t>THE BUDGET CONSTRAINT: WHAT THE CONSUMER CAN AFFORD</a:t>
            </a:r>
          </a:p>
        </p:txBody>
      </p:sp>
      <p:sp>
        <p:nvSpPr>
          <p:cNvPr id="26627" name="Rectangle 3"/>
          <p:cNvSpPr>
            <a:spLocks noGrp="1" noChangeArrowheads="1"/>
          </p:cNvSpPr>
          <p:nvPr>
            <p:ph idx="1"/>
          </p:nvPr>
        </p:nvSpPr>
        <p:spPr>
          <a:xfrm>
            <a:off x="166688" y="2516188"/>
            <a:ext cx="8520112" cy="4000500"/>
          </a:xfrm>
        </p:spPr>
        <p:txBody>
          <a:bodyPr/>
          <a:lstStyle/>
          <a:p>
            <a:pPr eaLnBrk="1" hangingPunct="1">
              <a:buFont typeface="Wingdings" pitchFamily="2" charset="2"/>
              <a:buChar char="Ø"/>
            </a:pPr>
            <a:r>
              <a:rPr lang="en-US"/>
              <a:t>The </a:t>
            </a:r>
            <a:r>
              <a:rPr lang="en-US" i="1"/>
              <a:t>slope</a:t>
            </a:r>
            <a:r>
              <a:rPr lang="en-US"/>
              <a:t> of the budget constraint line equals the relative price of the two goods, that is, </a:t>
            </a:r>
            <a:r>
              <a:rPr lang="en-US" i="1"/>
              <a:t>the price of one good compared to the price of the other</a:t>
            </a:r>
            <a:r>
              <a:rPr lang="en-US"/>
              <a:t>.</a:t>
            </a:r>
          </a:p>
          <a:p>
            <a:pPr eaLnBrk="1" hangingPunct="1">
              <a:buFontTx/>
              <a:buNone/>
            </a:pPr>
            <a:endParaRPr lang="en-US"/>
          </a:p>
          <a:p>
            <a:pPr eaLnBrk="1" hangingPunct="1">
              <a:buFont typeface="Wingdings" pitchFamily="2" charset="2"/>
              <a:buChar char="Ø"/>
            </a:pPr>
            <a:r>
              <a:rPr lang="en-US"/>
              <a:t>It measures the rate at which the consumer can trade one good for the other.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534" y="152400"/>
            <a:ext cx="7772400" cy="1143000"/>
          </a:xfrm>
        </p:spPr>
        <p:txBody>
          <a:bodyPr>
            <a:normAutofit fontScale="90000"/>
          </a:bodyPr>
          <a:lstStyle/>
          <a:p>
            <a:pPr>
              <a:defRPr/>
            </a:pPr>
            <a:br>
              <a:rPr lang="en-US" sz="3600" b="1" dirty="0">
                <a:solidFill>
                  <a:srgbClr val="FF0000"/>
                </a:solidFill>
              </a:rPr>
            </a:br>
            <a:r>
              <a:rPr lang="en-US" sz="3600" b="1" dirty="0">
                <a:solidFill>
                  <a:srgbClr val="FF0000"/>
                </a:solidFill>
              </a:rPr>
              <a:t>Relevance of economics to the world of business</a:t>
            </a:r>
            <a:br>
              <a:rPr lang="en-US" sz="3600" dirty="0"/>
            </a:br>
            <a:endParaRPr lang="en-US" sz="3600" dirty="0"/>
          </a:p>
        </p:txBody>
      </p:sp>
      <p:sp>
        <p:nvSpPr>
          <p:cNvPr id="16387" name="Content Placeholder 2"/>
          <p:cNvSpPr>
            <a:spLocks noGrp="1"/>
          </p:cNvSpPr>
          <p:nvPr>
            <p:ph idx="1"/>
          </p:nvPr>
        </p:nvSpPr>
        <p:spPr>
          <a:xfrm>
            <a:off x="152400" y="2057400"/>
            <a:ext cx="8839200" cy="4495800"/>
          </a:xfrm>
        </p:spPr>
        <p:txBody>
          <a:bodyPr/>
          <a:lstStyle/>
          <a:p>
            <a:pPr algn="just">
              <a:buFont typeface="Wingdings" pitchFamily="2" charset="2"/>
              <a:buChar char="§"/>
            </a:pPr>
            <a:r>
              <a:rPr lang="en-US" dirty="0"/>
              <a:t>Economics also compares alternative ways of using the limited resources that countries and individuals possess and considers how efficient and/or fair such alternatives are.</a:t>
            </a:r>
          </a:p>
          <a:p>
            <a:endParaRPr lang="en-US" dirty="0"/>
          </a:p>
        </p:txBody>
      </p:sp>
      <p:sp>
        <p:nvSpPr>
          <p:cNvPr id="16388" name="Slide Number Placeholder 5"/>
          <p:cNvSpPr>
            <a:spLocks noGrp="1"/>
          </p:cNvSpPr>
          <p:nvPr>
            <p:ph type="sldNum" sz="quarter" idx="12"/>
          </p:nvPr>
        </p:nvSpPr>
        <p:spPr>
          <a:noFill/>
        </p:spPr>
        <p:txBody>
          <a:bodyPr/>
          <a:lstStyle/>
          <a:p>
            <a:fld id="{85BD0911-1C71-4828-9259-ADFD7B2F4228}" type="slidenum">
              <a:rPr lang="en-GB" smtClean="0"/>
              <a:pPr/>
              <a:t>5</a:t>
            </a:fld>
            <a:endParaRPr lang="en-GB"/>
          </a:p>
        </p:txBody>
      </p:sp>
    </p:spTree>
    <p:extLst>
      <p:ext uri="{BB962C8B-B14F-4D97-AF65-F5344CB8AC3E}">
        <p14:creationId xmlns:p14="http://schemas.microsoft.com/office/powerpoint/2010/main" val="35218593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01881" y="762000"/>
            <a:ext cx="8704613" cy="1143000"/>
          </a:xfrm>
        </p:spPr>
        <p:txBody>
          <a:bodyPr>
            <a:normAutofit/>
          </a:bodyPr>
          <a:lstStyle/>
          <a:p>
            <a:pPr eaLnBrk="1" hangingPunct="1"/>
            <a:r>
              <a:rPr lang="en-US" sz="3600" dirty="0"/>
              <a:t>PREFERENCES: WHAT THE CONSUMER WANTS/CHOICE</a:t>
            </a:r>
            <a:endParaRPr lang="en-US" sz="3600" i="1" dirty="0"/>
          </a:p>
        </p:txBody>
      </p:sp>
      <p:sp>
        <p:nvSpPr>
          <p:cNvPr id="27651" name="Rectangle 3"/>
          <p:cNvSpPr>
            <a:spLocks noGrp="1" noChangeArrowheads="1"/>
          </p:cNvSpPr>
          <p:nvPr>
            <p:ph idx="1"/>
          </p:nvPr>
        </p:nvSpPr>
        <p:spPr>
          <a:xfrm>
            <a:off x="423863" y="2889250"/>
            <a:ext cx="8229600" cy="2974975"/>
          </a:xfrm>
        </p:spPr>
        <p:txBody>
          <a:bodyPr/>
          <a:lstStyle/>
          <a:p>
            <a:pPr indent="3175" eaLnBrk="1" hangingPunct="1">
              <a:buFontTx/>
              <a:buNone/>
            </a:pPr>
            <a:r>
              <a:rPr lang="en-US"/>
              <a:t>A consumer’s preference among consumption bundles may be illustrated with indifference curves.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273132" y="365126"/>
            <a:ext cx="8242218" cy="1325563"/>
          </a:xfrm>
        </p:spPr>
        <p:txBody>
          <a:bodyPr>
            <a:normAutofit/>
          </a:bodyPr>
          <a:lstStyle/>
          <a:p>
            <a:r>
              <a:rPr lang="en-US" sz="3600" dirty="0"/>
              <a:t>Representing Preferences with Indifference Curves</a:t>
            </a:r>
          </a:p>
        </p:txBody>
      </p:sp>
      <p:sp>
        <p:nvSpPr>
          <p:cNvPr id="28675" name="Rectangle 5"/>
          <p:cNvSpPr>
            <a:spLocks noGrp="1" noChangeArrowheads="1"/>
          </p:cNvSpPr>
          <p:nvPr>
            <p:ph idx="1"/>
          </p:nvPr>
        </p:nvSpPr>
        <p:spPr/>
        <p:txBody>
          <a:bodyPr/>
          <a:lstStyle/>
          <a:p>
            <a:pPr indent="3175">
              <a:buFontTx/>
              <a:buNone/>
            </a:pPr>
            <a:endParaRPr lang="en-US"/>
          </a:p>
          <a:p>
            <a:pPr indent="3175">
              <a:buFontTx/>
              <a:buNone/>
            </a:pPr>
            <a:endParaRPr lang="en-US"/>
          </a:p>
          <a:p>
            <a:pPr indent="3175">
              <a:buFontTx/>
              <a:buNone/>
            </a:pPr>
            <a:r>
              <a:rPr lang="en-US"/>
              <a:t>An </a:t>
            </a:r>
            <a:r>
              <a:rPr lang="en-US" i="1">
                <a:solidFill>
                  <a:srgbClr val="33CC33"/>
                </a:solidFill>
              </a:rPr>
              <a:t>indifference curve</a:t>
            </a:r>
            <a:r>
              <a:rPr lang="en-US"/>
              <a:t> is a curve that shows consumption bundles that give the consumer the same level of satisfaction.</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6"/>
          <p:cNvSpPr>
            <a:spLocks noGrp="1" noChangeArrowheads="1"/>
          </p:cNvSpPr>
          <p:nvPr>
            <p:ph type="title"/>
          </p:nvPr>
        </p:nvSpPr>
        <p:spPr>
          <a:xfrm>
            <a:off x="457200" y="84138"/>
            <a:ext cx="8229600" cy="1143000"/>
          </a:xfrm>
        </p:spPr>
        <p:txBody>
          <a:bodyPr>
            <a:normAutofit/>
          </a:bodyPr>
          <a:lstStyle/>
          <a:p>
            <a:pPr eaLnBrk="1" hangingPunct="1"/>
            <a:r>
              <a:rPr lang="en-US" sz="3600" dirty="0"/>
              <a:t>The Consumer’s Preferences</a:t>
            </a:r>
          </a:p>
        </p:txBody>
      </p:sp>
      <p:sp>
        <p:nvSpPr>
          <p:cNvPr id="29699" name="Rectangle 4"/>
          <p:cNvSpPr>
            <a:spLocks noChangeArrowheads="1"/>
          </p:cNvSpPr>
          <p:nvPr/>
        </p:nvSpPr>
        <p:spPr bwMode="auto">
          <a:xfrm>
            <a:off x="1647825" y="1471613"/>
            <a:ext cx="6537325" cy="4214812"/>
          </a:xfrm>
          <a:prstGeom prst="rect">
            <a:avLst/>
          </a:prstGeom>
          <a:solidFill>
            <a:srgbClr val="F3F6F9"/>
          </a:solidFill>
          <a:ln w="273050">
            <a:solidFill>
              <a:srgbClr val="F3F6F9"/>
            </a:solidFill>
            <a:miter lim="800000"/>
            <a:headEnd/>
            <a:tailEnd/>
          </a:ln>
        </p:spPr>
        <p:txBody>
          <a:bodyPr/>
          <a:lstStyle/>
          <a:p>
            <a:endParaRPr lang="en-US"/>
          </a:p>
        </p:txBody>
      </p:sp>
      <p:sp>
        <p:nvSpPr>
          <p:cNvPr id="29700" name="Rectangle 5"/>
          <p:cNvSpPr>
            <a:spLocks noChangeArrowheads="1"/>
          </p:cNvSpPr>
          <p:nvPr/>
        </p:nvSpPr>
        <p:spPr bwMode="auto">
          <a:xfrm>
            <a:off x="1647825" y="1471613"/>
            <a:ext cx="6537325" cy="4214812"/>
          </a:xfrm>
          <a:prstGeom prst="rect">
            <a:avLst/>
          </a:prstGeom>
          <a:solidFill>
            <a:srgbClr val="F2F4F8"/>
          </a:solidFill>
          <a:ln w="247650">
            <a:solidFill>
              <a:srgbClr val="F2F4F8"/>
            </a:solidFill>
            <a:miter lim="800000"/>
            <a:headEnd/>
            <a:tailEnd/>
          </a:ln>
        </p:spPr>
        <p:txBody>
          <a:bodyPr/>
          <a:lstStyle/>
          <a:p>
            <a:endParaRPr lang="en-US"/>
          </a:p>
        </p:txBody>
      </p:sp>
      <p:sp>
        <p:nvSpPr>
          <p:cNvPr id="29701" name="Rectangle 6"/>
          <p:cNvSpPr>
            <a:spLocks noChangeArrowheads="1"/>
          </p:cNvSpPr>
          <p:nvPr/>
        </p:nvSpPr>
        <p:spPr bwMode="auto">
          <a:xfrm>
            <a:off x="1647825" y="1471613"/>
            <a:ext cx="6537325" cy="4214812"/>
          </a:xfrm>
          <a:prstGeom prst="rect">
            <a:avLst/>
          </a:prstGeom>
          <a:solidFill>
            <a:srgbClr val="F1F4F7"/>
          </a:solidFill>
          <a:ln w="222250">
            <a:solidFill>
              <a:srgbClr val="F1F4F7"/>
            </a:solidFill>
            <a:miter lim="800000"/>
            <a:headEnd/>
            <a:tailEnd/>
          </a:ln>
        </p:spPr>
        <p:txBody>
          <a:bodyPr/>
          <a:lstStyle/>
          <a:p>
            <a:endParaRPr lang="en-US"/>
          </a:p>
        </p:txBody>
      </p:sp>
      <p:sp>
        <p:nvSpPr>
          <p:cNvPr id="29702" name="Rectangle 7"/>
          <p:cNvSpPr>
            <a:spLocks noChangeArrowheads="1"/>
          </p:cNvSpPr>
          <p:nvPr/>
        </p:nvSpPr>
        <p:spPr bwMode="auto">
          <a:xfrm>
            <a:off x="1647825" y="1471613"/>
            <a:ext cx="6537325" cy="4214812"/>
          </a:xfrm>
          <a:prstGeom prst="rect">
            <a:avLst/>
          </a:prstGeom>
          <a:solidFill>
            <a:srgbClr val="F0F2F5"/>
          </a:solidFill>
          <a:ln w="198438">
            <a:solidFill>
              <a:srgbClr val="F0F2F5"/>
            </a:solidFill>
            <a:miter lim="800000"/>
            <a:headEnd/>
            <a:tailEnd/>
          </a:ln>
        </p:spPr>
        <p:txBody>
          <a:bodyPr/>
          <a:lstStyle/>
          <a:p>
            <a:endParaRPr lang="en-US"/>
          </a:p>
        </p:txBody>
      </p:sp>
      <p:sp>
        <p:nvSpPr>
          <p:cNvPr id="29703" name="Rectangle 8"/>
          <p:cNvSpPr>
            <a:spLocks noChangeArrowheads="1"/>
          </p:cNvSpPr>
          <p:nvPr/>
        </p:nvSpPr>
        <p:spPr bwMode="auto">
          <a:xfrm>
            <a:off x="1647825" y="1471613"/>
            <a:ext cx="6537325" cy="4214812"/>
          </a:xfrm>
          <a:prstGeom prst="rect">
            <a:avLst/>
          </a:prstGeom>
          <a:solidFill>
            <a:srgbClr val="EEF1F4"/>
          </a:solidFill>
          <a:ln w="173038">
            <a:solidFill>
              <a:srgbClr val="EEF1F4"/>
            </a:solidFill>
            <a:miter lim="800000"/>
            <a:headEnd/>
            <a:tailEnd/>
          </a:ln>
        </p:spPr>
        <p:txBody>
          <a:bodyPr/>
          <a:lstStyle/>
          <a:p>
            <a:endParaRPr lang="en-US"/>
          </a:p>
        </p:txBody>
      </p:sp>
      <p:sp>
        <p:nvSpPr>
          <p:cNvPr id="29704" name="Rectangle 9"/>
          <p:cNvSpPr>
            <a:spLocks noChangeArrowheads="1"/>
          </p:cNvSpPr>
          <p:nvPr/>
        </p:nvSpPr>
        <p:spPr bwMode="auto">
          <a:xfrm>
            <a:off x="1647825" y="1471613"/>
            <a:ext cx="6537325" cy="4214812"/>
          </a:xfrm>
          <a:prstGeom prst="rect">
            <a:avLst/>
          </a:prstGeom>
          <a:solidFill>
            <a:srgbClr val="EDEFF3"/>
          </a:solidFill>
          <a:ln w="149225">
            <a:solidFill>
              <a:srgbClr val="EDEFF3"/>
            </a:solidFill>
            <a:miter lim="800000"/>
            <a:headEnd/>
            <a:tailEnd/>
          </a:ln>
        </p:spPr>
        <p:txBody>
          <a:bodyPr/>
          <a:lstStyle/>
          <a:p>
            <a:endParaRPr lang="en-US"/>
          </a:p>
        </p:txBody>
      </p:sp>
      <p:sp>
        <p:nvSpPr>
          <p:cNvPr id="29705" name="Rectangle 10"/>
          <p:cNvSpPr>
            <a:spLocks noChangeArrowheads="1"/>
          </p:cNvSpPr>
          <p:nvPr/>
        </p:nvSpPr>
        <p:spPr bwMode="auto">
          <a:xfrm>
            <a:off x="1647825" y="1471613"/>
            <a:ext cx="6537325" cy="4214812"/>
          </a:xfrm>
          <a:prstGeom prst="rect">
            <a:avLst/>
          </a:prstGeom>
          <a:solidFill>
            <a:srgbClr val="EBEEF2"/>
          </a:solidFill>
          <a:ln w="123825">
            <a:solidFill>
              <a:srgbClr val="EBEEF2"/>
            </a:solidFill>
            <a:miter lim="800000"/>
            <a:headEnd/>
            <a:tailEnd/>
          </a:ln>
        </p:spPr>
        <p:txBody>
          <a:bodyPr/>
          <a:lstStyle/>
          <a:p>
            <a:endParaRPr lang="en-US"/>
          </a:p>
        </p:txBody>
      </p:sp>
      <p:sp>
        <p:nvSpPr>
          <p:cNvPr id="29706" name="Rectangle 11"/>
          <p:cNvSpPr>
            <a:spLocks noChangeArrowheads="1"/>
          </p:cNvSpPr>
          <p:nvPr/>
        </p:nvSpPr>
        <p:spPr bwMode="auto">
          <a:xfrm>
            <a:off x="1647825" y="1471613"/>
            <a:ext cx="6537325" cy="4214812"/>
          </a:xfrm>
          <a:prstGeom prst="rect">
            <a:avLst/>
          </a:prstGeom>
          <a:solidFill>
            <a:srgbClr val="EAECF1"/>
          </a:solidFill>
          <a:ln w="98425">
            <a:solidFill>
              <a:srgbClr val="EAECF1"/>
            </a:solidFill>
            <a:miter lim="800000"/>
            <a:headEnd/>
            <a:tailEnd/>
          </a:ln>
        </p:spPr>
        <p:txBody>
          <a:bodyPr/>
          <a:lstStyle/>
          <a:p>
            <a:endParaRPr lang="en-US"/>
          </a:p>
        </p:txBody>
      </p:sp>
      <p:sp>
        <p:nvSpPr>
          <p:cNvPr id="29707" name="Rectangle 12"/>
          <p:cNvSpPr>
            <a:spLocks noChangeArrowheads="1"/>
          </p:cNvSpPr>
          <p:nvPr/>
        </p:nvSpPr>
        <p:spPr bwMode="auto">
          <a:xfrm>
            <a:off x="1647825" y="1471613"/>
            <a:ext cx="6537325" cy="4214812"/>
          </a:xfrm>
          <a:prstGeom prst="rect">
            <a:avLst/>
          </a:prstGeom>
          <a:solidFill>
            <a:srgbClr val="E9EBF0"/>
          </a:solidFill>
          <a:ln w="74613">
            <a:solidFill>
              <a:srgbClr val="E9EBF0"/>
            </a:solidFill>
            <a:miter lim="800000"/>
            <a:headEnd/>
            <a:tailEnd/>
          </a:ln>
        </p:spPr>
        <p:txBody>
          <a:bodyPr/>
          <a:lstStyle/>
          <a:p>
            <a:endParaRPr lang="en-US"/>
          </a:p>
        </p:txBody>
      </p:sp>
      <p:sp>
        <p:nvSpPr>
          <p:cNvPr id="29708" name="Rectangle 13"/>
          <p:cNvSpPr>
            <a:spLocks noChangeArrowheads="1"/>
          </p:cNvSpPr>
          <p:nvPr/>
        </p:nvSpPr>
        <p:spPr bwMode="auto">
          <a:xfrm>
            <a:off x="1647825" y="1471613"/>
            <a:ext cx="6537325" cy="4214812"/>
          </a:xfrm>
          <a:prstGeom prst="rect">
            <a:avLst/>
          </a:prstGeom>
          <a:solidFill>
            <a:srgbClr val="E7EAEF"/>
          </a:solidFill>
          <a:ln w="49213">
            <a:solidFill>
              <a:srgbClr val="E7EAEF"/>
            </a:solidFill>
            <a:miter lim="800000"/>
            <a:headEnd/>
            <a:tailEnd/>
          </a:ln>
        </p:spPr>
        <p:txBody>
          <a:bodyPr/>
          <a:lstStyle/>
          <a:p>
            <a:endParaRPr lang="en-US"/>
          </a:p>
        </p:txBody>
      </p:sp>
      <p:sp>
        <p:nvSpPr>
          <p:cNvPr id="29709" name="Rectangle 14"/>
          <p:cNvSpPr>
            <a:spLocks noChangeArrowheads="1"/>
          </p:cNvSpPr>
          <p:nvPr/>
        </p:nvSpPr>
        <p:spPr bwMode="auto">
          <a:xfrm>
            <a:off x="1647825" y="1471613"/>
            <a:ext cx="6537325" cy="4214812"/>
          </a:xfrm>
          <a:prstGeom prst="rect">
            <a:avLst/>
          </a:prstGeom>
          <a:solidFill>
            <a:srgbClr val="E6E9EF"/>
          </a:solidFill>
          <a:ln w="25400">
            <a:solidFill>
              <a:srgbClr val="E6E9EF"/>
            </a:solidFill>
            <a:miter lim="800000"/>
            <a:headEnd/>
            <a:tailEnd/>
          </a:ln>
        </p:spPr>
        <p:txBody>
          <a:bodyPr/>
          <a:lstStyle/>
          <a:p>
            <a:endParaRPr lang="en-US"/>
          </a:p>
        </p:txBody>
      </p:sp>
      <p:sp>
        <p:nvSpPr>
          <p:cNvPr id="29710" name="Rectangle 15"/>
          <p:cNvSpPr>
            <a:spLocks noChangeArrowheads="1"/>
          </p:cNvSpPr>
          <p:nvPr/>
        </p:nvSpPr>
        <p:spPr bwMode="auto">
          <a:xfrm>
            <a:off x="1474788" y="1296988"/>
            <a:ext cx="6611937" cy="4314825"/>
          </a:xfrm>
          <a:prstGeom prst="rect">
            <a:avLst/>
          </a:prstGeom>
          <a:solidFill>
            <a:srgbClr val="FFFFFF"/>
          </a:solidFill>
          <a:ln w="9525">
            <a:noFill/>
            <a:miter lim="800000"/>
            <a:headEnd/>
            <a:tailEnd/>
          </a:ln>
        </p:spPr>
        <p:txBody>
          <a:bodyPr/>
          <a:lstStyle/>
          <a:p>
            <a:endParaRPr lang="en-US"/>
          </a:p>
        </p:txBody>
      </p:sp>
      <p:sp>
        <p:nvSpPr>
          <p:cNvPr id="29711" name="Freeform 16"/>
          <p:cNvSpPr>
            <a:spLocks/>
          </p:cNvSpPr>
          <p:nvPr/>
        </p:nvSpPr>
        <p:spPr bwMode="auto">
          <a:xfrm>
            <a:off x="1474788" y="1296988"/>
            <a:ext cx="6611937" cy="4314825"/>
          </a:xfrm>
          <a:custGeom>
            <a:avLst/>
            <a:gdLst>
              <a:gd name="T0" fmla="*/ 0 w 4165"/>
              <a:gd name="T1" fmla="*/ 0 h 2718"/>
              <a:gd name="T2" fmla="*/ 0 w 4165"/>
              <a:gd name="T3" fmla="*/ 2147483647 h 2718"/>
              <a:gd name="T4" fmla="*/ 2147483647 w 4165"/>
              <a:gd name="T5" fmla="*/ 2147483647 h 2718"/>
              <a:gd name="T6" fmla="*/ 0 60000 65536"/>
              <a:gd name="T7" fmla="*/ 0 60000 65536"/>
              <a:gd name="T8" fmla="*/ 0 60000 65536"/>
              <a:gd name="T9" fmla="*/ 0 w 4165"/>
              <a:gd name="T10" fmla="*/ 0 h 2718"/>
              <a:gd name="T11" fmla="*/ 4165 w 4165"/>
              <a:gd name="T12" fmla="*/ 2718 h 2718"/>
            </a:gdLst>
            <a:ahLst/>
            <a:cxnLst>
              <a:cxn ang="T6">
                <a:pos x="T0" y="T1"/>
              </a:cxn>
              <a:cxn ang="T7">
                <a:pos x="T2" y="T3"/>
              </a:cxn>
              <a:cxn ang="T8">
                <a:pos x="T4" y="T5"/>
              </a:cxn>
            </a:cxnLst>
            <a:rect l="T9" t="T10" r="T11" b="T12"/>
            <a:pathLst>
              <a:path w="4165" h="2718">
                <a:moveTo>
                  <a:pt x="0" y="0"/>
                </a:moveTo>
                <a:lnTo>
                  <a:pt x="0" y="2718"/>
                </a:lnTo>
                <a:lnTo>
                  <a:pt x="4165" y="2718"/>
                </a:lnTo>
              </a:path>
            </a:pathLst>
          </a:custGeom>
          <a:noFill/>
          <a:ln w="25400">
            <a:solidFill>
              <a:srgbClr val="000000"/>
            </a:solidFill>
            <a:round/>
            <a:headEnd/>
            <a:tailEnd/>
          </a:ln>
        </p:spPr>
        <p:txBody>
          <a:bodyPr/>
          <a:lstStyle/>
          <a:p>
            <a:endParaRPr lang="en-US"/>
          </a:p>
        </p:txBody>
      </p:sp>
      <p:sp>
        <p:nvSpPr>
          <p:cNvPr id="29712" name="Rectangle 17"/>
          <p:cNvSpPr>
            <a:spLocks noChangeArrowheads="1"/>
          </p:cNvSpPr>
          <p:nvPr/>
        </p:nvSpPr>
        <p:spPr bwMode="auto">
          <a:xfrm>
            <a:off x="7024688" y="5751513"/>
            <a:ext cx="1198562"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29713" name="Rectangle 18"/>
          <p:cNvSpPr>
            <a:spLocks noChangeArrowheads="1"/>
          </p:cNvSpPr>
          <p:nvPr/>
        </p:nvSpPr>
        <p:spPr bwMode="auto">
          <a:xfrm>
            <a:off x="7115175" y="6083300"/>
            <a:ext cx="1114425" cy="366713"/>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Pizza</a:t>
            </a:r>
            <a:endParaRPr lang="en-US" sz="2400" u="none">
              <a:latin typeface="Times New Roman" pitchFamily="18" charset="0"/>
            </a:endParaRPr>
          </a:p>
        </p:txBody>
      </p:sp>
      <p:sp>
        <p:nvSpPr>
          <p:cNvPr id="29714" name="Rectangle 19"/>
          <p:cNvSpPr>
            <a:spLocks noChangeArrowheads="1"/>
          </p:cNvSpPr>
          <p:nvPr/>
        </p:nvSpPr>
        <p:spPr bwMode="auto">
          <a:xfrm>
            <a:off x="319088" y="1255713"/>
            <a:ext cx="1198562"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29715" name="Rectangle 20"/>
          <p:cNvSpPr>
            <a:spLocks noChangeArrowheads="1"/>
          </p:cNvSpPr>
          <p:nvPr/>
        </p:nvSpPr>
        <p:spPr bwMode="auto">
          <a:xfrm>
            <a:off x="360363" y="1589088"/>
            <a:ext cx="1155700"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Pepsi</a:t>
            </a:r>
            <a:endParaRPr lang="en-US" sz="2400" u="none">
              <a:latin typeface="Times New Roman" pitchFamily="18" charset="0"/>
            </a:endParaRPr>
          </a:p>
        </p:txBody>
      </p:sp>
      <p:sp>
        <p:nvSpPr>
          <p:cNvPr id="29716" name="Rectangle 21"/>
          <p:cNvSpPr>
            <a:spLocks noChangeArrowheads="1"/>
          </p:cNvSpPr>
          <p:nvPr/>
        </p:nvSpPr>
        <p:spPr bwMode="auto">
          <a:xfrm>
            <a:off x="1266825" y="5759450"/>
            <a:ext cx="266700" cy="357188"/>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0</a:t>
            </a:r>
            <a:endParaRPr lang="en-US" sz="2400" u="none">
              <a:latin typeface="Times New Roman" pitchFamily="18" charset="0"/>
            </a:endParaRPr>
          </a:p>
        </p:txBody>
      </p:sp>
      <p:grpSp>
        <p:nvGrpSpPr>
          <p:cNvPr id="2" name="Group 22"/>
          <p:cNvGrpSpPr>
            <a:grpSpLocks/>
          </p:cNvGrpSpPr>
          <p:nvPr/>
        </p:nvGrpSpPr>
        <p:grpSpPr bwMode="auto">
          <a:xfrm>
            <a:off x="2044700" y="1422400"/>
            <a:ext cx="6111875" cy="4160838"/>
            <a:chOff x="1288" y="896"/>
            <a:chExt cx="3850" cy="2621"/>
          </a:xfrm>
        </p:grpSpPr>
        <p:grpSp>
          <p:nvGrpSpPr>
            <p:cNvPr id="3" name="Group 23"/>
            <p:cNvGrpSpPr>
              <a:grpSpLocks/>
            </p:cNvGrpSpPr>
            <p:nvPr/>
          </p:nvGrpSpPr>
          <p:grpSpPr bwMode="auto">
            <a:xfrm>
              <a:off x="1288" y="896"/>
              <a:ext cx="3850" cy="2621"/>
              <a:chOff x="1288" y="896"/>
              <a:chExt cx="3850" cy="2621"/>
            </a:xfrm>
          </p:grpSpPr>
          <p:sp>
            <p:nvSpPr>
              <p:cNvPr id="29736" name="Freeform 24"/>
              <p:cNvSpPr>
                <a:spLocks/>
              </p:cNvSpPr>
              <p:nvPr/>
            </p:nvSpPr>
            <p:spPr bwMode="auto">
              <a:xfrm>
                <a:off x="1288" y="896"/>
                <a:ext cx="2917" cy="2452"/>
              </a:xfrm>
              <a:custGeom>
                <a:avLst/>
                <a:gdLst>
                  <a:gd name="T0" fmla="*/ 2147483647 w 187"/>
                  <a:gd name="T1" fmla="*/ 2147483647 h 157"/>
                  <a:gd name="T2" fmla="*/ 0 w 187"/>
                  <a:gd name="T3" fmla="*/ 0 h 157"/>
                  <a:gd name="T4" fmla="*/ 0 60000 65536"/>
                  <a:gd name="T5" fmla="*/ 0 60000 65536"/>
                  <a:gd name="T6" fmla="*/ 0 w 187"/>
                  <a:gd name="T7" fmla="*/ 0 h 157"/>
                  <a:gd name="T8" fmla="*/ 187 w 187"/>
                  <a:gd name="T9" fmla="*/ 157 h 157"/>
                </a:gdLst>
                <a:ahLst/>
                <a:cxnLst>
                  <a:cxn ang="T4">
                    <a:pos x="T0" y="T1"/>
                  </a:cxn>
                  <a:cxn ang="T5">
                    <a:pos x="T2" y="T3"/>
                  </a:cxn>
                </a:cxnLst>
                <a:rect l="T6" t="T7" r="T8" b="T9"/>
                <a:pathLst>
                  <a:path w="187" h="157">
                    <a:moveTo>
                      <a:pt x="187" y="157"/>
                    </a:moveTo>
                    <a:cubicBezTo>
                      <a:pt x="100" y="142"/>
                      <a:pt x="29" y="81"/>
                      <a:pt x="0" y="0"/>
                    </a:cubicBezTo>
                  </a:path>
                </a:pathLst>
              </a:custGeom>
              <a:noFill/>
              <a:ln w="74613">
                <a:solidFill>
                  <a:srgbClr val="003F95"/>
                </a:solidFill>
                <a:round/>
                <a:headEnd/>
                <a:tailEnd/>
              </a:ln>
            </p:spPr>
            <p:txBody>
              <a:bodyPr/>
              <a:lstStyle/>
              <a:p>
                <a:endParaRPr lang="en-US"/>
              </a:p>
            </p:txBody>
          </p:sp>
          <p:grpSp>
            <p:nvGrpSpPr>
              <p:cNvPr id="4" name="Group 25"/>
              <p:cNvGrpSpPr>
                <a:grpSpLocks/>
              </p:cNvGrpSpPr>
              <p:nvPr/>
            </p:nvGrpSpPr>
            <p:grpSpPr bwMode="auto">
              <a:xfrm>
                <a:off x="4189" y="3082"/>
                <a:ext cx="949" cy="435"/>
                <a:chOff x="4189" y="3082"/>
                <a:chExt cx="949" cy="435"/>
              </a:xfrm>
            </p:grpSpPr>
            <p:sp>
              <p:nvSpPr>
                <p:cNvPr id="29738" name="Rectangle 26"/>
                <p:cNvSpPr>
                  <a:spLocks noChangeArrowheads="1"/>
                </p:cNvSpPr>
                <p:nvPr/>
              </p:nvSpPr>
              <p:spPr bwMode="auto">
                <a:xfrm>
                  <a:off x="4189" y="3082"/>
                  <a:ext cx="949"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Indifference</a:t>
                  </a:r>
                  <a:endParaRPr lang="en-US" sz="2400" u="none">
                    <a:latin typeface="Times New Roman" pitchFamily="18" charset="0"/>
                  </a:endParaRPr>
                </a:p>
              </p:txBody>
            </p:sp>
            <p:sp>
              <p:nvSpPr>
                <p:cNvPr id="29739" name="Rectangle 27"/>
                <p:cNvSpPr>
                  <a:spLocks noChangeArrowheads="1"/>
                </p:cNvSpPr>
                <p:nvPr/>
              </p:nvSpPr>
              <p:spPr bwMode="auto">
                <a:xfrm>
                  <a:off x="4289" y="3292"/>
                  <a:ext cx="571"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curve, </a:t>
                  </a:r>
                  <a:endParaRPr lang="en-US" sz="2400" u="none">
                    <a:latin typeface="Times New Roman" pitchFamily="18" charset="0"/>
                  </a:endParaRPr>
                </a:p>
              </p:txBody>
            </p:sp>
          </p:grpSp>
        </p:grpSp>
        <p:sp>
          <p:nvSpPr>
            <p:cNvPr id="29735" name="Rectangle 28"/>
            <p:cNvSpPr>
              <a:spLocks noChangeArrowheads="1"/>
            </p:cNvSpPr>
            <p:nvPr/>
          </p:nvSpPr>
          <p:spPr bwMode="auto">
            <a:xfrm>
              <a:off x="4792" y="3292"/>
              <a:ext cx="109" cy="202"/>
            </a:xfrm>
            <a:prstGeom prst="rect">
              <a:avLst/>
            </a:prstGeom>
            <a:noFill/>
            <a:ln w="9525">
              <a:noFill/>
              <a:miter lim="800000"/>
              <a:headEnd/>
              <a:tailEnd/>
            </a:ln>
          </p:spPr>
          <p:txBody>
            <a:bodyPr wrap="none" lIns="0" tIns="0" rIns="0" bIns="0">
              <a:spAutoFit/>
            </a:bodyPr>
            <a:lstStyle/>
            <a:p>
              <a:pPr eaLnBrk="0" hangingPunct="0"/>
              <a:r>
                <a:rPr lang="en-US" sz="2100" i="1" u="none">
                  <a:solidFill>
                    <a:srgbClr val="000000"/>
                  </a:solidFill>
                </a:rPr>
                <a:t>I</a:t>
              </a:r>
              <a:r>
                <a:rPr lang="en-US" sz="2100" u="none" baseline="-25000">
                  <a:solidFill>
                    <a:srgbClr val="000000"/>
                  </a:solidFill>
                </a:rPr>
                <a:t>1</a:t>
              </a:r>
              <a:endParaRPr lang="en-US" sz="2400" u="none">
                <a:latin typeface="Times New Roman" pitchFamily="18" charset="0"/>
              </a:endParaRPr>
            </a:p>
          </p:txBody>
        </p:sp>
      </p:grpSp>
      <p:sp>
        <p:nvSpPr>
          <p:cNvPr id="29718" name="Rectangle 29"/>
          <p:cNvSpPr>
            <a:spLocks noChangeArrowheads="1"/>
          </p:cNvSpPr>
          <p:nvPr/>
        </p:nvSpPr>
        <p:spPr bwMode="auto">
          <a:xfrm>
            <a:off x="7823200" y="5226050"/>
            <a:ext cx="192088" cy="357188"/>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 </a:t>
            </a:r>
            <a:endParaRPr lang="en-US" sz="2400" u="none">
              <a:latin typeface="Times New Roman" pitchFamily="18" charset="0"/>
            </a:endParaRPr>
          </a:p>
        </p:txBody>
      </p:sp>
      <p:grpSp>
        <p:nvGrpSpPr>
          <p:cNvPr id="5" name="Group 30"/>
          <p:cNvGrpSpPr>
            <a:grpSpLocks/>
          </p:cNvGrpSpPr>
          <p:nvPr/>
        </p:nvGrpSpPr>
        <p:grpSpPr bwMode="auto">
          <a:xfrm>
            <a:off x="2960688" y="1347788"/>
            <a:ext cx="4427537" cy="3333750"/>
            <a:chOff x="1865" y="849"/>
            <a:chExt cx="2789" cy="2100"/>
          </a:xfrm>
        </p:grpSpPr>
        <p:sp>
          <p:nvSpPr>
            <p:cNvPr id="29732" name="Freeform 31"/>
            <p:cNvSpPr>
              <a:spLocks/>
            </p:cNvSpPr>
            <p:nvPr/>
          </p:nvSpPr>
          <p:spPr bwMode="auto">
            <a:xfrm>
              <a:off x="1865" y="849"/>
              <a:ext cx="2589" cy="1968"/>
            </a:xfrm>
            <a:custGeom>
              <a:avLst/>
              <a:gdLst>
                <a:gd name="T0" fmla="*/ 2147483647 w 166"/>
                <a:gd name="T1" fmla="*/ 2147483647 h 126"/>
                <a:gd name="T2" fmla="*/ 0 w 166"/>
                <a:gd name="T3" fmla="*/ 0 h 126"/>
                <a:gd name="T4" fmla="*/ 0 60000 65536"/>
                <a:gd name="T5" fmla="*/ 0 60000 65536"/>
                <a:gd name="T6" fmla="*/ 0 w 166"/>
                <a:gd name="T7" fmla="*/ 0 h 126"/>
                <a:gd name="T8" fmla="*/ 166 w 166"/>
                <a:gd name="T9" fmla="*/ 126 h 126"/>
              </a:gdLst>
              <a:ahLst/>
              <a:cxnLst>
                <a:cxn ang="T4">
                  <a:pos x="T0" y="T1"/>
                </a:cxn>
                <a:cxn ang="T5">
                  <a:pos x="T2" y="T3"/>
                </a:cxn>
              </a:cxnLst>
              <a:rect l="T6" t="T7" r="T8" b="T9"/>
              <a:pathLst>
                <a:path w="166" h="126">
                  <a:moveTo>
                    <a:pt x="166" y="126"/>
                  </a:moveTo>
                  <a:cubicBezTo>
                    <a:pt x="90" y="118"/>
                    <a:pt x="27" y="68"/>
                    <a:pt x="0" y="0"/>
                  </a:cubicBezTo>
                </a:path>
              </a:pathLst>
            </a:custGeom>
            <a:noFill/>
            <a:ln w="74613">
              <a:solidFill>
                <a:srgbClr val="003F95"/>
              </a:solidFill>
              <a:round/>
              <a:headEnd/>
              <a:tailEnd/>
            </a:ln>
          </p:spPr>
          <p:txBody>
            <a:bodyPr/>
            <a:lstStyle/>
            <a:p>
              <a:endParaRPr lang="en-US"/>
            </a:p>
          </p:txBody>
        </p:sp>
        <p:sp>
          <p:nvSpPr>
            <p:cNvPr id="29733" name="Rectangle 32"/>
            <p:cNvSpPr>
              <a:spLocks noChangeArrowheads="1"/>
            </p:cNvSpPr>
            <p:nvPr/>
          </p:nvSpPr>
          <p:spPr bwMode="auto">
            <a:xfrm>
              <a:off x="4545" y="2747"/>
              <a:ext cx="109" cy="202"/>
            </a:xfrm>
            <a:prstGeom prst="rect">
              <a:avLst/>
            </a:prstGeom>
            <a:noFill/>
            <a:ln w="9525">
              <a:noFill/>
              <a:miter lim="800000"/>
              <a:headEnd/>
              <a:tailEnd/>
            </a:ln>
          </p:spPr>
          <p:txBody>
            <a:bodyPr wrap="none" lIns="0" tIns="0" rIns="0" bIns="0">
              <a:spAutoFit/>
            </a:bodyPr>
            <a:lstStyle/>
            <a:p>
              <a:pPr eaLnBrk="0" hangingPunct="0"/>
              <a:r>
                <a:rPr lang="en-US" sz="2100" i="1" u="none">
                  <a:solidFill>
                    <a:srgbClr val="000000"/>
                  </a:solidFill>
                </a:rPr>
                <a:t>I</a:t>
              </a:r>
              <a:r>
                <a:rPr lang="en-US" sz="2100" u="none" baseline="-25000">
                  <a:solidFill>
                    <a:srgbClr val="000000"/>
                  </a:solidFill>
                </a:rPr>
                <a:t>2</a:t>
              </a:r>
              <a:endParaRPr lang="en-US" sz="2400" u="none">
                <a:latin typeface="Times New Roman" pitchFamily="18" charset="0"/>
              </a:endParaRPr>
            </a:p>
          </p:txBody>
        </p:sp>
      </p:grpSp>
      <p:grpSp>
        <p:nvGrpSpPr>
          <p:cNvPr id="6" name="Group 33"/>
          <p:cNvGrpSpPr>
            <a:grpSpLocks/>
          </p:cNvGrpSpPr>
          <p:nvPr/>
        </p:nvGrpSpPr>
        <p:grpSpPr bwMode="auto">
          <a:xfrm>
            <a:off x="2033588" y="1971675"/>
            <a:ext cx="344487" cy="457200"/>
            <a:chOff x="1281" y="1242"/>
            <a:chExt cx="217" cy="288"/>
          </a:xfrm>
        </p:grpSpPr>
        <p:sp>
          <p:nvSpPr>
            <p:cNvPr id="29730" name="Rectangle 34"/>
            <p:cNvSpPr>
              <a:spLocks noChangeArrowheads="1"/>
            </p:cNvSpPr>
            <p:nvPr/>
          </p:nvSpPr>
          <p:spPr bwMode="auto">
            <a:xfrm>
              <a:off x="1281" y="1305"/>
              <a:ext cx="194"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C</a:t>
              </a:r>
              <a:endParaRPr lang="en-US" sz="2400" u="none">
                <a:latin typeface="Times New Roman" pitchFamily="18" charset="0"/>
              </a:endParaRPr>
            </a:p>
          </p:txBody>
        </p:sp>
        <p:sp>
          <p:nvSpPr>
            <p:cNvPr id="29731" name="Oval 35"/>
            <p:cNvSpPr>
              <a:spLocks noChangeArrowheads="1"/>
            </p:cNvSpPr>
            <p:nvPr/>
          </p:nvSpPr>
          <p:spPr bwMode="auto">
            <a:xfrm>
              <a:off x="1409" y="1242"/>
              <a:ext cx="89" cy="8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7" name="Group 36"/>
          <p:cNvGrpSpPr>
            <a:grpSpLocks/>
          </p:cNvGrpSpPr>
          <p:nvPr/>
        </p:nvGrpSpPr>
        <p:grpSpPr bwMode="auto">
          <a:xfrm>
            <a:off x="3371850" y="3797300"/>
            <a:ext cx="400050" cy="495300"/>
            <a:chOff x="2124" y="2392"/>
            <a:chExt cx="252" cy="312"/>
          </a:xfrm>
        </p:grpSpPr>
        <p:sp>
          <p:nvSpPr>
            <p:cNvPr id="29728" name="Rectangle 37"/>
            <p:cNvSpPr>
              <a:spLocks noChangeArrowheads="1"/>
            </p:cNvSpPr>
            <p:nvPr/>
          </p:nvSpPr>
          <p:spPr bwMode="auto">
            <a:xfrm>
              <a:off x="2124" y="2479"/>
              <a:ext cx="183"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B</a:t>
              </a:r>
              <a:endParaRPr lang="en-US" sz="2400" u="none">
                <a:latin typeface="Times New Roman" pitchFamily="18" charset="0"/>
              </a:endParaRPr>
            </a:p>
          </p:txBody>
        </p:sp>
        <p:sp>
          <p:nvSpPr>
            <p:cNvPr id="29729" name="Oval 38"/>
            <p:cNvSpPr>
              <a:spLocks noChangeArrowheads="1"/>
            </p:cNvSpPr>
            <p:nvPr/>
          </p:nvSpPr>
          <p:spPr bwMode="auto">
            <a:xfrm>
              <a:off x="2287" y="2392"/>
              <a:ext cx="89" cy="8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 name="Group 39"/>
          <p:cNvGrpSpPr>
            <a:grpSpLocks/>
          </p:cNvGrpSpPr>
          <p:nvPr/>
        </p:nvGrpSpPr>
        <p:grpSpPr bwMode="auto">
          <a:xfrm>
            <a:off x="5286375" y="4860925"/>
            <a:ext cx="290513" cy="573088"/>
            <a:chOff x="3330" y="3062"/>
            <a:chExt cx="183" cy="361"/>
          </a:xfrm>
        </p:grpSpPr>
        <p:sp>
          <p:nvSpPr>
            <p:cNvPr id="29726" name="Rectangle 40"/>
            <p:cNvSpPr>
              <a:spLocks noChangeArrowheads="1"/>
            </p:cNvSpPr>
            <p:nvPr/>
          </p:nvSpPr>
          <p:spPr bwMode="auto">
            <a:xfrm>
              <a:off x="3330" y="3198"/>
              <a:ext cx="183"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A</a:t>
              </a:r>
              <a:endParaRPr lang="en-US" sz="2400" u="none">
                <a:latin typeface="Times New Roman" pitchFamily="18" charset="0"/>
              </a:endParaRPr>
            </a:p>
          </p:txBody>
        </p:sp>
        <p:sp>
          <p:nvSpPr>
            <p:cNvPr id="29727" name="Oval 41"/>
            <p:cNvSpPr>
              <a:spLocks noChangeArrowheads="1"/>
            </p:cNvSpPr>
            <p:nvPr/>
          </p:nvSpPr>
          <p:spPr bwMode="auto">
            <a:xfrm>
              <a:off x="3357" y="3062"/>
              <a:ext cx="89" cy="8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9" name="Group 42"/>
          <p:cNvGrpSpPr>
            <a:grpSpLocks/>
          </p:cNvGrpSpPr>
          <p:nvPr/>
        </p:nvGrpSpPr>
        <p:grpSpPr bwMode="auto">
          <a:xfrm>
            <a:off x="5845175" y="3935413"/>
            <a:ext cx="522288" cy="357187"/>
            <a:chOff x="3682" y="2479"/>
            <a:chExt cx="329" cy="225"/>
          </a:xfrm>
        </p:grpSpPr>
        <p:sp>
          <p:nvSpPr>
            <p:cNvPr id="29724" name="Rectangle 43"/>
            <p:cNvSpPr>
              <a:spLocks noChangeArrowheads="1"/>
            </p:cNvSpPr>
            <p:nvPr/>
          </p:nvSpPr>
          <p:spPr bwMode="auto">
            <a:xfrm>
              <a:off x="3817" y="2479"/>
              <a:ext cx="194"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D</a:t>
              </a:r>
              <a:endParaRPr lang="en-US" sz="2400" u="none">
                <a:latin typeface="Times New Roman" pitchFamily="18" charset="0"/>
              </a:endParaRPr>
            </a:p>
          </p:txBody>
        </p:sp>
        <p:sp>
          <p:nvSpPr>
            <p:cNvPr id="29725" name="Oval 44"/>
            <p:cNvSpPr>
              <a:spLocks noChangeArrowheads="1"/>
            </p:cNvSpPr>
            <p:nvPr/>
          </p:nvSpPr>
          <p:spPr bwMode="auto">
            <a:xfrm>
              <a:off x="3682" y="2601"/>
              <a:ext cx="89" cy="89"/>
            </a:xfrm>
            <a:prstGeom prst="ellipse">
              <a:avLst/>
            </a:prstGeom>
            <a:solidFill>
              <a:schemeClr val="tx1"/>
            </a:solidFill>
            <a:ln w="9525">
              <a:solidFill>
                <a:schemeClr val="tx1"/>
              </a:solidFill>
              <a:round/>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A8B8-BD09-4AED-978A-1E84BD400584}"/>
              </a:ext>
            </a:extLst>
          </p:cNvPr>
          <p:cNvSpPr>
            <a:spLocks noGrp="1"/>
          </p:cNvSpPr>
          <p:nvPr>
            <p:ph type="title"/>
          </p:nvPr>
        </p:nvSpPr>
        <p:spPr>
          <a:xfrm>
            <a:off x="166255" y="365126"/>
            <a:ext cx="8692737" cy="1325563"/>
          </a:xfrm>
        </p:spPr>
        <p:txBody>
          <a:bodyPr>
            <a:normAutofit fontScale="90000"/>
          </a:bodyPr>
          <a:lstStyle/>
          <a:p>
            <a:br>
              <a:rPr lang="en-US" b="1" dirty="0"/>
            </a:br>
            <a:r>
              <a:rPr lang="en-US" sz="4000" b="1" dirty="0"/>
              <a:t>Indifference curves are convex to the origin</a:t>
            </a:r>
            <a:br>
              <a:rPr lang="en-US" b="1" dirty="0"/>
            </a:br>
            <a:endParaRPr lang="en-US" dirty="0"/>
          </a:p>
        </p:txBody>
      </p:sp>
      <p:sp>
        <p:nvSpPr>
          <p:cNvPr id="3" name="Content Placeholder 2">
            <a:extLst>
              <a:ext uri="{FF2B5EF4-FFF2-40B4-BE49-F238E27FC236}">
                <a16:creationId xmlns:a16="http://schemas.microsoft.com/office/drawing/2014/main" id="{A783F049-31DC-4EBB-8A37-04621935D92A}"/>
              </a:ext>
            </a:extLst>
          </p:cNvPr>
          <p:cNvSpPr>
            <a:spLocks noGrp="1"/>
          </p:cNvSpPr>
          <p:nvPr>
            <p:ph idx="1"/>
          </p:nvPr>
        </p:nvSpPr>
        <p:spPr/>
        <p:txBody>
          <a:bodyPr/>
          <a:lstStyle/>
          <a:p>
            <a:r>
              <a:rPr lang="en-US" dirty="0"/>
              <a:t>IC are convex to the origin because they follow the law of </a:t>
            </a:r>
            <a:r>
              <a:rPr lang="en-US" i="1" dirty="0" err="1"/>
              <a:t>DMRSxy</a:t>
            </a:r>
            <a:r>
              <a:rPr lang="en-US" dirty="0"/>
              <a:t>​ (Diminishing marginal rate of substitution).</a:t>
            </a:r>
          </a:p>
          <a:p>
            <a:endParaRPr lang="en-US" dirty="0"/>
          </a:p>
        </p:txBody>
      </p:sp>
    </p:spTree>
    <p:extLst>
      <p:ext uri="{BB962C8B-B14F-4D97-AF65-F5344CB8AC3E}">
        <p14:creationId xmlns:p14="http://schemas.microsoft.com/office/powerpoint/2010/main" val="3464827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a:xfrm>
            <a:off x="457200" y="152400"/>
            <a:ext cx="8382000" cy="1096963"/>
          </a:xfrm>
        </p:spPr>
        <p:txBody>
          <a:bodyPr>
            <a:normAutofit/>
          </a:bodyPr>
          <a:lstStyle/>
          <a:p>
            <a:pPr algn="ctr"/>
            <a:r>
              <a:rPr lang="en-US" sz="3600" dirty="0"/>
              <a:t>REPRESENTING PREFERENCES WITH INDIFFERENCE CURVES</a:t>
            </a:r>
          </a:p>
        </p:txBody>
      </p:sp>
      <p:sp>
        <p:nvSpPr>
          <p:cNvPr id="30723" name="Rectangle 5"/>
          <p:cNvSpPr>
            <a:spLocks noGrp="1" noChangeArrowheads="1"/>
          </p:cNvSpPr>
          <p:nvPr>
            <p:ph idx="1"/>
          </p:nvPr>
        </p:nvSpPr>
        <p:spPr>
          <a:xfrm>
            <a:off x="0" y="1427163"/>
            <a:ext cx="9144000" cy="5173662"/>
          </a:xfrm>
        </p:spPr>
        <p:txBody>
          <a:bodyPr/>
          <a:lstStyle/>
          <a:p>
            <a:pPr>
              <a:lnSpc>
                <a:spcPct val="90000"/>
              </a:lnSpc>
              <a:buFont typeface="Wingdings" pitchFamily="2" charset="2"/>
              <a:buChar char="Ø"/>
            </a:pPr>
            <a:r>
              <a:rPr lang="en-US"/>
              <a:t>The Consumer’s Preferences</a:t>
            </a:r>
          </a:p>
          <a:p>
            <a:pPr lvl="1">
              <a:lnSpc>
                <a:spcPct val="90000"/>
              </a:lnSpc>
            </a:pPr>
            <a:r>
              <a:rPr lang="en-US"/>
              <a:t>The consumer is indifferent, or equally happy, with the combinations shown at points A, B, and C because they are all on the same curve.</a:t>
            </a:r>
          </a:p>
          <a:p>
            <a:pPr lvl="1">
              <a:lnSpc>
                <a:spcPct val="90000"/>
              </a:lnSpc>
              <a:buFontTx/>
              <a:buNone/>
            </a:pPr>
            <a:endParaRPr lang="en-US"/>
          </a:p>
          <a:p>
            <a:pPr>
              <a:lnSpc>
                <a:spcPct val="90000"/>
              </a:lnSpc>
              <a:buFont typeface="Wingdings" pitchFamily="2" charset="2"/>
              <a:buChar char="Ø"/>
            </a:pPr>
            <a:r>
              <a:rPr lang="en-US"/>
              <a:t>The Marginal Rate of Substitution</a:t>
            </a:r>
          </a:p>
          <a:p>
            <a:pPr lvl="1">
              <a:lnSpc>
                <a:spcPct val="90000"/>
              </a:lnSpc>
            </a:pPr>
            <a:r>
              <a:rPr lang="en-US"/>
              <a:t>The slope at any point on an indifference curve is the </a:t>
            </a:r>
            <a:r>
              <a:rPr lang="en-US" i="1">
                <a:solidFill>
                  <a:srgbClr val="33CC33"/>
                </a:solidFill>
              </a:rPr>
              <a:t>marginal rate of substitution</a:t>
            </a:r>
            <a:r>
              <a:rPr lang="en-US"/>
              <a:t>.</a:t>
            </a:r>
          </a:p>
          <a:p>
            <a:pPr lvl="2">
              <a:lnSpc>
                <a:spcPct val="90000"/>
              </a:lnSpc>
            </a:pPr>
            <a:r>
              <a:rPr lang="en-US"/>
              <a:t>It is the rate at which a consumer is willing to trade one good for another.</a:t>
            </a:r>
          </a:p>
          <a:p>
            <a:pPr lvl="2">
              <a:lnSpc>
                <a:spcPct val="90000"/>
              </a:lnSpc>
            </a:pPr>
            <a:r>
              <a:rPr lang="en-US"/>
              <a:t>It is the amount of one good that a consumer requires as compensation to give up one unit of the other good.</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0"/>
          <p:cNvSpPr>
            <a:spLocks noGrp="1" noChangeArrowheads="1"/>
          </p:cNvSpPr>
          <p:nvPr>
            <p:ph type="title"/>
          </p:nvPr>
        </p:nvSpPr>
        <p:spPr>
          <a:xfrm>
            <a:off x="457200" y="96838"/>
            <a:ext cx="8229600" cy="1143000"/>
          </a:xfrm>
        </p:spPr>
        <p:txBody>
          <a:bodyPr>
            <a:normAutofit/>
          </a:bodyPr>
          <a:lstStyle/>
          <a:p>
            <a:pPr eaLnBrk="1" hangingPunct="1"/>
            <a:r>
              <a:rPr lang="en-US" sz="3600" dirty="0"/>
              <a:t>The Consumer’s Preferences</a:t>
            </a:r>
          </a:p>
        </p:txBody>
      </p:sp>
      <p:sp>
        <p:nvSpPr>
          <p:cNvPr id="31747" name="Rectangle 4"/>
          <p:cNvSpPr>
            <a:spLocks noChangeArrowheads="1"/>
          </p:cNvSpPr>
          <p:nvPr/>
        </p:nvSpPr>
        <p:spPr bwMode="auto">
          <a:xfrm>
            <a:off x="1647825" y="1471613"/>
            <a:ext cx="6537325" cy="4214812"/>
          </a:xfrm>
          <a:prstGeom prst="rect">
            <a:avLst/>
          </a:prstGeom>
          <a:solidFill>
            <a:srgbClr val="F3F6F9"/>
          </a:solidFill>
          <a:ln w="273050">
            <a:solidFill>
              <a:srgbClr val="F3F6F9"/>
            </a:solidFill>
            <a:miter lim="800000"/>
            <a:headEnd/>
            <a:tailEnd/>
          </a:ln>
        </p:spPr>
        <p:txBody>
          <a:bodyPr/>
          <a:lstStyle/>
          <a:p>
            <a:endParaRPr lang="en-US"/>
          </a:p>
        </p:txBody>
      </p:sp>
      <p:sp>
        <p:nvSpPr>
          <p:cNvPr id="31748" name="Rectangle 5"/>
          <p:cNvSpPr>
            <a:spLocks noChangeArrowheads="1"/>
          </p:cNvSpPr>
          <p:nvPr/>
        </p:nvSpPr>
        <p:spPr bwMode="auto">
          <a:xfrm>
            <a:off x="1647825" y="1471613"/>
            <a:ext cx="6537325" cy="4214812"/>
          </a:xfrm>
          <a:prstGeom prst="rect">
            <a:avLst/>
          </a:prstGeom>
          <a:solidFill>
            <a:srgbClr val="F2F4F8"/>
          </a:solidFill>
          <a:ln w="247650">
            <a:solidFill>
              <a:srgbClr val="F2F4F8"/>
            </a:solidFill>
            <a:miter lim="800000"/>
            <a:headEnd/>
            <a:tailEnd/>
          </a:ln>
        </p:spPr>
        <p:txBody>
          <a:bodyPr/>
          <a:lstStyle/>
          <a:p>
            <a:endParaRPr lang="en-US"/>
          </a:p>
        </p:txBody>
      </p:sp>
      <p:sp>
        <p:nvSpPr>
          <p:cNvPr id="31749" name="Rectangle 6"/>
          <p:cNvSpPr>
            <a:spLocks noChangeArrowheads="1"/>
          </p:cNvSpPr>
          <p:nvPr/>
        </p:nvSpPr>
        <p:spPr bwMode="auto">
          <a:xfrm>
            <a:off x="1647825" y="1471613"/>
            <a:ext cx="6537325" cy="4214812"/>
          </a:xfrm>
          <a:prstGeom prst="rect">
            <a:avLst/>
          </a:prstGeom>
          <a:solidFill>
            <a:srgbClr val="F1F4F7"/>
          </a:solidFill>
          <a:ln w="222250">
            <a:solidFill>
              <a:srgbClr val="F1F4F7"/>
            </a:solidFill>
            <a:miter lim="800000"/>
            <a:headEnd/>
            <a:tailEnd/>
          </a:ln>
        </p:spPr>
        <p:txBody>
          <a:bodyPr/>
          <a:lstStyle/>
          <a:p>
            <a:endParaRPr lang="en-US"/>
          </a:p>
        </p:txBody>
      </p:sp>
      <p:sp>
        <p:nvSpPr>
          <p:cNvPr id="31750" name="Rectangle 7"/>
          <p:cNvSpPr>
            <a:spLocks noChangeArrowheads="1"/>
          </p:cNvSpPr>
          <p:nvPr/>
        </p:nvSpPr>
        <p:spPr bwMode="auto">
          <a:xfrm>
            <a:off x="1647825" y="1471613"/>
            <a:ext cx="6537325" cy="4214812"/>
          </a:xfrm>
          <a:prstGeom prst="rect">
            <a:avLst/>
          </a:prstGeom>
          <a:solidFill>
            <a:srgbClr val="F0F2F5"/>
          </a:solidFill>
          <a:ln w="198438">
            <a:solidFill>
              <a:srgbClr val="F0F2F5"/>
            </a:solidFill>
            <a:miter lim="800000"/>
            <a:headEnd/>
            <a:tailEnd/>
          </a:ln>
        </p:spPr>
        <p:txBody>
          <a:bodyPr/>
          <a:lstStyle/>
          <a:p>
            <a:endParaRPr lang="en-US"/>
          </a:p>
        </p:txBody>
      </p:sp>
      <p:sp>
        <p:nvSpPr>
          <p:cNvPr id="31751" name="Rectangle 8"/>
          <p:cNvSpPr>
            <a:spLocks noChangeArrowheads="1"/>
          </p:cNvSpPr>
          <p:nvPr/>
        </p:nvSpPr>
        <p:spPr bwMode="auto">
          <a:xfrm>
            <a:off x="1647825" y="1471613"/>
            <a:ext cx="6537325" cy="4214812"/>
          </a:xfrm>
          <a:prstGeom prst="rect">
            <a:avLst/>
          </a:prstGeom>
          <a:solidFill>
            <a:srgbClr val="EEF1F4"/>
          </a:solidFill>
          <a:ln w="173038">
            <a:solidFill>
              <a:srgbClr val="EEF1F4"/>
            </a:solidFill>
            <a:miter lim="800000"/>
            <a:headEnd/>
            <a:tailEnd/>
          </a:ln>
        </p:spPr>
        <p:txBody>
          <a:bodyPr/>
          <a:lstStyle/>
          <a:p>
            <a:endParaRPr lang="en-US"/>
          </a:p>
        </p:txBody>
      </p:sp>
      <p:sp>
        <p:nvSpPr>
          <p:cNvPr id="31752" name="Rectangle 9"/>
          <p:cNvSpPr>
            <a:spLocks noChangeArrowheads="1"/>
          </p:cNvSpPr>
          <p:nvPr/>
        </p:nvSpPr>
        <p:spPr bwMode="auto">
          <a:xfrm>
            <a:off x="1647825" y="1471613"/>
            <a:ext cx="6537325" cy="4214812"/>
          </a:xfrm>
          <a:prstGeom prst="rect">
            <a:avLst/>
          </a:prstGeom>
          <a:solidFill>
            <a:srgbClr val="EDEFF3"/>
          </a:solidFill>
          <a:ln w="149225">
            <a:solidFill>
              <a:srgbClr val="EDEFF3"/>
            </a:solidFill>
            <a:miter lim="800000"/>
            <a:headEnd/>
            <a:tailEnd/>
          </a:ln>
        </p:spPr>
        <p:txBody>
          <a:bodyPr/>
          <a:lstStyle/>
          <a:p>
            <a:endParaRPr lang="en-US"/>
          </a:p>
        </p:txBody>
      </p:sp>
      <p:sp>
        <p:nvSpPr>
          <p:cNvPr id="31753" name="Rectangle 10"/>
          <p:cNvSpPr>
            <a:spLocks noChangeArrowheads="1"/>
          </p:cNvSpPr>
          <p:nvPr/>
        </p:nvSpPr>
        <p:spPr bwMode="auto">
          <a:xfrm>
            <a:off x="1647825" y="1471613"/>
            <a:ext cx="6537325" cy="4214812"/>
          </a:xfrm>
          <a:prstGeom prst="rect">
            <a:avLst/>
          </a:prstGeom>
          <a:solidFill>
            <a:srgbClr val="EBEEF2"/>
          </a:solidFill>
          <a:ln w="123825">
            <a:solidFill>
              <a:srgbClr val="EBEEF2"/>
            </a:solidFill>
            <a:miter lim="800000"/>
            <a:headEnd/>
            <a:tailEnd/>
          </a:ln>
        </p:spPr>
        <p:txBody>
          <a:bodyPr/>
          <a:lstStyle/>
          <a:p>
            <a:endParaRPr lang="en-US"/>
          </a:p>
        </p:txBody>
      </p:sp>
      <p:sp>
        <p:nvSpPr>
          <p:cNvPr id="31754" name="Rectangle 11"/>
          <p:cNvSpPr>
            <a:spLocks noChangeArrowheads="1"/>
          </p:cNvSpPr>
          <p:nvPr/>
        </p:nvSpPr>
        <p:spPr bwMode="auto">
          <a:xfrm>
            <a:off x="1647825" y="1471613"/>
            <a:ext cx="6537325" cy="4214812"/>
          </a:xfrm>
          <a:prstGeom prst="rect">
            <a:avLst/>
          </a:prstGeom>
          <a:solidFill>
            <a:srgbClr val="EAECF1"/>
          </a:solidFill>
          <a:ln w="98425">
            <a:solidFill>
              <a:srgbClr val="EAECF1"/>
            </a:solidFill>
            <a:miter lim="800000"/>
            <a:headEnd/>
            <a:tailEnd/>
          </a:ln>
        </p:spPr>
        <p:txBody>
          <a:bodyPr/>
          <a:lstStyle/>
          <a:p>
            <a:endParaRPr lang="en-US"/>
          </a:p>
        </p:txBody>
      </p:sp>
      <p:sp>
        <p:nvSpPr>
          <p:cNvPr id="31755" name="Rectangle 12"/>
          <p:cNvSpPr>
            <a:spLocks noChangeArrowheads="1"/>
          </p:cNvSpPr>
          <p:nvPr/>
        </p:nvSpPr>
        <p:spPr bwMode="auto">
          <a:xfrm>
            <a:off x="1647825" y="1471613"/>
            <a:ext cx="6537325" cy="4214812"/>
          </a:xfrm>
          <a:prstGeom prst="rect">
            <a:avLst/>
          </a:prstGeom>
          <a:solidFill>
            <a:srgbClr val="E9EBF0"/>
          </a:solidFill>
          <a:ln w="74613">
            <a:solidFill>
              <a:srgbClr val="E9EBF0"/>
            </a:solidFill>
            <a:miter lim="800000"/>
            <a:headEnd/>
            <a:tailEnd/>
          </a:ln>
        </p:spPr>
        <p:txBody>
          <a:bodyPr/>
          <a:lstStyle/>
          <a:p>
            <a:endParaRPr lang="en-US"/>
          </a:p>
        </p:txBody>
      </p:sp>
      <p:sp>
        <p:nvSpPr>
          <p:cNvPr id="31756" name="Rectangle 13"/>
          <p:cNvSpPr>
            <a:spLocks noChangeArrowheads="1"/>
          </p:cNvSpPr>
          <p:nvPr/>
        </p:nvSpPr>
        <p:spPr bwMode="auto">
          <a:xfrm>
            <a:off x="1647825" y="1471613"/>
            <a:ext cx="6537325" cy="4214812"/>
          </a:xfrm>
          <a:prstGeom prst="rect">
            <a:avLst/>
          </a:prstGeom>
          <a:solidFill>
            <a:srgbClr val="E7EAEF"/>
          </a:solidFill>
          <a:ln w="49213">
            <a:solidFill>
              <a:srgbClr val="E7EAEF"/>
            </a:solidFill>
            <a:miter lim="800000"/>
            <a:headEnd/>
            <a:tailEnd/>
          </a:ln>
        </p:spPr>
        <p:txBody>
          <a:bodyPr/>
          <a:lstStyle/>
          <a:p>
            <a:endParaRPr lang="en-US"/>
          </a:p>
        </p:txBody>
      </p:sp>
      <p:sp>
        <p:nvSpPr>
          <p:cNvPr id="31757" name="Rectangle 14"/>
          <p:cNvSpPr>
            <a:spLocks noChangeArrowheads="1"/>
          </p:cNvSpPr>
          <p:nvPr/>
        </p:nvSpPr>
        <p:spPr bwMode="auto">
          <a:xfrm>
            <a:off x="1647825" y="1471613"/>
            <a:ext cx="6537325" cy="4214812"/>
          </a:xfrm>
          <a:prstGeom prst="rect">
            <a:avLst/>
          </a:prstGeom>
          <a:solidFill>
            <a:srgbClr val="E6E9EF"/>
          </a:solidFill>
          <a:ln w="25400">
            <a:solidFill>
              <a:srgbClr val="E6E9EF"/>
            </a:solidFill>
            <a:miter lim="800000"/>
            <a:headEnd/>
            <a:tailEnd/>
          </a:ln>
        </p:spPr>
        <p:txBody>
          <a:bodyPr/>
          <a:lstStyle/>
          <a:p>
            <a:endParaRPr lang="en-US"/>
          </a:p>
        </p:txBody>
      </p:sp>
      <p:sp>
        <p:nvSpPr>
          <p:cNvPr id="31758" name="Rectangle 15"/>
          <p:cNvSpPr>
            <a:spLocks noChangeArrowheads="1"/>
          </p:cNvSpPr>
          <p:nvPr/>
        </p:nvSpPr>
        <p:spPr bwMode="auto">
          <a:xfrm>
            <a:off x="1474788" y="1296988"/>
            <a:ext cx="6611937" cy="4314825"/>
          </a:xfrm>
          <a:prstGeom prst="rect">
            <a:avLst/>
          </a:prstGeom>
          <a:solidFill>
            <a:srgbClr val="FFFFFF"/>
          </a:solidFill>
          <a:ln w="9525">
            <a:noFill/>
            <a:miter lim="800000"/>
            <a:headEnd/>
            <a:tailEnd/>
          </a:ln>
        </p:spPr>
        <p:txBody>
          <a:bodyPr/>
          <a:lstStyle/>
          <a:p>
            <a:endParaRPr lang="en-US"/>
          </a:p>
        </p:txBody>
      </p:sp>
      <p:sp>
        <p:nvSpPr>
          <p:cNvPr id="31759" name="Freeform 16"/>
          <p:cNvSpPr>
            <a:spLocks/>
          </p:cNvSpPr>
          <p:nvPr/>
        </p:nvSpPr>
        <p:spPr bwMode="auto">
          <a:xfrm>
            <a:off x="1474788" y="1296988"/>
            <a:ext cx="6611937" cy="4314825"/>
          </a:xfrm>
          <a:custGeom>
            <a:avLst/>
            <a:gdLst>
              <a:gd name="T0" fmla="*/ 0 w 4165"/>
              <a:gd name="T1" fmla="*/ 0 h 2718"/>
              <a:gd name="T2" fmla="*/ 0 w 4165"/>
              <a:gd name="T3" fmla="*/ 2147483647 h 2718"/>
              <a:gd name="T4" fmla="*/ 2147483647 w 4165"/>
              <a:gd name="T5" fmla="*/ 2147483647 h 2718"/>
              <a:gd name="T6" fmla="*/ 0 60000 65536"/>
              <a:gd name="T7" fmla="*/ 0 60000 65536"/>
              <a:gd name="T8" fmla="*/ 0 60000 65536"/>
              <a:gd name="T9" fmla="*/ 0 w 4165"/>
              <a:gd name="T10" fmla="*/ 0 h 2718"/>
              <a:gd name="T11" fmla="*/ 4165 w 4165"/>
              <a:gd name="T12" fmla="*/ 2718 h 2718"/>
            </a:gdLst>
            <a:ahLst/>
            <a:cxnLst>
              <a:cxn ang="T6">
                <a:pos x="T0" y="T1"/>
              </a:cxn>
              <a:cxn ang="T7">
                <a:pos x="T2" y="T3"/>
              </a:cxn>
              <a:cxn ang="T8">
                <a:pos x="T4" y="T5"/>
              </a:cxn>
            </a:cxnLst>
            <a:rect l="T9" t="T10" r="T11" b="T12"/>
            <a:pathLst>
              <a:path w="4165" h="2718">
                <a:moveTo>
                  <a:pt x="0" y="0"/>
                </a:moveTo>
                <a:lnTo>
                  <a:pt x="0" y="2718"/>
                </a:lnTo>
                <a:lnTo>
                  <a:pt x="4165" y="2718"/>
                </a:lnTo>
              </a:path>
            </a:pathLst>
          </a:custGeom>
          <a:noFill/>
          <a:ln w="25400">
            <a:solidFill>
              <a:srgbClr val="000000"/>
            </a:solidFill>
            <a:round/>
            <a:headEnd/>
            <a:tailEnd/>
          </a:ln>
        </p:spPr>
        <p:txBody>
          <a:bodyPr/>
          <a:lstStyle/>
          <a:p>
            <a:endParaRPr lang="en-US"/>
          </a:p>
        </p:txBody>
      </p:sp>
      <p:sp>
        <p:nvSpPr>
          <p:cNvPr id="31760" name="Rectangle 17"/>
          <p:cNvSpPr>
            <a:spLocks noChangeArrowheads="1"/>
          </p:cNvSpPr>
          <p:nvPr/>
        </p:nvSpPr>
        <p:spPr bwMode="auto">
          <a:xfrm>
            <a:off x="7024688" y="5751513"/>
            <a:ext cx="1198562"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31761" name="Rectangle 18"/>
          <p:cNvSpPr>
            <a:spLocks noChangeArrowheads="1"/>
          </p:cNvSpPr>
          <p:nvPr/>
        </p:nvSpPr>
        <p:spPr bwMode="auto">
          <a:xfrm>
            <a:off x="7115175" y="6083300"/>
            <a:ext cx="1114425" cy="366713"/>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Pizza</a:t>
            </a:r>
            <a:endParaRPr lang="en-US" sz="2400" u="none">
              <a:latin typeface="Times New Roman" pitchFamily="18" charset="0"/>
            </a:endParaRPr>
          </a:p>
        </p:txBody>
      </p:sp>
      <p:sp>
        <p:nvSpPr>
          <p:cNvPr id="31762" name="Rectangle 19"/>
          <p:cNvSpPr>
            <a:spLocks noChangeArrowheads="1"/>
          </p:cNvSpPr>
          <p:nvPr/>
        </p:nvSpPr>
        <p:spPr bwMode="auto">
          <a:xfrm>
            <a:off x="319088" y="1255713"/>
            <a:ext cx="1198562"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31763" name="Rectangle 20"/>
          <p:cNvSpPr>
            <a:spLocks noChangeArrowheads="1"/>
          </p:cNvSpPr>
          <p:nvPr/>
        </p:nvSpPr>
        <p:spPr bwMode="auto">
          <a:xfrm>
            <a:off x="360363" y="1589088"/>
            <a:ext cx="1155700"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Pepsi</a:t>
            </a:r>
            <a:endParaRPr lang="en-US" sz="2400" u="none">
              <a:latin typeface="Times New Roman" pitchFamily="18" charset="0"/>
            </a:endParaRPr>
          </a:p>
        </p:txBody>
      </p:sp>
      <p:sp>
        <p:nvSpPr>
          <p:cNvPr id="31764" name="Rectangle 21"/>
          <p:cNvSpPr>
            <a:spLocks noChangeArrowheads="1"/>
          </p:cNvSpPr>
          <p:nvPr/>
        </p:nvSpPr>
        <p:spPr bwMode="auto">
          <a:xfrm>
            <a:off x="1266825" y="5759450"/>
            <a:ext cx="266700" cy="357188"/>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0</a:t>
            </a:r>
            <a:endParaRPr lang="en-US" sz="2400" u="none">
              <a:latin typeface="Times New Roman" pitchFamily="18" charset="0"/>
            </a:endParaRPr>
          </a:p>
        </p:txBody>
      </p:sp>
      <p:grpSp>
        <p:nvGrpSpPr>
          <p:cNvPr id="2" name="Group 22"/>
          <p:cNvGrpSpPr>
            <a:grpSpLocks/>
          </p:cNvGrpSpPr>
          <p:nvPr/>
        </p:nvGrpSpPr>
        <p:grpSpPr bwMode="auto">
          <a:xfrm>
            <a:off x="2044700" y="1422400"/>
            <a:ext cx="6111875" cy="4160838"/>
            <a:chOff x="1288" y="896"/>
            <a:chExt cx="3850" cy="2621"/>
          </a:xfrm>
        </p:grpSpPr>
        <p:grpSp>
          <p:nvGrpSpPr>
            <p:cNvPr id="3" name="Group 23"/>
            <p:cNvGrpSpPr>
              <a:grpSpLocks/>
            </p:cNvGrpSpPr>
            <p:nvPr/>
          </p:nvGrpSpPr>
          <p:grpSpPr bwMode="auto">
            <a:xfrm>
              <a:off x="1288" y="896"/>
              <a:ext cx="3850" cy="2621"/>
              <a:chOff x="1288" y="896"/>
              <a:chExt cx="3850" cy="2621"/>
            </a:xfrm>
          </p:grpSpPr>
          <p:sp>
            <p:nvSpPr>
              <p:cNvPr id="31788" name="Freeform 24"/>
              <p:cNvSpPr>
                <a:spLocks/>
              </p:cNvSpPr>
              <p:nvPr/>
            </p:nvSpPr>
            <p:spPr bwMode="auto">
              <a:xfrm>
                <a:off x="1288" y="896"/>
                <a:ext cx="2917" cy="2452"/>
              </a:xfrm>
              <a:custGeom>
                <a:avLst/>
                <a:gdLst>
                  <a:gd name="T0" fmla="*/ 2147483647 w 187"/>
                  <a:gd name="T1" fmla="*/ 2147483647 h 157"/>
                  <a:gd name="T2" fmla="*/ 0 w 187"/>
                  <a:gd name="T3" fmla="*/ 0 h 157"/>
                  <a:gd name="T4" fmla="*/ 0 60000 65536"/>
                  <a:gd name="T5" fmla="*/ 0 60000 65536"/>
                  <a:gd name="T6" fmla="*/ 0 w 187"/>
                  <a:gd name="T7" fmla="*/ 0 h 157"/>
                  <a:gd name="T8" fmla="*/ 187 w 187"/>
                  <a:gd name="T9" fmla="*/ 157 h 157"/>
                </a:gdLst>
                <a:ahLst/>
                <a:cxnLst>
                  <a:cxn ang="T4">
                    <a:pos x="T0" y="T1"/>
                  </a:cxn>
                  <a:cxn ang="T5">
                    <a:pos x="T2" y="T3"/>
                  </a:cxn>
                </a:cxnLst>
                <a:rect l="T6" t="T7" r="T8" b="T9"/>
                <a:pathLst>
                  <a:path w="187" h="157">
                    <a:moveTo>
                      <a:pt x="187" y="157"/>
                    </a:moveTo>
                    <a:cubicBezTo>
                      <a:pt x="100" y="142"/>
                      <a:pt x="29" y="81"/>
                      <a:pt x="0" y="0"/>
                    </a:cubicBezTo>
                  </a:path>
                </a:pathLst>
              </a:custGeom>
              <a:noFill/>
              <a:ln w="74613">
                <a:solidFill>
                  <a:srgbClr val="003F95"/>
                </a:solidFill>
                <a:round/>
                <a:headEnd/>
                <a:tailEnd/>
              </a:ln>
            </p:spPr>
            <p:txBody>
              <a:bodyPr/>
              <a:lstStyle/>
              <a:p>
                <a:endParaRPr lang="en-US"/>
              </a:p>
            </p:txBody>
          </p:sp>
          <p:grpSp>
            <p:nvGrpSpPr>
              <p:cNvPr id="4" name="Group 25"/>
              <p:cNvGrpSpPr>
                <a:grpSpLocks/>
              </p:cNvGrpSpPr>
              <p:nvPr/>
            </p:nvGrpSpPr>
            <p:grpSpPr bwMode="auto">
              <a:xfrm>
                <a:off x="4189" y="3082"/>
                <a:ext cx="949" cy="435"/>
                <a:chOff x="4189" y="3082"/>
                <a:chExt cx="949" cy="435"/>
              </a:xfrm>
            </p:grpSpPr>
            <p:sp>
              <p:nvSpPr>
                <p:cNvPr id="31790" name="Rectangle 26"/>
                <p:cNvSpPr>
                  <a:spLocks noChangeArrowheads="1"/>
                </p:cNvSpPr>
                <p:nvPr/>
              </p:nvSpPr>
              <p:spPr bwMode="auto">
                <a:xfrm>
                  <a:off x="4189" y="3082"/>
                  <a:ext cx="949"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Indifference</a:t>
                  </a:r>
                  <a:endParaRPr lang="en-US" sz="2400" u="none">
                    <a:latin typeface="Times New Roman" pitchFamily="18" charset="0"/>
                  </a:endParaRPr>
                </a:p>
              </p:txBody>
            </p:sp>
            <p:sp>
              <p:nvSpPr>
                <p:cNvPr id="31791" name="Rectangle 27"/>
                <p:cNvSpPr>
                  <a:spLocks noChangeArrowheads="1"/>
                </p:cNvSpPr>
                <p:nvPr/>
              </p:nvSpPr>
              <p:spPr bwMode="auto">
                <a:xfrm>
                  <a:off x="4289" y="3292"/>
                  <a:ext cx="571"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curve, </a:t>
                  </a:r>
                  <a:endParaRPr lang="en-US" sz="2400" u="none">
                    <a:latin typeface="Times New Roman" pitchFamily="18" charset="0"/>
                  </a:endParaRPr>
                </a:p>
              </p:txBody>
            </p:sp>
          </p:grpSp>
        </p:grpSp>
        <p:sp>
          <p:nvSpPr>
            <p:cNvPr id="31787" name="Rectangle 28"/>
            <p:cNvSpPr>
              <a:spLocks noChangeArrowheads="1"/>
            </p:cNvSpPr>
            <p:nvPr/>
          </p:nvSpPr>
          <p:spPr bwMode="auto">
            <a:xfrm>
              <a:off x="4792" y="3292"/>
              <a:ext cx="109" cy="202"/>
            </a:xfrm>
            <a:prstGeom prst="rect">
              <a:avLst/>
            </a:prstGeom>
            <a:noFill/>
            <a:ln w="9525">
              <a:noFill/>
              <a:miter lim="800000"/>
              <a:headEnd/>
              <a:tailEnd/>
            </a:ln>
          </p:spPr>
          <p:txBody>
            <a:bodyPr wrap="none" lIns="0" tIns="0" rIns="0" bIns="0">
              <a:spAutoFit/>
            </a:bodyPr>
            <a:lstStyle/>
            <a:p>
              <a:pPr eaLnBrk="0" hangingPunct="0"/>
              <a:r>
                <a:rPr lang="en-US" sz="2100" i="1" u="none">
                  <a:solidFill>
                    <a:srgbClr val="000000"/>
                  </a:solidFill>
                </a:rPr>
                <a:t>I</a:t>
              </a:r>
              <a:r>
                <a:rPr lang="en-US" sz="2100" u="none" baseline="-25000">
                  <a:solidFill>
                    <a:srgbClr val="000000"/>
                  </a:solidFill>
                </a:rPr>
                <a:t>1</a:t>
              </a:r>
              <a:endParaRPr lang="en-US" sz="2400" u="none">
                <a:latin typeface="Times New Roman" pitchFamily="18" charset="0"/>
              </a:endParaRPr>
            </a:p>
          </p:txBody>
        </p:sp>
      </p:grpSp>
      <p:sp>
        <p:nvSpPr>
          <p:cNvPr id="31766" name="Rectangle 29"/>
          <p:cNvSpPr>
            <a:spLocks noChangeArrowheads="1"/>
          </p:cNvSpPr>
          <p:nvPr/>
        </p:nvSpPr>
        <p:spPr bwMode="auto">
          <a:xfrm>
            <a:off x="7823200" y="5226050"/>
            <a:ext cx="192088" cy="357188"/>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 </a:t>
            </a:r>
            <a:endParaRPr lang="en-US" sz="2400" u="none">
              <a:latin typeface="Times New Roman" pitchFamily="18" charset="0"/>
            </a:endParaRPr>
          </a:p>
        </p:txBody>
      </p:sp>
      <p:grpSp>
        <p:nvGrpSpPr>
          <p:cNvPr id="5" name="Group 30"/>
          <p:cNvGrpSpPr>
            <a:grpSpLocks/>
          </p:cNvGrpSpPr>
          <p:nvPr/>
        </p:nvGrpSpPr>
        <p:grpSpPr bwMode="auto">
          <a:xfrm>
            <a:off x="2960688" y="1347788"/>
            <a:ext cx="4427537" cy="3333750"/>
            <a:chOff x="1865" y="849"/>
            <a:chExt cx="2789" cy="2100"/>
          </a:xfrm>
        </p:grpSpPr>
        <p:sp>
          <p:nvSpPr>
            <p:cNvPr id="31784" name="Freeform 31"/>
            <p:cNvSpPr>
              <a:spLocks/>
            </p:cNvSpPr>
            <p:nvPr/>
          </p:nvSpPr>
          <p:spPr bwMode="auto">
            <a:xfrm>
              <a:off x="1865" y="849"/>
              <a:ext cx="2589" cy="1968"/>
            </a:xfrm>
            <a:custGeom>
              <a:avLst/>
              <a:gdLst>
                <a:gd name="T0" fmla="*/ 2147483647 w 166"/>
                <a:gd name="T1" fmla="*/ 2147483647 h 126"/>
                <a:gd name="T2" fmla="*/ 0 w 166"/>
                <a:gd name="T3" fmla="*/ 0 h 126"/>
                <a:gd name="T4" fmla="*/ 0 60000 65536"/>
                <a:gd name="T5" fmla="*/ 0 60000 65536"/>
                <a:gd name="T6" fmla="*/ 0 w 166"/>
                <a:gd name="T7" fmla="*/ 0 h 126"/>
                <a:gd name="T8" fmla="*/ 166 w 166"/>
                <a:gd name="T9" fmla="*/ 126 h 126"/>
              </a:gdLst>
              <a:ahLst/>
              <a:cxnLst>
                <a:cxn ang="T4">
                  <a:pos x="T0" y="T1"/>
                </a:cxn>
                <a:cxn ang="T5">
                  <a:pos x="T2" y="T3"/>
                </a:cxn>
              </a:cxnLst>
              <a:rect l="T6" t="T7" r="T8" b="T9"/>
              <a:pathLst>
                <a:path w="166" h="126">
                  <a:moveTo>
                    <a:pt x="166" y="126"/>
                  </a:moveTo>
                  <a:cubicBezTo>
                    <a:pt x="90" y="118"/>
                    <a:pt x="27" y="68"/>
                    <a:pt x="0" y="0"/>
                  </a:cubicBezTo>
                </a:path>
              </a:pathLst>
            </a:custGeom>
            <a:noFill/>
            <a:ln w="74613">
              <a:solidFill>
                <a:srgbClr val="003F95"/>
              </a:solidFill>
              <a:round/>
              <a:headEnd/>
              <a:tailEnd/>
            </a:ln>
          </p:spPr>
          <p:txBody>
            <a:bodyPr/>
            <a:lstStyle/>
            <a:p>
              <a:endParaRPr lang="en-US"/>
            </a:p>
          </p:txBody>
        </p:sp>
        <p:sp>
          <p:nvSpPr>
            <p:cNvPr id="31785" name="Rectangle 32"/>
            <p:cNvSpPr>
              <a:spLocks noChangeArrowheads="1"/>
            </p:cNvSpPr>
            <p:nvPr/>
          </p:nvSpPr>
          <p:spPr bwMode="auto">
            <a:xfrm>
              <a:off x="4545" y="2747"/>
              <a:ext cx="109" cy="202"/>
            </a:xfrm>
            <a:prstGeom prst="rect">
              <a:avLst/>
            </a:prstGeom>
            <a:noFill/>
            <a:ln w="9525">
              <a:noFill/>
              <a:miter lim="800000"/>
              <a:headEnd/>
              <a:tailEnd/>
            </a:ln>
          </p:spPr>
          <p:txBody>
            <a:bodyPr wrap="none" lIns="0" tIns="0" rIns="0" bIns="0">
              <a:spAutoFit/>
            </a:bodyPr>
            <a:lstStyle/>
            <a:p>
              <a:pPr eaLnBrk="0" hangingPunct="0"/>
              <a:r>
                <a:rPr lang="en-US" sz="2100" i="1" u="none">
                  <a:solidFill>
                    <a:srgbClr val="000000"/>
                  </a:solidFill>
                </a:rPr>
                <a:t>I</a:t>
              </a:r>
              <a:r>
                <a:rPr lang="en-US" sz="2100" u="none" baseline="-25000">
                  <a:solidFill>
                    <a:srgbClr val="000000"/>
                  </a:solidFill>
                </a:rPr>
                <a:t>2</a:t>
              </a:r>
              <a:endParaRPr lang="en-US" sz="2400" u="none">
                <a:latin typeface="Times New Roman" pitchFamily="18" charset="0"/>
              </a:endParaRPr>
            </a:p>
          </p:txBody>
        </p:sp>
      </p:grpSp>
      <p:grpSp>
        <p:nvGrpSpPr>
          <p:cNvPr id="6" name="Group 33"/>
          <p:cNvGrpSpPr>
            <a:grpSpLocks/>
          </p:cNvGrpSpPr>
          <p:nvPr/>
        </p:nvGrpSpPr>
        <p:grpSpPr bwMode="auto">
          <a:xfrm>
            <a:off x="3030538" y="3935413"/>
            <a:ext cx="2400300" cy="1006475"/>
            <a:chOff x="1909" y="2479"/>
            <a:chExt cx="1494" cy="672"/>
          </a:xfrm>
        </p:grpSpPr>
        <p:sp>
          <p:nvSpPr>
            <p:cNvPr id="31781" name="Freeform 34"/>
            <p:cNvSpPr>
              <a:spLocks/>
            </p:cNvSpPr>
            <p:nvPr/>
          </p:nvSpPr>
          <p:spPr bwMode="auto">
            <a:xfrm>
              <a:off x="2332" y="2479"/>
              <a:ext cx="1071" cy="672"/>
            </a:xfrm>
            <a:custGeom>
              <a:avLst/>
              <a:gdLst>
                <a:gd name="T0" fmla="*/ 0 w 265"/>
                <a:gd name="T1" fmla="*/ 0 h 172"/>
                <a:gd name="T2" fmla="*/ 0 w 265"/>
                <a:gd name="T3" fmla="*/ 9336495 h 172"/>
                <a:gd name="T4" fmla="*/ 18860625 w 265"/>
                <a:gd name="T5" fmla="*/ 9336495 h 172"/>
                <a:gd name="T6" fmla="*/ 0 60000 65536"/>
                <a:gd name="T7" fmla="*/ 0 60000 65536"/>
                <a:gd name="T8" fmla="*/ 0 60000 65536"/>
                <a:gd name="T9" fmla="*/ 0 w 265"/>
                <a:gd name="T10" fmla="*/ 0 h 172"/>
                <a:gd name="T11" fmla="*/ 265 w 265"/>
                <a:gd name="T12" fmla="*/ 172 h 172"/>
              </a:gdLst>
              <a:ahLst/>
              <a:cxnLst>
                <a:cxn ang="T6">
                  <a:pos x="T0" y="T1"/>
                </a:cxn>
                <a:cxn ang="T7">
                  <a:pos x="T2" y="T3"/>
                </a:cxn>
                <a:cxn ang="T8">
                  <a:pos x="T4" y="T5"/>
                </a:cxn>
              </a:cxnLst>
              <a:rect l="T9" t="T10" r="T11" b="T12"/>
              <a:pathLst>
                <a:path w="265" h="172">
                  <a:moveTo>
                    <a:pt x="0" y="0"/>
                  </a:moveTo>
                  <a:lnTo>
                    <a:pt x="0" y="172"/>
                  </a:lnTo>
                  <a:lnTo>
                    <a:pt x="265" y="172"/>
                  </a:lnTo>
                </a:path>
              </a:pathLst>
            </a:custGeom>
            <a:noFill/>
            <a:ln w="25400">
              <a:solidFill>
                <a:srgbClr val="000000"/>
              </a:solidFill>
              <a:round/>
              <a:headEnd/>
              <a:tailEnd/>
            </a:ln>
          </p:spPr>
          <p:txBody>
            <a:bodyPr/>
            <a:lstStyle/>
            <a:p>
              <a:endParaRPr lang="en-US"/>
            </a:p>
          </p:txBody>
        </p:sp>
        <p:sp>
          <p:nvSpPr>
            <p:cNvPr id="31782" name="Rectangle 35"/>
            <p:cNvSpPr>
              <a:spLocks noChangeArrowheads="1"/>
            </p:cNvSpPr>
            <p:nvPr/>
          </p:nvSpPr>
          <p:spPr bwMode="auto">
            <a:xfrm>
              <a:off x="2805" y="2888"/>
              <a:ext cx="168"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1</a:t>
              </a:r>
              <a:endParaRPr lang="en-US" sz="2400" u="none">
                <a:latin typeface="Times New Roman" pitchFamily="18" charset="0"/>
              </a:endParaRPr>
            </a:p>
          </p:txBody>
        </p:sp>
        <p:sp>
          <p:nvSpPr>
            <p:cNvPr id="31783" name="Rectangle 36"/>
            <p:cNvSpPr>
              <a:spLocks noChangeArrowheads="1"/>
            </p:cNvSpPr>
            <p:nvPr/>
          </p:nvSpPr>
          <p:spPr bwMode="auto">
            <a:xfrm>
              <a:off x="1909" y="2799"/>
              <a:ext cx="373" cy="202"/>
            </a:xfrm>
            <a:prstGeom prst="rect">
              <a:avLst/>
            </a:prstGeom>
            <a:noFill/>
            <a:ln w="9525">
              <a:noFill/>
              <a:miter lim="800000"/>
              <a:headEnd/>
              <a:tailEnd/>
            </a:ln>
          </p:spPr>
          <p:txBody>
            <a:bodyPr wrap="none" lIns="0" tIns="0" rIns="0" bIns="0">
              <a:spAutoFit/>
            </a:bodyPr>
            <a:lstStyle/>
            <a:p>
              <a:pPr eaLnBrk="0" hangingPunct="0"/>
              <a:r>
                <a:rPr lang="en-US" sz="2100" i="1" u="none">
                  <a:solidFill>
                    <a:srgbClr val="000000"/>
                  </a:solidFill>
                </a:rPr>
                <a:t>MRS</a:t>
              </a:r>
              <a:endParaRPr lang="en-US" sz="2400" u="none">
                <a:latin typeface="Times New Roman" pitchFamily="18" charset="0"/>
              </a:endParaRPr>
            </a:p>
          </p:txBody>
        </p:sp>
      </p:grpSp>
      <p:grpSp>
        <p:nvGrpSpPr>
          <p:cNvPr id="7" name="Group 37"/>
          <p:cNvGrpSpPr>
            <a:grpSpLocks/>
          </p:cNvGrpSpPr>
          <p:nvPr/>
        </p:nvGrpSpPr>
        <p:grpSpPr bwMode="auto">
          <a:xfrm>
            <a:off x="2033588" y="1971675"/>
            <a:ext cx="344487" cy="457200"/>
            <a:chOff x="1281" y="1242"/>
            <a:chExt cx="217" cy="288"/>
          </a:xfrm>
        </p:grpSpPr>
        <p:sp>
          <p:nvSpPr>
            <p:cNvPr id="31779" name="Rectangle 38"/>
            <p:cNvSpPr>
              <a:spLocks noChangeArrowheads="1"/>
            </p:cNvSpPr>
            <p:nvPr/>
          </p:nvSpPr>
          <p:spPr bwMode="auto">
            <a:xfrm>
              <a:off x="1281" y="1305"/>
              <a:ext cx="194"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C</a:t>
              </a:r>
              <a:endParaRPr lang="en-US" sz="2400" u="none">
                <a:latin typeface="Times New Roman" pitchFamily="18" charset="0"/>
              </a:endParaRPr>
            </a:p>
          </p:txBody>
        </p:sp>
        <p:sp>
          <p:nvSpPr>
            <p:cNvPr id="31780" name="Oval 39"/>
            <p:cNvSpPr>
              <a:spLocks noChangeArrowheads="1"/>
            </p:cNvSpPr>
            <p:nvPr/>
          </p:nvSpPr>
          <p:spPr bwMode="auto">
            <a:xfrm>
              <a:off x="1409" y="1242"/>
              <a:ext cx="89" cy="8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 name="Group 40"/>
          <p:cNvGrpSpPr>
            <a:grpSpLocks/>
          </p:cNvGrpSpPr>
          <p:nvPr/>
        </p:nvGrpSpPr>
        <p:grpSpPr bwMode="auto">
          <a:xfrm>
            <a:off x="3371850" y="3797300"/>
            <a:ext cx="400050" cy="495300"/>
            <a:chOff x="2124" y="2392"/>
            <a:chExt cx="252" cy="312"/>
          </a:xfrm>
        </p:grpSpPr>
        <p:sp>
          <p:nvSpPr>
            <p:cNvPr id="31777" name="Rectangle 41"/>
            <p:cNvSpPr>
              <a:spLocks noChangeArrowheads="1"/>
            </p:cNvSpPr>
            <p:nvPr/>
          </p:nvSpPr>
          <p:spPr bwMode="auto">
            <a:xfrm>
              <a:off x="2124" y="2479"/>
              <a:ext cx="183"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B</a:t>
              </a:r>
              <a:endParaRPr lang="en-US" sz="2400" u="none">
                <a:latin typeface="Times New Roman" pitchFamily="18" charset="0"/>
              </a:endParaRPr>
            </a:p>
          </p:txBody>
        </p:sp>
        <p:sp>
          <p:nvSpPr>
            <p:cNvPr id="31778" name="Oval 42"/>
            <p:cNvSpPr>
              <a:spLocks noChangeArrowheads="1"/>
            </p:cNvSpPr>
            <p:nvPr/>
          </p:nvSpPr>
          <p:spPr bwMode="auto">
            <a:xfrm>
              <a:off x="2287" y="2392"/>
              <a:ext cx="89" cy="8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9" name="Group 43"/>
          <p:cNvGrpSpPr>
            <a:grpSpLocks/>
          </p:cNvGrpSpPr>
          <p:nvPr/>
        </p:nvGrpSpPr>
        <p:grpSpPr bwMode="auto">
          <a:xfrm>
            <a:off x="5286375" y="4860925"/>
            <a:ext cx="290513" cy="573088"/>
            <a:chOff x="3330" y="3062"/>
            <a:chExt cx="183" cy="361"/>
          </a:xfrm>
        </p:grpSpPr>
        <p:sp>
          <p:nvSpPr>
            <p:cNvPr id="31775" name="Rectangle 44"/>
            <p:cNvSpPr>
              <a:spLocks noChangeArrowheads="1"/>
            </p:cNvSpPr>
            <p:nvPr/>
          </p:nvSpPr>
          <p:spPr bwMode="auto">
            <a:xfrm>
              <a:off x="3330" y="3198"/>
              <a:ext cx="183"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A</a:t>
              </a:r>
              <a:endParaRPr lang="en-US" sz="2400" u="none">
                <a:latin typeface="Times New Roman" pitchFamily="18" charset="0"/>
              </a:endParaRPr>
            </a:p>
          </p:txBody>
        </p:sp>
        <p:sp>
          <p:nvSpPr>
            <p:cNvPr id="31776" name="Oval 45"/>
            <p:cNvSpPr>
              <a:spLocks noChangeArrowheads="1"/>
            </p:cNvSpPr>
            <p:nvPr/>
          </p:nvSpPr>
          <p:spPr bwMode="auto">
            <a:xfrm>
              <a:off x="3357" y="3062"/>
              <a:ext cx="89" cy="8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10" name="Group 46"/>
          <p:cNvGrpSpPr>
            <a:grpSpLocks/>
          </p:cNvGrpSpPr>
          <p:nvPr/>
        </p:nvGrpSpPr>
        <p:grpSpPr bwMode="auto">
          <a:xfrm>
            <a:off x="5845175" y="3935413"/>
            <a:ext cx="522288" cy="357187"/>
            <a:chOff x="3682" y="2479"/>
            <a:chExt cx="329" cy="225"/>
          </a:xfrm>
        </p:grpSpPr>
        <p:sp>
          <p:nvSpPr>
            <p:cNvPr id="31773" name="Rectangle 47"/>
            <p:cNvSpPr>
              <a:spLocks noChangeArrowheads="1"/>
            </p:cNvSpPr>
            <p:nvPr/>
          </p:nvSpPr>
          <p:spPr bwMode="auto">
            <a:xfrm>
              <a:off x="3817" y="2479"/>
              <a:ext cx="194"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D</a:t>
              </a:r>
              <a:endParaRPr lang="en-US" sz="2400" u="none">
                <a:latin typeface="Times New Roman" pitchFamily="18" charset="0"/>
              </a:endParaRPr>
            </a:p>
          </p:txBody>
        </p:sp>
        <p:sp>
          <p:nvSpPr>
            <p:cNvPr id="31774" name="Oval 48"/>
            <p:cNvSpPr>
              <a:spLocks noChangeArrowheads="1"/>
            </p:cNvSpPr>
            <p:nvPr/>
          </p:nvSpPr>
          <p:spPr bwMode="auto">
            <a:xfrm>
              <a:off x="3682" y="2601"/>
              <a:ext cx="89" cy="89"/>
            </a:xfrm>
            <a:prstGeom prst="ellipse">
              <a:avLst/>
            </a:prstGeom>
            <a:solidFill>
              <a:schemeClr val="tx1"/>
            </a:solidFill>
            <a:ln w="9525">
              <a:solidFill>
                <a:schemeClr val="tx1"/>
              </a:solidFill>
              <a:round/>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133350" y="365126"/>
            <a:ext cx="8382000" cy="1325563"/>
          </a:xfrm>
        </p:spPr>
        <p:txBody>
          <a:bodyPr>
            <a:normAutofit/>
          </a:bodyPr>
          <a:lstStyle/>
          <a:p>
            <a:pPr algn="ctr"/>
            <a:r>
              <a:rPr lang="en-US" sz="3600" dirty="0"/>
              <a:t>FOUR PROPERTIES OF INDIFFERENCE CURVES</a:t>
            </a:r>
          </a:p>
        </p:txBody>
      </p:sp>
      <p:sp>
        <p:nvSpPr>
          <p:cNvPr id="32771" name="Rectangle 5"/>
          <p:cNvSpPr>
            <a:spLocks noGrp="1" noChangeArrowheads="1"/>
          </p:cNvSpPr>
          <p:nvPr>
            <p:ph idx="1"/>
          </p:nvPr>
        </p:nvSpPr>
        <p:spPr>
          <a:xfrm>
            <a:off x="381000" y="1773238"/>
            <a:ext cx="8382000" cy="4906962"/>
          </a:xfrm>
        </p:spPr>
        <p:txBody>
          <a:bodyPr/>
          <a:lstStyle/>
          <a:p>
            <a:pPr>
              <a:buFont typeface="Wingdings" pitchFamily="2" charset="2"/>
              <a:buChar char="Ø"/>
            </a:pPr>
            <a:r>
              <a:rPr lang="en-US"/>
              <a:t>Higher indifference curves are preferred to lower ones.</a:t>
            </a:r>
          </a:p>
          <a:p>
            <a:pPr>
              <a:buFontTx/>
              <a:buNone/>
            </a:pPr>
            <a:endParaRPr lang="en-US"/>
          </a:p>
          <a:p>
            <a:pPr>
              <a:buFont typeface="Wingdings" pitchFamily="2" charset="2"/>
              <a:buChar char="Ø"/>
            </a:pPr>
            <a:r>
              <a:rPr lang="en-US"/>
              <a:t>Indifference curves are downward sloping.</a:t>
            </a:r>
          </a:p>
          <a:p>
            <a:pPr>
              <a:buFontTx/>
              <a:buNone/>
            </a:pPr>
            <a:endParaRPr lang="en-US"/>
          </a:p>
          <a:p>
            <a:pPr>
              <a:buFont typeface="Wingdings" pitchFamily="2" charset="2"/>
              <a:buChar char="Ø"/>
            </a:pPr>
            <a:r>
              <a:rPr lang="en-US"/>
              <a:t>Indifference curves do not cross.</a:t>
            </a:r>
          </a:p>
          <a:p>
            <a:pPr>
              <a:buFontTx/>
              <a:buNone/>
            </a:pPr>
            <a:endParaRPr lang="en-US"/>
          </a:p>
          <a:p>
            <a:pPr>
              <a:buFont typeface="Wingdings" pitchFamily="2" charset="2"/>
              <a:buChar char="Ø"/>
            </a:pPr>
            <a:r>
              <a:rPr lang="en-US"/>
              <a:t>Indifference curves are bowed inward.</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0" y="365126"/>
            <a:ext cx="8515350" cy="1325563"/>
          </a:xfrm>
        </p:spPr>
        <p:txBody>
          <a:bodyPr>
            <a:normAutofit/>
          </a:bodyPr>
          <a:lstStyle/>
          <a:p>
            <a:pPr algn="ctr"/>
            <a:r>
              <a:rPr lang="en-US" sz="3600" dirty="0"/>
              <a:t>FOUR PROPERTIES OF INDIFFERENCE CURVES </a:t>
            </a:r>
          </a:p>
        </p:txBody>
      </p:sp>
      <p:sp>
        <p:nvSpPr>
          <p:cNvPr id="33795" name="Rectangle 5"/>
          <p:cNvSpPr>
            <a:spLocks noGrp="1" noChangeArrowheads="1"/>
          </p:cNvSpPr>
          <p:nvPr>
            <p:ph idx="1"/>
          </p:nvPr>
        </p:nvSpPr>
        <p:spPr>
          <a:xfrm>
            <a:off x="381000" y="1804988"/>
            <a:ext cx="8382000" cy="4876800"/>
          </a:xfrm>
        </p:spPr>
        <p:txBody>
          <a:bodyPr/>
          <a:lstStyle/>
          <a:p>
            <a:pPr>
              <a:buFontTx/>
              <a:buNone/>
            </a:pPr>
            <a:r>
              <a:rPr lang="en-US" b="1"/>
              <a:t>Property 1:</a:t>
            </a:r>
            <a:r>
              <a:rPr lang="en-US"/>
              <a:t> Higher indifference curves are preferred to lower ones.</a:t>
            </a:r>
          </a:p>
          <a:p>
            <a:pPr>
              <a:buFontTx/>
              <a:buNone/>
            </a:pPr>
            <a:endParaRPr lang="en-US"/>
          </a:p>
          <a:p>
            <a:pPr lvl="1">
              <a:buFont typeface="Wingdings" pitchFamily="2" charset="2"/>
              <a:buChar char="Ø"/>
            </a:pPr>
            <a:r>
              <a:rPr lang="en-US"/>
              <a:t>Consumers usually prefer more of something to less of it. </a:t>
            </a:r>
          </a:p>
          <a:p>
            <a:pPr lvl="1">
              <a:buFontTx/>
              <a:buNone/>
            </a:pPr>
            <a:endParaRPr lang="en-US"/>
          </a:p>
          <a:p>
            <a:pPr lvl="1">
              <a:buFont typeface="Wingdings" pitchFamily="2" charset="2"/>
              <a:buChar char="Ø"/>
            </a:pPr>
            <a:r>
              <a:rPr lang="en-US"/>
              <a:t>Higher indifference curves represent larger quantities of goods than do lower indifference curves.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6"/>
          <p:cNvSpPr>
            <a:spLocks noGrp="1" noChangeArrowheads="1"/>
          </p:cNvSpPr>
          <p:nvPr>
            <p:ph type="title"/>
          </p:nvPr>
        </p:nvSpPr>
        <p:spPr>
          <a:xfrm>
            <a:off x="457200" y="109538"/>
            <a:ext cx="8229600" cy="1143000"/>
          </a:xfrm>
        </p:spPr>
        <p:txBody>
          <a:bodyPr>
            <a:normAutofit/>
          </a:bodyPr>
          <a:lstStyle/>
          <a:p>
            <a:pPr eaLnBrk="1" hangingPunct="1"/>
            <a:r>
              <a:rPr lang="en-US" sz="3600" dirty="0"/>
              <a:t>The Consumer’s Preferences</a:t>
            </a:r>
          </a:p>
        </p:txBody>
      </p:sp>
      <p:sp>
        <p:nvSpPr>
          <p:cNvPr id="34819" name="Rectangle 4"/>
          <p:cNvSpPr>
            <a:spLocks noChangeArrowheads="1"/>
          </p:cNvSpPr>
          <p:nvPr/>
        </p:nvSpPr>
        <p:spPr bwMode="auto">
          <a:xfrm>
            <a:off x="1647825" y="1471613"/>
            <a:ext cx="6537325" cy="4214812"/>
          </a:xfrm>
          <a:prstGeom prst="rect">
            <a:avLst/>
          </a:prstGeom>
          <a:solidFill>
            <a:srgbClr val="F3F6F9"/>
          </a:solidFill>
          <a:ln w="273050">
            <a:solidFill>
              <a:srgbClr val="F3F6F9"/>
            </a:solidFill>
            <a:miter lim="800000"/>
            <a:headEnd/>
            <a:tailEnd/>
          </a:ln>
        </p:spPr>
        <p:txBody>
          <a:bodyPr/>
          <a:lstStyle/>
          <a:p>
            <a:endParaRPr lang="en-US"/>
          </a:p>
        </p:txBody>
      </p:sp>
      <p:sp>
        <p:nvSpPr>
          <p:cNvPr id="34820" name="Rectangle 5"/>
          <p:cNvSpPr>
            <a:spLocks noChangeArrowheads="1"/>
          </p:cNvSpPr>
          <p:nvPr/>
        </p:nvSpPr>
        <p:spPr bwMode="auto">
          <a:xfrm>
            <a:off x="1647825" y="1471613"/>
            <a:ext cx="6537325" cy="4214812"/>
          </a:xfrm>
          <a:prstGeom prst="rect">
            <a:avLst/>
          </a:prstGeom>
          <a:solidFill>
            <a:srgbClr val="F2F4F8"/>
          </a:solidFill>
          <a:ln w="247650">
            <a:solidFill>
              <a:srgbClr val="F2F4F8"/>
            </a:solidFill>
            <a:miter lim="800000"/>
            <a:headEnd/>
            <a:tailEnd/>
          </a:ln>
        </p:spPr>
        <p:txBody>
          <a:bodyPr/>
          <a:lstStyle/>
          <a:p>
            <a:endParaRPr lang="en-US"/>
          </a:p>
        </p:txBody>
      </p:sp>
      <p:sp>
        <p:nvSpPr>
          <p:cNvPr id="34821" name="Rectangle 6"/>
          <p:cNvSpPr>
            <a:spLocks noChangeArrowheads="1"/>
          </p:cNvSpPr>
          <p:nvPr/>
        </p:nvSpPr>
        <p:spPr bwMode="auto">
          <a:xfrm>
            <a:off x="1647825" y="1471613"/>
            <a:ext cx="6537325" cy="4214812"/>
          </a:xfrm>
          <a:prstGeom prst="rect">
            <a:avLst/>
          </a:prstGeom>
          <a:solidFill>
            <a:srgbClr val="F1F4F7"/>
          </a:solidFill>
          <a:ln w="222250">
            <a:solidFill>
              <a:srgbClr val="F1F4F7"/>
            </a:solidFill>
            <a:miter lim="800000"/>
            <a:headEnd/>
            <a:tailEnd/>
          </a:ln>
        </p:spPr>
        <p:txBody>
          <a:bodyPr/>
          <a:lstStyle/>
          <a:p>
            <a:endParaRPr lang="en-US"/>
          </a:p>
        </p:txBody>
      </p:sp>
      <p:sp>
        <p:nvSpPr>
          <p:cNvPr id="34822" name="Rectangle 7"/>
          <p:cNvSpPr>
            <a:spLocks noChangeArrowheads="1"/>
          </p:cNvSpPr>
          <p:nvPr/>
        </p:nvSpPr>
        <p:spPr bwMode="auto">
          <a:xfrm>
            <a:off x="1647825" y="1471613"/>
            <a:ext cx="6537325" cy="4214812"/>
          </a:xfrm>
          <a:prstGeom prst="rect">
            <a:avLst/>
          </a:prstGeom>
          <a:solidFill>
            <a:srgbClr val="F0F2F5"/>
          </a:solidFill>
          <a:ln w="198438">
            <a:solidFill>
              <a:srgbClr val="F0F2F5"/>
            </a:solidFill>
            <a:miter lim="800000"/>
            <a:headEnd/>
            <a:tailEnd/>
          </a:ln>
        </p:spPr>
        <p:txBody>
          <a:bodyPr/>
          <a:lstStyle/>
          <a:p>
            <a:endParaRPr lang="en-US"/>
          </a:p>
        </p:txBody>
      </p:sp>
      <p:sp>
        <p:nvSpPr>
          <p:cNvPr id="34823" name="Rectangle 8"/>
          <p:cNvSpPr>
            <a:spLocks noChangeArrowheads="1"/>
          </p:cNvSpPr>
          <p:nvPr/>
        </p:nvSpPr>
        <p:spPr bwMode="auto">
          <a:xfrm>
            <a:off x="1647825" y="1471613"/>
            <a:ext cx="6537325" cy="4214812"/>
          </a:xfrm>
          <a:prstGeom prst="rect">
            <a:avLst/>
          </a:prstGeom>
          <a:solidFill>
            <a:srgbClr val="EEF1F4"/>
          </a:solidFill>
          <a:ln w="173038">
            <a:solidFill>
              <a:srgbClr val="EEF1F4"/>
            </a:solidFill>
            <a:miter lim="800000"/>
            <a:headEnd/>
            <a:tailEnd/>
          </a:ln>
        </p:spPr>
        <p:txBody>
          <a:bodyPr/>
          <a:lstStyle/>
          <a:p>
            <a:endParaRPr lang="en-US"/>
          </a:p>
        </p:txBody>
      </p:sp>
      <p:sp>
        <p:nvSpPr>
          <p:cNvPr id="34824" name="Rectangle 9"/>
          <p:cNvSpPr>
            <a:spLocks noChangeArrowheads="1"/>
          </p:cNvSpPr>
          <p:nvPr/>
        </p:nvSpPr>
        <p:spPr bwMode="auto">
          <a:xfrm>
            <a:off x="1647825" y="1471613"/>
            <a:ext cx="6537325" cy="4214812"/>
          </a:xfrm>
          <a:prstGeom prst="rect">
            <a:avLst/>
          </a:prstGeom>
          <a:solidFill>
            <a:srgbClr val="EDEFF3"/>
          </a:solidFill>
          <a:ln w="149225">
            <a:solidFill>
              <a:srgbClr val="EDEFF3"/>
            </a:solidFill>
            <a:miter lim="800000"/>
            <a:headEnd/>
            <a:tailEnd/>
          </a:ln>
        </p:spPr>
        <p:txBody>
          <a:bodyPr/>
          <a:lstStyle/>
          <a:p>
            <a:endParaRPr lang="en-US"/>
          </a:p>
        </p:txBody>
      </p:sp>
      <p:sp>
        <p:nvSpPr>
          <p:cNvPr id="34825" name="Rectangle 10"/>
          <p:cNvSpPr>
            <a:spLocks noChangeArrowheads="1"/>
          </p:cNvSpPr>
          <p:nvPr/>
        </p:nvSpPr>
        <p:spPr bwMode="auto">
          <a:xfrm>
            <a:off x="1647825" y="1471613"/>
            <a:ext cx="6537325" cy="4214812"/>
          </a:xfrm>
          <a:prstGeom prst="rect">
            <a:avLst/>
          </a:prstGeom>
          <a:solidFill>
            <a:srgbClr val="EBEEF2"/>
          </a:solidFill>
          <a:ln w="123825">
            <a:solidFill>
              <a:srgbClr val="EBEEF2"/>
            </a:solidFill>
            <a:miter lim="800000"/>
            <a:headEnd/>
            <a:tailEnd/>
          </a:ln>
        </p:spPr>
        <p:txBody>
          <a:bodyPr/>
          <a:lstStyle/>
          <a:p>
            <a:endParaRPr lang="en-US"/>
          </a:p>
        </p:txBody>
      </p:sp>
      <p:sp>
        <p:nvSpPr>
          <p:cNvPr id="34826" name="Rectangle 11"/>
          <p:cNvSpPr>
            <a:spLocks noChangeArrowheads="1"/>
          </p:cNvSpPr>
          <p:nvPr/>
        </p:nvSpPr>
        <p:spPr bwMode="auto">
          <a:xfrm>
            <a:off x="1647825" y="1471613"/>
            <a:ext cx="6537325" cy="4214812"/>
          </a:xfrm>
          <a:prstGeom prst="rect">
            <a:avLst/>
          </a:prstGeom>
          <a:solidFill>
            <a:srgbClr val="EAECF1"/>
          </a:solidFill>
          <a:ln w="98425">
            <a:solidFill>
              <a:srgbClr val="EAECF1"/>
            </a:solidFill>
            <a:miter lim="800000"/>
            <a:headEnd/>
            <a:tailEnd/>
          </a:ln>
        </p:spPr>
        <p:txBody>
          <a:bodyPr/>
          <a:lstStyle/>
          <a:p>
            <a:endParaRPr lang="en-US"/>
          </a:p>
        </p:txBody>
      </p:sp>
      <p:sp>
        <p:nvSpPr>
          <p:cNvPr id="34827" name="Rectangle 12"/>
          <p:cNvSpPr>
            <a:spLocks noChangeArrowheads="1"/>
          </p:cNvSpPr>
          <p:nvPr/>
        </p:nvSpPr>
        <p:spPr bwMode="auto">
          <a:xfrm>
            <a:off x="1647825" y="1471613"/>
            <a:ext cx="6537325" cy="4214812"/>
          </a:xfrm>
          <a:prstGeom prst="rect">
            <a:avLst/>
          </a:prstGeom>
          <a:solidFill>
            <a:srgbClr val="E9EBF0"/>
          </a:solidFill>
          <a:ln w="74613">
            <a:solidFill>
              <a:srgbClr val="E9EBF0"/>
            </a:solidFill>
            <a:miter lim="800000"/>
            <a:headEnd/>
            <a:tailEnd/>
          </a:ln>
        </p:spPr>
        <p:txBody>
          <a:bodyPr/>
          <a:lstStyle/>
          <a:p>
            <a:endParaRPr lang="en-US"/>
          </a:p>
        </p:txBody>
      </p:sp>
      <p:sp>
        <p:nvSpPr>
          <p:cNvPr id="34828" name="Rectangle 13"/>
          <p:cNvSpPr>
            <a:spLocks noChangeArrowheads="1"/>
          </p:cNvSpPr>
          <p:nvPr/>
        </p:nvSpPr>
        <p:spPr bwMode="auto">
          <a:xfrm>
            <a:off x="1647825" y="1471613"/>
            <a:ext cx="6537325" cy="4214812"/>
          </a:xfrm>
          <a:prstGeom prst="rect">
            <a:avLst/>
          </a:prstGeom>
          <a:solidFill>
            <a:srgbClr val="E7EAEF"/>
          </a:solidFill>
          <a:ln w="49213">
            <a:solidFill>
              <a:srgbClr val="E7EAEF"/>
            </a:solidFill>
            <a:miter lim="800000"/>
            <a:headEnd/>
            <a:tailEnd/>
          </a:ln>
        </p:spPr>
        <p:txBody>
          <a:bodyPr/>
          <a:lstStyle/>
          <a:p>
            <a:endParaRPr lang="en-US"/>
          </a:p>
        </p:txBody>
      </p:sp>
      <p:sp>
        <p:nvSpPr>
          <p:cNvPr id="34829" name="Rectangle 14"/>
          <p:cNvSpPr>
            <a:spLocks noChangeArrowheads="1"/>
          </p:cNvSpPr>
          <p:nvPr/>
        </p:nvSpPr>
        <p:spPr bwMode="auto">
          <a:xfrm>
            <a:off x="1647825" y="1471613"/>
            <a:ext cx="6537325" cy="4214812"/>
          </a:xfrm>
          <a:prstGeom prst="rect">
            <a:avLst/>
          </a:prstGeom>
          <a:solidFill>
            <a:srgbClr val="E6E9EF"/>
          </a:solidFill>
          <a:ln w="25400">
            <a:solidFill>
              <a:srgbClr val="E6E9EF"/>
            </a:solidFill>
            <a:miter lim="800000"/>
            <a:headEnd/>
            <a:tailEnd/>
          </a:ln>
        </p:spPr>
        <p:txBody>
          <a:bodyPr/>
          <a:lstStyle/>
          <a:p>
            <a:endParaRPr lang="en-US"/>
          </a:p>
        </p:txBody>
      </p:sp>
      <p:sp>
        <p:nvSpPr>
          <p:cNvPr id="34830" name="Rectangle 15"/>
          <p:cNvSpPr>
            <a:spLocks noChangeArrowheads="1"/>
          </p:cNvSpPr>
          <p:nvPr/>
        </p:nvSpPr>
        <p:spPr bwMode="auto">
          <a:xfrm>
            <a:off x="1474788" y="1296988"/>
            <a:ext cx="6611937" cy="4314825"/>
          </a:xfrm>
          <a:prstGeom prst="rect">
            <a:avLst/>
          </a:prstGeom>
          <a:solidFill>
            <a:srgbClr val="FFFFFF"/>
          </a:solidFill>
          <a:ln w="9525">
            <a:noFill/>
            <a:miter lim="800000"/>
            <a:headEnd/>
            <a:tailEnd/>
          </a:ln>
        </p:spPr>
        <p:txBody>
          <a:bodyPr/>
          <a:lstStyle/>
          <a:p>
            <a:endParaRPr lang="en-US"/>
          </a:p>
        </p:txBody>
      </p:sp>
      <p:sp>
        <p:nvSpPr>
          <p:cNvPr id="34831" name="Freeform 16"/>
          <p:cNvSpPr>
            <a:spLocks/>
          </p:cNvSpPr>
          <p:nvPr/>
        </p:nvSpPr>
        <p:spPr bwMode="auto">
          <a:xfrm>
            <a:off x="1474788" y="1296988"/>
            <a:ext cx="6611937" cy="4314825"/>
          </a:xfrm>
          <a:custGeom>
            <a:avLst/>
            <a:gdLst>
              <a:gd name="T0" fmla="*/ 0 w 4165"/>
              <a:gd name="T1" fmla="*/ 0 h 2718"/>
              <a:gd name="T2" fmla="*/ 0 w 4165"/>
              <a:gd name="T3" fmla="*/ 2147483647 h 2718"/>
              <a:gd name="T4" fmla="*/ 2147483647 w 4165"/>
              <a:gd name="T5" fmla="*/ 2147483647 h 2718"/>
              <a:gd name="T6" fmla="*/ 0 60000 65536"/>
              <a:gd name="T7" fmla="*/ 0 60000 65536"/>
              <a:gd name="T8" fmla="*/ 0 60000 65536"/>
              <a:gd name="T9" fmla="*/ 0 w 4165"/>
              <a:gd name="T10" fmla="*/ 0 h 2718"/>
              <a:gd name="T11" fmla="*/ 4165 w 4165"/>
              <a:gd name="T12" fmla="*/ 2718 h 2718"/>
            </a:gdLst>
            <a:ahLst/>
            <a:cxnLst>
              <a:cxn ang="T6">
                <a:pos x="T0" y="T1"/>
              </a:cxn>
              <a:cxn ang="T7">
                <a:pos x="T2" y="T3"/>
              </a:cxn>
              <a:cxn ang="T8">
                <a:pos x="T4" y="T5"/>
              </a:cxn>
            </a:cxnLst>
            <a:rect l="T9" t="T10" r="T11" b="T12"/>
            <a:pathLst>
              <a:path w="4165" h="2718">
                <a:moveTo>
                  <a:pt x="0" y="0"/>
                </a:moveTo>
                <a:lnTo>
                  <a:pt x="0" y="2718"/>
                </a:lnTo>
                <a:lnTo>
                  <a:pt x="4165" y="2718"/>
                </a:lnTo>
              </a:path>
            </a:pathLst>
          </a:custGeom>
          <a:noFill/>
          <a:ln w="25400">
            <a:solidFill>
              <a:srgbClr val="000000"/>
            </a:solidFill>
            <a:round/>
            <a:headEnd/>
            <a:tailEnd/>
          </a:ln>
        </p:spPr>
        <p:txBody>
          <a:bodyPr/>
          <a:lstStyle/>
          <a:p>
            <a:endParaRPr lang="en-US"/>
          </a:p>
        </p:txBody>
      </p:sp>
      <p:sp>
        <p:nvSpPr>
          <p:cNvPr id="34832" name="Rectangle 17"/>
          <p:cNvSpPr>
            <a:spLocks noChangeArrowheads="1"/>
          </p:cNvSpPr>
          <p:nvPr/>
        </p:nvSpPr>
        <p:spPr bwMode="auto">
          <a:xfrm>
            <a:off x="7024688" y="5751513"/>
            <a:ext cx="1198562"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34833" name="Rectangle 18"/>
          <p:cNvSpPr>
            <a:spLocks noChangeArrowheads="1"/>
          </p:cNvSpPr>
          <p:nvPr/>
        </p:nvSpPr>
        <p:spPr bwMode="auto">
          <a:xfrm>
            <a:off x="7115175" y="6083300"/>
            <a:ext cx="1114425" cy="366713"/>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Pizza</a:t>
            </a:r>
            <a:endParaRPr lang="en-US" sz="2400" u="none">
              <a:latin typeface="Times New Roman" pitchFamily="18" charset="0"/>
            </a:endParaRPr>
          </a:p>
        </p:txBody>
      </p:sp>
      <p:sp>
        <p:nvSpPr>
          <p:cNvPr id="34834" name="Rectangle 19"/>
          <p:cNvSpPr>
            <a:spLocks noChangeArrowheads="1"/>
          </p:cNvSpPr>
          <p:nvPr/>
        </p:nvSpPr>
        <p:spPr bwMode="auto">
          <a:xfrm>
            <a:off x="319088" y="1255713"/>
            <a:ext cx="1198562"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34835" name="Rectangle 20"/>
          <p:cNvSpPr>
            <a:spLocks noChangeArrowheads="1"/>
          </p:cNvSpPr>
          <p:nvPr/>
        </p:nvSpPr>
        <p:spPr bwMode="auto">
          <a:xfrm>
            <a:off x="360363" y="1589088"/>
            <a:ext cx="1155700"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Pepsi</a:t>
            </a:r>
            <a:endParaRPr lang="en-US" sz="2400" u="none">
              <a:latin typeface="Times New Roman" pitchFamily="18" charset="0"/>
            </a:endParaRPr>
          </a:p>
        </p:txBody>
      </p:sp>
      <p:sp>
        <p:nvSpPr>
          <p:cNvPr id="34836" name="Rectangle 21"/>
          <p:cNvSpPr>
            <a:spLocks noChangeArrowheads="1"/>
          </p:cNvSpPr>
          <p:nvPr/>
        </p:nvSpPr>
        <p:spPr bwMode="auto">
          <a:xfrm>
            <a:off x="1266825" y="5759450"/>
            <a:ext cx="266700" cy="357188"/>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0</a:t>
            </a:r>
            <a:endParaRPr lang="en-US" sz="2400" u="none">
              <a:latin typeface="Times New Roman" pitchFamily="18" charset="0"/>
            </a:endParaRPr>
          </a:p>
        </p:txBody>
      </p:sp>
      <p:grpSp>
        <p:nvGrpSpPr>
          <p:cNvPr id="2" name="Group 22"/>
          <p:cNvGrpSpPr>
            <a:grpSpLocks/>
          </p:cNvGrpSpPr>
          <p:nvPr/>
        </p:nvGrpSpPr>
        <p:grpSpPr bwMode="auto">
          <a:xfrm>
            <a:off x="2044700" y="1422400"/>
            <a:ext cx="6111875" cy="4160838"/>
            <a:chOff x="1288" y="896"/>
            <a:chExt cx="3850" cy="2621"/>
          </a:xfrm>
        </p:grpSpPr>
        <p:grpSp>
          <p:nvGrpSpPr>
            <p:cNvPr id="3" name="Group 23"/>
            <p:cNvGrpSpPr>
              <a:grpSpLocks/>
            </p:cNvGrpSpPr>
            <p:nvPr/>
          </p:nvGrpSpPr>
          <p:grpSpPr bwMode="auto">
            <a:xfrm>
              <a:off x="1288" y="896"/>
              <a:ext cx="3850" cy="2621"/>
              <a:chOff x="1288" y="896"/>
              <a:chExt cx="3850" cy="2621"/>
            </a:xfrm>
          </p:grpSpPr>
          <p:sp>
            <p:nvSpPr>
              <p:cNvPr id="34856" name="Freeform 24"/>
              <p:cNvSpPr>
                <a:spLocks/>
              </p:cNvSpPr>
              <p:nvPr/>
            </p:nvSpPr>
            <p:spPr bwMode="auto">
              <a:xfrm>
                <a:off x="1288" y="896"/>
                <a:ext cx="2917" cy="2452"/>
              </a:xfrm>
              <a:custGeom>
                <a:avLst/>
                <a:gdLst>
                  <a:gd name="T0" fmla="*/ 2147483647 w 187"/>
                  <a:gd name="T1" fmla="*/ 2147483647 h 157"/>
                  <a:gd name="T2" fmla="*/ 0 w 187"/>
                  <a:gd name="T3" fmla="*/ 0 h 157"/>
                  <a:gd name="T4" fmla="*/ 0 60000 65536"/>
                  <a:gd name="T5" fmla="*/ 0 60000 65536"/>
                  <a:gd name="T6" fmla="*/ 0 w 187"/>
                  <a:gd name="T7" fmla="*/ 0 h 157"/>
                  <a:gd name="T8" fmla="*/ 187 w 187"/>
                  <a:gd name="T9" fmla="*/ 157 h 157"/>
                </a:gdLst>
                <a:ahLst/>
                <a:cxnLst>
                  <a:cxn ang="T4">
                    <a:pos x="T0" y="T1"/>
                  </a:cxn>
                  <a:cxn ang="T5">
                    <a:pos x="T2" y="T3"/>
                  </a:cxn>
                </a:cxnLst>
                <a:rect l="T6" t="T7" r="T8" b="T9"/>
                <a:pathLst>
                  <a:path w="187" h="157">
                    <a:moveTo>
                      <a:pt x="187" y="157"/>
                    </a:moveTo>
                    <a:cubicBezTo>
                      <a:pt x="100" y="142"/>
                      <a:pt x="29" y="81"/>
                      <a:pt x="0" y="0"/>
                    </a:cubicBezTo>
                  </a:path>
                </a:pathLst>
              </a:custGeom>
              <a:noFill/>
              <a:ln w="74613">
                <a:solidFill>
                  <a:srgbClr val="003F95"/>
                </a:solidFill>
                <a:round/>
                <a:headEnd/>
                <a:tailEnd/>
              </a:ln>
            </p:spPr>
            <p:txBody>
              <a:bodyPr/>
              <a:lstStyle/>
              <a:p>
                <a:endParaRPr lang="en-US"/>
              </a:p>
            </p:txBody>
          </p:sp>
          <p:grpSp>
            <p:nvGrpSpPr>
              <p:cNvPr id="4" name="Group 25"/>
              <p:cNvGrpSpPr>
                <a:grpSpLocks/>
              </p:cNvGrpSpPr>
              <p:nvPr/>
            </p:nvGrpSpPr>
            <p:grpSpPr bwMode="auto">
              <a:xfrm>
                <a:off x="4189" y="3082"/>
                <a:ext cx="949" cy="435"/>
                <a:chOff x="4189" y="3082"/>
                <a:chExt cx="949" cy="435"/>
              </a:xfrm>
            </p:grpSpPr>
            <p:sp>
              <p:nvSpPr>
                <p:cNvPr id="34858" name="Rectangle 26"/>
                <p:cNvSpPr>
                  <a:spLocks noChangeArrowheads="1"/>
                </p:cNvSpPr>
                <p:nvPr/>
              </p:nvSpPr>
              <p:spPr bwMode="auto">
                <a:xfrm>
                  <a:off x="4189" y="3082"/>
                  <a:ext cx="949"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Indifference</a:t>
                  </a:r>
                  <a:endParaRPr lang="en-US" sz="2400" u="none">
                    <a:latin typeface="Times New Roman" pitchFamily="18" charset="0"/>
                  </a:endParaRPr>
                </a:p>
              </p:txBody>
            </p:sp>
            <p:sp>
              <p:nvSpPr>
                <p:cNvPr id="34859" name="Rectangle 27"/>
                <p:cNvSpPr>
                  <a:spLocks noChangeArrowheads="1"/>
                </p:cNvSpPr>
                <p:nvPr/>
              </p:nvSpPr>
              <p:spPr bwMode="auto">
                <a:xfrm>
                  <a:off x="4289" y="3292"/>
                  <a:ext cx="571"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curve, </a:t>
                  </a:r>
                  <a:endParaRPr lang="en-US" sz="2400" u="none">
                    <a:latin typeface="Times New Roman" pitchFamily="18" charset="0"/>
                  </a:endParaRPr>
                </a:p>
              </p:txBody>
            </p:sp>
          </p:grpSp>
        </p:grpSp>
        <p:sp>
          <p:nvSpPr>
            <p:cNvPr id="34855" name="Rectangle 28"/>
            <p:cNvSpPr>
              <a:spLocks noChangeArrowheads="1"/>
            </p:cNvSpPr>
            <p:nvPr/>
          </p:nvSpPr>
          <p:spPr bwMode="auto">
            <a:xfrm>
              <a:off x="4792" y="3292"/>
              <a:ext cx="109" cy="202"/>
            </a:xfrm>
            <a:prstGeom prst="rect">
              <a:avLst/>
            </a:prstGeom>
            <a:noFill/>
            <a:ln w="9525">
              <a:noFill/>
              <a:miter lim="800000"/>
              <a:headEnd/>
              <a:tailEnd/>
            </a:ln>
          </p:spPr>
          <p:txBody>
            <a:bodyPr wrap="none" lIns="0" tIns="0" rIns="0" bIns="0">
              <a:spAutoFit/>
            </a:bodyPr>
            <a:lstStyle/>
            <a:p>
              <a:pPr eaLnBrk="0" hangingPunct="0"/>
              <a:r>
                <a:rPr lang="en-US" sz="2100" i="1" u="none">
                  <a:solidFill>
                    <a:srgbClr val="000000"/>
                  </a:solidFill>
                </a:rPr>
                <a:t>I</a:t>
              </a:r>
              <a:r>
                <a:rPr lang="en-US" sz="2100" u="none" baseline="-25000">
                  <a:solidFill>
                    <a:srgbClr val="000000"/>
                  </a:solidFill>
                </a:rPr>
                <a:t>1</a:t>
              </a:r>
              <a:endParaRPr lang="en-US" sz="2400" u="none">
                <a:latin typeface="Times New Roman" pitchFamily="18" charset="0"/>
              </a:endParaRPr>
            </a:p>
          </p:txBody>
        </p:sp>
      </p:grpSp>
      <p:sp>
        <p:nvSpPr>
          <p:cNvPr id="34838" name="Rectangle 29"/>
          <p:cNvSpPr>
            <a:spLocks noChangeArrowheads="1"/>
          </p:cNvSpPr>
          <p:nvPr/>
        </p:nvSpPr>
        <p:spPr bwMode="auto">
          <a:xfrm>
            <a:off x="7823200" y="5226050"/>
            <a:ext cx="192088" cy="357188"/>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 </a:t>
            </a:r>
            <a:endParaRPr lang="en-US" sz="2400" u="none">
              <a:latin typeface="Times New Roman" pitchFamily="18" charset="0"/>
            </a:endParaRPr>
          </a:p>
        </p:txBody>
      </p:sp>
      <p:grpSp>
        <p:nvGrpSpPr>
          <p:cNvPr id="5" name="Group 30"/>
          <p:cNvGrpSpPr>
            <a:grpSpLocks/>
          </p:cNvGrpSpPr>
          <p:nvPr/>
        </p:nvGrpSpPr>
        <p:grpSpPr bwMode="auto">
          <a:xfrm>
            <a:off x="2960688" y="1347788"/>
            <a:ext cx="4427537" cy="3333750"/>
            <a:chOff x="1865" y="849"/>
            <a:chExt cx="2789" cy="2100"/>
          </a:xfrm>
        </p:grpSpPr>
        <p:sp>
          <p:nvSpPr>
            <p:cNvPr id="34852" name="Freeform 31"/>
            <p:cNvSpPr>
              <a:spLocks/>
            </p:cNvSpPr>
            <p:nvPr/>
          </p:nvSpPr>
          <p:spPr bwMode="auto">
            <a:xfrm>
              <a:off x="1865" y="849"/>
              <a:ext cx="2589" cy="1968"/>
            </a:xfrm>
            <a:custGeom>
              <a:avLst/>
              <a:gdLst>
                <a:gd name="T0" fmla="*/ 2147483647 w 166"/>
                <a:gd name="T1" fmla="*/ 2147483647 h 126"/>
                <a:gd name="T2" fmla="*/ 0 w 166"/>
                <a:gd name="T3" fmla="*/ 0 h 126"/>
                <a:gd name="T4" fmla="*/ 0 60000 65536"/>
                <a:gd name="T5" fmla="*/ 0 60000 65536"/>
                <a:gd name="T6" fmla="*/ 0 w 166"/>
                <a:gd name="T7" fmla="*/ 0 h 126"/>
                <a:gd name="T8" fmla="*/ 166 w 166"/>
                <a:gd name="T9" fmla="*/ 126 h 126"/>
              </a:gdLst>
              <a:ahLst/>
              <a:cxnLst>
                <a:cxn ang="T4">
                  <a:pos x="T0" y="T1"/>
                </a:cxn>
                <a:cxn ang="T5">
                  <a:pos x="T2" y="T3"/>
                </a:cxn>
              </a:cxnLst>
              <a:rect l="T6" t="T7" r="T8" b="T9"/>
              <a:pathLst>
                <a:path w="166" h="126">
                  <a:moveTo>
                    <a:pt x="166" y="126"/>
                  </a:moveTo>
                  <a:cubicBezTo>
                    <a:pt x="90" y="118"/>
                    <a:pt x="27" y="68"/>
                    <a:pt x="0" y="0"/>
                  </a:cubicBezTo>
                </a:path>
              </a:pathLst>
            </a:custGeom>
            <a:noFill/>
            <a:ln w="74613">
              <a:solidFill>
                <a:srgbClr val="003F95"/>
              </a:solidFill>
              <a:round/>
              <a:headEnd/>
              <a:tailEnd/>
            </a:ln>
          </p:spPr>
          <p:txBody>
            <a:bodyPr/>
            <a:lstStyle/>
            <a:p>
              <a:endParaRPr lang="en-US"/>
            </a:p>
          </p:txBody>
        </p:sp>
        <p:sp>
          <p:nvSpPr>
            <p:cNvPr id="34853" name="Rectangle 32"/>
            <p:cNvSpPr>
              <a:spLocks noChangeArrowheads="1"/>
            </p:cNvSpPr>
            <p:nvPr/>
          </p:nvSpPr>
          <p:spPr bwMode="auto">
            <a:xfrm>
              <a:off x="4545" y="2747"/>
              <a:ext cx="109" cy="202"/>
            </a:xfrm>
            <a:prstGeom prst="rect">
              <a:avLst/>
            </a:prstGeom>
            <a:noFill/>
            <a:ln w="9525">
              <a:noFill/>
              <a:miter lim="800000"/>
              <a:headEnd/>
              <a:tailEnd/>
            </a:ln>
          </p:spPr>
          <p:txBody>
            <a:bodyPr wrap="none" lIns="0" tIns="0" rIns="0" bIns="0">
              <a:spAutoFit/>
            </a:bodyPr>
            <a:lstStyle/>
            <a:p>
              <a:pPr eaLnBrk="0" hangingPunct="0"/>
              <a:r>
                <a:rPr lang="en-US" sz="2100" i="1" u="none">
                  <a:solidFill>
                    <a:srgbClr val="000000"/>
                  </a:solidFill>
                </a:rPr>
                <a:t>I</a:t>
              </a:r>
              <a:r>
                <a:rPr lang="en-US" sz="2100" u="none" baseline="-25000">
                  <a:solidFill>
                    <a:srgbClr val="000000"/>
                  </a:solidFill>
                </a:rPr>
                <a:t>2</a:t>
              </a:r>
              <a:endParaRPr lang="en-US" sz="2400" u="none">
                <a:latin typeface="Times New Roman" pitchFamily="18" charset="0"/>
              </a:endParaRPr>
            </a:p>
          </p:txBody>
        </p:sp>
      </p:grpSp>
      <p:grpSp>
        <p:nvGrpSpPr>
          <p:cNvPr id="6" name="Group 33"/>
          <p:cNvGrpSpPr>
            <a:grpSpLocks/>
          </p:cNvGrpSpPr>
          <p:nvPr/>
        </p:nvGrpSpPr>
        <p:grpSpPr bwMode="auto">
          <a:xfrm>
            <a:off x="2033588" y="1971675"/>
            <a:ext cx="344487" cy="457200"/>
            <a:chOff x="1281" y="1242"/>
            <a:chExt cx="217" cy="288"/>
          </a:xfrm>
        </p:grpSpPr>
        <p:sp>
          <p:nvSpPr>
            <p:cNvPr id="34850" name="Rectangle 34"/>
            <p:cNvSpPr>
              <a:spLocks noChangeArrowheads="1"/>
            </p:cNvSpPr>
            <p:nvPr/>
          </p:nvSpPr>
          <p:spPr bwMode="auto">
            <a:xfrm>
              <a:off x="1281" y="1305"/>
              <a:ext cx="194"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C</a:t>
              </a:r>
              <a:endParaRPr lang="en-US" sz="2400" u="none">
                <a:latin typeface="Times New Roman" pitchFamily="18" charset="0"/>
              </a:endParaRPr>
            </a:p>
          </p:txBody>
        </p:sp>
        <p:sp>
          <p:nvSpPr>
            <p:cNvPr id="34851" name="Oval 35"/>
            <p:cNvSpPr>
              <a:spLocks noChangeArrowheads="1"/>
            </p:cNvSpPr>
            <p:nvPr/>
          </p:nvSpPr>
          <p:spPr bwMode="auto">
            <a:xfrm>
              <a:off x="1409" y="1242"/>
              <a:ext cx="89" cy="8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7" name="Group 36"/>
          <p:cNvGrpSpPr>
            <a:grpSpLocks/>
          </p:cNvGrpSpPr>
          <p:nvPr/>
        </p:nvGrpSpPr>
        <p:grpSpPr bwMode="auto">
          <a:xfrm>
            <a:off x="3371850" y="3797300"/>
            <a:ext cx="400050" cy="495300"/>
            <a:chOff x="2124" y="2392"/>
            <a:chExt cx="252" cy="312"/>
          </a:xfrm>
        </p:grpSpPr>
        <p:sp>
          <p:nvSpPr>
            <p:cNvPr id="34848" name="Rectangle 37"/>
            <p:cNvSpPr>
              <a:spLocks noChangeArrowheads="1"/>
            </p:cNvSpPr>
            <p:nvPr/>
          </p:nvSpPr>
          <p:spPr bwMode="auto">
            <a:xfrm>
              <a:off x="2124" y="2479"/>
              <a:ext cx="183"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B</a:t>
              </a:r>
              <a:endParaRPr lang="en-US" sz="2400" u="none">
                <a:latin typeface="Times New Roman" pitchFamily="18" charset="0"/>
              </a:endParaRPr>
            </a:p>
          </p:txBody>
        </p:sp>
        <p:sp>
          <p:nvSpPr>
            <p:cNvPr id="34849" name="Oval 38"/>
            <p:cNvSpPr>
              <a:spLocks noChangeArrowheads="1"/>
            </p:cNvSpPr>
            <p:nvPr/>
          </p:nvSpPr>
          <p:spPr bwMode="auto">
            <a:xfrm>
              <a:off x="2287" y="2392"/>
              <a:ext cx="89" cy="8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 name="Group 39"/>
          <p:cNvGrpSpPr>
            <a:grpSpLocks/>
          </p:cNvGrpSpPr>
          <p:nvPr/>
        </p:nvGrpSpPr>
        <p:grpSpPr bwMode="auto">
          <a:xfrm>
            <a:off x="5286375" y="4860925"/>
            <a:ext cx="290513" cy="573088"/>
            <a:chOff x="3330" y="3062"/>
            <a:chExt cx="183" cy="361"/>
          </a:xfrm>
        </p:grpSpPr>
        <p:sp>
          <p:nvSpPr>
            <p:cNvPr id="34846" name="Rectangle 40"/>
            <p:cNvSpPr>
              <a:spLocks noChangeArrowheads="1"/>
            </p:cNvSpPr>
            <p:nvPr/>
          </p:nvSpPr>
          <p:spPr bwMode="auto">
            <a:xfrm>
              <a:off x="3330" y="3198"/>
              <a:ext cx="183"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A</a:t>
              </a:r>
              <a:endParaRPr lang="en-US" sz="2400" u="none">
                <a:latin typeface="Times New Roman" pitchFamily="18" charset="0"/>
              </a:endParaRPr>
            </a:p>
          </p:txBody>
        </p:sp>
        <p:sp>
          <p:nvSpPr>
            <p:cNvPr id="34847" name="Oval 41"/>
            <p:cNvSpPr>
              <a:spLocks noChangeArrowheads="1"/>
            </p:cNvSpPr>
            <p:nvPr/>
          </p:nvSpPr>
          <p:spPr bwMode="auto">
            <a:xfrm>
              <a:off x="3357" y="3062"/>
              <a:ext cx="89" cy="89"/>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9" name="Group 42"/>
          <p:cNvGrpSpPr>
            <a:grpSpLocks/>
          </p:cNvGrpSpPr>
          <p:nvPr/>
        </p:nvGrpSpPr>
        <p:grpSpPr bwMode="auto">
          <a:xfrm>
            <a:off x="5845175" y="3935413"/>
            <a:ext cx="522288" cy="357187"/>
            <a:chOff x="3682" y="2479"/>
            <a:chExt cx="329" cy="225"/>
          </a:xfrm>
        </p:grpSpPr>
        <p:sp>
          <p:nvSpPr>
            <p:cNvPr id="34844" name="Rectangle 43"/>
            <p:cNvSpPr>
              <a:spLocks noChangeArrowheads="1"/>
            </p:cNvSpPr>
            <p:nvPr/>
          </p:nvSpPr>
          <p:spPr bwMode="auto">
            <a:xfrm>
              <a:off x="3817" y="2479"/>
              <a:ext cx="194"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D</a:t>
              </a:r>
              <a:endParaRPr lang="en-US" sz="2400" u="none">
                <a:latin typeface="Times New Roman" pitchFamily="18" charset="0"/>
              </a:endParaRPr>
            </a:p>
          </p:txBody>
        </p:sp>
        <p:sp>
          <p:nvSpPr>
            <p:cNvPr id="34845" name="Oval 44"/>
            <p:cNvSpPr>
              <a:spLocks noChangeArrowheads="1"/>
            </p:cNvSpPr>
            <p:nvPr/>
          </p:nvSpPr>
          <p:spPr bwMode="auto">
            <a:xfrm>
              <a:off x="3682" y="2601"/>
              <a:ext cx="89" cy="89"/>
            </a:xfrm>
            <a:prstGeom prst="ellipse">
              <a:avLst/>
            </a:prstGeom>
            <a:solidFill>
              <a:schemeClr val="tx1"/>
            </a:solidFill>
            <a:ln w="9525">
              <a:solidFill>
                <a:schemeClr val="tx1"/>
              </a:solidFill>
              <a:round/>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par>
                          <p:cTn id="21" fill="hold" nodeType="afterGroup">
                            <p:stCondLst>
                              <p:cond delay="1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par>
                          <p:cTn id="25" fill="hold" nodeType="afterGroup">
                            <p:stCondLst>
                              <p:cond delay="2000"/>
                            </p:stCondLst>
                            <p:childTnLst>
                              <p:par>
                                <p:cTn id="26" presetID="9"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0" y="365126"/>
            <a:ext cx="8515350" cy="1325563"/>
          </a:xfrm>
        </p:spPr>
        <p:txBody>
          <a:bodyPr>
            <a:normAutofit/>
          </a:bodyPr>
          <a:lstStyle/>
          <a:p>
            <a:pPr algn="ctr"/>
            <a:r>
              <a:rPr lang="en-US" sz="3600" dirty="0"/>
              <a:t>FOUR PROPERTIES OF INDIFFERENCE CURVES </a:t>
            </a:r>
          </a:p>
        </p:txBody>
      </p:sp>
      <p:sp>
        <p:nvSpPr>
          <p:cNvPr id="35843" name="Rectangle 5"/>
          <p:cNvSpPr>
            <a:spLocks noGrp="1" noChangeArrowheads="1"/>
          </p:cNvSpPr>
          <p:nvPr>
            <p:ph idx="1"/>
          </p:nvPr>
        </p:nvSpPr>
        <p:spPr>
          <a:xfrm>
            <a:off x="0" y="1682750"/>
            <a:ext cx="9144000" cy="5019675"/>
          </a:xfrm>
        </p:spPr>
        <p:txBody>
          <a:bodyPr/>
          <a:lstStyle/>
          <a:p>
            <a:pPr>
              <a:buFontTx/>
              <a:buNone/>
            </a:pPr>
            <a:r>
              <a:rPr lang="en-US" b="1"/>
              <a:t>Property 2:</a:t>
            </a:r>
            <a:r>
              <a:rPr lang="en-US"/>
              <a:t>  Indifference curves are downward sloping.</a:t>
            </a:r>
          </a:p>
          <a:p>
            <a:pPr lvl="1">
              <a:buFont typeface="Wingdings" pitchFamily="2" charset="2"/>
              <a:buChar char="Ø"/>
            </a:pPr>
            <a:r>
              <a:rPr lang="en-US"/>
              <a:t>A consumer is willing to give up one good only if he or she gets more of the other good in order to remain equally happy.</a:t>
            </a:r>
          </a:p>
          <a:p>
            <a:pPr lvl="1">
              <a:buFont typeface="Wingdings" pitchFamily="2" charset="2"/>
              <a:buChar char="Ø"/>
            </a:pPr>
            <a:r>
              <a:rPr lang="en-US"/>
              <a:t>If the quantity of one good is reduced, the quantity of the other good must increase to keep the consumer equally happy.</a:t>
            </a:r>
          </a:p>
          <a:p>
            <a:pPr lvl="1">
              <a:buFont typeface="Wingdings" pitchFamily="2" charset="2"/>
              <a:buChar char="Ø"/>
            </a:pPr>
            <a:r>
              <a:rPr lang="en-US"/>
              <a:t>For this reason, most indifference curves slope downward.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685800" y="381000"/>
            <a:ext cx="8305800" cy="544513"/>
          </a:xfrm>
        </p:spPr>
        <p:txBody>
          <a:bodyPr>
            <a:normAutofit fontScale="90000"/>
          </a:bodyPr>
          <a:lstStyle/>
          <a:p>
            <a:pPr eaLnBrk="1" hangingPunct="1"/>
            <a:r>
              <a:rPr lang="en-US" sz="3600" b="1" dirty="0"/>
              <a:t>Opportunity cost and scarcity</a:t>
            </a:r>
          </a:p>
        </p:txBody>
      </p:sp>
      <p:sp>
        <p:nvSpPr>
          <p:cNvPr id="17411" name="Slide Number Placeholder 4"/>
          <p:cNvSpPr>
            <a:spLocks noGrp="1"/>
          </p:cNvSpPr>
          <p:nvPr>
            <p:ph type="sldNum" sz="quarter" idx="12"/>
          </p:nvPr>
        </p:nvSpPr>
        <p:spPr>
          <a:noFill/>
        </p:spPr>
        <p:txBody>
          <a:bodyPr/>
          <a:lstStyle/>
          <a:p>
            <a:fld id="{7CEE3F9F-1E52-45BC-AED8-E4B144AEBDF2}" type="slidenum">
              <a:rPr lang="en-GB" sz="1000" smtClean="0">
                <a:solidFill>
                  <a:srgbClr val="FFFF00"/>
                </a:solidFill>
                <a:latin typeface="Arial" charset="0"/>
              </a:rPr>
              <a:pPr/>
              <a:t>6</a:t>
            </a:fld>
            <a:endParaRPr lang="en-GB" sz="1000">
              <a:solidFill>
                <a:srgbClr val="FFFF00"/>
              </a:solidFill>
              <a:latin typeface="Arial" charset="0"/>
            </a:endParaRPr>
          </a:p>
        </p:txBody>
      </p:sp>
      <p:sp>
        <p:nvSpPr>
          <p:cNvPr id="468997" name="Text Box 5"/>
          <p:cNvSpPr txBox="1">
            <a:spLocks noChangeArrowheads="1"/>
          </p:cNvSpPr>
          <p:nvPr/>
        </p:nvSpPr>
        <p:spPr bwMode="auto">
          <a:xfrm>
            <a:off x="228600" y="1143000"/>
            <a:ext cx="8686800" cy="5618205"/>
          </a:xfrm>
          <a:prstGeom prst="rect">
            <a:avLst/>
          </a:prstGeom>
          <a:noFill/>
          <a:ln w="9525" algn="ctr">
            <a:noFill/>
            <a:miter lim="800000"/>
            <a:headEnd/>
            <a:tailEnd/>
          </a:ln>
        </p:spPr>
        <p:txBody>
          <a:bodyPr>
            <a:spAutoFit/>
          </a:bodyPr>
          <a:lstStyle/>
          <a:p>
            <a:pPr algn="just" eaLnBrk="1" hangingPunct="1">
              <a:buClr>
                <a:srgbClr val="CC3300"/>
              </a:buClr>
              <a:buFontTx/>
              <a:buChar char="•"/>
            </a:pPr>
            <a:r>
              <a:rPr lang="en-US" sz="3200" b="1" dirty="0"/>
              <a:t>Scarcity</a:t>
            </a:r>
          </a:p>
          <a:p>
            <a:pPr marL="231775" lvl="1" algn="just" eaLnBrk="1" hangingPunct="1"/>
            <a:r>
              <a:rPr lang="en-US" sz="3200" dirty="0"/>
              <a:t>The resources we use to produce goods and services are limited</a:t>
            </a:r>
            <a:r>
              <a:rPr lang="en-US" sz="3200" dirty="0">
                <a:latin typeface="Comic Sans MS" pitchFamily="66" charset="0"/>
              </a:rPr>
              <a:t>.</a:t>
            </a:r>
            <a:endParaRPr lang="en-US" sz="3200" dirty="0">
              <a:latin typeface="Garamond" pitchFamily="18" charset="0"/>
            </a:endParaRPr>
          </a:p>
          <a:p>
            <a:pPr algn="just" eaLnBrk="1" hangingPunct="1">
              <a:buClr>
                <a:srgbClr val="CC3300"/>
              </a:buClr>
              <a:buFontTx/>
              <a:buChar char="•"/>
            </a:pPr>
            <a:r>
              <a:rPr lang="en-US" sz="3200" b="1" dirty="0">
                <a:latin typeface="Comic Sans MS" pitchFamily="66" charset="0"/>
              </a:rPr>
              <a:t> </a:t>
            </a:r>
            <a:r>
              <a:rPr lang="en-US" sz="3200" b="1" dirty="0">
                <a:latin typeface="Garamond" pitchFamily="18" charset="0"/>
              </a:rPr>
              <a:t>Economics</a:t>
            </a:r>
          </a:p>
          <a:p>
            <a:pPr marL="688975" lvl="1" indent="-457200" algn="just" eaLnBrk="1" hangingPunct="1">
              <a:buFont typeface="Wingdings" panose="05000000000000000000" pitchFamily="2" charset="2"/>
              <a:buChar char="§"/>
            </a:pPr>
            <a:r>
              <a:rPr lang="en-US" sz="3200" dirty="0">
                <a:latin typeface="Garamond" pitchFamily="18" charset="0"/>
              </a:rPr>
              <a:t>The study of choices when there is scarcity</a:t>
            </a:r>
            <a:r>
              <a:rPr lang="en-US" sz="3200" dirty="0">
                <a:latin typeface="Comic Sans MS" pitchFamily="66" charset="0"/>
              </a:rPr>
              <a:t>.</a:t>
            </a:r>
            <a:endParaRPr lang="en-US" sz="3200" dirty="0">
              <a:latin typeface="Garamond" pitchFamily="18" charset="0"/>
            </a:endParaRPr>
          </a:p>
          <a:p>
            <a:pPr marL="457200" indent="-457200" algn="just" eaLnBrk="1" hangingPunct="1">
              <a:lnSpc>
                <a:spcPct val="105000"/>
              </a:lnSpc>
              <a:spcBef>
                <a:spcPct val="50000"/>
              </a:spcBef>
              <a:buFont typeface="Wingdings" panose="05000000000000000000" pitchFamily="2" charset="2"/>
              <a:buChar char="§"/>
            </a:pPr>
            <a:r>
              <a:rPr lang="en-US" sz="3200" dirty="0">
                <a:latin typeface="Garamond" pitchFamily="18" charset="0"/>
              </a:rPr>
              <a:t>Here are some examples of scarcity and the trade-offs associated with making choices:</a:t>
            </a:r>
          </a:p>
          <a:p>
            <a:pPr marL="571500" lvl="1" indent="-457200" algn="just" eaLnBrk="1" hangingPunct="1">
              <a:lnSpc>
                <a:spcPct val="105000"/>
              </a:lnSpc>
              <a:spcBef>
                <a:spcPct val="50000"/>
              </a:spcBef>
              <a:buFont typeface="Wingdings" panose="05000000000000000000" pitchFamily="2" charset="2"/>
              <a:buChar char="§"/>
            </a:pPr>
            <a:r>
              <a:rPr lang="en-US" sz="3200" dirty="0">
                <a:latin typeface="Garamond" pitchFamily="18" charset="0"/>
              </a:rPr>
              <a:t>You have a limited amount of time. If you take a full-time job, each hour on the job means one less hour for study or play.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8994"/>
                                        </p:tgtEl>
                                        <p:attrNameLst>
                                          <p:attrName>style.visibility</p:attrName>
                                        </p:attrNameLst>
                                      </p:cBhvr>
                                      <p:to>
                                        <p:strVal val="visible"/>
                                      </p:to>
                                    </p:set>
                                    <p:animEffect transition="in" filter="wipe(left)">
                                      <p:cBhvr>
                                        <p:cTn id="7" dur="500"/>
                                        <p:tgtEl>
                                          <p:spTgt spid="46899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8997">
                                            <p:txEl>
                                              <p:pRg st="0" end="0"/>
                                            </p:txEl>
                                          </p:spTgt>
                                        </p:tgtEl>
                                        <p:attrNameLst>
                                          <p:attrName>style.visibility</p:attrName>
                                        </p:attrNameLst>
                                      </p:cBhvr>
                                      <p:to>
                                        <p:strVal val="visible"/>
                                      </p:to>
                                    </p:set>
                                    <p:animEffect transition="in" filter="wipe(left)">
                                      <p:cBhvr>
                                        <p:cTn id="11" dur="500"/>
                                        <p:tgtEl>
                                          <p:spTgt spid="46899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68997">
                                            <p:txEl>
                                              <p:pRg st="1" end="1"/>
                                            </p:txEl>
                                          </p:spTgt>
                                        </p:tgtEl>
                                        <p:attrNameLst>
                                          <p:attrName>style.visibility</p:attrName>
                                        </p:attrNameLst>
                                      </p:cBhvr>
                                      <p:to>
                                        <p:strVal val="visible"/>
                                      </p:to>
                                    </p:set>
                                    <p:animEffect transition="in" filter="wipe(left)">
                                      <p:cBhvr>
                                        <p:cTn id="14" dur="500"/>
                                        <p:tgtEl>
                                          <p:spTgt spid="468997">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468997">
                                            <p:txEl>
                                              <p:pRg st="2" end="2"/>
                                            </p:txEl>
                                          </p:spTgt>
                                        </p:tgtEl>
                                        <p:attrNameLst>
                                          <p:attrName>style.visibility</p:attrName>
                                        </p:attrNameLst>
                                      </p:cBhvr>
                                      <p:to>
                                        <p:strVal val="visible"/>
                                      </p:to>
                                    </p:set>
                                    <p:animEffect transition="in" filter="wipe(left)">
                                      <p:cBhvr>
                                        <p:cTn id="17" dur="500"/>
                                        <p:tgtEl>
                                          <p:spTgt spid="468997">
                                            <p:txEl>
                                              <p:pRg st="2" end="2"/>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68997">
                                            <p:txEl>
                                              <p:pRg st="3" end="3"/>
                                            </p:txEl>
                                          </p:spTgt>
                                        </p:tgtEl>
                                        <p:attrNameLst>
                                          <p:attrName>style.visibility</p:attrName>
                                        </p:attrNameLst>
                                      </p:cBhvr>
                                      <p:to>
                                        <p:strVal val="visible"/>
                                      </p:to>
                                    </p:set>
                                    <p:animEffect transition="in" filter="wipe(left)">
                                      <p:cBhvr>
                                        <p:cTn id="21" dur="500"/>
                                        <p:tgtEl>
                                          <p:spTgt spid="468997">
                                            <p:txEl>
                                              <p:pRg st="3" end="3"/>
                                            </p:tx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468997">
                                            <p:txEl>
                                              <p:pRg st="4" end="4"/>
                                            </p:txEl>
                                          </p:spTgt>
                                        </p:tgtEl>
                                        <p:attrNameLst>
                                          <p:attrName>style.visibility</p:attrName>
                                        </p:attrNameLst>
                                      </p:cBhvr>
                                      <p:to>
                                        <p:strVal val="visible"/>
                                      </p:to>
                                    </p:set>
                                    <p:animEffect transition="in" filter="wipe(left)">
                                      <p:cBhvr>
                                        <p:cTn id="25" dur="500"/>
                                        <p:tgtEl>
                                          <p:spTgt spid="468997">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68997">
                                            <p:txEl>
                                              <p:pRg st="5" end="5"/>
                                            </p:txEl>
                                          </p:spTgt>
                                        </p:tgtEl>
                                        <p:attrNameLst>
                                          <p:attrName>style.visibility</p:attrName>
                                        </p:attrNameLst>
                                      </p:cBhvr>
                                      <p:to>
                                        <p:strVal val="visible"/>
                                      </p:to>
                                    </p:set>
                                    <p:animEffect transition="in" filter="wipe(left)">
                                      <p:cBhvr>
                                        <p:cTn id="28" dur="500"/>
                                        <p:tgtEl>
                                          <p:spTgt spid="4689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autoUpdateAnimBg="0"/>
      <p:bldP spid="468997" grpId="0" build="p" autoUpdateAnimBg="0"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1"/>
          <p:cNvSpPr>
            <a:spLocks noGrp="1" noChangeArrowheads="1"/>
          </p:cNvSpPr>
          <p:nvPr>
            <p:ph type="title"/>
          </p:nvPr>
        </p:nvSpPr>
        <p:spPr>
          <a:xfrm>
            <a:off x="457200" y="58738"/>
            <a:ext cx="8229600" cy="1143000"/>
          </a:xfrm>
        </p:spPr>
        <p:txBody>
          <a:bodyPr>
            <a:normAutofit/>
          </a:bodyPr>
          <a:lstStyle/>
          <a:p>
            <a:pPr eaLnBrk="1" hangingPunct="1"/>
            <a:r>
              <a:rPr lang="en-US" sz="3600" dirty="0"/>
              <a:t>The Consumer’s Preferences</a:t>
            </a:r>
          </a:p>
        </p:txBody>
      </p:sp>
      <p:sp>
        <p:nvSpPr>
          <p:cNvPr id="36867" name="Rectangle 4"/>
          <p:cNvSpPr>
            <a:spLocks noChangeArrowheads="1"/>
          </p:cNvSpPr>
          <p:nvPr/>
        </p:nvSpPr>
        <p:spPr bwMode="auto">
          <a:xfrm>
            <a:off x="1647825" y="1471613"/>
            <a:ext cx="6537325" cy="4214812"/>
          </a:xfrm>
          <a:prstGeom prst="rect">
            <a:avLst/>
          </a:prstGeom>
          <a:solidFill>
            <a:srgbClr val="F3F6F9"/>
          </a:solidFill>
          <a:ln w="273050">
            <a:solidFill>
              <a:srgbClr val="F3F6F9"/>
            </a:solidFill>
            <a:miter lim="800000"/>
            <a:headEnd/>
            <a:tailEnd/>
          </a:ln>
        </p:spPr>
        <p:txBody>
          <a:bodyPr/>
          <a:lstStyle/>
          <a:p>
            <a:endParaRPr lang="en-US"/>
          </a:p>
        </p:txBody>
      </p:sp>
      <p:sp>
        <p:nvSpPr>
          <p:cNvPr id="36868" name="Rectangle 5"/>
          <p:cNvSpPr>
            <a:spLocks noChangeArrowheads="1"/>
          </p:cNvSpPr>
          <p:nvPr/>
        </p:nvSpPr>
        <p:spPr bwMode="auto">
          <a:xfrm>
            <a:off x="1647825" y="1471613"/>
            <a:ext cx="6537325" cy="4214812"/>
          </a:xfrm>
          <a:prstGeom prst="rect">
            <a:avLst/>
          </a:prstGeom>
          <a:solidFill>
            <a:srgbClr val="F2F4F8"/>
          </a:solidFill>
          <a:ln w="247650">
            <a:solidFill>
              <a:srgbClr val="F2F4F8"/>
            </a:solidFill>
            <a:miter lim="800000"/>
            <a:headEnd/>
            <a:tailEnd/>
          </a:ln>
        </p:spPr>
        <p:txBody>
          <a:bodyPr/>
          <a:lstStyle/>
          <a:p>
            <a:endParaRPr lang="en-US"/>
          </a:p>
        </p:txBody>
      </p:sp>
      <p:sp>
        <p:nvSpPr>
          <p:cNvPr id="36869" name="Rectangle 6"/>
          <p:cNvSpPr>
            <a:spLocks noChangeArrowheads="1"/>
          </p:cNvSpPr>
          <p:nvPr/>
        </p:nvSpPr>
        <p:spPr bwMode="auto">
          <a:xfrm>
            <a:off x="1647825" y="1471613"/>
            <a:ext cx="6537325" cy="4214812"/>
          </a:xfrm>
          <a:prstGeom prst="rect">
            <a:avLst/>
          </a:prstGeom>
          <a:solidFill>
            <a:srgbClr val="F1F4F7"/>
          </a:solidFill>
          <a:ln w="222250">
            <a:solidFill>
              <a:srgbClr val="F1F4F7"/>
            </a:solidFill>
            <a:miter lim="800000"/>
            <a:headEnd/>
            <a:tailEnd/>
          </a:ln>
        </p:spPr>
        <p:txBody>
          <a:bodyPr/>
          <a:lstStyle/>
          <a:p>
            <a:endParaRPr lang="en-US"/>
          </a:p>
        </p:txBody>
      </p:sp>
      <p:sp>
        <p:nvSpPr>
          <p:cNvPr id="36870" name="Rectangle 7"/>
          <p:cNvSpPr>
            <a:spLocks noChangeArrowheads="1"/>
          </p:cNvSpPr>
          <p:nvPr/>
        </p:nvSpPr>
        <p:spPr bwMode="auto">
          <a:xfrm>
            <a:off x="1647825" y="1471613"/>
            <a:ext cx="6537325" cy="4214812"/>
          </a:xfrm>
          <a:prstGeom prst="rect">
            <a:avLst/>
          </a:prstGeom>
          <a:solidFill>
            <a:srgbClr val="F0F2F5"/>
          </a:solidFill>
          <a:ln w="198438">
            <a:solidFill>
              <a:srgbClr val="F0F2F5"/>
            </a:solidFill>
            <a:miter lim="800000"/>
            <a:headEnd/>
            <a:tailEnd/>
          </a:ln>
        </p:spPr>
        <p:txBody>
          <a:bodyPr/>
          <a:lstStyle/>
          <a:p>
            <a:endParaRPr lang="en-US"/>
          </a:p>
        </p:txBody>
      </p:sp>
      <p:sp>
        <p:nvSpPr>
          <p:cNvPr id="36871" name="Rectangle 8"/>
          <p:cNvSpPr>
            <a:spLocks noChangeArrowheads="1"/>
          </p:cNvSpPr>
          <p:nvPr/>
        </p:nvSpPr>
        <p:spPr bwMode="auto">
          <a:xfrm>
            <a:off x="1647825" y="1471613"/>
            <a:ext cx="6537325" cy="4214812"/>
          </a:xfrm>
          <a:prstGeom prst="rect">
            <a:avLst/>
          </a:prstGeom>
          <a:solidFill>
            <a:srgbClr val="EEF1F4"/>
          </a:solidFill>
          <a:ln w="173038">
            <a:solidFill>
              <a:srgbClr val="EEF1F4"/>
            </a:solidFill>
            <a:miter lim="800000"/>
            <a:headEnd/>
            <a:tailEnd/>
          </a:ln>
        </p:spPr>
        <p:txBody>
          <a:bodyPr/>
          <a:lstStyle/>
          <a:p>
            <a:endParaRPr lang="en-US"/>
          </a:p>
        </p:txBody>
      </p:sp>
      <p:sp>
        <p:nvSpPr>
          <p:cNvPr id="36872" name="Rectangle 9"/>
          <p:cNvSpPr>
            <a:spLocks noChangeArrowheads="1"/>
          </p:cNvSpPr>
          <p:nvPr/>
        </p:nvSpPr>
        <p:spPr bwMode="auto">
          <a:xfrm>
            <a:off x="1647825" y="1471613"/>
            <a:ext cx="6537325" cy="4214812"/>
          </a:xfrm>
          <a:prstGeom prst="rect">
            <a:avLst/>
          </a:prstGeom>
          <a:solidFill>
            <a:srgbClr val="EDEFF3"/>
          </a:solidFill>
          <a:ln w="149225">
            <a:solidFill>
              <a:srgbClr val="EDEFF3"/>
            </a:solidFill>
            <a:miter lim="800000"/>
            <a:headEnd/>
            <a:tailEnd/>
          </a:ln>
        </p:spPr>
        <p:txBody>
          <a:bodyPr/>
          <a:lstStyle/>
          <a:p>
            <a:endParaRPr lang="en-US"/>
          </a:p>
        </p:txBody>
      </p:sp>
      <p:sp>
        <p:nvSpPr>
          <p:cNvPr id="36873" name="Rectangle 10"/>
          <p:cNvSpPr>
            <a:spLocks noChangeArrowheads="1"/>
          </p:cNvSpPr>
          <p:nvPr/>
        </p:nvSpPr>
        <p:spPr bwMode="auto">
          <a:xfrm>
            <a:off x="1647825" y="1471613"/>
            <a:ext cx="6537325" cy="4214812"/>
          </a:xfrm>
          <a:prstGeom prst="rect">
            <a:avLst/>
          </a:prstGeom>
          <a:solidFill>
            <a:srgbClr val="EBEEF2"/>
          </a:solidFill>
          <a:ln w="123825">
            <a:solidFill>
              <a:srgbClr val="EBEEF2"/>
            </a:solidFill>
            <a:miter lim="800000"/>
            <a:headEnd/>
            <a:tailEnd/>
          </a:ln>
        </p:spPr>
        <p:txBody>
          <a:bodyPr/>
          <a:lstStyle/>
          <a:p>
            <a:endParaRPr lang="en-US"/>
          </a:p>
        </p:txBody>
      </p:sp>
      <p:sp>
        <p:nvSpPr>
          <p:cNvPr id="36874" name="Rectangle 11"/>
          <p:cNvSpPr>
            <a:spLocks noChangeArrowheads="1"/>
          </p:cNvSpPr>
          <p:nvPr/>
        </p:nvSpPr>
        <p:spPr bwMode="auto">
          <a:xfrm>
            <a:off x="1647825" y="1471613"/>
            <a:ext cx="6537325" cy="4214812"/>
          </a:xfrm>
          <a:prstGeom prst="rect">
            <a:avLst/>
          </a:prstGeom>
          <a:solidFill>
            <a:srgbClr val="EAECF1"/>
          </a:solidFill>
          <a:ln w="98425">
            <a:solidFill>
              <a:srgbClr val="EAECF1"/>
            </a:solidFill>
            <a:miter lim="800000"/>
            <a:headEnd/>
            <a:tailEnd/>
          </a:ln>
        </p:spPr>
        <p:txBody>
          <a:bodyPr/>
          <a:lstStyle/>
          <a:p>
            <a:endParaRPr lang="en-US"/>
          </a:p>
        </p:txBody>
      </p:sp>
      <p:sp>
        <p:nvSpPr>
          <p:cNvPr id="36875" name="Rectangle 12"/>
          <p:cNvSpPr>
            <a:spLocks noChangeArrowheads="1"/>
          </p:cNvSpPr>
          <p:nvPr/>
        </p:nvSpPr>
        <p:spPr bwMode="auto">
          <a:xfrm>
            <a:off x="1647825" y="1471613"/>
            <a:ext cx="6537325" cy="4214812"/>
          </a:xfrm>
          <a:prstGeom prst="rect">
            <a:avLst/>
          </a:prstGeom>
          <a:solidFill>
            <a:srgbClr val="E9EBF0"/>
          </a:solidFill>
          <a:ln w="74613">
            <a:solidFill>
              <a:srgbClr val="E9EBF0"/>
            </a:solidFill>
            <a:miter lim="800000"/>
            <a:headEnd/>
            <a:tailEnd/>
          </a:ln>
        </p:spPr>
        <p:txBody>
          <a:bodyPr/>
          <a:lstStyle/>
          <a:p>
            <a:endParaRPr lang="en-US"/>
          </a:p>
        </p:txBody>
      </p:sp>
      <p:sp>
        <p:nvSpPr>
          <p:cNvPr id="36876" name="Rectangle 13"/>
          <p:cNvSpPr>
            <a:spLocks noChangeArrowheads="1"/>
          </p:cNvSpPr>
          <p:nvPr/>
        </p:nvSpPr>
        <p:spPr bwMode="auto">
          <a:xfrm>
            <a:off x="1647825" y="1471613"/>
            <a:ext cx="6537325" cy="4214812"/>
          </a:xfrm>
          <a:prstGeom prst="rect">
            <a:avLst/>
          </a:prstGeom>
          <a:solidFill>
            <a:srgbClr val="E7EAEF"/>
          </a:solidFill>
          <a:ln w="49213">
            <a:solidFill>
              <a:srgbClr val="E7EAEF"/>
            </a:solidFill>
            <a:miter lim="800000"/>
            <a:headEnd/>
            <a:tailEnd/>
          </a:ln>
        </p:spPr>
        <p:txBody>
          <a:bodyPr/>
          <a:lstStyle/>
          <a:p>
            <a:endParaRPr lang="en-US"/>
          </a:p>
        </p:txBody>
      </p:sp>
      <p:sp>
        <p:nvSpPr>
          <p:cNvPr id="36877" name="Rectangle 14"/>
          <p:cNvSpPr>
            <a:spLocks noChangeArrowheads="1"/>
          </p:cNvSpPr>
          <p:nvPr/>
        </p:nvSpPr>
        <p:spPr bwMode="auto">
          <a:xfrm>
            <a:off x="1647825" y="1471613"/>
            <a:ext cx="6537325" cy="4214812"/>
          </a:xfrm>
          <a:prstGeom prst="rect">
            <a:avLst/>
          </a:prstGeom>
          <a:solidFill>
            <a:srgbClr val="E6E9EF"/>
          </a:solidFill>
          <a:ln w="25400">
            <a:solidFill>
              <a:srgbClr val="E6E9EF"/>
            </a:solidFill>
            <a:miter lim="800000"/>
            <a:headEnd/>
            <a:tailEnd/>
          </a:ln>
        </p:spPr>
        <p:txBody>
          <a:bodyPr/>
          <a:lstStyle/>
          <a:p>
            <a:endParaRPr lang="en-US"/>
          </a:p>
        </p:txBody>
      </p:sp>
      <p:sp>
        <p:nvSpPr>
          <p:cNvPr id="36878" name="Rectangle 15"/>
          <p:cNvSpPr>
            <a:spLocks noChangeArrowheads="1"/>
          </p:cNvSpPr>
          <p:nvPr/>
        </p:nvSpPr>
        <p:spPr bwMode="auto">
          <a:xfrm>
            <a:off x="1474788" y="1296988"/>
            <a:ext cx="6611937" cy="4314825"/>
          </a:xfrm>
          <a:prstGeom prst="rect">
            <a:avLst/>
          </a:prstGeom>
          <a:solidFill>
            <a:srgbClr val="FFFFFF"/>
          </a:solidFill>
          <a:ln w="9525">
            <a:noFill/>
            <a:miter lim="800000"/>
            <a:headEnd/>
            <a:tailEnd/>
          </a:ln>
        </p:spPr>
        <p:txBody>
          <a:bodyPr/>
          <a:lstStyle/>
          <a:p>
            <a:endParaRPr lang="en-US"/>
          </a:p>
        </p:txBody>
      </p:sp>
      <p:sp>
        <p:nvSpPr>
          <p:cNvPr id="36879" name="Freeform 16"/>
          <p:cNvSpPr>
            <a:spLocks/>
          </p:cNvSpPr>
          <p:nvPr/>
        </p:nvSpPr>
        <p:spPr bwMode="auto">
          <a:xfrm>
            <a:off x="1474788" y="1296988"/>
            <a:ext cx="6611937" cy="4314825"/>
          </a:xfrm>
          <a:custGeom>
            <a:avLst/>
            <a:gdLst>
              <a:gd name="T0" fmla="*/ 0 w 4165"/>
              <a:gd name="T1" fmla="*/ 0 h 2718"/>
              <a:gd name="T2" fmla="*/ 0 w 4165"/>
              <a:gd name="T3" fmla="*/ 2147483647 h 2718"/>
              <a:gd name="T4" fmla="*/ 2147483647 w 4165"/>
              <a:gd name="T5" fmla="*/ 2147483647 h 2718"/>
              <a:gd name="T6" fmla="*/ 0 60000 65536"/>
              <a:gd name="T7" fmla="*/ 0 60000 65536"/>
              <a:gd name="T8" fmla="*/ 0 60000 65536"/>
              <a:gd name="T9" fmla="*/ 0 w 4165"/>
              <a:gd name="T10" fmla="*/ 0 h 2718"/>
              <a:gd name="T11" fmla="*/ 4165 w 4165"/>
              <a:gd name="T12" fmla="*/ 2718 h 2718"/>
            </a:gdLst>
            <a:ahLst/>
            <a:cxnLst>
              <a:cxn ang="T6">
                <a:pos x="T0" y="T1"/>
              </a:cxn>
              <a:cxn ang="T7">
                <a:pos x="T2" y="T3"/>
              </a:cxn>
              <a:cxn ang="T8">
                <a:pos x="T4" y="T5"/>
              </a:cxn>
            </a:cxnLst>
            <a:rect l="T9" t="T10" r="T11" b="T12"/>
            <a:pathLst>
              <a:path w="4165" h="2718">
                <a:moveTo>
                  <a:pt x="0" y="0"/>
                </a:moveTo>
                <a:lnTo>
                  <a:pt x="0" y="2718"/>
                </a:lnTo>
                <a:lnTo>
                  <a:pt x="4165" y="2718"/>
                </a:lnTo>
              </a:path>
            </a:pathLst>
          </a:custGeom>
          <a:noFill/>
          <a:ln w="25400">
            <a:solidFill>
              <a:srgbClr val="000000"/>
            </a:solidFill>
            <a:round/>
            <a:headEnd/>
            <a:tailEnd/>
          </a:ln>
        </p:spPr>
        <p:txBody>
          <a:bodyPr/>
          <a:lstStyle/>
          <a:p>
            <a:endParaRPr lang="en-US"/>
          </a:p>
        </p:txBody>
      </p:sp>
      <p:sp>
        <p:nvSpPr>
          <p:cNvPr id="36880" name="Rectangle 17"/>
          <p:cNvSpPr>
            <a:spLocks noChangeArrowheads="1"/>
          </p:cNvSpPr>
          <p:nvPr/>
        </p:nvSpPr>
        <p:spPr bwMode="auto">
          <a:xfrm>
            <a:off x="7024688" y="5751513"/>
            <a:ext cx="1198562"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36881" name="Rectangle 18"/>
          <p:cNvSpPr>
            <a:spLocks noChangeArrowheads="1"/>
          </p:cNvSpPr>
          <p:nvPr/>
        </p:nvSpPr>
        <p:spPr bwMode="auto">
          <a:xfrm>
            <a:off x="7115175" y="6083300"/>
            <a:ext cx="1114425" cy="366713"/>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Pizza</a:t>
            </a:r>
            <a:endParaRPr lang="en-US" sz="2400" u="none">
              <a:latin typeface="Times New Roman" pitchFamily="18" charset="0"/>
            </a:endParaRPr>
          </a:p>
        </p:txBody>
      </p:sp>
      <p:sp>
        <p:nvSpPr>
          <p:cNvPr id="36882" name="Rectangle 19"/>
          <p:cNvSpPr>
            <a:spLocks noChangeArrowheads="1"/>
          </p:cNvSpPr>
          <p:nvPr/>
        </p:nvSpPr>
        <p:spPr bwMode="auto">
          <a:xfrm>
            <a:off x="319088" y="1255713"/>
            <a:ext cx="1198562"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36883" name="Rectangle 20"/>
          <p:cNvSpPr>
            <a:spLocks noChangeArrowheads="1"/>
          </p:cNvSpPr>
          <p:nvPr/>
        </p:nvSpPr>
        <p:spPr bwMode="auto">
          <a:xfrm>
            <a:off x="360363" y="1589088"/>
            <a:ext cx="1155700" cy="366712"/>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Pepsi</a:t>
            </a:r>
            <a:endParaRPr lang="en-US" sz="2400" u="none">
              <a:latin typeface="Times New Roman" pitchFamily="18" charset="0"/>
            </a:endParaRPr>
          </a:p>
        </p:txBody>
      </p:sp>
      <p:sp>
        <p:nvSpPr>
          <p:cNvPr id="36884" name="Rectangle 21"/>
          <p:cNvSpPr>
            <a:spLocks noChangeArrowheads="1"/>
          </p:cNvSpPr>
          <p:nvPr/>
        </p:nvSpPr>
        <p:spPr bwMode="auto">
          <a:xfrm>
            <a:off x="1266825" y="5759450"/>
            <a:ext cx="266700" cy="357188"/>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0</a:t>
            </a:r>
            <a:endParaRPr lang="en-US" sz="2400" u="none">
              <a:latin typeface="Times New Roman" pitchFamily="18" charset="0"/>
            </a:endParaRPr>
          </a:p>
        </p:txBody>
      </p:sp>
      <p:grpSp>
        <p:nvGrpSpPr>
          <p:cNvPr id="2" name="Group 22"/>
          <p:cNvGrpSpPr>
            <a:grpSpLocks/>
          </p:cNvGrpSpPr>
          <p:nvPr/>
        </p:nvGrpSpPr>
        <p:grpSpPr bwMode="auto">
          <a:xfrm>
            <a:off x="2044700" y="1422400"/>
            <a:ext cx="6111875" cy="4160838"/>
            <a:chOff x="1288" y="896"/>
            <a:chExt cx="3850" cy="2621"/>
          </a:xfrm>
        </p:grpSpPr>
        <p:grpSp>
          <p:nvGrpSpPr>
            <p:cNvPr id="3" name="Group 23"/>
            <p:cNvGrpSpPr>
              <a:grpSpLocks/>
            </p:cNvGrpSpPr>
            <p:nvPr/>
          </p:nvGrpSpPr>
          <p:grpSpPr bwMode="auto">
            <a:xfrm>
              <a:off x="1288" y="896"/>
              <a:ext cx="3850" cy="2621"/>
              <a:chOff x="1288" y="896"/>
              <a:chExt cx="3850" cy="2621"/>
            </a:xfrm>
          </p:grpSpPr>
          <p:sp>
            <p:nvSpPr>
              <p:cNvPr id="36889" name="Freeform 24"/>
              <p:cNvSpPr>
                <a:spLocks/>
              </p:cNvSpPr>
              <p:nvPr/>
            </p:nvSpPr>
            <p:spPr bwMode="auto">
              <a:xfrm>
                <a:off x="1288" y="896"/>
                <a:ext cx="2917" cy="2452"/>
              </a:xfrm>
              <a:custGeom>
                <a:avLst/>
                <a:gdLst>
                  <a:gd name="T0" fmla="*/ 2147483647 w 187"/>
                  <a:gd name="T1" fmla="*/ 2147483647 h 157"/>
                  <a:gd name="T2" fmla="*/ 0 w 187"/>
                  <a:gd name="T3" fmla="*/ 0 h 157"/>
                  <a:gd name="T4" fmla="*/ 0 60000 65536"/>
                  <a:gd name="T5" fmla="*/ 0 60000 65536"/>
                  <a:gd name="T6" fmla="*/ 0 w 187"/>
                  <a:gd name="T7" fmla="*/ 0 h 157"/>
                  <a:gd name="T8" fmla="*/ 187 w 187"/>
                  <a:gd name="T9" fmla="*/ 157 h 157"/>
                </a:gdLst>
                <a:ahLst/>
                <a:cxnLst>
                  <a:cxn ang="T4">
                    <a:pos x="T0" y="T1"/>
                  </a:cxn>
                  <a:cxn ang="T5">
                    <a:pos x="T2" y="T3"/>
                  </a:cxn>
                </a:cxnLst>
                <a:rect l="T6" t="T7" r="T8" b="T9"/>
                <a:pathLst>
                  <a:path w="187" h="157">
                    <a:moveTo>
                      <a:pt x="187" y="157"/>
                    </a:moveTo>
                    <a:cubicBezTo>
                      <a:pt x="100" y="142"/>
                      <a:pt x="29" y="81"/>
                      <a:pt x="0" y="0"/>
                    </a:cubicBezTo>
                  </a:path>
                </a:pathLst>
              </a:custGeom>
              <a:noFill/>
              <a:ln w="74613">
                <a:solidFill>
                  <a:srgbClr val="003F95"/>
                </a:solidFill>
                <a:round/>
                <a:headEnd/>
                <a:tailEnd/>
              </a:ln>
            </p:spPr>
            <p:txBody>
              <a:bodyPr/>
              <a:lstStyle/>
              <a:p>
                <a:endParaRPr lang="en-US"/>
              </a:p>
            </p:txBody>
          </p:sp>
          <p:grpSp>
            <p:nvGrpSpPr>
              <p:cNvPr id="4" name="Group 25"/>
              <p:cNvGrpSpPr>
                <a:grpSpLocks/>
              </p:cNvGrpSpPr>
              <p:nvPr/>
            </p:nvGrpSpPr>
            <p:grpSpPr bwMode="auto">
              <a:xfrm>
                <a:off x="4189" y="3082"/>
                <a:ext cx="949" cy="435"/>
                <a:chOff x="4189" y="3082"/>
                <a:chExt cx="949" cy="435"/>
              </a:xfrm>
            </p:grpSpPr>
            <p:sp>
              <p:nvSpPr>
                <p:cNvPr id="36891" name="Rectangle 26"/>
                <p:cNvSpPr>
                  <a:spLocks noChangeArrowheads="1"/>
                </p:cNvSpPr>
                <p:nvPr/>
              </p:nvSpPr>
              <p:spPr bwMode="auto">
                <a:xfrm>
                  <a:off x="4189" y="3082"/>
                  <a:ext cx="949"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Indifference</a:t>
                  </a:r>
                  <a:endParaRPr lang="en-US" sz="2400" u="none">
                    <a:latin typeface="Times New Roman" pitchFamily="18" charset="0"/>
                  </a:endParaRPr>
                </a:p>
              </p:txBody>
            </p:sp>
            <p:sp>
              <p:nvSpPr>
                <p:cNvPr id="36892" name="Rectangle 27"/>
                <p:cNvSpPr>
                  <a:spLocks noChangeArrowheads="1"/>
                </p:cNvSpPr>
                <p:nvPr/>
              </p:nvSpPr>
              <p:spPr bwMode="auto">
                <a:xfrm>
                  <a:off x="4289" y="3292"/>
                  <a:ext cx="571" cy="22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curve, </a:t>
                  </a:r>
                  <a:endParaRPr lang="en-US" sz="2400" u="none">
                    <a:latin typeface="Times New Roman" pitchFamily="18" charset="0"/>
                  </a:endParaRPr>
                </a:p>
              </p:txBody>
            </p:sp>
          </p:grpSp>
        </p:grpSp>
        <p:sp>
          <p:nvSpPr>
            <p:cNvPr id="36888" name="Rectangle 28"/>
            <p:cNvSpPr>
              <a:spLocks noChangeArrowheads="1"/>
            </p:cNvSpPr>
            <p:nvPr/>
          </p:nvSpPr>
          <p:spPr bwMode="auto">
            <a:xfrm>
              <a:off x="4792" y="3292"/>
              <a:ext cx="109" cy="202"/>
            </a:xfrm>
            <a:prstGeom prst="rect">
              <a:avLst/>
            </a:prstGeom>
            <a:noFill/>
            <a:ln w="9525">
              <a:noFill/>
              <a:miter lim="800000"/>
              <a:headEnd/>
              <a:tailEnd/>
            </a:ln>
          </p:spPr>
          <p:txBody>
            <a:bodyPr wrap="none" lIns="0" tIns="0" rIns="0" bIns="0">
              <a:spAutoFit/>
            </a:bodyPr>
            <a:lstStyle/>
            <a:p>
              <a:pPr eaLnBrk="0" hangingPunct="0"/>
              <a:r>
                <a:rPr lang="en-US" sz="2100" i="1" u="none">
                  <a:solidFill>
                    <a:srgbClr val="000000"/>
                  </a:solidFill>
                </a:rPr>
                <a:t>I</a:t>
              </a:r>
              <a:r>
                <a:rPr lang="en-US" sz="2100" u="none" baseline="-25000">
                  <a:solidFill>
                    <a:srgbClr val="000000"/>
                  </a:solidFill>
                </a:rPr>
                <a:t>1</a:t>
              </a:r>
              <a:endParaRPr lang="en-US" sz="2400" u="none">
                <a:latin typeface="Times New Roman" pitchFamily="18" charset="0"/>
              </a:endParaRPr>
            </a:p>
          </p:txBody>
        </p:sp>
      </p:grpSp>
      <p:sp>
        <p:nvSpPr>
          <p:cNvPr id="36886" name="Rectangle 29"/>
          <p:cNvSpPr>
            <a:spLocks noChangeArrowheads="1"/>
          </p:cNvSpPr>
          <p:nvPr/>
        </p:nvSpPr>
        <p:spPr bwMode="auto">
          <a:xfrm>
            <a:off x="7823200" y="5226050"/>
            <a:ext cx="192088" cy="357188"/>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 </a:t>
            </a:r>
            <a:endParaRPr lang="en-US" sz="2400" u="none">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normAutofit/>
          </a:bodyPr>
          <a:lstStyle/>
          <a:p>
            <a:pPr algn="ctr"/>
            <a:r>
              <a:rPr lang="en-US" sz="3600" dirty="0"/>
              <a:t>FOUR PROPERTIES OF INDIFFERENCE CURVES </a:t>
            </a:r>
          </a:p>
        </p:txBody>
      </p:sp>
      <p:sp>
        <p:nvSpPr>
          <p:cNvPr id="37891" name="Rectangle 5"/>
          <p:cNvSpPr>
            <a:spLocks noGrp="1" noChangeArrowheads="1"/>
          </p:cNvSpPr>
          <p:nvPr>
            <p:ph idx="1"/>
          </p:nvPr>
        </p:nvSpPr>
        <p:spPr>
          <a:xfrm>
            <a:off x="0" y="2446317"/>
            <a:ext cx="9144000" cy="4200546"/>
          </a:xfrm>
        </p:spPr>
        <p:txBody>
          <a:bodyPr/>
          <a:lstStyle/>
          <a:p>
            <a:pPr>
              <a:buFontTx/>
              <a:buNone/>
            </a:pPr>
            <a:r>
              <a:rPr lang="en-US" b="1" dirty="0"/>
              <a:t>Property 3:</a:t>
            </a:r>
            <a:r>
              <a:rPr lang="en-US" dirty="0"/>
              <a:t> Indifference curves do not cross.</a:t>
            </a:r>
          </a:p>
          <a:p>
            <a:pPr>
              <a:buFontTx/>
              <a:buNone/>
            </a:pPr>
            <a:endParaRPr lang="en-US" dirty="0"/>
          </a:p>
          <a:p>
            <a:pPr lvl="1">
              <a:buFont typeface="Wingdings" pitchFamily="2" charset="2"/>
              <a:buChar char="Ø"/>
            </a:pPr>
            <a:r>
              <a:rPr lang="en-US" dirty="0"/>
              <a:t>Points A and B should make the consumer equally happy.</a:t>
            </a:r>
          </a:p>
          <a:p>
            <a:pPr lvl="1">
              <a:buFont typeface="Wingdings" pitchFamily="2" charset="2"/>
              <a:buChar char="Ø"/>
            </a:pPr>
            <a:r>
              <a:rPr lang="en-US" dirty="0"/>
              <a:t>Points B and C should make the consumer equally happy.</a:t>
            </a:r>
          </a:p>
          <a:p>
            <a:pPr lvl="1">
              <a:buFont typeface="Wingdings" pitchFamily="2" charset="2"/>
              <a:buChar char="Ø"/>
            </a:pPr>
            <a:r>
              <a:rPr lang="en-US" dirty="0"/>
              <a:t>This implies that A and C would make the consumer equally happy.</a:t>
            </a:r>
          </a:p>
          <a:p>
            <a:pPr lvl="1">
              <a:buFont typeface="Wingdings" pitchFamily="2" charset="2"/>
              <a:buChar char="Ø"/>
            </a:pPr>
            <a:r>
              <a:rPr lang="en-US" dirty="0"/>
              <a:t>But C has more of both goods compared to A.</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4"/>
          <p:cNvSpPr>
            <a:spLocks noGrp="1" noChangeArrowheads="1"/>
          </p:cNvSpPr>
          <p:nvPr>
            <p:ph type="title"/>
          </p:nvPr>
        </p:nvSpPr>
        <p:spPr>
          <a:xfrm>
            <a:off x="130629" y="179388"/>
            <a:ext cx="8556171" cy="1143000"/>
          </a:xfrm>
        </p:spPr>
        <p:txBody>
          <a:bodyPr>
            <a:normAutofit/>
          </a:bodyPr>
          <a:lstStyle/>
          <a:p>
            <a:pPr eaLnBrk="1" hangingPunct="1"/>
            <a:r>
              <a:rPr lang="en-US" sz="3600" dirty="0"/>
              <a:t>The Impossibility of Intersecting Indifference Curves</a:t>
            </a:r>
          </a:p>
        </p:txBody>
      </p:sp>
      <p:sp>
        <p:nvSpPr>
          <p:cNvPr id="38915" name="Rectangle 4"/>
          <p:cNvSpPr>
            <a:spLocks noChangeArrowheads="1"/>
          </p:cNvSpPr>
          <p:nvPr/>
        </p:nvSpPr>
        <p:spPr bwMode="auto">
          <a:xfrm>
            <a:off x="1598613" y="1466850"/>
            <a:ext cx="6623050" cy="4319588"/>
          </a:xfrm>
          <a:prstGeom prst="rect">
            <a:avLst/>
          </a:prstGeom>
          <a:solidFill>
            <a:srgbClr val="F3F6F9"/>
          </a:solidFill>
          <a:ln w="276225">
            <a:solidFill>
              <a:srgbClr val="F3F6F9"/>
            </a:solidFill>
            <a:miter lim="800000"/>
            <a:headEnd/>
            <a:tailEnd/>
          </a:ln>
        </p:spPr>
        <p:txBody>
          <a:bodyPr/>
          <a:lstStyle/>
          <a:p>
            <a:endParaRPr lang="en-US"/>
          </a:p>
        </p:txBody>
      </p:sp>
      <p:sp>
        <p:nvSpPr>
          <p:cNvPr id="38916" name="Rectangle 5"/>
          <p:cNvSpPr>
            <a:spLocks noChangeArrowheads="1"/>
          </p:cNvSpPr>
          <p:nvPr/>
        </p:nvSpPr>
        <p:spPr bwMode="auto">
          <a:xfrm>
            <a:off x="1598613" y="1466850"/>
            <a:ext cx="6623050" cy="4319588"/>
          </a:xfrm>
          <a:prstGeom prst="rect">
            <a:avLst/>
          </a:prstGeom>
          <a:solidFill>
            <a:srgbClr val="F2F4F8"/>
          </a:solidFill>
          <a:ln w="252413">
            <a:solidFill>
              <a:srgbClr val="F2F4F8"/>
            </a:solidFill>
            <a:miter lim="800000"/>
            <a:headEnd/>
            <a:tailEnd/>
          </a:ln>
        </p:spPr>
        <p:txBody>
          <a:bodyPr/>
          <a:lstStyle/>
          <a:p>
            <a:endParaRPr lang="en-US"/>
          </a:p>
        </p:txBody>
      </p:sp>
      <p:sp>
        <p:nvSpPr>
          <p:cNvPr id="38917" name="Rectangle 6"/>
          <p:cNvSpPr>
            <a:spLocks noChangeArrowheads="1"/>
          </p:cNvSpPr>
          <p:nvPr/>
        </p:nvSpPr>
        <p:spPr bwMode="auto">
          <a:xfrm>
            <a:off x="1598613" y="1466850"/>
            <a:ext cx="6623050" cy="4319588"/>
          </a:xfrm>
          <a:prstGeom prst="rect">
            <a:avLst/>
          </a:prstGeom>
          <a:solidFill>
            <a:srgbClr val="F1F4F7"/>
          </a:solidFill>
          <a:ln w="227013">
            <a:solidFill>
              <a:srgbClr val="F1F4F7"/>
            </a:solidFill>
            <a:miter lim="800000"/>
            <a:headEnd/>
            <a:tailEnd/>
          </a:ln>
        </p:spPr>
        <p:txBody>
          <a:bodyPr/>
          <a:lstStyle/>
          <a:p>
            <a:endParaRPr lang="en-US"/>
          </a:p>
        </p:txBody>
      </p:sp>
      <p:sp>
        <p:nvSpPr>
          <p:cNvPr id="38918" name="Rectangle 7"/>
          <p:cNvSpPr>
            <a:spLocks noChangeArrowheads="1"/>
          </p:cNvSpPr>
          <p:nvPr/>
        </p:nvSpPr>
        <p:spPr bwMode="auto">
          <a:xfrm>
            <a:off x="1598613" y="1466850"/>
            <a:ext cx="6623050" cy="4319588"/>
          </a:xfrm>
          <a:prstGeom prst="rect">
            <a:avLst/>
          </a:prstGeom>
          <a:solidFill>
            <a:srgbClr val="F0F2F5"/>
          </a:solidFill>
          <a:ln w="201613">
            <a:solidFill>
              <a:srgbClr val="F0F2F5"/>
            </a:solidFill>
            <a:miter lim="800000"/>
            <a:headEnd/>
            <a:tailEnd/>
          </a:ln>
        </p:spPr>
        <p:txBody>
          <a:bodyPr/>
          <a:lstStyle/>
          <a:p>
            <a:endParaRPr lang="en-US"/>
          </a:p>
        </p:txBody>
      </p:sp>
      <p:sp>
        <p:nvSpPr>
          <p:cNvPr id="38919" name="Rectangle 8"/>
          <p:cNvSpPr>
            <a:spLocks noChangeArrowheads="1"/>
          </p:cNvSpPr>
          <p:nvPr/>
        </p:nvSpPr>
        <p:spPr bwMode="auto">
          <a:xfrm>
            <a:off x="1598613" y="1466850"/>
            <a:ext cx="6623050" cy="4319588"/>
          </a:xfrm>
          <a:prstGeom prst="rect">
            <a:avLst/>
          </a:prstGeom>
          <a:solidFill>
            <a:srgbClr val="EEF1F4"/>
          </a:solidFill>
          <a:ln w="176213">
            <a:solidFill>
              <a:srgbClr val="EEF1F4"/>
            </a:solidFill>
            <a:miter lim="800000"/>
            <a:headEnd/>
            <a:tailEnd/>
          </a:ln>
        </p:spPr>
        <p:txBody>
          <a:bodyPr/>
          <a:lstStyle/>
          <a:p>
            <a:endParaRPr lang="en-US"/>
          </a:p>
        </p:txBody>
      </p:sp>
      <p:sp>
        <p:nvSpPr>
          <p:cNvPr id="38920" name="Rectangle 9"/>
          <p:cNvSpPr>
            <a:spLocks noChangeArrowheads="1"/>
          </p:cNvSpPr>
          <p:nvPr/>
        </p:nvSpPr>
        <p:spPr bwMode="auto">
          <a:xfrm>
            <a:off x="1598613" y="1466850"/>
            <a:ext cx="6623050" cy="4319588"/>
          </a:xfrm>
          <a:prstGeom prst="rect">
            <a:avLst/>
          </a:prstGeom>
          <a:solidFill>
            <a:srgbClr val="EDEFF3"/>
          </a:solidFill>
          <a:ln w="150813">
            <a:solidFill>
              <a:srgbClr val="EDEFF3"/>
            </a:solidFill>
            <a:miter lim="800000"/>
            <a:headEnd/>
            <a:tailEnd/>
          </a:ln>
        </p:spPr>
        <p:txBody>
          <a:bodyPr/>
          <a:lstStyle/>
          <a:p>
            <a:endParaRPr lang="en-US"/>
          </a:p>
        </p:txBody>
      </p:sp>
      <p:sp>
        <p:nvSpPr>
          <p:cNvPr id="38921" name="Rectangle 10"/>
          <p:cNvSpPr>
            <a:spLocks noChangeArrowheads="1"/>
          </p:cNvSpPr>
          <p:nvPr/>
        </p:nvSpPr>
        <p:spPr bwMode="auto">
          <a:xfrm>
            <a:off x="1598613" y="1466850"/>
            <a:ext cx="6623050" cy="4319588"/>
          </a:xfrm>
          <a:prstGeom prst="rect">
            <a:avLst/>
          </a:prstGeom>
          <a:solidFill>
            <a:srgbClr val="EBEEF2"/>
          </a:solidFill>
          <a:ln w="125413">
            <a:solidFill>
              <a:srgbClr val="EBEEF2"/>
            </a:solidFill>
            <a:miter lim="800000"/>
            <a:headEnd/>
            <a:tailEnd/>
          </a:ln>
        </p:spPr>
        <p:txBody>
          <a:bodyPr/>
          <a:lstStyle/>
          <a:p>
            <a:endParaRPr lang="en-US"/>
          </a:p>
        </p:txBody>
      </p:sp>
      <p:sp>
        <p:nvSpPr>
          <p:cNvPr id="38922" name="Rectangle 11"/>
          <p:cNvSpPr>
            <a:spLocks noChangeArrowheads="1"/>
          </p:cNvSpPr>
          <p:nvPr/>
        </p:nvSpPr>
        <p:spPr bwMode="auto">
          <a:xfrm>
            <a:off x="1598613" y="1466850"/>
            <a:ext cx="6623050" cy="4319588"/>
          </a:xfrm>
          <a:prstGeom prst="rect">
            <a:avLst/>
          </a:prstGeom>
          <a:solidFill>
            <a:srgbClr val="EAECF1"/>
          </a:solidFill>
          <a:ln w="100013">
            <a:solidFill>
              <a:srgbClr val="EAECF1"/>
            </a:solidFill>
            <a:miter lim="800000"/>
            <a:headEnd/>
            <a:tailEnd/>
          </a:ln>
        </p:spPr>
        <p:txBody>
          <a:bodyPr/>
          <a:lstStyle/>
          <a:p>
            <a:endParaRPr lang="en-US"/>
          </a:p>
        </p:txBody>
      </p:sp>
      <p:sp>
        <p:nvSpPr>
          <p:cNvPr id="38923" name="Rectangle 12"/>
          <p:cNvSpPr>
            <a:spLocks noChangeArrowheads="1"/>
          </p:cNvSpPr>
          <p:nvPr/>
        </p:nvSpPr>
        <p:spPr bwMode="auto">
          <a:xfrm>
            <a:off x="1598613" y="1466850"/>
            <a:ext cx="6623050" cy="4319588"/>
          </a:xfrm>
          <a:prstGeom prst="rect">
            <a:avLst/>
          </a:prstGeom>
          <a:solidFill>
            <a:srgbClr val="E9EBF0"/>
          </a:solidFill>
          <a:ln w="76200">
            <a:solidFill>
              <a:srgbClr val="E9EBF0"/>
            </a:solidFill>
            <a:miter lim="800000"/>
            <a:headEnd/>
            <a:tailEnd/>
          </a:ln>
        </p:spPr>
        <p:txBody>
          <a:bodyPr/>
          <a:lstStyle/>
          <a:p>
            <a:endParaRPr lang="en-US"/>
          </a:p>
        </p:txBody>
      </p:sp>
      <p:sp>
        <p:nvSpPr>
          <p:cNvPr id="38924" name="Rectangle 13"/>
          <p:cNvSpPr>
            <a:spLocks noChangeArrowheads="1"/>
          </p:cNvSpPr>
          <p:nvPr/>
        </p:nvSpPr>
        <p:spPr bwMode="auto">
          <a:xfrm>
            <a:off x="1598613" y="1466850"/>
            <a:ext cx="6623050" cy="4319588"/>
          </a:xfrm>
          <a:prstGeom prst="rect">
            <a:avLst/>
          </a:prstGeom>
          <a:solidFill>
            <a:srgbClr val="E7EAEF"/>
          </a:solidFill>
          <a:ln w="50800">
            <a:solidFill>
              <a:srgbClr val="E7EAEF"/>
            </a:solidFill>
            <a:miter lim="800000"/>
            <a:headEnd/>
            <a:tailEnd/>
          </a:ln>
        </p:spPr>
        <p:txBody>
          <a:bodyPr/>
          <a:lstStyle/>
          <a:p>
            <a:endParaRPr lang="en-US"/>
          </a:p>
        </p:txBody>
      </p:sp>
      <p:sp>
        <p:nvSpPr>
          <p:cNvPr id="38925" name="Rectangle 14"/>
          <p:cNvSpPr>
            <a:spLocks noChangeArrowheads="1"/>
          </p:cNvSpPr>
          <p:nvPr/>
        </p:nvSpPr>
        <p:spPr bwMode="auto">
          <a:xfrm>
            <a:off x="1598613" y="1466850"/>
            <a:ext cx="6623050" cy="4319588"/>
          </a:xfrm>
          <a:prstGeom prst="rect">
            <a:avLst/>
          </a:prstGeom>
          <a:solidFill>
            <a:srgbClr val="E6E9EF"/>
          </a:solidFill>
          <a:ln w="25400">
            <a:solidFill>
              <a:srgbClr val="E6E9EF"/>
            </a:solidFill>
            <a:miter lim="800000"/>
            <a:headEnd/>
            <a:tailEnd/>
          </a:ln>
        </p:spPr>
        <p:txBody>
          <a:bodyPr/>
          <a:lstStyle/>
          <a:p>
            <a:endParaRPr lang="en-US"/>
          </a:p>
        </p:txBody>
      </p:sp>
      <p:sp>
        <p:nvSpPr>
          <p:cNvPr id="38926" name="Rectangle 15"/>
          <p:cNvSpPr>
            <a:spLocks noChangeArrowheads="1"/>
          </p:cNvSpPr>
          <p:nvPr/>
        </p:nvSpPr>
        <p:spPr bwMode="auto">
          <a:xfrm>
            <a:off x="1473200" y="1341438"/>
            <a:ext cx="6723063" cy="4394200"/>
          </a:xfrm>
          <a:prstGeom prst="rect">
            <a:avLst/>
          </a:prstGeom>
          <a:solidFill>
            <a:srgbClr val="FFFFFF"/>
          </a:solidFill>
          <a:ln w="9525">
            <a:noFill/>
            <a:miter lim="800000"/>
            <a:headEnd/>
            <a:tailEnd/>
          </a:ln>
        </p:spPr>
        <p:txBody>
          <a:bodyPr/>
          <a:lstStyle/>
          <a:p>
            <a:endParaRPr lang="en-US"/>
          </a:p>
        </p:txBody>
      </p:sp>
      <p:sp>
        <p:nvSpPr>
          <p:cNvPr id="38927" name="Freeform 16"/>
          <p:cNvSpPr>
            <a:spLocks/>
          </p:cNvSpPr>
          <p:nvPr/>
        </p:nvSpPr>
        <p:spPr bwMode="auto">
          <a:xfrm>
            <a:off x="1473200" y="1341438"/>
            <a:ext cx="6723063" cy="4394200"/>
          </a:xfrm>
          <a:custGeom>
            <a:avLst/>
            <a:gdLst>
              <a:gd name="T0" fmla="*/ 0 w 4235"/>
              <a:gd name="T1" fmla="*/ 0 h 2768"/>
              <a:gd name="T2" fmla="*/ 0 w 4235"/>
              <a:gd name="T3" fmla="*/ 2147483647 h 2768"/>
              <a:gd name="T4" fmla="*/ 2147483647 w 4235"/>
              <a:gd name="T5" fmla="*/ 2147483647 h 2768"/>
              <a:gd name="T6" fmla="*/ 0 60000 65536"/>
              <a:gd name="T7" fmla="*/ 0 60000 65536"/>
              <a:gd name="T8" fmla="*/ 0 60000 65536"/>
              <a:gd name="T9" fmla="*/ 0 w 4235"/>
              <a:gd name="T10" fmla="*/ 0 h 2768"/>
              <a:gd name="T11" fmla="*/ 4235 w 4235"/>
              <a:gd name="T12" fmla="*/ 2768 h 2768"/>
            </a:gdLst>
            <a:ahLst/>
            <a:cxnLst>
              <a:cxn ang="T6">
                <a:pos x="T0" y="T1"/>
              </a:cxn>
              <a:cxn ang="T7">
                <a:pos x="T2" y="T3"/>
              </a:cxn>
              <a:cxn ang="T8">
                <a:pos x="T4" y="T5"/>
              </a:cxn>
            </a:cxnLst>
            <a:rect l="T9" t="T10" r="T11" b="T12"/>
            <a:pathLst>
              <a:path w="4235" h="2768">
                <a:moveTo>
                  <a:pt x="0" y="0"/>
                </a:moveTo>
                <a:lnTo>
                  <a:pt x="0" y="2768"/>
                </a:lnTo>
                <a:lnTo>
                  <a:pt x="4235" y="2768"/>
                </a:lnTo>
              </a:path>
            </a:pathLst>
          </a:custGeom>
          <a:noFill/>
          <a:ln w="25400">
            <a:solidFill>
              <a:srgbClr val="000000"/>
            </a:solidFill>
            <a:round/>
            <a:headEnd/>
            <a:tailEnd/>
          </a:ln>
        </p:spPr>
        <p:txBody>
          <a:bodyPr/>
          <a:lstStyle/>
          <a:p>
            <a:endParaRPr lang="en-US"/>
          </a:p>
        </p:txBody>
      </p:sp>
      <p:sp>
        <p:nvSpPr>
          <p:cNvPr id="891921" name="Freeform 17"/>
          <p:cNvSpPr>
            <a:spLocks/>
          </p:cNvSpPr>
          <p:nvPr/>
        </p:nvSpPr>
        <p:spPr bwMode="auto">
          <a:xfrm>
            <a:off x="1749425" y="3008313"/>
            <a:ext cx="6219825" cy="1970087"/>
          </a:xfrm>
          <a:custGeom>
            <a:avLst/>
            <a:gdLst>
              <a:gd name="T0" fmla="*/ 0 w 247"/>
              <a:gd name="T1" fmla="*/ 0 h 78"/>
              <a:gd name="T2" fmla="*/ 2147483647 w 247"/>
              <a:gd name="T3" fmla="*/ 2147483647 h 78"/>
              <a:gd name="T4" fmla="*/ 0 60000 65536"/>
              <a:gd name="T5" fmla="*/ 0 60000 65536"/>
              <a:gd name="T6" fmla="*/ 0 w 247"/>
              <a:gd name="T7" fmla="*/ 0 h 78"/>
              <a:gd name="T8" fmla="*/ 247 w 247"/>
              <a:gd name="T9" fmla="*/ 78 h 78"/>
            </a:gdLst>
            <a:ahLst/>
            <a:cxnLst>
              <a:cxn ang="T4">
                <a:pos x="T0" y="T1"/>
              </a:cxn>
              <a:cxn ang="T5">
                <a:pos x="T2" y="T3"/>
              </a:cxn>
            </a:cxnLst>
            <a:rect l="T6" t="T7" r="T8" b="T9"/>
            <a:pathLst>
              <a:path w="247" h="78">
                <a:moveTo>
                  <a:pt x="0" y="0"/>
                </a:moveTo>
                <a:cubicBezTo>
                  <a:pt x="12" y="12"/>
                  <a:pt x="85" y="78"/>
                  <a:pt x="247" y="68"/>
                </a:cubicBezTo>
              </a:path>
            </a:pathLst>
          </a:custGeom>
          <a:noFill/>
          <a:ln w="76200">
            <a:solidFill>
              <a:srgbClr val="003F95"/>
            </a:solidFill>
            <a:round/>
            <a:headEnd/>
            <a:tailEnd/>
          </a:ln>
        </p:spPr>
        <p:txBody>
          <a:bodyPr/>
          <a:lstStyle/>
          <a:p>
            <a:endParaRPr lang="en-US"/>
          </a:p>
        </p:txBody>
      </p:sp>
      <p:sp>
        <p:nvSpPr>
          <p:cNvPr id="891922" name="Freeform 18"/>
          <p:cNvSpPr>
            <a:spLocks/>
          </p:cNvSpPr>
          <p:nvPr/>
        </p:nvSpPr>
        <p:spPr bwMode="auto">
          <a:xfrm>
            <a:off x="2655888" y="1846263"/>
            <a:ext cx="5111750" cy="3433762"/>
          </a:xfrm>
          <a:custGeom>
            <a:avLst/>
            <a:gdLst>
              <a:gd name="T0" fmla="*/ 0 w 203"/>
              <a:gd name="T1" fmla="*/ 0 h 136"/>
              <a:gd name="T2" fmla="*/ 2147483647 w 203"/>
              <a:gd name="T3" fmla="*/ 2147483647 h 136"/>
              <a:gd name="T4" fmla="*/ 0 60000 65536"/>
              <a:gd name="T5" fmla="*/ 0 60000 65536"/>
              <a:gd name="T6" fmla="*/ 0 w 203"/>
              <a:gd name="T7" fmla="*/ 0 h 136"/>
              <a:gd name="T8" fmla="*/ 203 w 203"/>
              <a:gd name="T9" fmla="*/ 136 h 136"/>
            </a:gdLst>
            <a:ahLst/>
            <a:cxnLst>
              <a:cxn ang="T4">
                <a:pos x="T0" y="T1"/>
              </a:cxn>
              <a:cxn ang="T5">
                <a:pos x="T2" y="T3"/>
              </a:cxn>
            </a:cxnLst>
            <a:rect l="T6" t="T7" r="T8" b="T9"/>
            <a:pathLst>
              <a:path w="203" h="136">
                <a:moveTo>
                  <a:pt x="0" y="0"/>
                </a:moveTo>
                <a:cubicBezTo>
                  <a:pt x="4" y="7"/>
                  <a:pt x="58" y="113"/>
                  <a:pt x="203" y="136"/>
                </a:cubicBezTo>
              </a:path>
            </a:pathLst>
          </a:custGeom>
          <a:noFill/>
          <a:ln w="76200">
            <a:solidFill>
              <a:srgbClr val="003F95"/>
            </a:solidFill>
            <a:round/>
            <a:headEnd/>
            <a:tailEnd/>
          </a:ln>
        </p:spPr>
        <p:txBody>
          <a:bodyPr/>
          <a:lstStyle/>
          <a:p>
            <a:endParaRPr lang="en-US"/>
          </a:p>
        </p:txBody>
      </p:sp>
      <p:sp>
        <p:nvSpPr>
          <p:cNvPr id="38930" name="Rectangle 19"/>
          <p:cNvSpPr>
            <a:spLocks noChangeArrowheads="1"/>
          </p:cNvSpPr>
          <p:nvPr/>
        </p:nvSpPr>
        <p:spPr bwMode="auto">
          <a:xfrm>
            <a:off x="7094538" y="5778500"/>
            <a:ext cx="1200150" cy="366713"/>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38931" name="Rectangle 20"/>
          <p:cNvSpPr>
            <a:spLocks noChangeArrowheads="1"/>
          </p:cNvSpPr>
          <p:nvPr/>
        </p:nvSpPr>
        <p:spPr bwMode="auto">
          <a:xfrm>
            <a:off x="7186613" y="6111875"/>
            <a:ext cx="1117600" cy="366713"/>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Pizza</a:t>
            </a:r>
            <a:endParaRPr lang="en-US" sz="2400" u="none">
              <a:latin typeface="Times New Roman" pitchFamily="18" charset="0"/>
            </a:endParaRPr>
          </a:p>
        </p:txBody>
      </p:sp>
      <p:sp>
        <p:nvSpPr>
          <p:cNvPr id="38932" name="Rectangle 21"/>
          <p:cNvSpPr>
            <a:spLocks noChangeArrowheads="1"/>
          </p:cNvSpPr>
          <p:nvPr/>
        </p:nvSpPr>
        <p:spPr bwMode="auto">
          <a:xfrm>
            <a:off x="352425" y="1308100"/>
            <a:ext cx="1200150" cy="366713"/>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Quantity</a:t>
            </a:r>
            <a:endParaRPr lang="en-US" sz="2400" u="none">
              <a:latin typeface="Times New Roman" pitchFamily="18" charset="0"/>
            </a:endParaRPr>
          </a:p>
        </p:txBody>
      </p:sp>
      <p:sp>
        <p:nvSpPr>
          <p:cNvPr id="38933" name="Rectangle 22"/>
          <p:cNvSpPr>
            <a:spLocks noChangeArrowheads="1"/>
          </p:cNvSpPr>
          <p:nvPr/>
        </p:nvSpPr>
        <p:spPr bwMode="auto">
          <a:xfrm>
            <a:off x="393700" y="1641475"/>
            <a:ext cx="1158875" cy="366713"/>
          </a:xfrm>
          <a:prstGeom prst="rect">
            <a:avLst/>
          </a:prstGeom>
          <a:noFill/>
          <a:ln w="9525">
            <a:noFill/>
            <a:miter lim="800000"/>
            <a:headEnd/>
            <a:tailEnd/>
          </a:ln>
        </p:spPr>
        <p:txBody>
          <a:bodyPr wrap="none" lIns="0" tIns="0" rIns="0" bIns="0">
            <a:spAutoFit/>
          </a:bodyPr>
          <a:lstStyle/>
          <a:p>
            <a:pPr eaLnBrk="0" hangingPunct="0"/>
            <a:r>
              <a:rPr lang="en-US" sz="2100" b="1" u="none">
                <a:solidFill>
                  <a:srgbClr val="000000"/>
                </a:solidFill>
              </a:rPr>
              <a:t>of Pepsi</a:t>
            </a:r>
            <a:endParaRPr lang="en-US" sz="2400" u="none">
              <a:latin typeface="Times New Roman" pitchFamily="18" charset="0"/>
            </a:endParaRPr>
          </a:p>
        </p:txBody>
      </p:sp>
      <p:sp>
        <p:nvSpPr>
          <p:cNvPr id="38934" name="Rectangle 23"/>
          <p:cNvSpPr>
            <a:spLocks noChangeArrowheads="1"/>
          </p:cNvSpPr>
          <p:nvPr/>
        </p:nvSpPr>
        <p:spPr bwMode="auto">
          <a:xfrm>
            <a:off x="1285875" y="5788025"/>
            <a:ext cx="266700" cy="358775"/>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0</a:t>
            </a:r>
            <a:endParaRPr lang="en-US" sz="2400" u="none">
              <a:latin typeface="Times New Roman" pitchFamily="18" charset="0"/>
            </a:endParaRPr>
          </a:p>
        </p:txBody>
      </p:sp>
      <p:grpSp>
        <p:nvGrpSpPr>
          <p:cNvPr id="2" name="Group 24"/>
          <p:cNvGrpSpPr>
            <a:grpSpLocks/>
          </p:cNvGrpSpPr>
          <p:nvPr/>
        </p:nvGrpSpPr>
        <p:grpSpPr bwMode="auto">
          <a:xfrm>
            <a:off x="3184525" y="2452688"/>
            <a:ext cx="527050" cy="363537"/>
            <a:chOff x="2006" y="1545"/>
            <a:chExt cx="332" cy="229"/>
          </a:xfrm>
        </p:grpSpPr>
        <p:sp>
          <p:nvSpPr>
            <p:cNvPr id="38942" name="Oval 25"/>
            <p:cNvSpPr>
              <a:spLocks noChangeArrowheads="1"/>
            </p:cNvSpPr>
            <p:nvPr/>
          </p:nvSpPr>
          <p:spPr bwMode="auto">
            <a:xfrm>
              <a:off x="2006" y="1688"/>
              <a:ext cx="86" cy="86"/>
            </a:xfrm>
            <a:prstGeom prst="ellipse">
              <a:avLst/>
            </a:prstGeom>
            <a:solidFill>
              <a:srgbClr val="000000"/>
            </a:solidFill>
            <a:ln w="9525">
              <a:noFill/>
              <a:round/>
              <a:headEnd/>
              <a:tailEnd/>
            </a:ln>
          </p:spPr>
          <p:txBody>
            <a:bodyPr/>
            <a:lstStyle/>
            <a:p>
              <a:endParaRPr lang="en-US"/>
            </a:p>
          </p:txBody>
        </p:sp>
        <p:sp>
          <p:nvSpPr>
            <p:cNvPr id="38943" name="Rectangle 26"/>
            <p:cNvSpPr>
              <a:spLocks noChangeArrowheads="1"/>
            </p:cNvSpPr>
            <p:nvPr/>
          </p:nvSpPr>
          <p:spPr bwMode="auto">
            <a:xfrm>
              <a:off x="2144" y="1545"/>
              <a:ext cx="194" cy="226"/>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C</a:t>
              </a:r>
              <a:endParaRPr lang="en-US" sz="2400" u="none">
                <a:latin typeface="Times New Roman" pitchFamily="18" charset="0"/>
              </a:endParaRPr>
            </a:p>
          </p:txBody>
        </p:sp>
      </p:grpSp>
      <p:grpSp>
        <p:nvGrpSpPr>
          <p:cNvPr id="3" name="Group 27"/>
          <p:cNvGrpSpPr>
            <a:grpSpLocks/>
          </p:cNvGrpSpPr>
          <p:nvPr/>
        </p:nvGrpSpPr>
        <p:grpSpPr bwMode="auto">
          <a:xfrm>
            <a:off x="2555875" y="3327400"/>
            <a:ext cx="388938" cy="422275"/>
            <a:chOff x="1610" y="2096"/>
            <a:chExt cx="245" cy="266"/>
          </a:xfrm>
        </p:grpSpPr>
        <p:sp>
          <p:nvSpPr>
            <p:cNvPr id="38940" name="Oval 28"/>
            <p:cNvSpPr>
              <a:spLocks noChangeArrowheads="1"/>
            </p:cNvSpPr>
            <p:nvPr/>
          </p:nvSpPr>
          <p:spPr bwMode="auto">
            <a:xfrm>
              <a:off x="1610" y="2276"/>
              <a:ext cx="86" cy="86"/>
            </a:xfrm>
            <a:prstGeom prst="ellipse">
              <a:avLst/>
            </a:prstGeom>
            <a:solidFill>
              <a:srgbClr val="000000"/>
            </a:solidFill>
            <a:ln w="9525">
              <a:noFill/>
              <a:round/>
              <a:headEnd/>
              <a:tailEnd/>
            </a:ln>
          </p:spPr>
          <p:txBody>
            <a:bodyPr/>
            <a:lstStyle/>
            <a:p>
              <a:endParaRPr lang="en-US"/>
            </a:p>
          </p:txBody>
        </p:sp>
        <p:sp>
          <p:nvSpPr>
            <p:cNvPr id="38941" name="Rectangle 29"/>
            <p:cNvSpPr>
              <a:spLocks noChangeArrowheads="1"/>
            </p:cNvSpPr>
            <p:nvPr/>
          </p:nvSpPr>
          <p:spPr bwMode="auto">
            <a:xfrm>
              <a:off x="1671" y="2096"/>
              <a:ext cx="184" cy="226"/>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A</a:t>
              </a:r>
              <a:endParaRPr lang="en-US" sz="2400" u="none">
                <a:latin typeface="Times New Roman" pitchFamily="18" charset="0"/>
              </a:endParaRPr>
            </a:p>
          </p:txBody>
        </p:sp>
      </p:grpSp>
      <p:grpSp>
        <p:nvGrpSpPr>
          <p:cNvPr id="4" name="Group 30"/>
          <p:cNvGrpSpPr>
            <a:grpSpLocks/>
          </p:cNvGrpSpPr>
          <p:nvPr/>
        </p:nvGrpSpPr>
        <p:grpSpPr bwMode="auto">
          <a:xfrm>
            <a:off x="5653088" y="4321175"/>
            <a:ext cx="450850" cy="414338"/>
            <a:chOff x="3561" y="2722"/>
            <a:chExt cx="284" cy="261"/>
          </a:xfrm>
        </p:grpSpPr>
        <p:sp>
          <p:nvSpPr>
            <p:cNvPr id="38938" name="Oval 31"/>
            <p:cNvSpPr>
              <a:spLocks noChangeArrowheads="1"/>
            </p:cNvSpPr>
            <p:nvPr/>
          </p:nvSpPr>
          <p:spPr bwMode="auto">
            <a:xfrm>
              <a:off x="3561" y="2897"/>
              <a:ext cx="86" cy="86"/>
            </a:xfrm>
            <a:prstGeom prst="ellipse">
              <a:avLst/>
            </a:prstGeom>
            <a:solidFill>
              <a:srgbClr val="000000"/>
            </a:solidFill>
            <a:ln w="9525">
              <a:noFill/>
              <a:round/>
              <a:headEnd/>
              <a:tailEnd/>
            </a:ln>
          </p:spPr>
          <p:txBody>
            <a:bodyPr/>
            <a:lstStyle/>
            <a:p>
              <a:endParaRPr lang="en-US"/>
            </a:p>
          </p:txBody>
        </p:sp>
        <p:sp>
          <p:nvSpPr>
            <p:cNvPr id="38939" name="Rectangle 32"/>
            <p:cNvSpPr>
              <a:spLocks noChangeArrowheads="1"/>
            </p:cNvSpPr>
            <p:nvPr/>
          </p:nvSpPr>
          <p:spPr bwMode="auto">
            <a:xfrm>
              <a:off x="3661" y="2722"/>
              <a:ext cx="184" cy="226"/>
            </a:xfrm>
            <a:prstGeom prst="rect">
              <a:avLst/>
            </a:prstGeom>
            <a:noFill/>
            <a:ln w="9525">
              <a:noFill/>
              <a:miter lim="800000"/>
              <a:headEnd/>
              <a:tailEnd/>
            </a:ln>
          </p:spPr>
          <p:txBody>
            <a:bodyPr wrap="none" lIns="0" tIns="0" rIns="0" bIns="0">
              <a:spAutoFit/>
            </a:bodyPr>
            <a:lstStyle/>
            <a:p>
              <a:pPr eaLnBrk="0" hangingPunct="0"/>
              <a:r>
                <a:rPr lang="en-US" sz="2100" u="none">
                  <a:solidFill>
                    <a:srgbClr val="000000"/>
                  </a:solidFill>
                </a:rPr>
                <a:t>B</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91922"/>
                                        </p:tgtEl>
                                        <p:attrNameLst>
                                          <p:attrName>style.visibility</p:attrName>
                                        </p:attrNameLst>
                                      </p:cBhvr>
                                      <p:to>
                                        <p:strVal val="visible"/>
                                      </p:to>
                                    </p:set>
                                    <p:animEffect transition="in" filter="strips(downRight)">
                                      <p:cBhvr>
                                        <p:cTn id="7" dur="500"/>
                                        <p:tgtEl>
                                          <p:spTgt spid="891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1921"/>
                                        </p:tgtEl>
                                        <p:attrNameLst>
                                          <p:attrName>style.visibility</p:attrName>
                                        </p:attrNameLst>
                                      </p:cBhvr>
                                      <p:to>
                                        <p:strVal val="visible"/>
                                      </p:to>
                                    </p:set>
                                    <p:animEffect transition="in" filter="wipe(left)">
                                      <p:cBhvr>
                                        <p:cTn id="12" dur="500"/>
                                        <p:tgtEl>
                                          <p:spTgt spid="891921"/>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par>
                          <p:cTn id="21" fill="hold" nodeType="afterGroup">
                            <p:stCondLst>
                              <p:cond delay="1500"/>
                            </p:stCondLst>
                            <p:childTnLst>
                              <p:par>
                                <p:cTn id="22" presetID="9"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21" grpId="0" animBg="1"/>
      <p:bldP spid="89192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118753" y="365126"/>
            <a:ext cx="8396597" cy="1325563"/>
          </a:xfrm>
        </p:spPr>
        <p:txBody>
          <a:bodyPr>
            <a:normAutofit/>
          </a:bodyPr>
          <a:lstStyle/>
          <a:p>
            <a:pPr algn="ctr"/>
            <a:r>
              <a:rPr lang="en-US" sz="3600" dirty="0"/>
              <a:t>FOUR PROPERTIES OF INDIFFERENCE CURVES </a:t>
            </a:r>
          </a:p>
        </p:txBody>
      </p:sp>
      <p:sp>
        <p:nvSpPr>
          <p:cNvPr id="39939" name="Rectangle 5"/>
          <p:cNvSpPr>
            <a:spLocks noGrp="1" noChangeArrowheads="1"/>
          </p:cNvSpPr>
          <p:nvPr>
            <p:ph idx="1"/>
          </p:nvPr>
        </p:nvSpPr>
        <p:spPr/>
        <p:txBody>
          <a:bodyPr/>
          <a:lstStyle/>
          <a:p>
            <a:pPr>
              <a:buFontTx/>
              <a:buNone/>
            </a:pPr>
            <a:r>
              <a:rPr lang="en-US" b="1"/>
              <a:t>Property 4:</a:t>
            </a:r>
            <a:r>
              <a:rPr lang="en-US"/>
              <a:t> Indifference curves are bowed inward.</a:t>
            </a:r>
          </a:p>
          <a:p>
            <a:pPr>
              <a:buFontTx/>
              <a:buNone/>
            </a:pPr>
            <a:endParaRPr lang="en-US"/>
          </a:p>
          <a:p>
            <a:pPr lvl="1">
              <a:buFont typeface="Wingdings" pitchFamily="2" charset="2"/>
              <a:buChar char="Ø"/>
            </a:pPr>
            <a:r>
              <a:rPr lang="en-US"/>
              <a:t>People are more willing to trade away goods that they have in abundance and less willing to trade away goods of which they have little.</a:t>
            </a:r>
          </a:p>
          <a:p>
            <a:pPr lvl="1">
              <a:buFont typeface="Wingdings" pitchFamily="2" charset="2"/>
              <a:buChar char="Ø"/>
            </a:pPr>
            <a:r>
              <a:rPr lang="en-US"/>
              <a:t>These differences in a consumer’s marginal substitution rates cause his or her indifference curve to bow inward.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5"/>
          <p:cNvSpPr>
            <a:spLocks noGrp="1" noChangeArrowheads="1"/>
          </p:cNvSpPr>
          <p:nvPr>
            <p:ph type="title"/>
          </p:nvPr>
        </p:nvSpPr>
        <p:spPr>
          <a:xfrm>
            <a:off x="457200" y="96838"/>
            <a:ext cx="8229600" cy="1143000"/>
          </a:xfrm>
        </p:spPr>
        <p:txBody>
          <a:bodyPr>
            <a:normAutofit/>
          </a:bodyPr>
          <a:lstStyle/>
          <a:p>
            <a:pPr eaLnBrk="1" hangingPunct="1"/>
            <a:r>
              <a:rPr lang="en-US" sz="3600" dirty="0"/>
              <a:t>Bowed Indifference Curves</a:t>
            </a:r>
          </a:p>
        </p:txBody>
      </p:sp>
      <p:sp>
        <p:nvSpPr>
          <p:cNvPr id="40963" name="Rectangle 4"/>
          <p:cNvSpPr>
            <a:spLocks noChangeArrowheads="1"/>
          </p:cNvSpPr>
          <p:nvPr/>
        </p:nvSpPr>
        <p:spPr bwMode="auto">
          <a:xfrm>
            <a:off x="1390650" y="1455738"/>
            <a:ext cx="6999288" cy="4503737"/>
          </a:xfrm>
          <a:prstGeom prst="rect">
            <a:avLst/>
          </a:prstGeom>
          <a:solidFill>
            <a:srgbClr val="F3F6F9"/>
          </a:solidFill>
          <a:ln w="219075">
            <a:solidFill>
              <a:srgbClr val="F3F6F9"/>
            </a:solidFill>
            <a:miter lim="800000"/>
            <a:headEnd/>
            <a:tailEnd/>
          </a:ln>
        </p:spPr>
        <p:txBody>
          <a:bodyPr/>
          <a:lstStyle/>
          <a:p>
            <a:endParaRPr lang="en-US"/>
          </a:p>
        </p:txBody>
      </p:sp>
      <p:sp>
        <p:nvSpPr>
          <p:cNvPr id="40964" name="Rectangle 5"/>
          <p:cNvSpPr>
            <a:spLocks noChangeArrowheads="1"/>
          </p:cNvSpPr>
          <p:nvPr/>
        </p:nvSpPr>
        <p:spPr bwMode="auto">
          <a:xfrm>
            <a:off x="1390650" y="1455738"/>
            <a:ext cx="6999288" cy="4503737"/>
          </a:xfrm>
          <a:prstGeom prst="rect">
            <a:avLst/>
          </a:prstGeom>
          <a:solidFill>
            <a:srgbClr val="F2F4F8"/>
          </a:solidFill>
          <a:ln w="198438">
            <a:solidFill>
              <a:srgbClr val="F2F4F8"/>
            </a:solidFill>
            <a:miter lim="800000"/>
            <a:headEnd/>
            <a:tailEnd/>
          </a:ln>
        </p:spPr>
        <p:txBody>
          <a:bodyPr/>
          <a:lstStyle/>
          <a:p>
            <a:endParaRPr lang="en-US"/>
          </a:p>
        </p:txBody>
      </p:sp>
      <p:sp>
        <p:nvSpPr>
          <p:cNvPr id="40965" name="Rectangle 6"/>
          <p:cNvSpPr>
            <a:spLocks noChangeArrowheads="1"/>
          </p:cNvSpPr>
          <p:nvPr/>
        </p:nvSpPr>
        <p:spPr bwMode="auto">
          <a:xfrm>
            <a:off x="1390650" y="1455738"/>
            <a:ext cx="6999288" cy="4503737"/>
          </a:xfrm>
          <a:prstGeom prst="rect">
            <a:avLst/>
          </a:prstGeom>
          <a:solidFill>
            <a:srgbClr val="F1F4F7"/>
          </a:solidFill>
          <a:ln w="179388">
            <a:solidFill>
              <a:srgbClr val="F1F4F7"/>
            </a:solidFill>
            <a:miter lim="800000"/>
            <a:headEnd/>
            <a:tailEnd/>
          </a:ln>
        </p:spPr>
        <p:txBody>
          <a:bodyPr/>
          <a:lstStyle/>
          <a:p>
            <a:endParaRPr lang="en-US"/>
          </a:p>
        </p:txBody>
      </p:sp>
      <p:sp>
        <p:nvSpPr>
          <p:cNvPr id="40966" name="Rectangle 7"/>
          <p:cNvSpPr>
            <a:spLocks noChangeArrowheads="1"/>
          </p:cNvSpPr>
          <p:nvPr/>
        </p:nvSpPr>
        <p:spPr bwMode="auto">
          <a:xfrm>
            <a:off x="1390650" y="1455738"/>
            <a:ext cx="6999288" cy="4503737"/>
          </a:xfrm>
          <a:prstGeom prst="rect">
            <a:avLst/>
          </a:prstGeom>
          <a:solidFill>
            <a:srgbClr val="F0F2F5"/>
          </a:solidFill>
          <a:ln w="158750">
            <a:solidFill>
              <a:srgbClr val="F0F2F5"/>
            </a:solidFill>
            <a:miter lim="800000"/>
            <a:headEnd/>
            <a:tailEnd/>
          </a:ln>
        </p:spPr>
        <p:txBody>
          <a:bodyPr/>
          <a:lstStyle/>
          <a:p>
            <a:endParaRPr lang="en-US"/>
          </a:p>
        </p:txBody>
      </p:sp>
      <p:sp>
        <p:nvSpPr>
          <p:cNvPr id="40967" name="Rectangle 8"/>
          <p:cNvSpPr>
            <a:spLocks noChangeArrowheads="1"/>
          </p:cNvSpPr>
          <p:nvPr/>
        </p:nvSpPr>
        <p:spPr bwMode="auto">
          <a:xfrm>
            <a:off x="1390650" y="1455738"/>
            <a:ext cx="6999288" cy="4503737"/>
          </a:xfrm>
          <a:prstGeom prst="rect">
            <a:avLst/>
          </a:prstGeom>
          <a:solidFill>
            <a:srgbClr val="EEF1F4"/>
          </a:solidFill>
          <a:ln w="139700">
            <a:solidFill>
              <a:srgbClr val="EEF1F4"/>
            </a:solidFill>
            <a:miter lim="800000"/>
            <a:headEnd/>
            <a:tailEnd/>
          </a:ln>
        </p:spPr>
        <p:txBody>
          <a:bodyPr/>
          <a:lstStyle/>
          <a:p>
            <a:endParaRPr lang="en-US"/>
          </a:p>
        </p:txBody>
      </p:sp>
      <p:sp>
        <p:nvSpPr>
          <p:cNvPr id="40968" name="Rectangle 9"/>
          <p:cNvSpPr>
            <a:spLocks noChangeArrowheads="1"/>
          </p:cNvSpPr>
          <p:nvPr/>
        </p:nvSpPr>
        <p:spPr bwMode="auto">
          <a:xfrm>
            <a:off x="1390650" y="1455738"/>
            <a:ext cx="6999288" cy="4503737"/>
          </a:xfrm>
          <a:prstGeom prst="rect">
            <a:avLst/>
          </a:prstGeom>
          <a:solidFill>
            <a:srgbClr val="EDEFF3"/>
          </a:solidFill>
          <a:ln w="119063">
            <a:solidFill>
              <a:srgbClr val="EDEFF3"/>
            </a:solidFill>
            <a:miter lim="800000"/>
            <a:headEnd/>
            <a:tailEnd/>
          </a:ln>
        </p:spPr>
        <p:txBody>
          <a:bodyPr/>
          <a:lstStyle/>
          <a:p>
            <a:endParaRPr lang="en-US"/>
          </a:p>
        </p:txBody>
      </p:sp>
      <p:sp>
        <p:nvSpPr>
          <p:cNvPr id="40969" name="Rectangle 10"/>
          <p:cNvSpPr>
            <a:spLocks noChangeArrowheads="1"/>
          </p:cNvSpPr>
          <p:nvPr/>
        </p:nvSpPr>
        <p:spPr bwMode="auto">
          <a:xfrm>
            <a:off x="1390650" y="1455738"/>
            <a:ext cx="6999288" cy="4503737"/>
          </a:xfrm>
          <a:prstGeom prst="rect">
            <a:avLst/>
          </a:prstGeom>
          <a:solidFill>
            <a:srgbClr val="EBEEF2"/>
          </a:solidFill>
          <a:ln w="100013">
            <a:solidFill>
              <a:srgbClr val="EBEEF2"/>
            </a:solidFill>
            <a:miter lim="800000"/>
            <a:headEnd/>
            <a:tailEnd/>
          </a:ln>
        </p:spPr>
        <p:txBody>
          <a:bodyPr/>
          <a:lstStyle/>
          <a:p>
            <a:endParaRPr lang="en-US"/>
          </a:p>
        </p:txBody>
      </p:sp>
      <p:sp>
        <p:nvSpPr>
          <p:cNvPr id="40970" name="Rectangle 11"/>
          <p:cNvSpPr>
            <a:spLocks noChangeArrowheads="1"/>
          </p:cNvSpPr>
          <p:nvPr/>
        </p:nvSpPr>
        <p:spPr bwMode="auto">
          <a:xfrm>
            <a:off x="1390650" y="1455738"/>
            <a:ext cx="6999288" cy="4503737"/>
          </a:xfrm>
          <a:prstGeom prst="rect">
            <a:avLst/>
          </a:prstGeom>
          <a:solidFill>
            <a:srgbClr val="EAECF1"/>
          </a:solidFill>
          <a:ln w="79375">
            <a:solidFill>
              <a:srgbClr val="EAECF1"/>
            </a:solidFill>
            <a:miter lim="800000"/>
            <a:headEnd/>
            <a:tailEnd/>
          </a:ln>
        </p:spPr>
        <p:txBody>
          <a:bodyPr/>
          <a:lstStyle/>
          <a:p>
            <a:endParaRPr lang="en-US"/>
          </a:p>
        </p:txBody>
      </p:sp>
      <p:sp>
        <p:nvSpPr>
          <p:cNvPr id="40971" name="Rectangle 12"/>
          <p:cNvSpPr>
            <a:spLocks noChangeArrowheads="1"/>
          </p:cNvSpPr>
          <p:nvPr/>
        </p:nvSpPr>
        <p:spPr bwMode="auto">
          <a:xfrm>
            <a:off x="1390650" y="1455738"/>
            <a:ext cx="6999288" cy="4503737"/>
          </a:xfrm>
          <a:prstGeom prst="rect">
            <a:avLst/>
          </a:prstGeom>
          <a:solidFill>
            <a:srgbClr val="E9EBF0"/>
          </a:solidFill>
          <a:ln w="60325">
            <a:solidFill>
              <a:srgbClr val="E9EBF0"/>
            </a:solidFill>
            <a:miter lim="800000"/>
            <a:headEnd/>
            <a:tailEnd/>
          </a:ln>
        </p:spPr>
        <p:txBody>
          <a:bodyPr/>
          <a:lstStyle/>
          <a:p>
            <a:endParaRPr lang="en-US"/>
          </a:p>
        </p:txBody>
      </p:sp>
      <p:sp>
        <p:nvSpPr>
          <p:cNvPr id="40972" name="Rectangle 13"/>
          <p:cNvSpPr>
            <a:spLocks noChangeArrowheads="1"/>
          </p:cNvSpPr>
          <p:nvPr/>
        </p:nvSpPr>
        <p:spPr bwMode="auto">
          <a:xfrm>
            <a:off x="1390650" y="1455738"/>
            <a:ext cx="6999288" cy="4503737"/>
          </a:xfrm>
          <a:prstGeom prst="rect">
            <a:avLst/>
          </a:prstGeom>
          <a:solidFill>
            <a:srgbClr val="E7EAEF"/>
          </a:solidFill>
          <a:ln w="39688">
            <a:solidFill>
              <a:srgbClr val="E7EAEF"/>
            </a:solidFill>
            <a:miter lim="800000"/>
            <a:headEnd/>
            <a:tailEnd/>
          </a:ln>
        </p:spPr>
        <p:txBody>
          <a:bodyPr/>
          <a:lstStyle/>
          <a:p>
            <a:endParaRPr lang="en-US"/>
          </a:p>
        </p:txBody>
      </p:sp>
      <p:sp>
        <p:nvSpPr>
          <p:cNvPr id="40973" name="Rectangle 14"/>
          <p:cNvSpPr>
            <a:spLocks noChangeArrowheads="1"/>
          </p:cNvSpPr>
          <p:nvPr/>
        </p:nvSpPr>
        <p:spPr bwMode="auto">
          <a:xfrm>
            <a:off x="1390650" y="1455738"/>
            <a:ext cx="6999288" cy="4503737"/>
          </a:xfrm>
          <a:prstGeom prst="rect">
            <a:avLst/>
          </a:prstGeom>
          <a:solidFill>
            <a:srgbClr val="E6E9EF"/>
          </a:solidFill>
          <a:ln w="20638">
            <a:solidFill>
              <a:srgbClr val="E6E9EF"/>
            </a:solidFill>
            <a:miter lim="800000"/>
            <a:headEnd/>
            <a:tailEnd/>
          </a:ln>
        </p:spPr>
        <p:txBody>
          <a:bodyPr/>
          <a:lstStyle/>
          <a:p>
            <a:endParaRPr lang="en-US"/>
          </a:p>
        </p:txBody>
      </p:sp>
      <p:sp>
        <p:nvSpPr>
          <p:cNvPr id="40974" name="Rectangle 15"/>
          <p:cNvSpPr>
            <a:spLocks noChangeArrowheads="1"/>
          </p:cNvSpPr>
          <p:nvPr/>
        </p:nvSpPr>
        <p:spPr bwMode="auto">
          <a:xfrm>
            <a:off x="1231900" y="1255713"/>
            <a:ext cx="7077075" cy="4624387"/>
          </a:xfrm>
          <a:prstGeom prst="rect">
            <a:avLst/>
          </a:prstGeom>
          <a:solidFill>
            <a:srgbClr val="FFFFFF"/>
          </a:solidFill>
          <a:ln w="9525">
            <a:noFill/>
            <a:miter lim="800000"/>
            <a:headEnd/>
            <a:tailEnd/>
          </a:ln>
        </p:spPr>
        <p:txBody>
          <a:bodyPr/>
          <a:lstStyle/>
          <a:p>
            <a:endParaRPr lang="en-US"/>
          </a:p>
        </p:txBody>
      </p:sp>
      <p:sp>
        <p:nvSpPr>
          <p:cNvPr id="40975" name="Freeform 16"/>
          <p:cNvSpPr>
            <a:spLocks/>
          </p:cNvSpPr>
          <p:nvPr/>
        </p:nvSpPr>
        <p:spPr bwMode="auto">
          <a:xfrm>
            <a:off x="1231900" y="1255713"/>
            <a:ext cx="7077075" cy="4624387"/>
          </a:xfrm>
          <a:custGeom>
            <a:avLst/>
            <a:gdLst>
              <a:gd name="T0" fmla="*/ 0 w 4458"/>
              <a:gd name="T1" fmla="*/ 0 h 2913"/>
              <a:gd name="T2" fmla="*/ 0 w 4458"/>
              <a:gd name="T3" fmla="*/ 2147483647 h 2913"/>
              <a:gd name="T4" fmla="*/ 2147483647 w 4458"/>
              <a:gd name="T5" fmla="*/ 2147483647 h 2913"/>
              <a:gd name="T6" fmla="*/ 0 60000 65536"/>
              <a:gd name="T7" fmla="*/ 0 60000 65536"/>
              <a:gd name="T8" fmla="*/ 0 60000 65536"/>
              <a:gd name="T9" fmla="*/ 0 w 4458"/>
              <a:gd name="T10" fmla="*/ 0 h 2913"/>
              <a:gd name="T11" fmla="*/ 4458 w 4458"/>
              <a:gd name="T12" fmla="*/ 2913 h 2913"/>
            </a:gdLst>
            <a:ahLst/>
            <a:cxnLst>
              <a:cxn ang="T6">
                <a:pos x="T0" y="T1"/>
              </a:cxn>
              <a:cxn ang="T7">
                <a:pos x="T2" y="T3"/>
              </a:cxn>
              <a:cxn ang="T8">
                <a:pos x="T4" y="T5"/>
              </a:cxn>
            </a:cxnLst>
            <a:rect l="T9" t="T10" r="T11" b="T12"/>
            <a:pathLst>
              <a:path w="4458" h="2913">
                <a:moveTo>
                  <a:pt x="0" y="0"/>
                </a:moveTo>
                <a:lnTo>
                  <a:pt x="0" y="2913"/>
                </a:lnTo>
                <a:lnTo>
                  <a:pt x="4458" y="2913"/>
                </a:lnTo>
              </a:path>
            </a:pathLst>
          </a:custGeom>
          <a:noFill/>
          <a:ln w="20638">
            <a:solidFill>
              <a:srgbClr val="000000"/>
            </a:solidFill>
            <a:round/>
            <a:headEnd/>
            <a:tailEnd/>
          </a:ln>
        </p:spPr>
        <p:txBody>
          <a:bodyPr/>
          <a:lstStyle/>
          <a:p>
            <a:endParaRPr lang="en-US"/>
          </a:p>
        </p:txBody>
      </p:sp>
      <p:sp>
        <p:nvSpPr>
          <p:cNvPr id="40976" name="Rectangle 17"/>
          <p:cNvSpPr>
            <a:spLocks noChangeArrowheads="1"/>
          </p:cNvSpPr>
          <p:nvPr/>
        </p:nvSpPr>
        <p:spPr bwMode="auto">
          <a:xfrm>
            <a:off x="7437438" y="5926138"/>
            <a:ext cx="985837" cy="2984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40977" name="Rectangle 18"/>
          <p:cNvSpPr>
            <a:spLocks noChangeArrowheads="1"/>
          </p:cNvSpPr>
          <p:nvPr/>
        </p:nvSpPr>
        <p:spPr bwMode="auto">
          <a:xfrm>
            <a:off x="7510463" y="6191250"/>
            <a:ext cx="912812" cy="2984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of Pizza</a:t>
            </a:r>
            <a:endParaRPr lang="en-US" sz="2400" u="none">
              <a:latin typeface="Times New Roman" pitchFamily="18" charset="0"/>
            </a:endParaRPr>
          </a:p>
        </p:txBody>
      </p:sp>
      <p:sp>
        <p:nvSpPr>
          <p:cNvPr id="40978" name="Rectangle 19"/>
          <p:cNvSpPr>
            <a:spLocks noChangeArrowheads="1"/>
          </p:cNvSpPr>
          <p:nvPr/>
        </p:nvSpPr>
        <p:spPr bwMode="auto">
          <a:xfrm>
            <a:off x="268288" y="1217613"/>
            <a:ext cx="985837" cy="2984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40979" name="Rectangle 20"/>
          <p:cNvSpPr>
            <a:spLocks noChangeArrowheads="1"/>
          </p:cNvSpPr>
          <p:nvPr/>
        </p:nvSpPr>
        <p:spPr bwMode="auto">
          <a:xfrm>
            <a:off x="301625" y="1482725"/>
            <a:ext cx="939800" cy="2984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of Pepsi</a:t>
            </a:r>
            <a:endParaRPr lang="en-US" sz="2400" u="none">
              <a:latin typeface="Times New Roman" pitchFamily="18" charset="0"/>
            </a:endParaRPr>
          </a:p>
        </p:txBody>
      </p:sp>
      <p:sp>
        <p:nvSpPr>
          <p:cNvPr id="40980" name="Rectangle 21"/>
          <p:cNvSpPr>
            <a:spLocks noChangeArrowheads="1"/>
          </p:cNvSpPr>
          <p:nvPr/>
        </p:nvSpPr>
        <p:spPr bwMode="auto">
          <a:xfrm>
            <a:off x="1009650" y="5932488"/>
            <a:ext cx="219075" cy="298450"/>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grpSp>
        <p:nvGrpSpPr>
          <p:cNvPr id="2" name="Group 22"/>
          <p:cNvGrpSpPr>
            <a:grpSpLocks/>
          </p:cNvGrpSpPr>
          <p:nvPr/>
        </p:nvGrpSpPr>
        <p:grpSpPr bwMode="auto">
          <a:xfrm>
            <a:off x="2544763" y="1735138"/>
            <a:ext cx="5527675" cy="4059237"/>
            <a:chOff x="1603" y="1093"/>
            <a:chExt cx="3482" cy="2557"/>
          </a:xfrm>
        </p:grpSpPr>
        <p:sp>
          <p:nvSpPr>
            <p:cNvPr id="41020" name="Freeform 23"/>
            <p:cNvSpPr>
              <a:spLocks/>
            </p:cNvSpPr>
            <p:nvPr/>
          </p:nvSpPr>
          <p:spPr bwMode="auto">
            <a:xfrm>
              <a:off x="1603" y="1093"/>
              <a:ext cx="2680" cy="2285"/>
            </a:xfrm>
            <a:custGeom>
              <a:avLst/>
              <a:gdLst>
                <a:gd name="T0" fmla="*/ 0 w 214"/>
                <a:gd name="T1" fmla="*/ 0 h 182"/>
                <a:gd name="T2" fmla="*/ 2147483647 w 214"/>
                <a:gd name="T3" fmla="*/ 2147483647 h 182"/>
                <a:gd name="T4" fmla="*/ 2147483647 w 214"/>
                <a:gd name="T5" fmla="*/ 2147483647 h 182"/>
                <a:gd name="T6" fmla="*/ 2147483647 w 214"/>
                <a:gd name="T7" fmla="*/ 2147483647 h 182"/>
                <a:gd name="T8" fmla="*/ 0 60000 65536"/>
                <a:gd name="T9" fmla="*/ 0 60000 65536"/>
                <a:gd name="T10" fmla="*/ 0 60000 65536"/>
                <a:gd name="T11" fmla="*/ 0 60000 65536"/>
                <a:gd name="T12" fmla="*/ 0 w 214"/>
                <a:gd name="T13" fmla="*/ 0 h 182"/>
                <a:gd name="T14" fmla="*/ 214 w 214"/>
                <a:gd name="T15" fmla="*/ 182 h 182"/>
              </a:gdLst>
              <a:ahLst/>
              <a:cxnLst>
                <a:cxn ang="T8">
                  <a:pos x="T0" y="T1"/>
                </a:cxn>
                <a:cxn ang="T9">
                  <a:pos x="T2" y="T3"/>
                </a:cxn>
                <a:cxn ang="T10">
                  <a:pos x="T4" y="T5"/>
                </a:cxn>
                <a:cxn ang="T11">
                  <a:pos x="T6" y="T7"/>
                </a:cxn>
              </a:cxnLst>
              <a:rect l="T12" t="T13" r="T14" b="T15"/>
              <a:pathLst>
                <a:path w="214" h="182">
                  <a:moveTo>
                    <a:pt x="0" y="0"/>
                  </a:moveTo>
                  <a:cubicBezTo>
                    <a:pt x="5" y="45"/>
                    <a:pt x="8" y="77"/>
                    <a:pt x="37" y="102"/>
                  </a:cubicBezTo>
                  <a:cubicBezTo>
                    <a:pt x="71" y="131"/>
                    <a:pt x="146" y="158"/>
                    <a:pt x="175" y="169"/>
                  </a:cubicBezTo>
                  <a:cubicBezTo>
                    <a:pt x="191" y="174"/>
                    <a:pt x="205" y="179"/>
                    <a:pt x="214" y="182"/>
                  </a:cubicBezTo>
                </a:path>
              </a:pathLst>
            </a:custGeom>
            <a:noFill/>
            <a:ln w="60325">
              <a:solidFill>
                <a:srgbClr val="003F95"/>
              </a:solidFill>
              <a:round/>
              <a:headEnd/>
              <a:tailEnd/>
            </a:ln>
          </p:spPr>
          <p:txBody>
            <a:bodyPr/>
            <a:lstStyle/>
            <a:p>
              <a:endParaRPr lang="en-US"/>
            </a:p>
          </p:txBody>
        </p:sp>
        <p:sp>
          <p:nvSpPr>
            <p:cNvPr id="41021" name="Rectangle 24"/>
            <p:cNvSpPr>
              <a:spLocks noChangeArrowheads="1"/>
            </p:cNvSpPr>
            <p:nvPr/>
          </p:nvSpPr>
          <p:spPr bwMode="auto">
            <a:xfrm>
              <a:off x="4318" y="3295"/>
              <a:ext cx="767"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Indifference</a:t>
              </a:r>
              <a:endParaRPr lang="en-US" sz="2400" u="none">
                <a:latin typeface="Times New Roman" pitchFamily="18" charset="0"/>
              </a:endParaRPr>
            </a:p>
          </p:txBody>
        </p:sp>
        <p:sp>
          <p:nvSpPr>
            <p:cNvPr id="41022" name="Rectangle 25"/>
            <p:cNvSpPr>
              <a:spLocks noChangeArrowheads="1"/>
            </p:cNvSpPr>
            <p:nvPr/>
          </p:nvSpPr>
          <p:spPr bwMode="auto">
            <a:xfrm>
              <a:off x="4501" y="3462"/>
              <a:ext cx="38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curve</a:t>
              </a:r>
              <a:endParaRPr lang="en-US" sz="2400" u="none">
                <a:latin typeface="Times New Roman" pitchFamily="18" charset="0"/>
              </a:endParaRPr>
            </a:p>
          </p:txBody>
        </p:sp>
      </p:grpSp>
      <p:grpSp>
        <p:nvGrpSpPr>
          <p:cNvPr id="3" name="Group 26"/>
          <p:cNvGrpSpPr>
            <a:grpSpLocks/>
          </p:cNvGrpSpPr>
          <p:nvPr/>
        </p:nvGrpSpPr>
        <p:grpSpPr bwMode="auto">
          <a:xfrm>
            <a:off x="1009650" y="3514725"/>
            <a:ext cx="2600325" cy="2716213"/>
            <a:chOff x="636" y="2214"/>
            <a:chExt cx="1638" cy="1711"/>
          </a:xfrm>
        </p:grpSpPr>
        <p:sp>
          <p:nvSpPr>
            <p:cNvPr id="41014" name="Line 27"/>
            <p:cNvSpPr>
              <a:spLocks noChangeShapeType="1"/>
            </p:cNvSpPr>
            <p:nvPr/>
          </p:nvSpPr>
          <p:spPr bwMode="auto">
            <a:xfrm flipH="1">
              <a:off x="776" y="2373"/>
              <a:ext cx="1286" cy="1"/>
            </a:xfrm>
            <a:prstGeom prst="line">
              <a:avLst/>
            </a:prstGeom>
            <a:noFill/>
            <a:ln w="20638">
              <a:solidFill>
                <a:schemeClr val="tx1"/>
              </a:solidFill>
              <a:prstDash val="sysDot"/>
              <a:round/>
              <a:headEnd/>
              <a:tailEnd/>
            </a:ln>
          </p:spPr>
          <p:txBody>
            <a:bodyPr/>
            <a:lstStyle/>
            <a:p>
              <a:endParaRPr lang="en-US"/>
            </a:p>
          </p:txBody>
        </p:sp>
        <p:sp>
          <p:nvSpPr>
            <p:cNvPr id="41015" name="Line 28"/>
            <p:cNvSpPr>
              <a:spLocks noChangeShapeType="1"/>
            </p:cNvSpPr>
            <p:nvPr/>
          </p:nvSpPr>
          <p:spPr bwMode="auto">
            <a:xfrm>
              <a:off x="2066" y="2373"/>
              <a:ext cx="1" cy="1344"/>
            </a:xfrm>
            <a:prstGeom prst="line">
              <a:avLst/>
            </a:prstGeom>
            <a:noFill/>
            <a:ln w="20638">
              <a:solidFill>
                <a:schemeClr val="tx1"/>
              </a:solidFill>
              <a:prstDash val="sysDot"/>
              <a:round/>
              <a:headEnd/>
              <a:tailEnd/>
            </a:ln>
          </p:spPr>
          <p:txBody>
            <a:bodyPr/>
            <a:lstStyle/>
            <a:p>
              <a:endParaRPr lang="en-US"/>
            </a:p>
          </p:txBody>
        </p:sp>
        <p:sp>
          <p:nvSpPr>
            <p:cNvPr id="41016" name="Oval 29"/>
            <p:cNvSpPr>
              <a:spLocks noChangeArrowheads="1"/>
            </p:cNvSpPr>
            <p:nvPr/>
          </p:nvSpPr>
          <p:spPr bwMode="auto">
            <a:xfrm>
              <a:off x="2029" y="2335"/>
              <a:ext cx="86" cy="86"/>
            </a:xfrm>
            <a:prstGeom prst="ellipse">
              <a:avLst/>
            </a:prstGeom>
            <a:solidFill>
              <a:srgbClr val="000000"/>
            </a:solidFill>
            <a:ln w="9525">
              <a:noFill/>
              <a:round/>
              <a:headEnd/>
              <a:tailEnd/>
            </a:ln>
          </p:spPr>
          <p:txBody>
            <a:bodyPr/>
            <a:lstStyle/>
            <a:p>
              <a:endParaRPr lang="en-US"/>
            </a:p>
          </p:txBody>
        </p:sp>
        <p:sp>
          <p:nvSpPr>
            <p:cNvPr id="41017" name="Rectangle 30"/>
            <p:cNvSpPr>
              <a:spLocks noChangeArrowheads="1"/>
            </p:cNvSpPr>
            <p:nvPr/>
          </p:nvSpPr>
          <p:spPr bwMode="auto">
            <a:xfrm>
              <a:off x="636" y="2298"/>
              <a:ext cx="13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8</a:t>
              </a:r>
              <a:endParaRPr lang="en-US" sz="2400" u="none">
                <a:latin typeface="Times New Roman" pitchFamily="18" charset="0"/>
              </a:endParaRPr>
            </a:p>
          </p:txBody>
        </p:sp>
        <p:sp>
          <p:nvSpPr>
            <p:cNvPr id="41018" name="Rectangle 31"/>
            <p:cNvSpPr>
              <a:spLocks noChangeArrowheads="1"/>
            </p:cNvSpPr>
            <p:nvPr/>
          </p:nvSpPr>
          <p:spPr bwMode="auto">
            <a:xfrm>
              <a:off x="2029" y="3737"/>
              <a:ext cx="13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3</a:t>
              </a:r>
              <a:endParaRPr lang="en-US" sz="2400" u="none">
                <a:latin typeface="Times New Roman" pitchFamily="18" charset="0"/>
              </a:endParaRPr>
            </a:p>
          </p:txBody>
        </p:sp>
        <p:sp>
          <p:nvSpPr>
            <p:cNvPr id="41019" name="Rectangle 32"/>
            <p:cNvSpPr>
              <a:spLocks noChangeArrowheads="1"/>
            </p:cNvSpPr>
            <p:nvPr/>
          </p:nvSpPr>
          <p:spPr bwMode="auto">
            <a:xfrm>
              <a:off x="2120" y="2214"/>
              <a:ext cx="154"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A</a:t>
              </a:r>
              <a:endParaRPr lang="en-US" sz="2400" u="none">
                <a:latin typeface="Times New Roman" pitchFamily="18" charset="0"/>
              </a:endParaRPr>
            </a:p>
          </p:txBody>
        </p:sp>
      </p:grpSp>
      <p:grpSp>
        <p:nvGrpSpPr>
          <p:cNvPr id="4" name="Group 33"/>
          <p:cNvGrpSpPr>
            <a:grpSpLocks/>
          </p:cNvGrpSpPr>
          <p:nvPr/>
        </p:nvGrpSpPr>
        <p:grpSpPr bwMode="auto">
          <a:xfrm>
            <a:off x="1009650" y="4800600"/>
            <a:ext cx="5308600" cy="1430338"/>
            <a:chOff x="636" y="3024"/>
            <a:chExt cx="3344" cy="901"/>
          </a:xfrm>
        </p:grpSpPr>
        <p:sp>
          <p:nvSpPr>
            <p:cNvPr id="41007" name="Line 34"/>
            <p:cNvSpPr>
              <a:spLocks noChangeShapeType="1"/>
            </p:cNvSpPr>
            <p:nvPr/>
          </p:nvSpPr>
          <p:spPr bwMode="auto">
            <a:xfrm flipH="1">
              <a:off x="776" y="3214"/>
              <a:ext cx="3010" cy="1"/>
            </a:xfrm>
            <a:prstGeom prst="line">
              <a:avLst/>
            </a:prstGeom>
            <a:noFill/>
            <a:ln w="20638">
              <a:solidFill>
                <a:schemeClr val="tx1"/>
              </a:solidFill>
              <a:prstDash val="sysDot"/>
              <a:round/>
              <a:headEnd/>
              <a:tailEnd/>
            </a:ln>
          </p:spPr>
          <p:txBody>
            <a:bodyPr/>
            <a:lstStyle/>
            <a:p>
              <a:endParaRPr lang="en-US"/>
            </a:p>
          </p:txBody>
        </p:sp>
        <p:sp>
          <p:nvSpPr>
            <p:cNvPr id="41008" name="Line 35"/>
            <p:cNvSpPr>
              <a:spLocks noChangeShapeType="1"/>
            </p:cNvSpPr>
            <p:nvPr/>
          </p:nvSpPr>
          <p:spPr bwMode="auto">
            <a:xfrm>
              <a:off x="3782" y="3239"/>
              <a:ext cx="1" cy="478"/>
            </a:xfrm>
            <a:prstGeom prst="line">
              <a:avLst/>
            </a:prstGeom>
            <a:noFill/>
            <a:ln w="20638">
              <a:solidFill>
                <a:schemeClr val="tx1"/>
              </a:solidFill>
              <a:prstDash val="sysDot"/>
              <a:round/>
              <a:headEnd/>
              <a:tailEnd/>
            </a:ln>
          </p:spPr>
          <p:txBody>
            <a:bodyPr/>
            <a:lstStyle/>
            <a:p>
              <a:endParaRPr lang="en-US"/>
            </a:p>
          </p:txBody>
        </p:sp>
        <p:sp>
          <p:nvSpPr>
            <p:cNvPr id="41009" name="Rectangle 36"/>
            <p:cNvSpPr>
              <a:spLocks noChangeArrowheads="1"/>
            </p:cNvSpPr>
            <p:nvPr/>
          </p:nvSpPr>
          <p:spPr bwMode="auto">
            <a:xfrm>
              <a:off x="636" y="3128"/>
              <a:ext cx="13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3</a:t>
              </a:r>
              <a:endParaRPr lang="en-US" sz="2400" u="none">
                <a:latin typeface="Times New Roman" pitchFamily="18" charset="0"/>
              </a:endParaRPr>
            </a:p>
          </p:txBody>
        </p:sp>
        <p:sp>
          <p:nvSpPr>
            <p:cNvPr id="41010" name="Rectangle 37"/>
            <p:cNvSpPr>
              <a:spLocks noChangeArrowheads="1"/>
            </p:cNvSpPr>
            <p:nvPr/>
          </p:nvSpPr>
          <p:spPr bwMode="auto">
            <a:xfrm>
              <a:off x="3743" y="3737"/>
              <a:ext cx="13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7</a:t>
              </a:r>
              <a:endParaRPr lang="en-US" sz="2400" u="none">
                <a:latin typeface="Times New Roman" pitchFamily="18" charset="0"/>
              </a:endParaRPr>
            </a:p>
          </p:txBody>
        </p:sp>
        <p:grpSp>
          <p:nvGrpSpPr>
            <p:cNvPr id="5" name="Group 38"/>
            <p:cNvGrpSpPr>
              <a:grpSpLocks/>
            </p:cNvGrpSpPr>
            <p:nvPr/>
          </p:nvGrpSpPr>
          <p:grpSpPr bwMode="auto">
            <a:xfrm>
              <a:off x="3744" y="3024"/>
              <a:ext cx="236" cy="226"/>
              <a:chOff x="3744" y="3024"/>
              <a:chExt cx="236" cy="226"/>
            </a:xfrm>
          </p:grpSpPr>
          <p:sp>
            <p:nvSpPr>
              <p:cNvPr id="41012" name="Oval 39"/>
              <p:cNvSpPr>
                <a:spLocks noChangeArrowheads="1"/>
              </p:cNvSpPr>
              <p:nvPr/>
            </p:nvSpPr>
            <p:spPr bwMode="auto">
              <a:xfrm>
                <a:off x="3744" y="3164"/>
                <a:ext cx="86" cy="86"/>
              </a:xfrm>
              <a:prstGeom prst="ellipse">
                <a:avLst/>
              </a:prstGeom>
              <a:solidFill>
                <a:srgbClr val="000000"/>
              </a:solidFill>
              <a:ln w="9525">
                <a:noFill/>
                <a:round/>
                <a:headEnd/>
                <a:tailEnd/>
              </a:ln>
            </p:spPr>
            <p:txBody>
              <a:bodyPr/>
              <a:lstStyle/>
              <a:p>
                <a:endParaRPr lang="en-US"/>
              </a:p>
            </p:txBody>
          </p:sp>
          <p:sp>
            <p:nvSpPr>
              <p:cNvPr id="41013" name="Rectangle 40"/>
              <p:cNvSpPr>
                <a:spLocks noChangeArrowheads="1"/>
              </p:cNvSpPr>
              <p:nvPr/>
            </p:nvSpPr>
            <p:spPr bwMode="auto">
              <a:xfrm>
                <a:off x="3826" y="3024"/>
                <a:ext cx="154"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B</a:t>
                </a:r>
                <a:endParaRPr lang="en-US" sz="2400" u="none">
                  <a:latin typeface="Times New Roman" pitchFamily="18" charset="0"/>
                </a:endParaRPr>
              </a:p>
            </p:txBody>
          </p:sp>
        </p:grpSp>
      </p:grpSp>
      <p:grpSp>
        <p:nvGrpSpPr>
          <p:cNvPr id="6" name="Group 41"/>
          <p:cNvGrpSpPr>
            <a:grpSpLocks/>
          </p:cNvGrpSpPr>
          <p:nvPr/>
        </p:nvGrpSpPr>
        <p:grpSpPr bwMode="auto">
          <a:xfrm>
            <a:off x="1506538" y="2840038"/>
            <a:ext cx="1595437" cy="1252537"/>
            <a:chOff x="949" y="1789"/>
            <a:chExt cx="1005" cy="789"/>
          </a:xfrm>
        </p:grpSpPr>
        <p:sp>
          <p:nvSpPr>
            <p:cNvPr id="41003" name="Rectangle 42"/>
            <p:cNvSpPr>
              <a:spLocks noChangeArrowheads="1"/>
            </p:cNvSpPr>
            <p:nvPr/>
          </p:nvSpPr>
          <p:spPr bwMode="auto">
            <a:xfrm>
              <a:off x="1816" y="2390"/>
              <a:ext cx="13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a:t>
              </a:r>
              <a:endParaRPr lang="en-US" sz="2400" u="none">
                <a:latin typeface="Times New Roman" pitchFamily="18" charset="0"/>
              </a:endParaRPr>
            </a:p>
          </p:txBody>
        </p:sp>
        <p:grpSp>
          <p:nvGrpSpPr>
            <p:cNvPr id="7" name="Group 43"/>
            <p:cNvGrpSpPr>
              <a:grpSpLocks/>
            </p:cNvGrpSpPr>
            <p:nvPr/>
          </p:nvGrpSpPr>
          <p:grpSpPr bwMode="auto">
            <a:xfrm>
              <a:off x="949" y="1789"/>
              <a:ext cx="588" cy="188"/>
              <a:chOff x="949" y="1789"/>
              <a:chExt cx="588" cy="188"/>
            </a:xfrm>
          </p:grpSpPr>
          <p:sp>
            <p:nvSpPr>
              <p:cNvPr id="41005" name="Rectangle 44"/>
              <p:cNvSpPr>
                <a:spLocks noChangeArrowheads="1"/>
              </p:cNvSpPr>
              <p:nvPr/>
            </p:nvSpPr>
            <p:spPr bwMode="auto">
              <a:xfrm>
                <a:off x="949" y="1789"/>
                <a:ext cx="302"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MRS</a:t>
                </a:r>
                <a:endParaRPr lang="en-US" sz="2400" u="none">
                  <a:latin typeface="Times New Roman" pitchFamily="18" charset="0"/>
                </a:endParaRPr>
              </a:p>
            </p:txBody>
          </p:sp>
          <p:sp>
            <p:nvSpPr>
              <p:cNvPr id="41006" name="Rectangle 45"/>
              <p:cNvSpPr>
                <a:spLocks noChangeArrowheads="1"/>
              </p:cNvSpPr>
              <p:nvPr/>
            </p:nvSpPr>
            <p:spPr bwMode="auto">
              <a:xfrm>
                <a:off x="1245" y="1789"/>
                <a:ext cx="292"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 = 6</a:t>
                </a:r>
                <a:endParaRPr lang="en-US" sz="2400" u="none">
                  <a:latin typeface="Times New Roman" pitchFamily="18" charset="0"/>
                </a:endParaRPr>
              </a:p>
            </p:txBody>
          </p:sp>
        </p:grpSp>
      </p:grpSp>
      <p:grpSp>
        <p:nvGrpSpPr>
          <p:cNvPr id="8" name="Group 46"/>
          <p:cNvGrpSpPr>
            <a:grpSpLocks/>
          </p:cNvGrpSpPr>
          <p:nvPr/>
        </p:nvGrpSpPr>
        <p:grpSpPr bwMode="auto">
          <a:xfrm>
            <a:off x="4405313" y="4826000"/>
            <a:ext cx="1411287" cy="584200"/>
            <a:chOff x="2775" y="3040"/>
            <a:chExt cx="889" cy="368"/>
          </a:xfrm>
        </p:grpSpPr>
        <p:sp>
          <p:nvSpPr>
            <p:cNvPr id="41000" name="Rectangle 47"/>
            <p:cNvSpPr>
              <a:spLocks noChangeArrowheads="1"/>
            </p:cNvSpPr>
            <p:nvPr/>
          </p:nvSpPr>
          <p:spPr bwMode="auto">
            <a:xfrm>
              <a:off x="3526" y="3220"/>
              <a:ext cx="13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a:t>
              </a:r>
              <a:endParaRPr lang="en-US" sz="2400" u="none">
                <a:latin typeface="Times New Roman" pitchFamily="18" charset="0"/>
              </a:endParaRPr>
            </a:p>
          </p:txBody>
        </p:sp>
        <p:sp>
          <p:nvSpPr>
            <p:cNvPr id="41001" name="Rectangle 48"/>
            <p:cNvSpPr>
              <a:spLocks noChangeArrowheads="1"/>
            </p:cNvSpPr>
            <p:nvPr/>
          </p:nvSpPr>
          <p:spPr bwMode="auto">
            <a:xfrm>
              <a:off x="2775" y="3040"/>
              <a:ext cx="302"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MRS</a:t>
              </a:r>
              <a:endParaRPr lang="en-US" sz="2400" u="none">
                <a:latin typeface="Times New Roman" pitchFamily="18" charset="0"/>
              </a:endParaRPr>
            </a:p>
          </p:txBody>
        </p:sp>
        <p:sp>
          <p:nvSpPr>
            <p:cNvPr id="41002" name="Rectangle 49"/>
            <p:cNvSpPr>
              <a:spLocks noChangeArrowheads="1"/>
            </p:cNvSpPr>
            <p:nvPr/>
          </p:nvSpPr>
          <p:spPr bwMode="auto">
            <a:xfrm>
              <a:off x="3071" y="3040"/>
              <a:ext cx="292"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 = 1</a:t>
              </a:r>
              <a:endParaRPr lang="en-US" sz="2400" u="none">
                <a:latin typeface="Times New Roman" pitchFamily="18" charset="0"/>
              </a:endParaRPr>
            </a:p>
          </p:txBody>
        </p:sp>
      </p:grpSp>
      <p:grpSp>
        <p:nvGrpSpPr>
          <p:cNvPr id="9" name="Group 50"/>
          <p:cNvGrpSpPr>
            <a:grpSpLocks/>
          </p:cNvGrpSpPr>
          <p:nvPr/>
        </p:nvGrpSpPr>
        <p:grpSpPr bwMode="auto">
          <a:xfrm>
            <a:off x="1009650" y="4706938"/>
            <a:ext cx="4468813" cy="1524000"/>
            <a:chOff x="636" y="2965"/>
            <a:chExt cx="2815" cy="960"/>
          </a:xfrm>
        </p:grpSpPr>
        <p:sp>
          <p:nvSpPr>
            <p:cNvPr id="40995" name="Line 51"/>
            <p:cNvSpPr>
              <a:spLocks noChangeShapeType="1"/>
            </p:cNvSpPr>
            <p:nvPr/>
          </p:nvSpPr>
          <p:spPr bwMode="auto">
            <a:xfrm flipH="1">
              <a:off x="776" y="3039"/>
              <a:ext cx="2580" cy="1"/>
            </a:xfrm>
            <a:prstGeom prst="line">
              <a:avLst/>
            </a:prstGeom>
            <a:noFill/>
            <a:ln w="20638">
              <a:solidFill>
                <a:schemeClr val="tx1"/>
              </a:solidFill>
              <a:prstDash val="sysDot"/>
              <a:round/>
              <a:headEnd/>
              <a:tailEnd/>
            </a:ln>
          </p:spPr>
          <p:txBody>
            <a:bodyPr/>
            <a:lstStyle/>
            <a:p>
              <a:endParaRPr lang="en-US"/>
            </a:p>
          </p:txBody>
        </p:sp>
        <p:sp>
          <p:nvSpPr>
            <p:cNvPr id="40996" name="Line 52"/>
            <p:cNvSpPr>
              <a:spLocks noChangeShapeType="1"/>
            </p:cNvSpPr>
            <p:nvPr/>
          </p:nvSpPr>
          <p:spPr bwMode="auto">
            <a:xfrm>
              <a:off x="3356" y="3044"/>
              <a:ext cx="1" cy="673"/>
            </a:xfrm>
            <a:prstGeom prst="line">
              <a:avLst/>
            </a:prstGeom>
            <a:noFill/>
            <a:ln w="20638">
              <a:solidFill>
                <a:schemeClr val="tx1"/>
              </a:solidFill>
              <a:prstDash val="sysDot"/>
              <a:round/>
              <a:headEnd/>
              <a:tailEnd/>
            </a:ln>
          </p:spPr>
          <p:txBody>
            <a:bodyPr/>
            <a:lstStyle/>
            <a:p>
              <a:endParaRPr lang="en-US"/>
            </a:p>
          </p:txBody>
        </p:sp>
        <p:sp>
          <p:nvSpPr>
            <p:cNvPr id="40997" name="Oval 53"/>
            <p:cNvSpPr>
              <a:spLocks noChangeArrowheads="1"/>
            </p:cNvSpPr>
            <p:nvPr/>
          </p:nvSpPr>
          <p:spPr bwMode="auto">
            <a:xfrm>
              <a:off x="3318" y="3001"/>
              <a:ext cx="86" cy="86"/>
            </a:xfrm>
            <a:prstGeom prst="ellipse">
              <a:avLst/>
            </a:prstGeom>
            <a:solidFill>
              <a:srgbClr val="000000"/>
            </a:solidFill>
            <a:ln w="9525">
              <a:noFill/>
              <a:round/>
              <a:headEnd/>
              <a:tailEnd/>
            </a:ln>
          </p:spPr>
          <p:txBody>
            <a:bodyPr/>
            <a:lstStyle/>
            <a:p>
              <a:endParaRPr lang="en-US"/>
            </a:p>
          </p:txBody>
        </p:sp>
        <p:sp>
          <p:nvSpPr>
            <p:cNvPr id="40998" name="Rectangle 54"/>
            <p:cNvSpPr>
              <a:spLocks noChangeArrowheads="1"/>
            </p:cNvSpPr>
            <p:nvPr/>
          </p:nvSpPr>
          <p:spPr bwMode="auto">
            <a:xfrm>
              <a:off x="636" y="2965"/>
              <a:ext cx="13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sp>
          <p:nvSpPr>
            <p:cNvPr id="40999" name="Rectangle 55"/>
            <p:cNvSpPr>
              <a:spLocks noChangeArrowheads="1"/>
            </p:cNvSpPr>
            <p:nvPr/>
          </p:nvSpPr>
          <p:spPr bwMode="auto">
            <a:xfrm>
              <a:off x="3313" y="3737"/>
              <a:ext cx="13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6</a:t>
              </a:r>
              <a:endParaRPr lang="en-US" sz="2400" u="none">
                <a:latin typeface="Times New Roman" pitchFamily="18" charset="0"/>
              </a:endParaRPr>
            </a:p>
          </p:txBody>
        </p:sp>
      </p:grpSp>
      <p:sp>
        <p:nvSpPr>
          <p:cNvPr id="894008" name="Freeform 56"/>
          <p:cNvSpPr>
            <a:spLocks/>
          </p:cNvSpPr>
          <p:nvPr/>
        </p:nvSpPr>
        <p:spPr bwMode="auto">
          <a:xfrm>
            <a:off x="5327650" y="4897438"/>
            <a:ext cx="614363" cy="204787"/>
          </a:xfrm>
          <a:custGeom>
            <a:avLst/>
            <a:gdLst>
              <a:gd name="T0" fmla="*/ 0 w 438"/>
              <a:gd name="T1" fmla="*/ 0 h 175"/>
              <a:gd name="T2" fmla="*/ 0 w 438"/>
              <a:gd name="T3" fmla="*/ 2147483647 h 175"/>
              <a:gd name="T4" fmla="*/ 2147483647 w 438"/>
              <a:gd name="T5" fmla="*/ 2147483647 h 175"/>
              <a:gd name="T6" fmla="*/ 0 60000 65536"/>
              <a:gd name="T7" fmla="*/ 0 60000 65536"/>
              <a:gd name="T8" fmla="*/ 0 60000 65536"/>
              <a:gd name="T9" fmla="*/ 0 w 438"/>
              <a:gd name="T10" fmla="*/ 0 h 175"/>
              <a:gd name="T11" fmla="*/ 438 w 438"/>
              <a:gd name="T12" fmla="*/ 175 h 175"/>
            </a:gdLst>
            <a:ahLst/>
            <a:cxnLst>
              <a:cxn ang="T6">
                <a:pos x="T0" y="T1"/>
              </a:cxn>
              <a:cxn ang="T7">
                <a:pos x="T2" y="T3"/>
              </a:cxn>
              <a:cxn ang="T8">
                <a:pos x="T4" y="T5"/>
              </a:cxn>
            </a:cxnLst>
            <a:rect l="T9" t="T10" r="T11" b="T12"/>
            <a:pathLst>
              <a:path w="438" h="175">
                <a:moveTo>
                  <a:pt x="0" y="0"/>
                </a:moveTo>
                <a:lnTo>
                  <a:pt x="0" y="175"/>
                </a:lnTo>
                <a:lnTo>
                  <a:pt x="438" y="175"/>
                </a:lnTo>
              </a:path>
            </a:pathLst>
          </a:custGeom>
          <a:noFill/>
          <a:ln w="60325">
            <a:solidFill>
              <a:srgbClr val="AD0D1B"/>
            </a:solidFill>
            <a:round/>
            <a:headEnd/>
            <a:tailEnd/>
          </a:ln>
        </p:spPr>
        <p:txBody>
          <a:bodyPr/>
          <a:lstStyle/>
          <a:p>
            <a:endParaRPr lang="en-US"/>
          </a:p>
        </p:txBody>
      </p:sp>
      <p:grpSp>
        <p:nvGrpSpPr>
          <p:cNvPr id="10" name="Group 57"/>
          <p:cNvGrpSpPr>
            <a:grpSpLocks/>
          </p:cNvGrpSpPr>
          <p:nvPr/>
        </p:nvGrpSpPr>
        <p:grpSpPr bwMode="auto">
          <a:xfrm>
            <a:off x="890588" y="2065338"/>
            <a:ext cx="1866900" cy="4165600"/>
            <a:chOff x="561" y="1301"/>
            <a:chExt cx="1176" cy="2624"/>
          </a:xfrm>
        </p:grpSpPr>
        <p:sp>
          <p:nvSpPr>
            <p:cNvPr id="40990" name="Line 58"/>
            <p:cNvSpPr>
              <a:spLocks noChangeShapeType="1"/>
            </p:cNvSpPr>
            <p:nvPr/>
          </p:nvSpPr>
          <p:spPr bwMode="auto">
            <a:xfrm flipH="1">
              <a:off x="776" y="1369"/>
              <a:ext cx="864" cy="1"/>
            </a:xfrm>
            <a:prstGeom prst="line">
              <a:avLst/>
            </a:prstGeom>
            <a:noFill/>
            <a:ln w="20638">
              <a:solidFill>
                <a:schemeClr val="tx1"/>
              </a:solidFill>
              <a:prstDash val="sysDot"/>
              <a:round/>
              <a:headEnd/>
              <a:tailEnd/>
            </a:ln>
          </p:spPr>
          <p:txBody>
            <a:bodyPr/>
            <a:lstStyle/>
            <a:p>
              <a:endParaRPr lang="en-US"/>
            </a:p>
          </p:txBody>
        </p:sp>
        <p:sp>
          <p:nvSpPr>
            <p:cNvPr id="40991" name="Line 59"/>
            <p:cNvSpPr>
              <a:spLocks noChangeShapeType="1"/>
            </p:cNvSpPr>
            <p:nvPr/>
          </p:nvSpPr>
          <p:spPr bwMode="auto">
            <a:xfrm>
              <a:off x="1639" y="1374"/>
              <a:ext cx="2" cy="2343"/>
            </a:xfrm>
            <a:prstGeom prst="line">
              <a:avLst/>
            </a:prstGeom>
            <a:noFill/>
            <a:ln w="20638">
              <a:solidFill>
                <a:schemeClr val="tx1"/>
              </a:solidFill>
              <a:prstDash val="sysDot"/>
              <a:round/>
              <a:headEnd/>
              <a:tailEnd/>
            </a:ln>
          </p:spPr>
          <p:txBody>
            <a:bodyPr/>
            <a:lstStyle/>
            <a:p>
              <a:endParaRPr lang="en-US"/>
            </a:p>
          </p:txBody>
        </p:sp>
        <p:sp>
          <p:nvSpPr>
            <p:cNvPr id="40992" name="Oval 60"/>
            <p:cNvSpPr>
              <a:spLocks noChangeArrowheads="1"/>
            </p:cNvSpPr>
            <p:nvPr/>
          </p:nvSpPr>
          <p:spPr bwMode="auto">
            <a:xfrm>
              <a:off x="1603" y="1331"/>
              <a:ext cx="86" cy="86"/>
            </a:xfrm>
            <a:prstGeom prst="ellipse">
              <a:avLst/>
            </a:prstGeom>
            <a:solidFill>
              <a:srgbClr val="000000"/>
            </a:solidFill>
            <a:ln w="9525">
              <a:noFill/>
              <a:round/>
              <a:headEnd/>
              <a:tailEnd/>
            </a:ln>
          </p:spPr>
          <p:txBody>
            <a:bodyPr/>
            <a:lstStyle/>
            <a:p>
              <a:endParaRPr lang="en-US"/>
            </a:p>
          </p:txBody>
        </p:sp>
        <p:sp>
          <p:nvSpPr>
            <p:cNvPr id="40993" name="Rectangle 61"/>
            <p:cNvSpPr>
              <a:spLocks noChangeArrowheads="1"/>
            </p:cNvSpPr>
            <p:nvPr/>
          </p:nvSpPr>
          <p:spPr bwMode="auto">
            <a:xfrm>
              <a:off x="561" y="1301"/>
              <a:ext cx="213"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14</a:t>
              </a:r>
              <a:endParaRPr lang="en-US" sz="2400" u="none">
                <a:latin typeface="Times New Roman" pitchFamily="18" charset="0"/>
              </a:endParaRPr>
            </a:p>
          </p:txBody>
        </p:sp>
        <p:sp>
          <p:nvSpPr>
            <p:cNvPr id="40994" name="Rectangle 62"/>
            <p:cNvSpPr>
              <a:spLocks noChangeArrowheads="1"/>
            </p:cNvSpPr>
            <p:nvPr/>
          </p:nvSpPr>
          <p:spPr bwMode="auto">
            <a:xfrm>
              <a:off x="1599" y="3737"/>
              <a:ext cx="138" cy="188"/>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a:t>
              </a:r>
              <a:endParaRPr lang="en-US" sz="2400" u="none">
                <a:latin typeface="Times New Roman" pitchFamily="18" charset="0"/>
              </a:endParaRPr>
            </a:p>
          </p:txBody>
        </p:sp>
      </p:grpSp>
      <p:sp>
        <p:nvSpPr>
          <p:cNvPr id="894015" name="Freeform 63"/>
          <p:cNvSpPr>
            <a:spLocks/>
          </p:cNvSpPr>
          <p:nvPr/>
        </p:nvSpPr>
        <p:spPr bwMode="auto">
          <a:xfrm>
            <a:off x="2603500" y="2246313"/>
            <a:ext cx="603250" cy="1520825"/>
          </a:xfrm>
          <a:custGeom>
            <a:avLst/>
            <a:gdLst>
              <a:gd name="T0" fmla="*/ 0 w 426"/>
              <a:gd name="T1" fmla="*/ 0 h 1004"/>
              <a:gd name="T2" fmla="*/ 0 w 426"/>
              <a:gd name="T3" fmla="*/ 2147483647 h 1004"/>
              <a:gd name="T4" fmla="*/ 2147483647 w 426"/>
              <a:gd name="T5" fmla="*/ 2147483647 h 1004"/>
              <a:gd name="T6" fmla="*/ 0 60000 65536"/>
              <a:gd name="T7" fmla="*/ 0 60000 65536"/>
              <a:gd name="T8" fmla="*/ 0 60000 65536"/>
              <a:gd name="T9" fmla="*/ 0 w 426"/>
              <a:gd name="T10" fmla="*/ 0 h 1004"/>
              <a:gd name="T11" fmla="*/ 426 w 426"/>
              <a:gd name="T12" fmla="*/ 1004 h 1004"/>
            </a:gdLst>
            <a:ahLst/>
            <a:cxnLst>
              <a:cxn ang="T6">
                <a:pos x="T0" y="T1"/>
              </a:cxn>
              <a:cxn ang="T7">
                <a:pos x="T2" y="T3"/>
              </a:cxn>
              <a:cxn ang="T8">
                <a:pos x="T4" y="T5"/>
              </a:cxn>
            </a:cxnLst>
            <a:rect l="T9" t="T10" r="T11" b="T12"/>
            <a:pathLst>
              <a:path w="426" h="1004">
                <a:moveTo>
                  <a:pt x="0" y="0"/>
                </a:moveTo>
                <a:lnTo>
                  <a:pt x="0" y="1004"/>
                </a:lnTo>
                <a:lnTo>
                  <a:pt x="426" y="1004"/>
                </a:lnTo>
              </a:path>
            </a:pathLst>
          </a:custGeom>
          <a:noFill/>
          <a:ln w="60325">
            <a:solidFill>
              <a:srgbClr val="AD0D1B"/>
            </a:solid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upRigh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up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894015"/>
                                        </p:tgtEl>
                                        <p:attrNameLst>
                                          <p:attrName>style.visibility</p:attrName>
                                        </p:attrNameLst>
                                      </p:cBhvr>
                                      <p:to>
                                        <p:strVal val="visible"/>
                                      </p:to>
                                    </p:set>
                                    <p:animEffect transition="in" filter="strips(downLeft)">
                                      <p:cBhvr>
                                        <p:cTn id="22" dur="500"/>
                                        <p:tgtEl>
                                          <p:spTgt spid="8940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upRigh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strips(upRigh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894008"/>
                                        </p:tgtEl>
                                        <p:attrNameLst>
                                          <p:attrName>style.visibility</p:attrName>
                                        </p:attrNameLst>
                                      </p:cBhvr>
                                      <p:to>
                                        <p:strVal val="visible"/>
                                      </p:to>
                                    </p:set>
                                    <p:animEffect transition="in" filter="strips(downLeft)">
                                      <p:cBhvr>
                                        <p:cTn id="42" dur="500"/>
                                        <p:tgtEl>
                                          <p:spTgt spid="8940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008" grpId="0" animBg="1"/>
      <p:bldP spid="8940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0" y="152400"/>
            <a:ext cx="8943975" cy="1219200"/>
          </a:xfrm>
        </p:spPr>
        <p:txBody>
          <a:bodyPr>
            <a:normAutofit/>
          </a:bodyPr>
          <a:lstStyle/>
          <a:p>
            <a:pPr algn="ctr"/>
            <a:r>
              <a:rPr lang="en-US" sz="3600" dirty="0"/>
              <a:t>TWO EXTREME EXAMPLES OF INDIFFERENCE CURVES</a:t>
            </a:r>
          </a:p>
        </p:txBody>
      </p:sp>
      <p:sp>
        <p:nvSpPr>
          <p:cNvPr id="41987" name="Rectangle 5"/>
          <p:cNvSpPr>
            <a:spLocks noGrp="1" noChangeArrowheads="1"/>
          </p:cNvSpPr>
          <p:nvPr>
            <p:ph idx="1"/>
          </p:nvPr>
        </p:nvSpPr>
        <p:spPr>
          <a:xfrm>
            <a:off x="381000" y="2017713"/>
            <a:ext cx="8382000" cy="4306887"/>
          </a:xfrm>
        </p:spPr>
        <p:txBody>
          <a:bodyPr/>
          <a:lstStyle/>
          <a:p>
            <a:pPr>
              <a:buFont typeface="Wingdings" pitchFamily="2" charset="2"/>
              <a:buChar char="Ø"/>
            </a:pPr>
            <a:r>
              <a:rPr lang="en-US"/>
              <a:t>Perfect substitutes</a:t>
            </a:r>
          </a:p>
          <a:p>
            <a:pPr>
              <a:buFont typeface="Wingdings" pitchFamily="2" charset="2"/>
              <a:buChar char="Ø"/>
            </a:pPr>
            <a:r>
              <a:rPr lang="en-US"/>
              <a:t>Perfect complements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normAutofit/>
          </a:bodyPr>
          <a:lstStyle/>
          <a:p>
            <a:pPr algn="ctr"/>
            <a:r>
              <a:rPr lang="en-US" sz="3600" dirty="0"/>
              <a:t>TWO EXTREME EXAMPLES OF INDIFFERENCE CURVES </a:t>
            </a:r>
          </a:p>
        </p:txBody>
      </p:sp>
      <p:sp>
        <p:nvSpPr>
          <p:cNvPr id="43011" name="Rectangle 5"/>
          <p:cNvSpPr>
            <a:spLocks noGrp="1" noChangeArrowheads="1"/>
          </p:cNvSpPr>
          <p:nvPr>
            <p:ph idx="1"/>
          </p:nvPr>
        </p:nvSpPr>
        <p:spPr/>
        <p:txBody>
          <a:bodyPr/>
          <a:lstStyle/>
          <a:p>
            <a:pPr>
              <a:buFontTx/>
              <a:buNone/>
            </a:pPr>
            <a:r>
              <a:rPr lang="en-US"/>
              <a:t>Perfect Substitutes</a:t>
            </a:r>
          </a:p>
          <a:p>
            <a:pPr lvl="1">
              <a:buFont typeface="Wingdings" pitchFamily="2" charset="2"/>
              <a:buChar char="Ø"/>
            </a:pPr>
            <a:r>
              <a:rPr lang="en-US"/>
              <a:t>Two goods with straight-line indifference curves are </a:t>
            </a:r>
            <a:r>
              <a:rPr lang="en-US" b="1" i="1">
                <a:solidFill>
                  <a:srgbClr val="33CC33"/>
                </a:solidFill>
              </a:rPr>
              <a:t>perfect substitutes</a:t>
            </a:r>
            <a:r>
              <a:rPr lang="en-US" i="1">
                <a:solidFill>
                  <a:srgbClr val="33CC33"/>
                </a:solidFill>
              </a:rPr>
              <a:t>.</a:t>
            </a:r>
            <a:r>
              <a:rPr lang="en-US"/>
              <a:t> </a:t>
            </a:r>
          </a:p>
          <a:p>
            <a:pPr lvl="1">
              <a:buFontTx/>
              <a:buNone/>
            </a:pPr>
            <a:endParaRPr lang="en-US"/>
          </a:p>
          <a:p>
            <a:pPr lvl="1">
              <a:buFont typeface="Wingdings" pitchFamily="2" charset="2"/>
              <a:buChar char="Ø"/>
            </a:pPr>
            <a:r>
              <a:rPr lang="en-US"/>
              <a:t>The marginal rate of substitution is a fixed number. </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2"/>
          <p:cNvSpPr>
            <a:spLocks noGrp="1" noChangeArrowheads="1"/>
          </p:cNvSpPr>
          <p:nvPr>
            <p:ph type="title"/>
          </p:nvPr>
        </p:nvSpPr>
        <p:spPr>
          <a:xfrm>
            <a:off x="154379" y="115888"/>
            <a:ext cx="8532421" cy="1143000"/>
          </a:xfrm>
        </p:spPr>
        <p:txBody>
          <a:bodyPr>
            <a:normAutofit/>
          </a:bodyPr>
          <a:lstStyle/>
          <a:p>
            <a:pPr eaLnBrk="1" hangingPunct="1"/>
            <a:r>
              <a:rPr lang="en-US" sz="3600" dirty="0"/>
              <a:t>Perfect Substitutes and Perfect Complements</a:t>
            </a:r>
          </a:p>
        </p:txBody>
      </p:sp>
      <p:sp>
        <p:nvSpPr>
          <p:cNvPr id="44035" name="Rectangle 4"/>
          <p:cNvSpPr>
            <a:spLocks noChangeArrowheads="1"/>
          </p:cNvSpPr>
          <p:nvPr/>
        </p:nvSpPr>
        <p:spPr bwMode="auto">
          <a:xfrm>
            <a:off x="2149475" y="1922463"/>
            <a:ext cx="5184775" cy="4014787"/>
          </a:xfrm>
          <a:prstGeom prst="rect">
            <a:avLst/>
          </a:prstGeom>
          <a:solidFill>
            <a:srgbClr val="F3F6F9"/>
          </a:solidFill>
          <a:ln w="233363">
            <a:solidFill>
              <a:srgbClr val="F3F6F9"/>
            </a:solidFill>
            <a:miter lim="800000"/>
            <a:headEnd/>
            <a:tailEnd/>
          </a:ln>
        </p:spPr>
        <p:txBody>
          <a:bodyPr/>
          <a:lstStyle/>
          <a:p>
            <a:endParaRPr lang="en-US"/>
          </a:p>
        </p:txBody>
      </p:sp>
      <p:sp>
        <p:nvSpPr>
          <p:cNvPr id="44036" name="Rectangle 5"/>
          <p:cNvSpPr>
            <a:spLocks noChangeArrowheads="1"/>
          </p:cNvSpPr>
          <p:nvPr/>
        </p:nvSpPr>
        <p:spPr bwMode="auto">
          <a:xfrm>
            <a:off x="2149475" y="1922463"/>
            <a:ext cx="5184775" cy="4014787"/>
          </a:xfrm>
          <a:prstGeom prst="rect">
            <a:avLst/>
          </a:prstGeom>
          <a:solidFill>
            <a:srgbClr val="F2F4F8"/>
          </a:solidFill>
          <a:ln w="212725">
            <a:solidFill>
              <a:srgbClr val="F2F4F8"/>
            </a:solidFill>
            <a:miter lim="800000"/>
            <a:headEnd/>
            <a:tailEnd/>
          </a:ln>
        </p:spPr>
        <p:txBody>
          <a:bodyPr/>
          <a:lstStyle/>
          <a:p>
            <a:endParaRPr lang="en-US"/>
          </a:p>
        </p:txBody>
      </p:sp>
      <p:sp>
        <p:nvSpPr>
          <p:cNvPr id="44037" name="Rectangle 6"/>
          <p:cNvSpPr>
            <a:spLocks noChangeArrowheads="1"/>
          </p:cNvSpPr>
          <p:nvPr/>
        </p:nvSpPr>
        <p:spPr bwMode="auto">
          <a:xfrm>
            <a:off x="2149475" y="1922463"/>
            <a:ext cx="5184775" cy="4014787"/>
          </a:xfrm>
          <a:prstGeom prst="rect">
            <a:avLst/>
          </a:prstGeom>
          <a:solidFill>
            <a:srgbClr val="F1F4F7"/>
          </a:solidFill>
          <a:ln w="190500">
            <a:solidFill>
              <a:srgbClr val="F1F4F7"/>
            </a:solidFill>
            <a:miter lim="800000"/>
            <a:headEnd/>
            <a:tailEnd/>
          </a:ln>
        </p:spPr>
        <p:txBody>
          <a:bodyPr/>
          <a:lstStyle/>
          <a:p>
            <a:endParaRPr lang="en-US"/>
          </a:p>
        </p:txBody>
      </p:sp>
      <p:sp>
        <p:nvSpPr>
          <p:cNvPr id="44038" name="Rectangle 7"/>
          <p:cNvSpPr>
            <a:spLocks noChangeArrowheads="1"/>
          </p:cNvSpPr>
          <p:nvPr/>
        </p:nvSpPr>
        <p:spPr bwMode="auto">
          <a:xfrm>
            <a:off x="2149475" y="1922463"/>
            <a:ext cx="5184775" cy="4014787"/>
          </a:xfrm>
          <a:prstGeom prst="rect">
            <a:avLst/>
          </a:prstGeom>
          <a:solidFill>
            <a:srgbClr val="F0F2F5"/>
          </a:solidFill>
          <a:ln w="169863">
            <a:solidFill>
              <a:srgbClr val="F0F2F5"/>
            </a:solidFill>
            <a:miter lim="800000"/>
            <a:headEnd/>
            <a:tailEnd/>
          </a:ln>
        </p:spPr>
        <p:txBody>
          <a:bodyPr/>
          <a:lstStyle/>
          <a:p>
            <a:endParaRPr lang="en-US"/>
          </a:p>
        </p:txBody>
      </p:sp>
      <p:sp>
        <p:nvSpPr>
          <p:cNvPr id="44039" name="Rectangle 8"/>
          <p:cNvSpPr>
            <a:spLocks noChangeArrowheads="1"/>
          </p:cNvSpPr>
          <p:nvPr/>
        </p:nvSpPr>
        <p:spPr bwMode="auto">
          <a:xfrm>
            <a:off x="2149475" y="1922463"/>
            <a:ext cx="5184775" cy="4014787"/>
          </a:xfrm>
          <a:prstGeom prst="rect">
            <a:avLst/>
          </a:prstGeom>
          <a:solidFill>
            <a:srgbClr val="EEF1F4"/>
          </a:solidFill>
          <a:ln w="149225">
            <a:solidFill>
              <a:srgbClr val="EEF1F4"/>
            </a:solidFill>
            <a:miter lim="800000"/>
            <a:headEnd/>
            <a:tailEnd/>
          </a:ln>
        </p:spPr>
        <p:txBody>
          <a:bodyPr/>
          <a:lstStyle/>
          <a:p>
            <a:endParaRPr lang="en-US"/>
          </a:p>
        </p:txBody>
      </p:sp>
      <p:sp>
        <p:nvSpPr>
          <p:cNvPr id="44040" name="Rectangle 9"/>
          <p:cNvSpPr>
            <a:spLocks noChangeArrowheads="1"/>
          </p:cNvSpPr>
          <p:nvPr/>
        </p:nvSpPr>
        <p:spPr bwMode="auto">
          <a:xfrm>
            <a:off x="2149475" y="1922463"/>
            <a:ext cx="5184775" cy="4014787"/>
          </a:xfrm>
          <a:prstGeom prst="rect">
            <a:avLst/>
          </a:prstGeom>
          <a:solidFill>
            <a:srgbClr val="EDEFF3"/>
          </a:solidFill>
          <a:ln w="127000">
            <a:solidFill>
              <a:srgbClr val="EDEFF3"/>
            </a:solidFill>
            <a:miter lim="800000"/>
            <a:headEnd/>
            <a:tailEnd/>
          </a:ln>
        </p:spPr>
        <p:txBody>
          <a:bodyPr/>
          <a:lstStyle/>
          <a:p>
            <a:endParaRPr lang="en-US"/>
          </a:p>
        </p:txBody>
      </p:sp>
      <p:sp>
        <p:nvSpPr>
          <p:cNvPr id="44041" name="Rectangle 10"/>
          <p:cNvSpPr>
            <a:spLocks noChangeArrowheads="1"/>
          </p:cNvSpPr>
          <p:nvPr/>
        </p:nvSpPr>
        <p:spPr bwMode="auto">
          <a:xfrm>
            <a:off x="2149475" y="1922463"/>
            <a:ext cx="5184775" cy="4014787"/>
          </a:xfrm>
          <a:prstGeom prst="rect">
            <a:avLst/>
          </a:prstGeom>
          <a:solidFill>
            <a:srgbClr val="EBEEF2"/>
          </a:solidFill>
          <a:ln w="106363">
            <a:solidFill>
              <a:srgbClr val="EBEEF2"/>
            </a:solidFill>
            <a:miter lim="800000"/>
            <a:headEnd/>
            <a:tailEnd/>
          </a:ln>
        </p:spPr>
        <p:txBody>
          <a:bodyPr/>
          <a:lstStyle/>
          <a:p>
            <a:endParaRPr lang="en-US"/>
          </a:p>
        </p:txBody>
      </p:sp>
      <p:sp>
        <p:nvSpPr>
          <p:cNvPr id="44042" name="Rectangle 11"/>
          <p:cNvSpPr>
            <a:spLocks noChangeArrowheads="1"/>
          </p:cNvSpPr>
          <p:nvPr/>
        </p:nvSpPr>
        <p:spPr bwMode="auto">
          <a:xfrm>
            <a:off x="2149475" y="1922463"/>
            <a:ext cx="5184775" cy="4014787"/>
          </a:xfrm>
          <a:prstGeom prst="rect">
            <a:avLst/>
          </a:prstGeom>
          <a:solidFill>
            <a:srgbClr val="EAECF1"/>
          </a:solidFill>
          <a:ln w="85725">
            <a:solidFill>
              <a:srgbClr val="EAECF1"/>
            </a:solidFill>
            <a:miter lim="800000"/>
            <a:headEnd/>
            <a:tailEnd/>
          </a:ln>
        </p:spPr>
        <p:txBody>
          <a:bodyPr/>
          <a:lstStyle/>
          <a:p>
            <a:endParaRPr lang="en-US"/>
          </a:p>
        </p:txBody>
      </p:sp>
      <p:sp>
        <p:nvSpPr>
          <p:cNvPr id="44043" name="Rectangle 12"/>
          <p:cNvSpPr>
            <a:spLocks noChangeArrowheads="1"/>
          </p:cNvSpPr>
          <p:nvPr/>
        </p:nvSpPr>
        <p:spPr bwMode="auto">
          <a:xfrm>
            <a:off x="2149475" y="1922463"/>
            <a:ext cx="5184775" cy="4014787"/>
          </a:xfrm>
          <a:prstGeom prst="rect">
            <a:avLst/>
          </a:prstGeom>
          <a:solidFill>
            <a:srgbClr val="E9EBF0"/>
          </a:solidFill>
          <a:ln w="63500">
            <a:solidFill>
              <a:srgbClr val="E9EBF0"/>
            </a:solidFill>
            <a:miter lim="800000"/>
            <a:headEnd/>
            <a:tailEnd/>
          </a:ln>
        </p:spPr>
        <p:txBody>
          <a:bodyPr/>
          <a:lstStyle/>
          <a:p>
            <a:endParaRPr lang="en-US"/>
          </a:p>
        </p:txBody>
      </p:sp>
      <p:sp>
        <p:nvSpPr>
          <p:cNvPr id="44044" name="Rectangle 13"/>
          <p:cNvSpPr>
            <a:spLocks noChangeArrowheads="1"/>
          </p:cNvSpPr>
          <p:nvPr/>
        </p:nvSpPr>
        <p:spPr bwMode="auto">
          <a:xfrm>
            <a:off x="2149475" y="1922463"/>
            <a:ext cx="5184775" cy="4014787"/>
          </a:xfrm>
          <a:prstGeom prst="rect">
            <a:avLst/>
          </a:prstGeom>
          <a:solidFill>
            <a:srgbClr val="E7EAEF"/>
          </a:solidFill>
          <a:ln w="42863">
            <a:solidFill>
              <a:srgbClr val="E7EAEF"/>
            </a:solidFill>
            <a:miter lim="800000"/>
            <a:headEnd/>
            <a:tailEnd/>
          </a:ln>
        </p:spPr>
        <p:txBody>
          <a:bodyPr/>
          <a:lstStyle/>
          <a:p>
            <a:endParaRPr lang="en-US"/>
          </a:p>
        </p:txBody>
      </p:sp>
      <p:sp>
        <p:nvSpPr>
          <p:cNvPr id="44045" name="Rectangle 14"/>
          <p:cNvSpPr>
            <a:spLocks noChangeArrowheads="1"/>
          </p:cNvSpPr>
          <p:nvPr/>
        </p:nvSpPr>
        <p:spPr bwMode="auto">
          <a:xfrm>
            <a:off x="2149475" y="1922463"/>
            <a:ext cx="5184775" cy="4014787"/>
          </a:xfrm>
          <a:prstGeom prst="rect">
            <a:avLst/>
          </a:prstGeom>
          <a:solidFill>
            <a:srgbClr val="E6E9EF"/>
          </a:solidFill>
          <a:ln w="20638">
            <a:solidFill>
              <a:srgbClr val="E6E9EF"/>
            </a:solidFill>
            <a:miter lim="800000"/>
            <a:headEnd/>
            <a:tailEnd/>
          </a:ln>
        </p:spPr>
        <p:txBody>
          <a:bodyPr/>
          <a:lstStyle/>
          <a:p>
            <a:endParaRPr lang="en-US"/>
          </a:p>
        </p:txBody>
      </p:sp>
      <p:sp>
        <p:nvSpPr>
          <p:cNvPr id="44046" name="Rectangle 15"/>
          <p:cNvSpPr>
            <a:spLocks noChangeArrowheads="1"/>
          </p:cNvSpPr>
          <p:nvPr/>
        </p:nvSpPr>
        <p:spPr bwMode="auto">
          <a:xfrm>
            <a:off x="2063750" y="1814513"/>
            <a:ext cx="5249863" cy="4102100"/>
          </a:xfrm>
          <a:prstGeom prst="rect">
            <a:avLst/>
          </a:prstGeom>
          <a:solidFill>
            <a:srgbClr val="FFFFFF"/>
          </a:solidFill>
          <a:ln w="9525">
            <a:noFill/>
            <a:miter lim="800000"/>
            <a:headEnd/>
            <a:tailEnd/>
          </a:ln>
        </p:spPr>
        <p:txBody>
          <a:bodyPr/>
          <a:lstStyle/>
          <a:p>
            <a:endParaRPr lang="en-US"/>
          </a:p>
        </p:txBody>
      </p:sp>
      <p:sp>
        <p:nvSpPr>
          <p:cNvPr id="44047" name="Freeform 16"/>
          <p:cNvSpPr>
            <a:spLocks/>
          </p:cNvSpPr>
          <p:nvPr/>
        </p:nvSpPr>
        <p:spPr bwMode="auto">
          <a:xfrm>
            <a:off x="2063750" y="1814513"/>
            <a:ext cx="5249863" cy="4102100"/>
          </a:xfrm>
          <a:custGeom>
            <a:avLst/>
            <a:gdLst>
              <a:gd name="T0" fmla="*/ 0 w 3307"/>
              <a:gd name="T1" fmla="*/ 0 h 2584"/>
              <a:gd name="T2" fmla="*/ 0 w 3307"/>
              <a:gd name="T3" fmla="*/ 2147483647 h 2584"/>
              <a:gd name="T4" fmla="*/ 2147483647 w 3307"/>
              <a:gd name="T5" fmla="*/ 2147483647 h 2584"/>
              <a:gd name="T6" fmla="*/ 0 60000 65536"/>
              <a:gd name="T7" fmla="*/ 0 60000 65536"/>
              <a:gd name="T8" fmla="*/ 0 60000 65536"/>
              <a:gd name="T9" fmla="*/ 0 w 3307"/>
              <a:gd name="T10" fmla="*/ 0 h 2584"/>
              <a:gd name="T11" fmla="*/ 3307 w 3307"/>
              <a:gd name="T12" fmla="*/ 2584 h 2584"/>
            </a:gdLst>
            <a:ahLst/>
            <a:cxnLst>
              <a:cxn ang="T6">
                <a:pos x="T0" y="T1"/>
              </a:cxn>
              <a:cxn ang="T7">
                <a:pos x="T2" y="T3"/>
              </a:cxn>
              <a:cxn ang="T8">
                <a:pos x="T4" y="T5"/>
              </a:cxn>
            </a:cxnLst>
            <a:rect l="T9" t="T10" r="T11" b="T12"/>
            <a:pathLst>
              <a:path w="3307" h="2584">
                <a:moveTo>
                  <a:pt x="0" y="0"/>
                </a:moveTo>
                <a:lnTo>
                  <a:pt x="0" y="2584"/>
                </a:lnTo>
                <a:lnTo>
                  <a:pt x="3307" y="2584"/>
                </a:lnTo>
              </a:path>
            </a:pathLst>
          </a:custGeom>
          <a:noFill/>
          <a:ln w="20638">
            <a:solidFill>
              <a:srgbClr val="000000"/>
            </a:solidFill>
            <a:round/>
            <a:headEnd/>
            <a:tailEnd/>
          </a:ln>
        </p:spPr>
        <p:txBody>
          <a:bodyPr/>
          <a:lstStyle/>
          <a:p>
            <a:endParaRPr lang="en-US"/>
          </a:p>
        </p:txBody>
      </p:sp>
      <p:sp>
        <p:nvSpPr>
          <p:cNvPr id="44048" name="Rectangle 17"/>
          <p:cNvSpPr>
            <a:spLocks noChangeArrowheads="1"/>
          </p:cNvSpPr>
          <p:nvPr/>
        </p:nvSpPr>
        <p:spPr bwMode="auto">
          <a:xfrm>
            <a:off x="6630988" y="5959475"/>
            <a:ext cx="704850" cy="369888"/>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Sunita</a:t>
            </a:r>
            <a:endParaRPr lang="en-US" sz="2400" u="none">
              <a:latin typeface="Times New Roman" pitchFamily="18" charset="0"/>
            </a:endParaRPr>
          </a:p>
        </p:txBody>
      </p:sp>
      <p:sp>
        <p:nvSpPr>
          <p:cNvPr id="44049" name="Rectangle 18"/>
          <p:cNvSpPr>
            <a:spLocks noChangeArrowheads="1"/>
          </p:cNvSpPr>
          <p:nvPr/>
        </p:nvSpPr>
        <p:spPr bwMode="auto">
          <a:xfrm>
            <a:off x="1825625" y="5967413"/>
            <a:ext cx="127000" cy="274637"/>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0</a:t>
            </a:r>
            <a:endParaRPr lang="en-US" sz="2400" u="none">
              <a:latin typeface="Times New Roman" pitchFamily="18" charset="0"/>
            </a:endParaRPr>
          </a:p>
        </p:txBody>
      </p:sp>
      <p:sp>
        <p:nvSpPr>
          <p:cNvPr id="44050" name="Rectangle 19"/>
          <p:cNvSpPr>
            <a:spLocks noChangeArrowheads="1"/>
          </p:cNvSpPr>
          <p:nvPr/>
        </p:nvSpPr>
        <p:spPr bwMode="auto">
          <a:xfrm>
            <a:off x="1155700" y="1744663"/>
            <a:ext cx="782638" cy="369887"/>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Bikram</a:t>
            </a:r>
            <a:endParaRPr lang="en-US" sz="2400" u="none">
              <a:latin typeface="Times New Roman" pitchFamily="18" charset="0"/>
            </a:endParaRPr>
          </a:p>
        </p:txBody>
      </p:sp>
      <p:sp>
        <p:nvSpPr>
          <p:cNvPr id="44051" name="Rectangle 20"/>
          <p:cNvSpPr>
            <a:spLocks noChangeArrowheads="1"/>
          </p:cNvSpPr>
          <p:nvPr/>
        </p:nvSpPr>
        <p:spPr bwMode="auto">
          <a:xfrm>
            <a:off x="3470275" y="1239838"/>
            <a:ext cx="2425700" cy="274637"/>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(a) Perfect Substitutes</a:t>
            </a:r>
            <a:endParaRPr lang="en-US" sz="2400" u="none">
              <a:latin typeface="Times New Roman" pitchFamily="18" charset="0"/>
            </a:endParaRPr>
          </a:p>
        </p:txBody>
      </p:sp>
      <p:grpSp>
        <p:nvGrpSpPr>
          <p:cNvPr id="2" name="Group 21"/>
          <p:cNvGrpSpPr>
            <a:grpSpLocks/>
          </p:cNvGrpSpPr>
          <p:nvPr/>
        </p:nvGrpSpPr>
        <p:grpSpPr bwMode="auto">
          <a:xfrm>
            <a:off x="2063750" y="4784725"/>
            <a:ext cx="1225550" cy="1131888"/>
            <a:chOff x="1300" y="3014"/>
            <a:chExt cx="772" cy="713"/>
          </a:xfrm>
        </p:grpSpPr>
        <p:sp>
          <p:nvSpPr>
            <p:cNvPr id="44080" name="Line 22"/>
            <p:cNvSpPr>
              <a:spLocks noChangeShapeType="1"/>
            </p:cNvSpPr>
            <p:nvPr/>
          </p:nvSpPr>
          <p:spPr bwMode="auto">
            <a:xfrm>
              <a:off x="1300" y="3014"/>
              <a:ext cx="656" cy="713"/>
            </a:xfrm>
            <a:prstGeom prst="line">
              <a:avLst/>
            </a:prstGeom>
            <a:noFill/>
            <a:ln w="63500">
              <a:solidFill>
                <a:srgbClr val="003F95"/>
              </a:solidFill>
              <a:round/>
              <a:headEnd/>
              <a:tailEnd/>
            </a:ln>
          </p:spPr>
          <p:txBody>
            <a:bodyPr/>
            <a:lstStyle/>
            <a:p>
              <a:endParaRPr lang="en-US"/>
            </a:p>
          </p:txBody>
        </p:sp>
        <p:sp>
          <p:nvSpPr>
            <p:cNvPr id="44081" name="Rectangle 23"/>
            <p:cNvSpPr>
              <a:spLocks noChangeArrowheads="1"/>
            </p:cNvSpPr>
            <p:nvPr/>
          </p:nvSpPr>
          <p:spPr bwMode="auto">
            <a:xfrm>
              <a:off x="1979" y="3503"/>
              <a:ext cx="93" cy="173"/>
            </a:xfrm>
            <a:prstGeom prst="rect">
              <a:avLst/>
            </a:prstGeom>
            <a:noFill/>
            <a:ln w="9525">
              <a:noFill/>
              <a:miter lim="800000"/>
              <a:headEnd/>
              <a:tailEnd/>
            </a:ln>
          </p:spPr>
          <p:txBody>
            <a:bodyPr wrap="none" lIns="0" tIns="0" rIns="0" bIns="0">
              <a:spAutoFit/>
            </a:bodyPr>
            <a:lstStyle/>
            <a:p>
              <a:pPr eaLnBrk="0" hangingPunct="0"/>
              <a:r>
                <a:rPr lang="en-US" i="1" u="none">
                  <a:solidFill>
                    <a:srgbClr val="000000"/>
                  </a:solidFill>
                </a:rPr>
                <a:t>I</a:t>
              </a:r>
              <a:r>
                <a:rPr lang="en-US" u="none" baseline="-25000">
                  <a:solidFill>
                    <a:srgbClr val="000000"/>
                  </a:solidFill>
                </a:rPr>
                <a:t>1</a:t>
              </a:r>
              <a:endParaRPr lang="en-US" sz="2400" u="none">
                <a:latin typeface="Times New Roman" pitchFamily="18" charset="0"/>
              </a:endParaRPr>
            </a:p>
          </p:txBody>
        </p:sp>
      </p:grpSp>
      <p:grpSp>
        <p:nvGrpSpPr>
          <p:cNvPr id="3" name="Group 24"/>
          <p:cNvGrpSpPr>
            <a:grpSpLocks/>
          </p:cNvGrpSpPr>
          <p:nvPr/>
        </p:nvGrpSpPr>
        <p:grpSpPr bwMode="auto">
          <a:xfrm>
            <a:off x="2063750" y="3673475"/>
            <a:ext cx="2279650" cy="2243138"/>
            <a:chOff x="1300" y="2314"/>
            <a:chExt cx="1436" cy="1413"/>
          </a:xfrm>
        </p:grpSpPr>
        <p:sp>
          <p:nvSpPr>
            <p:cNvPr id="44078" name="Line 25"/>
            <p:cNvSpPr>
              <a:spLocks noChangeShapeType="1"/>
            </p:cNvSpPr>
            <p:nvPr/>
          </p:nvSpPr>
          <p:spPr bwMode="auto">
            <a:xfrm>
              <a:off x="1300" y="2314"/>
              <a:ext cx="1312" cy="1413"/>
            </a:xfrm>
            <a:prstGeom prst="line">
              <a:avLst/>
            </a:prstGeom>
            <a:noFill/>
            <a:ln w="63500">
              <a:solidFill>
                <a:srgbClr val="003F95"/>
              </a:solidFill>
              <a:round/>
              <a:headEnd/>
              <a:tailEnd/>
            </a:ln>
          </p:spPr>
          <p:txBody>
            <a:bodyPr/>
            <a:lstStyle/>
            <a:p>
              <a:endParaRPr lang="en-US"/>
            </a:p>
          </p:txBody>
        </p:sp>
        <p:sp>
          <p:nvSpPr>
            <p:cNvPr id="44079" name="Rectangle 26"/>
            <p:cNvSpPr>
              <a:spLocks noChangeArrowheads="1"/>
            </p:cNvSpPr>
            <p:nvPr/>
          </p:nvSpPr>
          <p:spPr bwMode="auto">
            <a:xfrm>
              <a:off x="2643" y="3503"/>
              <a:ext cx="93" cy="173"/>
            </a:xfrm>
            <a:prstGeom prst="rect">
              <a:avLst/>
            </a:prstGeom>
            <a:noFill/>
            <a:ln w="9525">
              <a:noFill/>
              <a:miter lim="800000"/>
              <a:headEnd/>
              <a:tailEnd/>
            </a:ln>
          </p:spPr>
          <p:txBody>
            <a:bodyPr wrap="none" lIns="0" tIns="0" rIns="0" bIns="0">
              <a:spAutoFit/>
            </a:bodyPr>
            <a:lstStyle/>
            <a:p>
              <a:pPr eaLnBrk="0" hangingPunct="0"/>
              <a:r>
                <a:rPr lang="en-US" i="1" u="none">
                  <a:solidFill>
                    <a:srgbClr val="000000"/>
                  </a:solidFill>
                </a:rPr>
                <a:t>I</a:t>
              </a:r>
              <a:r>
                <a:rPr lang="en-US" u="none" baseline="-25000">
                  <a:solidFill>
                    <a:srgbClr val="000000"/>
                  </a:solidFill>
                </a:rPr>
                <a:t>2</a:t>
              </a:r>
              <a:endParaRPr lang="en-US" sz="2400" u="none">
                <a:latin typeface="Times New Roman" pitchFamily="18" charset="0"/>
              </a:endParaRPr>
            </a:p>
          </p:txBody>
        </p:sp>
      </p:grpSp>
      <p:grpSp>
        <p:nvGrpSpPr>
          <p:cNvPr id="4" name="Group 27"/>
          <p:cNvGrpSpPr>
            <a:grpSpLocks/>
          </p:cNvGrpSpPr>
          <p:nvPr/>
        </p:nvGrpSpPr>
        <p:grpSpPr bwMode="auto">
          <a:xfrm>
            <a:off x="2063750" y="2562225"/>
            <a:ext cx="3325813" cy="3354388"/>
            <a:chOff x="1300" y="1614"/>
            <a:chExt cx="2095" cy="2113"/>
          </a:xfrm>
        </p:grpSpPr>
        <p:sp>
          <p:nvSpPr>
            <p:cNvPr id="44076" name="Line 28"/>
            <p:cNvSpPr>
              <a:spLocks noChangeShapeType="1"/>
            </p:cNvSpPr>
            <p:nvPr/>
          </p:nvSpPr>
          <p:spPr bwMode="auto">
            <a:xfrm>
              <a:off x="1300" y="1614"/>
              <a:ext cx="1968" cy="2113"/>
            </a:xfrm>
            <a:prstGeom prst="line">
              <a:avLst/>
            </a:prstGeom>
            <a:noFill/>
            <a:ln w="63500">
              <a:solidFill>
                <a:srgbClr val="003F95"/>
              </a:solidFill>
              <a:round/>
              <a:headEnd/>
              <a:tailEnd/>
            </a:ln>
          </p:spPr>
          <p:txBody>
            <a:bodyPr/>
            <a:lstStyle/>
            <a:p>
              <a:endParaRPr lang="en-US"/>
            </a:p>
          </p:txBody>
        </p:sp>
        <p:sp>
          <p:nvSpPr>
            <p:cNvPr id="44077" name="Rectangle 29"/>
            <p:cNvSpPr>
              <a:spLocks noChangeArrowheads="1"/>
            </p:cNvSpPr>
            <p:nvPr/>
          </p:nvSpPr>
          <p:spPr bwMode="auto">
            <a:xfrm>
              <a:off x="3302" y="3503"/>
              <a:ext cx="93" cy="173"/>
            </a:xfrm>
            <a:prstGeom prst="rect">
              <a:avLst/>
            </a:prstGeom>
            <a:noFill/>
            <a:ln w="9525">
              <a:noFill/>
              <a:miter lim="800000"/>
              <a:headEnd/>
              <a:tailEnd/>
            </a:ln>
          </p:spPr>
          <p:txBody>
            <a:bodyPr wrap="none" lIns="0" tIns="0" rIns="0" bIns="0">
              <a:spAutoFit/>
            </a:bodyPr>
            <a:lstStyle/>
            <a:p>
              <a:pPr eaLnBrk="0" hangingPunct="0"/>
              <a:r>
                <a:rPr lang="en-US" i="1" u="none">
                  <a:solidFill>
                    <a:srgbClr val="000000"/>
                  </a:solidFill>
                </a:rPr>
                <a:t>I</a:t>
              </a:r>
              <a:r>
                <a:rPr lang="en-US" u="none" baseline="-25000">
                  <a:solidFill>
                    <a:srgbClr val="000000"/>
                  </a:solidFill>
                </a:rPr>
                <a:t>3</a:t>
              </a:r>
              <a:endParaRPr lang="en-US" sz="2400" u="none">
                <a:latin typeface="Times New Roman" pitchFamily="18" charset="0"/>
              </a:endParaRPr>
            </a:p>
          </p:txBody>
        </p:sp>
      </p:grpSp>
      <p:grpSp>
        <p:nvGrpSpPr>
          <p:cNvPr id="5" name="Group 30"/>
          <p:cNvGrpSpPr>
            <a:grpSpLocks/>
          </p:cNvGrpSpPr>
          <p:nvPr/>
        </p:nvGrpSpPr>
        <p:grpSpPr bwMode="auto">
          <a:xfrm>
            <a:off x="1825625" y="2451100"/>
            <a:ext cx="3444875" cy="3790950"/>
            <a:chOff x="1150" y="1544"/>
            <a:chExt cx="2170" cy="2388"/>
          </a:xfrm>
        </p:grpSpPr>
        <p:grpSp>
          <p:nvGrpSpPr>
            <p:cNvPr id="6" name="Group 31"/>
            <p:cNvGrpSpPr>
              <a:grpSpLocks/>
            </p:cNvGrpSpPr>
            <p:nvPr/>
          </p:nvGrpSpPr>
          <p:grpSpPr bwMode="auto">
            <a:xfrm>
              <a:off x="3228" y="3673"/>
              <a:ext cx="92" cy="259"/>
              <a:chOff x="3228" y="3673"/>
              <a:chExt cx="92" cy="259"/>
            </a:xfrm>
          </p:grpSpPr>
          <p:sp>
            <p:nvSpPr>
              <p:cNvPr id="44074" name="Oval 32"/>
              <p:cNvSpPr>
                <a:spLocks noChangeArrowheads="1"/>
              </p:cNvSpPr>
              <p:nvPr/>
            </p:nvSpPr>
            <p:spPr bwMode="auto">
              <a:xfrm>
                <a:off x="3228" y="3673"/>
                <a:ext cx="92" cy="94"/>
              </a:xfrm>
              <a:prstGeom prst="ellipse">
                <a:avLst/>
              </a:prstGeom>
              <a:solidFill>
                <a:srgbClr val="000000"/>
              </a:solidFill>
              <a:ln w="9525">
                <a:noFill/>
                <a:round/>
                <a:headEnd/>
                <a:tailEnd/>
              </a:ln>
            </p:spPr>
            <p:txBody>
              <a:bodyPr/>
              <a:lstStyle/>
              <a:p>
                <a:endParaRPr lang="en-US"/>
              </a:p>
            </p:txBody>
          </p:sp>
          <p:sp>
            <p:nvSpPr>
              <p:cNvPr id="44075" name="Rectangle 33"/>
              <p:cNvSpPr>
                <a:spLocks noChangeArrowheads="1"/>
              </p:cNvSpPr>
              <p:nvPr/>
            </p:nvSpPr>
            <p:spPr bwMode="auto">
              <a:xfrm>
                <a:off x="3234" y="3759"/>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3</a:t>
                </a:r>
                <a:endParaRPr lang="en-US" sz="2400" u="none">
                  <a:latin typeface="Times New Roman" pitchFamily="18" charset="0"/>
                </a:endParaRPr>
              </a:p>
            </p:txBody>
          </p:sp>
        </p:grpSp>
        <p:grpSp>
          <p:nvGrpSpPr>
            <p:cNvPr id="7" name="Group 34"/>
            <p:cNvGrpSpPr>
              <a:grpSpLocks/>
            </p:cNvGrpSpPr>
            <p:nvPr/>
          </p:nvGrpSpPr>
          <p:grpSpPr bwMode="auto">
            <a:xfrm>
              <a:off x="1150" y="1544"/>
              <a:ext cx="202" cy="173"/>
              <a:chOff x="1150" y="1544"/>
              <a:chExt cx="202" cy="173"/>
            </a:xfrm>
          </p:grpSpPr>
          <p:sp>
            <p:nvSpPr>
              <p:cNvPr id="44072" name="Oval 35"/>
              <p:cNvSpPr>
                <a:spLocks noChangeArrowheads="1"/>
              </p:cNvSpPr>
              <p:nvPr/>
            </p:nvSpPr>
            <p:spPr bwMode="auto">
              <a:xfrm>
                <a:off x="1260" y="1574"/>
                <a:ext cx="92" cy="94"/>
              </a:xfrm>
              <a:prstGeom prst="ellipse">
                <a:avLst/>
              </a:prstGeom>
              <a:solidFill>
                <a:srgbClr val="000000"/>
              </a:solidFill>
              <a:ln w="9525">
                <a:noFill/>
                <a:round/>
                <a:headEnd/>
                <a:tailEnd/>
              </a:ln>
            </p:spPr>
            <p:txBody>
              <a:bodyPr/>
              <a:lstStyle/>
              <a:p>
                <a:endParaRPr lang="en-US"/>
              </a:p>
            </p:txBody>
          </p:sp>
          <p:sp>
            <p:nvSpPr>
              <p:cNvPr id="44073" name="Rectangle 36"/>
              <p:cNvSpPr>
                <a:spLocks noChangeArrowheads="1"/>
              </p:cNvSpPr>
              <p:nvPr/>
            </p:nvSpPr>
            <p:spPr bwMode="auto">
              <a:xfrm>
                <a:off x="1150" y="1544"/>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6</a:t>
                </a:r>
                <a:endParaRPr lang="en-US" sz="2400" u="none">
                  <a:latin typeface="Times New Roman" pitchFamily="18" charset="0"/>
                </a:endParaRPr>
              </a:p>
            </p:txBody>
          </p:sp>
        </p:grpSp>
      </p:grpSp>
      <p:grpSp>
        <p:nvGrpSpPr>
          <p:cNvPr id="8" name="Group 37"/>
          <p:cNvGrpSpPr>
            <a:grpSpLocks/>
          </p:cNvGrpSpPr>
          <p:nvPr/>
        </p:nvGrpSpPr>
        <p:grpSpPr bwMode="auto">
          <a:xfrm>
            <a:off x="1825625" y="3560763"/>
            <a:ext cx="2403475" cy="2681287"/>
            <a:chOff x="1150" y="2243"/>
            <a:chExt cx="1514" cy="1689"/>
          </a:xfrm>
        </p:grpSpPr>
        <p:grpSp>
          <p:nvGrpSpPr>
            <p:cNvPr id="9" name="Group 38"/>
            <p:cNvGrpSpPr>
              <a:grpSpLocks/>
            </p:cNvGrpSpPr>
            <p:nvPr/>
          </p:nvGrpSpPr>
          <p:grpSpPr bwMode="auto">
            <a:xfrm>
              <a:off x="2572" y="3673"/>
              <a:ext cx="92" cy="259"/>
              <a:chOff x="2572" y="3673"/>
              <a:chExt cx="92" cy="259"/>
            </a:xfrm>
          </p:grpSpPr>
          <p:sp>
            <p:nvSpPr>
              <p:cNvPr id="44068" name="Oval 39"/>
              <p:cNvSpPr>
                <a:spLocks noChangeArrowheads="1"/>
              </p:cNvSpPr>
              <p:nvPr/>
            </p:nvSpPr>
            <p:spPr bwMode="auto">
              <a:xfrm>
                <a:off x="2572" y="3673"/>
                <a:ext cx="92" cy="94"/>
              </a:xfrm>
              <a:prstGeom prst="ellipse">
                <a:avLst/>
              </a:prstGeom>
              <a:solidFill>
                <a:srgbClr val="000000"/>
              </a:solidFill>
              <a:ln w="9525">
                <a:noFill/>
                <a:round/>
                <a:headEnd/>
                <a:tailEnd/>
              </a:ln>
            </p:spPr>
            <p:txBody>
              <a:bodyPr/>
              <a:lstStyle/>
              <a:p>
                <a:endParaRPr lang="en-US"/>
              </a:p>
            </p:txBody>
          </p:sp>
          <p:sp>
            <p:nvSpPr>
              <p:cNvPr id="44069" name="Rectangle 40"/>
              <p:cNvSpPr>
                <a:spLocks noChangeArrowheads="1"/>
              </p:cNvSpPr>
              <p:nvPr/>
            </p:nvSpPr>
            <p:spPr bwMode="auto">
              <a:xfrm>
                <a:off x="2575" y="3759"/>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2</a:t>
                </a:r>
                <a:endParaRPr lang="en-US" sz="2400" u="none">
                  <a:latin typeface="Times New Roman" pitchFamily="18" charset="0"/>
                </a:endParaRPr>
              </a:p>
            </p:txBody>
          </p:sp>
        </p:grpSp>
        <p:grpSp>
          <p:nvGrpSpPr>
            <p:cNvPr id="10" name="Group 41"/>
            <p:cNvGrpSpPr>
              <a:grpSpLocks/>
            </p:cNvGrpSpPr>
            <p:nvPr/>
          </p:nvGrpSpPr>
          <p:grpSpPr bwMode="auto">
            <a:xfrm>
              <a:off x="1150" y="2243"/>
              <a:ext cx="202" cy="173"/>
              <a:chOff x="1150" y="2243"/>
              <a:chExt cx="202" cy="173"/>
            </a:xfrm>
          </p:grpSpPr>
          <p:sp>
            <p:nvSpPr>
              <p:cNvPr id="44066" name="Oval 42"/>
              <p:cNvSpPr>
                <a:spLocks noChangeArrowheads="1"/>
              </p:cNvSpPr>
              <p:nvPr/>
            </p:nvSpPr>
            <p:spPr bwMode="auto">
              <a:xfrm>
                <a:off x="1260" y="2274"/>
                <a:ext cx="92" cy="94"/>
              </a:xfrm>
              <a:prstGeom prst="ellipse">
                <a:avLst/>
              </a:prstGeom>
              <a:solidFill>
                <a:srgbClr val="000000"/>
              </a:solidFill>
              <a:ln w="9525">
                <a:noFill/>
                <a:round/>
                <a:headEnd/>
                <a:tailEnd/>
              </a:ln>
            </p:spPr>
            <p:txBody>
              <a:bodyPr/>
              <a:lstStyle/>
              <a:p>
                <a:endParaRPr lang="en-US"/>
              </a:p>
            </p:txBody>
          </p:sp>
          <p:sp>
            <p:nvSpPr>
              <p:cNvPr id="44067" name="Rectangle 43"/>
              <p:cNvSpPr>
                <a:spLocks noChangeArrowheads="1"/>
              </p:cNvSpPr>
              <p:nvPr/>
            </p:nvSpPr>
            <p:spPr bwMode="auto">
              <a:xfrm>
                <a:off x="1150" y="2243"/>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4</a:t>
                </a:r>
                <a:endParaRPr lang="en-US" sz="2400" u="none">
                  <a:latin typeface="Times New Roman" pitchFamily="18" charset="0"/>
                </a:endParaRPr>
              </a:p>
            </p:txBody>
          </p:sp>
        </p:grpSp>
      </p:grpSp>
      <p:grpSp>
        <p:nvGrpSpPr>
          <p:cNvPr id="11" name="Group 44"/>
          <p:cNvGrpSpPr>
            <a:grpSpLocks/>
          </p:cNvGrpSpPr>
          <p:nvPr/>
        </p:nvGrpSpPr>
        <p:grpSpPr bwMode="auto">
          <a:xfrm>
            <a:off x="1825625" y="4664075"/>
            <a:ext cx="1362075" cy="1577975"/>
            <a:chOff x="1150" y="2938"/>
            <a:chExt cx="858" cy="994"/>
          </a:xfrm>
        </p:grpSpPr>
        <p:grpSp>
          <p:nvGrpSpPr>
            <p:cNvPr id="12" name="Group 45"/>
            <p:cNvGrpSpPr>
              <a:grpSpLocks/>
            </p:cNvGrpSpPr>
            <p:nvPr/>
          </p:nvGrpSpPr>
          <p:grpSpPr bwMode="auto">
            <a:xfrm>
              <a:off x="1916" y="3673"/>
              <a:ext cx="92" cy="259"/>
              <a:chOff x="1916" y="3673"/>
              <a:chExt cx="92" cy="259"/>
            </a:xfrm>
          </p:grpSpPr>
          <p:sp>
            <p:nvSpPr>
              <p:cNvPr id="44062" name="Oval 46"/>
              <p:cNvSpPr>
                <a:spLocks noChangeArrowheads="1"/>
              </p:cNvSpPr>
              <p:nvPr/>
            </p:nvSpPr>
            <p:spPr bwMode="auto">
              <a:xfrm>
                <a:off x="1916" y="3673"/>
                <a:ext cx="92" cy="94"/>
              </a:xfrm>
              <a:prstGeom prst="ellipse">
                <a:avLst/>
              </a:prstGeom>
              <a:solidFill>
                <a:srgbClr val="000000"/>
              </a:solidFill>
              <a:ln w="9525">
                <a:noFill/>
                <a:round/>
                <a:headEnd/>
                <a:tailEnd/>
              </a:ln>
            </p:spPr>
            <p:txBody>
              <a:bodyPr/>
              <a:lstStyle/>
              <a:p>
                <a:endParaRPr lang="en-US"/>
              </a:p>
            </p:txBody>
          </p:sp>
          <p:sp>
            <p:nvSpPr>
              <p:cNvPr id="44063" name="Rectangle 47"/>
              <p:cNvSpPr>
                <a:spLocks noChangeArrowheads="1"/>
              </p:cNvSpPr>
              <p:nvPr/>
            </p:nvSpPr>
            <p:spPr bwMode="auto">
              <a:xfrm>
                <a:off x="1916" y="3759"/>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1</a:t>
                </a:r>
                <a:endParaRPr lang="en-US" sz="2400" u="none">
                  <a:latin typeface="Times New Roman" pitchFamily="18" charset="0"/>
                </a:endParaRPr>
              </a:p>
            </p:txBody>
          </p:sp>
        </p:grpSp>
        <p:grpSp>
          <p:nvGrpSpPr>
            <p:cNvPr id="13" name="Group 48"/>
            <p:cNvGrpSpPr>
              <a:grpSpLocks/>
            </p:cNvGrpSpPr>
            <p:nvPr/>
          </p:nvGrpSpPr>
          <p:grpSpPr bwMode="auto">
            <a:xfrm>
              <a:off x="1150" y="2938"/>
              <a:ext cx="202" cy="173"/>
              <a:chOff x="1150" y="2938"/>
              <a:chExt cx="202" cy="173"/>
            </a:xfrm>
          </p:grpSpPr>
          <p:sp>
            <p:nvSpPr>
              <p:cNvPr id="44060" name="Oval 49"/>
              <p:cNvSpPr>
                <a:spLocks noChangeArrowheads="1"/>
              </p:cNvSpPr>
              <p:nvPr/>
            </p:nvSpPr>
            <p:spPr bwMode="auto">
              <a:xfrm>
                <a:off x="1260" y="2973"/>
                <a:ext cx="92" cy="94"/>
              </a:xfrm>
              <a:prstGeom prst="ellipse">
                <a:avLst/>
              </a:prstGeom>
              <a:solidFill>
                <a:srgbClr val="000000"/>
              </a:solidFill>
              <a:ln w="9525">
                <a:noFill/>
                <a:round/>
                <a:headEnd/>
                <a:tailEnd/>
              </a:ln>
            </p:spPr>
            <p:txBody>
              <a:bodyPr/>
              <a:lstStyle/>
              <a:p>
                <a:endParaRPr lang="en-US"/>
              </a:p>
            </p:txBody>
          </p:sp>
          <p:sp>
            <p:nvSpPr>
              <p:cNvPr id="44061" name="Rectangle 50"/>
              <p:cNvSpPr>
                <a:spLocks noChangeArrowheads="1"/>
              </p:cNvSpPr>
              <p:nvPr/>
            </p:nvSpPr>
            <p:spPr bwMode="auto">
              <a:xfrm>
                <a:off x="1150" y="2938"/>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2</a:t>
                </a:r>
                <a:endParaRPr lang="en-US" sz="2400" u="none">
                  <a:latin typeface="Times New Roman"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154379" y="365126"/>
            <a:ext cx="8360971" cy="1325563"/>
          </a:xfrm>
        </p:spPr>
        <p:txBody>
          <a:bodyPr>
            <a:normAutofit/>
          </a:bodyPr>
          <a:lstStyle/>
          <a:p>
            <a:pPr algn="ctr"/>
            <a:r>
              <a:rPr lang="en-US" sz="3600" dirty="0"/>
              <a:t>TWO EXTREME EXAMPLES OF INDIFFERENCE CURVES </a:t>
            </a:r>
          </a:p>
        </p:txBody>
      </p:sp>
      <p:sp>
        <p:nvSpPr>
          <p:cNvPr id="45059" name="Rectangle 5"/>
          <p:cNvSpPr>
            <a:spLocks noGrp="1" noChangeArrowheads="1"/>
          </p:cNvSpPr>
          <p:nvPr>
            <p:ph idx="1"/>
          </p:nvPr>
        </p:nvSpPr>
        <p:spPr/>
        <p:txBody>
          <a:bodyPr/>
          <a:lstStyle/>
          <a:p>
            <a:pPr>
              <a:buFontTx/>
              <a:buNone/>
            </a:pPr>
            <a:r>
              <a:rPr lang="en-US"/>
              <a:t>Perfect Complements</a:t>
            </a:r>
          </a:p>
          <a:p>
            <a:pPr>
              <a:buFontTx/>
              <a:buNone/>
            </a:pPr>
            <a:endParaRPr lang="en-US"/>
          </a:p>
          <a:p>
            <a:pPr lvl="1">
              <a:buFont typeface="Wingdings" pitchFamily="2" charset="2"/>
              <a:buChar char="Ø"/>
            </a:pPr>
            <a:r>
              <a:rPr lang="en-US"/>
              <a:t>Two goods with right-angle indifference curves are </a:t>
            </a:r>
            <a:r>
              <a:rPr lang="en-US" b="1" i="1">
                <a:solidFill>
                  <a:srgbClr val="33CC33"/>
                </a:solidFill>
              </a:rPr>
              <a:t>perfect complements.</a:t>
            </a:r>
          </a:p>
          <a:p>
            <a:pPr lvl="1">
              <a:buFontTx/>
              <a:buNone/>
            </a:pPr>
            <a:endParaRPr lang="en-US" b="1" i="1">
              <a:solidFill>
                <a:srgbClr val="33CC33"/>
              </a:solidFill>
            </a:endParaRPr>
          </a:p>
          <a:p>
            <a:pPr lvl="1">
              <a:buFont typeface="Wingdings" pitchFamily="2" charset="2"/>
              <a:buChar char="Ø"/>
            </a:pPr>
            <a:r>
              <a:rPr lang="en-US"/>
              <a:t>Since these goods are always used together, extra units of one good, outside the desired consumption ratio, add no additional satisfaction.</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3"/>
          <p:cNvSpPr>
            <a:spLocks noGrp="1" noChangeArrowheads="1"/>
          </p:cNvSpPr>
          <p:nvPr>
            <p:ph type="title"/>
          </p:nvPr>
        </p:nvSpPr>
        <p:spPr>
          <a:xfrm>
            <a:off x="178130" y="115888"/>
            <a:ext cx="8508670" cy="1143000"/>
          </a:xfrm>
        </p:spPr>
        <p:txBody>
          <a:bodyPr>
            <a:normAutofit/>
          </a:bodyPr>
          <a:lstStyle/>
          <a:p>
            <a:pPr eaLnBrk="1" hangingPunct="1"/>
            <a:r>
              <a:rPr lang="en-US" sz="3600" dirty="0"/>
              <a:t>Perfect Substitutes and Perfect Complements</a:t>
            </a:r>
          </a:p>
        </p:txBody>
      </p:sp>
      <p:sp>
        <p:nvSpPr>
          <p:cNvPr id="46083" name="Rectangle 4"/>
          <p:cNvSpPr>
            <a:spLocks noChangeArrowheads="1"/>
          </p:cNvSpPr>
          <p:nvPr/>
        </p:nvSpPr>
        <p:spPr bwMode="auto">
          <a:xfrm>
            <a:off x="2270125" y="1922463"/>
            <a:ext cx="5184775" cy="4014787"/>
          </a:xfrm>
          <a:prstGeom prst="rect">
            <a:avLst/>
          </a:prstGeom>
          <a:solidFill>
            <a:srgbClr val="F3F6F9"/>
          </a:solidFill>
          <a:ln w="233363">
            <a:solidFill>
              <a:srgbClr val="F3F6F9"/>
            </a:solidFill>
            <a:miter lim="800000"/>
            <a:headEnd/>
            <a:tailEnd/>
          </a:ln>
        </p:spPr>
        <p:txBody>
          <a:bodyPr/>
          <a:lstStyle/>
          <a:p>
            <a:endParaRPr lang="en-US"/>
          </a:p>
        </p:txBody>
      </p:sp>
      <p:sp>
        <p:nvSpPr>
          <p:cNvPr id="46084" name="Rectangle 5"/>
          <p:cNvSpPr>
            <a:spLocks noChangeArrowheads="1"/>
          </p:cNvSpPr>
          <p:nvPr/>
        </p:nvSpPr>
        <p:spPr bwMode="auto">
          <a:xfrm>
            <a:off x="2270125" y="1922463"/>
            <a:ext cx="5184775" cy="4014787"/>
          </a:xfrm>
          <a:prstGeom prst="rect">
            <a:avLst/>
          </a:prstGeom>
          <a:solidFill>
            <a:srgbClr val="F2F4F8"/>
          </a:solidFill>
          <a:ln w="212725">
            <a:solidFill>
              <a:srgbClr val="F2F4F8"/>
            </a:solidFill>
            <a:miter lim="800000"/>
            <a:headEnd/>
            <a:tailEnd/>
          </a:ln>
        </p:spPr>
        <p:txBody>
          <a:bodyPr/>
          <a:lstStyle/>
          <a:p>
            <a:endParaRPr lang="en-US"/>
          </a:p>
        </p:txBody>
      </p:sp>
      <p:sp>
        <p:nvSpPr>
          <p:cNvPr id="46085" name="Rectangle 6"/>
          <p:cNvSpPr>
            <a:spLocks noChangeArrowheads="1"/>
          </p:cNvSpPr>
          <p:nvPr/>
        </p:nvSpPr>
        <p:spPr bwMode="auto">
          <a:xfrm>
            <a:off x="2270125" y="1922463"/>
            <a:ext cx="5184775" cy="4014787"/>
          </a:xfrm>
          <a:prstGeom prst="rect">
            <a:avLst/>
          </a:prstGeom>
          <a:solidFill>
            <a:srgbClr val="F1F4F7"/>
          </a:solidFill>
          <a:ln w="190500">
            <a:solidFill>
              <a:srgbClr val="F1F4F7"/>
            </a:solidFill>
            <a:miter lim="800000"/>
            <a:headEnd/>
            <a:tailEnd/>
          </a:ln>
        </p:spPr>
        <p:txBody>
          <a:bodyPr/>
          <a:lstStyle/>
          <a:p>
            <a:endParaRPr lang="en-US"/>
          </a:p>
        </p:txBody>
      </p:sp>
      <p:sp>
        <p:nvSpPr>
          <p:cNvPr id="46086" name="Rectangle 7"/>
          <p:cNvSpPr>
            <a:spLocks noChangeArrowheads="1"/>
          </p:cNvSpPr>
          <p:nvPr/>
        </p:nvSpPr>
        <p:spPr bwMode="auto">
          <a:xfrm>
            <a:off x="2270125" y="1922463"/>
            <a:ext cx="5184775" cy="4014787"/>
          </a:xfrm>
          <a:prstGeom prst="rect">
            <a:avLst/>
          </a:prstGeom>
          <a:solidFill>
            <a:srgbClr val="F0F2F5"/>
          </a:solidFill>
          <a:ln w="169863">
            <a:solidFill>
              <a:srgbClr val="F0F2F5"/>
            </a:solidFill>
            <a:miter lim="800000"/>
            <a:headEnd/>
            <a:tailEnd/>
          </a:ln>
        </p:spPr>
        <p:txBody>
          <a:bodyPr/>
          <a:lstStyle/>
          <a:p>
            <a:endParaRPr lang="en-US"/>
          </a:p>
        </p:txBody>
      </p:sp>
      <p:sp>
        <p:nvSpPr>
          <p:cNvPr id="46087" name="Rectangle 8"/>
          <p:cNvSpPr>
            <a:spLocks noChangeArrowheads="1"/>
          </p:cNvSpPr>
          <p:nvPr/>
        </p:nvSpPr>
        <p:spPr bwMode="auto">
          <a:xfrm>
            <a:off x="2270125" y="1922463"/>
            <a:ext cx="5184775" cy="4014787"/>
          </a:xfrm>
          <a:prstGeom prst="rect">
            <a:avLst/>
          </a:prstGeom>
          <a:solidFill>
            <a:srgbClr val="EEF1F4"/>
          </a:solidFill>
          <a:ln w="149225">
            <a:solidFill>
              <a:srgbClr val="EEF1F4"/>
            </a:solidFill>
            <a:miter lim="800000"/>
            <a:headEnd/>
            <a:tailEnd/>
          </a:ln>
        </p:spPr>
        <p:txBody>
          <a:bodyPr/>
          <a:lstStyle/>
          <a:p>
            <a:endParaRPr lang="en-US"/>
          </a:p>
        </p:txBody>
      </p:sp>
      <p:sp>
        <p:nvSpPr>
          <p:cNvPr id="46088" name="Rectangle 9"/>
          <p:cNvSpPr>
            <a:spLocks noChangeArrowheads="1"/>
          </p:cNvSpPr>
          <p:nvPr/>
        </p:nvSpPr>
        <p:spPr bwMode="auto">
          <a:xfrm>
            <a:off x="2270125" y="1922463"/>
            <a:ext cx="5184775" cy="4014787"/>
          </a:xfrm>
          <a:prstGeom prst="rect">
            <a:avLst/>
          </a:prstGeom>
          <a:solidFill>
            <a:srgbClr val="EDEFF3"/>
          </a:solidFill>
          <a:ln w="127000">
            <a:solidFill>
              <a:srgbClr val="EDEFF3"/>
            </a:solidFill>
            <a:miter lim="800000"/>
            <a:headEnd/>
            <a:tailEnd/>
          </a:ln>
        </p:spPr>
        <p:txBody>
          <a:bodyPr/>
          <a:lstStyle/>
          <a:p>
            <a:endParaRPr lang="en-US"/>
          </a:p>
        </p:txBody>
      </p:sp>
      <p:sp>
        <p:nvSpPr>
          <p:cNvPr id="46089" name="Rectangle 10"/>
          <p:cNvSpPr>
            <a:spLocks noChangeArrowheads="1"/>
          </p:cNvSpPr>
          <p:nvPr/>
        </p:nvSpPr>
        <p:spPr bwMode="auto">
          <a:xfrm>
            <a:off x="2270125" y="1922463"/>
            <a:ext cx="5184775" cy="4014787"/>
          </a:xfrm>
          <a:prstGeom prst="rect">
            <a:avLst/>
          </a:prstGeom>
          <a:solidFill>
            <a:srgbClr val="EBEEF2"/>
          </a:solidFill>
          <a:ln w="106363">
            <a:solidFill>
              <a:srgbClr val="EBEEF2"/>
            </a:solidFill>
            <a:miter lim="800000"/>
            <a:headEnd/>
            <a:tailEnd/>
          </a:ln>
        </p:spPr>
        <p:txBody>
          <a:bodyPr/>
          <a:lstStyle/>
          <a:p>
            <a:endParaRPr lang="en-US"/>
          </a:p>
        </p:txBody>
      </p:sp>
      <p:sp>
        <p:nvSpPr>
          <p:cNvPr id="46090" name="Rectangle 11"/>
          <p:cNvSpPr>
            <a:spLocks noChangeArrowheads="1"/>
          </p:cNvSpPr>
          <p:nvPr/>
        </p:nvSpPr>
        <p:spPr bwMode="auto">
          <a:xfrm>
            <a:off x="2270125" y="1922463"/>
            <a:ext cx="5184775" cy="4014787"/>
          </a:xfrm>
          <a:prstGeom prst="rect">
            <a:avLst/>
          </a:prstGeom>
          <a:solidFill>
            <a:srgbClr val="EAECF1"/>
          </a:solidFill>
          <a:ln w="85725">
            <a:solidFill>
              <a:srgbClr val="EAECF1"/>
            </a:solidFill>
            <a:miter lim="800000"/>
            <a:headEnd/>
            <a:tailEnd/>
          </a:ln>
        </p:spPr>
        <p:txBody>
          <a:bodyPr/>
          <a:lstStyle/>
          <a:p>
            <a:endParaRPr lang="en-US"/>
          </a:p>
        </p:txBody>
      </p:sp>
      <p:sp>
        <p:nvSpPr>
          <p:cNvPr id="46091" name="Rectangle 12"/>
          <p:cNvSpPr>
            <a:spLocks noChangeArrowheads="1"/>
          </p:cNvSpPr>
          <p:nvPr/>
        </p:nvSpPr>
        <p:spPr bwMode="auto">
          <a:xfrm>
            <a:off x="2270125" y="1922463"/>
            <a:ext cx="5184775" cy="4014787"/>
          </a:xfrm>
          <a:prstGeom prst="rect">
            <a:avLst/>
          </a:prstGeom>
          <a:solidFill>
            <a:srgbClr val="E9EBF0"/>
          </a:solidFill>
          <a:ln w="63500">
            <a:solidFill>
              <a:srgbClr val="E9EBF0"/>
            </a:solidFill>
            <a:miter lim="800000"/>
            <a:headEnd/>
            <a:tailEnd/>
          </a:ln>
        </p:spPr>
        <p:txBody>
          <a:bodyPr/>
          <a:lstStyle/>
          <a:p>
            <a:endParaRPr lang="en-US"/>
          </a:p>
        </p:txBody>
      </p:sp>
      <p:sp>
        <p:nvSpPr>
          <p:cNvPr id="46092" name="Rectangle 13"/>
          <p:cNvSpPr>
            <a:spLocks noChangeArrowheads="1"/>
          </p:cNvSpPr>
          <p:nvPr/>
        </p:nvSpPr>
        <p:spPr bwMode="auto">
          <a:xfrm>
            <a:off x="2270125" y="1922463"/>
            <a:ext cx="5184775" cy="4014787"/>
          </a:xfrm>
          <a:prstGeom prst="rect">
            <a:avLst/>
          </a:prstGeom>
          <a:solidFill>
            <a:srgbClr val="E7EAEF"/>
          </a:solidFill>
          <a:ln w="42863">
            <a:solidFill>
              <a:srgbClr val="E7EAEF"/>
            </a:solidFill>
            <a:miter lim="800000"/>
            <a:headEnd/>
            <a:tailEnd/>
          </a:ln>
        </p:spPr>
        <p:txBody>
          <a:bodyPr/>
          <a:lstStyle/>
          <a:p>
            <a:endParaRPr lang="en-US"/>
          </a:p>
        </p:txBody>
      </p:sp>
      <p:sp>
        <p:nvSpPr>
          <p:cNvPr id="46093" name="Rectangle 14"/>
          <p:cNvSpPr>
            <a:spLocks noChangeArrowheads="1"/>
          </p:cNvSpPr>
          <p:nvPr/>
        </p:nvSpPr>
        <p:spPr bwMode="auto">
          <a:xfrm>
            <a:off x="2270125" y="1922463"/>
            <a:ext cx="5184775" cy="4014787"/>
          </a:xfrm>
          <a:prstGeom prst="rect">
            <a:avLst/>
          </a:prstGeom>
          <a:solidFill>
            <a:srgbClr val="E6E9EF"/>
          </a:solidFill>
          <a:ln w="20638">
            <a:solidFill>
              <a:srgbClr val="E6E9EF"/>
            </a:solidFill>
            <a:miter lim="800000"/>
            <a:headEnd/>
            <a:tailEnd/>
          </a:ln>
        </p:spPr>
        <p:txBody>
          <a:bodyPr/>
          <a:lstStyle/>
          <a:p>
            <a:endParaRPr lang="en-US"/>
          </a:p>
        </p:txBody>
      </p:sp>
      <p:sp>
        <p:nvSpPr>
          <p:cNvPr id="46094" name="Rectangle 15"/>
          <p:cNvSpPr>
            <a:spLocks noChangeArrowheads="1"/>
          </p:cNvSpPr>
          <p:nvPr/>
        </p:nvSpPr>
        <p:spPr bwMode="auto">
          <a:xfrm>
            <a:off x="2141538" y="1814513"/>
            <a:ext cx="5249862" cy="4102100"/>
          </a:xfrm>
          <a:prstGeom prst="rect">
            <a:avLst/>
          </a:prstGeom>
          <a:solidFill>
            <a:srgbClr val="FFFFFF"/>
          </a:solidFill>
          <a:ln w="9525">
            <a:noFill/>
            <a:miter lim="800000"/>
            <a:headEnd/>
            <a:tailEnd/>
          </a:ln>
        </p:spPr>
        <p:txBody>
          <a:bodyPr/>
          <a:lstStyle/>
          <a:p>
            <a:endParaRPr lang="en-US"/>
          </a:p>
        </p:txBody>
      </p:sp>
      <p:sp>
        <p:nvSpPr>
          <p:cNvPr id="46095" name="Freeform 16"/>
          <p:cNvSpPr>
            <a:spLocks/>
          </p:cNvSpPr>
          <p:nvPr/>
        </p:nvSpPr>
        <p:spPr bwMode="auto">
          <a:xfrm>
            <a:off x="2141538" y="1814513"/>
            <a:ext cx="5249862" cy="4102100"/>
          </a:xfrm>
          <a:custGeom>
            <a:avLst/>
            <a:gdLst>
              <a:gd name="T0" fmla="*/ 0 w 3307"/>
              <a:gd name="T1" fmla="*/ 0 h 2584"/>
              <a:gd name="T2" fmla="*/ 0 w 3307"/>
              <a:gd name="T3" fmla="*/ 2147483647 h 2584"/>
              <a:gd name="T4" fmla="*/ 2147483647 w 3307"/>
              <a:gd name="T5" fmla="*/ 2147483647 h 2584"/>
              <a:gd name="T6" fmla="*/ 0 60000 65536"/>
              <a:gd name="T7" fmla="*/ 0 60000 65536"/>
              <a:gd name="T8" fmla="*/ 0 60000 65536"/>
              <a:gd name="T9" fmla="*/ 0 w 3307"/>
              <a:gd name="T10" fmla="*/ 0 h 2584"/>
              <a:gd name="T11" fmla="*/ 3307 w 3307"/>
              <a:gd name="T12" fmla="*/ 2584 h 2584"/>
            </a:gdLst>
            <a:ahLst/>
            <a:cxnLst>
              <a:cxn ang="T6">
                <a:pos x="T0" y="T1"/>
              </a:cxn>
              <a:cxn ang="T7">
                <a:pos x="T2" y="T3"/>
              </a:cxn>
              <a:cxn ang="T8">
                <a:pos x="T4" y="T5"/>
              </a:cxn>
            </a:cxnLst>
            <a:rect l="T9" t="T10" r="T11" b="T12"/>
            <a:pathLst>
              <a:path w="3307" h="2584">
                <a:moveTo>
                  <a:pt x="0" y="0"/>
                </a:moveTo>
                <a:lnTo>
                  <a:pt x="0" y="2584"/>
                </a:lnTo>
                <a:lnTo>
                  <a:pt x="3307" y="2584"/>
                </a:lnTo>
              </a:path>
            </a:pathLst>
          </a:custGeom>
          <a:noFill/>
          <a:ln w="20638">
            <a:solidFill>
              <a:srgbClr val="000000"/>
            </a:solidFill>
            <a:round/>
            <a:headEnd/>
            <a:tailEnd/>
          </a:ln>
        </p:spPr>
        <p:txBody>
          <a:bodyPr/>
          <a:lstStyle/>
          <a:p>
            <a:endParaRPr lang="en-US"/>
          </a:p>
        </p:txBody>
      </p:sp>
      <p:sp>
        <p:nvSpPr>
          <p:cNvPr id="46096" name="Rectangle 17"/>
          <p:cNvSpPr>
            <a:spLocks noChangeArrowheads="1"/>
          </p:cNvSpPr>
          <p:nvPr/>
        </p:nvSpPr>
        <p:spPr bwMode="auto">
          <a:xfrm>
            <a:off x="6100763" y="5959475"/>
            <a:ext cx="1333500" cy="274638"/>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Right Shoes</a:t>
            </a:r>
            <a:endParaRPr lang="en-US" sz="2400" u="none">
              <a:latin typeface="Times New Roman" pitchFamily="18" charset="0"/>
            </a:endParaRPr>
          </a:p>
        </p:txBody>
      </p:sp>
      <p:sp>
        <p:nvSpPr>
          <p:cNvPr id="46097" name="Rectangle 18"/>
          <p:cNvSpPr>
            <a:spLocks noChangeArrowheads="1"/>
          </p:cNvSpPr>
          <p:nvPr/>
        </p:nvSpPr>
        <p:spPr bwMode="auto">
          <a:xfrm>
            <a:off x="1943100" y="5967413"/>
            <a:ext cx="127000" cy="274637"/>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0</a:t>
            </a:r>
            <a:endParaRPr lang="en-US" sz="2400" u="none">
              <a:latin typeface="Times New Roman" pitchFamily="18" charset="0"/>
            </a:endParaRPr>
          </a:p>
        </p:txBody>
      </p:sp>
      <p:sp>
        <p:nvSpPr>
          <p:cNvPr id="46098" name="Rectangle 19"/>
          <p:cNvSpPr>
            <a:spLocks noChangeArrowheads="1"/>
          </p:cNvSpPr>
          <p:nvPr/>
        </p:nvSpPr>
        <p:spPr bwMode="auto">
          <a:xfrm>
            <a:off x="1651000" y="1744663"/>
            <a:ext cx="419100" cy="274637"/>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Left</a:t>
            </a:r>
            <a:endParaRPr lang="en-US" sz="2400" u="none">
              <a:latin typeface="Times New Roman" pitchFamily="18" charset="0"/>
            </a:endParaRPr>
          </a:p>
        </p:txBody>
      </p:sp>
      <p:sp>
        <p:nvSpPr>
          <p:cNvPr id="46099" name="Rectangle 20"/>
          <p:cNvSpPr>
            <a:spLocks noChangeArrowheads="1"/>
          </p:cNvSpPr>
          <p:nvPr/>
        </p:nvSpPr>
        <p:spPr bwMode="auto">
          <a:xfrm>
            <a:off x="1387475" y="2030413"/>
            <a:ext cx="685800" cy="274637"/>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Shoes</a:t>
            </a:r>
            <a:endParaRPr lang="en-US" sz="2400" u="none">
              <a:latin typeface="Times New Roman" pitchFamily="18" charset="0"/>
            </a:endParaRPr>
          </a:p>
        </p:txBody>
      </p:sp>
      <p:sp>
        <p:nvSpPr>
          <p:cNvPr id="46100" name="Rectangle 21"/>
          <p:cNvSpPr>
            <a:spLocks noChangeArrowheads="1"/>
          </p:cNvSpPr>
          <p:nvPr/>
        </p:nvSpPr>
        <p:spPr bwMode="auto">
          <a:xfrm>
            <a:off x="3452813" y="1239838"/>
            <a:ext cx="2705100" cy="274637"/>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(b) Perfect Complements</a:t>
            </a:r>
            <a:endParaRPr lang="en-US" sz="2400" u="none">
              <a:latin typeface="Times New Roman" pitchFamily="18" charset="0"/>
            </a:endParaRPr>
          </a:p>
        </p:txBody>
      </p:sp>
      <p:grpSp>
        <p:nvGrpSpPr>
          <p:cNvPr id="2" name="Group 22"/>
          <p:cNvGrpSpPr>
            <a:grpSpLocks/>
          </p:cNvGrpSpPr>
          <p:nvPr/>
        </p:nvGrpSpPr>
        <p:grpSpPr bwMode="auto">
          <a:xfrm>
            <a:off x="3481388" y="2392363"/>
            <a:ext cx="3614737" cy="2339975"/>
            <a:chOff x="2193" y="1507"/>
            <a:chExt cx="2277" cy="1474"/>
          </a:xfrm>
        </p:grpSpPr>
        <p:sp>
          <p:nvSpPr>
            <p:cNvPr id="46119" name="Freeform 23"/>
            <p:cNvSpPr>
              <a:spLocks/>
            </p:cNvSpPr>
            <p:nvPr/>
          </p:nvSpPr>
          <p:spPr bwMode="auto">
            <a:xfrm>
              <a:off x="2193" y="1507"/>
              <a:ext cx="2128" cy="1372"/>
            </a:xfrm>
            <a:custGeom>
              <a:avLst/>
              <a:gdLst>
                <a:gd name="T0" fmla="*/ 2128 w 2128"/>
                <a:gd name="T1" fmla="*/ 1372 h 1372"/>
                <a:gd name="T2" fmla="*/ 0 w 2128"/>
                <a:gd name="T3" fmla="*/ 1372 h 1372"/>
                <a:gd name="T4" fmla="*/ 0 w 2128"/>
                <a:gd name="T5" fmla="*/ 0 h 1372"/>
                <a:gd name="T6" fmla="*/ 0 60000 65536"/>
                <a:gd name="T7" fmla="*/ 0 60000 65536"/>
                <a:gd name="T8" fmla="*/ 0 60000 65536"/>
                <a:gd name="T9" fmla="*/ 0 w 2128"/>
                <a:gd name="T10" fmla="*/ 0 h 1372"/>
                <a:gd name="T11" fmla="*/ 2128 w 2128"/>
                <a:gd name="T12" fmla="*/ 1372 h 1372"/>
              </a:gdLst>
              <a:ahLst/>
              <a:cxnLst>
                <a:cxn ang="T6">
                  <a:pos x="T0" y="T1"/>
                </a:cxn>
                <a:cxn ang="T7">
                  <a:pos x="T2" y="T3"/>
                </a:cxn>
                <a:cxn ang="T8">
                  <a:pos x="T4" y="T5"/>
                </a:cxn>
              </a:cxnLst>
              <a:rect l="T9" t="T10" r="T11" b="T12"/>
              <a:pathLst>
                <a:path w="2128" h="1372">
                  <a:moveTo>
                    <a:pt x="2128" y="1372"/>
                  </a:moveTo>
                  <a:lnTo>
                    <a:pt x="0" y="1372"/>
                  </a:lnTo>
                  <a:lnTo>
                    <a:pt x="0" y="0"/>
                  </a:lnTo>
                </a:path>
              </a:pathLst>
            </a:custGeom>
            <a:noFill/>
            <a:ln w="63500">
              <a:solidFill>
                <a:srgbClr val="003F95"/>
              </a:solidFill>
              <a:round/>
              <a:headEnd/>
              <a:tailEnd/>
            </a:ln>
          </p:spPr>
          <p:txBody>
            <a:bodyPr/>
            <a:lstStyle/>
            <a:p>
              <a:endParaRPr lang="en-US"/>
            </a:p>
          </p:txBody>
        </p:sp>
        <p:sp>
          <p:nvSpPr>
            <p:cNvPr id="46120" name="Rectangle 24"/>
            <p:cNvSpPr>
              <a:spLocks noChangeArrowheads="1"/>
            </p:cNvSpPr>
            <p:nvPr/>
          </p:nvSpPr>
          <p:spPr bwMode="auto">
            <a:xfrm>
              <a:off x="4377" y="2808"/>
              <a:ext cx="93" cy="173"/>
            </a:xfrm>
            <a:prstGeom prst="rect">
              <a:avLst/>
            </a:prstGeom>
            <a:noFill/>
            <a:ln w="9525">
              <a:noFill/>
              <a:miter lim="800000"/>
              <a:headEnd/>
              <a:tailEnd/>
            </a:ln>
          </p:spPr>
          <p:txBody>
            <a:bodyPr wrap="none" lIns="0" tIns="0" rIns="0" bIns="0">
              <a:spAutoFit/>
            </a:bodyPr>
            <a:lstStyle/>
            <a:p>
              <a:pPr eaLnBrk="0" hangingPunct="0"/>
              <a:r>
                <a:rPr lang="en-US" i="1" u="none">
                  <a:solidFill>
                    <a:srgbClr val="000000"/>
                  </a:solidFill>
                </a:rPr>
                <a:t>I</a:t>
              </a:r>
              <a:r>
                <a:rPr lang="en-US" u="none" baseline="-25000">
                  <a:solidFill>
                    <a:srgbClr val="000000"/>
                  </a:solidFill>
                </a:rPr>
                <a:t>1</a:t>
              </a:r>
              <a:endParaRPr lang="en-US" sz="2400" u="none">
                <a:latin typeface="Times New Roman" pitchFamily="18" charset="0"/>
              </a:endParaRPr>
            </a:p>
          </p:txBody>
        </p:sp>
      </p:grpSp>
      <p:grpSp>
        <p:nvGrpSpPr>
          <p:cNvPr id="3" name="Group 25"/>
          <p:cNvGrpSpPr>
            <a:grpSpLocks/>
          </p:cNvGrpSpPr>
          <p:nvPr/>
        </p:nvGrpSpPr>
        <p:grpSpPr bwMode="auto">
          <a:xfrm>
            <a:off x="4140200" y="2392363"/>
            <a:ext cx="2955925" cy="1657350"/>
            <a:chOff x="2608" y="1507"/>
            <a:chExt cx="1862" cy="1044"/>
          </a:xfrm>
        </p:grpSpPr>
        <p:sp>
          <p:nvSpPr>
            <p:cNvPr id="46117" name="Freeform 26"/>
            <p:cNvSpPr>
              <a:spLocks/>
            </p:cNvSpPr>
            <p:nvPr/>
          </p:nvSpPr>
          <p:spPr bwMode="auto">
            <a:xfrm>
              <a:off x="2608" y="1507"/>
              <a:ext cx="1713" cy="955"/>
            </a:xfrm>
            <a:custGeom>
              <a:avLst/>
              <a:gdLst>
                <a:gd name="T0" fmla="*/ 1713 w 1713"/>
                <a:gd name="T1" fmla="*/ 955 h 955"/>
                <a:gd name="T2" fmla="*/ 0 w 1713"/>
                <a:gd name="T3" fmla="*/ 955 h 955"/>
                <a:gd name="T4" fmla="*/ 0 w 1713"/>
                <a:gd name="T5" fmla="*/ 0 h 955"/>
                <a:gd name="T6" fmla="*/ 0 60000 65536"/>
                <a:gd name="T7" fmla="*/ 0 60000 65536"/>
                <a:gd name="T8" fmla="*/ 0 60000 65536"/>
                <a:gd name="T9" fmla="*/ 0 w 1713"/>
                <a:gd name="T10" fmla="*/ 0 h 955"/>
                <a:gd name="T11" fmla="*/ 1713 w 1713"/>
                <a:gd name="T12" fmla="*/ 955 h 955"/>
              </a:gdLst>
              <a:ahLst/>
              <a:cxnLst>
                <a:cxn ang="T6">
                  <a:pos x="T0" y="T1"/>
                </a:cxn>
                <a:cxn ang="T7">
                  <a:pos x="T2" y="T3"/>
                </a:cxn>
                <a:cxn ang="T8">
                  <a:pos x="T4" y="T5"/>
                </a:cxn>
              </a:cxnLst>
              <a:rect l="T9" t="T10" r="T11" b="T12"/>
              <a:pathLst>
                <a:path w="1713" h="955">
                  <a:moveTo>
                    <a:pt x="1713" y="955"/>
                  </a:moveTo>
                  <a:lnTo>
                    <a:pt x="0" y="955"/>
                  </a:lnTo>
                  <a:lnTo>
                    <a:pt x="0" y="0"/>
                  </a:lnTo>
                </a:path>
              </a:pathLst>
            </a:custGeom>
            <a:noFill/>
            <a:ln w="63500">
              <a:solidFill>
                <a:srgbClr val="003F95"/>
              </a:solidFill>
              <a:round/>
              <a:headEnd/>
              <a:tailEnd/>
            </a:ln>
          </p:spPr>
          <p:txBody>
            <a:bodyPr/>
            <a:lstStyle/>
            <a:p>
              <a:endParaRPr lang="en-US"/>
            </a:p>
          </p:txBody>
        </p:sp>
        <p:sp>
          <p:nvSpPr>
            <p:cNvPr id="46118" name="Rectangle 27"/>
            <p:cNvSpPr>
              <a:spLocks noChangeArrowheads="1"/>
            </p:cNvSpPr>
            <p:nvPr/>
          </p:nvSpPr>
          <p:spPr bwMode="auto">
            <a:xfrm>
              <a:off x="4377" y="2378"/>
              <a:ext cx="93" cy="173"/>
            </a:xfrm>
            <a:prstGeom prst="rect">
              <a:avLst/>
            </a:prstGeom>
            <a:noFill/>
            <a:ln w="9525">
              <a:noFill/>
              <a:miter lim="800000"/>
              <a:headEnd/>
              <a:tailEnd/>
            </a:ln>
          </p:spPr>
          <p:txBody>
            <a:bodyPr wrap="none" lIns="0" tIns="0" rIns="0" bIns="0">
              <a:spAutoFit/>
            </a:bodyPr>
            <a:lstStyle/>
            <a:p>
              <a:pPr eaLnBrk="0" hangingPunct="0"/>
              <a:r>
                <a:rPr lang="en-US" i="1" u="none">
                  <a:solidFill>
                    <a:srgbClr val="000000"/>
                  </a:solidFill>
                </a:rPr>
                <a:t>I</a:t>
              </a:r>
              <a:r>
                <a:rPr lang="en-US" u="none" baseline="-25000">
                  <a:solidFill>
                    <a:srgbClr val="000000"/>
                  </a:solidFill>
                </a:rPr>
                <a:t>2</a:t>
              </a:r>
              <a:endParaRPr lang="en-US" sz="2400" u="none">
                <a:latin typeface="Times New Roman" pitchFamily="18" charset="0"/>
              </a:endParaRPr>
            </a:p>
          </p:txBody>
        </p:sp>
      </p:grpSp>
      <p:grpSp>
        <p:nvGrpSpPr>
          <p:cNvPr id="4" name="Group 28"/>
          <p:cNvGrpSpPr>
            <a:grpSpLocks/>
          </p:cNvGrpSpPr>
          <p:nvPr/>
        </p:nvGrpSpPr>
        <p:grpSpPr bwMode="auto">
          <a:xfrm>
            <a:off x="1943100" y="3916363"/>
            <a:ext cx="2149475" cy="2325687"/>
            <a:chOff x="1224" y="2467"/>
            <a:chExt cx="1354" cy="1465"/>
          </a:xfrm>
        </p:grpSpPr>
        <p:grpSp>
          <p:nvGrpSpPr>
            <p:cNvPr id="5" name="Group 29"/>
            <p:cNvGrpSpPr>
              <a:grpSpLocks/>
            </p:cNvGrpSpPr>
            <p:nvPr/>
          </p:nvGrpSpPr>
          <p:grpSpPr bwMode="auto">
            <a:xfrm>
              <a:off x="2482" y="2839"/>
              <a:ext cx="96" cy="1093"/>
              <a:chOff x="2482" y="2839"/>
              <a:chExt cx="96" cy="1093"/>
            </a:xfrm>
          </p:grpSpPr>
          <p:sp>
            <p:nvSpPr>
              <p:cNvPr id="46114" name="Line 30"/>
              <p:cNvSpPr>
                <a:spLocks noChangeShapeType="1"/>
              </p:cNvSpPr>
              <p:nvPr/>
            </p:nvSpPr>
            <p:spPr bwMode="auto">
              <a:xfrm>
                <a:off x="2527" y="2879"/>
                <a:ext cx="1" cy="848"/>
              </a:xfrm>
              <a:prstGeom prst="line">
                <a:avLst/>
              </a:prstGeom>
              <a:noFill/>
              <a:ln w="20638">
                <a:solidFill>
                  <a:schemeClr val="tx1"/>
                </a:solidFill>
                <a:prstDash val="sysDot"/>
                <a:round/>
                <a:headEnd/>
                <a:tailEnd/>
              </a:ln>
            </p:spPr>
            <p:txBody>
              <a:bodyPr/>
              <a:lstStyle/>
              <a:p>
                <a:endParaRPr lang="en-US"/>
              </a:p>
            </p:txBody>
          </p:sp>
          <p:sp>
            <p:nvSpPr>
              <p:cNvPr id="46115" name="Oval 31"/>
              <p:cNvSpPr>
                <a:spLocks noChangeArrowheads="1"/>
              </p:cNvSpPr>
              <p:nvPr/>
            </p:nvSpPr>
            <p:spPr bwMode="auto">
              <a:xfrm>
                <a:off x="2482" y="2839"/>
                <a:ext cx="94" cy="92"/>
              </a:xfrm>
              <a:prstGeom prst="ellipse">
                <a:avLst/>
              </a:prstGeom>
              <a:solidFill>
                <a:srgbClr val="000000"/>
              </a:solidFill>
              <a:ln w="9525">
                <a:noFill/>
                <a:round/>
                <a:headEnd/>
                <a:tailEnd/>
              </a:ln>
            </p:spPr>
            <p:txBody>
              <a:bodyPr/>
              <a:lstStyle/>
              <a:p>
                <a:endParaRPr lang="en-US"/>
              </a:p>
            </p:txBody>
          </p:sp>
          <p:sp>
            <p:nvSpPr>
              <p:cNvPr id="46116" name="Rectangle 32"/>
              <p:cNvSpPr>
                <a:spLocks noChangeArrowheads="1"/>
              </p:cNvSpPr>
              <p:nvPr/>
            </p:nvSpPr>
            <p:spPr bwMode="auto">
              <a:xfrm>
                <a:off x="2498" y="3759"/>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7</a:t>
                </a:r>
                <a:endParaRPr lang="en-US" sz="2400" u="none">
                  <a:latin typeface="Times New Roman" pitchFamily="18" charset="0"/>
                </a:endParaRPr>
              </a:p>
            </p:txBody>
          </p:sp>
        </p:grpSp>
        <p:grpSp>
          <p:nvGrpSpPr>
            <p:cNvPr id="6" name="Group 33"/>
            <p:cNvGrpSpPr>
              <a:grpSpLocks/>
            </p:cNvGrpSpPr>
            <p:nvPr/>
          </p:nvGrpSpPr>
          <p:grpSpPr bwMode="auto">
            <a:xfrm>
              <a:off x="1224" y="2467"/>
              <a:ext cx="1017" cy="173"/>
              <a:chOff x="1224" y="2467"/>
              <a:chExt cx="1017" cy="173"/>
            </a:xfrm>
          </p:grpSpPr>
          <p:sp>
            <p:nvSpPr>
              <p:cNvPr id="46111" name="Line 34"/>
              <p:cNvSpPr>
                <a:spLocks noChangeShapeType="1"/>
              </p:cNvSpPr>
              <p:nvPr/>
            </p:nvSpPr>
            <p:spPr bwMode="auto">
              <a:xfrm>
                <a:off x="1349" y="2543"/>
                <a:ext cx="844" cy="1"/>
              </a:xfrm>
              <a:prstGeom prst="line">
                <a:avLst/>
              </a:prstGeom>
              <a:noFill/>
              <a:ln w="20638">
                <a:solidFill>
                  <a:schemeClr val="tx1"/>
                </a:solidFill>
                <a:prstDash val="sysDot"/>
                <a:round/>
                <a:headEnd/>
                <a:tailEnd/>
              </a:ln>
            </p:spPr>
            <p:txBody>
              <a:bodyPr/>
              <a:lstStyle/>
              <a:p>
                <a:endParaRPr lang="en-US"/>
              </a:p>
            </p:txBody>
          </p:sp>
          <p:sp>
            <p:nvSpPr>
              <p:cNvPr id="46112" name="Oval 35"/>
              <p:cNvSpPr>
                <a:spLocks noChangeArrowheads="1"/>
              </p:cNvSpPr>
              <p:nvPr/>
            </p:nvSpPr>
            <p:spPr bwMode="auto">
              <a:xfrm>
                <a:off x="2147" y="2502"/>
                <a:ext cx="94" cy="92"/>
              </a:xfrm>
              <a:prstGeom prst="ellipse">
                <a:avLst/>
              </a:prstGeom>
              <a:solidFill>
                <a:srgbClr val="000000"/>
              </a:solidFill>
              <a:ln w="9525">
                <a:noFill/>
                <a:round/>
                <a:headEnd/>
                <a:tailEnd/>
              </a:ln>
            </p:spPr>
            <p:txBody>
              <a:bodyPr/>
              <a:lstStyle/>
              <a:p>
                <a:endParaRPr lang="en-US"/>
              </a:p>
            </p:txBody>
          </p:sp>
          <p:sp>
            <p:nvSpPr>
              <p:cNvPr id="46113" name="Rectangle 36"/>
              <p:cNvSpPr>
                <a:spLocks noChangeArrowheads="1"/>
              </p:cNvSpPr>
              <p:nvPr/>
            </p:nvSpPr>
            <p:spPr bwMode="auto">
              <a:xfrm>
                <a:off x="1224" y="2467"/>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7</a:t>
                </a:r>
                <a:endParaRPr lang="en-US" sz="2400" u="none">
                  <a:latin typeface="Times New Roman" pitchFamily="18" charset="0"/>
                </a:endParaRPr>
              </a:p>
            </p:txBody>
          </p:sp>
        </p:grpSp>
      </p:grpSp>
      <p:grpSp>
        <p:nvGrpSpPr>
          <p:cNvPr id="7" name="Group 37"/>
          <p:cNvGrpSpPr>
            <a:grpSpLocks/>
          </p:cNvGrpSpPr>
          <p:nvPr/>
        </p:nvGrpSpPr>
        <p:grpSpPr bwMode="auto">
          <a:xfrm>
            <a:off x="1943100" y="4451350"/>
            <a:ext cx="1614488" cy="1790700"/>
            <a:chOff x="1224" y="2804"/>
            <a:chExt cx="1017" cy="1128"/>
          </a:xfrm>
        </p:grpSpPr>
        <p:sp>
          <p:nvSpPr>
            <p:cNvPr id="46105" name="Freeform 38"/>
            <p:cNvSpPr>
              <a:spLocks/>
            </p:cNvSpPr>
            <p:nvPr/>
          </p:nvSpPr>
          <p:spPr bwMode="auto">
            <a:xfrm>
              <a:off x="1349" y="2879"/>
              <a:ext cx="844" cy="848"/>
            </a:xfrm>
            <a:custGeom>
              <a:avLst/>
              <a:gdLst>
                <a:gd name="T0" fmla="*/ 0 w 844"/>
                <a:gd name="T1" fmla="*/ 0 h 848"/>
                <a:gd name="T2" fmla="*/ 844 w 844"/>
                <a:gd name="T3" fmla="*/ 0 h 848"/>
                <a:gd name="T4" fmla="*/ 844 w 844"/>
                <a:gd name="T5" fmla="*/ 848 h 848"/>
                <a:gd name="T6" fmla="*/ 0 60000 65536"/>
                <a:gd name="T7" fmla="*/ 0 60000 65536"/>
                <a:gd name="T8" fmla="*/ 0 60000 65536"/>
                <a:gd name="T9" fmla="*/ 0 w 844"/>
                <a:gd name="T10" fmla="*/ 0 h 848"/>
                <a:gd name="T11" fmla="*/ 844 w 844"/>
                <a:gd name="T12" fmla="*/ 848 h 848"/>
              </a:gdLst>
              <a:ahLst/>
              <a:cxnLst>
                <a:cxn ang="T6">
                  <a:pos x="T0" y="T1"/>
                </a:cxn>
                <a:cxn ang="T7">
                  <a:pos x="T2" y="T3"/>
                </a:cxn>
                <a:cxn ang="T8">
                  <a:pos x="T4" y="T5"/>
                </a:cxn>
              </a:cxnLst>
              <a:rect l="T9" t="T10" r="T11" b="T12"/>
              <a:pathLst>
                <a:path w="844" h="848">
                  <a:moveTo>
                    <a:pt x="0" y="0"/>
                  </a:moveTo>
                  <a:lnTo>
                    <a:pt x="844" y="0"/>
                  </a:lnTo>
                  <a:lnTo>
                    <a:pt x="844" y="848"/>
                  </a:lnTo>
                </a:path>
              </a:pathLst>
            </a:custGeom>
            <a:noFill/>
            <a:ln w="20638">
              <a:solidFill>
                <a:schemeClr val="tx1"/>
              </a:solidFill>
              <a:prstDash val="sysDot"/>
              <a:round/>
              <a:headEnd/>
              <a:tailEnd/>
            </a:ln>
          </p:spPr>
          <p:txBody>
            <a:bodyPr/>
            <a:lstStyle/>
            <a:p>
              <a:endParaRPr lang="en-US"/>
            </a:p>
          </p:txBody>
        </p:sp>
        <p:sp>
          <p:nvSpPr>
            <p:cNvPr id="46106" name="Oval 39"/>
            <p:cNvSpPr>
              <a:spLocks noChangeArrowheads="1"/>
            </p:cNvSpPr>
            <p:nvPr/>
          </p:nvSpPr>
          <p:spPr bwMode="auto">
            <a:xfrm>
              <a:off x="2147" y="2839"/>
              <a:ext cx="94" cy="92"/>
            </a:xfrm>
            <a:prstGeom prst="ellipse">
              <a:avLst/>
            </a:prstGeom>
            <a:solidFill>
              <a:srgbClr val="000000"/>
            </a:solidFill>
            <a:ln w="9525">
              <a:noFill/>
              <a:round/>
              <a:headEnd/>
              <a:tailEnd/>
            </a:ln>
          </p:spPr>
          <p:txBody>
            <a:bodyPr/>
            <a:lstStyle/>
            <a:p>
              <a:endParaRPr lang="en-US"/>
            </a:p>
          </p:txBody>
        </p:sp>
        <p:sp>
          <p:nvSpPr>
            <p:cNvPr id="46107" name="Rectangle 40"/>
            <p:cNvSpPr>
              <a:spLocks noChangeArrowheads="1"/>
            </p:cNvSpPr>
            <p:nvPr/>
          </p:nvSpPr>
          <p:spPr bwMode="auto">
            <a:xfrm>
              <a:off x="2150" y="3759"/>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a:t>
              </a:r>
              <a:endParaRPr lang="en-US" sz="2400" u="none">
                <a:latin typeface="Times New Roman" pitchFamily="18" charset="0"/>
              </a:endParaRPr>
            </a:p>
          </p:txBody>
        </p:sp>
        <p:sp>
          <p:nvSpPr>
            <p:cNvPr id="46108" name="Rectangle 41"/>
            <p:cNvSpPr>
              <a:spLocks noChangeArrowheads="1"/>
            </p:cNvSpPr>
            <p:nvPr/>
          </p:nvSpPr>
          <p:spPr bwMode="auto">
            <a:xfrm>
              <a:off x="1224" y="2804"/>
              <a:ext cx="80"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up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up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685800" y="381000"/>
            <a:ext cx="8305800" cy="544513"/>
          </a:xfrm>
        </p:spPr>
        <p:txBody>
          <a:bodyPr>
            <a:normAutofit fontScale="90000"/>
          </a:bodyPr>
          <a:lstStyle/>
          <a:p>
            <a:pPr eaLnBrk="1" hangingPunct="1"/>
            <a:r>
              <a:rPr lang="en-US" b="1" dirty="0"/>
              <a:t>Opportunity cost and scarcity</a:t>
            </a:r>
            <a:endParaRPr lang="en-US" dirty="0"/>
          </a:p>
        </p:txBody>
      </p:sp>
      <p:sp>
        <p:nvSpPr>
          <p:cNvPr id="17411" name="Slide Number Placeholder 4"/>
          <p:cNvSpPr>
            <a:spLocks noGrp="1"/>
          </p:cNvSpPr>
          <p:nvPr>
            <p:ph type="sldNum" sz="quarter" idx="12"/>
          </p:nvPr>
        </p:nvSpPr>
        <p:spPr>
          <a:noFill/>
        </p:spPr>
        <p:txBody>
          <a:bodyPr/>
          <a:lstStyle/>
          <a:p>
            <a:fld id="{7CEE3F9F-1E52-45BC-AED8-E4B144AEBDF2}" type="slidenum">
              <a:rPr lang="en-GB" sz="1000" smtClean="0">
                <a:solidFill>
                  <a:srgbClr val="FFFF00"/>
                </a:solidFill>
                <a:latin typeface="Arial" charset="0"/>
              </a:rPr>
              <a:pPr/>
              <a:t>7</a:t>
            </a:fld>
            <a:endParaRPr lang="en-GB" sz="1000">
              <a:solidFill>
                <a:srgbClr val="FFFF00"/>
              </a:solidFill>
              <a:latin typeface="Arial" charset="0"/>
            </a:endParaRPr>
          </a:p>
        </p:txBody>
      </p:sp>
      <p:sp>
        <p:nvSpPr>
          <p:cNvPr id="468997" name="Text Box 5"/>
          <p:cNvSpPr txBox="1">
            <a:spLocks noChangeArrowheads="1"/>
          </p:cNvSpPr>
          <p:nvPr/>
        </p:nvSpPr>
        <p:spPr bwMode="auto">
          <a:xfrm>
            <a:off x="228600" y="1873538"/>
            <a:ext cx="8686800" cy="3426836"/>
          </a:xfrm>
          <a:prstGeom prst="rect">
            <a:avLst/>
          </a:prstGeom>
          <a:noFill/>
          <a:ln w="9525" algn="ctr">
            <a:noFill/>
            <a:miter lim="800000"/>
            <a:headEnd/>
            <a:tailEnd/>
          </a:ln>
        </p:spPr>
        <p:txBody>
          <a:bodyPr>
            <a:spAutoFit/>
          </a:bodyPr>
          <a:lstStyle/>
          <a:p>
            <a:pPr marL="465138" lvl="1" indent="-350838" algn="just" eaLnBrk="1" hangingPunct="1">
              <a:lnSpc>
                <a:spcPct val="105000"/>
              </a:lnSpc>
              <a:spcBef>
                <a:spcPct val="50000"/>
              </a:spcBef>
            </a:pPr>
            <a:r>
              <a:rPr lang="en-US" b="1" dirty="0">
                <a:latin typeface="Garamond" pitchFamily="18" charset="0"/>
                <a:cs typeface="Arial" charset="0"/>
              </a:rPr>
              <a:t>•</a:t>
            </a:r>
            <a:r>
              <a:rPr lang="en-US" dirty="0">
                <a:latin typeface="Garamond" pitchFamily="18" charset="0"/>
              </a:rPr>
              <a:t> 	</a:t>
            </a:r>
            <a:r>
              <a:rPr lang="en-US" sz="3200" dirty="0">
                <a:latin typeface="Garamond" pitchFamily="18" charset="0"/>
              </a:rPr>
              <a:t>Kathmandu city has a limited amount of land. If the city uses an acre of land for a park, it has one less acre for housing, retailers, or industry.</a:t>
            </a:r>
          </a:p>
          <a:p>
            <a:pPr marL="465138" lvl="1" indent="-350838" algn="just" eaLnBrk="1" hangingPunct="1">
              <a:lnSpc>
                <a:spcPct val="105000"/>
              </a:lnSpc>
              <a:spcBef>
                <a:spcPct val="50000"/>
              </a:spcBef>
            </a:pPr>
            <a:r>
              <a:rPr lang="en-US" sz="3200" b="1" dirty="0">
                <a:latin typeface="Garamond" pitchFamily="18" charset="0"/>
                <a:cs typeface="Arial" charset="0"/>
              </a:rPr>
              <a:t>•</a:t>
            </a:r>
            <a:r>
              <a:rPr lang="en-US" sz="3200" dirty="0">
                <a:latin typeface="Garamond" pitchFamily="18" charset="0"/>
              </a:rPr>
              <a:t> 	You have limited income this year. If you spend Rs.1000 on K-95, that’s Rs.1000 less you have to spend on other products or to save.</a:t>
            </a:r>
          </a:p>
        </p:txBody>
      </p:sp>
    </p:spTree>
    <p:extLst>
      <p:ext uri="{BB962C8B-B14F-4D97-AF65-F5344CB8AC3E}">
        <p14:creationId xmlns:p14="http://schemas.microsoft.com/office/powerpoint/2010/main" val="2374935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8994"/>
                                        </p:tgtEl>
                                        <p:attrNameLst>
                                          <p:attrName>style.visibility</p:attrName>
                                        </p:attrNameLst>
                                      </p:cBhvr>
                                      <p:to>
                                        <p:strVal val="visible"/>
                                      </p:to>
                                    </p:set>
                                    <p:animEffect transition="in" filter="wipe(left)">
                                      <p:cBhvr>
                                        <p:cTn id="7" dur="500"/>
                                        <p:tgtEl>
                                          <p:spTgt spid="46899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8997">
                                            <p:txEl>
                                              <p:pRg st="0" end="0"/>
                                            </p:txEl>
                                          </p:spTgt>
                                        </p:tgtEl>
                                        <p:attrNameLst>
                                          <p:attrName>style.visibility</p:attrName>
                                        </p:attrNameLst>
                                      </p:cBhvr>
                                      <p:to>
                                        <p:strVal val="visible"/>
                                      </p:to>
                                    </p:set>
                                    <p:animEffect transition="in" filter="wipe(left)">
                                      <p:cBhvr>
                                        <p:cTn id="11" dur="500"/>
                                        <p:tgtEl>
                                          <p:spTgt spid="46899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68997">
                                            <p:txEl>
                                              <p:pRg st="1" end="1"/>
                                            </p:txEl>
                                          </p:spTgt>
                                        </p:tgtEl>
                                        <p:attrNameLst>
                                          <p:attrName>style.visibility</p:attrName>
                                        </p:attrNameLst>
                                      </p:cBhvr>
                                      <p:to>
                                        <p:strVal val="visible"/>
                                      </p:to>
                                    </p:set>
                                    <p:animEffect transition="in" filter="wipe(left)">
                                      <p:cBhvr>
                                        <p:cTn id="14" dur="500"/>
                                        <p:tgtEl>
                                          <p:spTgt spid="4689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autoUpdateAnimBg="0"/>
      <p:bldP spid="468997" grpId="0" build="p" autoUpdateAnimBg="0"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733425"/>
            <a:ext cx="8229600" cy="1143000"/>
          </a:xfrm>
        </p:spPr>
        <p:txBody>
          <a:bodyPr>
            <a:normAutofit/>
          </a:bodyPr>
          <a:lstStyle/>
          <a:p>
            <a:pPr algn="ctr" eaLnBrk="1" hangingPunct="1"/>
            <a:r>
              <a:rPr lang="en-US" sz="3600" dirty="0"/>
              <a:t>OPTIMIZATION: WHAT THE CONSUMER CHOOSES</a:t>
            </a:r>
          </a:p>
        </p:txBody>
      </p:sp>
      <p:sp>
        <p:nvSpPr>
          <p:cNvPr id="47107" name="Rectangle 3"/>
          <p:cNvSpPr>
            <a:spLocks noGrp="1" noChangeArrowheads="1"/>
          </p:cNvSpPr>
          <p:nvPr>
            <p:ph idx="1"/>
          </p:nvPr>
        </p:nvSpPr>
        <p:spPr>
          <a:xfrm>
            <a:off x="457200" y="2120900"/>
            <a:ext cx="8229600" cy="3781425"/>
          </a:xfrm>
        </p:spPr>
        <p:txBody>
          <a:bodyPr/>
          <a:lstStyle/>
          <a:p>
            <a:pPr eaLnBrk="1" hangingPunct="1">
              <a:buFont typeface="Wingdings" pitchFamily="2" charset="2"/>
              <a:buChar char="Ø"/>
            </a:pPr>
            <a:r>
              <a:rPr lang="en-US"/>
              <a:t>Consumers want to get the combination of goods on the highest possible indifference curve.</a:t>
            </a:r>
          </a:p>
          <a:p>
            <a:pPr eaLnBrk="1" hangingPunct="1">
              <a:buFontTx/>
              <a:buNone/>
            </a:pPr>
            <a:endParaRPr lang="en-US"/>
          </a:p>
          <a:p>
            <a:pPr eaLnBrk="1" hangingPunct="1">
              <a:buFont typeface="Wingdings" pitchFamily="2" charset="2"/>
              <a:buChar char="Ø"/>
            </a:pPr>
            <a:r>
              <a:rPr lang="en-US"/>
              <a:t>However, the consumer must also end up on or below her budget constraint.</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154379" y="365126"/>
            <a:ext cx="8360971" cy="1325563"/>
          </a:xfrm>
        </p:spPr>
        <p:txBody>
          <a:bodyPr>
            <a:normAutofit/>
          </a:bodyPr>
          <a:lstStyle/>
          <a:p>
            <a:pPr algn="ctr"/>
            <a:r>
              <a:rPr lang="en-US" sz="3600" dirty="0"/>
              <a:t>THE CONSUMER’S OPTIMAL CHOICES</a:t>
            </a:r>
          </a:p>
        </p:txBody>
      </p:sp>
      <p:sp>
        <p:nvSpPr>
          <p:cNvPr id="48131" name="Rectangle 5"/>
          <p:cNvSpPr>
            <a:spLocks noGrp="1" noChangeArrowheads="1"/>
          </p:cNvSpPr>
          <p:nvPr>
            <p:ph idx="1"/>
          </p:nvPr>
        </p:nvSpPr>
        <p:spPr/>
        <p:txBody>
          <a:bodyPr/>
          <a:lstStyle/>
          <a:p>
            <a:pPr>
              <a:buFont typeface="Wingdings" pitchFamily="2" charset="2"/>
              <a:buChar char="Ø"/>
            </a:pPr>
            <a:r>
              <a:rPr lang="en-US"/>
              <a:t>Combining the indifference curve and the budget constraint determines the consumer’s optimal choice.</a:t>
            </a:r>
          </a:p>
          <a:p>
            <a:pPr>
              <a:buFont typeface="Wingdings" pitchFamily="2" charset="2"/>
              <a:buChar char="Ø"/>
            </a:pPr>
            <a:endParaRPr lang="en-US"/>
          </a:p>
          <a:p>
            <a:pPr>
              <a:buFont typeface="Wingdings" pitchFamily="2" charset="2"/>
              <a:buChar char="Ø"/>
            </a:pPr>
            <a:r>
              <a:rPr lang="en-US"/>
              <a:t>Consumer optimum occurs at the point where the highest indifference curve and the budget constraint are tangent.</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a:xfrm>
            <a:off x="296883" y="365126"/>
            <a:ext cx="8218467" cy="1325563"/>
          </a:xfrm>
        </p:spPr>
        <p:txBody>
          <a:bodyPr>
            <a:normAutofit/>
          </a:bodyPr>
          <a:lstStyle/>
          <a:p>
            <a:pPr algn="ctr"/>
            <a:r>
              <a:rPr lang="en-US" sz="3600" dirty="0"/>
              <a:t>THE CONSUMER’S OPTIMAL CHOICE</a:t>
            </a:r>
          </a:p>
        </p:txBody>
      </p:sp>
      <p:sp>
        <p:nvSpPr>
          <p:cNvPr id="49155" name="Rectangle 5"/>
          <p:cNvSpPr>
            <a:spLocks noGrp="1" noChangeArrowheads="1"/>
          </p:cNvSpPr>
          <p:nvPr>
            <p:ph idx="1"/>
          </p:nvPr>
        </p:nvSpPr>
        <p:spPr/>
        <p:txBody>
          <a:bodyPr/>
          <a:lstStyle/>
          <a:p>
            <a:pPr>
              <a:buFont typeface="Wingdings" pitchFamily="2" charset="2"/>
              <a:buChar char="Ø"/>
            </a:pPr>
            <a:r>
              <a:rPr lang="en-US"/>
              <a:t>The consumer chooses consumption of the two goods so that the </a:t>
            </a:r>
            <a:r>
              <a:rPr lang="en-US" i="1"/>
              <a:t>marginal rate of substitution equals the relative price</a:t>
            </a:r>
            <a:r>
              <a:rPr lang="en-US"/>
              <a:t>.</a:t>
            </a:r>
          </a:p>
          <a:p>
            <a:pPr>
              <a:buFont typeface="Wingdings" pitchFamily="2" charset="2"/>
              <a:buChar char="Ø"/>
            </a:pPr>
            <a:endParaRPr lang="en-US"/>
          </a:p>
          <a:p>
            <a:pPr>
              <a:buFont typeface="Wingdings" pitchFamily="2" charset="2"/>
              <a:buChar char="Ø"/>
            </a:pPr>
            <a:r>
              <a:rPr lang="en-US"/>
              <a:t>At the consumer’s optimum, the consumer’s valuation of the two goods equals the market’s valuation.</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7"/>
          <p:cNvSpPr>
            <a:spLocks noGrp="1" noChangeArrowheads="1"/>
          </p:cNvSpPr>
          <p:nvPr>
            <p:ph type="title"/>
          </p:nvPr>
        </p:nvSpPr>
        <p:spPr>
          <a:xfrm>
            <a:off x="457200" y="90488"/>
            <a:ext cx="8229600" cy="1143000"/>
          </a:xfrm>
        </p:spPr>
        <p:txBody>
          <a:bodyPr>
            <a:normAutofit/>
          </a:bodyPr>
          <a:lstStyle/>
          <a:p>
            <a:pPr eaLnBrk="1" hangingPunct="1"/>
            <a:r>
              <a:rPr lang="en-US" sz="3600" dirty="0"/>
              <a:t>The Consumer’s Optimum</a:t>
            </a:r>
          </a:p>
        </p:txBody>
      </p:sp>
      <p:sp>
        <p:nvSpPr>
          <p:cNvPr id="50179" name="Rectangle 4"/>
          <p:cNvSpPr>
            <a:spLocks noChangeArrowheads="1"/>
          </p:cNvSpPr>
          <p:nvPr/>
        </p:nvSpPr>
        <p:spPr bwMode="auto">
          <a:xfrm>
            <a:off x="1631950" y="1454150"/>
            <a:ext cx="6221413" cy="4430713"/>
          </a:xfrm>
          <a:prstGeom prst="rect">
            <a:avLst/>
          </a:prstGeom>
          <a:solidFill>
            <a:srgbClr val="F3F6F9"/>
          </a:solidFill>
          <a:ln w="260350">
            <a:solidFill>
              <a:srgbClr val="F3F6F9"/>
            </a:solidFill>
            <a:miter lim="800000"/>
            <a:headEnd/>
            <a:tailEnd/>
          </a:ln>
        </p:spPr>
        <p:txBody>
          <a:bodyPr/>
          <a:lstStyle/>
          <a:p>
            <a:endParaRPr lang="en-US"/>
          </a:p>
        </p:txBody>
      </p:sp>
      <p:sp>
        <p:nvSpPr>
          <p:cNvPr id="50180" name="Rectangle 5"/>
          <p:cNvSpPr>
            <a:spLocks noChangeArrowheads="1"/>
          </p:cNvSpPr>
          <p:nvPr/>
        </p:nvSpPr>
        <p:spPr bwMode="auto">
          <a:xfrm>
            <a:off x="1631950" y="1454150"/>
            <a:ext cx="6221413" cy="4430713"/>
          </a:xfrm>
          <a:prstGeom prst="rect">
            <a:avLst/>
          </a:prstGeom>
          <a:solidFill>
            <a:srgbClr val="F2F4F8"/>
          </a:solidFill>
          <a:ln w="236538">
            <a:solidFill>
              <a:srgbClr val="F2F4F8"/>
            </a:solidFill>
            <a:miter lim="800000"/>
            <a:headEnd/>
            <a:tailEnd/>
          </a:ln>
        </p:spPr>
        <p:txBody>
          <a:bodyPr/>
          <a:lstStyle/>
          <a:p>
            <a:endParaRPr lang="en-US"/>
          </a:p>
        </p:txBody>
      </p:sp>
      <p:sp>
        <p:nvSpPr>
          <p:cNvPr id="50181" name="Rectangle 6"/>
          <p:cNvSpPr>
            <a:spLocks noChangeArrowheads="1"/>
          </p:cNvSpPr>
          <p:nvPr/>
        </p:nvSpPr>
        <p:spPr bwMode="auto">
          <a:xfrm>
            <a:off x="1631950" y="1454150"/>
            <a:ext cx="6221413" cy="4430713"/>
          </a:xfrm>
          <a:prstGeom prst="rect">
            <a:avLst/>
          </a:prstGeom>
          <a:solidFill>
            <a:srgbClr val="F1F4F7"/>
          </a:solidFill>
          <a:ln w="212725">
            <a:solidFill>
              <a:srgbClr val="F1F4F7"/>
            </a:solidFill>
            <a:miter lim="800000"/>
            <a:headEnd/>
            <a:tailEnd/>
          </a:ln>
        </p:spPr>
        <p:txBody>
          <a:bodyPr/>
          <a:lstStyle/>
          <a:p>
            <a:endParaRPr lang="en-US"/>
          </a:p>
        </p:txBody>
      </p:sp>
      <p:sp>
        <p:nvSpPr>
          <p:cNvPr id="50182" name="Rectangle 7"/>
          <p:cNvSpPr>
            <a:spLocks noChangeArrowheads="1"/>
          </p:cNvSpPr>
          <p:nvPr/>
        </p:nvSpPr>
        <p:spPr bwMode="auto">
          <a:xfrm>
            <a:off x="1631950" y="1454150"/>
            <a:ext cx="6221413" cy="4430713"/>
          </a:xfrm>
          <a:prstGeom prst="rect">
            <a:avLst/>
          </a:prstGeom>
          <a:solidFill>
            <a:srgbClr val="F0F2F5"/>
          </a:solidFill>
          <a:ln w="188913">
            <a:solidFill>
              <a:srgbClr val="F0F2F5"/>
            </a:solidFill>
            <a:miter lim="800000"/>
            <a:headEnd/>
            <a:tailEnd/>
          </a:ln>
        </p:spPr>
        <p:txBody>
          <a:bodyPr/>
          <a:lstStyle/>
          <a:p>
            <a:endParaRPr lang="en-US"/>
          </a:p>
        </p:txBody>
      </p:sp>
      <p:sp>
        <p:nvSpPr>
          <p:cNvPr id="50183" name="Rectangle 8"/>
          <p:cNvSpPr>
            <a:spLocks noChangeArrowheads="1"/>
          </p:cNvSpPr>
          <p:nvPr/>
        </p:nvSpPr>
        <p:spPr bwMode="auto">
          <a:xfrm>
            <a:off x="1631950" y="1454150"/>
            <a:ext cx="6221413" cy="4430713"/>
          </a:xfrm>
          <a:prstGeom prst="rect">
            <a:avLst/>
          </a:prstGeom>
          <a:solidFill>
            <a:srgbClr val="EEF1F4"/>
          </a:solidFill>
          <a:ln w="165100">
            <a:solidFill>
              <a:srgbClr val="EEF1F4"/>
            </a:solidFill>
            <a:miter lim="800000"/>
            <a:headEnd/>
            <a:tailEnd/>
          </a:ln>
        </p:spPr>
        <p:txBody>
          <a:bodyPr/>
          <a:lstStyle/>
          <a:p>
            <a:endParaRPr lang="en-US"/>
          </a:p>
        </p:txBody>
      </p:sp>
      <p:sp>
        <p:nvSpPr>
          <p:cNvPr id="50184" name="Rectangle 9"/>
          <p:cNvSpPr>
            <a:spLocks noChangeArrowheads="1"/>
          </p:cNvSpPr>
          <p:nvPr/>
        </p:nvSpPr>
        <p:spPr bwMode="auto">
          <a:xfrm>
            <a:off x="1631950" y="1454150"/>
            <a:ext cx="6221413" cy="4430713"/>
          </a:xfrm>
          <a:prstGeom prst="rect">
            <a:avLst/>
          </a:prstGeom>
          <a:solidFill>
            <a:srgbClr val="EDEFF3"/>
          </a:solidFill>
          <a:ln w="141288">
            <a:solidFill>
              <a:srgbClr val="EDEFF3"/>
            </a:solidFill>
            <a:miter lim="800000"/>
            <a:headEnd/>
            <a:tailEnd/>
          </a:ln>
        </p:spPr>
        <p:txBody>
          <a:bodyPr/>
          <a:lstStyle/>
          <a:p>
            <a:endParaRPr lang="en-US"/>
          </a:p>
        </p:txBody>
      </p:sp>
      <p:sp>
        <p:nvSpPr>
          <p:cNvPr id="50185" name="Rectangle 10"/>
          <p:cNvSpPr>
            <a:spLocks noChangeArrowheads="1"/>
          </p:cNvSpPr>
          <p:nvPr/>
        </p:nvSpPr>
        <p:spPr bwMode="auto">
          <a:xfrm>
            <a:off x="1631950" y="1454150"/>
            <a:ext cx="6221413" cy="4430713"/>
          </a:xfrm>
          <a:prstGeom prst="rect">
            <a:avLst/>
          </a:prstGeom>
          <a:solidFill>
            <a:srgbClr val="EBEEF2"/>
          </a:solidFill>
          <a:ln w="119063">
            <a:solidFill>
              <a:srgbClr val="EBEEF2"/>
            </a:solidFill>
            <a:miter lim="800000"/>
            <a:headEnd/>
            <a:tailEnd/>
          </a:ln>
        </p:spPr>
        <p:txBody>
          <a:bodyPr/>
          <a:lstStyle/>
          <a:p>
            <a:endParaRPr lang="en-US"/>
          </a:p>
        </p:txBody>
      </p:sp>
      <p:sp>
        <p:nvSpPr>
          <p:cNvPr id="50186" name="Rectangle 11"/>
          <p:cNvSpPr>
            <a:spLocks noChangeArrowheads="1"/>
          </p:cNvSpPr>
          <p:nvPr/>
        </p:nvSpPr>
        <p:spPr bwMode="auto">
          <a:xfrm>
            <a:off x="1631950" y="1454150"/>
            <a:ext cx="6221413" cy="4430713"/>
          </a:xfrm>
          <a:prstGeom prst="rect">
            <a:avLst/>
          </a:prstGeom>
          <a:solidFill>
            <a:srgbClr val="EAECF1"/>
          </a:solidFill>
          <a:ln w="95250">
            <a:solidFill>
              <a:srgbClr val="EAECF1"/>
            </a:solidFill>
            <a:miter lim="800000"/>
            <a:headEnd/>
            <a:tailEnd/>
          </a:ln>
        </p:spPr>
        <p:txBody>
          <a:bodyPr/>
          <a:lstStyle/>
          <a:p>
            <a:endParaRPr lang="en-US"/>
          </a:p>
        </p:txBody>
      </p:sp>
      <p:sp>
        <p:nvSpPr>
          <p:cNvPr id="50187" name="Rectangle 12"/>
          <p:cNvSpPr>
            <a:spLocks noChangeArrowheads="1"/>
          </p:cNvSpPr>
          <p:nvPr/>
        </p:nvSpPr>
        <p:spPr bwMode="auto">
          <a:xfrm>
            <a:off x="1631950" y="1454150"/>
            <a:ext cx="6221413" cy="4430713"/>
          </a:xfrm>
          <a:prstGeom prst="rect">
            <a:avLst/>
          </a:prstGeom>
          <a:solidFill>
            <a:srgbClr val="E9EBF0"/>
          </a:solidFill>
          <a:ln w="71438">
            <a:solidFill>
              <a:srgbClr val="E9EBF0"/>
            </a:solidFill>
            <a:miter lim="800000"/>
            <a:headEnd/>
            <a:tailEnd/>
          </a:ln>
        </p:spPr>
        <p:txBody>
          <a:bodyPr/>
          <a:lstStyle/>
          <a:p>
            <a:endParaRPr lang="en-US"/>
          </a:p>
        </p:txBody>
      </p:sp>
      <p:sp>
        <p:nvSpPr>
          <p:cNvPr id="50188" name="Rectangle 13"/>
          <p:cNvSpPr>
            <a:spLocks noChangeArrowheads="1"/>
          </p:cNvSpPr>
          <p:nvPr/>
        </p:nvSpPr>
        <p:spPr bwMode="auto">
          <a:xfrm>
            <a:off x="1631950" y="1454150"/>
            <a:ext cx="6221413" cy="4430713"/>
          </a:xfrm>
          <a:prstGeom prst="rect">
            <a:avLst/>
          </a:prstGeom>
          <a:solidFill>
            <a:srgbClr val="E7EAEF"/>
          </a:solidFill>
          <a:ln w="47625">
            <a:solidFill>
              <a:srgbClr val="E7EAEF"/>
            </a:solidFill>
            <a:miter lim="800000"/>
            <a:headEnd/>
            <a:tailEnd/>
          </a:ln>
        </p:spPr>
        <p:txBody>
          <a:bodyPr/>
          <a:lstStyle/>
          <a:p>
            <a:endParaRPr lang="en-US"/>
          </a:p>
        </p:txBody>
      </p:sp>
      <p:sp>
        <p:nvSpPr>
          <p:cNvPr id="50189" name="Rectangle 14"/>
          <p:cNvSpPr>
            <a:spLocks noChangeArrowheads="1"/>
          </p:cNvSpPr>
          <p:nvPr/>
        </p:nvSpPr>
        <p:spPr bwMode="auto">
          <a:xfrm>
            <a:off x="1679575" y="1454150"/>
            <a:ext cx="6173788" cy="4430713"/>
          </a:xfrm>
          <a:prstGeom prst="rect">
            <a:avLst/>
          </a:prstGeom>
          <a:solidFill>
            <a:srgbClr val="E6E9EF"/>
          </a:solidFill>
          <a:ln w="23813">
            <a:solidFill>
              <a:srgbClr val="E6E9EF"/>
            </a:solidFill>
            <a:miter lim="800000"/>
            <a:headEnd/>
            <a:tailEnd/>
          </a:ln>
        </p:spPr>
        <p:txBody>
          <a:bodyPr/>
          <a:lstStyle/>
          <a:p>
            <a:endParaRPr lang="en-US"/>
          </a:p>
        </p:txBody>
      </p:sp>
      <p:sp>
        <p:nvSpPr>
          <p:cNvPr id="50190" name="Rectangle 15"/>
          <p:cNvSpPr>
            <a:spLocks noChangeArrowheads="1"/>
          </p:cNvSpPr>
          <p:nvPr/>
        </p:nvSpPr>
        <p:spPr bwMode="auto">
          <a:xfrm>
            <a:off x="1466850" y="1263650"/>
            <a:ext cx="6316663" cy="4549775"/>
          </a:xfrm>
          <a:prstGeom prst="rect">
            <a:avLst/>
          </a:prstGeom>
          <a:solidFill>
            <a:srgbClr val="FFFFFF"/>
          </a:solidFill>
          <a:ln w="9525">
            <a:noFill/>
            <a:miter lim="800000"/>
            <a:headEnd/>
            <a:tailEnd/>
          </a:ln>
        </p:spPr>
        <p:txBody>
          <a:bodyPr/>
          <a:lstStyle/>
          <a:p>
            <a:endParaRPr lang="en-US"/>
          </a:p>
        </p:txBody>
      </p:sp>
      <p:sp>
        <p:nvSpPr>
          <p:cNvPr id="50191" name="Freeform 16"/>
          <p:cNvSpPr>
            <a:spLocks/>
          </p:cNvSpPr>
          <p:nvPr/>
        </p:nvSpPr>
        <p:spPr bwMode="auto">
          <a:xfrm>
            <a:off x="1466850" y="1263650"/>
            <a:ext cx="6316663" cy="4549775"/>
          </a:xfrm>
          <a:custGeom>
            <a:avLst/>
            <a:gdLst>
              <a:gd name="T0" fmla="*/ 0 w 3979"/>
              <a:gd name="T1" fmla="*/ 0 h 2866"/>
              <a:gd name="T2" fmla="*/ 0 w 3979"/>
              <a:gd name="T3" fmla="*/ 2147483647 h 2866"/>
              <a:gd name="T4" fmla="*/ 2147483647 w 3979"/>
              <a:gd name="T5" fmla="*/ 2147483647 h 2866"/>
              <a:gd name="T6" fmla="*/ 0 60000 65536"/>
              <a:gd name="T7" fmla="*/ 0 60000 65536"/>
              <a:gd name="T8" fmla="*/ 0 60000 65536"/>
              <a:gd name="T9" fmla="*/ 0 w 3979"/>
              <a:gd name="T10" fmla="*/ 0 h 2866"/>
              <a:gd name="T11" fmla="*/ 3979 w 3979"/>
              <a:gd name="T12" fmla="*/ 2866 h 2866"/>
            </a:gdLst>
            <a:ahLst/>
            <a:cxnLst>
              <a:cxn ang="T6">
                <a:pos x="T0" y="T1"/>
              </a:cxn>
              <a:cxn ang="T7">
                <a:pos x="T2" y="T3"/>
              </a:cxn>
              <a:cxn ang="T8">
                <a:pos x="T4" y="T5"/>
              </a:cxn>
            </a:cxnLst>
            <a:rect l="T9" t="T10" r="T11" b="T12"/>
            <a:pathLst>
              <a:path w="3979" h="2866">
                <a:moveTo>
                  <a:pt x="0" y="0"/>
                </a:moveTo>
                <a:lnTo>
                  <a:pt x="0" y="2866"/>
                </a:lnTo>
                <a:lnTo>
                  <a:pt x="3979" y="2866"/>
                </a:lnTo>
              </a:path>
            </a:pathLst>
          </a:custGeom>
          <a:noFill/>
          <a:ln w="23813">
            <a:solidFill>
              <a:srgbClr val="000000"/>
            </a:solidFill>
            <a:round/>
            <a:headEnd/>
            <a:tailEnd/>
          </a:ln>
        </p:spPr>
        <p:txBody>
          <a:bodyPr/>
          <a:lstStyle/>
          <a:p>
            <a:endParaRPr lang="en-US"/>
          </a:p>
        </p:txBody>
      </p:sp>
      <p:sp>
        <p:nvSpPr>
          <p:cNvPr id="50192" name="Rectangle 17"/>
          <p:cNvSpPr>
            <a:spLocks noChangeArrowheads="1"/>
          </p:cNvSpPr>
          <p:nvPr/>
        </p:nvSpPr>
        <p:spPr bwMode="auto">
          <a:xfrm>
            <a:off x="6797675" y="5838825"/>
            <a:ext cx="1028700" cy="304800"/>
          </a:xfrm>
          <a:prstGeom prst="rect">
            <a:avLst/>
          </a:prstGeom>
          <a:noFill/>
          <a:ln w="9525">
            <a:noFill/>
            <a:miter lim="800000"/>
            <a:headEnd/>
            <a:tailEnd/>
          </a:ln>
        </p:spPr>
        <p:txBody>
          <a:bodyPr wrap="none" lIns="0" tIns="0" rIns="0" bIns="0">
            <a:spAutoFit/>
          </a:bodyPr>
          <a:lstStyle/>
          <a:p>
            <a:pPr eaLnBrk="0" hangingPunct="0"/>
            <a:r>
              <a:rPr lang="en-US" sz="2000" b="1" u="none">
                <a:solidFill>
                  <a:srgbClr val="000000"/>
                </a:solidFill>
              </a:rPr>
              <a:t>Quantity</a:t>
            </a:r>
            <a:endParaRPr lang="en-US" sz="2400" u="none">
              <a:latin typeface="Times New Roman" pitchFamily="18" charset="0"/>
            </a:endParaRPr>
          </a:p>
        </p:txBody>
      </p:sp>
      <p:sp>
        <p:nvSpPr>
          <p:cNvPr id="50193" name="Rectangle 18"/>
          <p:cNvSpPr>
            <a:spLocks noChangeArrowheads="1"/>
          </p:cNvSpPr>
          <p:nvPr/>
        </p:nvSpPr>
        <p:spPr bwMode="auto">
          <a:xfrm>
            <a:off x="6883400" y="6151563"/>
            <a:ext cx="944563" cy="304800"/>
          </a:xfrm>
          <a:prstGeom prst="rect">
            <a:avLst/>
          </a:prstGeom>
          <a:noFill/>
          <a:ln w="9525">
            <a:noFill/>
            <a:miter lim="800000"/>
            <a:headEnd/>
            <a:tailEnd/>
          </a:ln>
        </p:spPr>
        <p:txBody>
          <a:bodyPr wrap="none" lIns="0" tIns="0" rIns="0" bIns="0">
            <a:spAutoFit/>
          </a:bodyPr>
          <a:lstStyle/>
          <a:p>
            <a:pPr eaLnBrk="0" hangingPunct="0"/>
            <a:r>
              <a:rPr lang="en-US" sz="2000" b="1" u="none">
                <a:solidFill>
                  <a:srgbClr val="000000"/>
                </a:solidFill>
              </a:rPr>
              <a:t>of Pizza</a:t>
            </a:r>
            <a:endParaRPr lang="en-US" sz="2400" u="none">
              <a:latin typeface="Times New Roman" pitchFamily="18" charset="0"/>
            </a:endParaRPr>
          </a:p>
        </p:txBody>
      </p:sp>
      <p:sp>
        <p:nvSpPr>
          <p:cNvPr id="50194" name="Rectangle 19"/>
          <p:cNvSpPr>
            <a:spLocks noChangeArrowheads="1"/>
          </p:cNvSpPr>
          <p:nvPr/>
        </p:nvSpPr>
        <p:spPr bwMode="auto">
          <a:xfrm>
            <a:off x="403225" y="1211263"/>
            <a:ext cx="1028700" cy="304800"/>
          </a:xfrm>
          <a:prstGeom prst="rect">
            <a:avLst/>
          </a:prstGeom>
          <a:noFill/>
          <a:ln w="9525">
            <a:noFill/>
            <a:miter lim="800000"/>
            <a:headEnd/>
            <a:tailEnd/>
          </a:ln>
        </p:spPr>
        <p:txBody>
          <a:bodyPr wrap="none" lIns="0" tIns="0" rIns="0" bIns="0">
            <a:spAutoFit/>
          </a:bodyPr>
          <a:lstStyle/>
          <a:p>
            <a:pPr eaLnBrk="0" hangingPunct="0"/>
            <a:r>
              <a:rPr lang="en-US" sz="2000" b="1" u="none">
                <a:solidFill>
                  <a:srgbClr val="000000"/>
                </a:solidFill>
              </a:rPr>
              <a:t>Quantity</a:t>
            </a:r>
            <a:endParaRPr lang="en-US" sz="2400" u="none">
              <a:latin typeface="Times New Roman" pitchFamily="18" charset="0"/>
            </a:endParaRPr>
          </a:p>
        </p:txBody>
      </p:sp>
      <p:sp>
        <p:nvSpPr>
          <p:cNvPr id="50195" name="Rectangle 20"/>
          <p:cNvSpPr>
            <a:spLocks noChangeArrowheads="1"/>
          </p:cNvSpPr>
          <p:nvPr/>
        </p:nvSpPr>
        <p:spPr bwMode="auto">
          <a:xfrm>
            <a:off x="442913" y="1524000"/>
            <a:ext cx="987425" cy="304800"/>
          </a:xfrm>
          <a:prstGeom prst="rect">
            <a:avLst/>
          </a:prstGeom>
          <a:noFill/>
          <a:ln w="9525">
            <a:noFill/>
            <a:miter lim="800000"/>
            <a:headEnd/>
            <a:tailEnd/>
          </a:ln>
        </p:spPr>
        <p:txBody>
          <a:bodyPr wrap="none" lIns="0" tIns="0" rIns="0" bIns="0">
            <a:spAutoFit/>
          </a:bodyPr>
          <a:lstStyle/>
          <a:p>
            <a:pPr eaLnBrk="0" hangingPunct="0"/>
            <a:r>
              <a:rPr lang="en-US" sz="2000" b="1" u="none">
                <a:solidFill>
                  <a:srgbClr val="000000"/>
                </a:solidFill>
              </a:rPr>
              <a:t>of Pepsi</a:t>
            </a:r>
            <a:endParaRPr lang="en-US" sz="2400" u="none">
              <a:latin typeface="Times New Roman" pitchFamily="18" charset="0"/>
            </a:endParaRPr>
          </a:p>
        </p:txBody>
      </p:sp>
      <p:sp>
        <p:nvSpPr>
          <p:cNvPr id="50196" name="Rectangle 21"/>
          <p:cNvSpPr>
            <a:spLocks noChangeArrowheads="1"/>
          </p:cNvSpPr>
          <p:nvPr/>
        </p:nvSpPr>
        <p:spPr bwMode="auto">
          <a:xfrm>
            <a:off x="1279525" y="5846763"/>
            <a:ext cx="141288" cy="304800"/>
          </a:xfrm>
          <a:prstGeom prst="rect">
            <a:avLst/>
          </a:prstGeom>
          <a:noFill/>
          <a:ln w="9525">
            <a:noFill/>
            <a:miter lim="800000"/>
            <a:headEnd/>
            <a:tailEnd/>
          </a:ln>
        </p:spPr>
        <p:txBody>
          <a:bodyPr wrap="none" lIns="0" tIns="0" rIns="0" bIns="0">
            <a:spAutoFit/>
          </a:bodyPr>
          <a:lstStyle/>
          <a:p>
            <a:pPr eaLnBrk="0" hangingPunct="0"/>
            <a:r>
              <a:rPr lang="en-US" sz="2000" u="none">
                <a:solidFill>
                  <a:srgbClr val="000000"/>
                </a:solidFill>
              </a:rPr>
              <a:t>0</a:t>
            </a:r>
            <a:endParaRPr lang="en-US" sz="2400" u="none">
              <a:latin typeface="Times New Roman" pitchFamily="18" charset="0"/>
            </a:endParaRPr>
          </a:p>
        </p:txBody>
      </p:sp>
      <p:grpSp>
        <p:nvGrpSpPr>
          <p:cNvPr id="2" name="Group 22"/>
          <p:cNvGrpSpPr>
            <a:grpSpLocks/>
          </p:cNvGrpSpPr>
          <p:nvPr/>
        </p:nvGrpSpPr>
        <p:grpSpPr bwMode="auto">
          <a:xfrm>
            <a:off x="1489075" y="1927225"/>
            <a:ext cx="2840038" cy="3886200"/>
            <a:chOff x="938" y="1214"/>
            <a:chExt cx="1789" cy="2448"/>
          </a:xfrm>
        </p:grpSpPr>
        <p:sp>
          <p:nvSpPr>
            <p:cNvPr id="50219" name="Line 23"/>
            <p:cNvSpPr>
              <a:spLocks noChangeShapeType="1"/>
            </p:cNvSpPr>
            <p:nvPr/>
          </p:nvSpPr>
          <p:spPr bwMode="auto">
            <a:xfrm>
              <a:off x="938" y="1214"/>
              <a:ext cx="1789" cy="2448"/>
            </a:xfrm>
            <a:prstGeom prst="line">
              <a:avLst/>
            </a:prstGeom>
            <a:noFill/>
            <a:ln w="71438">
              <a:solidFill>
                <a:srgbClr val="AD0D1B"/>
              </a:solidFill>
              <a:round/>
              <a:headEnd/>
              <a:tailEnd/>
            </a:ln>
          </p:spPr>
          <p:txBody>
            <a:bodyPr/>
            <a:lstStyle/>
            <a:p>
              <a:endParaRPr lang="en-US"/>
            </a:p>
          </p:txBody>
        </p:sp>
        <p:sp>
          <p:nvSpPr>
            <p:cNvPr id="50220" name="Rectangle 24"/>
            <p:cNvSpPr>
              <a:spLocks noChangeArrowheads="1"/>
            </p:cNvSpPr>
            <p:nvPr/>
          </p:nvSpPr>
          <p:spPr bwMode="auto">
            <a:xfrm>
              <a:off x="1294" y="3392"/>
              <a:ext cx="1244" cy="192"/>
            </a:xfrm>
            <a:prstGeom prst="rect">
              <a:avLst/>
            </a:prstGeom>
            <a:noFill/>
            <a:ln w="9525">
              <a:noFill/>
              <a:miter lim="800000"/>
              <a:headEnd/>
              <a:tailEnd/>
            </a:ln>
          </p:spPr>
          <p:txBody>
            <a:bodyPr wrap="none" lIns="0" tIns="0" rIns="0" bIns="0">
              <a:spAutoFit/>
            </a:bodyPr>
            <a:lstStyle/>
            <a:p>
              <a:pPr eaLnBrk="0" hangingPunct="0"/>
              <a:r>
                <a:rPr lang="en-US" sz="2000" u="none">
                  <a:solidFill>
                    <a:srgbClr val="000000"/>
                  </a:solidFill>
                </a:rPr>
                <a:t>Budget constraint</a:t>
              </a:r>
              <a:endParaRPr lang="en-US" sz="2400" u="none">
                <a:latin typeface="Times New Roman" pitchFamily="18" charset="0"/>
              </a:endParaRPr>
            </a:p>
          </p:txBody>
        </p:sp>
      </p:grpSp>
      <p:grpSp>
        <p:nvGrpSpPr>
          <p:cNvPr id="3" name="Group 25"/>
          <p:cNvGrpSpPr>
            <a:grpSpLocks/>
          </p:cNvGrpSpPr>
          <p:nvPr/>
        </p:nvGrpSpPr>
        <p:grpSpPr bwMode="auto">
          <a:xfrm>
            <a:off x="1749425" y="2070100"/>
            <a:ext cx="3081338" cy="3109913"/>
            <a:chOff x="1102" y="1304"/>
            <a:chExt cx="1941" cy="1959"/>
          </a:xfrm>
        </p:grpSpPr>
        <p:sp>
          <p:nvSpPr>
            <p:cNvPr id="50217" name="Freeform 26"/>
            <p:cNvSpPr>
              <a:spLocks/>
            </p:cNvSpPr>
            <p:nvPr/>
          </p:nvSpPr>
          <p:spPr bwMode="auto">
            <a:xfrm>
              <a:off x="1102" y="1304"/>
              <a:ext cx="1744" cy="1866"/>
            </a:xfrm>
            <a:custGeom>
              <a:avLst/>
              <a:gdLst>
                <a:gd name="T0" fmla="*/ 2147483647 w 117"/>
                <a:gd name="T1" fmla="*/ 2147483647 h 125"/>
                <a:gd name="T2" fmla="*/ 0 w 117"/>
                <a:gd name="T3" fmla="*/ 0 h 125"/>
                <a:gd name="T4" fmla="*/ 0 60000 65536"/>
                <a:gd name="T5" fmla="*/ 0 60000 65536"/>
                <a:gd name="T6" fmla="*/ 0 w 117"/>
                <a:gd name="T7" fmla="*/ 0 h 125"/>
                <a:gd name="T8" fmla="*/ 117 w 117"/>
                <a:gd name="T9" fmla="*/ 125 h 125"/>
              </a:gdLst>
              <a:ahLst/>
              <a:cxnLst>
                <a:cxn ang="T4">
                  <a:pos x="T0" y="T1"/>
                </a:cxn>
                <a:cxn ang="T5">
                  <a:pos x="T2" y="T3"/>
                </a:cxn>
              </a:cxnLst>
              <a:rect l="T6" t="T7" r="T8" b="T9"/>
              <a:pathLst>
                <a:path w="117" h="125">
                  <a:moveTo>
                    <a:pt x="117" y="125"/>
                  </a:moveTo>
                  <a:cubicBezTo>
                    <a:pt x="52" y="120"/>
                    <a:pt x="1" y="66"/>
                    <a:pt x="0" y="0"/>
                  </a:cubicBezTo>
                </a:path>
              </a:pathLst>
            </a:custGeom>
            <a:noFill/>
            <a:ln w="71438">
              <a:solidFill>
                <a:srgbClr val="003F95"/>
              </a:solidFill>
              <a:round/>
              <a:headEnd/>
              <a:tailEnd/>
            </a:ln>
          </p:spPr>
          <p:txBody>
            <a:bodyPr/>
            <a:lstStyle/>
            <a:p>
              <a:endParaRPr lang="en-US"/>
            </a:p>
          </p:txBody>
        </p:sp>
        <p:sp>
          <p:nvSpPr>
            <p:cNvPr id="50218" name="Rectangle 27"/>
            <p:cNvSpPr>
              <a:spLocks noChangeArrowheads="1"/>
            </p:cNvSpPr>
            <p:nvPr/>
          </p:nvSpPr>
          <p:spPr bwMode="auto">
            <a:xfrm>
              <a:off x="2941" y="3071"/>
              <a:ext cx="102" cy="192"/>
            </a:xfrm>
            <a:prstGeom prst="rect">
              <a:avLst/>
            </a:prstGeom>
            <a:noFill/>
            <a:ln w="9525">
              <a:noFill/>
              <a:miter lim="800000"/>
              <a:headEnd/>
              <a:tailEnd/>
            </a:ln>
          </p:spPr>
          <p:txBody>
            <a:bodyPr wrap="none" lIns="0" tIns="0" rIns="0" bIns="0">
              <a:spAutoFit/>
            </a:bodyPr>
            <a:lstStyle/>
            <a:p>
              <a:pPr eaLnBrk="0" hangingPunct="0"/>
              <a:r>
                <a:rPr lang="en-US" sz="2000" i="1" u="none">
                  <a:solidFill>
                    <a:srgbClr val="000000"/>
                  </a:solidFill>
                </a:rPr>
                <a:t>I</a:t>
              </a:r>
              <a:r>
                <a:rPr lang="en-US" sz="2000" u="none" baseline="-25000">
                  <a:solidFill>
                    <a:srgbClr val="000000"/>
                  </a:solidFill>
                </a:rPr>
                <a:t>1</a:t>
              </a:r>
              <a:endParaRPr lang="en-US" sz="2400" u="none">
                <a:latin typeface="Times New Roman" pitchFamily="18" charset="0"/>
              </a:endParaRPr>
            </a:p>
          </p:txBody>
        </p:sp>
      </p:grpSp>
      <p:grpSp>
        <p:nvGrpSpPr>
          <p:cNvPr id="4" name="Group 28"/>
          <p:cNvGrpSpPr>
            <a:grpSpLocks/>
          </p:cNvGrpSpPr>
          <p:nvPr/>
        </p:nvGrpSpPr>
        <p:grpSpPr bwMode="auto">
          <a:xfrm>
            <a:off x="2200275" y="1841500"/>
            <a:ext cx="2982913" cy="3057525"/>
            <a:chOff x="1386" y="1140"/>
            <a:chExt cx="1879" cy="1926"/>
          </a:xfrm>
        </p:grpSpPr>
        <p:sp>
          <p:nvSpPr>
            <p:cNvPr id="50215" name="Freeform 29"/>
            <p:cNvSpPr>
              <a:spLocks/>
            </p:cNvSpPr>
            <p:nvPr/>
          </p:nvSpPr>
          <p:spPr bwMode="auto">
            <a:xfrm>
              <a:off x="1386" y="1140"/>
              <a:ext cx="1713" cy="1776"/>
            </a:xfrm>
            <a:custGeom>
              <a:avLst/>
              <a:gdLst>
                <a:gd name="T0" fmla="*/ 2147483647 w 115"/>
                <a:gd name="T1" fmla="*/ 2147483647 h 119"/>
                <a:gd name="T2" fmla="*/ 0 w 115"/>
                <a:gd name="T3" fmla="*/ 0 h 119"/>
                <a:gd name="T4" fmla="*/ 0 60000 65536"/>
                <a:gd name="T5" fmla="*/ 0 60000 65536"/>
                <a:gd name="T6" fmla="*/ 0 w 115"/>
                <a:gd name="T7" fmla="*/ 0 h 119"/>
                <a:gd name="T8" fmla="*/ 115 w 115"/>
                <a:gd name="T9" fmla="*/ 119 h 119"/>
              </a:gdLst>
              <a:ahLst/>
              <a:cxnLst>
                <a:cxn ang="T4">
                  <a:pos x="T0" y="T1"/>
                </a:cxn>
                <a:cxn ang="T5">
                  <a:pos x="T2" y="T3"/>
                </a:cxn>
              </a:cxnLst>
              <a:rect l="T6" t="T7" r="T8" b="T9"/>
              <a:pathLst>
                <a:path w="115" h="119">
                  <a:moveTo>
                    <a:pt x="115" y="119"/>
                  </a:moveTo>
                  <a:cubicBezTo>
                    <a:pt x="11" y="79"/>
                    <a:pt x="11" y="73"/>
                    <a:pt x="0" y="0"/>
                  </a:cubicBezTo>
                </a:path>
              </a:pathLst>
            </a:custGeom>
            <a:noFill/>
            <a:ln w="71438">
              <a:solidFill>
                <a:srgbClr val="3F002F"/>
              </a:solidFill>
              <a:round/>
              <a:headEnd/>
              <a:tailEnd/>
            </a:ln>
          </p:spPr>
          <p:txBody>
            <a:bodyPr/>
            <a:lstStyle/>
            <a:p>
              <a:endParaRPr lang="en-US"/>
            </a:p>
          </p:txBody>
        </p:sp>
        <p:sp>
          <p:nvSpPr>
            <p:cNvPr id="50216" name="Rectangle 30"/>
            <p:cNvSpPr>
              <a:spLocks noChangeArrowheads="1"/>
            </p:cNvSpPr>
            <p:nvPr/>
          </p:nvSpPr>
          <p:spPr bwMode="auto">
            <a:xfrm>
              <a:off x="3163" y="2874"/>
              <a:ext cx="102" cy="192"/>
            </a:xfrm>
            <a:prstGeom prst="rect">
              <a:avLst/>
            </a:prstGeom>
            <a:noFill/>
            <a:ln w="9525">
              <a:noFill/>
              <a:miter lim="800000"/>
              <a:headEnd/>
              <a:tailEnd/>
            </a:ln>
          </p:spPr>
          <p:txBody>
            <a:bodyPr wrap="none" lIns="0" tIns="0" rIns="0" bIns="0">
              <a:spAutoFit/>
            </a:bodyPr>
            <a:lstStyle/>
            <a:p>
              <a:pPr eaLnBrk="0" hangingPunct="0"/>
              <a:r>
                <a:rPr lang="en-US" sz="2000" i="1" u="none">
                  <a:solidFill>
                    <a:srgbClr val="000000"/>
                  </a:solidFill>
                </a:rPr>
                <a:t>I</a:t>
              </a:r>
              <a:r>
                <a:rPr lang="en-US" sz="2000" u="none" baseline="-25000">
                  <a:solidFill>
                    <a:srgbClr val="000000"/>
                  </a:solidFill>
                </a:rPr>
                <a:t>2</a:t>
              </a:r>
              <a:endParaRPr lang="en-US" sz="2400" u="none">
                <a:latin typeface="Times New Roman" pitchFamily="18" charset="0"/>
              </a:endParaRPr>
            </a:p>
          </p:txBody>
        </p:sp>
      </p:grpSp>
      <p:grpSp>
        <p:nvGrpSpPr>
          <p:cNvPr id="5" name="Group 31"/>
          <p:cNvGrpSpPr>
            <a:grpSpLocks/>
          </p:cNvGrpSpPr>
          <p:nvPr/>
        </p:nvGrpSpPr>
        <p:grpSpPr bwMode="auto">
          <a:xfrm>
            <a:off x="2459038" y="1311275"/>
            <a:ext cx="3044825" cy="3101975"/>
            <a:chOff x="1549" y="826"/>
            <a:chExt cx="1918" cy="1954"/>
          </a:xfrm>
        </p:grpSpPr>
        <p:sp>
          <p:nvSpPr>
            <p:cNvPr id="50213" name="Freeform 32"/>
            <p:cNvSpPr>
              <a:spLocks/>
            </p:cNvSpPr>
            <p:nvPr/>
          </p:nvSpPr>
          <p:spPr bwMode="auto">
            <a:xfrm>
              <a:off x="1549" y="826"/>
              <a:ext cx="1744" cy="1866"/>
            </a:xfrm>
            <a:custGeom>
              <a:avLst/>
              <a:gdLst>
                <a:gd name="T0" fmla="*/ 2147483647 w 117"/>
                <a:gd name="T1" fmla="*/ 2147483647 h 125"/>
                <a:gd name="T2" fmla="*/ 0 w 117"/>
                <a:gd name="T3" fmla="*/ 0 h 125"/>
                <a:gd name="T4" fmla="*/ 0 60000 65536"/>
                <a:gd name="T5" fmla="*/ 0 60000 65536"/>
                <a:gd name="T6" fmla="*/ 0 w 117"/>
                <a:gd name="T7" fmla="*/ 0 h 125"/>
                <a:gd name="T8" fmla="*/ 117 w 117"/>
                <a:gd name="T9" fmla="*/ 125 h 125"/>
              </a:gdLst>
              <a:ahLst/>
              <a:cxnLst>
                <a:cxn ang="T4">
                  <a:pos x="T0" y="T1"/>
                </a:cxn>
                <a:cxn ang="T5">
                  <a:pos x="T2" y="T3"/>
                </a:cxn>
              </a:cxnLst>
              <a:rect l="T6" t="T7" r="T8" b="T9"/>
              <a:pathLst>
                <a:path w="117" h="125">
                  <a:moveTo>
                    <a:pt x="117" y="125"/>
                  </a:moveTo>
                  <a:cubicBezTo>
                    <a:pt x="53" y="120"/>
                    <a:pt x="1" y="66"/>
                    <a:pt x="0" y="0"/>
                  </a:cubicBezTo>
                </a:path>
              </a:pathLst>
            </a:custGeom>
            <a:noFill/>
            <a:ln w="71438">
              <a:solidFill>
                <a:srgbClr val="003F95"/>
              </a:solidFill>
              <a:round/>
              <a:headEnd/>
              <a:tailEnd/>
            </a:ln>
          </p:spPr>
          <p:txBody>
            <a:bodyPr/>
            <a:lstStyle/>
            <a:p>
              <a:endParaRPr lang="en-US"/>
            </a:p>
          </p:txBody>
        </p:sp>
        <p:sp>
          <p:nvSpPr>
            <p:cNvPr id="50214" name="Rectangle 33"/>
            <p:cNvSpPr>
              <a:spLocks noChangeArrowheads="1"/>
            </p:cNvSpPr>
            <p:nvPr/>
          </p:nvSpPr>
          <p:spPr bwMode="auto">
            <a:xfrm>
              <a:off x="3365" y="2588"/>
              <a:ext cx="102" cy="192"/>
            </a:xfrm>
            <a:prstGeom prst="rect">
              <a:avLst/>
            </a:prstGeom>
            <a:noFill/>
            <a:ln w="9525">
              <a:noFill/>
              <a:miter lim="800000"/>
              <a:headEnd/>
              <a:tailEnd/>
            </a:ln>
          </p:spPr>
          <p:txBody>
            <a:bodyPr wrap="none" lIns="0" tIns="0" rIns="0" bIns="0">
              <a:spAutoFit/>
            </a:bodyPr>
            <a:lstStyle/>
            <a:p>
              <a:pPr eaLnBrk="0" hangingPunct="0"/>
              <a:r>
                <a:rPr lang="en-US" sz="2000" i="1" u="none">
                  <a:solidFill>
                    <a:srgbClr val="000000"/>
                  </a:solidFill>
                </a:rPr>
                <a:t>I</a:t>
              </a:r>
              <a:r>
                <a:rPr lang="en-US" sz="2000" u="none" baseline="-25000">
                  <a:solidFill>
                    <a:srgbClr val="000000"/>
                  </a:solidFill>
                </a:rPr>
                <a:t>3</a:t>
              </a:r>
              <a:endParaRPr lang="en-US" sz="2400" u="none">
                <a:latin typeface="Times New Roman" pitchFamily="18" charset="0"/>
              </a:endParaRPr>
            </a:p>
          </p:txBody>
        </p:sp>
      </p:grpSp>
      <p:grpSp>
        <p:nvGrpSpPr>
          <p:cNvPr id="6" name="Group 34"/>
          <p:cNvGrpSpPr>
            <a:grpSpLocks/>
          </p:cNvGrpSpPr>
          <p:nvPr/>
        </p:nvGrpSpPr>
        <p:grpSpPr bwMode="auto">
          <a:xfrm>
            <a:off x="2554288" y="2551113"/>
            <a:ext cx="1749425" cy="977900"/>
            <a:chOff x="1609" y="1607"/>
            <a:chExt cx="1102" cy="616"/>
          </a:xfrm>
        </p:grpSpPr>
        <p:sp>
          <p:nvSpPr>
            <p:cNvPr id="50210" name="Line 35"/>
            <p:cNvSpPr>
              <a:spLocks noChangeShapeType="1"/>
            </p:cNvSpPr>
            <p:nvPr/>
          </p:nvSpPr>
          <p:spPr bwMode="auto">
            <a:xfrm flipH="1">
              <a:off x="1713" y="1796"/>
              <a:ext cx="313" cy="329"/>
            </a:xfrm>
            <a:prstGeom prst="line">
              <a:avLst/>
            </a:prstGeom>
            <a:noFill/>
            <a:ln w="23813">
              <a:solidFill>
                <a:srgbClr val="000000"/>
              </a:solidFill>
              <a:round/>
              <a:headEnd/>
              <a:tailEnd/>
            </a:ln>
          </p:spPr>
          <p:txBody>
            <a:bodyPr/>
            <a:lstStyle/>
            <a:p>
              <a:endParaRPr lang="en-US"/>
            </a:p>
          </p:txBody>
        </p:sp>
        <p:sp>
          <p:nvSpPr>
            <p:cNvPr id="50211" name="Rectangle 36"/>
            <p:cNvSpPr>
              <a:spLocks noChangeArrowheads="1"/>
            </p:cNvSpPr>
            <p:nvPr/>
          </p:nvSpPr>
          <p:spPr bwMode="auto">
            <a:xfrm>
              <a:off x="2063" y="1607"/>
              <a:ext cx="648" cy="192"/>
            </a:xfrm>
            <a:prstGeom prst="rect">
              <a:avLst/>
            </a:prstGeom>
            <a:noFill/>
            <a:ln w="9525">
              <a:noFill/>
              <a:miter lim="800000"/>
              <a:headEnd/>
              <a:tailEnd/>
            </a:ln>
          </p:spPr>
          <p:txBody>
            <a:bodyPr wrap="none" lIns="0" tIns="0" rIns="0" bIns="0">
              <a:spAutoFit/>
            </a:bodyPr>
            <a:lstStyle/>
            <a:p>
              <a:pPr eaLnBrk="0" hangingPunct="0"/>
              <a:r>
                <a:rPr lang="en-US" sz="2000" u="none">
                  <a:solidFill>
                    <a:srgbClr val="000000"/>
                  </a:solidFill>
                </a:rPr>
                <a:t>Optimum</a:t>
              </a:r>
              <a:endParaRPr lang="en-US" sz="2400" u="none">
                <a:latin typeface="Times New Roman" pitchFamily="18" charset="0"/>
              </a:endParaRPr>
            </a:p>
          </p:txBody>
        </p:sp>
        <p:sp>
          <p:nvSpPr>
            <p:cNvPr id="50212" name="Oval 37"/>
            <p:cNvSpPr>
              <a:spLocks noChangeArrowheads="1"/>
            </p:cNvSpPr>
            <p:nvPr/>
          </p:nvSpPr>
          <p:spPr bwMode="auto">
            <a:xfrm>
              <a:off x="1609" y="2125"/>
              <a:ext cx="98" cy="98"/>
            </a:xfrm>
            <a:prstGeom prst="ellipse">
              <a:avLst/>
            </a:prstGeom>
            <a:solidFill>
              <a:srgbClr val="000000"/>
            </a:solidFill>
            <a:ln w="9525">
              <a:noFill/>
              <a:round/>
              <a:headEnd/>
              <a:tailEnd/>
            </a:ln>
          </p:spPr>
          <p:txBody>
            <a:bodyPr/>
            <a:lstStyle/>
            <a:p>
              <a:endParaRPr lang="en-US"/>
            </a:p>
          </p:txBody>
        </p:sp>
      </p:grpSp>
      <p:grpSp>
        <p:nvGrpSpPr>
          <p:cNvPr id="7" name="Group 38"/>
          <p:cNvGrpSpPr>
            <a:grpSpLocks/>
          </p:cNvGrpSpPr>
          <p:nvPr/>
        </p:nvGrpSpPr>
        <p:grpSpPr bwMode="auto">
          <a:xfrm>
            <a:off x="3548063" y="3346450"/>
            <a:ext cx="346075" cy="376238"/>
            <a:chOff x="2235" y="2108"/>
            <a:chExt cx="218" cy="237"/>
          </a:xfrm>
        </p:grpSpPr>
        <p:sp>
          <p:nvSpPr>
            <p:cNvPr id="50208" name="Oval 39"/>
            <p:cNvSpPr>
              <a:spLocks noChangeArrowheads="1"/>
            </p:cNvSpPr>
            <p:nvPr/>
          </p:nvSpPr>
          <p:spPr bwMode="auto">
            <a:xfrm>
              <a:off x="2235" y="2247"/>
              <a:ext cx="98" cy="98"/>
            </a:xfrm>
            <a:prstGeom prst="ellipse">
              <a:avLst/>
            </a:prstGeom>
            <a:solidFill>
              <a:srgbClr val="000000"/>
            </a:solidFill>
            <a:ln w="9525">
              <a:noFill/>
              <a:round/>
              <a:headEnd/>
              <a:tailEnd/>
            </a:ln>
          </p:spPr>
          <p:txBody>
            <a:bodyPr/>
            <a:lstStyle/>
            <a:p>
              <a:endParaRPr lang="en-US"/>
            </a:p>
          </p:txBody>
        </p:sp>
        <p:sp>
          <p:nvSpPr>
            <p:cNvPr id="50209" name="Rectangle 40"/>
            <p:cNvSpPr>
              <a:spLocks noChangeArrowheads="1"/>
            </p:cNvSpPr>
            <p:nvPr/>
          </p:nvSpPr>
          <p:spPr bwMode="auto">
            <a:xfrm>
              <a:off x="2346" y="2108"/>
              <a:ext cx="107" cy="192"/>
            </a:xfrm>
            <a:prstGeom prst="rect">
              <a:avLst/>
            </a:prstGeom>
            <a:noFill/>
            <a:ln w="9525">
              <a:noFill/>
              <a:miter lim="800000"/>
              <a:headEnd/>
              <a:tailEnd/>
            </a:ln>
          </p:spPr>
          <p:txBody>
            <a:bodyPr wrap="none" lIns="0" tIns="0" rIns="0" bIns="0">
              <a:spAutoFit/>
            </a:bodyPr>
            <a:lstStyle/>
            <a:p>
              <a:pPr eaLnBrk="0" hangingPunct="0"/>
              <a:r>
                <a:rPr lang="en-US" sz="2000" u="none">
                  <a:solidFill>
                    <a:srgbClr val="000000"/>
                  </a:solidFill>
                </a:rPr>
                <a:t>A</a:t>
              </a:r>
              <a:endParaRPr lang="en-US" sz="2400" u="none">
                <a:latin typeface="Times New Roman" pitchFamily="18" charset="0"/>
              </a:endParaRPr>
            </a:p>
          </p:txBody>
        </p:sp>
      </p:grpSp>
      <p:grpSp>
        <p:nvGrpSpPr>
          <p:cNvPr id="8" name="Group 41"/>
          <p:cNvGrpSpPr>
            <a:grpSpLocks/>
          </p:cNvGrpSpPr>
          <p:nvPr/>
        </p:nvGrpSpPr>
        <p:grpSpPr bwMode="auto">
          <a:xfrm>
            <a:off x="1720850" y="3136900"/>
            <a:ext cx="350838" cy="347663"/>
            <a:chOff x="1084" y="1976"/>
            <a:chExt cx="221" cy="219"/>
          </a:xfrm>
        </p:grpSpPr>
        <p:sp>
          <p:nvSpPr>
            <p:cNvPr id="50206" name="Oval 42"/>
            <p:cNvSpPr>
              <a:spLocks noChangeArrowheads="1"/>
            </p:cNvSpPr>
            <p:nvPr/>
          </p:nvSpPr>
          <p:spPr bwMode="auto">
            <a:xfrm>
              <a:off x="1207" y="1976"/>
              <a:ext cx="98" cy="98"/>
            </a:xfrm>
            <a:prstGeom prst="ellipse">
              <a:avLst/>
            </a:prstGeom>
            <a:solidFill>
              <a:srgbClr val="000000"/>
            </a:solidFill>
            <a:ln w="9525">
              <a:noFill/>
              <a:round/>
              <a:headEnd/>
              <a:tailEnd/>
            </a:ln>
          </p:spPr>
          <p:txBody>
            <a:bodyPr/>
            <a:lstStyle/>
            <a:p>
              <a:endParaRPr lang="en-US"/>
            </a:p>
          </p:txBody>
        </p:sp>
        <p:sp>
          <p:nvSpPr>
            <p:cNvPr id="50207" name="Rectangle 43"/>
            <p:cNvSpPr>
              <a:spLocks noChangeArrowheads="1"/>
            </p:cNvSpPr>
            <p:nvPr/>
          </p:nvSpPr>
          <p:spPr bwMode="auto">
            <a:xfrm>
              <a:off x="1084" y="2003"/>
              <a:ext cx="107" cy="192"/>
            </a:xfrm>
            <a:prstGeom prst="rect">
              <a:avLst/>
            </a:prstGeom>
            <a:noFill/>
            <a:ln w="9525">
              <a:noFill/>
              <a:miter lim="800000"/>
              <a:headEnd/>
              <a:tailEnd/>
            </a:ln>
          </p:spPr>
          <p:txBody>
            <a:bodyPr wrap="none" lIns="0" tIns="0" rIns="0" bIns="0">
              <a:spAutoFit/>
            </a:bodyPr>
            <a:lstStyle/>
            <a:p>
              <a:pPr eaLnBrk="0" hangingPunct="0"/>
              <a:r>
                <a:rPr lang="en-US" sz="2000" u="none">
                  <a:solidFill>
                    <a:srgbClr val="000000"/>
                  </a:solidFill>
                </a:rPr>
                <a:t>B</a:t>
              </a:r>
              <a:endParaRPr lang="en-US" sz="2400" u="none">
                <a:latin typeface="Times New Roman" pitchFamily="18" charset="0"/>
              </a:endParaRPr>
            </a:p>
          </p:txBody>
        </p:sp>
      </p:grpSp>
      <p:sp>
        <p:nvSpPr>
          <p:cNvPr id="904237" name="Text Box 45"/>
          <p:cNvSpPr txBox="1">
            <a:spLocks noChangeArrowheads="1"/>
          </p:cNvSpPr>
          <p:nvPr/>
        </p:nvSpPr>
        <p:spPr bwMode="auto">
          <a:xfrm>
            <a:off x="4165600" y="1422400"/>
            <a:ext cx="3468688" cy="1190625"/>
          </a:xfrm>
          <a:prstGeom prst="rect">
            <a:avLst/>
          </a:prstGeom>
          <a:solidFill>
            <a:srgbClr val="EAEAEA"/>
          </a:solidFill>
          <a:ln w="9525">
            <a:noFill/>
            <a:miter lim="800000"/>
            <a:headEnd/>
            <a:tailEnd/>
          </a:ln>
        </p:spPr>
        <p:txBody>
          <a:bodyPr>
            <a:spAutoFit/>
          </a:bodyPr>
          <a:lstStyle/>
          <a:p>
            <a:pPr>
              <a:spcBef>
                <a:spcPct val="50000"/>
              </a:spcBef>
            </a:pPr>
            <a:r>
              <a:rPr lang="en-US" u="none">
                <a:solidFill>
                  <a:schemeClr val="accent2"/>
                </a:solidFill>
              </a:rPr>
              <a:t>The consumer would prefer to be on indifference curve I</a:t>
            </a:r>
            <a:r>
              <a:rPr lang="en-US" u="none" baseline="-25000">
                <a:solidFill>
                  <a:schemeClr val="accent2"/>
                </a:solidFill>
              </a:rPr>
              <a:t>3</a:t>
            </a:r>
            <a:r>
              <a:rPr lang="en-US" u="none">
                <a:solidFill>
                  <a:schemeClr val="accent2"/>
                </a:solidFill>
              </a:rPr>
              <a:t>, but does not have enough income to reach that indifference curve.</a:t>
            </a:r>
          </a:p>
        </p:txBody>
      </p:sp>
      <p:sp>
        <p:nvSpPr>
          <p:cNvPr id="904238" name="Text Box 46"/>
          <p:cNvSpPr txBox="1">
            <a:spLocks noChangeArrowheads="1"/>
          </p:cNvSpPr>
          <p:nvPr/>
        </p:nvSpPr>
        <p:spPr bwMode="auto">
          <a:xfrm>
            <a:off x="5622925" y="2855913"/>
            <a:ext cx="3005138" cy="1739900"/>
          </a:xfrm>
          <a:prstGeom prst="rect">
            <a:avLst/>
          </a:prstGeom>
          <a:solidFill>
            <a:srgbClr val="EAEAEA"/>
          </a:solidFill>
          <a:ln w="9525">
            <a:noFill/>
            <a:miter lim="800000"/>
            <a:headEnd/>
            <a:tailEnd/>
          </a:ln>
        </p:spPr>
        <p:txBody>
          <a:bodyPr>
            <a:spAutoFit/>
          </a:bodyPr>
          <a:lstStyle/>
          <a:p>
            <a:pPr>
              <a:spcBef>
                <a:spcPct val="50000"/>
              </a:spcBef>
            </a:pPr>
            <a:r>
              <a:rPr lang="en-US" u="none">
                <a:solidFill>
                  <a:schemeClr val="accent2"/>
                </a:solidFill>
              </a:rPr>
              <a:t>The consumer can afford most of the bundles on I</a:t>
            </a:r>
            <a:r>
              <a:rPr lang="en-US" u="none" baseline="-25000">
                <a:solidFill>
                  <a:schemeClr val="accent2"/>
                </a:solidFill>
              </a:rPr>
              <a:t>1</a:t>
            </a:r>
            <a:r>
              <a:rPr lang="en-US" u="none">
                <a:solidFill>
                  <a:schemeClr val="accent2"/>
                </a:solidFill>
              </a:rPr>
              <a:t>, but why stay there when you can move out to a higher indifference curve, I</a:t>
            </a:r>
            <a:r>
              <a:rPr lang="en-US" u="none" baseline="-25000">
                <a:solidFill>
                  <a:schemeClr val="accent2"/>
                </a:solidFill>
              </a:rPr>
              <a:t>2</a:t>
            </a:r>
            <a:r>
              <a:rPr lang="en-US" u="none">
                <a:solidFill>
                  <a:schemeClr val="accent2"/>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upRigh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04237"/>
                                        </p:tgtEl>
                                        <p:attrNameLst>
                                          <p:attrName>style.visibility</p:attrName>
                                        </p:attrNameLst>
                                      </p:cBhvr>
                                      <p:to>
                                        <p:strVal val="visible"/>
                                      </p:to>
                                    </p:set>
                                    <p:animEffect transition="in" filter="dissolve">
                                      <p:cBhvr>
                                        <p:cTn id="42" dur="500"/>
                                        <p:tgtEl>
                                          <p:spTgt spid="9042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04238"/>
                                        </p:tgtEl>
                                        <p:attrNameLst>
                                          <p:attrName>style.visibility</p:attrName>
                                        </p:attrNameLst>
                                      </p:cBhvr>
                                      <p:to>
                                        <p:strVal val="visible"/>
                                      </p:to>
                                    </p:set>
                                    <p:animEffect transition="in" filter="dissolve">
                                      <p:cBhvr>
                                        <p:cTn id="47" dur="500"/>
                                        <p:tgtEl>
                                          <p:spTgt spid="904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237" grpId="0" animBg="1"/>
      <p:bldP spid="90423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380010" y="365126"/>
            <a:ext cx="8135340" cy="1325563"/>
          </a:xfrm>
        </p:spPr>
        <p:txBody>
          <a:bodyPr>
            <a:normAutofit/>
          </a:bodyPr>
          <a:lstStyle/>
          <a:p>
            <a:pPr algn="ctr"/>
            <a:r>
              <a:rPr lang="en-US" sz="3600" dirty="0"/>
              <a:t>HOW CHANGES IN INCOME AFFECT THE CONSUMER’S CHOICES</a:t>
            </a:r>
          </a:p>
        </p:txBody>
      </p:sp>
      <p:sp>
        <p:nvSpPr>
          <p:cNvPr id="51203" name="Rectangle 5"/>
          <p:cNvSpPr>
            <a:spLocks noGrp="1" noChangeArrowheads="1"/>
          </p:cNvSpPr>
          <p:nvPr>
            <p:ph idx="1"/>
          </p:nvPr>
        </p:nvSpPr>
        <p:spPr>
          <a:xfrm>
            <a:off x="133350" y="2505694"/>
            <a:ext cx="8832850" cy="3818906"/>
          </a:xfrm>
        </p:spPr>
        <p:txBody>
          <a:bodyPr/>
          <a:lstStyle/>
          <a:p>
            <a:pPr>
              <a:buFontTx/>
              <a:buNone/>
            </a:pPr>
            <a:r>
              <a:rPr lang="en-US" dirty="0"/>
              <a:t>An increase in income shifts the budget constraint outward.</a:t>
            </a:r>
          </a:p>
          <a:p>
            <a:pPr>
              <a:buFontTx/>
              <a:buNone/>
            </a:pPr>
            <a:endParaRPr lang="en-US" dirty="0"/>
          </a:p>
          <a:p>
            <a:pPr lvl="1">
              <a:buFont typeface="Wingdings" pitchFamily="2" charset="2"/>
              <a:buChar char="Ø"/>
            </a:pPr>
            <a:r>
              <a:rPr lang="en-US" dirty="0"/>
              <a:t>The consumer is able to choose a better combination of goods on a higher indifference curve.</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24B5-BD53-BB28-924F-407F3CD19550}"/>
              </a:ext>
            </a:extLst>
          </p:cNvPr>
          <p:cNvSpPr>
            <a:spLocks noGrp="1"/>
          </p:cNvSpPr>
          <p:nvPr>
            <p:ph type="title"/>
          </p:nvPr>
        </p:nvSpPr>
        <p:spPr>
          <a:xfrm>
            <a:off x="628650" y="365126"/>
            <a:ext cx="7886700" cy="751155"/>
          </a:xfrm>
        </p:spPr>
        <p:txBody>
          <a:bodyPr>
            <a:normAutofit/>
          </a:bodyPr>
          <a:lstStyle/>
          <a:p>
            <a:r>
              <a:rPr lang="en-NP" sz="3600" dirty="0"/>
              <a:t>Consumer Equilibrium</a:t>
            </a:r>
          </a:p>
        </p:txBody>
      </p:sp>
      <p:sp>
        <p:nvSpPr>
          <p:cNvPr id="3" name="Content Placeholder 2">
            <a:extLst>
              <a:ext uri="{FF2B5EF4-FFF2-40B4-BE49-F238E27FC236}">
                <a16:creationId xmlns:a16="http://schemas.microsoft.com/office/drawing/2014/main" id="{E06E156A-28BC-B1A7-1773-AE1A0A79DDB7}"/>
              </a:ext>
            </a:extLst>
          </p:cNvPr>
          <p:cNvSpPr>
            <a:spLocks noGrp="1"/>
          </p:cNvSpPr>
          <p:nvPr>
            <p:ph idx="1"/>
          </p:nvPr>
        </p:nvSpPr>
        <p:spPr/>
        <p:txBody>
          <a:bodyPr/>
          <a:lstStyle/>
          <a:p>
            <a:pPr algn="just"/>
            <a:r>
              <a:rPr lang="en-NP" dirty="0"/>
              <a:t>Consumers’ equilibrium means a state of maximum satisfaction. </a:t>
            </a:r>
          </a:p>
          <a:p>
            <a:pPr algn="just"/>
            <a:r>
              <a:rPr lang="en-NP" dirty="0"/>
              <a:t>A situation where a consumer spends his given income purchasing one or more commodities so that he gets maximum satisfaction and has no urge to change this level of consumption, given the prices of commodities, is known as the consumers’ equilibrium.</a:t>
            </a:r>
          </a:p>
        </p:txBody>
      </p:sp>
    </p:spTree>
    <p:extLst>
      <p:ext uri="{BB962C8B-B14F-4D97-AF65-F5344CB8AC3E}">
        <p14:creationId xmlns:p14="http://schemas.microsoft.com/office/powerpoint/2010/main" val="8822388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algn="ctr"/>
            <a:r>
              <a:rPr lang="en-US" sz="3600" dirty="0"/>
              <a:t>INCREASING INCOME</a:t>
            </a:r>
          </a:p>
        </p:txBody>
      </p:sp>
      <p:sp>
        <p:nvSpPr>
          <p:cNvPr id="52227" name="Rectangle 3"/>
          <p:cNvSpPr>
            <a:spLocks noGrp="1" noChangeArrowheads="1"/>
          </p:cNvSpPr>
          <p:nvPr>
            <p:ph idx="1"/>
          </p:nvPr>
        </p:nvSpPr>
        <p:spPr/>
        <p:txBody>
          <a:bodyPr/>
          <a:lstStyle/>
          <a:p>
            <a:pPr>
              <a:buFont typeface="Wingdings" pitchFamily="2" charset="2"/>
              <a:buChar char="Ø"/>
            </a:pPr>
            <a:r>
              <a:rPr lang="en-US"/>
              <a:t>How does an increase in income influence the consumer’s budget constraint?</a:t>
            </a:r>
          </a:p>
          <a:p>
            <a:pPr>
              <a:buFont typeface="Wingdings" pitchFamily="2" charset="2"/>
              <a:buChar char="Ø"/>
            </a:pPr>
            <a:endParaRPr lang="en-US"/>
          </a:p>
          <a:p>
            <a:pPr>
              <a:buFont typeface="Wingdings" pitchFamily="2" charset="2"/>
              <a:buChar char="Ø"/>
            </a:pPr>
            <a:r>
              <a:rPr lang="en-US"/>
              <a:t>If we double our consumer’s Rs.1000 income, how much Pepsi can she buy if no pizza?</a:t>
            </a:r>
          </a:p>
          <a:p>
            <a:pPr>
              <a:buFontTx/>
              <a:buNone/>
            </a:pPr>
            <a:endParaRPr lang="en-US"/>
          </a:p>
          <a:p>
            <a:pPr>
              <a:buFont typeface="Wingdings" pitchFamily="2" charset="2"/>
              <a:buChar char="Ø"/>
            </a:pPr>
            <a:r>
              <a:rPr lang="en-US"/>
              <a:t>How much pizza if no Pepsi?</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3"/>
          <p:cNvSpPr>
            <a:spLocks noGrp="1" noChangeArrowheads="1"/>
          </p:cNvSpPr>
          <p:nvPr>
            <p:ph type="title"/>
          </p:nvPr>
        </p:nvSpPr>
        <p:spPr>
          <a:xfrm>
            <a:off x="457200" y="77788"/>
            <a:ext cx="8229600" cy="1143000"/>
          </a:xfrm>
        </p:spPr>
        <p:txBody>
          <a:bodyPr>
            <a:normAutofit/>
          </a:bodyPr>
          <a:lstStyle/>
          <a:p>
            <a:pPr eaLnBrk="1" hangingPunct="1"/>
            <a:r>
              <a:rPr lang="en-US" sz="3600" dirty="0"/>
              <a:t>The Consumer’s Income Increase</a:t>
            </a:r>
          </a:p>
        </p:txBody>
      </p:sp>
      <p:sp>
        <p:nvSpPr>
          <p:cNvPr id="53251" name="Rectangle 4"/>
          <p:cNvSpPr>
            <a:spLocks noChangeArrowheads="1"/>
          </p:cNvSpPr>
          <p:nvPr/>
        </p:nvSpPr>
        <p:spPr bwMode="auto">
          <a:xfrm>
            <a:off x="2928938" y="1252538"/>
            <a:ext cx="3862387" cy="4795837"/>
          </a:xfrm>
          <a:prstGeom prst="rect">
            <a:avLst/>
          </a:prstGeom>
          <a:solidFill>
            <a:srgbClr val="F3F6F9"/>
          </a:solidFill>
          <a:ln w="231775">
            <a:solidFill>
              <a:srgbClr val="F3F6F9"/>
            </a:solidFill>
            <a:miter lim="800000"/>
            <a:headEnd/>
            <a:tailEnd/>
          </a:ln>
        </p:spPr>
        <p:txBody>
          <a:bodyPr/>
          <a:lstStyle/>
          <a:p>
            <a:endParaRPr lang="en-US"/>
          </a:p>
        </p:txBody>
      </p:sp>
      <p:sp>
        <p:nvSpPr>
          <p:cNvPr id="53252" name="Rectangle 5"/>
          <p:cNvSpPr>
            <a:spLocks noChangeArrowheads="1"/>
          </p:cNvSpPr>
          <p:nvPr/>
        </p:nvSpPr>
        <p:spPr bwMode="auto">
          <a:xfrm>
            <a:off x="2928938" y="1252538"/>
            <a:ext cx="3862387" cy="4795837"/>
          </a:xfrm>
          <a:prstGeom prst="rect">
            <a:avLst/>
          </a:prstGeom>
          <a:solidFill>
            <a:srgbClr val="F2F4F8"/>
          </a:solidFill>
          <a:ln w="211138">
            <a:solidFill>
              <a:srgbClr val="F2F4F8"/>
            </a:solidFill>
            <a:miter lim="800000"/>
            <a:headEnd/>
            <a:tailEnd/>
          </a:ln>
        </p:spPr>
        <p:txBody>
          <a:bodyPr/>
          <a:lstStyle/>
          <a:p>
            <a:endParaRPr lang="en-US"/>
          </a:p>
        </p:txBody>
      </p:sp>
      <p:sp>
        <p:nvSpPr>
          <p:cNvPr id="53253" name="Rectangle 6"/>
          <p:cNvSpPr>
            <a:spLocks noChangeArrowheads="1"/>
          </p:cNvSpPr>
          <p:nvPr/>
        </p:nvSpPr>
        <p:spPr bwMode="auto">
          <a:xfrm>
            <a:off x="2928938" y="1252538"/>
            <a:ext cx="3862387" cy="4795837"/>
          </a:xfrm>
          <a:prstGeom prst="rect">
            <a:avLst/>
          </a:prstGeom>
          <a:solidFill>
            <a:srgbClr val="F1F4F7"/>
          </a:solidFill>
          <a:ln w="190500">
            <a:solidFill>
              <a:srgbClr val="F1F4F7"/>
            </a:solidFill>
            <a:miter lim="800000"/>
            <a:headEnd/>
            <a:tailEnd/>
          </a:ln>
        </p:spPr>
        <p:txBody>
          <a:bodyPr/>
          <a:lstStyle/>
          <a:p>
            <a:endParaRPr lang="en-US"/>
          </a:p>
        </p:txBody>
      </p:sp>
      <p:sp>
        <p:nvSpPr>
          <p:cNvPr id="53254" name="Rectangle 7"/>
          <p:cNvSpPr>
            <a:spLocks noChangeArrowheads="1"/>
          </p:cNvSpPr>
          <p:nvPr/>
        </p:nvSpPr>
        <p:spPr bwMode="auto">
          <a:xfrm>
            <a:off x="2928938" y="1252538"/>
            <a:ext cx="3862387" cy="4795837"/>
          </a:xfrm>
          <a:prstGeom prst="rect">
            <a:avLst/>
          </a:prstGeom>
          <a:solidFill>
            <a:srgbClr val="F0F2F5"/>
          </a:solidFill>
          <a:ln w="168275">
            <a:solidFill>
              <a:srgbClr val="F0F2F5"/>
            </a:solidFill>
            <a:miter lim="800000"/>
            <a:headEnd/>
            <a:tailEnd/>
          </a:ln>
        </p:spPr>
        <p:txBody>
          <a:bodyPr/>
          <a:lstStyle/>
          <a:p>
            <a:endParaRPr lang="en-US"/>
          </a:p>
        </p:txBody>
      </p:sp>
      <p:sp>
        <p:nvSpPr>
          <p:cNvPr id="53255" name="Rectangle 8"/>
          <p:cNvSpPr>
            <a:spLocks noChangeArrowheads="1"/>
          </p:cNvSpPr>
          <p:nvPr/>
        </p:nvSpPr>
        <p:spPr bwMode="auto">
          <a:xfrm>
            <a:off x="2928938" y="1252538"/>
            <a:ext cx="3862387" cy="4795837"/>
          </a:xfrm>
          <a:prstGeom prst="rect">
            <a:avLst/>
          </a:prstGeom>
          <a:solidFill>
            <a:srgbClr val="EEF1F4"/>
          </a:solidFill>
          <a:ln w="147638">
            <a:solidFill>
              <a:srgbClr val="EEF1F4"/>
            </a:solidFill>
            <a:miter lim="800000"/>
            <a:headEnd/>
            <a:tailEnd/>
          </a:ln>
        </p:spPr>
        <p:txBody>
          <a:bodyPr/>
          <a:lstStyle/>
          <a:p>
            <a:endParaRPr lang="en-US"/>
          </a:p>
        </p:txBody>
      </p:sp>
      <p:sp>
        <p:nvSpPr>
          <p:cNvPr id="53256" name="Rectangle 9"/>
          <p:cNvSpPr>
            <a:spLocks noChangeArrowheads="1"/>
          </p:cNvSpPr>
          <p:nvPr/>
        </p:nvSpPr>
        <p:spPr bwMode="auto">
          <a:xfrm>
            <a:off x="2928938" y="1252538"/>
            <a:ext cx="3862387" cy="4795837"/>
          </a:xfrm>
          <a:prstGeom prst="rect">
            <a:avLst/>
          </a:prstGeom>
          <a:solidFill>
            <a:srgbClr val="EDEFF3"/>
          </a:solidFill>
          <a:ln w="127000">
            <a:solidFill>
              <a:srgbClr val="EDEFF3"/>
            </a:solidFill>
            <a:miter lim="800000"/>
            <a:headEnd/>
            <a:tailEnd/>
          </a:ln>
        </p:spPr>
        <p:txBody>
          <a:bodyPr/>
          <a:lstStyle/>
          <a:p>
            <a:endParaRPr lang="en-US"/>
          </a:p>
        </p:txBody>
      </p:sp>
      <p:sp>
        <p:nvSpPr>
          <p:cNvPr id="53257" name="Rectangle 10"/>
          <p:cNvSpPr>
            <a:spLocks noChangeArrowheads="1"/>
          </p:cNvSpPr>
          <p:nvPr/>
        </p:nvSpPr>
        <p:spPr bwMode="auto">
          <a:xfrm>
            <a:off x="2928938" y="1252538"/>
            <a:ext cx="3862387" cy="4795837"/>
          </a:xfrm>
          <a:prstGeom prst="rect">
            <a:avLst/>
          </a:prstGeom>
          <a:solidFill>
            <a:srgbClr val="EBEEF2"/>
          </a:solidFill>
          <a:ln w="104775">
            <a:solidFill>
              <a:srgbClr val="EBEEF2"/>
            </a:solidFill>
            <a:miter lim="800000"/>
            <a:headEnd/>
            <a:tailEnd/>
          </a:ln>
        </p:spPr>
        <p:txBody>
          <a:bodyPr/>
          <a:lstStyle/>
          <a:p>
            <a:endParaRPr lang="en-US"/>
          </a:p>
        </p:txBody>
      </p:sp>
      <p:sp>
        <p:nvSpPr>
          <p:cNvPr id="53258" name="Rectangle 11"/>
          <p:cNvSpPr>
            <a:spLocks noChangeArrowheads="1"/>
          </p:cNvSpPr>
          <p:nvPr/>
        </p:nvSpPr>
        <p:spPr bwMode="auto">
          <a:xfrm>
            <a:off x="2928938" y="1252538"/>
            <a:ext cx="3862387" cy="4795837"/>
          </a:xfrm>
          <a:prstGeom prst="rect">
            <a:avLst/>
          </a:prstGeom>
          <a:solidFill>
            <a:srgbClr val="EAECF1"/>
          </a:solidFill>
          <a:ln w="84138">
            <a:solidFill>
              <a:srgbClr val="EAECF1"/>
            </a:solidFill>
            <a:miter lim="800000"/>
            <a:headEnd/>
            <a:tailEnd/>
          </a:ln>
        </p:spPr>
        <p:txBody>
          <a:bodyPr/>
          <a:lstStyle/>
          <a:p>
            <a:endParaRPr lang="en-US"/>
          </a:p>
        </p:txBody>
      </p:sp>
      <p:sp>
        <p:nvSpPr>
          <p:cNvPr id="53259" name="Rectangle 12"/>
          <p:cNvSpPr>
            <a:spLocks noChangeArrowheads="1"/>
          </p:cNvSpPr>
          <p:nvPr/>
        </p:nvSpPr>
        <p:spPr bwMode="auto">
          <a:xfrm>
            <a:off x="2928938" y="1252538"/>
            <a:ext cx="3862387" cy="4795837"/>
          </a:xfrm>
          <a:prstGeom prst="rect">
            <a:avLst/>
          </a:prstGeom>
          <a:solidFill>
            <a:srgbClr val="E9EBF0"/>
          </a:solidFill>
          <a:ln w="63500">
            <a:solidFill>
              <a:srgbClr val="E9EBF0"/>
            </a:solidFill>
            <a:miter lim="800000"/>
            <a:headEnd/>
            <a:tailEnd/>
          </a:ln>
        </p:spPr>
        <p:txBody>
          <a:bodyPr/>
          <a:lstStyle/>
          <a:p>
            <a:endParaRPr lang="en-US"/>
          </a:p>
        </p:txBody>
      </p:sp>
      <p:sp>
        <p:nvSpPr>
          <p:cNvPr id="53260" name="Rectangle 13"/>
          <p:cNvSpPr>
            <a:spLocks noChangeArrowheads="1"/>
          </p:cNvSpPr>
          <p:nvPr/>
        </p:nvSpPr>
        <p:spPr bwMode="auto">
          <a:xfrm>
            <a:off x="2928938" y="1252538"/>
            <a:ext cx="3862387" cy="4795837"/>
          </a:xfrm>
          <a:prstGeom prst="rect">
            <a:avLst/>
          </a:prstGeom>
          <a:solidFill>
            <a:srgbClr val="E7EAEF"/>
          </a:solidFill>
          <a:ln w="42863">
            <a:solidFill>
              <a:srgbClr val="E7EAEF"/>
            </a:solidFill>
            <a:miter lim="800000"/>
            <a:headEnd/>
            <a:tailEnd/>
          </a:ln>
        </p:spPr>
        <p:txBody>
          <a:bodyPr/>
          <a:lstStyle/>
          <a:p>
            <a:endParaRPr lang="en-US"/>
          </a:p>
        </p:txBody>
      </p:sp>
      <p:sp>
        <p:nvSpPr>
          <p:cNvPr id="53261" name="Rectangle 14"/>
          <p:cNvSpPr>
            <a:spLocks noChangeArrowheads="1"/>
          </p:cNvSpPr>
          <p:nvPr/>
        </p:nvSpPr>
        <p:spPr bwMode="auto">
          <a:xfrm>
            <a:off x="2928938" y="1252538"/>
            <a:ext cx="3862387" cy="4795837"/>
          </a:xfrm>
          <a:prstGeom prst="rect">
            <a:avLst/>
          </a:prstGeom>
          <a:solidFill>
            <a:srgbClr val="E6E9EF"/>
          </a:solidFill>
          <a:ln w="20638">
            <a:solidFill>
              <a:srgbClr val="E6E9EF"/>
            </a:solidFill>
            <a:miter lim="800000"/>
            <a:headEnd/>
            <a:tailEnd/>
          </a:ln>
        </p:spPr>
        <p:txBody>
          <a:bodyPr/>
          <a:lstStyle/>
          <a:p>
            <a:endParaRPr lang="en-US"/>
          </a:p>
        </p:txBody>
      </p:sp>
      <p:sp>
        <p:nvSpPr>
          <p:cNvPr id="53262" name="Rectangle 15"/>
          <p:cNvSpPr>
            <a:spLocks noChangeArrowheads="1"/>
          </p:cNvSpPr>
          <p:nvPr/>
        </p:nvSpPr>
        <p:spPr bwMode="auto">
          <a:xfrm>
            <a:off x="2824163" y="1298575"/>
            <a:ext cx="3925887" cy="4900613"/>
          </a:xfrm>
          <a:prstGeom prst="rect">
            <a:avLst/>
          </a:prstGeom>
          <a:solidFill>
            <a:srgbClr val="FFFFFF"/>
          </a:solidFill>
          <a:ln w="9525">
            <a:noFill/>
            <a:miter lim="800000"/>
            <a:headEnd/>
            <a:tailEnd/>
          </a:ln>
        </p:spPr>
        <p:txBody>
          <a:bodyPr/>
          <a:lstStyle/>
          <a:p>
            <a:endParaRPr lang="en-US"/>
          </a:p>
        </p:txBody>
      </p:sp>
      <p:sp>
        <p:nvSpPr>
          <p:cNvPr id="53263" name="Freeform 16"/>
          <p:cNvSpPr>
            <a:spLocks/>
          </p:cNvSpPr>
          <p:nvPr/>
        </p:nvSpPr>
        <p:spPr bwMode="auto">
          <a:xfrm>
            <a:off x="2824163" y="1084263"/>
            <a:ext cx="3925887" cy="4900612"/>
          </a:xfrm>
          <a:custGeom>
            <a:avLst/>
            <a:gdLst>
              <a:gd name="T0" fmla="*/ 0 w 2473"/>
              <a:gd name="T1" fmla="*/ 0 h 3087"/>
              <a:gd name="T2" fmla="*/ 0 w 2473"/>
              <a:gd name="T3" fmla="*/ 2147483647 h 3087"/>
              <a:gd name="T4" fmla="*/ 2147483647 w 2473"/>
              <a:gd name="T5" fmla="*/ 2147483647 h 3087"/>
              <a:gd name="T6" fmla="*/ 0 60000 65536"/>
              <a:gd name="T7" fmla="*/ 0 60000 65536"/>
              <a:gd name="T8" fmla="*/ 0 60000 65536"/>
              <a:gd name="T9" fmla="*/ 0 w 2473"/>
              <a:gd name="T10" fmla="*/ 0 h 3087"/>
              <a:gd name="T11" fmla="*/ 2473 w 2473"/>
              <a:gd name="T12" fmla="*/ 3087 h 3087"/>
            </a:gdLst>
            <a:ahLst/>
            <a:cxnLst>
              <a:cxn ang="T6">
                <a:pos x="T0" y="T1"/>
              </a:cxn>
              <a:cxn ang="T7">
                <a:pos x="T2" y="T3"/>
              </a:cxn>
              <a:cxn ang="T8">
                <a:pos x="T4" y="T5"/>
              </a:cxn>
            </a:cxnLst>
            <a:rect l="T9" t="T10" r="T11" b="T12"/>
            <a:pathLst>
              <a:path w="2473" h="3087">
                <a:moveTo>
                  <a:pt x="0" y="0"/>
                </a:moveTo>
                <a:lnTo>
                  <a:pt x="0" y="3087"/>
                </a:lnTo>
                <a:lnTo>
                  <a:pt x="2473" y="3087"/>
                </a:lnTo>
              </a:path>
            </a:pathLst>
          </a:custGeom>
          <a:noFill/>
          <a:ln w="20638">
            <a:solidFill>
              <a:srgbClr val="000000"/>
            </a:solidFill>
            <a:round/>
            <a:headEnd/>
            <a:tailEnd/>
          </a:ln>
        </p:spPr>
        <p:txBody>
          <a:bodyPr/>
          <a:lstStyle/>
          <a:p>
            <a:endParaRPr lang="en-US"/>
          </a:p>
        </p:txBody>
      </p:sp>
      <p:sp>
        <p:nvSpPr>
          <p:cNvPr id="53264" name="Line 17"/>
          <p:cNvSpPr>
            <a:spLocks noChangeShapeType="1"/>
          </p:cNvSpPr>
          <p:nvPr/>
        </p:nvSpPr>
        <p:spPr bwMode="auto">
          <a:xfrm>
            <a:off x="3900488" y="5816600"/>
            <a:ext cx="1587" cy="168275"/>
          </a:xfrm>
          <a:prstGeom prst="line">
            <a:avLst/>
          </a:prstGeom>
          <a:noFill/>
          <a:ln w="20638">
            <a:solidFill>
              <a:srgbClr val="000000"/>
            </a:solidFill>
            <a:round/>
            <a:headEnd/>
            <a:tailEnd/>
          </a:ln>
        </p:spPr>
        <p:txBody>
          <a:bodyPr/>
          <a:lstStyle/>
          <a:p>
            <a:endParaRPr lang="en-US"/>
          </a:p>
        </p:txBody>
      </p:sp>
      <p:sp>
        <p:nvSpPr>
          <p:cNvPr id="53265" name="Line 18"/>
          <p:cNvSpPr>
            <a:spLocks noChangeShapeType="1"/>
          </p:cNvSpPr>
          <p:nvPr/>
        </p:nvSpPr>
        <p:spPr bwMode="auto">
          <a:xfrm flipH="1">
            <a:off x="2824163" y="4021138"/>
            <a:ext cx="168275" cy="1587"/>
          </a:xfrm>
          <a:prstGeom prst="line">
            <a:avLst/>
          </a:prstGeom>
          <a:noFill/>
          <a:ln w="20638">
            <a:solidFill>
              <a:srgbClr val="000000"/>
            </a:solidFill>
            <a:round/>
            <a:headEnd/>
            <a:tailEnd/>
          </a:ln>
        </p:spPr>
        <p:txBody>
          <a:bodyPr/>
          <a:lstStyle/>
          <a:p>
            <a:endParaRPr lang="en-US"/>
          </a:p>
        </p:txBody>
      </p:sp>
      <p:sp>
        <p:nvSpPr>
          <p:cNvPr id="53266" name="Rectangle 19"/>
          <p:cNvSpPr>
            <a:spLocks noChangeArrowheads="1"/>
          </p:cNvSpPr>
          <p:nvPr/>
        </p:nvSpPr>
        <p:spPr bwMode="auto">
          <a:xfrm>
            <a:off x="5800725" y="605155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latin typeface="Times New Roman" pitchFamily="18" charset="0"/>
            </a:endParaRPr>
          </a:p>
        </p:txBody>
      </p:sp>
      <p:sp>
        <p:nvSpPr>
          <p:cNvPr id="53267" name="Rectangle 20"/>
          <p:cNvSpPr>
            <a:spLocks noChangeArrowheads="1"/>
          </p:cNvSpPr>
          <p:nvPr/>
        </p:nvSpPr>
        <p:spPr bwMode="auto">
          <a:xfrm>
            <a:off x="5878513" y="6332538"/>
            <a:ext cx="9652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Pizza</a:t>
            </a:r>
            <a:endParaRPr lang="en-US" sz="2400" u="none">
              <a:latin typeface="Times New Roman" pitchFamily="18" charset="0"/>
            </a:endParaRPr>
          </a:p>
        </p:txBody>
      </p:sp>
      <p:sp>
        <p:nvSpPr>
          <p:cNvPr id="53268" name="Rectangle 21"/>
          <p:cNvSpPr>
            <a:spLocks noChangeArrowheads="1"/>
          </p:cNvSpPr>
          <p:nvPr/>
        </p:nvSpPr>
        <p:spPr bwMode="auto">
          <a:xfrm>
            <a:off x="1808163" y="107950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latin typeface="Times New Roman" pitchFamily="18" charset="0"/>
            </a:endParaRPr>
          </a:p>
        </p:txBody>
      </p:sp>
      <p:sp>
        <p:nvSpPr>
          <p:cNvPr id="53269" name="Rectangle 22"/>
          <p:cNvSpPr>
            <a:spLocks noChangeArrowheads="1"/>
          </p:cNvSpPr>
          <p:nvPr/>
        </p:nvSpPr>
        <p:spPr bwMode="auto">
          <a:xfrm>
            <a:off x="1843088" y="1358900"/>
            <a:ext cx="993775"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Pepsi</a:t>
            </a:r>
            <a:endParaRPr lang="en-US" sz="2400" u="none">
              <a:latin typeface="Times New Roman" pitchFamily="18" charset="0"/>
            </a:endParaRPr>
          </a:p>
        </p:txBody>
      </p:sp>
      <p:sp>
        <p:nvSpPr>
          <p:cNvPr id="53270" name="Rectangle 23"/>
          <p:cNvSpPr>
            <a:spLocks noChangeArrowheads="1"/>
          </p:cNvSpPr>
          <p:nvPr/>
        </p:nvSpPr>
        <p:spPr bwMode="auto">
          <a:xfrm>
            <a:off x="2590800" y="6057900"/>
            <a:ext cx="230188" cy="314325"/>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0</a:t>
            </a:r>
            <a:endParaRPr lang="en-US" sz="2400" u="none">
              <a:latin typeface="Times New Roman" pitchFamily="18" charset="0"/>
            </a:endParaRPr>
          </a:p>
        </p:txBody>
      </p:sp>
      <p:grpSp>
        <p:nvGrpSpPr>
          <p:cNvPr id="2" name="Group 24"/>
          <p:cNvGrpSpPr>
            <a:grpSpLocks/>
          </p:cNvGrpSpPr>
          <p:nvPr/>
        </p:nvGrpSpPr>
        <p:grpSpPr bwMode="auto">
          <a:xfrm>
            <a:off x="5102225" y="5278438"/>
            <a:ext cx="1843088" cy="298450"/>
            <a:chOff x="3008" y="2851"/>
            <a:chExt cx="1154" cy="371"/>
          </a:xfrm>
        </p:grpSpPr>
        <p:sp>
          <p:nvSpPr>
            <p:cNvPr id="53293" name="Rectangle 26"/>
            <p:cNvSpPr>
              <a:spLocks noChangeArrowheads="1"/>
            </p:cNvSpPr>
            <p:nvPr/>
          </p:nvSpPr>
          <p:spPr bwMode="auto">
            <a:xfrm>
              <a:off x="3033" y="2851"/>
              <a:ext cx="768"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Consumer’s</a:t>
              </a:r>
              <a:endParaRPr lang="en-US" sz="2400" u="none">
                <a:latin typeface="Times New Roman" pitchFamily="18" charset="0"/>
              </a:endParaRPr>
            </a:p>
          </p:txBody>
        </p:sp>
        <p:sp>
          <p:nvSpPr>
            <p:cNvPr id="53294" name="Rectangle 27"/>
            <p:cNvSpPr>
              <a:spLocks noChangeArrowheads="1"/>
            </p:cNvSpPr>
            <p:nvPr/>
          </p:nvSpPr>
          <p:spPr bwMode="auto">
            <a:xfrm>
              <a:off x="3008" y="3024"/>
              <a:ext cx="115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budget constraint</a:t>
              </a:r>
              <a:endParaRPr lang="en-US" sz="2400" u="none">
                <a:latin typeface="Times New Roman" pitchFamily="18" charset="0"/>
              </a:endParaRPr>
            </a:p>
          </p:txBody>
        </p:sp>
      </p:grpSp>
      <p:grpSp>
        <p:nvGrpSpPr>
          <p:cNvPr id="3" name="Group 28"/>
          <p:cNvGrpSpPr>
            <a:grpSpLocks/>
          </p:cNvGrpSpPr>
          <p:nvPr/>
        </p:nvGrpSpPr>
        <p:grpSpPr bwMode="auto">
          <a:xfrm>
            <a:off x="2317750" y="1706563"/>
            <a:ext cx="1116013" cy="482600"/>
            <a:chOff x="1474" y="1111"/>
            <a:chExt cx="703" cy="304"/>
          </a:xfrm>
        </p:grpSpPr>
        <p:sp>
          <p:nvSpPr>
            <p:cNvPr id="53290" name="Rectangle 29"/>
            <p:cNvSpPr>
              <a:spLocks noChangeArrowheads="1"/>
            </p:cNvSpPr>
            <p:nvPr/>
          </p:nvSpPr>
          <p:spPr bwMode="auto">
            <a:xfrm>
              <a:off x="1474" y="1217"/>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500</a:t>
              </a:r>
              <a:endParaRPr lang="en-US" sz="2400" u="none">
                <a:latin typeface="Times New Roman" pitchFamily="18" charset="0"/>
              </a:endParaRPr>
            </a:p>
          </p:txBody>
        </p:sp>
        <p:sp>
          <p:nvSpPr>
            <p:cNvPr id="53291" name="Rectangle 30"/>
            <p:cNvSpPr>
              <a:spLocks noChangeArrowheads="1"/>
            </p:cNvSpPr>
            <p:nvPr/>
          </p:nvSpPr>
          <p:spPr bwMode="auto">
            <a:xfrm>
              <a:off x="2081" y="1111"/>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B</a:t>
              </a:r>
              <a:endParaRPr lang="en-US" sz="2400" u="none">
                <a:latin typeface="Times New Roman" pitchFamily="18" charset="0"/>
              </a:endParaRPr>
            </a:p>
          </p:txBody>
        </p:sp>
        <p:sp>
          <p:nvSpPr>
            <p:cNvPr id="53292" name="Oval 31"/>
            <p:cNvSpPr>
              <a:spLocks noChangeArrowheads="1"/>
            </p:cNvSpPr>
            <p:nvPr/>
          </p:nvSpPr>
          <p:spPr bwMode="auto">
            <a:xfrm>
              <a:off x="1739" y="1229"/>
              <a:ext cx="86" cy="86"/>
            </a:xfrm>
            <a:prstGeom prst="ellipse">
              <a:avLst/>
            </a:prstGeom>
            <a:solidFill>
              <a:srgbClr val="000000"/>
            </a:solidFill>
            <a:ln w="9525">
              <a:noFill/>
              <a:round/>
              <a:headEnd/>
              <a:tailEnd/>
            </a:ln>
          </p:spPr>
          <p:txBody>
            <a:bodyPr/>
            <a:lstStyle/>
            <a:p>
              <a:endParaRPr lang="en-US"/>
            </a:p>
          </p:txBody>
        </p:sp>
      </p:grpSp>
      <p:grpSp>
        <p:nvGrpSpPr>
          <p:cNvPr id="4" name="Group 32"/>
          <p:cNvGrpSpPr>
            <a:grpSpLocks/>
          </p:cNvGrpSpPr>
          <p:nvPr/>
        </p:nvGrpSpPr>
        <p:grpSpPr bwMode="auto">
          <a:xfrm>
            <a:off x="2339975" y="3614738"/>
            <a:ext cx="1790700" cy="2757487"/>
            <a:chOff x="1474" y="2277"/>
            <a:chExt cx="1128" cy="1737"/>
          </a:xfrm>
        </p:grpSpPr>
        <p:sp>
          <p:nvSpPr>
            <p:cNvPr id="53285" name="Rectangle 33"/>
            <p:cNvSpPr>
              <a:spLocks noChangeArrowheads="1"/>
            </p:cNvSpPr>
            <p:nvPr/>
          </p:nvSpPr>
          <p:spPr bwMode="auto">
            <a:xfrm>
              <a:off x="1474" y="2468"/>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250</a:t>
              </a:r>
              <a:endParaRPr lang="en-US" sz="2400" u="none">
                <a:latin typeface="Times New Roman" pitchFamily="18" charset="0"/>
              </a:endParaRPr>
            </a:p>
          </p:txBody>
        </p:sp>
        <p:sp>
          <p:nvSpPr>
            <p:cNvPr id="53286" name="Rectangle 34"/>
            <p:cNvSpPr>
              <a:spLocks noChangeArrowheads="1"/>
            </p:cNvSpPr>
            <p:nvPr/>
          </p:nvSpPr>
          <p:spPr bwMode="auto">
            <a:xfrm>
              <a:off x="2377" y="3816"/>
              <a:ext cx="225"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50</a:t>
              </a:r>
              <a:endParaRPr lang="en-US" sz="2400" u="none">
                <a:latin typeface="Times New Roman" pitchFamily="18" charset="0"/>
              </a:endParaRPr>
            </a:p>
          </p:txBody>
        </p:sp>
        <p:sp>
          <p:nvSpPr>
            <p:cNvPr id="53287" name="Freeform 35"/>
            <p:cNvSpPr>
              <a:spLocks/>
            </p:cNvSpPr>
            <p:nvPr/>
          </p:nvSpPr>
          <p:spPr bwMode="auto">
            <a:xfrm>
              <a:off x="1898" y="2537"/>
              <a:ext cx="559" cy="1126"/>
            </a:xfrm>
            <a:custGeom>
              <a:avLst/>
              <a:gdLst>
                <a:gd name="T0" fmla="*/ 559 w 559"/>
                <a:gd name="T1" fmla="*/ 1495 h 1091"/>
                <a:gd name="T2" fmla="*/ 559 w 559"/>
                <a:gd name="T3" fmla="*/ 0 h 1091"/>
                <a:gd name="T4" fmla="*/ 0 w 559"/>
                <a:gd name="T5" fmla="*/ 0 h 1091"/>
                <a:gd name="T6" fmla="*/ 0 60000 65536"/>
                <a:gd name="T7" fmla="*/ 0 60000 65536"/>
                <a:gd name="T8" fmla="*/ 0 60000 65536"/>
                <a:gd name="T9" fmla="*/ 0 w 559"/>
                <a:gd name="T10" fmla="*/ 0 h 1091"/>
                <a:gd name="T11" fmla="*/ 559 w 559"/>
                <a:gd name="T12" fmla="*/ 1091 h 1091"/>
              </a:gdLst>
              <a:ahLst/>
              <a:cxnLst>
                <a:cxn ang="T6">
                  <a:pos x="T0" y="T1"/>
                </a:cxn>
                <a:cxn ang="T7">
                  <a:pos x="T2" y="T3"/>
                </a:cxn>
                <a:cxn ang="T8">
                  <a:pos x="T4" y="T5"/>
                </a:cxn>
              </a:cxnLst>
              <a:rect l="T9" t="T10" r="T11" b="T12"/>
              <a:pathLst>
                <a:path w="559" h="1091">
                  <a:moveTo>
                    <a:pt x="559" y="1091"/>
                  </a:moveTo>
                  <a:lnTo>
                    <a:pt x="559" y="0"/>
                  </a:lnTo>
                  <a:lnTo>
                    <a:pt x="0" y="0"/>
                  </a:lnTo>
                </a:path>
              </a:pathLst>
            </a:custGeom>
            <a:noFill/>
            <a:ln w="20638">
              <a:solidFill>
                <a:schemeClr val="tx1"/>
              </a:solidFill>
              <a:prstDash val="sysDot"/>
              <a:round/>
              <a:headEnd/>
              <a:tailEnd/>
            </a:ln>
          </p:spPr>
          <p:txBody>
            <a:bodyPr/>
            <a:lstStyle/>
            <a:p>
              <a:endParaRPr lang="en-US"/>
            </a:p>
          </p:txBody>
        </p:sp>
        <p:sp>
          <p:nvSpPr>
            <p:cNvPr id="53288" name="Rectangle 36"/>
            <p:cNvSpPr>
              <a:spLocks noChangeArrowheads="1"/>
            </p:cNvSpPr>
            <p:nvPr/>
          </p:nvSpPr>
          <p:spPr bwMode="auto">
            <a:xfrm>
              <a:off x="1775" y="2277"/>
              <a:ext cx="104"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C</a:t>
              </a:r>
              <a:endParaRPr lang="en-US" sz="2400" u="none">
                <a:latin typeface="Times New Roman" pitchFamily="18" charset="0"/>
              </a:endParaRPr>
            </a:p>
          </p:txBody>
        </p:sp>
        <p:sp>
          <p:nvSpPr>
            <p:cNvPr id="53289" name="Oval 37"/>
            <p:cNvSpPr>
              <a:spLocks noChangeArrowheads="1"/>
            </p:cNvSpPr>
            <p:nvPr/>
          </p:nvSpPr>
          <p:spPr bwMode="auto">
            <a:xfrm>
              <a:off x="2417" y="2479"/>
              <a:ext cx="86" cy="86"/>
            </a:xfrm>
            <a:prstGeom prst="ellipse">
              <a:avLst/>
            </a:prstGeom>
            <a:solidFill>
              <a:srgbClr val="000000"/>
            </a:solidFill>
            <a:ln w="9525">
              <a:noFill/>
              <a:round/>
              <a:headEnd/>
              <a:tailEnd/>
            </a:ln>
          </p:spPr>
          <p:txBody>
            <a:bodyPr/>
            <a:lstStyle/>
            <a:p>
              <a:endParaRPr lang="en-US"/>
            </a:p>
          </p:txBody>
        </p:sp>
      </p:grpSp>
      <p:grpSp>
        <p:nvGrpSpPr>
          <p:cNvPr id="5" name="Group 38"/>
          <p:cNvGrpSpPr>
            <a:grpSpLocks/>
          </p:cNvGrpSpPr>
          <p:nvPr/>
        </p:nvGrpSpPr>
        <p:grpSpPr bwMode="auto">
          <a:xfrm>
            <a:off x="4178300" y="5661025"/>
            <a:ext cx="1084263" cy="711200"/>
            <a:chOff x="2632" y="3566"/>
            <a:chExt cx="683" cy="448"/>
          </a:xfrm>
        </p:grpSpPr>
        <p:sp>
          <p:nvSpPr>
            <p:cNvPr id="53282" name="Rectangle 39"/>
            <p:cNvSpPr>
              <a:spLocks noChangeArrowheads="1"/>
            </p:cNvSpPr>
            <p:nvPr/>
          </p:nvSpPr>
          <p:spPr bwMode="auto">
            <a:xfrm>
              <a:off x="3011" y="3816"/>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100</a:t>
              </a:r>
              <a:endParaRPr lang="en-US" sz="2400" u="none">
                <a:latin typeface="Times New Roman" pitchFamily="18" charset="0"/>
              </a:endParaRPr>
            </a:p>
          </p:txBody>
        </p:sp>
        <p:sp>
          <p:nvSpPr>
            <p:cNvPr id="53283" name="Rectangle 40"/>
            <p:cNvSpPr>
              <a:spLocks noChangeArrowheads="1"/>
            </p:cNvSpPr>
            <p:nvPr/>
          </p:nvSpPr>
          <p:spPr bwMode="auto">
            <a:xfrm>
              <a:off x="2632" y="3566"/>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A</a:t>
              </a:r>
              <a:endParaRPr lang="en-US" sz="2400" u="none">
                <a:latin typeface="Times New Roman" pitchFamily="18" charset="0"/>
              </a:endParaRPr>
            </a:p>
          </p:txBody>
        </p:sp>
        <p:sp>
          <p:nvSpPr>
            <p:cNvPr id="53284" name="Oval 41"/>
            <p:cNvSpPr>
              <a:spLocks noChangeArrowheads="1"/>
            </p:cNvSpPr>
            <p:nvPr/>
          </p:nvSpPr>
          <p:spPr bwMode="auto">
            <a:xfrm>
              <a:off x="3095" y="3730"/>
              <a:ext cx="86" cy="86"/>
            </a:xfrm>
            <a:prstGeom prst="ellipse">
              <a:avLst/>
            </a:prstGeom>
            <a:solidFill>
              <a:srgbClr val="000000"/>
            </a:solidFill>
            <a:ln w="9525">
              <a:noFill/>
              <a:round/>
              <a:headEnd/>
              <a:tailEnd/>
            </a:ln>
          </p:spPr>
          <p:txBody>
            <a:bodyPr/>
            <a:lstStyle/>
            <a:p>
              <a:endParaRPr lang="en-US"/>
            </a:p>
          </p:txBody>
        </p:sp>
      </p:grpSp>
      <p:pic>
        <p:nvPicPr>
          <p:cNvPr id="53275" name="Picture 37"/>
          <p:cNvPicPr>
            <a:picLocks noChangeAspect="1" noChangeArrowheads="1"/>
          </p:cNvPicPr>
          <p:nvPr/>
        </p:nvPicPr>
        <p:blipFill>
          <a:blip r:embed="rId2"/>
          <a:srcRect b="51366"/>
          <a:stretch>
            <a:fillRect/>
          </a:stretch>
        </p:blipFill>
        <p:spPr bwMode="auto">
          <a:xfrm rot="3714263">
            <a:off x="2822294" y="4057553"/>
            <a:ext cx="2279650" cy="1337929"/>
          </a:xfrm>
          <a:prstGeom prst="rect">
            <a:avLst/>
          </a:prstGeom>
          <a:noFill/>
          <a:ln w="9525">
            <a:noFill/>
            <a:miter lim="800000"/>
            <a:headEnd/>
            <a:tailEnd/>
          </a:ln>
        </p:spPr>
      </p:pic>
      <p:grpSp>
        <p:nvGrpSpPr>
          <p:cNvPr id="6" name="Group 32"/>
          <p:cNvGrpSpPr>
            <a:grpSpLocks/>
          </p:cNvGrpSpPr>
          <p:nvPr/>
        </p:nvGrpSpPr>
        <p:grpSpPr bwMode="auto">
          <a:xfrm>
            <a:off x="2314575" y="4624388"/>
            <a:ext cx="1204913" cy="1943100"/>
            <a:chOff x="1474" y="2277"/>
            <a:chExt cx="1131" cy="1900"/>
          </a:xfrm>
        </p:grpSpPr>
        <p:sp>
          <p:nvSpPr>
            <p:cNvPr id="53277" name="Rectangle 33"/>
            <p:cNvSpPr>
              <a:spLocks noChangeArrowheads="1"/>
            </p:cNvSpPr>
            <p:nvPr/>
          </p:nvSpPr>
          <p:spPr bwMode="auto">
            <a:xfrm>
              <a:off x="1474" y="2468"/>
              <a:ext cx="342" cy="361"/>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175</a:t>
              </a:r>
              <a:endParaRPr lang="en-US" sz="2400" u="none">
                <a:latin typeface="Times New Roman" pitchFamily="18" charset="0"/>
              </a:endParaRPr>
            </a:p>
          </p:txBody>
        </p:sp>
        <p:sp>
          <p:nvSpPr>
            <p:cNvPr id="53278" name="Rectangle 34"/>
            <p:cNvSpPr>
              <a:spLocks noChangeArrowheads="1"/>
            </p:cNvSpPr>
            <p:nvPr/>
          </p:nvSpPr>
          <p:spPr bwMode="auto">
            <a:xfrm>
              <a:off x="2377" y="3816"/>
              <a:ext cx="228" cy="361"/>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40</a:t>
              </a:r>
              <a:endParaRPr lang="en-US" sz="2400" u="none">
                <a:latin typeface="Times New Roman" pitchFamily="18" charset="0"/>
              </a:endParaRPr>
            </a:p>
          </p:txBody>
        </p:sp>
        <p:sp>
          <p:nvSpPr>
            <p:cNvPr id="53279" name="Freeform 35"/>
            <p:cNvSpPr>
              <a:spLocks/>
            </p:cNvSpPr>
            <p:nvPr/>
          </p:nvSpPr>
          <p:spPr bwMode="auto">
            <a:xfrm>
              <a:off x="1898" y="2537"/>
              <a:ext cx="559" cy="1126"/>
            </a:xfrm>
            <a:custGeom>
              <a:avLst/>
              <a:gdLst>
                <a:gd name="T0" fmla="*/ 559 w 559"/>
                <a:gd name="T1" fmla="*/ 1495 h 1091"/>
                <a:gd name="T2" fmla="*/ 559 w 559"/>
                <a:gd name="T3" fmla="*/ 0 h 1091"/>
                <a:gd name="T4" fmla="*/ 0 w 559"/>
                <a:gd name="T5" fmla="*/ 0 h 1091"/>
                <a:gd name="T6" fmla="*/ 0 60000 65536"/>
                <a:gd name="T7" fmla="*/ 0 60000 65536"/>
                <a:gd name="T8" fmla="*/ 0 60000 65536"/>
                <a:gd name="T9" fmla="*/ 0 w 559"/>
                <a:gd name="T10" fmla="*/ 0 h 1091"/>
                <a:gd name="T11" fmla="*/ 559 w 559"/>
                <a:gd name="T12" fmla="*/ 1091 h 1091"/>
              </a:gdLst>
              <a:ahLst/>
              <a:cxnLst>
                <a:cxn ang="T6">
                  <a:pos x="T0" y="T1"/>
                </a:cxn>
                <a:cxn ang="T7">
                  <a:pos x="T2" y="T3"/>
                </a:cxn>
                <a:cxn ang="T8">
                  <a:pos x="T4" y="T5"/>
                </a:cxn>
              </a:cxnLst>
              <a:rect l="T9" t="T10" r="T11" b="T12"/>
              <a:pathLst>
                <a:path w="559" h="1091">
                  <a:moveTo>
                    <a:pt x="559" y="1091"/>
                  </a:moveTo>
                  <a:lnTo>
                    <a:pt x="559" y="0"/>
                  </a:lnTo>
                  <a:lnTo>
                    <a:pt x="0" y="0"/>
                  </a:lnTo>
                </a:path>
              </a:pathLst>
            </a:custGeom>
            <a:noFill/>
            <a:ln w="20638">
              <a:solidFill>
                <a:schemeClr val="tx1"/>
              </a:solidFill>
              <a:prstDash val="sysDot"/>
              <a:round/>
              <a:headEnd/>
              <a:tailEnd/>
            </a:ln>
          </p:spPr>
          <p:txBody>
            <a:bodyPr/>
            <a:lstStyle/>
            <a:p>
              <a:endParaRPr lang="en-US"/>
            </a:p>
          </p:txBody>
        </p:sp>
        <p:sp>
          <p:nvSpPr>
            <p:cNvPr id="53280" name="Rectangle 36"/>
            <p:cNvSpPr>
              <a:spLocks noChangeArrowheads="1"/>
            </p:cNvSpPr>
            <p:nvPr/>
          </p:nvSpPr>
          <p:spPr bwMode="auto">
            <a:xfrm>
              <a:off x="1775" y="2277"/>
              <a:ext cx="104"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C</a:t>
              </a:r>
              <a:endParaRPr lang="en-US" sz="2400" u="none">
                <a:latin typeface="Times New Roman" pitchFamily="18" charset="0"/>
              </a:endParaRPr>
            </a:p>
          </p:txBody>
        </p:sp>
        <p:sp>
          <p:nvSpPr>
            <p:cNvPr id="53281" name="Oval 37"/>
            <p:cNvSpPr>
              <a:spLocks noChangeArrowheads="1"/>
            </p:cNvSpPr>
            <p:nvPr/>
          </p:nvSpPr>
          <p:spPr bwMode="auto">
            <a:xfrm>
              <a:off x="2417" y="2479"/>
              <a:ext cx="86" cy="86"/>
            </a:xfrm>
            <a:prstGeom prst="ellipse">
              <a:avLst/>
            </a:prstGeom>
            <a:solidFill>
              <a:srgbClr val="000000"/>
            </a:solidFill>
            <a:ln w="9525">
              <a:no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upRigh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3"/>
          <p:cNvSpPr>
            <a:spLocks noGrp="1" noChangeArrowheads="1"/>
          </p:cNvSpPr>
          <p:nvPr>
            <p:ph type="title"/>
          </p:nvPr>
        </p:nvSpPr>
        <p:spPr>
          <a:xfrm>
            <a:off x="457200" y="77788"/>
            <a:ext cx="8229600" cy="1143000"/>
          </a:xfrm>
        </p:spPr>
        <p:txBody>
          <a:bodyPr>
            <a:normAutofit/>
          </a:bodyPr>
          <a:lstStyle/>
          <a:p>
            <a:pPr eaLnBrk="1" hangingPunct="1"/>
            <a:r>
              <a:rPr lang="en-US" sz="3600" dirty="0"/>
              <a:t>The Consumer’s Income Increase</a:t>
            </a:r>
          </a:p>
        </p:txBody>
      </p:sp>
      <p:sp>
        <p:nvSpPr>
          <p:cNvPr id="54275" name="Rectangle 4"/>
          <p:cNvSpPr>
            <a:spLocks noChangeArrowheads="1"/>
          </p:cNvSpPr>
          <p:nvPr/>
        </p:nvSpPr>
        <p:spPr bwMode="auto">
          <a:xfrm>
            <a:off x="2928938" y="1252538"/>
            <a:ext cx="3862387" cy="4795837"/>
          </a:xfrm>
          <a:prstGeom prst="rect">
            <a:avLst/>
          </a:prstGeom>
          <a:solidFill>
            <a:srgbClr val="F3F6F9"/>
          </a:solidFill>
          <a:ln w="231775">
            <a:solidFill>
              <a:srgbClr val="F3F6F9"/>
            </a:solidFill>
            <a:miter lim="800000"/>
            <a:headEnd/>
            <a:tailEnd/>
          </a:ln>
        </p:spPr>
        <p:txBody>
          <a:bodyPr/>
          <a:lstStyle/>
          <a:p>
            <a:endParaRPr lang="en-US"/>
          </a:p>
        </p:txBody>
      </p:sp>
      <p:sp>
        <p:nvSpPr>
          <p:cNvPr id="54276" name="Rectangle 5"/>
          <p:cNvSpPr>
            <a:spLocks noChangeArrowheads="1"/>
          </p:cNvSpPr>
          <p:nvPr/>
        </p:nvSpPr>
        <p:spPr bwMode="auto">
          <a:xfrm>
            <a:off x="2928938" y="1252538"/>
            <a:ext cx="3862387" cy="4795837"/>
          </a:xfrm>
          <a:prstGeom prst="rect">
            <a:avLst/>
          </a:prstGeom>
          <a:solidFill>
            <a:srgbClr val="F2F4F8"/>
          </a:solidFill>
          <a:ln w="211138">
            <a:solidFill>
              <a:srgbClr val="F2F4F8"/>
            </a:solidFill>
            <a:miter lim="800000"/>
            <a:headEnd/>
            <a:tailEnd/>
          </a:ln>
        </p:spPr>
        <p:txBody>
          <a:bodyPr/>
          <a:lstStyle/>
          <a:p>
            <a:endParaRPr lang="en-US"/>
          </a:p>
        </p:txBody>
      </p:sp>
      <p:sp>
        <p:nvSpPr>
          <p:cNvPr id="54277" name="Rectangle 6"/>
          <p:cNvSpPr>
            <a:spLocks noChangeArrowheads="1"/>
          </p:cNvSpPr>
          <p:nvPr/>
        </p:nvSpPr>
        <p:spPr bwMode="auto">
          <a:xfrm>
            <a:off x="2928938" y="1252538"/>
            <a:ext cx="3862387" cy="4795837"/>
          </a:xfrm>
          <a:prstGeom prst="rect">
            <a:avLst/>
          </a:prstGeom>
          <a:solidFill>
            <a:srgbClr val="F1F4F7"/>
          </a:solidFill>
          <a:ln w="190500">
            <a:solidFill>
              <a:srgbClr val="F1F4F7"/>
            </a:solidFill>
            <a:miter lim="800000"/>
            <a:headEnd/>
            <a:tailEnd/>
          </a:ln>
        </p:spPr>
        <p:txBody>
          <a:bodyPr/>
          <a:lstStyle/>
          <a:p>
            <a:endParaRPr lang="en-US"/>
          </a:p>
        </p:txBody>
      </p:sp>
      <p:sp>
        <p:nvSpPr>
          <p:cNvPr id="54278" name="Rectangle 7"/>
          <p:cNvSpPr>
            <a:spLocks noChangeArrowheads="1"/>
          </p:cNvSpPr>
          <p:nvPr/>
        </p:nvSpPr>
        <p:spPr bwMode="auto">
          <a:xfrm>
            <a:off x="2928938" y="1252538"/>
            <a:ext cx="3862387" cy="4795837"/>
          </a:xfrm>
          <a:prstGeom prst="rect">
            <a:avLst/>
          </a:prstGeom>
          <a:solidFill>
            <a:srgbClr val="F0F2F5"/>
          </a:solidFill>
          <a:ln w="168275">
            <a:solidFill>
              <a:srgbClr val="F0F2F5"/>
            </a:solidFill>
            <a:miter lim="800000"/>
            <a:headEnd/>
            <a:tailEnd/>
          </a:ln>
        </p:spPr>
        <p:txBody>
          <a:bodyPr/>
          <a:lstStyle/>
          <a:p>
            <a:endParaRPr lang="en-US"/>
          </a:p>
        </p:txBody>
      </p:sp>
      <p:sp>
        <p:nvSpPr>
          <p:cNvPr id="54279" name="Rectangle 8"/>
          <p:cNvSpPr>
            <a:spLocks noChangeArrowheads="1"/>
          </p:cNvSpPr>
          <p:nvPr/>
        </p:nvSpPr>
        <p:spPr bwMode="auto">
          <a:xfrm>
            <a:off x="2928938" y="1252538"/>
            <a:ext cx="3862387" cy="4795837"/>
          </a:xfrm>
          <a:prstGeom prst="rect">
            <a:avLst/>
          </a:prstGeom>
          <a:solidFill>
            <a:srgbClr val="EEF1F4"/>
          </a:solidFill>
          <a:ln w="147638">
            <a:solidFill>
              <a:srgbClr val="EEF1F4"/>
            </a:solidFill>
            <a:miter lim="800000"/>
            <a:headEnd/>
            <a:tailEnd/>
          </a:ln>
        </p:spPr>
        <p:txBody>
          <a:bodyPr/>
          <a:lstStyle/>
          <a:p>
            <a:endParaRPr lang="en-US"/>
          </a:p>
        </p:txBody>
      </p:sp>
      <p:sp>
        <p:nvSpPr>
          <p:cNvPr id="54280" name="Rectangle 9"/>
          <p:cNvSpPr>
            <a:spLocks noChangeArrowheads="1"/>
          </p:cNvSpPr>
          <p:nvPr/>
        </p:nvSpPr>
        <p:spPr bwMode="auto">
          <a:xfrm>
            <a:off x="3258201" y="1220788"/>
            <a:ext cx="3862387" cy="4795837"/>
          </a:xfrm>
          <a:prstGeom prst="rect">
            <a:avLst/>
          </a:prstGeom>
          <a:solidFill>
            <a:srgbClr val="EDEFF3"/>
          </a:solidFill>
          <a:ln w="127000">
            <a:solidFill>
              <a:srgbClr val="EDEFF3"/>
            </a:solidFill>
            <a:miter lim="800000"/>
            <a:headEnd/>
            <a:tailEnd/>
          </a:ln>
        </p:spPr>
        <p:txBody>
          <a:bodyPr/>
          <a:lstStyle/>
          <a:p>
            <a:endParaRPr lang="en-US"/>
          </a:p>
        </p:txBody>
      </p:sp>
      <p:sp>
        <p:nvSpPr>
          <p:cNvPr id="54281" name="Rectangle 10"/>
          <p:cNvSpPr>
            <a:spLocks noChangeArrowheads="1"/>
          </p:cNvSpPr>
          <p:nvPr/>
        </p:nvSpPr>
        <p:spPr bwMode="auto">
          <a:xfrm>
            <a:off x="2928938" y="1252538"/>
            <a:ext cx="3862387" cy="4795837"/>
          </a:xfrm>
          <a:prstGeom prst="rect">
            <a:avLst/>
          </a:prstGeom>
          <a:solidFill>
            <a:srgbClr val="EBEEF2"/>
          </a:solidFill>
          <a:ln w="104775">
            <a:solidFill>
              <a:srgbClr val="EBEEF2"/>
            </a:solidFill>
            <a:miter lim="800000"/>
            <a:headEnd/>
            <a:tailEnd/>
          </a:ln>
        </p:spPr>
        <p:txBody>
          <a:bodyPr/>
          <a:lstStyle/>
          <a:p>
            <a:endParaRPr lang="en-US"/>
          </a:p>
        </p:txBody>
      </p:sp>
      <p:sp>
        <p:nvSpPr>
          <p:cNvPr id="54282" name="Rectangle 11"/>
          <p:cNvSpPr>
            <a:spLocks noChangeArrowheads="1"/>
          </p:cNvSpPr>
          <p:nvPr/>
        </p:nvSpPr>
        <p:spPr bwMode="auto">
          <a:xfrm>
            <a:off x="2928938" y="1252538"/>
            <a:ext cx="3862387" cy="4795837"/>
          </a:xfrm>
          <a:prstGeom prst="rect">
            <a:avLst/>
          </a:prstGeom>
          <a:solidFill>
            <a:srgbClr val="EAECF1"/>
          </a:solidFill>
          <a:ln w="84138">
            <a:solidFill>
              <a:srgbClr val="EAECF1"/>
            </a:solidFill>
            <a:miter lim="800000"/>
            <a:headEnd/>
            <a:tailEnd/>
          </a:ln>
        </p:spPr>
        <p:txBody>
          <a:bodyPr/>
          <a:lstStyle/>
          <a:p>
            <a:endParaRPr lang="en-US"/>
          </a:p>
        </p:txBody>
      </p:sp>
      <p:sp>
        <p:nvSpPr>
          <p:cNvPr id="54283" name="Rectangle 12"/>
          <p:cNvSpPr>
            <a:spLocks noChangeArrowheads="1"/>
          </p:cNvSpPr>
          <p:nvPr/>
        </p:nvSpPr>
        <p:spPr bwMode="auto">
          <a:xfrm>
            <a:off x="2928938" y="1252538"/>
            <a:ext cx="3862387" cy="4795837"/>
          </a:xfrm>
          <a:prstGeom prst="rect">
            <a:avLst/>
          </a:prstGeom>
          <a:solidFill>
            <a:srgbClr val="E9EBF0"/>
          </a:solidFill>
          <a:ln w="63500">
            <a:solidFill>
              <a:srgbClr val="E9EBF0"/>
            </a:solidFill>
            <a:miter lim="800000"/>
            <a:headEnd/>
            <a:tailEnd/>
          </a:ln>
        </p:spPr>
        <p:txBody>
          <a:bodyPr/>
          <a:lstStyle/>
          <a:p>
            <a:endParaRPr lang="en-US"/>
          </a:p>
        </p:txBody>
      </p:sp>
      <p:sp>
        <p:nvSpPr>
          <p:cNvPr id="54284" name="Rectangle 13"/>
          <p:cNvSpPr>
            <a:spLocks noChangeArrowheads="1"/>
          </p:cNvSpPr>
          <p:nvPr/>
        </p:nvSpPr>
        <p:spPr bwMode="auto">
          <a:xfrm>
            <a:off x="2928938" y="1252538"/>
            <a:ext cx="3862387" cy="4795837"/>
          </a:xfrm>
          <a:prstGeom prst="rect">
            <a:avLst/>
          </a:prstGeom>
          <a:solidFill>
            <a:srgbClr val="E7EAEF"/>
          </a:solidFill>
          <a:ln w="42863">
            <a:solidFill>
              <a:srgbClr val="E7EAEF"/>
            </a:solidFill>
            <a:miter lim="800000"/>
            <a:headEnd/>
            <a:tailEnd/>
          </a:ln>
        </p:spPr>
        <p:txBody>
          <a:bodyPr/>
          <a:lstStyle/>
          <a:p>
            <a:endParaRPr lang="en-US"/>
          </a:p>
        </p:txBody>
      </p:sp>
      <p:sp>
        <p:nvSpPr>
          <p:cNvPr id="54285" name="Rectangle 14"/>
          <p:cNvSpPr>
            <a:spLocks noChangeArrowheads="1"/>
          </p:cNvSpPr>
          <p:nvPr/>
        </p:nvSpPr>
        <p:spPr bwMode="auto">
          <a:xfrm>
            <a:off x="2928938" y="1252538"/>
            <a:ext cx="3862387" cy="4795837"/>
          </a:xfrm>
          <a:prstGeom prst="rect">
            <a:avLst/>
          </a:prstGeom>
          <a:solidFill>
            <a:srgbClr val="E6E9EF"/>
          </a:solidFill>
          <a:ln w="20638">
            <a:solidFill>
              <a:srgbClr val="E6E9EF"/>
            </a:solidFill>
            <a:miter lim="800000"/>
            <a:headEnd/>
            <a:tailEnd/>
          </a:ln>
        </p:spPr>
        <p:txBody>
          <a:bodyPr/>
          <a:lstStyle/>
          <a:p>
            <a:endParaRPr lang="en-US"/>
          </a:p>
        </p:txBody>
      </p:sp>
      <p:sp>
        <p:nvSpPr>
          <p:cNvPr id="54286" name="Rectangle 15"/>
          <p:cNvSpPr>
            <a:spLocks noChangeArrowheads="1"/>
          </p:cNvSpPr>
          <p:nvPr/>
        </p:nvSpPr>
        <p:spPr bwMode="auto">
          <a:xfrm>
            <a:off x="2801938" y="1320800"/>
            <a:ext cx="3925887" cy="4900613"/>
          </a:xfrm>
          <a:prstGeom prst="rect">
            <a:avLst/>
          </a:prstGeom>
          <a:solidFill>
            <a:srgbClr val="FFFFFF"/>
          </a:solidFill>
          <a:ln w="9525">
            <a:noFill/>
            <a:miter lim="800000"/>
            <a:headEnd/>
            <a:tailEnd/>
          </a:ln>
        </p:spPr>
        <p:txBody>
          <a:bodyPr/>
          <a:lstStyle/>
          <a:p>
            <a:endParaRPr lang="en-US"/>
          </a:p>
        </p:txBody>
      </p:sp>
      <p:sp>
        <p:nvSpPr>
          <p:cNvPr id="54287" name="Freeform 16"/>
          <p:cNvSpPr>
            <a:spLocks/>
          </p:cNvSpPr>
          <p:nvPr/>
        </p:nvSpPr>
        <p:spPr bwMode="auto">
          <a:xfrm>
            <a:off x="2824163" y="1084263"/>
            <a:ext cx="3925887" cy="4900612"/>
          </a:xfrm>
          <a:custGeom>
            <a:avLst/>
            <a:gdLst>
              <a:gd name="T0" fmla="*/ 0 w 2473"/>
              <a:gd name="T1" fmla="*/ 0 h 3087"/>
              <a:gd name="T2" fmla="*/ 0 w 2473"/>
              <a:gd name="T3" fmla="*/ 2147483647 h 3087"/>
              <a:gd name="T4" fmla="*/ 2147483647 w 2473"/>
              <a:gd name="T5" fmla="*/ 2147483647 h 3087"/>
              <a:gd name="T6" fmla="*/ 0 60000 65536"/>
              <a:gd name="T7" fmla="*/ 0 60000 65536"/>
              <a:gd name="T8" fmla="*/ 0 60000 65536"/>
              <a:gd name="T9" fmla="*/ 0 w 2473"/>
              <a:gd name="T10" fmla="*/ 0 h 3087"/>
              <a:gd name="T11" fmla="*/ 2473 w 2473"/>
              <a:gd name="T12" fmla="*/ 3087 h 3087"/>
            </a:gdLst>
            <a:ahLst/>
            <a:cxnLst>
              <a:cxn ang="T6">
                <a:pos x="T0" y="T1"/>
              </a:cxn>
              <a:cxn ang="T7">
                <a:pos x="T2" y="T3"/>
              </a:cxn>
              <a:cxn ang="T8">
                <a:pos x="T4" y="T5"/>
              </a:cxn>
            </a:cxnLst>
            <a:rect l="T9" t="T10" r="T11" b="T12"/>
            <a:pathLst>
              <a:path w="2473" h="3087">
                <a:moveTo>
                  <a:pt x="0" y="0"/>
                </a:moveTo>
                <a:lnTo>
                  <a:pt x="0" y="3087"/>
                </a:lnTo>
                <a:lnTo>
                  <a:pt x="2473" y="3087"/>
                </a:lnTo>
              </a:path>
            </a:pathLst>
          </a:custGeom>
          <a:noFill/>
          <a:ln w="20638">
            <a:solidFill>
              <a:srgbClr val="000000"/>
            </a:solidFill>
            <a:round/>
            <a:headEnd/>
            <a:tailEnd/>
          </a:ln>
        </p:spPr>
        <p:txBody>
          <a:bodyPr/>
          <a:lstStyle/>
          <a:p>
            <a:endParaRPr lang="en-US"/>
          </a:p>
        </p:txBody>
      </p:sp>
      <p:sp>
        <p:nvSpPr>
          <p:cNvPr id="54288" name="Line 17"/>
          <p:cNvSpPr>
            <a:spLocks noChangeShapeType="1"/>
          </p:cNvSpPr>
          <p:nvPr/>
        </p:nvSpPr>
        <p:spPr bwMode="auto">
          <a:xfrm>
            <a:off x="3900488" y="5816600"/>
            <a:ext cx="1587" cy="168275"/>
          </a:xfrm>
          <a:prstGeom prst="line">
            <a:avLst/>
          </a:prstGeom>
          <a:noFill/>
          <a:ln w="20638">
            <a:solidFill>
              <a:srgbClr val="000000"/>
            </a:solidFill>
            <a:round/>
            <a:headEnd/>
            <a:tailEnd/>
          </a:ln>
        </p:spPr>
        <p:txBody>
          <a:bodyPr/>
          <a:lstStyle/>
          <a:p>
            <a:endParaRPr lang="en-US"/>
          </a:p>
        </p:txBody>
      </p:sp>
      <p:sp>
        <p:nvSpPr>
          <p:cNvPr id="54289" name="Line 18"/>
          <p:cNvSpPr>
            <a:spLocks noChangeShapeType="1"/>
          </p:cNvSpPr>
          <p:nvPr/>
        </p:nvSpPr>
        <p:spPr bwMode="auto">
          <a:xfrm flipH="1">
            <a:off x="2824163" y="4021138"/>
            <a:ext cx="168275" cy="1587"/>
          </a:xfrm>
          <a:prstGeom prst="line">
            <a:avLst/>
          </a:prstGeom>
          <a:noFill/>
          <a:ln w="20638">
            <a:solidFill>
              <a:srgbClr val="000000"/>
            </a:solidFill>
            <a:round/>
            <a:headEnd/>
            <a:tailEnd/>
          </a:ln>
        </p:spPr>
        <p:txBody>
          <a:bodyPr/>
          <a:lstStyle/>
          <a:p>
            <a:endParaRPr lang="en-US"/>
          </a:p>
        </p:txBody>
      </p:sp>
      <p:sp>
        <p:nvSpPr>
          <p:cNvPr id="54290" name="Rectangle 19"/>
          <p:cNvSpPr>
            <a:spLocks noChangeArrowheads="1"/>
          </p:cNvSpPr>
          <p:nvPr/>
        </p:nvSpPr>
        <p:spPr bwMode="auto">
          <a:xfrm>
            <a:off x="5800725" y="605155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latin typeface="Times New Roman" pitchFamily="18" charset="0"/>
            </a:endParaRPr>
          </a:p>
        </p:txBody>
      </p:sp>
      <p:sp>
        <p:nvSpPr>
          <p:cNvPr id="54291" name="Rectangle 20"/>
          <p:cNvSpPr>
            <a:spLocks noChangeArrowheads="1"/>
          </p:cNvSpPr>
          <p:nvPr/>
        </p:nvSpPr>
        <p:spPr bwMode="auto">
          <a:xfrm>
            <a:off x="5878513" y="6332538"/>
            <a:ext cx="9652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Pizza</a:t>
            </a:r>
            <a:endParaRPr lang="en-US" sz="2400" u="none">
              <a:latin typeface="Times New Roman" pitchFamily="18" charset="0"/>
            </a:endParaRPr>
          </a:p>
        </p:txBody>
      </p:sp>
      <p:sp>
        <p:nvSpPr>
          <p:cNvPr id="54292" name="Rectangle 21"/>
          <p:cNvSpPr>
            <a:spLocks noChangeArrowheads="1"/>
          </p:cNvSpPr>
          <p:nvPr/>
        </p:nvSpPr>
        <p:spPr bwMode="auto">
          <a:xfrm>
            <a:off x="1808163" y="107950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latin typeface="Times New Roman" pitchFamily="18" charset="0"/>
            </a:endParaRPr>
          </a:p>
        </p:txBody>
      </p:sp>
      <p:sp>
        <p:nvSpPr>
          <p:cNvPr id="54293" name="Rectangle 22"/>
          <p:cNvSpPr>
            <a:spLocks noChangeArrowheads="1"/>
          </p:cNvSpPr>
          <p:nvPr/>
        </p:nvSpPr>
        <p:spPr bwMode="auto">
          <a:xfrm>
            <a:off x="1843088" y="1358900"/>
            <a:ext cx="993775"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Pepsi</a:t>
            </a:r>
            <a:endParaRPr lang="en-US" sz="2400" u="none">
              <a:latin typeface="Times New Roman" pitchFamily="18" charset="0"/>
            </a:endParaRPr>
          </a:p>
        </p:txBody>
      </p:sp>
      <p:sp>
        <p:nvSpPr>
          <p:cNvPr id="54294" name="Rectangle 23"/>
          <p:cNvSpPr>
            <a:spLocks noChangeArrowheads="1"/>
          </p:cNvSpPr>
          <p:nvPr/>
        </p:nvSpPr>
        <p:spPr bwMode="auto">
          <a:xfrm>
            <a:off x="2590800" y="6057900"/>
            <a:ext cx="230188" cy="314325"/>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0</a:t>
            </a:r>
            <a:endParaRPr lang="en-US" sz="2400" u="none">
              <a:latin typeface="Times New Roman" pitchFamily="18" charset="0"/>
            </a:endParaRPr>
          </a:p>
        </p:txBody>
      </p:sp>
      <p:grpSp>
        <p:nvGrpSpPr>
          <p:cNvPr id="2" name="Group 24"/>
          <p:cNvGrpSpPr>
            <a:grpSpLocks/>
          </p:cNvGrpSpPr>
          <p:nvPr/>
        </p:nvGrpSpPr>
        <p:grpSpPr bwMode="auto">
          <a:xfrm>
            <a:off x="5983288" y="5391150"/>
            <a:ext cx="1843087" cy="534988"/>
            <a:chOff x="3008" y="2851"/>
            <a:chExt cx="1154" cy="371"/>
          </a:xfrm>
        </p:grpSpPr>
        <p:sp>
          <p:nvSpPr>
            <p:cNvPr id="54312" name="Rectangle 26"/>
            <p:cNvSpPr>
              <a:spLocks noChangeArrowheads="1"/>
            </p:cNvSpPr>
            <p:nvPr/>
          </p:nvSpPr>
          <p:spPr bwMode="auto">
            <a:xfrm>
              <a:off x="3033" y="2851"/>
              <a:ext cx="768"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Consumer’s</a:t>
              </a:r>
              <a:endParaRPr lang="en-US" sz="2400" u="none">
                <a:latin typeface="Times New Roman" pitchFamily="18" charset="0"/>
              </a:endParaRPr>
            </a:p>
          </p:txBody>
        </p:sp>
        <p:sp>
          <p:nvSpPr>
            <p:cNvPr id="54313" name="Rectangle 27"/>
            <p:cNvSpPr>
              <a:spLocks noChangeArrowheads="1"/>
            </p:cNvSpPr>
            <p:nvPr/>
          </p:nvSpPr>
          <p:spPr bwMode="auto">
            <a:xfrm>
              <a:off x="3008" y="3024"/>
              <a:ext cx="115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budget constraint</a:t>
              </a:r>
              <a:endParaRPr lang="en-US" sz="2400" u="none">
                <a:latin typeface="Times New Roman" pitchFamily="18" charset="0"/>
              </a:endParaRPr>
            </a:p>
          </p:txBody>
        </p:sp>
      </p:grpSp>
      <p:grpSp>
        <p:nvGrpSpPr>
          <p:cNvPr id="3" name="Group 28"/>
          <p:cNvGrpSpPr>
            <a:grpSpLocks/>
          </p:cNvGrpSpPr>
          <p:nvPr/>
        </p:nvGrpSpPr>
        <p:grpSpPr bwMode="auto">
          <a:xfrm>
            <a:off x="2317750" y="1706563"/>
            <a:ext cx="1116013" cy="482600"/>
            <a:chOff x="1474" y="1111"/>
            <a:chExt cx="703" cy="304"/>
          </a:xfrm>
        </p:grpSpPr>
        <p:sp>
          <p:nvSpPr>
            <p:cNvPr id="54309" name="Rectangle 29"/>
            <p:cNvSpPr>
              <a:spLocks noChangeArrowheads="1"/>
            </p:cNvSpPr>
            <p:nvPr/>
          </p:nvSpPr>
          <p:spPr bwMode="auto">
            <a:xfrm>
              <a:off x="1474" y="1217"/>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500</a:t>
              </a:r>
              <a:endParaRPr lang="en-US" sz="2400" u="none">
                <a:latin typeface="Times New Roman" pitchFamily="18" charset="0"/>
              </a:endParaRPr>
            </a:p>
          </p:txBody>
        </p:sp>
        <p:sp>
          <p:nvSpPr>
            <p:cNvPr id="54310" name="Rectangle 30"/>
            <p:cNvSpPr>
              <a:spLocks noChangeArrowheads="1"/>
            </p:cNvSpPr>
            <p:nvPr/>
          </p:nvSpPr>
          <p:spPr bwMode="auto">
            <a:xfrm>
              <a:off x="2081" y="1111"/>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B</a:t>
              </a:r>
              <a:endParaRPr lang="en-US" sz="2400" u="none">
                <a:latin typeface="Times New Roman" pitchFamily="18" charset="0"/>
              </a:endParaRPr>
            </a:p>
          </p:txBody>
        </p:sp>
        <p:sp>
          <p:nvSpPr>
            <p:cNvPr id="54311" name="Oval 31"/>
            <p:cNvSpPr>
              <a:spLocks noChangeArrowheads="1"/>
            </p:cNvSpPr>
            <p:nvPr/>
          </p:nvSpPr>
          <p:spPr bwMode="auto">
            <a:xfrm>
              <a:off x="1739" y="1229"/>
              <a:ext cx="86" cy="86"/>
            </a:xfrm>
            <a:prstGeom prst="ellipse">
              <a:avLst/>
            </a:prstGeom>
            <a:solidFill>
              <a:srgbClr val="000000"/>
            </a:solidFill>
            <a:ln w="9525">
              <a:noFill/>
              <a:round/>
              <a:headEnd/>
              <a:tailEnd/>
            </a:ln>
          </p:spPr>
          <p:txBody>
            <a:bodyPr/>
            <a:lstStyle/>
            <a:p>
              <a:endParaRPr lang="en-US"/>
            </a:p>
          </p:txBody>
        </p:sp>
      </p:grpSp>
      <p:grpSp>
        <p:nvGrpSpPr>
          <p:cNvPr id="4" name="Group 32"/>
          <p:cNvGrpSpPr>
            <a:grpSpLocks/>
          </p:cNvGrpSpPr>
          <p:nvPr/>
        </p:nvGrpSpPr>
        <p:grpSpPr bwMode="auto">
          <a:xfrm>
            <a:off x="2339975" y="3614738"/>
            <a:ext cx="1790700" cy="2757487"/>
            <a:chOff x="1474" y="2277"/>
            <a:chExt cx="1128" cy="1737"/>
          </a:xfrm>
        </p:grpSpPr>
        <p:sp>
          <p:nvSpPr>
            <p:cNvPr id="54304" name="Rectangle 33"/>
            <p:cNvSpPr>
              <a:spLocks noChangeArrowheads="1"/>
            </p:cNvSpPr>
            <p:nvPr/>
          </p:nvSpPr>
          <p:spPr bwMode="auto">
            <a:xfrm>
              <a:off x="1474" y="2468"/>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250</a:t>
              </a:r>
              <a:endParaRPr lang="en-US" sz="2400" u="none">
                <a:latin typeface="Times New Roman" pitchFamily="18" charset="0"/>
              </a:endParaRPr>
            </a:p>
          </p:txBody>
        </p:sp>
        <p:sp>
          <p:nvSpPr>
            <p:cNvPr id="54305" name="Rectangle 34"/>
            <p:cNvSpPr>
              <a:spLocks noChangeArrowheads="1"/>
            </p:cNvSpPr>
            <p:nvPr/>
          </p:nvSpPr>
          <p:spPr bwMode="auto">
            <a:xfrm>
              <a:off x="2377" y="3816"/>
              <a:ext cx="225"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50</a:t>
              </a:r>
              <a:endParaRPr lang="en-US" sz="2400" u="none">
                <a:latin typeface="Times New Roman" pitchFamily="18" charset="0"/>
              </a:endParaRPr>
            </a:p>
          </p:txBody>
        </p:sp>
        <p:sp>
          <p:nvSpPr>
            <p:cNvPr id="54306" name="Freeform 35"/>
            <p:cNvSpPr>
              <a:spLocks/>
            </p:cNvSpPr>
            <p:nvPr/>
          </p:nvSpPr>
          <p:spPr bwMode="auto">
            <a:xfrm>
              <a:off x="1898" y="2537"/>
              <a:ext cx="559" cy="1126"/>
            </a:xfrm>
            <a:custGeom>
              <a:avLst/>
              <a:gdLst>
                <a:gd name="T0" fmla="*/ 559 w 559"/>
                <a:gd name="T1" fmla="*/ 1495 h 1091"/>
                <a:gd name="T2" fmla="*/ 559 w 559"/>
                <a:gd name="T3" fmla="*/ 0 h 1091"/>
                <a:gd name="T4" fmla="*/ 0 w 559"/>
                <a:gd name="T5" fmla="*/ 0 h 1091"/>
                <a:gd name="T6" fmla="*/ 0 60000 65536"/>
                <a:gd name="T7" fmla="*/ 0 60000 65536"/>
                <a:gd name="T8" fmla="*/ 0 60000 65536"/>
                <a:gd name="T9" fmla="*/ 0 w 559"/>
                <a:gd name="T10" fmla="*/ 0 h 1091"/>
                <a:gd name="T11" fmla="*/ 559 w 559"/>
                <a:gd name="T12" fmla="*/ 1091 h 1091"/>
              </a:gdLst>
              <a:ahLst/>
              <a:cxnLst>
                <a:cxn ang="T6">
                  <a:pos x="T0" y="T1"/>
                </a:cxn>
                <a:cxn ang="T7">
                  <a:pos x="T2" y="T3"/>
                </a:cxn>
                <a:cxn ang="T8">
                  <a:pos x="T4" y="T5"/>
                </a:cxn>
              </a:cxnLst>
              <a:rect l="T9" t="T10" r="T11" b="T12"/>
              <a:pathLst>
                <a:path w="559" h="1091">
                  <a:moveTo>
                    <a:pt x="559" y="1091"/>
                  </a:moveTo>
                  <a:lnTo>
                    <a:pt x="559" y="0"/>
                  </a:lnTo>
                  <a:lnTo>
                    <a:pt x="0" y="0"/>
                  </a:lnTo>
                </a:path>
              </a:pathLst>
            </a:custGeom>
            <a:noFill/>
            <a:ln w="20638">
              <a:solidFill>
                <a:schemeClr val="tx1"/>
              </a:solidFill>
              <a:prstDash val="sysDot"/>
              <a:round/>
              <a:headEnd/>
              <a:tailEnd/>
            </a:ln>
          </p:spPr>
          <p:txBody>
            <a:bodyPr/>
            <a:lstStyle/>
            <a:p>
              <a:endParaRPr lang="en-US"/>
            </a:p>
          </p:txBody>
        </p:sp>
        <p:sp>
          <p:nvSpPr>
            <p:cNvPr id="54307" name="Rectangle 36"/>
            <p:cNvSpPr>
              <a:spLocks noChangeArrowheads="1"/>
            </p:cNvSpPr>
            <p:nvPr/>
          </p:nvSpPr>
          <p:spPr bwMode="auto">
            <a:xfrm>
              <a:off x="1775" y="2277"/>
              <a:ext cx="104"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C</a:t>
              </a:r>
              <a:endParaRPr lang="en-US" sz="2400" u="none">
                <a:latin typeface="Times New Roman" pitchFamily="18" charset="0"/>
              </a:endParaRPr>
            </a:p>
          </p:txBody>
        </p:sp>
        <p:sp>
          <p:nvSpPr>
            <p:cNvPr id="54308" name="Oval 37"/>
            <p:cNvSpPr>
              <a:spLocks noChangeArrowheads="1"/>
            </p:cNvSpPr>
            <p:nvPr/>
          </p:nvSpPr>
          <p:spPr bwMode="auto">
            <a:xfrm>
              <a:off x="2417" y="2479"/>
              <a:ext cx="86" cy="86"/>
            </a:xfrm>
            <a:prstGeom prst="ellipse">
              <a:avLst/>
            </a:prstGeom>
            <a:solidFill>
              <a:srgbClr val="000000"/>
            </a:solidFill>
            <a:ln w="9525">
              <a:noFill/>
              <a:round/>
              <a:headEnd/>
              <a:tailEnd/>
            </a:ln>
          </p:spPr>
          <p:txBody>
            <a:bodyPr/>
            <a:lstStyle/>
            <a:p>
              <a:endParaRPr lang="en-US"/>
            </a:p>
          </p:txBody>
        </p:sp>
      </p:grpSp>
      <p:grpSp>
        <p:nvGrpSpPr>
          <p:cNvPr id="5" name="Group 38"/>
          <p:cNvGrpSpPr>
            <a:grpSpLocks/>
          </p:cNvGrpSpPr>
          <p:nvPr/>
        </p:nvGrpSpPr>
        <p:grpSpPr bwMode="auto">
          <a:xfrm>
            <a:off x="4178300" y="5661025"/>
            <a:ext cx="1084263" cy="711200"/>
            <a:chOff x="2632" y="3566"/>
            <a:chExt cx="683" cy="448"/>
          </a:xfrm>
        </p:grpSpPr>
        <p:sp>
          <p:nvSpPr>
            <p:cNvPr id="54301" name="Rectangle 39"/>
            <p:cNvSpPr>
              <a:spLocks noChangeArrowheads="1"/>
            </p:cNvSpPr>
            <p:nvPr/>
          </p:nvSpPr>
          <p:spPr bwMode="auto">
            <a:xfrm>
              <a:off x="3011" y="3816"/>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100</a:t>
              </a:r>
              <a:endParaRPr lang="en-US" sz="2400" u="none">
                <a:latin typeface="Times New Roman" pitchFamily="18" charset="0"/>
              </a:endParaRPr>
            </a:p>
          </p:txBody>
        </p:sp>
        <p:sp>
          <p:nvSpPr>
            <p:cNvPr id="54302" name="Rectangle 40"/>
            <p:cNvSpPr>
              <a:spLocks noChangeArrowheads="1"/>
            </p:cNvSpPr>
            <p:nvPr/>
          </p:nvSpPr>
          <p:spPr bwMode="auto">
            <a:xfrm>
              <a:off x="2632" y="3566"/>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A</a:t>
              </a:r>
              <a:endParaRPr lang="en-US" sz="2400" u="none">
                <a:latin typeface="Times New Roman" pitchFamily="18" charset="0"/>
              </a:endParaRPr>
            </a:p>
          </p:txBody>
        </p:sp>
        <p:sp>
          <p:nvSpPr>
            <p:cNvPr id="54303" name="Oval 41"/>
            <p:cNvSpPr>
              <a:spLocks noChangeArrowheads="1"/>
            </p:cNvSpPr>
            <p:nvPr/>
          </p:nvSpPr>
          <p:spPr bwMode="auto">
            <a:xfrm>
              <a:off x="3095" y="3730"/>
              <a:ext cx="86" cy="86"/>
            </a:xfrm>
            <a:prstGeom prst="ellipse">
              <a:avLst/>
            </a:prstGeom>
            <a:solidFill>
              <a:srgbClr val="000000"/>
            </a:solidFill>
            <a:ln w="9525">
              <a:noFill/>
              <a:round/>
              <a:headEnd/>
              <a:tailEnd/>
            </a:ln>
          </p:spPr>
          <p:txBody>
            <a:bodyPr/>
            <a:lstStyle/>
            <a:p>
              <a:endParaRPr lang="en-US"/>
            </a:p>
          </p:txBody>
        </p:sp>
      </p:grpSp>
      <p:pic>
        <p:nvPicPr>
          <p:cNvPr id="54299" name="Picture 37"/>
          <p:cNvPicPr>
            <a:picLocks noChangeAspect="1" noChangeArrowheads="1"/>
          </p:cNvPicPr>
          <p:nvPr/>
        </p:nvPicPr>
        <p:blipFill>
          <a:blip r:embed="rId2"/>
          <a:srcRect b="51366"/>
          <a:stretch>
            <a:fillRect/>
          </a:stretch>
        </p:blipFill>
        <p:spPr bwMode="auto">
          <a:xfrm rot="3714263">
            <a:off x="3953889" y="4074230"/>
            <a:ext cx="2215325" cy="1334484"/>
          </a:xfrm>
          <a:prstGeom prst="rect">
            <a:avLst/>
          </a:prstGeom>
          <a:noFill/>
          <a:ln w="9525">
            <a:noFill/>
            <a:miter lim="800000"/>
            <a:headEnd/>
            <a:tailEnd/>
          </a:ln>
        </p:spPr>
      </p:pic>
      <p:pic>
        <p:nvPicPr>
          <p:cNvPr id="54300" name="Picture 37"/>
          <p:cNvPicPr>
            <a:picLocks noChangeAspect="1" noChangeArrowheads="1"/>
          </p:cNvPicPr>
          <p:nvPr/>
        </p:nvPicPr>
        <p:blipFill>
          <a:blip r:embed="rId2"/>
          <a:srcRect b="51366"/>
          <a:stretch>
            <a:fillRect/>
          </a:stretch>
        </p:blipFill>
        <p:spPr bwMode="auto">
          <a:xfrm rot="3714263">
            <a:off x="2783718" y="2067323"/>
            <a:ext cx="2417933" cy="134760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5"/>
          <p:cNvSpPr>
            <a:spLocks noGrp="1" noChangeArrowheads="1"/>
          </p:cNvSpPr>
          <p:nvPr>
            <p:ph type="title"/>
          </p:nvPr>
        </p:nvSpPr>
        <p:spPr>
          <a:xfrm>
            <a:off x="457200" y="84138"/>
            <a:ext cx="8229600" cy="1143000"/>
          </a:xfrm>
        </p:spPr>
        <p:txBody>
          <a:bodyPr>
            <a:normAutofit/>
          </a:bodyPr>
          <a:lstStyle/>
          <a:p>
            <a:pPr eaLnBrk="1" hangingPunct="1"/>
            <a:r>
              <a:rPr lang="en-US" sz="3600" dirty="0"/>
              <a:t>The Consumer’s Income Increase</a:t>
            </a:r>
          </a:p>
        </p:txBody>
      </p:sp>
      <p:sp>
        <p:nvSpPr>
          <p:cNvPr id="55299" name="Rectangle 4"/>
          <p:cNvSpPr>
            <a:spLocks noChangeArrowheads="1"/>
          </p:cNvSpPr>
          <p:nvPr/>
        </p:nvSpPr>
        <p:spPr bwMode="auto">
          <a:xfrm>
            <a:off x="2928938" y="1252538"/>
            <a:ext cx="3862387" cy="4795837"/>
          </a:xfrm>
          <a:prstGeom prst="rect">
            <a:avLst/>
          </a:prstGeom>
          <a:solidFill>
            <a:srgbClr val="F3F6F9"/>
          </a:solidFill>
          <a:ln w="231775">
            <a:solidFill>
              <a:srgbClr val="F3F6F9"/>
            </a:solidFill>
            <a:miter lim="800000"/>
            <a:headEnd/>
            <a:tailEnd/>
          </a:ln>
        </p:spPr>
        <p:txBody>
          <a:bodyPr/>
          <a:lstStyle/>
          <a:p>
            <a:endParaRPr lang="en-US">
              <a:solidFill>
                <a:srgbClr val="000000"/>
              </a:solidFill>
            </a:endParaRPr>
          </a:p>
        </p:txBody>
      </p:sp>
      <p:sp>
        <p:nvSpPr>
          <p:cNvPr id="55300" name="Rectangle 5"/>
          <p:cNvSpPr>
            <a:spLocks noChangeArrowheads="1"/>
          </p:cNvSpPr>
          <p:nvPr/>
        </p:nvSpPr>
        <p:spPr bwMode="auto">
          <a:xfrm>
            <a:off x="2928938" y="1252538"/>
            <a:ext cx="3862387" cy="4795837"/>
          </a:xfrm>
          <a:prstGeom prst="rect">
            <a:avLst/>
          </a:prstGeom>
          <a:solidFill>
            <a:srgbClr val="F2F4F8"/>
          </a:solidFill>
          <a:ln w="211138">
            <a:solidFill>
              <a:srgbClr val="F2F4F8"/>
            </a:solidFill>
            <a:miter lim="800000"/>
            <a:headEnd/>
            <a:tailEnd/>
          </a:ln>
        </p:spPr>
        <p:txBody>
          <a:bodyPr/>
          <a:lstStyle/>
          <a:p>
            <a:endParaRPr lang="en-US">
              <a:solidFill>
                <a:srgbClr val="000000"/>
              </a:solidFill>
            </a:endParaRPr>
          </a:p>
        </p:txBody>
      </p:sp>
      <p:sp>
        <p:nvSpPr>
          <p:cNvPr id="55301" name="Rectangle 6"/>
          <p:cNvSpPr>
            <a:spLocks noChangeArrowheads="1"/>
          </p:cNvSpPr>
          <p:nvPr/>
        </p:nvSpPr>
        <p:spPr bwMode="auto">
          <a:xfrm>
            <a:off x="2928938" y="1252538"/>
            <a:ext cx="3862387" cy="4795837"/>
          </a:xfrm>
          <a:prstGeom prst="rect">
            <a:avLst/>
          </a:prstGeom>
          <a:solidFill>
            <a:srgbClr val="F1F4F7"/>
          </a:solidFill>
          <a:ln w="190500">
            <a:solidFill>
              <a:srgbClr val="F1F4F7"/>
            </a:solidFill>
            <a:miter lim="800000"/>
            <a:headEnd/>
            <a:tailEnd/>
          </a:ln>
        </p:spPr>
        <p:txBody>
          <a:bodyPr/>
          <a:lstStyle/>
          <a:p>
            <a:endParaRPr lang="en-US">
              <a:solidFill>
                <a:srgbClr val="000000"/>
              </a:solidFill>
            </a:endParaRPr>
          </a:p>
        </p:txBody>
      </p:sp>
      <p:sp>
        <p:nvSpPr>
          <p:cNvPr id="55302" name="Rectangle 7"/>
          <p:cNvSpPr>
            <a:spLocks noChangeArrowheads="1"/>
          </p:cNvSpPr>
          <p:nvPr/>
        </p:nvSpPr>
        <p:spPr bwMode="auto">
          <a:xfrm>
            <a:off x="2928938" y="1252538"/>
            <a:ext cx="3862387" cy="4795837"/>
          </a:xfrm>
          <a:prstGeom prst="rect">
            <a:avLst/>
          </a:prstGeom>
          <a:solidFill>
            <a:srgbClr val="F0F2F5"/>
          </a:solidFill>
          <a:ln w="168275">
            <a:solidFill>
              <a:srgbClr val="F0F2F5"/>
            </a:solidFill>
            <a:miter lim="800000"/>
            <a:headEnd/>
            <a:tailEnd/>
          </a:ln>
        </p:spPr>
        <p:txBody>
          <a:bodyPr/>
          <a:lstStyle/>
          <a:p>
            <a:endParaRPr lang="en-US">
              <a:solidFill>
                <a:srgbClr val="000000"/>
              </a:solidFill>
            </a:endParaRPr>
          </a:p>
        </p:txBody>
      </p:sp>
      <p:sp>
        <p:nvSpPr>
          <p:cNvPr id="55303" name="Rectangle 8"/>
          <p:cNvSpPr>
            <a:spLocks noChangeArrowheads="1"/>
          </p:cNvSpPr>
          <p:nvPr/>
        </p:nvSpPr>
        <p:spPr bwMode="auto">
          <a:xfrm>
            <a:off x="2928938" y="1252538"/>
            <a:ext cx="3862387" cy="4795837"/>
          </a:xfrm>
          <a:prstGeom prst="rect">
            <a:avLst/>
          </a:prstGeom>
          <a:solidFill>
            <a:srgbClr val="EEF1F4"/>
          </a:solidFill>
          <a:ln w="147638">
            <a:solidFill>
              <a:srgbClr val="EEF1F4"/>
            </a:solidFill>
            <a:miter lim="800000"/>
            <a:headEnd/>
            <a:tailEnd/>
          </a:ln>
        </p:spPr>
        <p:txBody>
          <a:bodyPr/>
          <a:lstStyle/>
          <a:p>
            <a:endParaRPr lang="en-US">
              <a:solidFill>
                <a:srgbClr val="000000"/>
              </a:solidFill>
            </a:endParaRPr>
          </a:p>
        </p:txBody>
      </p:sp>
      <p:sp>
        <p:nvSpPr>
          <p:cNvPr id="55304" name="Rectangle 9"/>
          <p:cNvSpPr>
            <a:spLocks noChangeArrowheads="1"/>
          </p:cNvSpPr>
          <p:nvPr/>
        </p:nvSpPr>
        <p:spPr bwMode="auto">
          <a:xfrm>
            <a:off x="2928938" y="1252538"/>
            <a:ext cx="3862387" cy="4795837"/>
          </a:xfrm>
          <a:prstGeom prst="rect">
            <a:avLst/>
          </a:prstGeom>
          <a:solidFill>
            <a:srgbClr val="EDEFF3"/>
          </a:solidFill>
          <a:ln w="127000">
            <a:solidFill>
              <a:srgbClr val="EDEFF3"/>
            </a:solidFill>
            <a:miter lim="800000"/>
            <a:headEnd/>
            <a:tailEnd/>
          </a:ln>
        </p:spPr>
        <p:txBody>
          <a:bodyPr/>
          <a:lstStyle/>
          <a:p>
            <a:endParaRPr lang="en-US">
              <a:solidFill>
                <a:srgbClr val="000000"/>
              </a:solidFill>
            </a:endParaRPr>
          </a:p>
        </p:txBody>
      </p:sp>
      <p:sp>
        <p:nvSpPr>
          <p:cNvPr id="55305" name="Rectangle 10"/>
          <p:cNvSpPr>
            <a:spLocks noChangeArrowheads="1"/>
          </p:cNvSpPr>
          <p:nvPr/>
        </p:nvSpPr>
        <p:spPr bwMode="auto">
          <a:xfrm>
            <a:off x="2928938" y="1252538"/>
            <a:ext cx="3862387" cy="4795837"/>
          </a:xfrm>
          <a:prstGeom prst="rect">
            <a:avLst/>
          </a:prstGeom>
          <a:solidFill>
            <a:srgbClr val="EBEEF2"/>
          </a:solidFill>
          <a:ln w="104775">
            <a:solidFill>
              <a:srgbClr val="EBEEF2"/>
            </a:solidFill>
            <a:miter lim="800000"/>
            <a:headEnd/>
            <a:tailEnd/>
          </a:ln>
        </p:spPr>
        <p:txBody>
          <a:bodyPr/>
          <a:lstStyle/>
          <a:p>
            <a:endParaRPr lang="en-US">
              <a:solidFill>
                <a:srgbClr val="000000"/>
              </a:solidFill>
            </a:endParaRPr>
          </a:p>
        </p:txBody>
      </p:sp>
      <p:sp>
        <p:nvSpPr>
          <p:cNvPr id="55306" name="Rectangle 11"/>
          <p:cNvSpPr>
            <a:spLocks noChangeArrowheads="1"/>
          </p:cNvSpPr>
          <p:nvPr/>
        </p:nvSpPr>
        <p:spPr bwMode="auto">
          <a:xfrm>
            <a:off x="2928938" y="1252538"/>
            <a:ext cx="3862387" cy="4795837"/>
          </a:xfrm>
          <a:prstGeom prst="rect">
            <a:avLst/>
          </a:prstGeom>
          <a:solidFill>
            <a:srgbClr val="EAECF1"/>
          </a:solidFill>
          <a:ln w="84138">
            <a:solidFill>
              <a:srgbClr val="EAECF1"/>
            </a:solidFill>
            <a:miter lim="800000"/>
            <a:headEnd/>
            <a:tailEnd/>
          </a:ln>
        </p:spPr>
        <p:txBody>
          <a:bodyPr/>
          <a:lstStyle/>
          <a:p>
            <a:endParaRPr lang="en-US">
              <a:solidFill>
                <a:srgbClr val="000000"/>
              </a:solidFill>
            </a:endParaRPr>
          </a:p>
        </p:txBody>
      </p:sp>
      <p:sp>
        <p:nvSpPr>
          <p:cNvPr id="55307" name="Rectangle 12"/>
          <p:cNvSpPr>
            <a:spLocks noChangeArrowheads="1"/>
          </p:cNvSpPr>
          <p:nvPr/>
        </p:nvSpPr>
        <p:spPr bwMode="auto">
          <a:xfrm>
            <a:off x="2928938" y="1252538"/>
            <a:ext cx="3862387" cy="4795837"/>
          </a:xfrm>
          <a:prstGeom prst="rect">
            <a:avLst/>
          </a:prstGeom>
          <a:solidFill>
            <a:srgbClr val="E9EBF0"/>
          </a:solidFill>
          <a:ln w="63500">
            <a:solidFill>
              <a:srgbClr val="E9EBF0"/>
            </a:solidFill>
            <a:miter lim="800000"/>
            <a:headEnd/>
            <a:tailEnd/>
          </a:ln>
        </p:spPr>
        <p:txBody>
          <a:bodyPr/>
          <a:lstStyle/>
          <a:p>
            <a:endParaRPr lang="en-US">
              <a:solidFill>
                <a:srgbClr val="000000"/>
              </a:solidFill>
            </a:endParaRPr>
          </a:p>
        </p:txBody>
      </p:sp>
      <p:sp>
        <p:nvSpPr>
          <p:cNvPr id="55308" name="Rectangle 13"/>
          <p:cNvSpPr>
            <a:spLocks noChangeArrowheads="1"/>
          </p:cNvSpPr>
          <p:nvPr/>
        </p:nvSpPr>
        <p:spPr bwMode="auto">
          <a:xfrm>
            <a:off x="2928938" y="1252538"/>
            <a:ext cx="3862387" cy="4795837"/>
          </a:xfrm>
          <a:prstGeom prst="rect">
            <a:avLst/>
          </a:prstGeom>
          <a:solidFill>
            <a:srgbClr val="E7EAEF"/>
          </a:solidFill>
          <a:ln w="42863">
            <a:solidFill>
              <a:srgbClr val="E7EAEF"/>
            </a:solidFill>
            <a:miter lim="800000"/>
            <a:headEnd/>
            <a:tailEnd/>
          </a:ln>
        </p:spPr>
        <p:txBody>
          <a:bodyPr/>
          <a:lstStyle/>
          <a:p>
            <a:endParaRPr lang="en-US">
              <a:solidFill>
                <a:srgbClr val="000000"/>
              </a:solidFill>
            </a:endParaRPr>
          </a:p>
        </p:txBody>
      </p:sp>
      <p:sp>
        <p:nvSpPr>
          <p:cNvPr id="55309" name="Rectangle 14"/>
          <p:cNvSpPr>
            <a:spLocks noChangeArrowheads="1"/>
          </p:cNvSpPr>
          <p:nvPr/>
        </p:nvSpPr>
        <p:spPr bwMode="auto">
          <a:xfrm>
            <a:off x="2928938" y="1252538"/>
            <a:ext cx="3862387" cy="4795837"/>
          </a:xfrm>
          <a:prstGeom prst="rect">
            <a:avLst/>
          </a:prstGeom>
          <a:solidFill>
            <a:srgbClr val="E6E9EF"/>
          </a:solidFill>
          <a:ln w="20638">
            <a:solidFill>
              <a:srgbClr val="E6E9EF"/>
            </a:solidFill>
            <a:miter lim="800000"/>
            <a:headEnd/>
            <a:tailEnd/>
          </a:ln>
        </p:spPr>
        <p:txBody>
          <a:bodyPr/>
          <a:lstStyle/>
          <a:p>
            <a:endParaRPr lang="en-US">
              <a:solidFill>
                <a:srgbClr val="000000"/>
              </a:solidFill>
            </a:endParaRPr>
          </a:p>
        </p:txBody>
      </p:sp>
      <p:sp>
        <p:nvSpPr>
          <p:cNvPr id="55310" name="Rectangle 15"/>
          <p:cNvSpPr>
            <a:spLocks noChangeArrowheads="1"/>
          </p:cNvSpPr>
          <p:nvPr/>
        </p:nvSpPr>
        <p:spPr bwMode="auto">
          <a:xfrm>
            <a:off x="2824163" y="1084263"/>
            <a:ext cx="3925887" cy="490061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55311" name="Freeform 16"/>
          <p:cNvSpPr>
            <a:spLocks/>
          </p:cNvSpPr>
          <p:nvPr/>
        </p:nvSpPr>
        <p:spPr bwMode="auto">
          <a:xfrm>
            <a:off x="2824163" y="1084263"/>
            <a:ext cx="3925887" cy="4900612"/>
          </a:xfrm>
          <a:custGeom>
            <a:avLst/>
            <a:gdLst>
              <a:gd name="T0" fmla="*/ 0 w 2473"/>
              <a:gd name="T1" fmla="*/ 0 h 3087"/>
              <a:gd name="T2" fmla="*/ 0 w 2473"/>
              <a:gd name="T3" fmla="*/ 2147483647 h 3087"/>
              <a:gd name="T4" fmla="*/ 2147483647 w 2473"/>
              <a:gd name="T5" fmla="*/ 2147483647 h 3087"/>
              <a:gd name="T6" fmla="*/ 0 60000 65536"/>
              <a:gd name="T7" fmla="*/ 0 60000 65536"/>
              <a:gd name="T8" fmla="*/ 0 60000 65536"/>
              <a:gd name="T9" fmla="*/ 0 w 2473"/>
              <a:gd name="T10" fmla="*/ 0 h 3087"/>
              <a:gd name="T11" fmla="*/ 2473 w 2473"/>
              <a:gd name="T12" fmla="*/ 3087 h 3087"/>
            </a:gdLst>
            <a:ahLst/>
            <a:cxnLst>
              <a:cxn ang="T6">
                <a:pos x="T0" y="T1"/>
              </a:cxn>
              <a:cxn ang="T7">
                <a:pos x="T2" y="T3"/>
              </a:cxn>
              <a:cxn ang="T8">
                <a:pos x="T4" y="T5"/>
              </a:cxn>
            </a:cxnLst>
            <a:rect l="T9" t="T10" r="T11" b="T12"/>
            <a:pathLst>
              <a:path w="2473" h="3087">
                <a:moveTo>
                  <a:pt x="0" y="0"/>
                </a:moveTo>
                <a:lnTo>
                  <a:pt x="0" y="3087"/>
                </a:lnTo>
                <a:lnTo>
                  <a:pt x="2473" y="3087"/>
                </a:lnTo>
              </a:path>
            </a:pathLst>
          </a:custGeom>
          <a:noFill/>
          <a:ln w="20638">
            <a:solidFill>
              <a:srgbClr val="000000"/>
            </a:solidFill>
            <a:round/>
            <a:headEnd/>
            <a:tailEnd/>
          </a:ln>
        </p:spPr>
        <p:txBody>
          <a:bodyPr/>
          <a:lstStyle/>
          <a:p>
            <a:endParaRPr lang="en-US"/>
          </a:p>
        </p:txBody>
      </p:sp>
      <p:sp>
        <p:nvSpPr>
          <p:cNvPr id="55312" name="Rectangle 17"/>
          <p:cNvSpPr>
            <a:spLocks noChangeArrowheads="1"/>
          </p:cNvSpPr>
          <p:nvPr/>
        </p:nvSpPr>
        <p:spPr bwMode="auto">
          <a:xfrm>
            <a:off x="5800725" y="605155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solidFill>
                <a:srgbClr val="000000"/>
              </a:solidFill>
              <a:latin typeface="Times New Roman" pitchFamily="18" charset="0"/>
            </a:endParaRPr>
          </a:p>
        </p:txBody>
      </p:sp>
      <p:sp>
        <p:nvSpPr>
          <p:cNvPr id="55313" name="Rectangle 18"/>
          <p:cNvSpPr>
            <a:spLocks noChangeArrowheads="1"/>
          </p:cNvSpPr>
          <p:nvPr/>
        </p:nvSpPr>
        <p:spPr bwMode="auto">
          <a:xfrm>
            <a:off x="5878513" y="6332538"/>
            <a:ext cx="9652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Pizza</a:t>
            </a:r>
            <a:endParaRPr lang="en-US" sz="2400" u="none">
              <a:solidFill>
                <a:srgbClr val="000000"/>
              </a:solidFill>
              <a:latin typeface="Times New Roman" pitchFamily="18" charset="0"/>
            </a:endParaRPr>
          </a:p>
        </p:txBody>
      </p:sp>
      <p:sp>
        <p:nvSpPr>
          <p:cNvPr id="55314" name="Rectangle 19"/>
          <p:cNvSpPr>
            <a:spLocks noChangeArrowheads="1"/>
          </p:cNvSpPr>
          <p:nvPr/>
        </p:nvSpPr>
        <p:spPr bwMode="auto">
          <a:xfrm>
            <a:off x="1808163" y="1079500"/>
            <a:ext cx="1041400"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Quantity</a:t>
            </a:r>
            <a:endParaRPr lang="en-US" sz="2400" u="none">
              <a:solidFill>
                <a:srgbClr val="000000"/>
              </a:solidFill>
              <a:latin typeface="Times New Roman" pitchFamily="18" charset="0"/>
            </a:endParaRPr>
          </a:p>
        </p:txBody>
      </p:sp>
      <p:sp>
        <p:nvSpPr>
          <p:cNvPr id="55315" name="Rectangle 20"/>
          <p:cNvSpPr>
            <a:spLocks noChangeArrowheads="1"/>
          </p:cNvSpPr>
          <p:nvPr/>
        </p:nvSpPr>
        <p:spPr bwMode="auto">
          <a:xfrm>
            <a:off x="1843088" y="1358900"/>
            <a:ext cx="993775" cy="314325"/>
          </a:xfrm>
          <a:prstGeom prst="rect">
            <a:avLst/>
          </a:prstGeom>
          <a:noFill/>
          <a:ln w="9525">
            <a:noFill/>
            <a:miter lim="800000"/>
            <a:headEnd/>
            <a:tailEnd/>
          </a:ln>
        </p:spPr>
        <p:txBody>
          <a:bodyPr wrap="none" lIns="0" tIns="0" rIns="0" bIns="0">
            <a:spAutoFit/>
          </a:bodyPr>
          <a:lstStyle/>
          <a:p>
            <a:pPr eaLnBrk="0" hangingPunct="0"/>
            <a:r>
              <a:rPr lang="en-US" b="1" u="none">
                <a:solidFill>
                  <a:srgbClr val="000000"/>
                </a:solidFill>
              </a:rPr>
              <a:t>of Pepsi</a:t>
            </a:r>
            <a:endParaRPr lang="en-US" sz="2400" u="none">
              <a:solidFill>
                <a:srgbClr val="000000"/>
              </a:solidFill>
              <a:latin typeface="Times New Roman" pitchFamily="18" charset="0"/>
            </a:endParaRPr>
          </a:p>
        </p:txBody>
      </p:sp>
      <p:sp>
        <p:nvSpPr>
          <p:cNvPr id="55316" name="Rectangle 21"/>
          <p:cNvSpPr>
            <a:spLocks noChangeArrowheads="1"/>
          </p:cNvSpPr>
          <p:nvPr/>
        </p:nvSpPr>
        <p:spPr bwMode="auto">
          <a:xfrm>
            <a:off x="2590800" y="6057900"/>
            <a:ext cx="230188" cy="314325"/>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0</a:t>
            </a:r>
            <a:endParaRPr lang="en-US" sz="2400" u="none">
              <a:solidFill>
                <a:srgbClr val="000000"/>
              </a:solidFill>
              <a:latin typeface="Times New Roman" pitchFamily="18" charset="0"/>
            </a:endParaRPr>
          </a:p>
        </p:txBody>
      </p:sp>
      <p:grpSp>
        <p:nvGrpSpPr>
          <p:cNvPr id="2" name="Group 26"/>
          <p:cNvGrpSpPr>
            <a:grpSpLocks/>
          </p:cNvGrpSpPr>
          <p:nvPr/>
        </p:nvGrpSpPr>
        <p:grpSpPr bwMode="auto">
          <a:xfrm>
            <a:off x="2339975" y="1931988"/>
            <a:ext cx="628650" cy="644525"/>
            <a:chOff x="1474" y="1217"/>
            <a:chExt cx="396" cy="406"/>
          </a:xfrm>
        </p:grpSpPr>
        <p:sp>
          <p:nvSpPr>
            <p:cNvPr id="55323" name="Rectangle 27"/>
            <p:cNvSpPr>
              <a:spLocks noChangeArrowheads="1"/>
            </p:cNvSpPr>
            <p:nvPr/>
          </p:nvSpPr>
          <p:spPr bwMode="auto">
            <a:xfrm>
              <a:off x="1474" y="1217"/>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500</a:t>
              </a:r>
              <a:endParaRPr lang="en-US" sz="2400" u="none">
                <a:solidFill>
                  <a:srgbClr val="000000"/>
                </a:solidFill>
                <a:latin typeface="Times New Roman" pitchFamily="18" charset="0"/>
              </a:endParaRPr>
            </a:p>
          </p:txBody>
        </p:sp>
        <p:sp>
          <p:nvSpPr>
            <p:cNvPr id="55324" name="Rectangle 28"/>
            <p:cNvSpPr>
              <a:spLocks noChangeArrowheads="1"/>
            </p:cNvSpPr>
            <p:nvPr/>
          </p:nvSpPr>
          <p:spPr bwMode="auto">
            <a:xfrm>
              <a:off x="1774" y="1450"/>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B</a:t>
              </a:r>
              <a:endParaRPr lang="en-US" sz="2400" u="none">
                <a:solidFill>
                  <a:srgbClr val="000000"/>
                </a:solidFill>
                <a:latin typeface="Times New Roman" pitchFamily="18" charset="0"/>
              </a:endParaRPr>
            </a:p>
          </p:txBody>
        </p:sp>
        <p:sp>
          <p:nvSpPr>
            <p:cNvPr id="55325" name="Oval 29"/>
            <p:cNvSpPr>
              <a:spLocks noChangeArrowheads="1"/>
            </p:cNvSpPr>
            <p:nvPr/>
          </p:nvSpPr>
          <p:spPr bwMode="auto">
            <a:xfrm>
              <a:off x="1739" y="1229"/>
              <a:ext cx="86" cy="86"/>
            </a:xfrm>
            <a:prstGeom prst="ellipse">
              <a:avLst/>
            </a:prstGeom>
            <a:solidFill>
              <a:srgbClr val="000000"/>
            </a:solidFill>
            <a:ln w="9525">
              <a:noFill/>
              <a:round/>
              <a:headEnd/>
              <a:tailEnd/>
            </a:ln>
          </p:spPr>
          <p:txBody>
            <a:bodyPr/>
            <a:lstStyle/>
            <a:p>
              <a:endParaRPr lang="en-US">
                <a:solidFill>
                  <a:srgbClr val="000000"/>
                </a:solidFill>
              </a:endParaRPr>
            </a:p>
          </p:txBody>
        </p:sp>
      </p:grpSp>
      <p:grpSp>
        <p:nvGrpSpPr>
          <p:cNvPr id="3" name="Group 30"/>
          <p:cNvGrpSpPr>
            <a:grpSpLocks/>
          </p:cNvGrpSpPr>
          <p:nvPr/>
        </p:nvGrpSpPr>
        <p:grpSpPr bwMode="auto">
          <a:xfrm>
            <a:off x="4703763" y="5694363"/>
            <a:ext cx="558800" cy="677862"/>
            <a:chOff x="2963" y="3587"/>
            <a:chExt cx="352" cy="427"/>
          </a:xfrm>
        </p:grpSpPr>
        <p:sp>
          <p:nvSpPr>
            <p:cNvPr id="55320" name="Rectangle 31"/>
            <p:cNvSpPr>
              <a:spLocks noChangeArrowheads="1"/>
            </p:cNvSpPr>
            <p:nvPr/>
          </p:nvSpPr>
          <p:spPr bwMode="auto">
            <a:xfrm>
              <a:off x="3011" y="3816"/>
              <a:ext cx="304" cy="198"/>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100</a:t>
              </a:r>
              <a:endParaRPr lang="en-US" sz="2400" u="none">
                <a:solidFill>
                  <a:srgbClr val="000000"/>
                </a:solidFill>
                <a:latin typeface="Times New Roman" pitchFamily="18" charset="0"/>
              </a:endParaRPr>
            </a:p>
          </p:txBody>
        </p:sp>
        <p:sp>
          <p:nvSpPr>
            <p:cNvPr id="55321" name="Rectangle 32"/>
            <p:cNvSpPr>
              <a:spLocks noChangeArrowheads="1"/>
            </p:cNvSpPr>
            <p:nvPr/>
          </p:nvSpPr>
          <p:spPr bwMode="auto">
            <a:xfrm>
              <a:off x="2963" y="3587"/>
              <a:ext cx="96" cy="173"/>
            </a:xfrm>
            <a:prstGeom prst="rect">
              <a:avLst/>
            </a:prstGeom>
            <a:noFill/>
            <a:ln w="9525">
              <a:noFill/>
              <a:miter lim="800000"/>
              <a:headEnd/>
              <a:tailEnd/>
            </a:ln>
          </p:spPr>
          <p:txBody>
            <a:bodyPr wrap="none" lIns="0" tIns="0" rIns="0" bIns="0">
              <a:spAutoFit/>
            </a:bodyPr>
            <a:lstStyle/>
            <a:p>
              <a:pPr eaLnBrk="0" hangingPunct="0"/>
              <a:r>
                <a:rPr lang="en-US" u="none">
                  <a:solidFill>
                    <a:srgbClr val="000000"/>
                  </a:solidFill>
                </a:rPr>
                <a:t>A</a:t>
              </a:r>
              <a:endParaRPr lang="en-US" sz="2400" u="none">
                <a:solidFill>
                  <a:srgbClr val="000000"/>
                </a:solidFill>
                <a:latin typeface="Times New Roman" pitchFamily="18" charset="0"/>
              </a:endParaRPr>
            </a:p>
          </p:txBody>
        </p:sp>
        <p:sp>
          <p:nvSpPr>
            <p:cNvPr id="55322" name="Oval 33"/>
            <p:cNvSpPr>
              <a:spLocks noChangeArrowheads="1"/>
            </p:cNvSpPr>
            <p:nvPr/>
          </p:nvSpPr>
          <p:spPr bwMode="auto">
            <a:xfrm>
              <a:off x="3095" y="3730"/>
              <a:ext cx="86" cy="86"/>
            </a:xfrm>
            <a:prstGeom prst="ellipse">
              <a:avLst/>
            </a:prstGeom>
            <a:solidFill>
              <a:srgbClr val="000000"/>
            </a:solidFill>
            <a:ln w="9525">
              <a:noFill/>
              <a:round/>
              <a:headEnd/>
              <a:tailEnd/>
            </a:ln>
          </p:spPr>
          <p:txBody>
            <a:bodyPr/>
            <a:lstStyle/>
            <a:p>
              <a:endParaRPr lang="en-US">
                <a:solidFill>
                  <a:srgbClr val="000000"/>
                </a:solidFill>
              </a:endParaRPr>
            </a:p>
          </p:txBody>
        </p:sp>
      </p:grpSp>
      <p:pic>
        <p:nvPicPr>
          <p:cNvPr id="55319" name="Picture 37"/>
          <p:cNvPicPr>
            <a:picLocks noChangeAspect="1" noChangeArrowheads="1"/>
          </p:cNvPicPr>
          <p:nvPr/>
        </p:nvPicPr>
        <p:blipFill>
          <a:blip r:embed="rId2"/>
          <a:srcRect b="51366"/>
          <a:stretch>
            <a:fillRect/>
          </a:stretch>
        </p:blipFill>
        <p:spPr bwMode="auto">
          <a:xfrm rot="3690109">
            <a:off x="1670051" y="3889375"/>
            <a:ext cx="4565650" cy="1873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p:spPr>
        <p:txBody>
          <a:bodyPr/>
          <a:lstStyle/>
          <a:p>
            <a:fld id="{0C8DA019-D59A-4574-97FA-8545CD3EAD9A}" type="slidenum">
              <a:rPr lang="en-GB" sz="1000" smtClean="0">
                <a:solidFill>
                  <a:srgbClr val="FFFF00"/>
                </a:solidFill>
                <a:latin typeface="Arial" charset="0"/>
              </a:rPr>
              <a:pPr/>
              <a:t>8</a:t>
            </a:fld>
            <a:endParaRPr lang="en-GB" sz="1000" dirty="0">
              <a:solidFill>
                <a:srgbClr val="FFFF00"/>
              </a:solidFill>
              <a:latin typeface="Arial" charset="0"/>
            </a:endParaRPr>
          </a:p>
        </p:txBody>
      </p:sp>
      <p:pic>
        <p:nvPicPr>
          <p:cNvPr id="470018" name="Picture 2" descr="fig2_1_6ppt"/>
          <p:cNvPicPr>
            <a:picLocks noChangeAspect="1" noChangeArrowheads="1"/>
          </p:cNvPicPr>
          <p:nvPr/>
        </p:nvPicPr>
        <p:blipFill>
          <a:blip r:embed="rId2" cstate="print"/>
          <a:srcRect/>
          <a:stretch>
            <a:fillRect/>
          </a:stretch>
        </p:blipFill>
        <p:spPr bwMode="auto">
          <a:xfrm>
            <a:off x="268287" y="1066800"/>
            <a:ext cx="8513763" cy="4459702"/>
          </a:xfrm>
          <a:prstGeom prst="rect">
            <a:avLst/>
          </a:prstGeom>
          <a:noFill/>
          <a:ln w="9525">
            <a:noFill/>
            <a:miter lim="800000"/>
            <a:headEnd/>
            <a:tailEnd/>
          </a:ln>
        </p:spPr>
      </p:pic>
      <p:sp>
        <p:nvSpPr>
          <p:cNvPr id="470019" name="Rectangle 3"/>
          <p:cNvSpPr>
            <a:spLocks noChangeArrowheads="1"/>
          </p:cNvSpPr>
          <p:nvPr/>
        </p:nvSpPr>
        <p:spPr bwMode="auto">
          <a:xfrm>
            <a:off x="0" y="152400"/>
            <a:ext cx="9139238" cy="914400"/>
          </a:xfrm>
          <a:prstGeom prst="rect">
            <a:avLst/>
          </a:prstGeom>
          <a:noFill/>
          <a:ln w="9525">
            <a:noFill/>
            <a:miter lim="800000"/>
            <a:headEnd/>
            <a:tailEnd/>
          </a:ln>
        </p:spPr>
        <p:txBody>
          <a:bodyPr bIns="91440" anchor="b"/>
          <a:lstStyle/>
          <a:p>
            <a:pPr algn="ctr" eaLnBrk="1" hangingPunct="1"/>
            <a:r>
              <a:rPr lang="en-US" sz="3200" dirty="0">
                <a:latin typeface="+mn-lt"/>
              </a:rPr>
              <a:t>THE ECONOMIC PROBLEM: SCARCITY AND CHOICE</a:t>
            </a:r>
          </a:p>
        </p:txBody>
      </p:sp>
      <p:pic>
        <p:nvPicPr>
          <p:cNvPr id="470021" name="Picture 5" descr="fig2_1_1ppt"/>
          <p:cNvPicPr>
            <a:picLocks noChangeAspect="1" noChangeArrowheads="1"/>
          </p:cNvPicPr>
          <p:nvPr/>
        </p:nvPicPr>
        <p:blipFill>
          <a:blip r:embed="rId3" cstate="print"/>
          <a:srcRect/>
          <a:stretch>
            <a:fillRect/>
          </a:stretch>
        </p:blipFill>
        <p:spPr bwMode="auto">
          <a:xfrm>
            <a:off x="0" y="900302"/>
            <a:ext cx="8513763" cy="4715483"/>
          </a:xfrm>
          <a:prstGeom prst="rect">
            <a:avLst/>
          </a:prstGeom>
          <a:noFill/>
          <a:ln w="9525">
            <a:noFill/>
            <a:miter lim="800000"/>
            <a:headEnd/>
            <a:tailEnd/>
          </a:ln>
        </p:spPr>
      </p:pic>
      <p:pic>
        <p:nvPicPr>
          <p:cNvPr id="470022" name="Picture 6" descr="fig2_1_2ppt"/>
          <p:cNvPicPr>
            <a:picLocks noChangeAspect="1" noChangeArrowheads="1"/>
          </p:cNvPicPr>
          <p:nvPr/>
        </p:nvPicPr>
        <p:blipFill>
          <a:blip r:embed="rId4" cstate="print"/>
          <a:srcRect/>
          <a:stretch>
            <a:fillRect/>
          </a:stretch>
        </p:blipFill>
        <p:spPr bwMode="auto">
          <a:xfrm>
            <a:off x="838200" y="1600200"/>
            <a:ext cx="8096250" cy="2543175"/>
          </a:xfrm>
          <a:prstGeom prst="rect">
            <a:avLst/>
          </a:prstGeom>
          <a:noFill/>
          <a:ln w="9525">
            <a:noFill/>
            <a:miter lim="800000"/>
            <a:headEnd/>
            <a:tailEnd/>
          </a:ln>
        </p:spPr>
      </p:pic>
      <p:pic>
        <p:nvPicPr>
          <p:cNvPr id="470023" name="Picture 7" descr="fig2_1_3ppt"/>
          <p:cNvPicPr>
            <a:picLocks noChangeAspect="1" noChangeArrowheads="1"/>
          </p:cNvPicPr>
          <p:nvPr/>
        </p:nvPicPr>
        <p:blipFill>
          <a:blip r:embed="rId5" cstate="print"/>
          <a:srcRect/>
          <a:stretch>
            <a:fillRect/>
          </a:stretch>
        </p:blipFill>
        <p:spPr bwMode="auto">
          <a:xfrm>
            <a:off x="482632" y="1066799"/>
            <a:ext cx="8173212" cy="4658751"/>
          </a:xfrm>
          <a:prstGeom prst="rect">
            <a:avLst/>
          </a:prstGeom>
          <a:noFill/>
          <a:ln w="9525">
            <a:noFill/>
            <a:miter lim="800000"/>
            <a:headEnd/>
            <a:tailEnd/>
          </a:ln>
        </p:spPr>
      </p:pic>
      <p:pic>
        <p:nvPicPr>
          <p:cNvPr id="470024" name="Picture 8" descr="fig2_1_5ppt"/>
          <p:cNvPicPr>
            <a:picLocks noChangeAspect="1" noChangeArrowheads="1"/>
          </p:cNvPicPr>
          <p:nvPr/>
        </p:nvPicPr>
        <p:blipFill>
          <a:blip r:embed="rId6" cstate="print"/>
          <a:srcRect/>
          <a:stretch>
            <a:fillRect/>
          </a:stretch>
        </p:blipFill>
        <p:spPr bwMode="auto">
          <a:xfrm>
            <a:off x="681125" y="1466056"/>
            <a:ext cx="7071431" cy="3705284"/>
          </a:xfrm>
          <a:prstGeom prst="rect">
            <a:avLst/>
          </a:prstGeom>
          <a:noFill/>
          <a:ln w="9525">
            <a:noFill/>
            <a:miter lim="800000"/>
            <a:headEnd/>
            <a:tailEnd/>
          </a:ln>
        </p:spPr>
      </p:pic>
      <p:pic>
        <p:nvPicPr>
          <p:cNvPr id="470025" name="Picture 9" descr="fig2_1_4ppt"/>
          <p:cNvPicPr>
            <a:picLocks noChangeAspect="1" noChangeArrowheads="1"/>
          </p:cNvPicPr>
          <p:nvPr/>
        </p:nvPicPr>
        <p:blipFill>
          <a:blip r:embed="rId7" cstate="print"/>
          <a:srcRect/>
          <a:stretch>
            <a:fillRect/>
          </a:stretch>
        </p:blipFill>
        <p:spPr bwMode="auto">
          <a:xfrm>
            <a:off x="575478" y="1454150"/>
            <a:ext cx="6911172" cy="36189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0019"/>
                                        </p:tgtEl>
                                        <p:attrNameLst>
                                          <p:attrName>style.visibility</p:attrName>
                                        </p:attrNameLst>
                                      </p:cBhvr>
                                      <p:to>
                                        <p:strVal val="visible"/>
                                      </p:to>
                                    </p:set>
                                    <p:animEffect transition="in" filter="wipe(left)">
                                      <p:cBhvr>
                                        <p:cTn id="7" dur="500"/>
                                        <p:tgtEl>
                                          <p:spTgt spid="47001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70021"/>
                                        </p:tgtEl>
                                        <p:attrNameLst>
                                          <p:attrName>style.visibility</p:attrName>
                                        </p:attrNameLst>
                                      </p:cBhvr>
                                      <p:to>
                                        <p:strVal val="visible"/>
                                      </p:to>
                                    </p:set>
                                    <p:animEffect transition="in" filter="wipe(left)">
                                      <p:cBhvr>
                                        <p:cTn id="11" dur="500"/>
                                        <p:tgtEl>
                                          <p:spTgt spid="47002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0022"/>
                                        </p:tgtEl>
                                        <p:attrNameLst>
                                          <p:attrName>style.visibility</p:attrName>
                                        </p:attrNameLst>
                                      </p:cBhvr>
                                      <p:to>
                                        <p:strVal val="visible"/>
                                      </p:to>
                                    </p:set>
                                    <p:animEffect transition="in" filter="wipe(left)">
                                      <p:cBhvr>
                                        <p:cTn id="15" dur="500"/>
                                        <p:tgtEl>
                                          <p:spTgt spid="470022"/>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0023"/>
                                        </p:tgtEl>
                                        <p:attrNameLst>
                                          <p:attrName>style.visibility</p:attrName>
                                        </p:attrNameLst>
                                      </p:cBhvr>
                                      <p:to>
                                        <p:strVal val="visible"/>
                                      </p:to>
                                    </p:set>
                                    <p:animEffect transition="in" filter="wipe(left)">
                                      <p:cBhvr>
                                        <p:cTn id="19" dur="500"/>
                                        <p:tgtEl>
                                          <p:spTgt spid="470023"/>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0025"/>
                                        </p:tgtEl>
                                        <p:attrNameLst>
                                          <p:attrName>style.visibility</p:attrName>
                                        </p:attrNameLst>
                                      </p:cBhvr>
                                      <p:to>
                                        <p:strVal val="visible"/>
                                      </p:to>
                                    </p:set>
                                    <p:animEffect transition="in" filter="wipe(left)">
                                      <p:cBhvr>
                                        <p:cTn id="23" dur="500"/>
                                        <p:tgtEl>
                                          <p:spTgt spid="470025"/>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470024"/>
                                        </p:tgtEl>
                                        <p:attrNameLst>
                                          <p:attrName>style.visibility</p:attrName>
                                        </p:attrNameLst>
                                      </p:cBhvr>
                                      <p:to>
                                        <p:strVal val="visible"/>
                                      </p:to>
                                    </p:set>
                                    <p:animEffect transition="in" filter="wipe(left)">
                                      <p:cBhvr>
                                        <p:cTn id="27" dur="500"/>
                                        <p:tgtEl>
                                          <p:spTgt spid="470024"/>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70018"/>
                                        </p:tgtEl>
                                        <p:attrNameLst>
                                          <p:attrName>style.visibility</p:attrName>
                                        </p:attrNameLst>
                                      </p:cBhvr>
                                      <p:to>
                                        <p:strVal val="visible"/>
                                      </p:to>
                                    </p:set>
                                    <p:animEffect transition="in" filter="wipe(left)">
                                      <p:cBhvr>
                                        <p:cTn id="31" dur="500"/>
                                        <p:tgtEl>
                                          <p:spTgt spid="470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0"/>
          <p:cNvSpPr>
            <a:spLocks noGrp="1" noChangeArrowheads="1"/>
          </p:cNvSpPr>
          <p:nvPr>
            <p:ph type="title"/>
          </p:nvPr>
        </p:nvSpPr>
        <p:spPr>
          <a:xfrm>
            <a:off x="457200" y="84138"/>
            <a:ext cx="8229600" cy="1143000"/>
          </a:xfrm>
        </p:spPr>
        <p:txBody>
          <a:bodyPr/>
          <a:lstStyle/>
          <a:p>
            <a:pPr eaLnBrk="1" hangingPunct="1"/>
            <a:r>
              <a:rPr lang="en-US" dirty="0"/>
              <a:t>An Increase in Income</a:t>
            </a:r>
          </a:p>
        </p:txBody>
      </p:sp>
      <p:sp>
        <p:nvSpPr>
          <p:cNvPr id="56323" name="Rectangle 4"/>
          <p:cNvSpPr>
            <a:spLocks noChangeArrowheads="1"/>
          </p:cNvSpPr>
          <p:nvPr/>
        </p:nvSpPr>
        <p:spPr bwMode="auto">
          <a:xfrm>
            <a:off x="2384425" y="1576388"/>
            <a:ext cx="5662613" cy="4111625"/>
          </a:xfrm>
          <a:prstGeom prst="rect">
            <a:avLst/>
          </a:prstGeom>
          <a:solidFill>
            <a:srgbClr val="F3F6F9"/>
          </a:solidFill>
          <a:ln w="179388">
            <a:solidFill>
              <a:srgbClr val="F3F6F9"/>
            </a:solidFill>
            <a:miter lim="800000"/>
            <a:headEnd/>
            <a:tailEnd/>
          </a:ln>
        </p:spPr>
        <p:txBody>
          <a:bodyPr/>
          <a:lstStyle/>
          <a:p>
            <a:endParaRPr lang="en-US"/>
          </a:p>
        </p:txBody>
      </p:sp>
      <p:sp>
        <p:nvSpPr>
          <p:cNvPr id="56324" name="Rectangle 5"/>
          <p:cNvSpPr>
            <a:spLocks noChangeArrowheads="1"/>
          </p:cNvSpPr>
          <p:nvPr/>
        </p:nvSpPr>
        <p:spPr bwMode="auto">
          <a:xfrm>
            <a:off x="2384425" y="1576388"/>
            <a:ext cx="5662613" cy="4111625"/>
          </a:xfrm>
          <a:prstGeom prst="rect">
            <a:avLst/>
          </a:prstGeom>
          <a:solidFill>
            <a:srgbClr val="F2F4F8"/>
          </a:solidFill>
          <a:ln w="163513">
            <a:solidFill>
              <a:srgbClr val="F2F4F8"/>
            </a:solidFill>
            <a:miter lim="800000"/>
            <a:headEnd/>
            <a:tailEnd/>
          </a:ln>
        </p:spPr>
        <p:txBody>
          <a:bodyPr/>
          <a:lstStyle/>
          <a:p>
            <a:endParaRPr lang="en-US"/>
          </a:p>
        </p:txBody>
      </p:sp>
      <p:sp>
        <p:nvSpPr>
          <p:cNvPr id="56325" name="Rectangle 6"/>
          <p:cNvSpPr>
            <a:spLocks noChangeArrowheads="1"/>
          </p:cNvSpPr>
          <p:nvPr/>
        </p:nvSpPr>
        <p:spPr bwMode="auto">
          <a:xfrm>
            <a:off x="2384425" y="1576388"/>
            <a:ext cx="5662613" cy="4111625"/>
          </a:xfrm>
          <a:prstGeom prst="rect">
            <a:avLst/>
          </a:prstGeom>
          <a:solidFill>
            <a:srgbClr val="F1F4F7"/>
          </a:solidFill>
          <a:ln w="147638">
            <a:solidFill>
              <a:srgbClr val="F1F4F7"/>
            </a:solidFill>
            <a:miter lim="800000"/>
            <a:headEnd/>
            <a:tailEnd/>
          </a:ln>
        </p:spPr>
        <p:txBody>
          <a:bodyPr/>
          <a:lstStyle/>
          <a:p>
            <a:endParaRPr lang="en-US"/>
          </a:p>
        </p:txBody>
      </p:sp>
      <p:sp>
        <p:nvSpPr>
          <p:cNvPr id="56326" name="Rectangle 7"/>
          <p:cNvSpPr>
            <a:spLocks noChangeArrowheads="1"/>
          </p:cNvSpPr>
          <p:nvPr/>
        </p:nvSpPr>
        <p:spPr bwMode="auto">
          <a:xfrm>
            <a:off x="2384425" y="1576388"/>
            <a:ext cx="5662613" cy="4111625"/>
          </a:xfrm>
          <a:prstGeom prst="rect">
            <a:avLst/>
          </a:prstGeom>
          <a:solidFill>
            <a:srgbClr val="F0F2F5"/>
          </a:solidFill>
          <a:ln w="130175">
            <a:solidFill>
              <a:srgbClr val="F0F2F5"/>
            </a:solidFill>
            <a:miter lim="800000"/>
            <a:headEnd/>
            <a:tailEnd/>
          </a:ln>
        </p:spPr>
        <p:txBody>
          <a:bodyPr/>
          <a:lstStyle/>
          <a:p>
            <a:endParaRPr lang="en-US"/>
          </a:p>
        </p:txBody>
      </p:sp>
      <p:sp>
        <p:nvSpPr>
          <p:cNvPr id="56327" name="Rectangle 8"/>
          <p:cNvSpPr>
            <a:spLocks noChangeArrowheads="1"/>
          </p:cNvSpPr>
          <p:nvPr/>
        </p:nvSpPr>
        <p:spPr bwMode="auto">
          <a:xfrm>
            <a:off x="2384425" y="1576388"/>
            <a:ext cx="5662613" cy="4111625"/>
          </a:xfrm>
          <a:prstGeom prst="rect">
            <a:avLst/>
          </a:prstGeom>
          <a:solidFill>
            <a:srgbClr val="EEF1F4"/>
          </a:solidFill>
          <a:ln w="114300">
            <a:solidFill>
              <a:srgbClr val="EEF1F4"/>
            </a:solidFill>
            <a:miter lim="800000"/>
            <a:headEnd/>
            <a:tailEnd/>
          </a:ln>
        </p:spPr>
        <p:txBody>
          <a:bodyPr/>
          <a:lstStyle/>
          <a:p>
            <a:endParaRPr lang="en-US"/>
          </a:p>
        </p:txBody>
      </p:sp>
      <p:sp>
        <p:nvSpPr>
          <p:cNvPr id="56328" name="Rectangle 9"/>
          <p:cNvSpPr>
            <a:spLocks noChangeArrowheads="1"/>
          </p:cNvSpPr>
          <p:nvPr/>
        </p:nvSpPr>
        <p:spPr bwMode="auto">
          <a:xfrm>
            <a:off x="2384425" y="1576388"/>
            <a:ext cx="5662613" cy="4111625"/>
          </a:xfrm>
          <a:prstGeom prst="rect">
            <a:avLst/>
          </a:prstGeom>
          <a:solidFill>
            <a:srgbClr val="EDEFF3"/>
          </a:solidFill>
          <a:ln w="98425">
            <a:solidFill>
              <a:srgbClr val="EDEFF3"/>
            </a:solidFill>
            <a:miter lim="800000"/>
            <a:headEnd/>
            <a:tailEnd/>
          </a:ln>
        </p:spPr>
        <p:txBody>
          <a:bodyPr/>
          <a:lstStyle/>
          <a:p>
            <a:endParaRPr lang="en-US"/>
          </a:p>
        </p:txBody>
      </p:sp>
      <p:sp>
        <p:nvSpPr>
          <p:cNvPr id="56329" name="Rectangle 10"/>
          <p:cNvSpPr>
            <a:spLocks noChangeArrowheads="1"/>
          </p:cNvSpPr>
          <p:nvPr/>
        </p:nvSpPr>
        <p:spPr bwMode="auto">
          <a:xfrm>
            <a:off x="2384425" y="1576388"/>
            <a:ext cx="5662613" cy="4111625"/>
          </a:xfrm>
          <a:prstGeom prst="rect">
            <a:avLst/>
          </a:prstGeom>
          <a:solidFill>
            <a:srgbClr val="EBEEF2"/>
          </a:solidFill>
          <a:ln w="82550">
            <a:solidFill>
              <a:srgbClr val="EBEEF2"/>
            </a:solidFill>
            <a:miter lim="800000"/>
            <a:headEnd/>
            <a:tailEnd/>
          </a:ln>
        </p:spPr>
        <p:txBody>
          <a:bodyPr/>
          <a:lstStyle/>
          <a:p>
            <a:endParaRPr lang="en-US"/>
          </a:p>
        </p:txBody>
      </p:sp>
      <p:sp>
        <p:nvSpPr>
          <p:cNvPr id="56330" name="Rectangle 11"/>
          <p:cNvSpPr>
            <a:spLocks noChangeArrowheads="1"/>
          </p:cNvSpPr>
          <p:nvPr/>
        </p:nvSpPr>
        <p:spPr bwMode="auto">
          <a:xfrm>
            <a:off x="2384425" y="1576388"/>
            <a:ext cx="5662613" cy="4111625"/>
          </a:xfrm>
          <a:prstGeom prst="rect">
            <a:avLst/>
          </a:prstGeom>
          <a:solidFill>
            <a:srgbClr val="EAECF1"/>
          </a:solidFill>
          <a:ln w="65088">
            <a:solidFill>
              <a:srgbClr val="EAECF1"/>
            </a:solidFill>
            <a:miter lim="800000"/>
            <a:headEnd/>
            <a:tailEnd/>
          </a:ln>
        </p:spPr>
        <p:txBody>
          <a:bodyPr/>
          <a:lstStyle/>
          <a:p>
            <a:endParaRPr lang="en-US"/>
          </a:p>
        </p:txBody>
      </p:sp>
      <p:sp>
        <p:nvSpPr>
          <p:cNvPr id="56331" name="Rectangle 12"/>
          <p:cNvSpPr>
            <a:spLocks noChangeArrowheads="1"/>
          </p:cNvSpPr>
          <p:nvPr/>
        </p:nvSpPr>
        <p:spPr bwMode="auto">
          <a:xfrm>
            <a:off x="2384425" y="1576388"/>
            <a:ext cx="5662613" cy="4111625"/>
          </a:xfrm>
          <a:prstGeom prst="rect">
            <a:avLst/>
          </a:prstGeom>
          <a:solidFill>
            <a:srgbClr val="E9EBF0"/>
          </a:solidFill>
          <a:ln w="49213">
            <a:solidFill>
              <a:srgbClr val="E9EBF0"/>
            </a:solidFill>
            <a:miter lim="800000"/>
            <a:headEnd/>
            <a:tailEnd/>
          </a:ln>
        </p:spPr>
        <p:txBody>
          <a:bodyPr/>
          <a:lstStyle/>
          <a:p>
            <a:endParaRPr lang="en-US"/>
          </a:p>
        </p:txBody>
      </p:sp>
      <p:sp>
        <p:nvSpPr>
          <p:cNvPr id="56332" name="Rectangle 13"/>
          <p:cNvSpPr>
            <a:spLocks noChangeArrowheads="1"/>
          </p:cNvSpPr>
          <p:nvPr/>
        </p:nvSpPr>
        <p:spPr bwMode="auto">
          <a:xfrm>
            <a:off x="2384425" y="1576388"/>
            <a:ext cx="5662613" cy="4111625"/>
          </a:xfrm>
          <a:prstGeom prst="rect">
            <a:avLst/>
          </a:prstGeom>
          <a:solidFill>
            <a:srgbClr val="E7EAEF"/>
          </a:solidFill>
          <a:ln w="33338">
            <a:solidFill>
              <a:srgbClr val="E7EAEF"/>
            </a:solidFill>
            <a:miter lim="800000"/>
            <a:headEnd/>
            <a:tailEnd/>
          </a:ln>
        </p:spPr>
        <p:txBody>
          <a:bodyPr/>
          <a:lstStyle/>
          <a:p>
            <a:endParaRPr lang="en-US"/>
          </a:p>
        </p:txBody>
      </p:sp>
      <p:sp>
        <p:nvSpPr>
          <p:cNvPr id="56333" name="Rectangle 14"/>
          <p:cNvSpPr>
            <a:spLocks noChangeArrowheads="1"/>
          </p:cNvSpPr>
          <p:nvPr/>
        </p:nvSpPr>
        <p:spPr bwMode="auto">
          <a:xfrm>
            <a:off x="2433638" y="1576388"/>
            <a:ext cx="5613400" cy="4111625"/>
          </a:xfrm>
          <a:prstGeom prst="rect">
            <a:avLst/>
          </a:prstGeom>
          <a:solidFill>
            <a:srgbClr val="E6E9EF"/>
          </a:solidFill>
          <a:ln w="15875">
            <a:solidFill>
              <a:srgbClr val="E6E9EF"/>
            </a:solidFill>
            <a:miter lim="800000"/>
            <a:headEnd/>
            <a:tailEnd/>
          </a:ln>
        </p:spPr>
        <p:txBody>
          <a:bodyPr/>
          <a:lstStyle/>
          <a:p>
            <a:endParaRPr lang="en-US"/>
          </a:p>
        </p:txBody>
      </p:sp>
      <p:sp>
        <p:nvSpPr>
          <p:cNvPr id="56334" name="Rectangle 15"/>
          <p:cNvSpPr>
            <a:spLocks noChangeArrowheads="1"/>
          </p:cNvSpPr>
          <p:nvPr/>
        </p:nvSpPr>
        <p:spPr bwMode="auto">
          <a:xfrm>
            <a:off x="2286000" y="1428750"/>
            <a:ext cx="5695950" cy="4194175"/>
          </a:xfrm>
          <a:prstGeom prst="rect">
            <a:avLst/>
          </a:prstGeom>
          <a:solidFill>
            <a:srgbClr val="FFFFFF"/>
          </a:solidFill>
          <a:ln w="9525">
            <a:noFill/>
            <a:miter lim="800000"/>
            <a:headEnd/>
            <a:tailEnd/>
          </a:ln>
        </p:spPr>
        <p:txBody>
          <a:bodyPr/>
          <a:lstStyle/>
          <a:p>
            <a:endParaRPr lang="en-US"/>
          </a:p>
        </p:txBody>
      </p:sp>
      <p:sp>
        <p:nvSpPr>
          <p:cNvPr id="906256" name="Line 16"/>
          <p:cNvSpPr>
            <a:spLocks noChangeShapeType="1"/>
          </p:cNvSpPr>
          <p:nvPr/>
        </p:nvSpPr>
        <p:spPr bwMode="auto">
          <a:xfrm>
            <a:off x="2254250" y="3378200"/>
            <a:ext cx="1717675" cy="2293938"/>
          </a:xfrm>
          <a:prstGeom prst="line">
            <a:avLst/>
          </a:prstGeom>
          <a:noFill/>
          <a:ln w="49213">
            <a:solidFill>
              <a:srgbClr val="003F95"/>
            </a:solidFill>
            <a:round/>
            <a:headEnd/>
            <a:tailEnd/>
          </a:ln>
        </p:spPr>
        <p:txBody>
          <a:bodyPr/>
          <a:lstStyle/>
          <a:p>
            <a:endParaRPr lang="en-US"/>
          </a:p>
        </p:txBody>
      </p:sp>
      <p:sp>
        <p:nvSpPr>
          <p:cNvPr id="906257" name="Line 17"/>
          <p:cNvSpPr>
            <a:spLocks noChangeShapeType="1"/>
          </p:cNvSpPr>
          <p:nvPr/>
        </p:nvSpPr>
        <p:spPr bwMode="auto">
          <a:xfrm>
            <a:off x="2293938" y="1974850"/>
            <a:ext cx="2660650" cy="3648075"/>
          </a:xfrm>
          <a:prstGeom prst="line">
            <a:avLst/>
          </a:prstGeom>
          <a:noFill/>
          <a:ln w="49213">
            <a:solidFill>
              <a:srgbClr val="AD0D1B"/>
            </a:solidFill>
            <a:round/>
            <a:headEnd/>
            <a:tailEnd/>
          </a:ln>
        </p:spPr>
        <p:txBody>
          <a:bodyPr/>
          <a:lstStyle/>
          <a:p>
            <a:endParaRPr lang="en-US"/>
          </a:p>
        </p:txBody>
      </p:sp>
      <p:sp>
        <p:nvSpPr>
          <p:cNvPr id="906258" name="Line 18"/>
          <p:cNvSpPr>
            <a:spLocks noChangeShapeType="1"/>
          </p:cNvSpPr>
          <p:nvPr/>
        </p:nvSpPr>
        <p:spPr bwMode="auto">
          <a:xfrm flipV="1">
            <a:off x="2155825" y="3427413"/>
            <a:ext cx="1588" cy="935037"/>
          </a:xfrm>
          <a:prstGeom prst="line">
            <a:avLst/>
          </a:prstGeom>
          <a:noFill/>
          <a:ln w="17526">
            <a:solidFill>
              <a:srgbClr val="000000"/>
            </a:solidFill>
            <a:round/>
            <a:headEnd/>
            <a:tailEnd type="stealth" w="med" len="med"/>
          </a:ln>
        </p:spPr>
        <p:txBody>
          <a:bodyPr/>
          <a:lstStyle/>
          <a:p>
            <a:endParaRPr lang="en-US"/>
          </a:p>
        </p:txBody>
      </p:sp>
      <p:sp>
        <p:nvSpPr>
          <p:cNvPr id="906259" name="Line 19"/>
          <p:cNvSpPr>
            <a:spLocks noChangeShapeType="1"/>
          </p:cNvSpPr>
          <p:nvPr/>
        </p:nvSpPr>
        <p:spPr bwMode="auto">
          <a:xfrm>
            <a:off x="2979738" y="5726113"/>
            <a:ext cx="307975" cy="3175"/>
          </a:xfrm>
          <a:prstGeom prst="line">
            <a:avLst/>
          </a:prstGeom>
          <a:noFill/>
          <a:ln w="17526">
            <a:solidFill>
              <a:srgbClr val="000000"/>
            </a:solidFill>
            <a:round/>
            <a:headEnd/>
            <a:tailEnd type="stealth" w="med" len="med"/>
          </a:ln>
        </p:spPr>
        <p:txBody>
          <a:bodyPr/>
          <a:lstStyle/>
          <a:p>
            <a:endParaRPr lang="en-US"/>
          </a:p>
        </p:txBody>
      </p:sp>
      <p:sp>
        <p:nvSpPr>
          <p:cNvPr id="906260" name="Line 20"/>
          <p:cNvSpPr>
            <a:spLocks noChangeShapeType="1"/>
          </p:cNvSpPr>
          <p:nvPr/>
        </p:nvSpPr>
        <p:spPr bwMode="auto">
          <a:xfrm flipV="1">
            <a:off x="2384425" y="3017838"/>
            <a:ext cx="474663" cy="427037"/>
          </a:xfrm>
          <a:prstGeom prst="line">
            <a:avLst/>
          </a:prstGeom>
          <a:noFill/>
          <a:ln w="17526">
            <a:solidFill>
              <a:srgbClr val="000000"/>
            </a:solidFill>
            <a:round/>
            <a:headEnd/>
            <a:tailEnd type="stealth" w="med" len="med"/>
          </a:ln>
        </p:spPr>
        <p:txBody>
          <a:bodyPr/>
          <a:lstStyle/>
          <a:p>
            <a:endParaRPr lang="en-US"/>
          </a:p>
        </p:txBody>
      </p:sp>
      <p:sp>
        <p:nvSpPr>
          <p:cNvPr id="56340" name="Rectangle 21"/>
          <p:cNvSpPr>
            <a:spLocks noChangeArrowheads="1"/>
          </p:cNvSpPr>
          <p:nvPr/>
        </p:nvSpPr>
        <p:spPr bwMode="auto">
          <a:xfrm>
            <a:off x="7273925" y="5692775"/>
            <a:ext cx="792163" cy="241300"/>
          </a:xfrm>
          <a:prstGeom prst="rect">
            <a:avLst/>
          </a:prstGeom>
          <a:noFill/>
          <a:ln w="9525">
            <a:noFill/>
            <a:miter lim="800000"/>
            <a:headEnd/>
            <a:tailEnd/>
          </a:ln>
        </p:spPr>
        <p:txBody>
          <a:bodyPr wrap="none" lIns="0" tIns="0" rIns="0" bIns="0">
            <a:spAutoFit/>
          </a:bodyPr>
          <a:lstStyle/>
          <a:p>
            <a:pPr eaLnBrk="0" hangingPunct="0"/>
            <a:r>
              <a:rPr lang="en-US" sz="1400" b="1" u="none">
                <a:solidFill>
                  <a:srgbClr val="000000"/>
                </a:solidFill>
              </a:rPr>
              <a:t>Quantity</a:t>
            </a:r>
            <a:endParaRPr lang="en-US" sz="2400" u="none">
              <a:latin typeface="Times New Roman" pitchFamily="18" charset="0"/>
            </a:endParaRPr>
          </a:p>
        </p:txBody>
      </p:sp>
      <p:sp>
        <p:nvSpPr>
          <p:cNvPr id="56341" name="Rectangle 22"/>
          <p:cNvSpPr>
            <a:spLocks noChangeArrowheads="1"/>
          </p:cNvSpPr>
          <p:nvPr/>
        </p:nvSpPr>
        <p:spPr bwMode="auto">
          <a:xfrm>
            <a:off x="7334250" y="5911850"/>
            <a:ext cx="736600" cy="241300"/>
          </a:xfrm>
          <a:prstGeom prst="rect">
            <a:avLst/>
          </a:prstGeom>
          <a:noFill/>
          <a:ln w="9525">
            <a:noFill/>
            <a:miter lim="800000"/>
            <a:headEnd/>
            <a:tailEnd/>
          </a:ln>
        </p:spPr>
        <p:txBody>
          <a:bodyPr wrap="none" lIns="0" tIns="0" rIns="0" bIns="0">
            <a:spAutoFit/>
          </a:bodyPr>
          <a:lstStyle/>
          <a:p>
            <a:pPr eaLnBrk="0" hangingPunct="0"/>
            <a:r>
              <a:rPr lang="en-US" sz="1400" b="1" u="none">
                <a:solidFill>
                  <a:srgbClr val="000000"/>
                </a:solidFill>
              </a:rPr>
              <a:t>of Pizza</a:t>
            </a:r>
            <a:endParaRPr lang="en-US" sz="2400" u="none">
              <a:latin typeface="Times New Roman" pitchFamily="18" charset="0"/>
            </a:endParaRPr>
          </a:p>
        </p:txBody>
      </p:sp>
      <p:sp>
        <p:nvSpPr>
          <p:cNvPr id="56342" name="Rectangle 23"/>
          <p:cNvSpPr>
            <a:spLocks noChangeArrowheads="1"/>
          </p:cNvSpPr>
          <p:nvPr/>
        </p:nvSpPr>
        <p:spPr bwMode="auto">
          <a:xfrm>
            <a:off x="1446213" y="1393825"/>
            <a:ext cx="792162" cy="241300"/>
          </a:xfrm>
          <a:prstGeom prst="rect">
            <a:avLst/>
          </a:prstGeom>
          <a:noFill/>
          <a:ln w="9525">
            <a:noFill/>
            <a:miter lim="800000"/>
            <a:headEnd/>
            <a:tailEnd/>
          </a:ln>
        </p:spPr>
        <p:txBody>
          <a:bodyPr wrap="none" lIns="0" tIns="0" rIns="0" bIns="0">
            <a:spAutoFit/>
          </a:bodyPr>
          <a:lstStyle/>
          <a:p>
            <a:pPr eaLnBrk="0" hangingPunct="0"/>
            <a:r>
              <a:rPr lang="en-US" sz="1400" b="1" u="none">
                <a:solidFill>
                  <a:srgbClr val="000000"/>
                </a:solidFill>
              </a:rPr>
              <a:t>Quantity</a:t>
            </a:r>
            <a:endParaRPr lang="en-US" sz="2400" u="none">
              <a:latin typeface="Times New Roman" pitchFamily="18" charset="0"/>
            </a:endParaRPr>
          </a:p>
        </p:txBody>
      </p:sp>
      <p:sp>
        <p:nvSpPr>
          <p:cNvPr id="56343" name="Rectangle 24"/>
          <p:cNvSpPr>
            <a:spLocks noChangeArrowheads="1"/>
          </p:cNvSpPr>
          <p:nvPr/>
        </p:nvSpPr>
        <p:spPr bwMode="auto">
          <a:xfrm>
            <a:off x="1479550" y="1614488"/>
            <a:ext cx="763588" cy="241300"/>
          </a:xfrm>
          <a:prstGeom prst="rect">
            <a:avLst/>
          </a:prstGeom>
          <a:noFill/>
          <a:ln w="9525">
            <a:noFill/>
            <a:miter lim="800000"/>
            <a:headEnd/>
            <a:tailEnd/>
          </a:ln>
        </p:spPr>
        <p:txBody>
          <a:bodyPr wrap="none" lIns="0" tIns="0" rIns="0" bIns="0">
            <a:spAutoFit/>
          </a:bodyPr>
          <a:lstStyle/>
          <a:p>
            <a:pPr eaLnBrk="0" hangingPunct="0"/>
            <a:r>
              <a:rPr lang="en-US" sz="1400" b="1" u="none">
                <a:solidFill>
                  <a:srgbClr val="000000"/>
                </a:solidFill>
              </a:rPr>
              <a:t>of Pepsi</a:t>
            </a:r>
            <a:endParaRPr lang="en-US" sz="2400" u="none">
              <a:latin typeface="Times New Roman" pitchFamily="18" charset="0"/>
            </a:endParaRPr>
          </a:p>
        </p:txBody>
      </p:sp>
      <p:sp>
        <p:nvSpPr>
          <p:cNvPr id="56344" name="Rectangle 25"/>
          <p:cNvSpPr>
            <a:spLocks noChangeArrowheads="1"/>
          </p:cNvSpPr>
          <p:nvPr/>
        </p:nvSpPr>
        <p:spPr bwMode="auto">
          <a:xfrm>
            <a:off x="2062163" y="5699125"/>
            <a:ext cx="176212" cy="236538"/>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0</a:t>
            </a:r>
            <a:endParaRPr lang="en-US" sz="2400" u="none">
              <a:latin typeface="Times New Roman" pitchFamily="18" charset="0"/>
            </a:endParaRPr>
          </a:p>
        </p:txBody>
      </p:sp>
      <p:grpSp>
        <p:nvGrpSpPr>
          <p:cNvPr id="2" name="Group 26"/>
          <p:cNvGrpSpPr>
            <a:grpSpLocks/>
          </p:cNvGrpSpPr>
          <p:nvPr/>
        </p:nvGrpSpPr>
        <p:grpSpPr bwMode="auto">
          <a:xfrm>
            <a:off x="2466975" y="1692275"/>
            <a:ext cx="2009775" cy="376238"/>
            <a:chOff x="1554" y="1066"/>
            <a:chExt cx="1266" cy="237"/>
          </a:xfrm>
        </p:grpSpPr>
        <p:sp>
          <p:nvSpPr>
            <p:cNvPr id="56386" name="Line 27"/>
            <p:cNvSpPr>
              <a:spLocks noChangeShapeType="1"/>
            </p:cNvSpPr>
            <p:nvPr/>
          </p:nvSpPr>
          <p:spPr bwMode="auto">
            <a:xfrm flipH="1">
              <a:off x="1554" y="1138"/>
              <a:ext cx="134" cy="165"/>
            </a:xfrm>
            <a:prstGeom prst="line">
              <a:avLst/>
            </a:prstGeom>
            <a:noFill/>
            <a:ln w="15875">
              <a:solidFill>
                <a:srgbClr val="000000"/>
              </a:solidFill>
              <a:round/>
              <a:headEnd/>
              <a:tailEnd/>
            </a:ln>
          </p:spPr>
          <p:txBody>
            <a:bodyPr/>
            <a:lstStyle/>
            <a:p>
              <a:endParaRPr lang="en-US"/>
            </a:p>
          </p:txBody>
        </p:sp>
        <p:sp>
          <p:nvSpPr>
            <p:cNvPr id="56387" name="Rectangle 28"/>
            <p:cNvSpPr>
              <a:spLocks noChangeArrowheads="1"/>
            </p:cNvSpPr>
            <p:nvPr/>
          </p:nvSpPr>
          <p:spPr bwMode="auto">
            <a:xfrm>
              <a:off x="1709" y="1066"/>
              <a:ext cx="1111"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New budget constraint</a:t>
              </a:r>
              <a:endParaRPr lang="en-US" sz="2400" u="none">
                <a:latin typeface="Times New Roman" pitchFamily="18" charset="0"/>
              </a:endParaRPr>
            </a:p>
          </p:txBody>
        </p:sp>
      </p:grpSp>
      <p:grpSp>
        <p:nvGrpSpPr>
          <p:cNvPr id="3" name="Group 29"/>
          <p:cNvGrpSpPr>
            <a:grpSpLocks/>
          </p:cNvGrpSpPr>
          <p:nvPr/>
        </p:nvGrpSpPr>
        <p:grpSpPr bwMode="auto">
          <a:xfrm>
            <a:off x="2503488" y="2887663"/>
            <a:ext cx="1925637" cy="2540000"/>
            <a:chOff x="1577" y="1819"/>
            <a:chExt cx="1213" cy="1600"/>
          </a:xfrm>
        </p:grpSpPr>
        <p:sp>
          <p:nvSpPr>
            <p:cNvPr id="56384" name="Freeform 30"/>
            <p:cNvSpPr>
              <a:spLocks/>
            </p:cNvSpPr>
            <p:nvPr/>
          </p:nvSpPr>
          <p:spPr bwMode="auto">
            <a:xfrm>
              <a:off x="1577" y="1819"/>
              <a:ext cx="1123" cy="1506"/>
            </a:xfrm>
            <a:custGeom>
              <a:avLst/>
              <a:gdLst>
                <a:gd name="T0" fmla="*/ 0 w 109"/>
                <a:gd name="T1" fmla="*/ 0 h 146"/>
                <a:gd name="T2" fmla="*/ 0 w 109"/>
                <a:gd name="T3" fmla="*/ 2147483647 h 146"/>
                <a:gd name="T4" fmla="*/ 2147483647 w 109"/>
                <a:gd name="T5" fmla="*/ 2147483647 h 146"/>
                <a:gd name="T6" fmla="*/ 0 60000 65536"/>
                <a:gd name="T7" fmla="*/ 0 60000 65536"/>
                <a:gd name="T8" fmla="*/ 0 60000 65536"/>
                <a:gd name="T9" fmla="*/ 0 w 109"/>
                <a:gd name="T10" fmla="*/ 0 h 146"/>
                <a:gd name="T11" fmla="*/ 109 w 109"/>
                <a:gd name="T12" fmla="*/ 146 h 146"/>
              </a:gdLst>
              <a:ahLst/>
              <a:cxnLst>
                <a:cxn ang="T6">
                  <a:pos x="T0" y="T1"/>
                </a:cxn>
                <a:cxn ang="T7">
                  <a:pos x="T2" y="T3"/>
                </a:cxn>
                <a:cxn ang="T8">
                  <a:pos x="T4" y="T5"/>
                </a:cxn>
              </a:cxnLst>
              <a:rect l="T9" t="T10" r="T11" b="T12"/>
              <a:pathLst>
                <a:path w="109" h="146">
                  <a:moveTo>
                    <a:pt x="0" y="0"/>
                  </a:moveTo>
                  <a:cubicBezTo>
                    <a:pt x="0" y="1"/>
                    <a:pt x="0" y="1"/>
                    <a:pt x="0" y="2"/>
                  </a:cubicBezTo>
                  <a:cubicBezTo>
                    <a:pt x="20" y="88"/>
                    <a:pt x="23" y="94"/>
                    <a:pt x="109" y="146"/>
                  </a:cubicBezTo>
                </a:path>
              </a:pathLst>
            </a:custGeom>
            <a:noFill/>
            <a:ln w="49213">
              <a:solidFill>
                <a:srgbClr val="003F95"/>
              </a:solidFill>
              <a:round/>
              <a:headEnd/>
              <a:tailEnd/>
            </a:ln>
          </p:spPr>
          <p:txBody>
            <a:bodyPr/>
            <a:lstStyle/>
            <a:p>
              <a:endParaRPr lang="en-US"/>
            </a:p>
          </p:txBody>
        </p:sp>
        <p:sp>
          <p:nvSpPr>
            <p:cNvPr id="56385" name="Rectangle 31"/>
            <p:cNvSpPr>
              <a:spLocks noChangeArrowheads="1"/>
            </p:cNvSpPr>
            <p:nvPr/>
          </p:nvSpPr>
          <p:spPr bwMode="auto">
            <a:xfrm>
              <a:off x="2719" y="3285"/>
              <a:ext cx="71" cy="134"/>
            </a:xfrm>
            <a:prstGeom prst="rect">
              <a:avLst/>
            </a:prstGeom>
            <a:noFill/>
            <a:ln w="9525">
              <a:noFill/>
              <a:miter lim="800000"/>
              <a:headEnd/>
              <a:tailEnd/>
            </a:ln>
          </p:spPr>
          <p:txBody>
            <a:bodyPr wrap="none" lIns="0" tIns="0" rIns="0" bIns="0">
              <a:spAutoFit/>
            </a:bodyPr>
            <a:lstStyle/>
            <a:p>
              <a:pPr eaLnBrk="0" hangingPunct="0"/>
              <a:r>
                <a:rPr lang="en-US" sz="1400" i="1" u="none">
                  <a:solidFill>
                    <a:srgbClr val="000000"/>
                  </a:solidFill>
                </a:rPr>
                <a:t>I</a:t>
              </a:r>
              <a:r>
                <a:rPr lang="en-US" sz="1400" u="none" baseline="-25000">
                  <a:solidFill>
                    <a:srgbClr val="000000"/>
                  </a:solidFill>
                </a:rPr>
                <a:t>1</a:t>
              </a:r>
              <a:endParaRPr lang="en-US" sz="2400" u="none">
                <a:latin typeface="Times New Roman" pitchFamily="18" charset="0"/>
              </a:endParaRPr>
            </a:p>
          </p:txBody>
        </p:sp>
      </p:grpSp>
      <p:grpSp>
        <p:nvGrpSpPr>
          <p:cNvPr id="4" name="Group 32"/>
          <p:cNvGrpSpPr>
            <a:grpSpLocks/>
          </p:cNvGrpSpPr>
          <p:nvPr/>
        </p:nvGrpSpPr>
        <p:grpSpPr bwMode="auto">
          <a:xfrm>
            <a:off x="2830513" y="2101850"/>
            <a:ext cx="2114550" cy="2281238"/>
            <a:chOff x="1783" y="1324"/>
            <a:chExt cx="1332" cy="1437"/>
          </a:xfrm>
        </p:grpSpPr>
        <p:sp>
          <p:nvSpPr>
            <p:cNvPr id="56382" name="Freeform 33"/>
            <p:cNvSpPr>
              <a:spLocks/>
            </p:cNvSpPr>
            <p:nvPr/>
          </p:nvSpPr>
          <p:spPr bwMode="auto">
            <a:xfrm>
              <a:off x="1783" y="1324"/>
              <a:ext cx="1237" cy="1351"/>
            </a:xfrm>
            <a:custGeom>
              <a:avLst/>
              <a:gdLst>
                <a:gd name="T0" fmla="*/ 0 w 120"/>
                <a:gd name="T1" fmla="*/ 0 h 131"/>
                <a:gd name="T2" fmla="*/ 2147483647 w 120"/>
                <a:gd name="T3" fmla="*/ 2147483647 h 131"/>
                <a:gd name="T4" fmla="*/ 0 60000 65536"/>
                <a:gd name="T5" fmla="*/ 0 60000 65536"/>
                <a:gd name="T6" fmla="*/ 0 w 120"/>
                <a:gd name="T7" fmla="*/ 0 h 131"/>
                <a:gd name="T8" fmla="*/ 120 w 120"/>
                <a:gd name="T9" fmla="*/ 131 h 131"/>
              </a:gdLst>
              <a:ahLst/>
              <a:cxnLst>
                <a:cxn ang="T4">
                  <a:pos x="T0" y="T1"/>
                </a:cxn>
                <a:cxn ang="T5">
                  <a:pos x="T2" y="T3"/>
                </a:cxn>
              </a:cxnLst>
              <a:rect l="T6" t="T7" r="T8" b="T9"/>
              <a:pathLst>
                <a:path w="120" h="131">
                  <a:moveTo>
                    <a:pt x="0" y="0"/>
                  </a:moveTo>
                  <a:cubicBezTo>
                    <a:pt x="24" y="80"/>
                    <a:pt x="24" y="83"/>
                    <a:pt x="120" y="131"/>
                  </a:cubicBezTo>
                </a:path>
              </a:pathLst>
            </a:custGeom>
            <a:noFill/>
            <a:ln w="49213">
              <a:solidFill>
                <a:srgbClr val="AD0D1B"/>
              </a:solidFill>
              <a:round/>
              <a:headEnd/>
              <a:tailEnd/>
            </a:ln>
          </p:spPr>
          <p:txBody>
            <a:bodyPr/>
            <a:lstStyle/>
            <a:p>
              <a:endParaRPr lang="en-US"/>
            </a:p>
          </p:txBody>
        </p:sp>
        <p:sp>
          <p:nvSpPr>
            <p:cNvPr id="56383" name="Rectangle 34"/>
            <p:cNvSpPr>
              <a:spLocks noChangeArrowheads="1"/>
            </p:cNvSpPr>
            <p:nvPr/>
          </p:nvSpPr>
          <p:spPr bwMode="auto">
            <a:xfrm>
              <a:off x="3044" y="2627"/>
              <a:ext cx="71" cy="134"/>
            </a:xfrm>
            <a:prstGeom prst="rect">
              <a:avLst/>
            </a:prstGeom>
            <a:noFill/>
            <a:ln w="9525">
              <a:noFill/>
              <a:miter lim="800000"/>
              <a:headEnd/>
              <a:tailEnd/>
            </a:ln>
          </p:spPr>
          <p:txBody>
            <a:bodyPr wrap="none" lIns="0" tIns="0" rIns="0" bIns="0">
              <a:spAutoFit/>
            </a:bodyPr>
            <a:lstStyle/>
            <a:p>
              <a:pPr eaLnBrk="0" hangingPunct="0"/>
              <a:r>
                <a:rPr lang="en-US" sz="1400" i="1" u="none">
                  <a:solidFill>
                    <a:srgbClr val="000000"/>
                  </a:solidFill>
                </a:rPr>
                <a:t>I</a:t>
              </a:r>
              <a:r>
                <a:rPr lang="en-US" sz="1400" u="none" baseline="-25000">
                  <a:solidFill>
                    <a:srgbClr val="000000"/>
                  </a:solidFill>
                </a:rPr>
                <a:t>2</a:t>
              </a:r>
              <a:endParaRPr lang="en-US" sz="2400" u="none">
                <a:latin typeface="Times New Roman" pitchFamily="18" charset="0"/>
              </a:endParaRPr>
            </a:p>
          </p:txBody>
        </p:sp>
      </p:grpSp>
      <p:grpSp>
        <p:nvGrpSpPr>
          <p:cNvPr id="5" name="Group 35"/>
          <p:cNvGrpSpPr>
            <a:grpSpLocks/>
          </p:cNvGrpSpPr>
          <p:nvPr/>
        </p:nvGrpSpPr>
        <p:grpSpPr bwMode="auto">
          <a:xfrm>
            <a:off x="2516188" y="5803900"/>
            <a:ext cx="2895600" cy="450850"/>
            <a:chOff x="1585" y="3656"/>
            <a:chExt cx="1824" cy="284"/>
          </a:xfrm>
        </p:grpSpPr>
        <p:sp>
          <p:nvSpPr>
            <p:cNvPr id="56379" name="Line 36"/>
            <p:cNvSpPr>
              <a:spLocks noChangeShapeType="1"/>
            </p:cNvSpPr>
            <p:nvPr/>
          </p:nvSpPr>
          <p:spPr bwMode="auto">
            <a:xfrm>
              <a:off x="1925" y="3656"/>
              <a:ext cx="62" cy="185"/>
            </a:xfrm>
            <a:prstGeom prst="line">
              <a:avLst/>
            </a:prstGeom>
            <a:noFill/>
            <a:ln w="15875">
              <a:solidFill>
                <a:srgbClr val="000000"/>
              </a:solidFill>
              <a:round/>
              <a:headEnd/>
              <a:tailEnd/>
            </a:ln>
          </p:spPr>
          <p:txBody>
            <a:bodyPr/>
            <a:lstStyle/>
            <a:p>
              <a:endParaRPr lang="en-US"/>
            </a:p>
          </p:txBody>
        </p:sp>
        <p:sp>
          <p:nvSpPr>
            <p:cNvPr id="56380" name="Rectangle 37"/>
            <p:cNvSpPr>
              <a:spLocks noChangeArrowheads="1"/>
            </p:cNvSpPr>
            <p:nvPr/>
          </p:nvSpPr>
          <p:spPr bwMode="auto">
            <a:xfrm>
              <a:off x="1585" y="3759"/>
              <a:ext cx="1824" cy="175"/>
            </a:xfrm>
            <a:prstGeom prst="rect">
              <a:avLst/>
            </a:prstGeom>
            <a:solidFill>
              <a:srgbClr val="E1E5E9"/>
            </a:solidFill>
            <a:ln w="15875">
              <a:solidFill>
                <a:srgbClr val="FEFDFA"/>
              </a:solidFill>
              <a:miter lim="800000"/>
              <a:headEnd/>
              <a:tailEnd/>
            </a:ln>
          </p:spPr>
          <p:txBody>
            <a:bodyPr/>
            <a:lstStyle/>
            <a:p>
              <a:endParaRPr lang="en-US"/>
            </a:p>
          </p:txBody>
        </p:sp>
        <p:sp>
          <p:nvSpPr>
            <p:cNvPr id="56381" name="Rectangle 38"/>
            <p:cNvSpPr>
              <a:spLocks noChangeArrowheads="1"/>
            </p:cNvSpPr>
            <p:nvPr/>
          </p:nvSpPr>
          <p:spPr bwMode="auto">
            <a:xfrm>
              <a:off x="1604" y="3791"/>
              <a:ext cx="1801" cy="149"/>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2. . . . raising pizza consumption . . .</a:t>
              </a:r>
              <a:endParaRPr lang="en-US" sz="2400" u="none">
                <a:latin typeface="Times New Roman" pitchFamily="18" charset="0"/>
              </a:endParaRPr>
            </a:p>
          </p:txBody>
        </p:sp>
      </p:grpSp>
      <p:grpSp>
        <p:nvGrpSpPr>
          <p:cNvPr id="6" name="Group 39"/>
          <p:cNvGrpSpPr>
            <a:grpSpLocks/>
          </p:cNvGrpSpPr>
          <p:nvPr/>
        </p:nvGrpSpPr>
        <p:grpSpPr bwMode="auto">
          <a:xfrm>
            <a:off x="879475" y="3543300"/>
            <a:ext cx="1243013" cy="704850"/>
            <a:chOff x="554" y="2232"/>
            <a:chExt cx="783" cy="444"/>
          </a:xfrm>
        </p:grpSpPr>
        <p:sp>
          <p:nvSpPr>
            <p:cNvPr id="56374" name="Line 40"/>
            <p:cNvSpPr>
              <a:spLocks noChangeShapeType="1"/>
            </p:cNvSpPr>
            <p:nvPr/>
          </p:nvSpPr>
          <p:spPr bwMode="auto">
            <a:xfrm flipH="1">
              <a:off x="966" y="2448"/>
              <a:ext cx="371" cy="1"/>
            </a:xfrm>
            <a:prstGeom prst="line">
              <a:avLst/>
            </a:prstGeom>
            <a:noFill/>
            <a:ln w="15875">
              <a:solidFill>
                <a:srgbClr val="000000"/>
              </a:solidFill>
              <a:round/>
              <a:headEnd/>
              <a:tailEnd/>
            </a:ln>
          </p:spPr>
          <p:txBody>
            <a:bodyPr/>
            <a:lstStyle/>
            <a:p>
              <a:endParaRPr lang="en-US"/>
            </a:p>
          </p:txBody>
        </p:sp>
        <p:sp>
          <p:nvSpPr>
            <p:cNvPr id="56375" name="Rectangle 41"/>
            <p:cNvSpPr>
              <a:spLocks noChangeArrowheads="1"/>
            </p:cNvSpPr>
            <p:nvPr/>
          </p:nvSpPr>
          <p:spPr bwMode="auto">
            <a:xfrm>
              <a:off x="554" y="2232"/>
              <a:ext cx="721" cy="443"/>
            </a:xfrm>
            <a:prstGeom prst="rect">
              <a:avLst/>
            </a:prstGeom>
            <a:solidFill>
              <a:srgbClr val="E1E5E9"/>
            </a:solidFill>
            <a:ln w="15875">
              <a:solidFill>
                <a:srgbClr val="FEFDFA"/>
              </a:solidFill>
              <a:miter lim="800000"/>
              <a:headEnd/>
              <a:tailEnd/>
            </a:ln>
          </p:spPr>
          <p:txBody>
            <a:bodyPr/>
            <a:lstStyle/>
            <a:p>
              <a:endParaRPr lang="en-US"/>
            </a:p>
          </p:txBody>
        </p:sp>
        <p:sp>
          <p:nvSpPr>
            <p:cNvPr id="56376" name="Rectangle 42"/>
            <p:cNvSpPr>
              <a:spLocks noChangeArrowheads="1"/>
            </p:cNvSpPr>
            <p:nvPr/>
          </p:nvSpPr>
          <p:spPr bwMode="auto">
            <a:xfrm>
              <a:off x="565" y="2250"/>
              <a:ext cx="540" cy="149"/>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3. . . . and</a:t>
              </a:r>
              <a:endParaRPr lang="en-US" sz="2400" u="none">
                <a:latin typeface="Times New Roman" pitchFamily="18" charset="0"/>
              </a:endParaRPr>
            </a:p>
          </p:txBody>
        </p:sp>
        <p:sp>
          <p:nvSpPr>
            <p:cNvPr id="56377" name="Rectangle 43"/>
            <p:cNvSpPr>
              <a:spLocks noChangeArrowheads="1"/>
            </p:cNvSpPr>
            <p:nvPr/>
          </p:nvSpPr>
          <p:spPr bwMode="auto">
            <a:xfrm>
              <a:off x="565" y="2389"/>
              <a:ext cx="319" cy="149"/>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Pepsi</a:t>
              </a:r>
              <a:endParaRPr lang="en-US" sz="2400" u="none">
                <a:latin typeface="Times New Roman" pitchFamily="18" charset="0"/>
              </a:endParaRPr>
            </a:p>
          </p:txBody>
        </p:sp>
        <p:sp>
          <p:nvSpPr>
            <p:cNvPr id="56378" name="Rectangle 44"/>
            <p:cNvSpPr>
              <a:spLocks noChangeArrowheads="1"/>
            </p:cNvSpPr>
            <p:nvPr/>
          </p:nvSpPr>
          <p:spPr bwMode="auto">
            <a:xfrm>
              <a:off x="565" y="2527"/>
              <a:ext cx="703" cy="149"/>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consumption.</a:t>
              </a:r>
              <a:endParaRPr lang="en-US" sz="2400" u="none">
                <a:latin typeface="Times New Roman" pitchFamily="18" charset="0"/>
              </a:endParaRPr>
            </a:p>
          </p:txBody>
        </p:sp>
      </p:grpSp>
      <p:grpSp>
        <p:nvGrpSpPr>
          <p:cNvPr id="7" name="Group 45"/>
          <p:cNvGrpSpPr>
            <a:grpSpLocks/>
          </p:cNvGrpSpPr>
          <p:nvPr/>
        </p:nvGrpSpPr>
        <p:grpSpPr bwMode="auto">
          <a:xfrm>
            <a:off x="2343150" y="4722813"/>
            <a:ext cx="842963" cy="828675"/>
            <a:chOff x="1476" y="2975"/>
            <a:chExt cx="531" cy="522"/>
          </a:xfrm>
        </p:grpSpPr>
        <p:sp>
          <p:nvSpPr>
            <p:cNvPr id="56369" name="Rectangle 46"/>
            <p:cNvSpPr>
              <a:spLocks noChangeArrowheads="1"/>
            </p:cNvSpPr>
            <p:nvPr/>
          </p:nvSpPr>
          <p:spPr bwMode="auto">
            <a:xfrm>
              <a:off x="1801" y="3336"/>
              <a:ext cx="206" cy="134"/>
            </a:xfrm>
            <a:prstGeom prst="rect">
              <a:avLst/>
            </a:prstGeom>
            <a:solidFill>
              <a:srgbClr val="FFFFFF"/>
            </a:solidFill>
            <a:ln w="9525">
              <a:noFill/>
              <a:miter lim="800000"/>
              <a:headEnd/>
              <a:tailEnd/>
            </a:ln>
          </p:spPr>
          <p:txBody>
            <a:bodyPr/>
            <a:lstStyle/>
            <a:p>
              <a:endParaRPr lang="en-US"/>
            </a:p>
          </p:txBody>
        </p:sp>
        <p:sp>
          <p:nvSpPr>
            <p:cNvPr id="56370" name="Line 47"/>
            <p:cNvSpPr>
              <a:spLocks noChangeShapeType="1"/>
            </p:cNvSpPr>
            <p:nvPr/>
          </p:nvSpPr>
          <p:spPr bwMode="auto">
            <a:xfrm flipV="1">
              <a:off x="1781" y="2975"/>
              <a:ext cx="226" cy="144"/>
            </a:xfrm>
            <a:prstGeom prst="line">
              <a:avLst/>
            </a:prstGeom>
            <a:noFill/>
            <a:ln w="15875">
              <a:solidFill>
                <a:srgbClr val="000000"/>
              </a:solidFill>
              <a:round/>
              <a:headEnd/>
              <a:tailEnd/>
            </a:ln>
          </p:spPr>
          <p:txBody>
            <a:bodyPr/>
            <a:lstStyle/>
            <a:p>
              <a:endParaRPr lang="en-US"/>
            </a:p>
          </p:txBody>
        </p:sp>
        <p:sp>
          <p:nvSpPr>
            <p:cNvPr id="56371" name="Rectangle 48"/>
            <p:cNvSpPr>
              <a:spLocks noChangeArrowheads="1"/>
            </p:cNvSpPr>
            <p:nvPr/>
          </p:nvSpPr>
          <p:spPr bwMode="auto">
            <a:xfrm>
              <a:off x="1476" y="3071"/>
              <a:ext cx="305" cy="149"/>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Initial</a:t>
              </a:r>
              <a:endParaRPr lang="en-US" sz="2400" u="none">
                <a:latin typeface="Times New Roman" pitchFamily="18" charset="0"/>
              </a:endParaRPr>
            </a:p>
          </p:txBody>
        </p:sp>
        <p:sp>
          <p:nvSpPr>
            <p:cNvPr id="56372" name="Rectangle 49"/>
            <p:cNvSpPr>
              <a:spLocks noChangeArrowheads="1"/>
            </p:cNvSpPr>
            <p:nvPr/>
          </p:nvSpPr>
          <p:spPr bwMode="auto">
            <a:xfrm>
              <a:off x="1476" y="3209"/>
              <a:ext cx="377" cy="149"/>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budget</a:t>
              </a:r>
              <a:endParaRPr lang="en-US" sz="2400" u="none">
                <a:latin typeface="Times New Roman" pitchFamily="18" charset="0"/>
              </a:endParaRPr>
            </a:p>
          </p:txBody>
        </p:sp>
        <p:sp>
          <p:nvSpPr>
            <p:cNvPr id="56373" name="Rectangle 50"/>
            <p:cNvSpPr>
              <a:spLocks noChangeArrowheads="1"/>
            </p:cNvSpPr>
            <p:nvPr/>
          </p:nvSpPr>
          <p:spPr bwMode="auto">
            <a:xfrm>
              <a:off x="1476" y="3348"/>
              <a:ext cx="526" cy="149"/>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constraint</a:t>
              </a:r>
              <a:endParaRPr lang="en-US" sz="2400" u="none">
                <a:latin typeface="Times New Roman" pitchFamily="18" charset="0"/>
              </a:endParaRPr>
            </a:p>
          </p:txBody>
        </p:sp>
      </p:grpSp>
      <p:grpSp>
        <p:nvGrpSpPr>
          <p:cNvPr id="8" name="Group 51"/>
          <p:cNvGrpSpPr>
            <a:grpSpLocks/>
          </p:cNvGrpSpPr>
          <p:nvPr/>
        </p:nvGrpSpPr>
        <p:grpSpPr bwMode="auto">
          <a:xfrm>
            <a:off x="2711450" y="2428875"/>
            <a:ext cx="4017963" cy="769938"/>
            <a:chOff x="1708" y="1530"/>
            <a:chExt cx="2531" cy="485"/>
          </a:xfrm>
        </p:grpSpPr>
        <p:sp>
          <p:nvSpPr>
            <p:cNvPr id="56365" name="Line 52"/>
            <p:cNvSpPr>
              <a:spLocks noChangeShapeType="1"/>
            </p:cNvSpPr>
            <p:nvPr/>
          </p:nvSpPr>
          <p:spPr bwMode="auto">
            <a:xfrm flipH="1">
              <a:off x="1708" y="1757"/>
              <a:ext cx="784" cy="258"/>
            </a:xfrm>
            <a:prstGeom prst="line">
              <a:avLst/>
            </a:prstGeom>
            <a:noFill/>
            <a:ln w="15875">
              <a:solidFill>
                <a:srgbClr val="000000"/>
              </a:solidFill>
              <a:round/>
              <a:headEnd/>
              <a:tailEnd/>
            </a:ln>
          </p:spPr>
          <p:txBody>
            <a:bodyPr/>
            <a:lstStyle/>
            <a:p>
              <a:endParaRPr lang="en-US"/>
            </a:p>
          </p:txBody>
        </p:sp>
        <p:sp>
          <p:nvSpPr>
            <p:cNvPr id="56366" name="Rectangle 53"/>
            <p:cNvSpPr>
              <a:spLocks noChangeArrowheads="1"/>
            </p:cNvSpPr>
            <p:nvPr/>
          </p:nvSpPr>
          <p:spPr bwMode="auto">
            <a:xfrm>
              <a:off x="2482" y="1530"/>
              <a:ext cx="1752" cy="320"/>
            </a:xfrm>
            <a:prstGeom prst="rect">
              <a:avLst/>
            </a:prstGeom>
            <a:solidFill>
              <a:srgbClr val="E1E5E9"/>
            </a:solidFill>
            <a:ln w="15875">
              <a:solidFill>
                <a:srgbClr val="FEFDFA"/>
              </a:solidFill>
              <a:miter lim="800000"/>
              <a:headEnd/>
              <a:tailEnd/>
            </a:ln>
          </p:spPr>
          <p:txBody>
            <a:bodyPr/>
            <a:lstStyle/>
            <a:p>
              <a:endParaRPr lang="en-US"/>
            </a:p>
          </p:txBody>
        </p:sp>
        <p:sp>
          <p:nvSpPr>
            <p:cNvPr id="56367" name="Rectangle 54"/>
            <p:cNvSpPr>
              <a:spLocks noChangeArrowheads="1"/>
            </p:cNvSpPr>
            <p:nvPr/>
          </p:nvSpPr>
          <p:spPr bwMode="auto">
            <a:xfrm>
              <a:off x="2508" y="1544"/>
              <a:ext cx="1731" cy="149"/>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1. An increase in income shifts the</a:t>
              </a:r>
              <a:endParaRPr lang="en-US" sz="2400" u="none">
                <a:latin typeface="Times New Roman" pitchFamily="18" charset="0"/>
              </a:endParaRPr>
            </a:p>
          </p:txBody>
        </p:sp>
        <p:sp>
          <p:nvSpPr>
            <p:cNvPr id="56368" name="Rectangle 55"/>
            <p:cNvSpPr>
              <a:spLocks noChangeArrowheads="1"/>
            </p:cNvSpPr>
            <p:nvPr/>
          </p:nvSpPr>
          <p:spPr bwMode="auto">
            <a:xfrm>
              <a:off x="2508" y="1682"/>
              <a:ext cx="1492" cy="149"/>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budget constraint outward . . .</a:t>
              </a:r>
              <a:endParaRPr lang="en-US" sz="2400" u="none">
                <a:latin typeface="Times New Roman" pitchFamily="18" charset="0"/>
              </a:endParaRPr>
            </a:p>
          </p:txBody>
        </p:sp>
      </p:grpSp>
      <p:sp>
        <p:nvSpPr>
          <p:cNvPr id="56352" name="Freeform 56"/>
          <p:cNvSpPr>
            <a:spLocks/>
          </p:cNvSpPr>
          <p:nvPr/>
        </p:nvSpPr>
        <p:spPr bwMode="auto">
          <a:xfrm>
            <a:off x="2286000" y="1428750"/>
            <a:ext cx="5695950" cy="4194175"/>
          </a:xfrm>
          <a:custGeom>
            <a:avLst/>
            <a:gdLst>
              <a:gd name="T0" fmla="*/ 0 w 3588"/>
              <a:gd name="T1" fmla="*/ 0 h 2642"/>
              <a:gd name="T2" fmla="*/ 0 w 3588"/>
              <a:gd name="T3" fmla="*/ 2147483647 h 2642"/>
              <a:gd name="T4" fmla="*/ 2147483647 w 3588"/>
              <a:gd name="T5" fmla="*/ 2147483647 h 2642"/>
              <a:gd name="T6" fmla="*/ 0 60000 65536"/>
              <a:gd name="T7" fmla="*/ 0 60000 65536"/>
              <a:gd name="T8" fmla="*/ 0 60000 65536"/>
              <a:gd name="T9" fmla="*/ 0 w 3588"/>
              <a:gd name="T10" fmla="*/ 0 h 2642"/>
              <a:gd name="T11" fmla="*/ 3588 w 3588"/>
              <a:gd name="T12" fmla="*/ 2642 h 2642"/>
            </a:gdLst>
            <a:ahLst/>
            <a:cxnLst>
              <a:cxn ang="T6">
                <a:pos x="T0" y="T1"/>
              </a:cxn>
              <a:cxn ang="T7">
                <a:pos x="T2" y="T3"/>
              </a:cxn>
              <a:cxn ang="T8">
                <a:pos x="T4" y="T5"/>
              </a:cxn>
            </a:cxnLst>
            <a:rect l="T9" t="T10" r="T11" b="T12"/>
            <a:pathLst>
              <a:path w="3588" h="2642">
                <a:moveTo>
                  <a:pt x="0" y="0"/>
                </a:moveTo>
                <a:lnTo>
                  <a:pt x="0" y="2642"/>
                </a:lnTo>
                <a:lnTo>
                  <a:pt x="3588" y="2642"/>
                </a:lnTo>
              </a:path>
            </a:pathLst>
          </a:custGeom>
          <a:noFill/>
          <a:ln w="15875">
            <a:solidFill>
              <a:srgbClr val="000000"/>
            </a:solidFill>
            <a:round/>
            <a:headEnd/>
            <a:tailEnd/>
          </a:ln>
        </p:spPr>
        <p:txBody>
          <a:bodyPr/>
          <a:lstStyle/>
          <a:p>
            <a:endParaRPr lang="en-US"/>
          </a:p>
        </p:txBody>
      </p:sp>
      <p:grpSp>
        <p:nvGrpSpPr>
          <p:cNvPr id="9" name="Group 57"/>
          <p:cNvGrpSpPr>
            <a:grpSpLocks/>
          </p:cNvGrpSpPr>
          <p:nvPr/>
        </p:nvGrpSpPr>
        <p:grpSpPr bwMode="auto">
          <a:xfrm>
            <a:off x="2303463" y="3929063"/>
            <a:ext cx="1433512" cy="1693862"/>
            <a:chOff x="1451" y="2475"/>
            <a:chExt cx="903" cy="1067"/>
          </a:xfrm>
        </p:grpSpPr>
        <p:sp>
          <p:nvSpPr>
            <p:cNvPr id="56359" name="Freeform 58"/>
            <p:cNvSpPr>
              <a:spLocks/>
            </p:cNvSpPr>
            <p:nvPr/>
          </p:nvSpPr>
          <p:spPr bwMode="auto">
            <a:xfrm>
              <a:off x="1451" y="2737"/>
              <a:ext cx="433" cy="805"/>
            </a:xfrm>
            <a:custGeom>
              <a:avLst/>
              <a:gdLst>
                <a:gd name="T0" fmla="*/ 0 w 433"/>
                <a:gd name="T1" fmla="*/ 0 h 805"/>
                <a:gd name="T2" fmla="*/ 433 w 433"/>
                <a:gd name="T3" fmla="*/ 0 h 805"/>
                <a:gd name="T4" fmla="*/ 433 w 433"/>
                <a:gd name="T5" fmla="*/ 805 h 805"/>
                <a:gd name="T6" fmla="*/ 0 60000 65536"/>
                <a:gd name="T7" fmla="*/ 0 60000 65536"/>
                <a:gd name="T8" fmla="*/ 0 60000 65536"/>
                <a:gd name="T9" fmla="*/ 0 w 433"/>
                <a:gd name="T10" fmla="*/ 0 h 805"/>
                <a:gd name="T11" fmla="*/ 433 w 433"/>
                <a:gd name="T12" fmla="*/ 805 h 805"/>
              </a:gdLst>
              <a:ahLst/>
              <a:cxnLst>
                <a:cxn ang="T6">
                  <a:pos x="T0" y="T1"/>
                </a:cxn>
                <a:cxn ang="T7">
                  <a:pos x="T2" y="T3"/>
                </a:cxn>
                <a:cxn ang="T8">
                  <a:pos x="T4" y="T5"/>
                </a:cxn>
              </a:cxnLst>
              <a:rect l="T9" t="T10" r="T11" b="T12"/>
              <a:pathLst>
                <a:path w="433" h="805">
                  <a:moveTo>
                    <a:pt x="0" y="0"/>
                  </a:moveTo>
                  <a:lnTo>
                    <a:pt x="433" y="0"/>
                  </a:lnTo>
                  <a:lnTo>
                    <a:pt x="433" y="805"/>
                  </a:lnTo>
                </a:path>
              </a:pathLst>
            </a:custGeom>
            <a:noFill/>
            <a:ln w="15875">
              <a:solidFill>
                <a:schemeClr val="tx1"/>
              </a:solidFill>
              <a:prstDash val="sysDot"/>
              <a:round/>
              <a:headEnd/>
              <a:tailEnd/>
            </a:ln>
          </p:spPr>
          <p:txBody>
            <a:bodyPr/>
            <a:lstStyle/>
            <a:p>
              <a:endParaRPr lang="en-US"/>
            </a:p>
          </p:txBody>
        </p:sp>
        <p:sp>
          <p:nvSpPr>
            <p:cNvPr id="56360" name="Oval 59"/>
            <p:cNvSpPr>
              <a:spLocks noChangeArrowheads="1"/>
            </p:cNvSpPr>
            <p:nvPr/>
          </p:nvSpPr>
          <p:spPr bwMode="auto">
            <a:xfrm>
              <a:off x="1853" y="2696"/>
              <a:ext cx="72" cy="72"/>
            </a:xfrm>
            <a:prstGeom prst="ellipse">
              <a:avLst/>
            </a:prstGeom>
            <a:solidFill>
              <a:srgbClr val="000000"/>
            </a:solidFill>
            <a:ln w="9525">
              <a:noFill/>
              <a:round/>
              <a:headEnd/>
              <a:tailEnd/>
            </a:ln>
          </p:spPr>
          <p:txBody>
            <a:bodyPr/>
            <a:lstStyle/>
            <a:p>
              <a:endParaRPr lang="en-US"/>
            </a:p>
          </p:txBody>
        </p:sp>
        <p:grpSp>
          <p:nvGrpSpPr>
            <p:cNvPr id="10" name="Group 60"/>
            <p:cNvGrpSpPr>
              <a:grpSpLocks/>
            </p:cNvGrpSpPr>
            <p:nvPr/>
          </p:nvGrpSpPr>
          <p:grpSpPr bwMode="auto">
            <a:xfrm>
              <a:off x="1926" y="2475"/>
              <a:ext cx="428" cy="289"/>
              <a:chOff x="1902" y="2479"/>
              <a:chExt cx="428" cy="289"/>
            </a:xfrm>
          </p:grpSpPr>
          <p:sp>
            <p:nvSpPr>
              <p:cNvPr id="56362" name="Rectangle 61"/>
              <p:cNvSpPr>
                <a:spLocks noChangeArrowheads="1"/>
              </p:cNvSpPr>
              <p:nvPr/>
            </p:nvSpPr>
            <p:spPr bwMode="auto">
              <a:xfrm>
                <a:off x="2038" y="2479"/>
                <a:ext cx="103" cy="289"/>
              </a:xfrm>
              <a:prstGeom prst="rect">
                <a:avLst/>
              </a:prstGeom>
              <a:solidFill>
                <a:srgbClr val="FFFFFF"/>
              </a:solidFill>
              <a:ln w="9525">
                <a:noFill/>
                <a:miter lim="800000"/>
                <a:headEnd/>
                <a:tailEnd/>
              </a:ln>
            </p:spPr>
            <p:txBody>
              <a:bodyPr/>
              <a:lstStyle/>
              <a:p>
                <a:endParaRPr lang="en-US"/>
              </a:p>
            </p:txBody>
          </p:sp>
          <p:sp>
            <p:nvSpPr>
              <p:cNvPr id="56363" name="Rectangle 62"/>
              <p:cNvSpPr>
                <a:spLocks noChangeArrowheads="1"/>
              </p:cNvSpPr>
              <p:nvPr/>
            </p:nvSpPr>
            <p:spPr bwMode="auto">
              <a:xfrm>
                <a:off x="1902" y="2479"/>
                <a:ext cx="323"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  Initial</a:t>
                </a:r>
                <a:endParaRPr lang="en-US" sz="2400" u="none">
                  <a:latin typeface="Times New Roman" pitchFamily="18" charset="0"/>
                </a:endParaRPr>
              </a:p>
            </p:txBody>
          </p:sp>
          <p:sp>
            <p:nvSpPr>
              <p:cNvPr id="56364" name="Rectangle 63"/>
              <p:cNvSpPr>
                <a:spLocks noChangeArrowheads="1"/>
              </p:cNvSpPr>
              <p:nvPr/>
            </p:nvSpPr>
            <p:spPr bwMode="auto">
              <a:xfrm>
                <a:off x="1902" y="2617"/>
                <a:ext cx="428"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optimum</a:t>
                </a:r>
                <a:endParaRPr lang="en-US" sz="2400" u="none">
                  <a:latin typeface="Times New Roman" pitchFamily="18" charset="0"/>
                </a:endParaRPr>
              </a:p>
            </p:txBody>
          </p:sp>
        </p:grpSp>
      </p:grpSp>
      <p:grpSp>
        <p:nvGrpSpPr>
          <p:cNvPr id="11" name="Group 64"/>
          <p:cNvGrpSpPr>
            <a:grpSpLocks/>
          </p:cNvGrpSpPr>
          <p:nvPr/>
        </p:nvGrpSpPr>
        <p:grpSpPr bwMode="auto">
          <a:xfrm>
            <a:off x="2303463" y="3127375"/>
            <a:ext cx="2179637" cy="2495550"/>
            <a:chOff x="1451" y="1970"/>
            <a:chExt cx="1373" cy="1572"/>
          </a:xfrm>
        </p:grpSpPr>
        <p:sp>
          <p:nvSpPr>
            <p:cNvPr id="56355" name="Rectangle 65"/>
            <p:cNvSpPr>
              <a:spLocks noChangeArrowheads="1"/>
            </p:cNvSpPr>
            <p:nvPr/>
          </p:nvSpPr>
          <p:spPr bwMode="auto">
            <a:xfrm>
              <a:off x="2141" y="1970"/>
              <a:ext cx="683"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New optimum</a:t>
              </a:r>
              <a:endParaRPr lang="en-US" sz="2400" u="none">
                <a:latin typeface="Times New Roman" pitchFamily="18" charset="0"/>
              </a:endParaRPr>
            </a:p>
          </p:txBody>
        </p:sp>
        <p:grpSp>
          <p:nvGrpSpPr>
            <p:cNvPr id="12" name="Group 66"/>
            <p:cNvGrpSpPr>
              <a:grpSpLocks/>
            </p:cNvGrpSpPr>
            <p:nvPr/>
          </p:nvGrpSpPr>
          <p:grpSpPr bwMode="auto">
            <a:xfrm>
              <a:off x="1451" y="2046"/>
              <a:ext cx="659" cy="1496"/>
              <a:chOff x="1451" y="2046"/>
              <a:chExt cx="659" cy="1496"/>
            </a:xfrm>
          </p:grpSpPr>
          <p:sp>
            <p:nvSpPr>
              <p:cNvPr id="56357" name="Freeform 67"/>
              <p:cNvSpPr>
                <a:spLocks/>
              </p:cNvSpPr>
              <p:nvPr/>
            </p:nvSpPr>
            <p:spPr bwMode="auto">
              <a:xfrm>
                <a:off x="1451" y="2087"/>
                <a:ext cx="618" cy="1455"/>
              </a:xfrm>
              <a:custGeom>
                <a:avLst/>
                <a:gdLst>
                  <a:gd name="T0" fmla="*/ 0 w 618"/>
                  <a:gd name="T1" fmla="*/ 0 h 1455"/>
                  <a:gd name="T2" fmla="*/ 618 w 618"/>
                  <a:gd name="T3" fmla="*/ 0 h 1455"/>
                  <a:gd name="T4" fmla="*/ 618 w 618"/>
                  <a:gd name="T5" fmla="*/ 1455 h 1455"/>
                  <a:gd name="T6" fmla="*/ 0 60000 65536"/>
                  <a:gd name="T7" fmla="*/ 0 60000 65536"/>
                  <a:gd name="T8" fmla="*/ 0 60000 65536"/>
                  <a:gd name="T9" fmla="*/ 0 w 618"/>
                  <a:gd name="T10" fmla="*/ 0 h 1455"/>
                  <a:gd name="T11" fmla="*/ 618 w 618"/>
                  <a:gd name="T12" fmla="*/ 1455 h 1455"/>
                </a:gdLst>
                <a:ahLst/>
                <a:cxnLst>
                  <a:cxn ang="T6">
                    <a:pos x="T0" y="T1"/>
                  </a:cxn>
                  <a:cxn ang="T7">
                    <a:pos x="T2" y="T3"/>
                  </a:cxn>
                  <a:cxn ang="T8">
                    <a:pos x="T4" y="T5"/>
                  </a:cxn>
                </a:cxnLst>
                <a:rect l="T9" t="T10" r="T11" b="T12"/>
                <a:pathLst>
                  <a:path w="618" h="1455">
                    <a:moveTo>
                      <a:pt x="0" y="0"/>
                    </a:moveTo>
                    <a:lnTo>
                      <a:pt x="618" y="0"/>
                    </a:lnTo>
                    <a:lnTo>
                      <a:pt x="618" y="1455"/>
                    </a:lnTo>
                  </a:path>
                </a:pathLst>
              </a:custGeom>
              <a:noFill/>
              <a:ln w="15875">
                <a:solidFill>
                  <a:schemeClr val="tx1"/>
                </a:solidFill>
                <a:prstDash val="sysDot"/>
                <a:round/>
                <a:headEnd/>
                <a:tailEnd/>
              </a:ln>
            </p:spPr>
            <p:txBody>
              <a:bodyPr/>
              <a:lstStyle/>
              <a:p>
                <a:endParaRPr lang="en-US"/>
              </a:p>
            </p:txBody>
          </p:sp>
          <p:sp>
            <p:nvSpPr>
              <p:cNvPr id="56358" name="Oval 68"/>
              <p:cNvSpPr>
                <a:spLocks noChangeArrowheads="1"/>
              </p:cNvSpPr>
              <p:nvPr/>
            </p:nvSpPr>
            <p:spPr bwMode="auto">
              <a:xfrm>
                <a:off x="2038" y="2046"/>
                <a:ext cx="72" cy="72"/>
              </a:xfrm>
              <a:prstGeom prst="ellipse">
                <a:avLst/>
              </a:prstGeom>
              <a:solidFill>
                <a:srgbClr val="000000"/>
              </a:solidFill>
              <a:ln w="9525">
                <a:noFill/>
                <a:round/>
                <a:headEnd/>
                <a:tailEnd/>
              </a:ln>
            </p:spPr>
            <p:txBody>
              <a:bodyP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06256"/>
                                        </p:tgtEl>
                                        <p:attrNameLst>
                                          <p:attrName>style.visibility</p:attrName>
                                        </p:attrNameLst>
                                      </p:cBhvr>
                                      <p:to>
                                        <p:strVal val="visible"/>
                                      </p:to>
                                    </p:set>
                                    <p:animEffect transition="in" filter="strips(downRight)">
                                      <p:cBhvr>
                                        <p:cTn id="7" dur="500"/>
                                        <p:tgtEl>
                                          <p:spTgt spid="9062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upRigh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906260"/>
                                        </p:tgtEl>
                                        <p:attrNameLst>
                                          <p:attrName>style.visibility</p:attrName>
                                        </p:attrNameLst>
                                      </p:cBhvr>
                                      <p:to>
                                        <p:strVal val="visible"/>
                                      </p:to>
                                    </p:set>
                                    <p:anim calcmode="lin" valueType="num">
                                      <p:cBhvr>
                                        <p:cTn id="27" dur="500" fill="hold"/>
                                        <p:tgtEl>
                                          <p:spTgt spid="906260"/>
                                        </p:tgtEl>
                                        <p:attrNameLst>
                                          <p:attrName>ppt_w</p:attrName>
                                        </p:attrNameLst>
                                      </p:cBhvr>
                                      <p:tavLst>
                                        <p:tav tm="0">
                                          <p:val>
                                            <p:strVal val="4/3*#ppt_w"/>
                                          </p:val>
                                        </p:tav>
                                        <p:tav tm="100000">
                                          <p:val>
                                            <p:strVal val="#ppt_w"/>
                                          </p:val>
                                        </p:tav>
                                      </p:tavLst>
                                    </p:anim>
                                    <p:anim calcmode="lin" valueType="num">
                                      <p:cBhvr>
                                        <p:cTn id="28" dur="500" fill="hold"/>
                                        <p:tgtEl>
                                          <p:spTgt spid="906260"/>
                                        </p:tgtEl>
                                        <p:attrNameLst>
                                          <p:attrName>ppt_h</p:attrName>
                                        </p:attrNameLst>
                                      </p:cBhvr>
                                      <p:tavLst>
                                        <p:tav tm="0">
                                          <p:val>
                                            <p:strVal val="4/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906257"/>
                                        </p:tgtEl>
                                        <p:attrNameLst>
                                          <p:attrName>style.visibility</p:attrName>
                                        </p:attrNameLst>
                                      </p:cBhvr>
                                      <p:to>
                                        <p:strVal val="visible"/>
                                      </p:to>
                                    </p:set>
                                    <p:animEffect transition="in" filter="strips(downRight)">
                                      <p:cBhvr>
                                        <p:cTn id="38" dur="500"/>
                                        <p:tgtEl>
                                          <p:spTgt spid="9062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288" fill="hold" grpId="0" nodeType="clickEffect">
                                  <p:stCondLst>
                                    <p:cond delay="0"/>
                                  </p:stCondLst>
                                  <p:childTnLst>
                                    <p:set>
                                      <p:cBhvr>
                                        <p:cTn id="47" dur="1" fill="hold">
                                          <p:stCondLst>
                                            <p:cond delay="0"/>
                                          </p:stCondLst>
                                        </p:cTn>
                                        <p:tgtEl>
                                          <p:spTgt spid="906259"/>
                                        </p:tgtEl>
                                        <p:attrNameLst>
                                          <p:attrName>style.visibility</p:attrName>
                                        </p:attrNameLst>
                                      </p:cBhvr>
                                      <p:to>
                                        <p:strVal val="visible"/>
                                      </p:to>
                                    </p:set>
                                    <p:anim calcmode="lin" valueType="num">
                                      <p:cBhvr>
                                        <p:cTn id="48" dur="500" fill="hold"/>
                                        <p:tgtEl>
                                          <p:spTgt spid="906259"/>
                                        </p:tgtEl>
                                        <p:attrNameLst>
                                          <p:attrName>ppt_w</p:attrName>
                                        </p:attrNameLst>
                                      </p:cBhvr>
                                      <p:tavLst>
                                        <p:tav tm="0">
                                          <p:val>
                                            <p:strVal val="4/3*#ppt_w"/>
                                          </p:val>
                                        </p:tav>
                                        <p:tav tm="100000">
                                          <p:val>
                                            <p:strVal val="#ppt_w"/>
                                          </p:val>
                                        </p:tav>
                                      </p:tavLst>
                                    </p:anim>
                                    <p:anim calcmode="lin" valueType="num">
                                      <p:cBhvr>
                                        <p:cTn id="49" dur="500" fill="hold"/>
                                        <p:tgtEl>
                                          <p:spTgt spid="906259"/>
                                        </p:tgtEl>
                                        <p:attrNameLst>
                                          <p:attrName>ppt_h</p:attrName>
                                        </p:attrNameLst>
                                      </p:cBhvr>
                                      <p:tavLst>
                                        <p:tav tm="0">
                                          <p:val>
                                            <p:strVal val="4/3*#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up)">
                                      <p:cBhvr>
                                        <p:cTn id="54" dur="500"/>
                                        <p:tgtEl>
                                          <p:spTgt spid="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6"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strips(downRight)">
                                      <p:cBhvr>
                                        <p:cTn id="59" dur="500"/>
                                        <p:tgtEl>
                                          <p:spTgt spid="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3"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strips(upRight)">
                                      <p:cBhvr>
                                        <p:cTn id="64" dur="500"/>
                                        <p:tgtEl>
                                          <p:spTgt spid="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88" fill="hold" grpId="0" nodeType="clickEffect">
                                  <p:stCondLst>
                                    <p:cond delay="0"/>
                                  </p:stCondLst>
                                  <p:childTnLst>
                                    <p:set>
                                      <p:cBhvr>
                                        <p:cTn id="68" dur="1" fill="hold">
                                          <p:stCondLst>
                                            <p:cond delay="0"/>
                                          </p:stCondLst>
                                        </p:cTn>
                                        <p:tgtEl>
                                          <p:spTgt spid="906258"/>
                                        </p:tgtEl>
                                        <p:attrNameLst>
                                          <p:attrName>style.visibility</p:attrName>
                                        </p:attrNameLst>
                                      </p:cBhvr>
                                      <p:to>
                                        <p:strVal val="visible"/>
                                      </p:to>
                                    </p:set>
                                    <p:anim calcmode="lin" valueType="num">
                                      <p:cBhvr>
                                        <p:cTn id="69" dur="500" fill="hold"/>
                                        <p:tgtEl>
                                          <p:spTgt spid="906258"/>
                                        </p:tgtEl>
                                        <p:attrNameLst>
                                          <p:attrName>ppt_w</p:attrName>
                                        </p:attrNameLst>
                                      </p:cBhvr>
                                      <p:tavLst>
                                        <p:tav tm="0">
                                          <p:val>
                                            <p:strVal val="4/3*#ppt_w"/>
                                          </p:val>
                                        </p:tav>
                                        <p:tav tm="100000">
                                          <p:val>
                                            <p:strVal val="#ppt_w"/>
                                          </p:val>
                                        </p:tav>
                                      </p:tavLst>
                                    </p:anim>
                                    <p:anim calcmode="lin" valueType="num">
                                      <p:cBhvr>
                                        <p:cTn id="70" dur="500" fill="hold"/>
                                        <p:tgtEl>
                                          <p:spTgt spid="906258"/>
                                        </p:tgtEl>
                                        <p:attrNameLst>
                                          <p:attrName>ppt_h</p:attrName>
                                        </p:attrNameLst>
                                      </p:cBhvr>
                                      <p:tavLst>
                                        <p:tav tm="0">
                                          <p:val>
                                            <p:strVal val="4/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right)">
                                      <p:cBhvr>
                                        <p:cTn id="7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56" grpId="0" animBg="1"/>
      <p:bldP spid="906257" grpId="0" animBg="1"/>
      <p:bldP spid="906258" grpId="0" animBg="1"/>
      <p:bldP spid="906259" grpId="0" animBg="1"/>
      <p:bldP spid="90626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166255" y="365126"/>
            <a:ext cx="8349095" cy="1325563"/>
          </a:xfrm>
        </p:spPr>
        <p:txBody>
          <a:bodyPr>
            <a:normAutofit/>
          </a:bodyPr>
          <a:lstStyle/>
          <a:p>
            <a:pPr algn="ctr"/>
            <a:r>
              <a:rPr lang="en-US" sz="3600" dirty="0"/>
              <a:t>HOW CHANGES IN INCOME AFFECT THE CONSUMER’S CHOICES </a:t>
            </a:r>
          </a:p>
        </p:txBody>
      </p:sp>
      <p:sp>
        <p:nvSpPr>
          <p:cNvPr id="57347" name="Rectangle 5"/>
          <p:cNvSpPr>
            <a:spLocks noGrp="1" noChangeArrowheads="1"/>
          </p:cNvSpPr>
          <p:nvPr>
            <p:ph idx="1"/>
          </p:nvPr>
        </p:nvSpPr>
        <p:spPr/>
        <p:txBody>
          <a:bodyPr/>
          <a:lstStyle/>
          <a:p>
            <a:pPr>
              <a:buFontTx/>
              <a:buNone/>
            </a:pPr>
            <a:r>
              <a:rPr lang="en-US"/>
              <a:t>Normal versus Inferior Goods</a:t>
            </a:r>
          </a:p>
          <a:p>
            <a:pPr>
              <a:buFontTx/>
              <a:buNone/>
            </a:pPr>
            <a:endParaRPr lang="en-US"/>
          </a:p>
          <a:p>
            <a:pPr lvl="1">
              <a:buFont typeface="Wingdings" pitchFamily="2" charset="2"/>
              <a:buChar char="Ø"/>
            </a:pPr>
            <a:r>
              <a:rPr lang="en-US"/>
              <a:t>If a consumer buys more of a good when his or her income rises, the good is called a </a:t>
            </a:r>
            <a:r>
              <a:rPr lang="en-US" b="1" i="1">
                <a:solidFill>
                  <a:srgbClr val="33CC33"/>
                </a:solidFill>
              </a:rPr>
              <a:t>normal good</a:t>
            </a:r>
            <a:r>
              <a:rPr lang="en-US" i="1">
                <a:solidFill>
                  <a:srgbClr val="33CC33"/>
                </a:solidFill>
              </a:rPr>
              <a:t>.</a:t>
            </a:r>
          </a:p>
          <a:p>
            <a:pPr lvl="1">
              <a:buFont typeface="Wingdings" pitchFamily="2" charset="2"/>
              <a:buChar char="Ø"/>
            </a:pPr>
            <a:endParaRPr lang="en-US" i="1">
              <a:solidFill>
                <a:srgbClr val="33CC33"/>
              </a:solidFill>
            </a:endParaRPr>
          </a:p>
          <a:p>
            <a:pPr lvl="1">
              <a:buFont typeface="Wingdings" pitchFamily="2" charset="2"/>
              <a:buChar char="Ø"/>
            </a:pPr>
            <a:r>
              <a:rPr lang="en-US"/>
              <a:t>If a consumer buys less of a good when his or her income rises, the good is called an </a:t>
            </a:r>
            <a:r>
              <a:rPr lang="en-US" b="1" i="1">
                <a:solidFill>
                  <a:srgbClr val="33CC33"/>
                </a:solidFill>
              </a:rPr>
              <a:t>inferior good</a:t>
            </a:r>
            <a:r>
              <a:rPr lang="en-US" i="1">
                <a:solidFill>
                  <a:srgbClr val="33CC33"/>
                </a:solidFill>
              </a:rPr>
              <a:t>.</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9"/>
          <p:cNvSpPr>
            <a:spLocks noGrp="1" noChangeArrowheads="1"/>
          </p:cNvSpPr>
          <p:nvPr>
            <p:ph type="title"/>
          </p:nvPr>
        </p:nvSpPr>
        <p:spPr>
          <a:xfrm>
            <a:off x="457200" y="77788"/>
            <a:ext cx="8229600" cy="1143000"/>
          </a:xfrm>
        </p:spPr>
        <p:txBody>
          <a:bodyPr>
            <a:normAutofit/>
          </a:bodyPr>
          <a:lstStyle/>
          <a:p>
            <a:pPr eaLnBrk="1" hangingPunct="1"/>
            <a:r>
              <a:rPr lang="en-US" sz="3600" dirty="0"/>
              <a:t>An Inferior Good</a:t>
            </a:r>
          </a:p>
        </p:txBody>
      </p:sp>
      <p:sp>
        <p:nvSpPr>
          <p:cNvPr id="58371" name="Rectangle 4"/>
          <p:cNvSpPr>
            <a:spLocks noChangeArrowheads="1"/>
          </p:cNvSpPr>
          <p:nvPr/>
        </p:nvSpPr>
        <p:spPr bwMode="auto">
          <a:xfrm>
            <a:off x="2555875" y="1450975"/>
            <a:ext cx="5419725" cy="4216400"/>
          </a:xfrm>
          <a:prstGeom prst="rect">
            <a:avLst/>
          </a:prstGeom>
          <a:solidFill>
            <a:srgbClr val="F3F6F9"/>
          </a:solidFill>
          <a:ln w="182563">
            <a:solidFill>
              <a:srgbClr val="F3F6F9"/>
            </a:solidFill>
            <a:miter lim="800000"/>
            <a:headEnd/>
            <a:tailEnd/>
          </a:ln>
        </p:spPr>
        <p:txBody>
          <a:bodyPr/>
          <a:lstStyle/>
          <a:p>
            <a:endParaRPr lang="en-US"/>
          </a:p>
        </p:txBody>
      </p:sp>
      <p:sp>
        <p:nvSpPr>
          <p:cNvPr id="58372" name="Rectangle 5"/>
          <p:cNvSpPr>
            <a:spLocks noChangeArrowheads="1"/>
          </p:cNvSpPr>
          <p:nvPr/>
        </p:nvSpPr>
        <p:spPr bwMode="auto">
          <a:xfrm>
            <a:off x="2555875" y="1450975"/>
            <a:ext cx="5419725" cy="4216400"/>
          </a:xfrm>
          <a:prstGeom prst="rect">
            <a:avLst/>
          </a:prstGeom>
          <a:solidFill>
            <a:srgbClr val="F2F4F8"/>
          </a:solidFill>
          <a:ln w="166688">
            <a:solidFill>
              <a:srgbClr val="F2F4F8"/>
            </a:solidFill>
            <a:miter lim="800000"/>
            <a:headEnd/>
            <a:tailEnd/>
          </a:ln>
        </p:spPr>
        <p:txBody>
          <a:bodyPr/>
          <a:lstStyle/>
          <a:p>
            <a:endParaRPr lang="en-US"/>
          </a:p>
        </p:txBody>
      </p:sp>
      <p:sp>
        <p:nvSpPr>
          <p:cNvPr id="58373" name="Rectangle 6"/>
          <p:cNvSpPr>
            <a:spLocks noChangeArrowheads="1"/>
          </p:cNvSpPr>
          <p:nvPr/>
        </p:nvSpPr>
        <p:spPr bwMode="auto">
          <a:xfrm>
            <a:off x="2555875" y="1450975"/>
            <a:ext cx="5419725" cy="4216400"/>
          </a:xfrm>
          <a:prstGeom prst="rect">
            <a:avLst/>
          </a:prstGeom>
          <a:solidFill>
            <a:srgbClr val="F1F4F7"/>
          </a:solidFill>
          <a:ln w="149225">
            <a:solidFill>
              <a:srgbClr val="F1F4F7"/>
            </a:solidFill>
            <a:miter lim="800000"/>
            <a:headEnd/>
            <a:tailEnd/>
          </a:ln>
        </p:spPr>
        <p:txBody>
          <a:bodyPr/>
          <a:lstStyle/>
          <a:p>
            <a:endParaRPr lang="en-US"/>
          </a:p>
        </p:txBody>
      </p:sp>
      <p:sp>
        <p:nvSpPr>
          <p:cNvPr id="58374" name="Rectangle 7"/>
          <p:cNvSpPr>
            <a:spLocks noChangeArrowheads="1"/>
          </p:cNvSpPr>
          <p:nvPr/>
        </p:nvSpPr>
        <p:spPr bwMode="auto">
          <a:xfrm>
            <a:off x="2555875" y="1450975"/>
            <a:ext cx="5419725" cy="4216400"/>
          </a:xfrm>
          <a:prstGeom prst="rect">
            <a:avLst/>
          </a:prstGeom>
          <a:solidFill>
            <a:srgbClr val="F0F2F5"/>
          </a:solidFill>
          <a:ln w="133350">
            <a:solidFill>
              <a:srgbClr val="F0F2F5"/>
            </a:solidFill>
            <a:miter lim="800000"/>
            <a:headEnd/>
            <a:tailEnd/>
          </a:ln>
        </p:spPr>
        <p:txBody>
          <a:bodyPr/>
          <a:lstStyle/>
          <a:p>
            <a:endParaRPr lang="en-US"/>
          </a:p>
        </p:txBody>
      </p:sp>
      <p:sp>
        <p:nvSpPr>
          <p:cNvPr id="58375" name="Rectangle 8"/>
          <p:cNvSpPr>
            <a:spLocks noChangeArrowheads="1"/>
          </p:cNvSpPr>
          <p:nvPr/>
        </p:nvSpPr>
        <p:spPr bwMode="auto">
          <a:xfrm>
            <a:off x="2555875" y="1450975"/>
            <a:ext cx="5419725" cy="4216400"/>
          </a:xfrm>
          <a:prstGeom prst="rect">
            <a:avLst/>
          </a:prstGeom>
          <a:solidFill>
            <a:srgbClr val="EEF1F4"/>
          </a:solidFill>
          <a:ln w="115888">
            <a:solidFill>
              <a:srgbClr val="EEF1F4"/>
            </a:solidFill>
            <a:miter lim="800000"/>
            <a:headEnd/>
            <a:tailEnd/>
          </a:ln>
        </p:spPr>
        <p:txBody>
          <a:bodyPr/>
          <a:lstStyle/>
          <a:p>
            <a:endParaRPr lang="en-US"/>
          </a:p>
        </p:txBody>
      </p:sp>
      <p:sp>
        <p:nvSpPr>
          <p:cNvPr id="58376" name="Rectangle 9"/>
          <p:cNvSpPr>
            <a:spLocks noChangeArrowheads="1"/>
          </p:cNvSpPr>
          <p:nvPr/>
        </p:nvSpPr>
        <p:spPr bwMode="auto">
          <a:xfrm>
            <a:off x="2555875" y="1450975"/>
            <a:ext cx="5419725" cy="4216400"/>
          </a:xfrm>
          <a:prstGeom prst="rect">
            <a:avLst/>
          </a:prstGeom>
          <a:solidFill>
            <a:srgbClr val="EDEFF3"/>
          </a:solidFill>
          <a:ln w="100013">
            <a:solidFill>
              <a:srgbClr val="EDEFF3"/>
            </a:solidFill>
            <a:miter lim="800000"/>
            <a:headEnd/>
            <a:tailEnd/>
          </a:ln>
        </p:spPr>
        <p:txBody>
          <a:bodyPr/>
          <a:lstStyle/>
          <a:p>
            <a:endParaRPr lang="en-US"/>
          </a:p>
        </p:txBody>
      </p:sp>
      <p:sp>
        <p:nvSpPr>
          <p:cNvPr id="58377" name="Rectangle 10"/>
          <p:cNvSpPr>
            <a:spLocks noChangeArrowheads="1"/>
          </p:cNvSpPr>
          <p:nvPr/>
        </p:nvSpPr>
        <p:spPr bwMode="auto">
          <a:xfrm>
            <a:off x="2555875" y="1450975"/>
            <a:ext cx="5419725" cy="4216400"/>
          </a:xfrm>
          <a:prstGeom prst="rect">
            <a:avLst/>
          </a:prstGeom>
          <a:solidFill>
            <a:srgbClr val="EBEEF2"/>
          </a:solidFill>
          <a:ln w="82550">
            <a:solidFill>
              <a:srgbClr val="EBEEF2"/>
            </a:solidFill>
            <a:miter lim="800000"/>
            <a:headEnd/>
            <a:tailEnd/>
          </a:ln>
        </p:spPr>
        <p:txBody>
          <a:bodyPr/>
          <a:lstStyle/>
          <a:p>
            <a:endParaRPr lang="en-US"/>
          </a:p>
        </p:txBody>
      </p:sp>
      <p:sp>
        <p:nvSpPr>
          <p:cNvPr id="58378" name="Rectangle 11"/>
          <p:cNvSpPr>
            <a:spLocks noChangeArrowheads="1"/>
          </p:cNvSpPr>
          <p:nvPr/>
        </p:nvSpPr>
        <p:spPr bwMode="auto">
          <a:xfrm>
            <a:off x="2555875" y="1450975"/>
            <a:ext cx="5419725" cy="4216400"/>
          </a:xfrm>
          <a:prstGeom prst="rect">
            <a:avLst/>
          </a:prstGeom>
          <a:solidFill>
            <a:srgbClr val="EAECF1"/>
          </a:solidFill>
          <a:ln w="66675">
            <a:solidFill>
              <a:srgbClr val="EAECF1"/>
            </a:solidFill>
            <a:miter lim="800000"/>
            <a:headEnd/>
            <a:tailEnd/>
          </a:ln>
        </p:spPr>
        <p:txBody>
          <a:bodyPr/>
          <a:lstStyle/>
          <a:p>
            <a:endParaRPr lang="en-US"/>
          </a:p>
        </p:txBody>
      </p:sp>
      <p:sp>
        <p:nvSpPr>
          <p:cNvPr id="58379" name="Rectangle 12"/>
          <p:cNvSpPr>
            <a:spLocks noChangeArrowheads="1"/>
          </p:cNvSpPr>
          <p:nvPr/>
        </p:nvSpPr>
        <p:spPr bwMode="auto">
          <a:xfrm>
            <a:off x="2555875" y="1450975"/>
            <a:ext cx="5419725" cy="4216400"/>
          </a:xfrm>
          <a:prstGeom prst="rect">
            <a:avLst/>
          </a:prstGeom>
          <a:solidFill>
            <a:srgbClr val="E9EBF0"/>
          </a:solidFill>
          <a:ln w="49213">
            <a:solidFill>
              <a:srgbClr val="E9EBF0"/>
            </a:solidFill>
            <a:miter lim="800000"/>
            <a:headEnd/>
            <a:tailEnd/>
          </a:ln>
        </p:spPr>
        <p:txBody>
          <a:bodyPr/>
          <a:lstStyle/>
          <a:p>
            <a:endParaRPr lang="en-US"/>
          </a:p>
        </p:txBody>
      </p:sp>
      <p:sp>
        <p:nvSpPr>
          <p:cNvPr id="58380" name="Rectangle 13"/>
          <p:cNvSpPr>
            <a:spLocks noChangeArrowheads="1"/>
          </p:cNvSpPr>
          <p:nvPr/>
        </p:nvSpPr>
        <p:spPr bwMode="auto">
          <a:xfrm>
            <a:off x="2555875" y="1450975"/>
            <a:ext cx="5419725" cy="4216400"/>
          </a:xfrm>
          <a:prstGeom prst="rect">
            <a:avLst/>
          </a:prstGeom>
          <a:solidFill>
            <a:srgbClr val="E7EAEF"/>
          </a:solidFill>
          <a:ln w="33338">
            <a:solidFill>
              <a:srgbClr val="E7EAEF"/>
            </a:solidFill>
            <a:miter lim="800000"/>
            <a:headEnd/>
            <a:tailEnd/>
          </a:ln>
        </p:spPr>
        <p:txBody>
          <a:bodyPr/>
          <a:lstStyle/>
          <a:p>
            <a:endParaRPr lang="en-US"/>
          </a:p>
        </p:txBody>
      </p:sp>
      <p:sp>
        <p:nvSpPr>
          <p:cNvPr id="58381" name="Rectangle 14"/>
          <p:cNvSpPr>
            <a:spLocks noChangeArrowheads="1"/>
          </p:cNvSpPr>
          <p:nvPr/>
        </p:nvSpPr>
        <p:spPr bwMode="auto">
          <a:xfrm>
            <a:off x="2555875" y="1450975"/>
            <a:ext cx="5419725" cy="4216400"/>
          </a:xfrm>
          <a:prstGeom prst="rect">
            <a:avLst/>
          </a:prstGeom>
          <a:solidFill>
            <a:srgbClr val="E6E9EF"/>
          </a:solidFill>
          <a:ln w="15875">
            <a:solidFill>
              <a:srgbClr val="E6E9EF"/>
            </a:solidFill>
            <a:miter lim="800000"/>
            <a:headEnd/>
            <a:tailEnd/>
          </a:ln>
        </p:spPr>
        <p:txBody>
          <a:bodyPr/>
          <a:lstStyle/>
          <a:p>
            <a:endParaRPr lang="en-US"/>
          </a:p>
        </p:txBody>
      </p:sp>
      <p:sp>
        <p:nvSpPr>
          <p:cNvPr id="58382" name="Rectangle 15"/>
          <p:cNvSpPr>
            <a:spLocks noChangeArrowheads="1"/>
          </p:cNvSpPr>
          <p:nvPr/>
        </p:nvSpPr>
        <p:spPr bwMode="auto">
          <a:xfrm>
            <a:off x="2439988" y="1333500"/>
            <a:ext cx="5484812" cy="4251325"/>
          </a:xfrm>
          <a:prstGeom prst="rect">
            <a:avLst/>
          </a:prstGeom>
          <a:solidFill>
            <a:srgbClr val="FFFFFF"/>
          </a:solidFill>
          <a:ln w="9525">
            <a:noFill/>
            <a:miter lim="800000"/>
            <a:headEnd/>
            <a:tailEnd/>
          </a:ln>
        </p:spPr>
        <p:txBody>
          <a:bodyPr/>
          <a:lstStyle/>
          <a:p>
            <a:endParaRPr lang="en-US"/>
          </a:p>
        </p:txBody>
      </p:sp>
      <p:sp>
        <p:nvSpPr>
          <p:cNvPr id="58383" name="Freeform 16"/>
          <p:cNvSpPr>
            <a:spLocks/>
          </p:cNvSpPr>
          <p:nvPr/>
        </p:nvSpPr>
        <p:spPr bwMode="auto">
          <a:xfrm>
            <a:off x="2439988" y="1333500"/>
            <a:ext cx="5484812" cy="4251325"/>
          </a:xfrm>
          <a:custGeom>
            <a:avLst/>
            <a:gdLst>
              <a:gd name="T0" fmla="*/ 0 w 3455"/>
              <a:gd name="T1" fmla="*/ 0 h 2678"/>
              <a:gd name="T2" fmla="*/ 0 w 3455"/>
              <a:gd name="T3" fmla="*/ 2147483647 h 2678"/>
              <a:gd name="T4" fmla="*/ 2147483647 w 3455"/>
              <a:gd name="T5" fmla="*/ 2147483647 h 2678"/>
              <a:gd name="T6" fmla="*/ 0 60000 65536"/>
              <a:gd name="T7" fmla="*/ 0 60000 65536"/>
              <a:gd name="T8" fmla="*/ 0 60000 65536"/>
              <a:gd name="T9" fmla="*/ 0 w 3455"/>
              <a:gd name="T10" fmla="*/ 0 h 2678"/>
              <a:gd name="T11" fmla="*/ 3455 w 3455"/>
              <a:gd name="T12" fmla="*/ 2678 h 2678"/>
            </a:gdLst>
            <a:ahLst/>
            <a:cxnLst>
              <a:cxn ang="T6">
                <a:pos x="T0" y="T1"/>
              </a:cxn>
              <a:cxn ang="T7">
                <a:pos x="T2" y="T3"/>
              </a:cxn>
              <a:cxn ang="T8">
                <a:pos x="T4" y="T5"/>
              </a:cxn>
            </a:cxnLst>
            <a:rect l="T9" t="T10" r="T11" b="T12"/>
            <a:pathLst>
              <a:path w="3455" h="2678">
                <a:moveTo>
                  <a:pt x="0" y="0"/>
                </a:moveTo>
                <a:lnTo>
                  <a:pt x="0" y="2678"/>
                </a:lnTo>
                <a:lnTo>
                  <a:pt x="3455" y="2678"/>
                </a:lnTo>
              </a:path>
            </a:pathLst>
          </a:custGeom>
          <a:noFill/>
          <a:ln w="15875">
            <a:solidFill>
              <a:srgbClr val="000000"/>
            </a:solidFill>
            <a:round/>
            <a:headEnd/>
            <a:tailEnd/>
          </a:ln>
        </p:spPr>
        <p:txBody>
          <a:bodyPr/>
          <a:lstStyle/>
          <a:p>
            <a:endParaRPr lang="en-US"/>
          </a:p>
        </p:txBody>
      </p:sp>
      <p:sp>
        <p:nvSpPr>
          <p:cNvPr id="908305" name="Line 17"/>
          <p:cNvSpPr>
            <a:spLocks noChangeShapeType="1"/>
          </p:cNvSpPr>
          <p:nvPr/>
        </p:nvSpPr>
        <p:spPr bwMode="auto">
          <a:xfrm>
            <a:off x="2454275" y="3268663"/>
            <a:ext cx="1628775" cy="2319337"/>
          </a:xfrm>
          <a:prstGeom prst="line">
            <a:avLst/>
          </a:prstGeom>
          <a:noFill/>
          <a:ln w="49213">
            <a:solidFill>
              <a:srgbClr val="003F95"/>
            </a:solidFill>
            <a:round/>
            <a:headEnd/>
            <a:tailEnd/>
          </a:ln>
        </p:spPr>
        <p:txBody>
          <a:bodyPr/>
          <a:lstStyle/>
          <a:p>
            <a:endParaRPr lang="en-US"/>
          </a:p>
        </p:txBody>
      </p:sp>
      <p:sp>
        <p:nvSpPr>
          <p:cNvPr id="908306" name="Line 18"/>
          <p:cNvSpPr>
            <a:spLocks noChangeShapeType="1"/>
          </p:cNvSpPr>
          <p:nvPr/>
        </p:nvSpPr>
        <p:spPr bwMode="auto">
          <a:xfrm>
            <a:off x="2443163" y="1744663"/>
            <a:ext cx="2667000" cy="3843337"/>
          </a:xfrm>
          <a:prstGeom prst="line">
            <a:avLst/>
          </a:prstGeom>
          <a:noFill/>
          <a:ln w="49213">
            <a:solidFill>
              <a:srgbClr val="AD0D1B"/>
            </a:solidFill>
            <a:round/>
            <a:headEnd/>
            <a:tailEnd/>
          </a:ln>
        </p:spPr>
        <p:txBody>
          <a:bodyPr/>
          <a:lstStyle/>
          <a:p>
            <a:endParaRPr lang="en-US"/>
          </a:p>
        </p:txBody>
      </p:sp>
      <p:sp>
        <p:nvSpPr>
          <p:cNvPr id="908307" name="Line 19"/>
          <p:cNvSpPr>
            <a:spLocks noChangeShapeType="1"/>
          </p:cNvSpPr>
          <p:nvPr/>
        </p:nvSpPr>
        <p:spPr bwMode="auto">
          <a:xfrm>
            <a:off x="2332038" y="3741738"/>
            <a:ext cx="1587" cy="331787"/>
          </a:xfrm>
          <a:prstGeom prst="line">
            <a:avLst/>
          </a:prstGeom>
          <a:noFill/>
          <a:ln w="17526">
            <a:solidFill>
              <a:srgbClr val="000000"/>
            </a:solidFill>
            <a:round/>
            <a:headEnd/>
            <a:tailEnd type="stealth" w="med" len="med"/>
          </a:ln>
        </p:spPr>
        <p:txBody>
          <a:bodyPr/>
          <a:lstStyle/>
          <a:p>
            <a:endParaRPr lang="en-US"/>
          </a:p>
        </p:txBody>
      </p:sp>
      <p:sp>
        <p:nvSpPr>
          <p:cNvPr id="908308" name="Line 20"/>
          <p:cNvSpPr>
            <a:spLocks noChangeShapeType="1"/>
          </p:cNvSpPr>
          <p:nvPr/>
        </p:nvSpPr>
        <p:spPr bwMode="auto">
          <a:xfrm>
            <a:off x="2805113" y="5734050"/>
            <a:ext cx="1230312" cy="1588"/>
          </a:xfrm>
          <a:prstGeom prst="line">
            <a:avLst/>
          </a:prstGeom>
          <a:noFill/>
          <a:ln w="17526">
            <a:solidFill>
              <a:srgbClr val="000000"/>
            </a:solidFill>
            <a:round/>
            <a:headEnd/>
            <a:tailEnd type="stealth" w="med" len="med"/>
          </a:ln>
        </p:spPr>
        <p:txBody>
          <a:bodyPr/>
          <a:lstStyle/>
          <a:p>
            <a:endParaRPr lang="en-US"/>
          </a:p>
        </p:txBody>
      </p:sp>
      <p:sp>
        <p:nvSpPr>
          <p:cNvPr id="908309" name="Line 21"/>
          <p:cNvSpPr>
            <a:spLocks noChangeShapeType="1"/>
          </p:cNvSpPr>
          <p:nvPr/>
        </p:nvSpPr>
        <p:spPr bwMode="auto">
          <a:xfrm flipV="1">
            <a:off x="2473325" y="2695575"/>
            <a:ext cx="398463" cy="365125"/>
          </a:xfrm>
          <a:prstGeom prst="line">
            <a:avLst/>
          </a:prstGeom>
          <a:noFill/>
          <a:ln w="17526">
            <a:solidFill>
              <a:srgbClr val="000000"/>
            </a:solidFill>
            <a:round/>
            <a:headEnd/>
            <a:tailEnd type="stealth" w="med" len="med"/>
          </a:ln>
        </p:spPr>
        <p:txBody>
          <a:bodyPr/>
          <a:lstStyle/>
          <a:p>
            <a:endParaRPr lang="en-US"/>
          </a:p>
        </p:txBody>
      </p:sp>
      <p:sp>
        <p:nvSpPr>
          <p:cNvPr id="58389" name="Rectangle 22"/>
          <p:cNvSpPr>
            <a:spLocks noChangeArrowheads="1"/>
          </p:cNvSpPr>
          <p:nvPr/>
        </p:nvSpPr>
        <p:spPr bwMode="auto">
          <a:xfrm>
            <a:off x="7189788" y="5648325"/>
            <a:ext cx="717550" cy="212725"/>
          </a:xfrm>
          <a:prstGeom prst="rect">
            <a:avLst/>
          </a:prstGeom>
          <a:noFill/>
          <a:ln w="9525">
            <a:noFill/>
            <a:miter lim="800000"/>
            <a:headEnd/>
            <a:tailEnd/>
          </a:ln>
        </p:spPr>
        <p:txBody>
          <a:bodyPr wrap="none" lIns="0" tIns="0" rIns="0" bIns="0">
            <a:spAutoFit/>
          </a:bodyPr>
          <a:lstStyle/>
          <a:p>
            <a:pPr eaLnBrk="0" hangingPunct="0"/>
            <a:r>
              <a:rPr lang="en-US" sz="1400" b="1" u="none">
                <a:solidFill>
                  <a:srgbClr val="000000"/>
                </a:solidFill>
              </a:rPr>
              <a:t>Quantity</a:t>
            </a:r>
            <a:endParaRPr lang="en-US" sz="2400" u="none">
              <a:latin typeface="Times New Roman" pitchFamily="18" charset="0"/>
            </a:endParaRPr>
          </a:p>
        </p:txBody>
      </p:sp>
      <p:sp>
        <p:nvSpPr>
          <p:cNvPr id="58390" name="Rectangle 23"/>
          <p:cNvSpPr>
            <a:spLocks noChangeArrowheads="1"/>
          </p:cNvSpPr>
          <p:nvPr/>
        </p:nvSpPr>
        <p:spPr bwMode="auto">
          <a:xfrm>
            <a:off x="7250113" y="5868988"/>
            <a:ext cx="660400" cy="212725"/>
          </a:xfrm>
          <a:prstGeom prst="rect">
            <a:avLst/>
          </a:prstGeom>
          <a:noFill/>
          <a:ln w="9525">
            <a:noFill/>
            <a:miter lim="800000"/>
            <a:headEnd/>
            <a:tailEnd/>
          </a:ln>
        </p:spPr>
        <p:txBody>
          <a:bodyPr wrap="none" lIns="0" tIns="0" rIns="0" bIns="0">
            <a:spAutoFit/>
          </a:bodyPr>
          <a:lstStyle/>
          <a:p>
            <a:pPr eaLnBrk="0" hangingPunct="0"/>
            <a:r>
              <a:rPr lang="en-US" sz="1400" b="1" u="none">
                <a:solidFill>
                  <a:srgbClr val="000000"/>
                </a:solidFill>
              </a:rPr>
              <a:t>of Pizza</a:t>
            </a:r>
            <a:endParaRPr lang="en-US" sz="2400" u="none">
              <a:latin typeface="Times New Roman" pitchFamily="18" charset="0"/>
            </a:endParaRPr>
          </a:p>
        </p:txBody>
      </p:sp>
      <p:sp>
        <p:nvSpPr>
          <p:cNvPr id="58391" name="Rectangle 24"/>
          <p:cNvSpPr>
            <a:spLocks noChangeArrowheads="1"/>
          </p:cNvSpPr>
          <p:nvPr/>
        </p:nvSpPr>
        <p:spPr bwMode="auto">
          <a:xfrm>
            <a:off x="1573213" y="1330325"/>
            <a:ext cx="717550" cy="212725"/>
          </a:xfrm>
          <a:prstGeom prst="rect">
            <a:avLst/>
          </a:prstGeom>
          <a:noFill/>
          <a:ln w="9525">
            <a:noFill/>
            <a:miter lim="800000"/>
            <a:headEnd/>
            <a:tailEnd/>
          </a:ln>
        </p:spPr>
        <p:txBody>
          <a:bodyPr wrap="none" lIns="0" tIns="0" rIns="0" bIns="0">
            <a:spAutoFit/>
          </a:bodyPr>
          <a:lstStyle/>
          <a:p>
            <a:pPr eaLnBrk="0" hangingPunct="0"/>
            <a:r>
              <a:rPr lang="en-US" sz="1400" b="1" u="none">
                <a:solidFill>
                  <a:srgbClr val="000000"/>
                </a:solidFill>
              </a:rPr>
              <a:t>Quantity</a:t>
            </a:r>
            <a:endParaRPr lang="en-US" sz="2400" u="none">
              <a:latin typeface="Times New Roman" pitchFamily="18" charset="0"/>
            </a:endParaRPr>
          </a:p>
        </p:txBody>
      </p:sp>
      <p:sp>
        <p:nvSpPr>
          <p:cNvPr id="58392" name="Rectangle 25"/>
          <p:cNvSpPr>
            <a:spLocks noChangeArrowheads="1"/>
          </p:cNvSpPr>
          <p:nvPr/>
        </p:nvSpPr>
        <p:spPr bwMode="auto">
          <a:xfrm>
            <a:off x="1604963" y="1550988"/>
            <a:ext cx="688975" cy="212725"/>
          </a:xfrm>
          <a:prstGeom prst="rect">
            <a:avLst/>
          </a:prstGeom>
          <a:noFill/>
          <a:ln w="9525">
            <a:noFill/>
            <a:miter lim="800000"/>
            <a:headEnd/>
            <a:tailEnd/>
          </a:ln>
        </p:spPr>
        <p:txBody>
          <a:bodyPr wrap="none" lIns="0" tIns="0" rIns="0" bIns="0">
            <a:spAutoFit/>
          </a:bodyPr>
          <a:lstStyle/>
          <a:p>
            <a:pPr eaLnBrk="0" hangingPunct="0"/>
            <a:r>
              <a:rPr lang="en-US" sz="1400" b="1" u="none">
                <a:solidFill>
                  <a:srgbClr val="000000"/>
                </a:solidFill>
              </a:rPr>
              <a:t>of Pepsi</a:t>
            </a:r>
            <a:endParaRPr lang="en-US" sz="2400" u="none">
              <a:latin typeface="Times New Roman" pitchFamily="18" charset="0"/>
            </a:endParaRPr>
          </a:p>
        </p:txBody>
      </p:sp>
      <p:sp>
        <p:nvSpPr>
          <p:cNvPr id="58393" name="Rectangle 26"/>
          <p:cNvSpPr>
            <a:spLocks noChangeArrowheads="1"/>
          </p:cNvSpPr>
          <p:nvPr/>
        </p:nvSpPr>
        <p:spPr bwMode="auto">
          <a:xfrm>
            <a:off x="2190750" y="5657850"/>
            <a:ext cx="98425" cy="212725"/>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0</a:t>
            </a:r>
            <a:endParaRPr lang="en-US" sz="2400" u="none">
              <a:latin typeface="Times New Roman" pitchFamily="18" charset="0"/>
            </a:endParaRPr>
          </a:p>
        </p:txBody>
      </p:sp>
      <p:grpSp>
        <p:nvGrpSpPr>
          <p:cNvPr id="2" name="Group 27"/>
          <p:cNvGrpSpPr>
            <a:grpSpLocks/>
          </p:cNvGrpSpPr>
          <p:nvPr/>
        </p:nvGrpSpPr>
        <p:grpSpPr bwMode="auto">
          <a:xfrm>
            <a:off x="2825750" y="4821238"/>
            <a:ext cx="768350" cy="730250"/>
            <a:chOff x="1780" y="3037"/>
            <a:chExt cx="484" cy="460"/>
          </a:xfrm>
        </p:grpSpPr>
        <p:sp>
          <p:nvSpPr>
            <p:cNvPr id="58431" name="Line 28"/>
            <p:cNvSpPr>
              <a:spLocks noChangeShapeType="1"/>
            </p:cNvSpPr>
            <p:nvPr/>
          </p:nvSpPr>
          <p:spPr bwMode="auto">
            <a:xfrm flipH="1">
              <a:off x="2102" y="3037"/>
              <a:ext cx="94" cy="105"/>
            </a:xfrm>
            <a:prstGeom prst="line">
              <a:avLst/>
            </a:prstGeom>
            <a:noFill/>
            <a:ln w="15875">
              <a:solidFill>
                <a:srgbClr val="000000"/>
              </a:solidFill>
              <a:round/>
              <a:headEnd/>
              <a:tailEnd/>
            </a:ln>
          </p:spPr>
          <p:txBody>
            <a:bodyPr/>
            <a:lstStyle/>
            <a:p>
              <a:endParaRPr lang="en-US"/>
            </a:p>
          </p:txBody>
        </p:sp>
        <p:sp>
          <p:nvSpPr>
            <p:cNvPr id="58432" name="Rectangle 29"/>
            <p:cNvSpPr>
              <a:spLocks noChangeArrowheads="1"/>
            </p:cNvSpPr>
            <p:nvPr/>
          </p:nvSpPr>
          <p:spPr bwMode="auto">
            <a:xfrm>
              <a:off x="1780" y="3084"/>
              <a:ext cx="261"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Initial</a:t>
              </a:r>
              <a:endParaRPr lang="en-US" sz="2400" u="none">
                <a:latin typeface="Times New Roman" pitchFamily="18" charset="0"/>
              </a:endParaRPr>
            </a:p>
          </p:txBody>
        </p:sp>
        <p:sp>
          <p:nvSpPr>
            <p:cNvPr id="58433" name="Rectangle 30"/>
            <p:cNvSpPr>
              <a:spLocks noChangeArrowheads="1"/>
            </p:cNvSpPr>
            <p:nvPr/>
          </p:nvSpPr>
          <p:spPr bwMode="auto">
            <a:xfrm>
              <a:off x="1780" y="3224"/>
              <a:ext cx="341"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budget</a:t>
              </a:r>
              <a:endParaRPr lang="en-US" sz="2400" u="none">
                <a:latin typeface="Times New Roman" pitchFamily="18" charset="0"/>
              </a:endParaRPr>
            </a:p>
          </p:txBody>
        </p:sp>
        <p:sp>
          <p:nvSpPr>
            <p:cNvPr id="58434" name="Rectangle 31"/>
            <p:cNvSpPr>
              <a:spLocks noChangeArrowheads="1"/>
            </p:cNvSpPr>
            <p:nvPr/>
          </p:nvSpPr>
          <p:spPr bwMode="auto">
            <a:xfrm>
              <a:off x="1780" y="3363"/>
              <a:ext cx="484"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constraint</a:t>
              </a:r>
              <a:endParaRPr lang="en-US" sz="2400" u="none">
                <a:latin typeface="Times New Roman" pitchFamily="18" charset="0"/>
              </a:endParaRPr>
            </a:p>
          </p:txBody>
        </p:sp>
      </p:grpSp>
      <p:grpSp>
        <p:nvGrpSpPr>
          <p:cNvPr id="3" name="Group 32"/>
          <p:cNvGrpSpPr>
            <a:grpSpLocks/>
          </p:cNvGrpSpPr>
          <p:nvPr/>
        </p:nvGrpSpPr>
        <p:grpSpPr bwMode="auto">
          <a:xfrm>
            <a:off x="2655888" y="1627188"/>
            <a:ext cx="1958975" cy="304800"/>
            <a:chOff x="1673" y="1025"/>
            <a:chExt cx="1234" cy="192"/>
          </a:xfrm>
        </p:grpSpPr>
        <p:sp>
          <p:nvSpPr>
            <p:cNvPr id="58429" name="Line 33"/>
            <p:cNvSpPr>
              <a:spLocks noChangeShapeType="1"/>
            </p:cNvSpPr>
            <p:nvPr/>
          </p:nvSpPr>
          <p:spPr bwMode="auto">
            <a:xfrm flipH="1">
              <a:off x="1673" y="1081"/>
              <a:ext cx="105" cy="136"/>
            </a:xfrm>
            <a:prstGeom prst="line">
              <a:avLst/>
            </a:prstGeom>
            <a:noFill/>
            <a:ln w="15875">
              <a:solidFill>
                <a:srgbClr val="000000"/>
              </a:solidFill>
              <a:round/>
              <a:headEnd/>
              <a:tailEnd/>
            </a:ln>
          </p:spPr>
          <p:txBody>
            <a:bodyPr/>
            <a:lstStyle/>
            <a:p>
              <a:endParaRPr lang="en-US"/>
            </a:p>
          </p:txBody>
        </p:sp>
        <p:sp>
          <p:nvSpPr>
            <p:cNvPr id="58430" name="Rectangle 34"/>
            <p:cNvSpPr>
              <a:spLocks noChangeArrowheads="1"/>
            </p:cNvSpPr>
            <p:nvPr/>
          </p:nvSpPr>
          <p:spPr bwMode="auto">
            <a:xfrm>
              <a:off x="1796" y="1025"/>
              <a:ext cx="1111"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New budget constraint</a:t>
              </a:r>
              <a:endParaRPr lang="en-US" sz="2400" u="none">
                <a:latin typeface="Times New Roman" pitchFamily="18" charset="0"/>
              </a:endParaRPr>
            </a:p>
          </p:txBody>
        </p:sp>
      </p:grpSp>
      <p:grpSp>
        <p:nvGrpSpPr>
          <p:cNvPr id="4" name="Group 35"/>
          <p:cNvGrpSpPr>
            <a:grpSpLocks/>
          </p:cNvGrpSpPr>
          <p:nvPr/>
        </p:nvGrpSpPr>
        <p:grpSpPr bwMode="auto">
          <a:xfrm>
            <a:off x="2449513" y="2911475"/>
            <a:ext cx="2046287" cy="2506663"/>
            <a:chOff x="1543" y="1834"/>
            <a:chExt cx="1289" cy="1579"/>
          </a:xfrm>
        </p:grpSpPr>
        <p:sp>
          <p:nvSpPr>
            <p:cNvPr id="58427" name="Freeform 36"/>
            <p:cNvSpPr>
              <a:spLocks/>
            </p:cNvSpPr>
            <p:nvPr/>
          </p:nvSpPr>
          <p:spPr bwMode="auto">
            <a:xfrm>
              <a:off x="1543" y="1834"/>
              <a:ext cx="1225" cy="1475"/>
            </a:xfrm>
            <a:custGeom>
              <a:avLst/>
              <a:gdLst>
                <a:gd name="T0" fmla="*/ 2147483647 w 117"/>
                <a:gd name="T1" fmla="*/ 2147483647 h 141"/>
                <a:gd name="T2" fmla="*/ 0 w 117"/>
                <a:gd name="T3" fmla="*/ 0 h 141"/>
                <a:gd name="T4" fmla="*/ 0 60000 65536"/>
                <a:gd name="T5" fmla="*/ 0 60000 65536"/>
                <a:gd name="T6" fmla="*/ 0 w 117"/>
                <a:gd name="T7" fmla="*/ 0 h 141"/>
                <a:gd name="T8" fmla="*/ 117 w 117"/>
                <a:gd name="T9" fmla="*/ 141 h 141"/>
              </a:gdLst>
              <a:ahLst/>
              <a:cxnLst>
                <a:cxn ang="T4">
                  <a:pos x="T0" y="T1"/>
                </a:cxn>
                <a:cxn ang="T5">
                  <a:pos x="T2" y="T3"/>
                </a:cxn>
              </a:cxnLst>
              <a:rect l="T6" t="T7" r="T8" b="T9"/>
              <a:pathLst>
                <a:path w="117" h="141">
                  <a:moveTo>
                    <a:pt x="117" y="141"/>
                  </a:moveTo>
                  <a:cubicBezTo>
                    <a:pt x="27" y="59"/>
                    <a:pt x="17" y="54"/>
                    <a:pt x="0" y="0"/>
                  </a:cubicBezTo>
                </a:path>
              </a:pathLst>
            </a:custGeom>
            <a:noFill/>
            <a:ln w="49213">
              <a:solidFill>
                <a:srgbClr val="003F95"/>
              </a:solidFill>
              <a:round/>
              <a:headEnd/>
              <a:tailEnd/>
            </a:ln>
          </p:spPr>
          <p:txBody>
            <a:bodyPr/>
            <a:lstStyle/>
            <a:p>
              <a:endParaRPr lang="en-US"/>
            </a:p>
          </p:txBody>
        </p:sp>
        <p:sp>
          <p:nvSpPr>
            <p:cNvPr id="58428" name="Rectangle 37"/>
            <p:cNvSpPr>
              <a:spLocks noChangeArrowheads="1"/>
            </p:cNvSpPr>
            <p:nvPr/>
          </p:nvSpPr>
          <p:spPr bwMode="auto">
            <a:xfrm>
              <a:off x="2761" y="3279"/>
              <a:ext cx="71" cy="134"/>
            </a:xfrm>
            <a:prstGeom prst="rect">
              <a:avLst/>
            </a:prstGeom>
            <a:noFill/>
            <a:ln w="9525">
              <a:noFill/>
              <a:miter lim="800000"/>
              <a:headEnd/>
              <a:tailEnd/>
            </a:ln>
          </p:spPr>
          <p:txBody>
            <a:bodyPr wrap="none" lIns="0" tIns="0" rIns="0" bIns="0">
              <a:spAutoFit/>
            </a:bodyPr>
            <a:lstStyle/>
            <a:p>
              <a:pPr eaLnBrk="0" hangingPunct="0"/>
              <a:r>
                <a:rPr lang="en-US" sz="1400" i="1" u="none">
                  <a:solidFill>
                    <a:srgbClr val="000000"/>
                  </a:solidFill>
                </a:rPr>
                <a:t>I</a:t>
              </a:r>
              <a:r>
                <a:rPr lang="en-US" sz="1400" u="none" baseline="-25000">
                  <a:solidFill>
                    <a:srgbClr val="000000"/>
                  </a:solidFill>
                </a:rPr>
                <a:t>1</a:t>
              </a:r>
              <a:endParaRPr lang="en-US" sz="2400" u="none">
                <a:latin typeface="Times New Roman" pitchFamily="18" charset="0"/>
              </a:endParaRPr>
            </a:p>
          </p:txBody>
        </p:sp>
      </p:grpSp>
      <p:grpSp>
        <p:nvGrpSpPr>
          <p:cNvPr id="5" name="Group 38"/>
          <p:cNvGrpSpPr>
            <a:grpSpLocks/>
          </p:cNvGrpSpPr>
          <p:nvPr/>
        </p:nvGrpSpPr>
        <p:grpSpPr bwMode="auto">
          <a:xfrm>
            <a:off x="3354388" y="2147888"/>
            <a:ext cx="2459037" cy="3236912"/>
            <a:chOff x="2113" y="1353"/>
            <a:chExt cx="1549" cy="2039"/>
          </a:xfrm>
        </p:grpSpPr>
        <p:sp>
          <p:nvSpPr>
            <p:cNvPr id="58425" name="Freeform 39"/>
            <p:cNvSpPr>
              <a:spLocks/>
            </p:cNvSpPr>
            <p:nvPr/>
          </p:nvSpPr>
          <p:spPr bwMode="auto">
            <a:xfrm>
              <a:off x="2113" y="1353"/>
              <a:ext cx="1476" cy="1946"/>
            </a:xfrm>
            <a:custGeom>
              <a:avLst/>
              <a:gdLst>
                <a:gd name="T0" fmla="*/ 0 w 141"/>
                <a:gd name="T1" fmla="*/ 0 h 186"/>
                <a:gd name="T2" fmla="*/ 2147483647 w 141"/>
                <a:gd name="T3" fmla="*/ 2147483647 h 186"/>
                <a:gd name="T4" fmla="*/ 2147483647 w 141"/>
                <a:gd name="T5" fmla="*/ 2147483647 h 186"/>
                <a:gd name="T6" fmla="*/ 0 60000 65536"/>
                <a:gd name="T7" fmla="*/ 0 60000 65536"/>
                <a:gd name="T8" fmla="*/ 0 60000 65536"/>
                <a:gd name="T9" fmla="*/ 0 w 141"/>
                <a:gd name="T10" fmla="*/ 0 h 186"/>
                <a:gd name="T11" fmla="*/ 141 w 141"/>
                <a:gd name="T12" fmla="*/ 186 h 186"/>
              </a:gdLst>
              <a:ahLst/>
              <a:cxnLst>
                <a:cxn ang="T6">
                  <a:pos x="T0" y="T1"/>
                </a:cxn>
                <a:cxn ang="T7">
                  <a:pos x="T2" y="T3"/>
                </a:cxn>
                <a:cxn ang="T8">
                  <a:pos x="T4" y="T5"/>
                </a:cxn>
              </a:cxnLst>
              <a:rect l="T9" t="T10" r="T11" b="T12"/>
              <a:pathLst>
                <a:path w="141" h="186">
                  <a:moveTo>
                    <a:pt x="0" y="0"/>
                  </a:moveTo>
                  <a:cubicBezTo>
                    <a:pt x="41" y="123"/>
                    <a:pt x="46" y="140"/>
                    <a:pt x="136" y="184"/>
                  </a:cubicBezTo>
                  <a:cubicBezTo>
                    <a:pt x="138" y="185"/>
                    <a:pt x="139" y="185"/>
                    <a:pt x="141" y="186"/>
                  </a:cubicBezTo>
                </a:path>
              </a:pathLst>
            </a:custGeom>
            <a:noFill/>
            <a:ln w="49213">
              <a:solidFill>
                <a:srgbClr val="AD0D1B"/>
              </a:solidFill>
              <a:round/>
              <a:headEnd/>
              <a:tailEnd/>
            </a:ln>
          </p:spPr>
          <p:txBody>
            <a:bodyPr/>
            <a:lstStyle/>
            <a:p>
              <a:endParaRPr lang="en-US"/>
            </a:p>
          </p:txBody>
        </p:sp>
        <p:sp>
          <p:nvSpPr>
            <p:cNvPr id="58426" name="Rectangle 40"/>
            <p:cNvSpPr>
              <a:spLocks noChangeArrowheads="1"/>
            </p:cNvSpPr>
            <p:nvPr/>
          </p:nvSpPr>
          <p:spPr bwMode="auto">
            <a:xfrm>
              <a:off x="3591" y="3258"/>
              <a:ext cx="71" cy="134"/>
            </a:xfrm>
            <a:prstGeom prst="rect">
              <a:avLst/>
            </a:prstGeom>
            <a:noFill/>
            <a:ln w="9525">
              <a:noFill/>
              <a:miter lim="800000"/>
              <a:headEnd/>
              <a:tailEnd/>
            </a:ln>
          </p:spPr>
          <p:txBody>
            <a:bodyPr wrap="none" lIns="0" tIns="0" rIns="0" bIns="0">
              <a:spAutoFit/>
            </a:bodyPr>
            <a:lstStyle/>
            <a:p>
              <a:pPr eaLnBrk="0" hangingPunct="0"/>
              <a:r>
                <a:rPr lang="en-US" sz="1400" i="1" u="none">
                  <a:solidFill>
                    <a:srgbClr val="000000"/>
                  </a:solidFill>
                </a:rPr>
                <a:t>I</a:t>
              </a:r>
              <a:r>
                <a:rPr lang="en-US" sz="1400" u="none" baseline="-25000">
                  <a:solidFill>
                    <a:srgbClr val="000000"/>
                  </a:solidFill>
                </a:rPr>
                <a:t>2</a:t>
              </a:r>
              <a:endParaRPr lang="en-US" sz="2400" u="none">
                <a:latin typeface="Times New Roman" pitchFamily="18" charset="0"/>
              </a:endParaRPr>
            </a:p>
          </p:txBody>
        </p:sp>
      </p:grpSp>
      <p:grpSp>
        <p:nvGrpSpPr>
          <p:cNvPr id="6" name="Group 41"/>
          <p:cNvGrpSpPr>
            <a:grpSpLocks/>
          </p:cNvGrpSpPr>
          <p:nvPr/>
        </p:nvGrpSpPr>
        <p:grpSpPr bwMode="auto">
          <a:xfrm>
            <a:off x="2755900" y="2862263"/>
            <a:ext cx="4687888" cy="630237"/>
            <a:chOff x="1736" y="1803"/>
            <a:chExt cx="2953" cy="397"/>
          </a:xfrm>
        </p:grpSpPr>
        <p:sp>
          <p:nvSpPr>
            <p:cNvPr id="58421" name="Line 42"/>
            <p:cNvSpPr>
              <a:spLocks noChangeShapeType="1"/>
            </p:cNvSpPr>
            <p:nvPr/>
          </p:nvSpPr>
          <p:spPr bwMode="auto">
            <a:xfrm>
              <a:off x="1736" y="1803"/>
              <a:ext cx="932" cy="157"/>
            </a:xfrm>
            <a:prstGeom prst="line">
              <a:avLst/>
            </a:prstGeom>
            <a:noFill/>
            <a:ln w="15875">
              <a:solidFill>
                <a:srgbClr val="000000"/>
              </a:solidFill>
              <a:round/>
              <a:headEnd/>
              <a:tailEnd/>
            </a:ln>
          </p:spPr>
          <p:txBody>
            <a:bodyPr/>
            <a:lstStyle/>
            <a:p>
              <a:endParaRPr lang="en-US"/>
            </a:p>
          </p:txBody>
        </p:sp>
        <p:sp>
          <p:nvSpPr>
            <p:cNvPr id="58422" name="Rectangle 43"/>
            <p:cNvSpPr>
              <a:spLocks noChangeArrowheads="1"/>
            </p:cNvSpPr>
            <p:nvPr/>
          </p:nvSpPr>
          <p:spPr bwMode="auto">
            <a:xfrm>
              <a:off x="2605" y="1876"/>
              <a:ext cx="2084" cy="324"/>
            </a:xfrm>
            <a:prstGeom prst="rect">
              <a:avLst/>
            </a:prstGeom>
            <a:solidFill>
              <a:srgbClr val="E1E5E9"/>
            </a:solidFill>
            <a:ln w="15875">
              <a:solidFill>
                <a:srgbClr val="E1E5E9"/>
              </a:solidFill>
              <a:miter lim="800000"/>
              <a:headEnd/>
              <a:tailEnd/>
            </a:ln>
          </p:spPr>
          <p:txBody>
            <a:bodyPr/>
            <a:lstStyle/>
            <a:p>
              <a:endParaRPr lang="en-US"/>
            </a:p>
          </p:txBody>
        </p:sp>
        <p:sp>
          <p:nvSpPr>
            <p:cNvPr id="58423" name="Rectangle 44"/>
            <p:cNvSpPr>
              <a:spLocks noChangeArrowheads="1"/>
            </p:cNvSpPr>
            <p:nvPr/>
          </p:nvSpPr>
          <p:spPr bwMode="auto">
            <a:xfrm>
              <a:off x="2634" y="1909"/>
              <a:ext cx="2011"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1. When an increase in income shifts the</a:t>
              </a:r>
              <a:endParaRPr lang="en-US" sz="2400" u="none">
                <a:latin typeface="Times New Roman" pitchFamily="18" charset="0"/>
              </a:endParaRPr>
            </a:p>
          </p:txBody>
        </p:sp>
        <p:sp>
          <p:nvSpPr>
            <p:cNvPr id="58424" name="Rectangle 45"/>
            <p:cNvSpPr>
              <a:spLocks noChangeArrowheads="1"/>
            </p:cNvSpPr>
            <p:nvPr/>
          </p:nvSpPr>
          <p:spPr bwMode="auto">
            <a:xfrm>
              <a:off x="2634" y="2048"/>
              <a:ext cx="1470"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budget constraint outward . . .</a:t>
              </a:r>
              <a:endParaRPr lang="en-US" sz="2400" u="none">
                <a:latin typeface="Times New Roman" pitchFamily="18" charset="0"/>
              </a:endParaRPr>
            </a:p>
          </p:txBody>
        </p:sp>
      </p:grpSp>
      <p:grpSp>
        <p:nvGrpSpPr>
          <p:cNvPr id="7" name="Group 46"/>
          <p:cNvGrpSpPr>
            <a:grpSpLocks/>
          </p:cNvGrpSpPr>
          <p:nvPr/>
        </p:nvGrpSpPr>
        <p:grpSpPr bwMode="auto">
          <a:xfrm>
            <a:off x="793750" y="3160713"/>
            <a:ext cx="1463675" cy="1395412"/>
            <a:chOff x="500" y="1991"/>
            <a:chExt cx="922" cy="879"/>
          </a:xfrm>
        </p:grpSpPr>
        <p:sp>
          <p:nvSpPr>
            <p:cNvPr id="58413" name="Line 47"/>
            <p:cNvSpPr>
              <a:spLocks noChangeShapeType="1"/>
            </p:cNvSpPr>
            <p:nvPr/>
          </p:nvSpPr>
          <p:spPr bwMode="auto">
            <a:xfrm flipH="1" flipV="1">
              <a:off x="1128" y="2326"/>
              <a:ext cx="294" cy="146"/>
            </a:xfrm>
            <a:prstGeom prst="line">
              <a:avLst/>
            </a:prstGeom>
            <a:noFill/>
            <a:ln w="15875">
              <a:solidFill>
                <a:srgbClr val="000000"/>
              </a:solidFill>
              <a:round/>
              <a:headEnd/>
              <a:tailEnd/>
            </a:ln>
          </p:spPr>
          <p:txBody>
            <a:bodyPr/>
            <a:lstStyle/>
            <a:p>
              <a:endParaRPr lang="en-US"/>
            </a:p>
          </p:txBody>
        </p:sp>
        <p:sp>
          <p:nvSpPr>
            <p:cNvPr id="58414" name="Rectangle 48"/>
            <p:cNvSpPr>
              <a:spLocks noChangeArrowheads="1"/>
            </p:cNvSpPr>
            <p:nvPr/>
          </p:nvSpPr>
          <p:spPr bwMode="auto">
            <a:xfrm>
              <a:off x="500" y="1991"/>
              <a:ext cx="691" cy="879"/>
            </a:xfrm>
            <a:prstGeom prst="rect">
              <a:avLst/>
            </a:prstGeom>
            <a:solidFill>
              <a:srgbClr val="E1E5E9"/>
            </a:solidFill>
            <a:ln w="15875">
              <a:solidFill>
                <a:srgbClr val="E1E5E9"/>
              </a:solidFill>
              <a:miter lim="800000"/>
              <a:headEnd/>
              <a:tailEnd/>
            </a:ln>
          </p:spPr>
          <p:txBody>
            <a:bodyPr/>
            <a:lstStyle/>
            <a:p>
              <a:endParaRPr lang="en-US"/>
            </a:p>
          </p:txBody>
        </p:sp>
        <p:sp>
          <p:nvSpPr>
            <p:cNvPr id="58415" name="Rectangle 49"/>
            <p:cNvSpPr>
              <a:spLocks noChangeArrowheads="1"/>
            </p:cNvSpPr>
            <p:nvPr/>
          </p:nvSpPr>
          <p:spPr bwMode="auto">
            <a:xfrm>
              <a:off x="514" y="2020"/>
              <a:ext cx="496"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3. . . . but </a:t>
              </a:r>
              <a:endParaRPr lang="en-US" sz="2400" u="none">
                <a:latin typeface="Times New Roman" pitchFamily="18" charset="0"/>
              </a:endParaRPr>
            </a:p>
          </p:txBody>
        </p:sp>
        <p:sp>
          <p:nvSpPr>
            <p:cNvPr id="58416" name="Rectangle 50"/>
            <p:cNvSpPr>
              <a:spLocks noChangeArrowheads="1"/>
            </p:cNvSpPr>
            <p:nvPr/>
          </p:nvSpPr>
          <p:spPr bwMode="auto">
            <a:xfrm>
              <a:off x="514" y="2159"/>
              <a:ext cx="280"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Pepsi</a:t>
              </a:r>
              <a:endParaRPr lang="en-US" sz="2400" u="none">
                <a:latin typeface="Times New Roman" pitchFamily="18" charset="0"/>
              </a:endParaRPr>
            </a:p>
          </p:txBody>
        </p:sp>
        <p:sp>
          <p:nvSpPr>
            <p:cNvPr id="58417" name="Rectangle 51"/>
            <p:cNvSpPr>
              <a:spLocks noChangeArrowheads="1"/>
            </p:cNvSpPr>
            <p:nvPr/>
          </p:nvSpPr>
          <p:spPr bwMode="auto">
            <a:xfrm>
              <a:off x="514" y="2298"/>
              <a:ext cx="633"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consumption</a:t>
              </a:r>
              <a:endParaRPr lang="en-US" sz="2400" u="none">
                <a:latin typeface="Times New Roman" pitchFamily="18" charset="0"/>
              </a:endParaRPr>
            </a:p>
          </p:txBody>
        </p:sp>
        <p:sp>
          <p:nvSpPr>
            <p:cNvPr id="58418" name="Rectangle 52"/>
            <p:cNvSpPr>
              <a:spLocks noChangeArrowheads="1"/>
            </p:cNvSpPr>
            <p:nvPr/>
          </p:nvSpPr>
          <p:spPr bwMode="auto">
            <a:xfrm>
              <a:off x="514" y="2437"/>
              <a:ext cx="621"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falls, making</a:t>
              </a:r>
              <a:endParaRPr lang="en-US" sz="2400" u="none">
                <a:latin typeface="Times New Roman" pitchFamily="18" charset="0"/>
              </a:endParaRPr>
            </a:p>
          </p:txBody>
        </p:sp>
        <p:sp>
          <p:nvSpPr>
            <p:cNvPr id="58419" name="Rectangle 53"/>
            <p:cNvSpPr>
              <a:spLocks noChangeArrowheads="1"/>
            </p:cNvSpPr>
            <p:nvPr/>
          </p:nvSpPr>
          <p:spPr bwMode="auto">
            <a:xfrm>
              <a:off x="514" y="2577"/>
              <a:ext cx="435"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Pepsi an</a:t>
              </a:r>
              <a:endParaRPr lang="en-US" sz="2400" u="none">
                <a:latin typeface="Times New Roman" pitchFamily="18" charset="0"/>
              </a:endParaRPr>
            </a:p>
          </p:txBody>
        </p:sp>
        <p:sp>
          <p:nvSpPr>
            <p:cNvPr id="58420" name="Rectangle 54"/>
            <p:cNvSpPr>
              <a:spLocks noChangeArrowheads="1"/>
            </p:cNvSpPr>
            <p:nvPr/>
          </p:nvSpPr>
          <p:spPr bwMode="auto">
            <a:xfrm>
              <a:off x="514" y="2716"/>
              <a:ext cx="651"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inferior good.</a:t>
              </a:r>
              <a:endParaRPr lang="en-US" sz="2400" u="none">
                <a:latin typeface="Times New Roman" pitchFamily="18" charset="0"/>
              </a:endParaRPr>
            </a:p>
          </p:txBody>
        </p:sp>
      </p:grpSp>
      <p:grpSp>
        <p:nvGrpSpPr>
          <p:cNvPr id="8" name="Group 55"/>
          <p:cNvGrpSpPr>
            <a:grpSpLocks/>
          </p:cNvGrpSpPr>
          <p:nvPr/>
        </p:nvGrpSpPr>
        <p:grpSpPr bwMode="auto">
          <a:xfrm>
            <a:off x="2124075" y="5784850"/>
            <a:ext cx="5086350" cy="431800"/>
            <a:chOff x="1338" y="3644"/>
            <a:chExt cx="3204" cy="272"/>
          </a:xfrm>
        </p:grpSpPr>
        <p:sp>
          <p:nvSpPr>
            <p:cNvPr id="58410" name="Line 56"/>
            <p:cNvSpPr>
              <a:spLocks noChangeShapeType="1"/>
            </p:cNvSpPr>
            <p:nvPr/>
          </p:nvSpPr>
          <p:spPr bwMode="auto">
            <a:xfrm>
              <a:off x="2134" y="3644"/>
              <a:ext cx="62" cy="178"/>
            </a:xfrm>
            <a:prstGeom prst="line">
              <a:avLst/>
            </a:prstGeom>
            <a:noFill/>
            <a:ln w="15875">
              <a:solidFill>
                <a:srgbClr val="000000"/>
              </a:solidFill>
              <a:round/>
              <a:headEnd/>
              <a:tailEnd/>
            </a:ln>
          </p:spPr>
          <p:txBody>
            <a:bodyPr/>
            <a:lstStyle/>
            <a:p>
              <a:endParaRPr lang="en-US"/>
            </a:p>
          </p:txBody>
        </p:sp>
        <p:sp>
          <p:nvSpPr>
            <p:cNvPr id="58411" name="Rectangle 57"/>
            <p:cNvSpPr>
              <a:spLocks noChangeArrowheads="1"/>
            </p:cNvSpPr>
            <p:nvPr/>
          </p:nvSpPr>
          <p:spPr bwMode="auto">
            <a:xfrm>
              <a:off x="1338" y="3738"/>
              <a:ext cx="3204" cy="178"/>
            </a:xfrm>
            <a:prstGeom prst="rect">
              <a:avLst/>
            </a:prstGeom>
            <a:solidFill>
              <a:srgbClr val="E1E5E9"/>
            </a:solidFill>
            <a:ln w="15875">
              <a:solidFill>
                <a:srgbClr val="E1E5E9"/>
              </a:solidFill>
              <a:miter lim="800000"/>
              <a:headEnd/>
              <a:tailEnd/>
            </a:ln>
          </p:spPr>
          <p:txBody>
            <a:bodyPr/>
            <a:lstStyle/>
            <a:p>
              <a:endParaRPr lang="en-US"/>
            </a:p>
          </p:txBody>
        </p:sp>
        <p:sp>
          <p:nvSpPr>
            <p:cNvPr id="58412" name="Rectangle 58"/>
            <p:cNvSpPr>
              <a:spLocks noChangeArrowheads="1"/>
            </p:cNvSpPr>
            <p:nvPr/>
          </p:nvSpPr>
          <p:spPr bwMode="auto">
            <a:xfrm>
              <a:off x="1345" y="3763"/>
              <a:ext cx="3146"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2. . . . pizza consumption rises, making pizza a normal good . . .</a:t>
              </a:r>
              <a:endParaRPr lang="en-US" sz="2400" u="none">
                <a:latin typeface="Times New Roman" pitchFamily="18" charset="0"/>
              </a:endParaRPr>
            </a:p>
          </p:txBody>
        </p:sp>
      </p:grpSp>
      <p:grpSp>
        <p:nvGrpSpPr>
          <p:cNvPr id="9" name="Group 59"/>
          <p:cNvGrpSpPr>
            <a:grpSpLocks/>
          </p:cNvGrpSpPr>
          <p:nvPr/>
        </p:nvGrpSpPr>
        <p:grpSpPr bwMode="auto">
          <a:xfrm>
            <a:off x="2439988" y="3328988"/>
            <a:ext cx="1114425" cy="2255837"/>
            <a:chOff x="1537" y="2097"/>
            <a:chExt cx="702" cy="1421"/>
          </a:xfrm>
        </p:grpSpPr>
        <p:sp>
          <p:nvSpPr>
            <p:cNvPr id="58406" name="Freeform 60"/>
            <p:cNvSpPr>
              <a:spLocks/>
            </p:cNvSpPr>
            <p:nvPr/>
          </p:nvSpPr>
          <p:spPr bwMode="auto">
            <a:xfrm>
              <a:off x="1537" y="2347"/>
              <a:ext cx="230" cy="1171"/>
            </a:xfrm>
            <a:custGeom>
              <a:avLst/>
              <a:gdLst>
                <a:gd name="T0" fmla="*/ 0 w 230"/>
                <a:gd name="T1" fmla="*/ 0 h 1171"/>
                <a:gd name="T2" fmla="*/ 230 w 230"/>
                <a:gd name="T3" fmla="*/ 0 h 1171"/>
                <a:gd name="T4" fmla="*/ 230 w 230"/>
                <a:gd name="T5" fmla="*/ 1171 h 1171"/>
                <a:gd name="T6" fmla="*/ 0 60000 65536"/>
                <a:gd name="T7" fmla="*/ 0 60000 65536"/>
                <a:gd name="T8" fmla="*/ 0 60000 65536"/>
                <a:gd name="T9" fmla="*/ 0 w 230"/>
                <a:gd name="T10" fmla="*/ 0 h 1171"/>
                <a:gd name="T11" fmla="*/ 230 w 230"/>
                <a:gd name="T12" fmla="*/ 1171 h 1171"/>
              </a:gdLst>
              <a:ahLst/>
              <a:cxnLst>
                <a:cxn ang="T6">
                  <a:pos x="T0" y="T1"/>
                </a:cxn>
                <a:cxn ang="T7">
                  <a:pos x="T2" y="T3"/>
                </a:cxn>
                <a:cxn ang="T8">
                  <a:pos x="T4" y="T5"/>
                </a:cxn>
              </a:cxnLst>
              <a:rect l="T9" t="T10" r="T11" b="T12"/>
              <a:pathLst>
                <a:path w="230" h="1171">
                  <a:moveTo>
                    <a:pt x="0" y="0"/>
                  </a:moveTo>
                  <a:lnTo>
                    <a:pt x="230" y="0"/>
                  </a:lnTo>
                  <a:lnTo>
                    <a:pt x="230" y="1171"/>
                  </a:lnTo>
                </a:path>
              </a:pathLst>
            </a:custGeom>
            <a:noFill/>
            <a:ln w="15875">
              <a:solidFill>
                <a:schemeClr val="tx1"/>
              </a:solidFill>
              <a:prstDash val="sysDot"/>
              <a:round/>
              <a:headEnd/>
              <a:tailEnd/>
            </a:ln>
          </p:spPr>
          <p:txBody>
            <a:bodyPr/>
            <a:lstStyle/>
            <a:p>
              <a:endParaRPr lang="en-US"/>
            </a:p>
          </p:txBody>
        </p:sp>
        <p:sp>
          <p:nvSpPr>
            <p:cNvPr id="58407" name="Oval 61"/>
            <p:cNvSpPr>
              <a:spLocks noChangeArrowheads="1"/>
            </p:cNvSpPr>
            <p:nvPr/>
          </p:nvSpPr>
          <p:spPr bwMode="auto">
            <a:xfrm>
              <a:off x="1736" y="2315"/>
              <a:ext cx="73" cy="74"/>
            </a:xfrm>
            <a:prstGeom prst="ellipse">
              <a:avLst/>
            </a:prstGeom>
            <a:solidFill>
              <a:srgbClr val="000000"/>
            </a:solidFill>
            <a:ln w="9525">
              <a:noFill/>
              <a:round/>
              <a:headEnd/>
              <a:tailEnd/>
            </a:ln>
          </p:spPr>
          <p:txBody>
            <a:bodyPr/>
            <a:lstStyle/>
            <a:p>
              <a:endParaRPr lang="en-US"/>
            </a:p>
          </p:txBody>
        </p:sp>
        <p:sp>
          <p:nvSpPr>
            <p:cNvPr id="58408" name="Rectangle 62"/>
            <p:cNvSpPr>
              <a:spLocks noChangeArrowheads="1"/>
            </p:cNvSpPr>
            <p:nvPr/>
          </p:nvSpPr>
          <p:spPr bwMode="auto">
            <a:xfrm>
              <a:off x="1811" y="2097"/>
              <a:ext cx="323"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  Initial</a:t>
              </a:r>
              <a:endParaRPr lang="en-US" sz="2400" u="none">
                <a:latin typeface="Times New Roman" pitchFamily="18" charset="0"/>
              </a:endParaRPr>
            </a:p>
          </p:txBody>
        </p:sp>
        <p:sp>
          <p:nvSpPr>
            <p:cNvPr id="58409" name="Rectangle 63"/>
            <p:cNvSpPr>
              <a:spLocks noChangeArrowheads="1"/>
            </p:cNvSpPr>
            <p:nvPr/>
          </p:nvSpPr>
          <p:spPr bwMode="auto">
            <a:xfrm>
              <a:off x="1811" y="2236"/>
              <a:ext cx="428"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optimum</a:t>
              </a:r>
              <a:endParaRPr lang="en-US" sz="2400" u="none">
                <a:latin typeface="Times New Roman" pitchFamily="18" charset="0"/>
              </a:endParaRPr>
            </a:p>
          </p:txBody>
        </p:sp>
      </p:grpSp>
      <p:grpSp>
        <p:nvGrpSpPr>
          <p:cNvPr id="10" name="Group 64"/>
          <p:cNvGrpSpPr>
            <a:grpSpLocks/>
          </p:cNvGrpSpPr>
          <p:nvPr/>
        </p:nvGrpSpPr>
        <p:grpSpPr bwMode="auto">
          <a:xfrm>
            <a:off x="2439988" y="3990975"/>
            <a:ext cx="2886075" cy="1611313"/>
            <a:chOff x="1537" y="2514"/>
            <a:chExt cx="1818" cy="1015"/>
          </a:xfrm>
        </p:grpSpPr>
        <p:sp>
          <p:nvSpPr>
            <p:cNvPr id="58403" name="Freeform 65"/>
            <p:cNvSpPr>
              <a:spLocks/>
            </p:cNvSpPr>
            <p:nvPr/>
          </p:nvSpPr>
          <p:spPr bwMode="auto">
            <a:xfrm>
              <a:off x="1537" y="2619"/>
              <a:ext cx="1078" cy="910"/>
            </a:xfrm>
            <a:custGeom>
              <a:avLst/>
              <a:gdLst>
                <a:gd name="T0" fmla="*/ 0 w 1078"/>
                <a:gd name="T1" fmla="*/ 0 h 910"/>
                <a:gd name="T2" fmla="*/ 1078 w 1078"/>
                <a:gd name="T3" fmla="*/ 0 h 910"/>
                <a:gd name="T4" fmla="*/ 1078 w 1078"/>
                <a:gd name="T5" fmla="*/ 910 h 910"/>
                <a:gd name="T6" fmla="*/ 0 60000 65536"/>
                <a:gd name="T7" fmla="*/ 0 60000 65536"/>
                <a:gd name="T8" fmla="*/ 0 60000 65536"/>
                <a:gd name="T9" fmla="*/ 0 w 1078"/>
                <a:gd name="T10" fmla="*/ 0 h 910"/>
                <a:gd name="T11" fmla="*/ 1078 w 1078"/>
                <a:gd name="T12" fmla="*/ 910 h 910"/>
              </a:gdLst>
              <a:ahLst/>
              <a:cxnLst>
                <a:cxn ang="T6">
                  <a:pos x="T0" y="T1"/>
                </a:cxn>
                <a:cxn ang="T7">
                  <a:pos x="T2" y="T3"/>
                </a:cxn>
                <a:cxn ang="T8">
                  <a:pos x="T4" y="T5"/>
                </a:cxn>
              </a:cxnLst>
              <a:rect l="T9" t="T10" r="T11" b="T12"/>
              <a:pathLst>
                <a:path w="1078" h="910">
                  <a:moveTo>
                    <a:pt x="0" y="0"/>
                  </a:moveTo>
                  <a:lnTo>
                    <a:pt x="1078" y="0"/>
                  </a:lnTo>
                  <a:lnTo>
                    <a:pt x="1078" y="910"/>
                  </a:lnTo>
                </a:path>
              </a:pathLst>
            </a:custGeom>
            <a:noFill/>
            <a:ln w="15875">
              <a:solidFill>
                <a:schemeClr val="tx1"/>
              </a:solidFill>
              <a:prstDash val="sysDot"/>
              <a:round/>
              <a:headEnd/>
              <a:tailEnd/>
            </a:ln>
          </p:spPr>
          <p:txBody>
            <a:bodyPr/>
            <a:lstStyle/>
            <a:p>
              <a:endParaRPr lang="en-US"/>
            </a:p>
          </p:txBody>
        </p:sp>
        <p:sp>
          <p:nvSpPr>
            <p:cNvPr id="58404" name="Oval 66"/>
            <p:cNvSpPr>
              <a:spLocks noChangeArrowheads="1"/>
            </p:cNvSpPr>
            <p:nvPr/>
          </p:nvSpPr>
          <p:spPr bwMode="auto">
            <a:xfrm>
              <a:off x="2573" y="2587"/>
              <a:ext cx="74" cy="73"/>
            </a:xfrm>
            <a:prstGeom prst="ellipse">
              <a:avLst/>
            </a:prstGeom>
            <a:solidFill>
              <a:srgbClr val="000000"/>
            </a:solidFill>
            <a:ln w="9525">
              <a:noFill/>
              <a:round/>
              <a:headEnd/>
              <a:tailEnd/>
            </a:ln>
          </p:spPr>
          <p:txBody>
            <a:bodyPr/>
            <a:lstStyle/>
            <a:p>
              <a:endParaRPr lang="en-US"/>
            </a:p>
          </p:txBody>
        </p:sp>
        <p:sp>
          <p:nvSpPr>
            <p:cNvPr id="58405" name="Rectangle 67"/>
            <p:cNvSpPr>
              <a:spLocks noChangeArrowheads="1"/>
            </p:cNvSpPr>
            <p:nvPr/>
          </p:nvSpPr>
          <p:spPr bwMode="auto">
            <a:xfrm>
              <a:off x="2672" y="2514"/>
              <a:ext cx="683" cy="134"/>
            </a:xfrm>
            <a:prstGeom prst="rect">
              <a:avLst/>
            </a:prstGeom>
            <a:noFill/>
            <a:ln w="9525">
              <a:noFill/>
              <a:miter lim="800000"/>
              <a:headEnd/>
              <a:tailEnd/>
            </a:ln>
          </p:spPr>
          <p:txBody>
            <a:bodyPr wrap="none" lIns="0" tIns="0" rIns="0" bIns="0">
              <a:spAutoFit/>
            </a:bodyPr>
            <a:lstStyle/>
            <a:p>
              <a:pPr eaLnBrk="0" hangingPunct="0"/>
              <a:r>
                <a:rPr lang="en-US" sz="1400" u="none">
                  <a:solidFill>
                    <a:srgbClr val="000000"/>
                  </a:solidFill>
                </a:rPr>
                <a:t>New optimum</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08305"/>
                                        </p:tgtEl>
                                        <p:attrNameLst>
                                          <p:attrName>style.visibility</p:attrName>
                                        </p:attrNameLst>
                                      </p:cBhvr>
                                      <p:to>
                                        <p:strVal val="visible"/>
                                      </p:to>
                                    </p:set>
                                    <p:animEffect transition="in" filter="strips(downRight)">
                                      <p:cBhvr>
                                        <p:cTn id="7" dur="500"/>
                                        <p:tgtEl>
                                          <p:spTgt spid="9083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upRigh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908309"/>
                                        </p:tgtEl>
                                        <p:attrNameLst>
                                          <p:attrName>style.visibility</p:attrName>
                                        </p:attrNameLst>
                                      </p:cBhvr>
                                      <p:to>
                                        <p:strVal val="visible"/>
                                      </p:to>
                                    </p:set>
                                    <p:animEffect transition="in" filter="strips(upRight)">
                                      <p:cBhvr>
                                        <p:cTn id="27" dur="500"/>
                                        <p:tgtEl>
                                          <p:spTgt spid="9083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08306"/>
                                        </p:tgtEl>
                                        <p:attrNameLst>
                                          <p:attrName>style.visibility</p:attrName>
                                        </p:attrNameLst>
                                      </p:cBhvr>
                                      <p:to>
                                        <p:strVal val="visible"/>
                                      </p:to>
                                    </p:set>
                                    <p:animEffect transition="in" filter="strips(downRight)">
                                      <p:cBhvr>
                                        <p:cTn id="37" dur="500"/>
                                        <p:tgtEl>
                                          <p:spTgt spid="9083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strips(upRigh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trips(downRigh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08308"/>
                                        </p:tgtEl>
                                        <p:attrNameLst>
                                          <p:attrName>style.visibility</p:attrName>
                                        </p:attrNameLst>
                                      </p:cBhvr>
                                      <p:to>
                                        <p:strVal val="visible"/>
                                      </p:to>
                                    </p:set>
                                    <p:animEffect transition="in" filter="wipe(left)">
                                      <p:cBhvr>
                                        <p:cTn id="52" dur="500"/>
                                        <p:tgtEl>
                                          <p:spTgt spid="90830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3"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strips(upRight)">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288" fill="hold" grpId="0" nodeType="clickEffect">
                                  <p:stCondLst>
                                    <p:cond delay="0"/>
                                  </p:stCondLst>
                                  <p:childTnLst>
                                    <p:set>
                                      <p:cBhvr>
                                        <p:cTn id="66" dur="1" fill="hold">
                                          <p:stCondLst>
                                            <p:cond delay="0"/>
                                          </p:stCondLst>
                                        </p:cTn>
                                        <p:tgtEl>
                                          <p:spTgt spid="908307"/>
                                        </p:tgtEl>
                                        <p:attrNameLst>
                                          <p:attrName>style.visibility</p:attrName>
                                        </p:attrNameLst>
                                      </p:cBhvr>
                                      <p:to>
                                        <p:strVal val="visible"/>
                                      </p:to>
                                    </p:set>
                                    <p:anim calcmode="lin" valueType="num">
                                      <p:cBhvr>
                                        <p:cTn id="67" dur="500" fill="hold"/>
                                        <p:tgtEl>
                                          <p:spTgt spid="908307"/>
                                        </p:tgtEl>
                                        <p:attrNameLst>
                                          <p:attrName>ppt_w</p:attrName>
                                        </p:attrNameLst>
                                      </p:cBhvr>
                                      <p:tavLst>
                                        <p:tav tm="0">
                                          <p:val>
                                            <p:strVal val="4/3*#ppt_w"/>
                                          </p:val>
                                        </p:tav>
                                        <p:tav tm="100000">
                                          <p:val>
                                            <p:strVal val="#ppt_w"/>
                                          </p:val>
                                        </p:tav>
                                      </p:tavLst>
                                    </p:anim>
                                    <p:anim calcmode="lin" valueType="num">
                                      <p:cBhvr>
                                        <p:cTn id="68" dur="500" fill="hold"/>
                                        <p:tgtEl>
                                          <p:spTgt spid="908307"/>
                                        </p:tgtEl>
                                        <p:attrNameLst>
                                          <p:attrName>ppt_h</p:attrName>
                                        </p:attrNameLst>
                                      </p:cBhvr>
                                      <p:tavLst>
                                        <p:tav tm="0">
                                          <p:val>
                                            <p:strVal val="4/3*#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right)">
                                      <p:cBhvr>
                                        <p:cTn id="7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305" grpId="0" animBg="1"/>
      <p:bldP spid="908306" grpId="0" animBg="1"/>
      <p:bldP spid="908307" grpId="0" animBg="1"/>
      <p:bldP spid="908308" grpId="0" animBg="1"/>
      <p:bldP spid="90830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normAutofit/>
          </a:bodyPr>
          <a:lstStyle/>
          <a:p>
            <a:pPr algn="ctr"/>
            <a:r>
              <a:rPr lang="en-US" sz="3600" dirty="0"/>
              <a:t>INFERIOR GOODS</a:t>
            </a:r>
          </a:p>
        </p:txBody>
      </p:sp>
      <p:sp>
        <p:nvSpPr>
          <p:cNvPr id="59395" name="Rectangle 5"/>
          <p:cNvSpPr>
            <a:spLocks noGrp="1" noChangeArrowheads="1"/>
          </p:cNvSpPr>
          <p:nvPr>
            <p:ph idx="1"/>
          </p:nvPr>
        </p:nvSpPr>
        <p:spPr/>
        <p:txBody>
          <a:bodyPr/>
          <a:lstStyle/>
          <a:p>
            <a:pPr>
              <a:buFont typeface="Wingdings" pitchFamily="2" charset="2"/>
              <a:buChar char="Ø"/>
            </a:pPr>
            <a:r>
              <a:rPr lang="en-US"/>
              <a:t>Is Pepsi really an inferior good for you? For most people? Is pizza a normal good or an inferior good for you?</a:t>
            </a:r>
          </a:p>
          <a:p>
            <a:pPr>
              <a:buFont typeface="Wingdings" pitchFamily="2" charset="2"/>
              <a:buChar char="Ø"/>
            </a:pPr>
            <a:endParaRPr lang="en-US"/>
          </a:p>
          <a:p>
            <a:pPr>
              <a:buFont typeface="Wingdings" pitchFamily="2" charset="2"/>
              <a:buChar char="Ø"/>
            </a:pPr>
            <a:r>
              <a:rPr lang="en-US"/>
              <a:t>What are some examples of inferior goods?</a:t>
            </a:r>
          </a:p>
          <a:p>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algn="ctr"/>
            <a:r>
              <a:rPr lang="en-US" sz="3600" dirty="0"/>
              <a:t>HOW CHANGES IN PRICES AFFECT CONSUMER’S CHOICES</a:t>
            </a:r>
          </a:p>
        </p:txBody>
      </p:sp>
      <p:sp>
        <p:nvSpPr>
          <p:cNvPr id="60419" name="Rectangle 3"/>
          <p:cNvSpPr>
            <a:spLocks noGrp="1" noChangeArrowheads="1"/>
          </p:cNvSpPr>
          <p:nvPr>
            <p:ph idx="1"/>
          </p:nvPr>
        </p:nvSpPr>
        <p:spPr>
          <a:xfrm>
            <a:off x="188913" y="2695698"/>
            <a:ext cx="8955087" cy="3628901"/>
          </a:xfrm>
        </p:spPr>
        <p:txBody>
          <a:bodyPr/>
          <a:lstStyle/>
          <a:p>
            <a:pPr indent="3175">
              <a:buFontTx/>
              <a:buNone/>
              <a:defRPr/>
            </a:pPr>
            <a:r>
              <a:rPr lang="en-US" dirty="0"/>
              <a:t>How does a decrease in the price of Pepsi from Rs.2 to Rs.1 per liter change the budget constraint for our consumer?</a:t>
            </a:r>
          </a:p>
          <a:p>
            <a:pPr>
              <a:buFontTx/>
              <a:buNone/>
              <a:defRPr/>
            </a:pPr>
            <a:endParaRPr 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algn="ctr"/>
            <a:r>
              <a:rPr lang="en-US" sz="3600" dirty="0"/>
              <a:t>HOW CHANGES IN PRICES AFFECT CONSUMER’S CHOICES</a:t>
            </a:r>
          </a:p>
        </p:txBody>
      </p:sp>
      <p:sp>
        <p:nvSpPr>
          <p:cNvPr id="61443" name="Rectangle 3"/>
          <p:cNvSpPr>
            <a:spLocks noGrp="1" noChangeArrowheads="1"/>
          </p:cNvSpPr>
          <p:nvPr>
            <p:ph idx="1"/>
          </p:nvPr>
        </p:nvSpPr>
        <p:spPr>
          <a:xfrm>
            <a:off x="381000" y="2119313"/>
            <a:ext cx="8382000" cy="4205287"/>
          </a:xfrm>
        </p:spPr>
        <p:txBody>
          <a:bodyPr/>
          <a:lstStyle/>
          <a:p>
            <a:pPr indent="3175">
              <a:buFontTx/>
              <a:buNone/>
              <a:defRPr/>
            </a:pPr>
            <a:r>
              <a:rPr lang="en-US" dirty="0"/>
              <a:t>A fall in the price of any good rotates the budget constraint outward and changes the slope of the budget constraint.</a:t>
            </a:r>
          </a:p>
          <a:p>
            <a:pPr>
              <a:buFontTx/>
              <a:buNone/>
              <a:defRPr/>
            </a:pPr>
            <a:endParaRPr lang="en-US" dirty="0"/>
          </a:p>
          <a:p>
            <a:pPr>
              <a:defRPr/>
            </a:pPr>
            <a:endParaRPr 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9"/>
          <p:cNvSpPr>
            <a:spLocks noGrp="1" noChangeArrowheads="1"/>
          </p:cNvSpPr>
          <p:nvPr>
            <p:ph type="title"/>
          </p:nvPr>
        </p:nvSpPr>
        <p:spPr>
          <a:xfrm>
            <a:off x="457200" y="77788"/>
            <a:ext cx="8229600" cy="1143000"/>
          </a:xfrm>
        </p:spPr>
        <p:txBody>
          <a:bodyPr>
            <a:normAutofit/>
          </a:bodyPr>
          <a:lstStyle/>
          <a:p>
            <a:pPr eaLnBrk="1" hangingPunct="1"/>
            <a:r>
              <a:rPr lang="en-US" sz="3600" dirty="0"/>
              <a:t>A Change in Price</a:t>
            </a:r>
          </a:p>
        </p:txBody>
      </p:sp>
      <p:sp>
        <p:nvSpPr>
          <p:cNvPr id="62467" name="Rectangle 4"/>
          <p:cNvSpPr>
            <a:spLocks noChangeArrowheads="1"/>
          </p:cNvSpPr>
          <p:nvPr/>
        </p:nvSpPr>
        <p:spPr bwMode="auto">
          <a:xfrm>
            <a:off x="2470150" y="1314450"/>
            <a:ext cx="5681663" cy="4457700"/>
          </a:xfrm>
          <a:prstGeom prst="rect">
            <a:avLst/>
          </a:prstGeom>
          <a:solidFill>
            <a:srgbClr val="F3F6F9"/>
          </a:solidFill>
          <a:ln w="193675">
            <a:solidFill>
              <a:srgbClr val="F3F6F9"/>
            </a:solidFill>
            <a:miter lim="800000"/>
            <a:headEnd/>
            <a:tailEnd/>
          </a:ln>
        </p:spPr>
        <p:txBody>
          <a:bodyPr/>
          <a:lstStyle/>
          <a:p>
            <a:endParaRPr lang="en-US"/>
          </a:p>
        </p:txBody>
      </p:sp>
      <p:sp>
        <p:nvSpPr>
          <p:cNvPr id="62468" name="Rectangle 5"/>
          <p:cNvSpPr>
            <a:spLocks noChangeArrowheads="1"/>
          </p:cNvSpPr>
          <p:nvPr/>
        </p:nvSpPr>
        <p:spPr bwMode="auto">
          <a:xfrm>
            <a:off x="2470150" y="1314450"/>
            <a:ext cx="5681663" cy="4457700"/>
          </a:xfrm>
          <a:prstGeom prst="rect">
            <a:avLst/>
          </a:prstGeom>
          <a:solidFill>
            <a:srgbClr val="F2F4F8"/>
          </a:solidFill>
          <a:ln w="174625">
            <a:solidFill>
              <a:srgbClr val="F2F4F8"/>
            </a:solidFill>
            <a:miter lim="800000"/>
            <a:headEnd/>
            <a:tailEnd/>
          </a:ln>
        </p:spPr>
        <p:txBody>
          <a:bodyPr/>
          <a:lstStyle/>
          <a:p>
            <a:endParaRPr lang="en-US"/>
          </a:p>
        </p:txBody>
      </p:sp>
      <p:sp>
        <p:nvSpPr>
          <p:cNvPr id="62469" name="Rectangle 6"/>
          <p:cNvSpPr>
            <a:spLocks noChangeArrowheads="1"/>
          </p:cNvSpPr>
          <p:nvPr/>
        </p:nvSpPr>
        <p:spPr bwMode="auto">
          <a:xfrm>
            <a:off x="2470150" y="1314450"/>
            <a:ext cx="5681663" cy="4457700"/>
          </a:xfrm>
          <a:prstGeom prst="rect">
            <a:avLst/>
          </a:prstGeom>
          <a:solidFill>
            <a:srgbClr val="F1F4F7"/>
          </a:solidFill>
          <a:ln w="157163">
            <a:solidFill>
              <a:srgbClr val="F1F4F7"/>
            </a:solidFill>
            <a:miter lim="800000"/>
            <a:headEnd/>
            <a:tailEnd/>
          </a:ln>
        </p:spPr>
        <p:txBody>
          <a:bodyPr/>
          <a:lstStyle/>
          <a:p>
            <a:endParaRPr lang="en-US"/>
          </a:p>
        </p:txBody>
      </p:sp>
      <p:sp>
        <p:nvSpPr>
          <p:cNvPr id="62470" name="Rectangle 7"/>
          <p:cNvSpPr>
            <a:spLocks noChangeArrowheads="1"/>
          </p:cNvSpPr>
          <p:nvPr/>
        </p:nvSpPr>
        <p:spPr bwMode="auto">
          <a:xfrm>
            <a:off x="2470150" y="1314450"/>
            <a:ext cx="5681663" cy="4457700"/>
          </a:xfrm>
          <a:prstGeom prst="rect">
            <a:avLst/>
          </a:prstGeom>
          <a:solidFill>
            <a:srgbClr val="F0F2F5"/>
          </a:solidFill>
          <a:ln w="139700">
            <a:solidFill>
              <a:srgbClr val="F0F2F5"/>
            </a:solidFill>
            <a:miter lim="800000"/>
            <a:headEnd/>
            <a:tailEnd/>
          </a:ln>
        </p:spPr>
        <p:txBody>
          <a:bodyPr/>
          <a:lstStyle/>
          <a:p>
            <a:endParaRPr lang="en-US"/>
          </a:p>
        </p:txBody>
      </p:sp>
      <p:sp>
        <p:nvSpPr>
          <p:cNvPr id="62471" name="Rectangle 8"/>
          <p:cNvSpPr>
            <a:spLocks noChangeArrowheads="1"/>
          </p:cNvSpPr>
          <p:nvPr/>
        </p:nvSpPr>
        <p:spPr bwMode="auto">
          <a:xfrm>
            <a:off x="2470150" y="1314450"/>
            <a:ext cx="5681663" cy="4457700"/>
          </a:xfrm>
          <a:prstGeom prst="rect">
            <a:avLst/>
          </a:prstGeom>
          <a:solidFill>
            <a:srgbClr val="EEF1F4"/>
          </a:solidFill>
          <a:ln w="122238">
            <a:solidFill>
              <a:srgbClr val="EEF1F4"/>
            </a:solidFill>
            <a:miter lim="800000"/>
            <a:headEnd/>
            <a:tailEnd/>
          </a:ln>
        </p:spPr>
        <p:txBody>
          <a:bodyPr/>
          <a:lstStyle/>
          <a:p>
            <a:endParaRPr lang="en-US"/>
          </a:p>
        </p:txBody>
      </p:sp>
      <p:sp>
        <p:nvSpPr>
          <p:cNvPr id="62472" name="Rectangle 9"/>
          <p:cNvSpPr>
            <a:spLocks noChangeArrowheads="1"/>
          </p:cNvSpPr>
          <p:nvPr/>
        </p:nvSpPr>
        <p:spPr bwMode="auto">
          <a:xfrm>
            <a:off x="2470150" y="1314450"/>
            <a:ext cx="5681663" cy="4457700"/>
          </a:xfrm>
          <a:prstGeom prst="rect">
            <a:avLst/>
          </a:prstGeom>
          <a:solidFill>
            <a:srgbClr val="EDEFF3"/>
          </a:solidFill>
          <a:ln w="104775">
            <a:solidFill>
              <a:srgbClr val="EDEFF3"/>
            </a:solidFill>
            <a:miter lim="800000"/>
            <a:headEnd/>
            <a:tailEnd/>
          </a:ln>
        </p:spPr>
        <p:txBody>
          <a:bodyPr/>
          <a:lstStyle/>
          <a:p>
            <a:endParaRPr lang="en-US"/>
          </a:p>
        </p:txBody>
      </p:sp>
      <p:sp>
        <p:nvSpPr>
          <p:cNvPr id="62473" name="Rectangle 10"/>
          <p:cNvSpPr>
            <a:spLocks noChangeArrowheads="1"/>
          </p:cNvSpPr>
          <p:nvPr/>
        </p:nvSpPr>
        <p:spPr bwMode="auto">
          <a:xfrm>
            <a:off x="2470150" y="1314450"/>
            <a:ext cx="5681663" cy="4457700"/>
          </a:xfrm>
          <a:prstGeom prst="rect">
            <a:avLst/>
          </a:prstGeom>
          <a:solidFill>
            <a:srgbClr val="EBEEF2"/>
          </a:solidFill>
          <a:ln w="87313">
            <a:solidFill>
              <a:srgbClr val="EBEEF2"/>
            </a:solidFill>
            <a:miter lim="800000"/>
            <a:headEnd/>
            <a:tailEnd/>
          </a:ln>
        </p:spPr>
        <p:txBody>
          <a:bodyPr/>
          <a:lstStyle/>
          <a:p>
            <a:endParaRPr lang="en-US"/>
          </a:p>
        </p:txBody>
      </p:sp>
      <p:sp>
        <p:nvSpPr>
          <p:cNvPr id="62474" name="Rectangle 11"/>
          <p:cNvSpPr>
            <a:spLocks noChangeArrowheads="1"/>
          </p:cNvSpPr>
          <p:nvPr/>
        </p:nvSpPr>
        <p:spPr bwMode="auto">
          <a:xfrm>
            <a:off x="2470150" y="1314450"/>
            <a:ext cx="5681663" cy="4457700"/>
          </a:xfrm>
          <a:prstGeom prst="rect">
            <a:avLst/>
          </a:prstGeom>
          <a:solidFill>
            <a:srgbClr val="EAECF1"/>
          </a:solidFill>
          <a:ln w="69850">
            <a:solidFill>
              <a:srgbClr val="EAECF1"/>
            </a:solidFill>
            <a:miter lim="800000"/>
            <a:headEnd/>
            <a:tailEnd/>
          </a:ln>
        </p:spPr>
        <p:txBody>
          <a:bodyPr/>
          <a:lstStyle/>
          <a:p>
            <a:endParaRPr lang="en-US"/>
          </a:p>
        </p:txBody>
      </p:sp>
      <p:sp>
        <p:nvSpPr>
          <p:cNvPr id="62475" name="Rectangle 12"/>
          <p:cNvSpPr>
            <a:spLocks noChangeArrowheads="1"/>
          </p:cNvSpPr>
          <p:nvPr/>
        </p:nvSpPr>
        <p:spPr bwMode="auto">
          <a:xfrm>
            <a:off x="2470150" y="1314450"/>
            <a:ext cx="5681663" cy="4457700"/>
          </a:xfrm>
          <a:prstGeom prst="rect">
            <a:avLst/>
          </a:prstGeom>
          <a:solidFill>
            <a:srgbClr val="E9EBF0"/>
          </a:solidFill>
          <a:ln w="52388">
            <a:solidFill>
              <a:srgbClr val="E9EBF0"/>
            </a:solidFill>
            <a:miter lim="800000"/>
            <a:headEnd/>
            <a:tailEnd/>
          </a:ln>
        </p:spPr>
        <p:txBody>
          <a:bodyPr/>
          <a:lstStyle/>
          <a:p>
            <a:endParaRPr lang="en-US"/>
          </a:p>
        </p:txBody>
      </p:sp>
      <p:sp>
        <p:nvSpPr>
          <p:cNvPr id="62476" name="Rectangle 13"/>
          <p:cNvSpPr>
            <a:spLocks noChangeArrowheads="1"/>
          </p:cNvSpPr>
          <p:nvPr/>
        </p:nvSpPr>
        <p:spPr bwMode="auto">
          <a:xfrm>
            <a:off x="2470150" y="1314450"/>
            <a:ext cx="5681663" cy="4457700"/>
          </a:xfrm>
          <a:prstGeom prst="rect">
            <a:avLst/>
          </a:prstGeom>
          <a:solidFill>
            <a:srgbClr val="E7EAEF"/>
          </a:solidFill>
          <a:ln w="34925">
            <a:solidFill>
              <a:srgbClr val="E7EAEF"/>
            </a:solidFill>
            <a:miter lim="800000"/>
            <a:headEnd/>
            <a:tailEnd/>
          </a:ln>
        </p:spPr>
        <p:txBody>
          <a:bodyPr/>
          <a:lstStyle/>
          <a:p>
            <a:endParaRPr lang="en-US"/>
          </a:p>
        </p:txBody>
      </p:sp>
      <p:sp>
        <p:nvSpPr>
          <p:cNvPr id="62477" name="Rectangle 14"/>
          <p:cNvSpPr>
            <a:spLocks noChangeArrowheads="1"/>
          </p:cNvSpPr>
          <p:nvPr/>
        </p:nvSpPr>
        <p:spPr bwMode="auto">
          <a:xfrm>
            <a:off x="2470150" y="1314450"/>
            <a:ext cx="5681663" cy="4457700"/>
          </a:xfrm>
          <a:prstGeom prst="rect">
            <a:avLst/>
          </a:prstGeom>
          <a:solidFill>
            <a:srgbClr val="E6E9EF"/>
          </a:solidFill>
          <a:ln w="17463">
            <a:solidFill>
              <a:srgbClr val="E6E9EF"/>
            </a:solidFill>
            <a:miter lim="800000"/>
            <a:headEnd/>
            <a:tailEnd/>
          </a:ln>
        </p:spPr>
        <p:txBody>
          <a:bodyPr/>
          <a:lstStyle/>
          <a:p>
            <a:endParaRPr lang="en-US"/>
          </a:p>
        </p:txBody>
      </p:sp>
      <p:sp>
        <p:nvSpPr>
          <p:cNvPr id="62478" name="Rectangle 15"/>
          <p:cNvSpPr>
            <a:spLocks noChangeArrowheads="1"/>
          </p:cNvSpPr>
          <p:nvPr/>
        </p:nvSpPr>
        <p:spPr bwMode="auto">
          <a:xfrm>
            <a:off x="2312988" y="1208088"/>
            <a:ext cx="5786437" cy="4494212"/>
          </a:xfrm>
          <a:prstGeom prst="rect">
            <a:avLst/>
          </a:prstGeom>
          <a:solidFill>
            <a:srgbClr val="FFFFFF"/>
          </a:solidFill>
          <a:ln w="9525">
            <a:noFill/>
            <a:miter lim="800000"/>
            <a:headEnd/>
            <a:tailEnd/>
          </a:ln>
        </p:spPr>
        <p:txBody>
          <a:bodyPr/>
          <a:lstStyle/>
          <a:p>
            <a:endParaRPr lang="en-US"/>
          </a:p>
        </p:txBody>
      </p:sp>
      <p:sp>
        <p:nvSpPr>
          <p:cNvPr id="62479" name="Freeform 16"/>
          <p:cNvSpPr>
            <a:spLocks/>
          </p:cNvSpPr>
          <p:nvPr/>
        </p:nvSpPr>
        <p:spPr bwMode="auto">
          <a:xfrm>
            <a:off x="2312988" y="1208088"/>
            <a:ext cx="5786437" cy="4494212"/>
          </a:xfrm>
          <a:custGeom>
            <a:avLst/>
            <a:gdLst>
              <a:gd name="T0" fmla="*/ 0 w 3645"/>
              <a:gd name="T1" fmla="*/ 0 h 2831"/>
              <a:gd name="T2" fmla="*/ 0 w 3645"/>
              <a:gd name="T3" fmla="*/ 2147483647 h 2831"/>
              <a:gd name="T4" fmla="*/ 2147483647 w 3645"/>
              <a:gd name="T5" fmla="*/ 2147483647 h 2831"/>
              <a:gd name="T6" fmla="*/ 0 60000 65536"/>
              <a:gd name="T7" fmla="*/ 0 60000 65536"/>
              <a:gd name="T8" fmla="*/ 0 60000 65536"/>
              <a:gd name="T9" fmla="*/ 0 w 3645"/>
              <a:gd name="T10" fmla="*/ 0 h 2831"/>
              <a:gd name="T11" fmla="*/ 3645 w 3645"/>
              <a:gd name="T12" fmla="*/ 2831 h 2831"/>
            </a:gdLst>
            <a:ahLst/>
            <a:cxnLst>
              <a:cxn ang="T6">
                <a:pos x="T0" y="T1"/>
              </a:cxn>
              <a:cxn ang="T7">
                <a:pos x="T2" y="T3"/>
              </a:cxn>
              <a:cxn ang="T8">
                <a:pos x="T4" y="T5"/>
              </a:cxn>
            </a:cxnLst>
            <a:rect l="T9" t="T10" r="T11" b="T12"/>
            <a:pathLst>
              <a:path w="3645" h="2831">
                <a:moveTo>
                  <a:pt x="0" y="0"/>
                </a:moveTo>
                <a:lnTo>
                  <a:pt x="0" y="2831"/>
                </a:lnTo>
                <a:lnTo>
                  <a:pt x="3645" y="2831"/>
                </a:lnTo>
              </a:path>
            </a:pathLst>
          </a:custGeom>
          <a:noFill/>
          <a:ln w="17463">
            <a:solidFill>
              <a:srgbClr val="000000"/>
            </a:solidFill>
            <a:round/>
            <a:headEnd/>
            <a:tailEnd/>
          </a:ln>
        </p:spPr>
        <p:txBody>
          <a:bodyPr/>
          <a:lstStyle/>
          <a:p>
            <a:endParaRPr lang="en-US"/>
          </a:p>
        </p:txBody>
      </p:sp>
      <p:sp>
        <p:nvSpPr>
          <p:cNvPr id="910353" name="Line 17"/>
          <p:cNvSpPr>
            <a:spLocks noChangeShapeType="1"/>
          </p:cNvSpPr>
          <p:nvPr/>
        </p:nvSpPr>
        <p:spPr bwMode="auto">
          <a:xfrm>
            <a:off x="2276475" y="2068513"/>
            <a:ext cx="2386013" cy="3668712"/>
          </a:xfrm>
          <a:prstGeom prst="line">
            <a:avLst/>
          </a:prstGeom>
          <a:noFill/>
          <a:ln w="52388">
            <a:solidFill>
              <a:srgbClr val="AD0D1B"/>
            </a:solidFill>
            <a:round/>
            <a:headEnd/>
            <a:tailEnd/>
          </a:ln>
        </p:spPr>
        <p:txBody>
          <a:bodyPr/>
          <a:lstStyle/>
          <a:p>
            <a:endParaRPr lang="en-US"/>
          </a:p>
        </p:txBody>
      </p:sp>
      <p:sp>
        <p:nvSpPr>
          <p:cNvPr id="910354" name="Line 18"/>
          <p:cNvSpPr>
            <a:spLocks noChangeShapeType="1"/>
          </p:cNvSpPr>
          <p:nvPr/>
        </p:nvSpPr>
        <p:spPr bwMode="auto">
          <a:xfrm>
            <a:off x="2295525" y="3894138"/>
            <a:ext cx="2401888" cy="1843087"/>
          </a:xfrm>
          <a:prstGeom prst="line">
            <a:avLst/>
          </a:prstGeom>
          <a:noFill/>
          <a:ln w="52388">
            <a:solidFill>
              <a:srgbClr val="003F95"/>
            </a:solidFill>
            <a:round/>
            <a:headEnd/>
            <a:tailEnd/>
          </a:ln>
        </p:spPr>
        <p:txBody>
          <a:bodyPr/>
          <a:lstStyle/>
          <a:p>
            <a:endParaRPr lang="en-US"/>
          </a:p>
        </p:txBody>
      </p:sp>
      <p:sp>
        <p:nvSpPr>
          <p:cNvPr id="910355" name="Line 19"/>
          <p:cNvSpPr>
            <a:spLocks noChangeShapeType="1"/>
          </p:cNvSpPr>
          <p:nvPr/>
        </p:nvSpPr>
        <p:spPr bwMode="auto">
          <a:xfrm flipV="1">
            <a:off x="2205038" y="3754438"/>
            <a:ext cx="1587" cy="1052512"/>
          </a:xfrm>
          <a:prstGeom prst="line">
            <a:avLst/>
          </a:prstGeom>
          <a:noFill/>
          <a:ln w="17526">
            <a:solidFill>
              <a:srgbClr val="000000"/>
            </a:solidFill>
            <a:round/>
            <a:headEnd/>
            <a:tailEnd type="stealth" w="med" len="med"/>
          </a:ln>
        </p:spPr>
        <p:txBody>
          <a:bodyPr/>
          <a:lstStyle/>
          <a:p>
            <a:endParaRPr lang="en-US"/>
          </a:p>
        </p:txBody>
      </p:sp>
      <p:sp>
        <p:nvSpPr>
          <p:cNvPr id="910356" name="Line 20"/>
          <p:cNvSpPr>
            <a:spLocks noChangeShapeType="1"/>
          </p:cNvSpPr>
          <p:nvPr/>
        </p:nvSpPr>
        <p:spPr bwMode="auto">
          <a:xfrm flipH="1">
            <a:off x="3306763" y="5859463"/>
            <a:ext cx="266700" cy="4762"/>
          </a:xfrm>
          <a:prstGeom prst="line">
            <a:avLst/>
          </a:prstGeom>
          <a:noFill/>
          <a:ln w="17526">
            <a:solidFill>
              <a:srgbClr val="000000"/>
            </a:solidFill>
            <a:round/>
            <a:headEnd/>
            <a:tailEnd type="stealth" w="med" len="med"/>
          </a:ln>
        </p:spPr>
        <p:txBody>
          <a:bodyPr/>
          <a:lstStyle/>
          <a:p>
            <a:endParaRPr lang="en-US"/>
          </a:p>
        </p:txBody>
      </p:sp>
      <p:sp>
        <p:nvSpPr>
          <p:cNvPr id="910357" name="Line 21"/>
          <p:cNvSpPr>
            <a:spLocks noChangeShapeType="1"/>
          </p:cNvSpPr>
          <p:nvPr/>
        </p:nvSpPr>
        <p:spPr bwMode="auto">
          <a:xfrm flipV="1">
            <a:off x="2978150" y="3911600"/>
            <a:ext cx="385763" cy="333375"/>
          </a:xfrm>
          <a:prstGeom prst="line">
            <a:avLst/>
          </a:prstGeom>
          <a:noFill/>
          <a:ln w="17526">
            <a:solidFill>
              <a:srgbClr val="000000"/>
            </a:solidFill>
            <a:round/>
            <a:headEnd/>
            <a:tailEnd type="stealth" w="med" len="med"/>
          </a:ln>
        </p:spPr>
        <p:txBody>
          <a:bodyPr/>
          <a:lstStyle/>
          <a:p>
            <a:endParaRPr lang="en-US"/>
          </a:p>
        </p:txBody>
      </p:sp>
      <p:sp>
        <p:nvSpPr>
          <p:cNvPr id="62485" name="Rectangle 22"/>
          <p:cNvSpPr>
            <a:spLocks noChangeArrowheads="1"/>
          </p:cNvSpPr>
          <p:nvPr/>
        </p:nvSpPr>
        <p:spPr bwMode="auto">
          <a:xfrm>
            <a:off x="7321550" y="5767388"/>
            <a:ext cx="771525" cy="228600"/>
          </a:xfrm>
          <a:prstGeom prst="rect">
            <a:avLst/>
          </a:prstGeom>
          <a:noFill/>
          <a:ln w="9525">
            <a:noFill/>
            <a:miter lim="800000"/>
            <a:headEnd/>
            <a:tailEnd/>
          </a:ln>
        </p:spPr>
        <p:txBody>
          <a:bodyPr wrap="none" lIns="0" tIns="0" rIns="0" bIns="0">
            <a:spAutoFit/>
          </a:bodyPr>
          <a:lstStyle/>
          <a:p>
            <a:pPr eaLnBrk="0" hangingPunct="0"/>
            <a:r>
              <a:rPr lang="en-US" sz="1500" b="1" u="none">
                <a:solidFill>
                  <a:srgbClr val="000000"/>
                </a:solidFill>
              </a:rPr>
              <a:t>Quantity</a:t>
            </a:r>
            <a:endParaRPr lang="en-US" sz="2400" u="none">
              <a:latin typeface="Times New Roman" pitchFamily="18" charset="0"/>
            </a:endParaRPr>
          </a:p>
        </p:txBody>
      </p:sp>
      <p:sp>
        <p:nvSpPr>
          <p:cNvPr id="62486" name="Rectangle 23"/>
          <p:cNvSpPr>
            <a:spLocks noChangeArrowheads="1"/>
          </p:cNvSpPr>
          <p:nvPr/>
        </p:nvSpPr>
        <p:spPr bwMode="auto">
          <a:xfrm>
            <a:off x="7386638" y="6002338"/>
            <a:ext cx="708025" cy="228600"/>
          </a:xfrm>
          <a:prstGeom prst="rect">
            <a:avLst/>
          </a:prstGeom>
          <a:noFill/>
          <a:ln w="9525">
            <a:noFill/>
            <a:miter lim="800000"/>
            <a:headEnd/>
            <a:tailEnd/>
          </a:ln>
        </p:spPr>
        <p:txBody>
          <a:bodyPr wrap="none" lIns="0" tIns="0" rIns="0" bIns="0">
            <a:spAutoFit/>
          </a:bodyPr>
          <a:lstStyle/>
          <a:p>
            <a:pPr eaLnBrk="0" hangingPunct="0"/>
            <a:r>
              <a:rPr lang="en-US" sz="1500" b="1" u="none">
                <a:solidFill>
                  <a:srgbClr val="000000"/>
                </a:solidFill>
              </a:rPr>
              <a:t>of Pizza</a:t>
            </a:r>
            <a:endParaRPr lang="en-US" sz="2400" u="none">
              <a:latin typeface="Times New Roman" pitchFamily="18" charset="0"/>
            </a:endParaRPr>
          </a:p>
        </p:txBody>
      </p:sp>
      <p:sp>
        <p:nvSpPr>
          <p:cNvPr id="62487" name="Rectangle 24"/>
          <p:cNvSpPr>
            <a:spLocks noChangeArrowheads="1"/>
          </p:cNvSpPr>
          <p:nvPr/>
        </p:nvSpPr>
        <p:spPr bwMode="auto">
          <a:xfrm>
            <a:off x="1419225" y="1184275"/>
            <a:ext cx="771525" cy="228600"/>
          </a:xfrm>
          <a:prstGeom prst="rect">
            <a:avLst/>
          </a:prstGeom>
          <a:noFill/>
          <a:ln w="9525">
            <a:noFill/>
            <a:miter lim="800000"/>
            <a:headEnd/>
            <a:tailEnd/>
          </a:ln>
        </p:spPr>
        <p:txBody>
          <a:bodyPr wrap="none" lIns="0" tIns="0" rIns="0" bIns="0">
            <a:spAutoFit/>
          </a:bodyPr>
          <a:lstStyle/>
          <a:p>
            <a:pPr eaLnBrk="0" hangingPunct="0"/>
            <a:r>
              <a:rPr lang="en-US" sz="1500" b="1" u="none">
                <a:solidFill>
                  <a:srgbClr val="000000"/>
                </a:solidFill>
              </a:rPr>
              <a:t>Quantity</a:t>
            </a:r>
            <a:endParaRPr lang="en-US" sz="2400" u="none">
              <a:latin typeface="Times New Roman" pitchFamily="18" charset="0"/>
            </a:endParaRPr>
          </a:p>
        </p:txBody>
      </p:sp>
      <p:sp>
        <p:nvSpPr>
          <p:cNvPr id="62488" name="Rectangle 25"/>
          <p:cNvSpPr>
            <a:spLocks noChangeArrowheads="1"/>
          </p:cNvSpPr>
          <p:nvPr/>
        </p:nvSpPr>
        <p:spPr bwMode="auto">
          <a:xfrm>
            <a:off x="1455738" y="1417638"/>
            <a:ext cx="739775" cy="228600"/>
          </a:xfrm>
          <a:prstGeom prst="rect">
            <a:avLst/>
          </a:prstGeom>
          <a:noFill/>
          <a:ln w="9525">
            <a:noFill/>
            <a:miter lim="800000"/>
            <a:headEnd/>
            <a:tailEnd/>
          </a:ln>
        </p:spPr>
        <p:txBody>
          <a:bodyPr wrap="none" lIns="0" tIns="0" rIns="0" bIns="0">
            <a:spAutoFit/>
          </a:bodyPr>
          <a:lstStyle/>
          <a:p>
            <a:pPr eaLnBrk="0" hangingPunct="0"/>
            <a:r>
              <a:rPr lang="en-US" sz="1500" b="1" u="none">
                <a:solidFill>
                  <a:srgbClr val="000000"/>
                </a:solidFill>
              </a:rPr>
              <a:t>of Pepsi</a:t>
            </a:r>
            <a:endParaRPr lang="en-US" sz="2400" u="none">
              <a:latin typeface="Times New Roman" pitchFamily="18" charset="0"/>
            </a:endParaRPr>
          </a:p>
        </p:txBody>
      </p:sp>
      <p:sp>
        <p:nvSpPr>
          <p:cNvPr id="62489" name="Rectangle 26"/>
          <p:cNvSpPr>
            <a:spLocks noChangeArrowheads="1"/>
          </p:cNvSpPr>
          <p:nvPr/>
        </p:nvSpPr>
        <p:spPr bwMode="auto">
          <a:xfrm>
            <a:off x="2076450" y="5791200"/>
            <a:ext cx="106363" cy="228600"/>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0</a:t>
            </a:r>
            <a:endParaRPr lang="en-US" sz="2400" u="none">
              <a:latin typeface="Times New Roman" pitchFamily="18" charset="0"/>
            </a:endParaRPr>
          </a:p>
        </p:txBody>
      </p:sp>
      <p:grpSp>
        <p:nvGrpSpPr>
          <p:cNvPr id="2" name="Group 27"/>
          <p:cNvGrpSpPr>
            <a:grpSpLocks/>
          </p:cNvGrpSpPr>
          <p:nvPr/>
        </p:nvGrpSpPr>
        <p:grpSpPr bwMode="auto">
          <a:xfrm>
            <a:off x="1712913" y="1946275"/>
            <a:ext cx="804862" cy="285750"/>
            <a:chOff x="1079" y="1226"/>
            <a:chExt cx="507" cy="180"/>
          </a:xfrm>
        </p:grpSpPr>
        <p:sp>
          <p:nvSpPr>
            <p:cNvPr id="62538" name="Oval 28"/>
            <p:cNvSpPr>
              <a:spLocks noChangeArrowheads="1"/>
            </p:cNvSpPr>
            <p:nvPr/>
          </p:nvSpPr>
          <p:spPr bwMode="auto">
            <a:xfrm>
              <a:off x="1412" y="1292"/>
              <a:ext cx="81" cy="81"/>
            </a:xfrm>
            <a:prstGeom prst="ellipse">
              <a:avLst/>
            </a:prstGeom>
            <a:solidFill>
              <a:srgbClr val="000000"/>
            </a:solidFill>
            <a:ln w="9525">
              <a:noFill/>
              <a:round/>
              <a:headEnd/>
              <a:tailEnd/>
            </a:ln>
          </p:spPr>
          <p:txBody>
            <a:bodyPr/>
            <a:lstStyle/>
            <a:p>
              <a:endParaRPr lang="en-US"/>
            </a:p>
          </p:txBody>
        </p:sp>
        <p:sp>
          <p:nvSpPr>
            <p:cNvPr id="62539" name="Rectangle 29"/>
            <p:cNvSpPr>
              <a:spLocks noChangeArrowheads="1"/>
            </p:cNvSpPr>
            <p:nvPr/>
          </p:nvSpPr>
          <p:spPr bwMode="auto">
            <a:xfrm>
              <a:off x="1079" y="1262"/>
              <a:ext cx="301"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1,000</a:t>
              </a:r>
              <a:endParaRPr lang="en-US" sz="2400" u="none">
                <a:latin typeface="Times New Roman" pitchFamily="18" charset="0"/>
              </a:endParaRPr>
            </a:p>
          </p:txBody>
        </p:sp>
        <p:sp>
          <p:nvSpPr>
            <p:cNvPr id="62540" name="Rectangle 30"/>
            <p:cNvSpPr>
              <a:spLocks noChangeArrowheads="1"/>
            </p:cNvSpPr>
            <p:nvPr/>
          </p:nvSpPr>
          <p:spPr bwMode="auto">
            <a:xfrm>
              <a:off x="1499" y="1226"/>
              <a:ext cx="87"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D</a:t>
              </a:r>
              <a:endParaRPr lang="en-US" sz="2400" u="none">
                <a:latin typeface="Times New Roman" pitchFamily="18" charset="0"/>
              </a:endParaRPr>
            </a:p>
          </p:txBody>
        </p:sp>
      </p:grpSp>
      <p:grpSp>
        <p:nvGrpSpPr>
          <p:cNvPr id="3" name="Group 31"/>
          <p:cNvGrpSpPr>
            <a:grpSpLocks/>
          </p:cNvGrpSpPr>
          <p:nvPr/>
        </p:nvGrpSpPr>
        <p:grpSpPr bwMode="auto">
          <a:xfrm>
            <a:off x="1819275" y="3736975"/>
            <a:ext cx="3054350" cy="2282825"/>
            <a:chOff x="1146" y="2354"/>
            <a:chExt cx="1924" cy="1438"/>
          </a:xfrm>
        </p:grpSpPr>
        <p:grpSp>
          <p:nvGrpSpPr>
            <p:cNvPr id="4" name="Group 32"/>
            <p:cNvGrpSpPr>
              <a:grpSpLocks/>
            </p:cNvGrpSpPr>
            <p:nvPr/>
          </p:nvGrpSpPr>
          <p:grpSpPr bwMode="auto">
            <a:xfrm>
              <a:off x="1146" y="2354"/>
              <a:ext cx="433" cy="171"/>
              <a:chOff x="1146" y="2354"/>
              <a:chExt cx="433" cy="171"/>
            </a:xfrm>
          </p:grpSpPr>
          <p:sp>
            <p:nvSpPr>
              <p:cNvPr id="62535" name="Oval 33"/>
              <p:cNvSpPr>
                <a:spLocks noChangeArrowheads="1"/>
              </p:cNvSpPr>
              <p:nvPr/>
            </p:nvSpPr>
            <p:spPr bwMode="auto">
              <a:xfrm>
                <a:off x="1412" y="2420"/>
                <a:ext cx="81" cy="81"/>
              </a:xfrm>
              <a:prstGeom prst="ellipse">
                <a:avLst/>
              </a:prstGeom>
              <a:solidFill>
                <a:srgbClr val="000000"/>
              </a:solidFill>
              <a:ln w="9525">
                <a:noFill/>
                <a:round/>
                <a:headEnd/>
                <a:tailEnd/>
              </a:ln>
            </p:spPr>
            <p:txBody>
              <a:bodyPr/>
              <a:lstStyle/>
              <a:p>
                <a:endParaRPr lang="en-US"/>
              </a:p>
            </p:txBody>
          </p:sp>
          <p:sp>
            <p:nvSpPr>
              <p:cNvPr id="62536" name="Rectangle 34"/>
              <p:cNvSpPr>
                <a:spLocks noChangeArrowheads="1"/>
              </p:cNvSpPr>
              <p:nvPr/>
            </p:nvSpPr>
            <p:spPr bwMode="auto">
              <a:xfrm>
                <a:off x="1146" y="2381"/>
                <a:ext cx="201"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500</a:t>
                </a:r>
                <a:endParaRPr lang="en-US" sz="2400" u="none">
                  <a:latin typeface="Times New Roman" pitchFamily="18" charset="0"/>
                </a:endParaRPr>
              </a:p>
            </p:txBody>
          </p:sp>
          <p:sp>
            <p:nvSpPr>
              <p:cNvPr id="62537" name="Rectangle 35"/>
              <p:cNvSpPr>
                <a:spLocks noChangeArrowheads="1"/>
              </p:cNvSpPr>
              <p:nvPr/>
            </p:nvSpPr>
            <p:spPr bwMode="auto">
              <a:xfrm>
                <a:off x="1499" y="2354"/>
                <a:ext cx="80"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B</a:t>
                </a:r>
                <a:endParaRPr lang="en-US" sz="2400" u="none">
                  <a:latin typeface="Times New Roman" pitchFamily="18" charset="0"/>
                </a:endParaRPr>
              </a:p>
            </p:txBody>
          </p:sp>
        </p:grpSp>
        <p:grpSp>
          <p:nvGrpSpPr>
            <p:cNvPr id="5" name="Group 36"/>
            <p:cNvGrpSpPr>
              <a:grpSpLocks/>
            </p:cNvGrpSpPr>
            <p:nvPr/>
          </p:nvGrpSpPr>
          <p:grpSpPr bwMode="auto">
            <a:xfrm>
              <a:off x="2854" y="3460"/>
              <a:ext cx="216" cy="332"/>
              <a:chOff x="2854" y="3460"/>
              <a:chExt cx="216" cy="332"/>
            </a:xfrm>
          </p:grpSpPr>
          <p:sp>
            <p:nvSpPr>
              <p:cNvPr id="62532" name="Oval 37"/>
              <p:cNvSpPr>
                <a:spLocks noChangeArrowheads="1"/>
              </p:cNvSpPr>
              <p:nvPr/>
            </p:nvSpPr>
            <p:spPr bwMode="auto">
              <a:xfrm>
                <a:off x="2915" y="3559"/>
                <a:ext cx="81" cy="81"/>
              </a:xfrm>
              <a:prstGeom prst="ellipse">
                <a:avLst/>
              </a:prstGeom>
              <a:solidFill>
                <a:srgbClr val="000000"/>
              </a:solidFill>
              <a:ln w="9525">
                <a:noFill/>
                <a:round/>
                <a:headEnd/>
                <a:tailEnd/>
              </a:ln>
            </p:spPr>
            <p:txBody>
              <a:bodyPr/>
              <a:lstStyle/>
              <a:p>
                <a:endParaRPr lang="en-US"/>
              </a:p>
            </p:txBody>
          </p:sp>
          <p:sp>
            <p:nvSpPr>
              <p:cNvPr id="62533" name="Rectangle 38"/>
              <p:cNvSpPr>
                <a:spLocks noChangeArrowheads="1"/>
              </p:cNvSpPr>
              <p:nvPr/>
            </p:nvSpPr>
            <p:spPr bwMode="auto">
              <a:xfrm>
                <a:off x="2854" y="3648"/>
                <a:ext cx="201"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100</a:t>
                </a:r>
                <a:endParaRPr lang="en-US" sz="2400" u="none">
                  <a:latin typeface="Times New Roman" pitchFamily="18" charset="0"/>
                </a:endParaRPr>
              </a:p>
            </p:txBody>
          </p:sp>
          <p:sp>
            <p:nvSpPr>
              <p:cNvPr id="62534" name="Rectangle 39"/>
              <p:cNvSpPr>
                <a:spLocks noChangeArrowheads="1"/>
              </p:cNvSpPr>
              <p:nvPr/>
            </p:nvSpPr>
            <p:spPr bwMode="auto">
              <a:xfrm>
                <a:off x="2990" y="3460"/>
                <a:ext cx="80"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A</a:t>
                </a:r>
                <a:endParaRPr lang="en-US" sz="2400" u="none">
                  <a:latin typeface="Times New Roman" pitchFamily="18" charset="0"/>
                </a:endParaRPr>
              </a:p>
            </p:txBody>
          </p:sp>
        </p:grpSp>
      </p:grpSp>
      <p:grpSp>
        <p:nvGrpSpPr>
          <p:cNvPr id="6" name="Group 40"/>
          <p:cNvGrpSpPr>
            <a:grpSpLocks/>
          </p:cNvGrpSpPr>
          <p:nvPr/>
        </p:nvGrpSpPr>
        <p:grpSpPr bwMode="auto">
          <a:xfrm>
            <a:off x="2557463" y="2279650"/>
            <a:ext cx="2457450" cy="3125788"/>
            <a:chOff x="1611" y="1436"/>
            <a:chExt cx="1548" cy="1969"/>
          </a:xfrm>
        </p:grpSpPr>
        <p:sp>
          <p:nvSpPr>
            <p:cNvPr id="62528" name="Freeform 41"/>
            <p:cNvSpPr>
              <a:spLocks/>
            </p:cNvSpPr>
            <p:nvPr/>
          </p:nvSpPr>
          <p:spPr bwMode="auto">
            <a:xfrm>
              <a:off x="1611" y="1436"/>
              <a:ext cx="1458" cy="1891"/>
            </a:xfrm>
            <a:custGeom>
              <a:avLst/>
              <a:gdLst>
                <a:gd name="T0" fmla="*/ 0 w 132"/>
                <a:gd name="T1" fmla="*/ 0 h 171"/>
                <a:gd name="T2" fmla="*/ 2147483647 w 132"/>
                <a:gd name="T3" fmla="*/ 2147483647 h 171"/>
                <a:gd name="T4" fmla="*/ 0 60000 65536"/>
                <a:gd name="T5" fmla="*/ 0 60000 65536"/>
                <a:gd name="T6" fmla="*/ 0 w 132"/>
                <a:gd name="T7" fmla="*/ 0 h 171"/>
                <a:gd name="T8" fmla="*/ 132 w 132"/>
                <a:gd name="T9" fmla="*/ 171 h 171"/>
              </a:gdLst>
              <a:ahLst/>
              <a:cxnLst>
                <a:cxn ang="T4">
                  <a:pos x="T0" y="T1"/>
                </a:cxn>
                <a:cxn ang="T5">
                  <a:pos x="T2" y="T3"/>
                </a:cxn>
              </a:cxnLst>
              <a:rect l="T6" t="T7" r="T8" b="T9"/>
              <a:pathLst>
                <a:path w="132" h="171">
                  <a:moveTo>
                    <a:pt x="0" y="0"/>
                  </a:moveTo>
                  <a:cubicBezTo>
                    <a:pt x="0" y="153"/>
                    <a:pt x="98" y="167"/>
                    <a:pt x="132" y="171"/>
                  </a:cubicBezTo>
                </a:path>
              </a:pathLst>
            </a:custGeom>
            <a:noFill/>
            <a:ln w="52388">
              <a:solidFill>
                <a:srgbClr val="003F95"/>
              </a:solidFill>
              <a:round/>
              <a:headEnd/>
              <a:tailEnd/>
            </a:ln>
          </p:spPr>
          <p:txBody>
            <a:bodyPr/>
            <a:lstStyle/>
            <a:p>
              <a:endParaRPr lang="en-US"/>
            </a:p>
          </p:txBody>
        </p:sp>
        <p:sp>
          <p:nvSpPr>
            <p:cNvPr id="62529" name="Rectangle 42"/>
            <p:cNvSpPr>
              <a:spLocks noChangeArrowheads="1"/>
            </p:cNvSpPr>
            <p:nvPr/>
          </p:nvSpPr>
          <p:spPr bwMode="auto">
            <a:xfrm>
              <a:off x="3082" y="3261"/>
              <a:ext cx="77" cy="144"/>
            </a:xfrm>
            <a:prstGeom prst="rect">
              <a:avLst/>
            </a:prstGeom>
            <a:noFill/>
            <a:ln w="9525">
              <a:noFill/>
              <a:miter lim="800000"/>
              <a:headEnd/>
              <a:tailEnd/>
            </a:ln>
          </p:spPr>
          <p:txBody>
            <a:bodyPr wrap="none" lIns="0" tIns="0" rIns="0" bIns="0">
              <a:spAutoFit/>
            </a:bodyPr>
            <a:lstStyle/>
            <a:p>
              <a:pPr eaLnBrk="0" hangingPunct="0"/>
              <a:r>
                <a:rPr lang="en-US" sz="1500" i="1" u="none">
                  <a:solidFill>
                    <a:srgbClr val="000000"/>
                  </a:solidFill>
                </a:rPr>
                <a:t>I</a:t>
              </a:r>
              <a:r>
                <a:rPr lang="en-US" sz="1500" u="none" baseline="-25000">
                  <a:solidFill>
                    <a:srgbClr val="000000"/>
                  </a:solidFill>
                </a:rPr>
                <a:t>1</a:t>
              </a:r>
              <a:endParaRPr lang="en-US" sz="2400" u="none">
                <a:latin typeface="Times New Roman" pitchFamily="18" charset="0"/>
              </a:endParaRPr>
            </a:p>
          </p:txBody>
        </p:sp>
      </p:grpSp>
      <p:grpSp>
        <p:nvGrpSpPr>
          <p:cNvPr id="7" name="Group 43"/>
          <p:cNvGrpSpPr>
            <a:grpSpLocks/>
          </p:cNvGrpSpPr>
          <p:nvPr/>
        </p:nvGrpSpPr>
        <p:grpSpPr bwMode="auto">
          <a:xfrm>
            <a:off x="2947988" y="2455863"/>
            <a:ext cx="2898775" cy="2751137"/>
            <a:chOff x="1857" y="1547"/>
            <a:chExt cx="1826" cy="1733"/>
          </a:xfrm>
        </p:grpSpPr>
        <p:sp>
          <p:nvSpPr>
            <p:cNvPr id="62526" name="Freeform 44"/>
            <p:cNvSpPr>
              <a:spLocks/>
            </p:cNvSpPr>
            <p:nvPr/>
          </p:nvSpPr>
          <p:spPr bwMode="auto">
            <a:xfrm>
              <a:off x="1857" y="1547"/>
              <a:ext cx="1723" cy="1647"/>
            </a:xfrm>
            <a:custGeom>
              <a:avLst/>
              <a:gdLst>
                <a:gd name="T0" fmla="*/ 0 w 156"/>
                <a:gd name="T1" fmla="*/ 0 h 149"/>
                <a:gd name="T2" fmla="*/ 2147483647 w 156"/>
                <a:gd name="T3" fmla="*/ 2147483647 h 149"/>
                <a:gd name="T4" fmla="*/ 0 60000 65536"/>
                <a:gd name="T5" fmla="*/ 0 60000 65536"/>
                <a:gd name="T6" fmla="*/ 0 w 156"/>
                <a:gd name="T7" fmla="*/ 0 h 149"/>
                <a:gd name="T8" fmla="*/ 156 w 156"/>
                <a:gd name="T9" fmla="*/ 149 h 149"/>
              </a:gdLst>
              <a:ahLst/>
              <a:cxnLst>
                <a:cxn ang="T4">
                  <a:pos x="T0" y="T1"/>
                </a:cxn>
                <a:cxn ang="T5">
                  <a:pos x="T2" y="T3"/>
                </a:cxn>
              </a:cxnLst>
              <a:rect l="T6" t="T7" r="T8" b="T9"/>
              <a:pathLst>
                <a:path w="156" h="149">
                  <a:moveTo>
                    <a:pt x="0" y="0"/>
                  </a:moveTo>
                  <a:cubicBezTo>
                    <a:pt x="8" y="68"/>
                    <a:pt x="42" y="112"/>
                    <a:pt x="156" y="149"/>
                  </a:cubicBezTo>
                </a:path>
              </a:pathLst>
            </a:custGeom>
            <a:noFill/>
            <a:ln w="52388">
              <a:solidFill>
                <a:srgbClr val="AD0D1B"/>
              </a:solidFill>
              <a:round/>
              <a:headEnd/>
              <a:tailEnd/>
            </a:ln>
          </p:spPr>
          <p:txBody>
            <a:bodyPr/>
            <a:lstStyle/>
            <a:p>
              <a:endParaRPr lang="en-US"/>
            </a:p>
          </p:txBody>
        </p:sp>
        <p:sp>
          <p:nvSpPr>
            <p:cNvPr id="62527" name="Rectangle 45"/>
            <p:cNvSpPr>
              <a:spLocks noChangeArrowheads="1"/>
            </p:cNvSpPr>
            <p:nvPr/>
          </p:nvSpPr>
          <p:spPr bwMode="auto">
            <a:xfrm>
              <a:off x="3606" y="3136"/>
              <a:ext cx="77" cy="144"/>
            </a:xfrm>
            <a:prstGeom prst="rect">
              <a:avLst/>
            </a:prstGeom>
            <a:noFill/>
            <a:ln w="9525">
              <a:noFill/>
              <a:miter lim="800000"/>
              <a:headEnd/>
              <a:tailEnd/>
            </a:ln>
          </p:spPr>
          <p:txBody>
            <a:bodyPr wrap="none" lIns="0" tIns="0" rIns="0" bIns="0">
              <a:spAutoFit/>
            </a:bodyPr>
            <a:lstStyle/>
            <a:p>
              <a:pPr eaLnBrk="0" hangingPunct="0"/>
              <a:r>
                <a:rPr lang="en-US" sz="1500" i="1" u="none">
                  <a:solidFill>
                    <a:srgbClr val="000000"/>
                  </a:solidFill>
                </a:rPr>
                <a:t>I</a:t>
              </a:r>
              <a:r>
                <a:rPr lang="en-US" sz="1500" u="none" baseline="-25000">
                  <a:solidFill>
                    <a:srgbClr val="000000"/>
                  </a:solidFill>
                </a:rPr>
                <a:t>2</a:t>
              </a:r>
              <a:endParaRPr lang="en-US" sz="2400" u="none">
                <a:latin typeface="Times New Roman" pitchFamily="18" charset="0"/>
              </a:endParaRPr>
            </a:p>
          </p:txBody>
        </p:sp>
      </p:grpSp>
      <p:grpSp>
        <p:nvGrpSpPr>
          <p:cNvPr id="8" name="Group 46"/>
          <p:cNvGrpSpPr>
            <a:grpSpLocks/>
          </p:cNvGrpSpPr>
          <p:nvPr/>
        </p:nvGrpSpPr>
        <p:grpSpPr bwMode="auto">
          <a:xfrm>
            <a:off x="2312988" y="4298950"/>
            <a:ext cx="3575050" cy="1403350"/>
            <a:chOff x="1457" y="2708"/>
            <a:chExt cx="2252" cy="884"/>
          </a:xfrm>
        </p:grpSpPr>
        <p:sp>
          <p:nvSpPr>
            <p:cNvPr id="62522" name="Freeform 47"/>
            <p:cNvSpPr>
              <a:spLocks/>
            </p:cNvSpPr>
            <p:nvPr/>
          </p:nvSpPr>
          <p:spPr bwMode="auto">
            <a:xfrm>
              <a:off x="1457" y="3028"/>
              <a:ext cx="762" cy="564"/>
            </a:xfrm>
            <a:custGeom>
              <a:avLst/>
              <a:gdLst>
                <a:gd name="T0" fmla="*/ 0 w 762"/>
                <a:gd name="T1" fmla="*/ 0 h 564"/>
                <a:gd name="T2" fmla="*/ 762 w 762"/>
                <a:gd name="T3" fmla="*/ 0 h 564"/>
                <a:gd name="T4" fmla="*/ 762 w 762"/>
                <a:gd name="T5" fmla="*/ 564 h 564"/>
                <a:gd name="T6" fmla="*/ 0 60000 65536"/>
                <a:gd name="T7" fmla="*/ 0 60000 65536"/>
                <a:gd name="T8" fmla="*/ 0 60000 65536"/>
                <a:gd name="T9" fmla="*/ 0 w 762"/>
                <a:gd name="T10" fmla="*/ 0 h 564"/>
                <a:gd name="T11" fmla="*/ 762 w 762"/>
                <a:gd name="T12" fmla="*/ 564 h 564"/>
              </a:gdLst>
              <a:ahLst/>
              <a:cxnLst>
                <a:cxn ang="T6">
                  <a:pos x="T0" y="T1"/>
                </a:cxn>
                <a:cxn ang="T7">
                  <a:pos x="T2" y="T3"/>
                </a:cxn>
                <a:cxn ang="T8">
                  <a:pos x="T4" y="T5"/>
                </a:cxn>
              </a:cxnLst>
              <a:rect l="T9" t="T10" r="T11" b="T12"/>
              <a:pathLst>
                <a:path w="762" h="564">
                  <a:moveTo>
                    <a:pt x="0" y="0"/>
                  </a:moveTo>
                  <a:lnTo>
                    <a:pt x="762" y="0"/>
                  </a:lnTo>
                  <a:lnTo>
                    <a:pt x="762" y="564"/>
                  </a:lnTo>
                </a:path>
              </a:pathLst>
            </a:custGeom>
            <a:noFill/>
            <a:ln w="17463">
              <a:solidFill>
                <a:schemeClr val="tx1"/>
              </a:solidFill>
              <a:prstDash val="sysDot"/>
              <a:round/>
              <a:headEnd/>
              <a:tailEnd/>
            </a:ln>
          </p:spPr>
          <p:txBody>
            <a:bodyPr/>
            <a:lstStyle/>
            <a:p>
              <a:endParaRPr lang="en-US"/>
            </a:p>
          </p:txBody>
        </p:sp>
        <p:sp>
          <p:nvSpPr>
            <p:cNvPr id="62523" name="Line 48"/>
            <p:cNvSpPr>
              <a:spLocks noChangeShapeType="1"/>
            </p:cNvSpPr>
            <p:nvPr/>
          </p:nvSpPr>
          <p:spPr bwMode="auto">
            <a:xfrm flipV="1">
              <a:off x="2252" y="2785"/>
              <a:ext cx="674" cy="221"/>
            </a:xfrm>
            <a:prstGeom prst="line">
              <a:avLst/>
            </a:prstGeom>
            <a:noFill/>
            <a:ln w="17463">
              <a:solidFill>
                <a:srgbClr val="000000"/>
              </a:solidFill>
              <a:round/>
              <a:headEnd/>
              <a:tailEnd/>
            </a:ln>
          </p:spPr>
          <p:txBody>
            <a:bodyPr/>
            <a:lstStyle/>
            <a:p>
              <a:endParaRPr lang="en-US"/>
            </a:p>
          </p:txBody>
        </p:sp>
        <p:sp>
          <p:nvSpPr>
            <p:cNvPr id="62524" name="Oval 49"/>
            <p:cNvSpPr>
              <a:spLocks noChangeArrowheads="1"/>
            </p:cNvSpPr>
            <p:nvPr/>
          </p:nvSpPr>
          <p:spPr bwMode="auto">
            <a:xfrm>
              <a:off x="2175" y="2995"/>
              <a:ext cx="81" cy="81"/>
            </a:xfrm>
            <a:prstGeom prst="ellipse">
              <a:avLst/>
            </a:prstGeom>
            <a:solidFill>
              <a:srgbClr val="000000"/>
            </a:solidFill>
            <a:ln w="9525">
              <a:noFill/>
              <a:round/>
              <a:headEnd/>
              <a:tailEnd/>
            </a:ln>
          </p:spPr>
          <p:txBody>
            <a:bodyPr/>
            <a:lstStyle/>
            <a:p>
              <a:endParaRPr lang="en-US"/>
            </a:p>
          </p:txBody>
        </p:sp>
        <p:sp>
          <p:nvSpPr>
            <p:cNvPr id="62525" name="Rectangle 50"/>
            <p:cNvSpPr>
              <a:spLocks noChangeArrowheads="1"/>
            </p:cNvSpPr>
            <p:nvPr/>
          </p:nvSpPr>
          <p:spPr bwMode="auto">
            <a:xfrm>
              <a:off x="2934" y="2708"/>
              <a:ext cx="775"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Initial optimum</a:t>
              </a:r>
              <a:endParaRPr lang="en-US" sz="2400" u="none">
                <a:latin typeface="Times New Roman" pitchFamily="18" charset="0"/>
              </a:endParaRPr>
            </a:p>
          </p:txBody>
        </p:sp>
      </p:grpSp>
      <p:grpSp>
        <p:nvGrpSpPr>
          <p:cNvPr id="9" name="Group 51"/>
          <p:cNvGrpSpPr>
            <a:grpSpLocks/>
          </p:cNvGrpSpPr>
          <p:nvPr/>
        </p:nvGrpSpPr>
        <p:grpSpPr bwMode="auto">
          <a:xfrm>
            <a:off x="2662238" y="1870075"/>
            <a:ext cx="2330450" cy="673100"/>
            <a:chOff x="1677" y="1178"/>
            <a:chExt cx="1468" cy="424"/>
          </a:xfrm>
        </p:grpSpPr>
        <p:sp>
          <p:nvSpPr>
            <p:cNvPr id="62520" name="Line 52"/>
            <p:cNvSpPr>
              <a:spLocks noChangeShapeType="1"/>
            </p:cNvSpPr>
            <p:nvPr/>
          </p:nvSpPr>
          <p:spPr bwMode="auto">
            <a:xfrm flipV="1">
              <a:off x="1677" y="1248"/>
              <a:ext cx="266" cy="354"/>
            </a:xfrm>
            <a:prstGeom prst="line">
              <a:avLst/>
            </a:prstGeom>
            <a:noFill/>
            <a:ln w="17463">
              <a:solidFill>
                <a:srgbClr val="000000"/>
              </a:solidFill>
              <a:round/>
              <a:headEnd/>
              <a:tailEnd/>
            </a:ln>
          </p:spPr>
          <p:txBody>
            <a:bodyPr/>
            <a:lstStyle/>
            <a:p>
              <a:endParaRPr lang="en-US"/>
            </a:p>
          </p:txBody>
        </p:sp>
        <p:sp>
          <p:nvSpPr>
            <p:cNvPr id="62521" name="Rectangle 53"/>
            <p:cNvSpPr>
              <a:spLocks noChangeArrowheads="1"/>
            </p:cNvSpPr>
            <p:nvPr/>
          </p:nvSpPr>
          <p:spPr bwMode="auto">
            <a:xfrm>
              <a:off x="1949" y="1178"/>
              <a:ext cx="1196"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New budget constraint</a:t>
              </a:r>
              <a:endParaRPr lang="en-US" sz="2400" u="none">
                <a:latin typeface="Times New Roman" pitchFamily="18" charset="0"/>
              </a:endParaRPr>
            </a:p>
          </p:txBody>
        </p:sp>
      </p:grpSp>
      <p:grpSp>
        <p:nvGrpSpPr>
          <p:cNvPr id="10" name="Group 54"/>
          <p:cNvGrpSpPr>
            <a:grpSpLocks/>
          </p:cNvGrpSpPr>
          <p:nvPr/>
        </p:nvGrpSpPr>
        <p:grpSpPr bwMode="auto">
          <a:xfrm>
            <a:off x="2374900" y="4403725"/>
            <a:ext cx="827088" cy="1223963"/>
            <a:chOff x="1496" y="2774"/>
            <a:chExt cx="521" cy="771"/>
          </a:xfrm>
        </p:grpSpPr>
        <p:sp>
          <p:nvSpPr>
            <p:cNvPr id="62516" name="Line 55"/>
            <p:cNvSpPr>
              <a:spLocks noChangeShapeType="1"/>
            </p:cNvSpPr>
            <p:nvPr/>
          </p:nvSpPr>
          <p:spPr bwMode="auto">
            <a:xfrm flipV="1">
              <a:off x="1644" y="2774"/>
              <a:ext cx="166" cy="321"/>
            </a:xfrm>
            <a:prstGeom prst="line">
              <a:avLst/>
            </a:prstGeom>
            <a:noFill/>
            <a:ln w="17463">
              <a:solidFill>
                <a:srgbClr val="000000"/>
              </a:solidFill>
              <a:round/>
              <a:headEnd/>
              <a:tailEnd/>
            </a:ln>
          </p:spPr>
          <p:txBody>
            <a:bodyPr/>
            <a:lstStyle/>
            <a:p>
              <a:endParaRPr lang="en-US"/>
            </a:p>
          </p:txBody>
        </p:sp>
        <p:sp>
          <p:nvSpPr>
            <p:cNvPr id="62517" name="Rectangle 56"/>
            <p:cNvSpPr>
              <a:spLocks noChangeArrowheads="1"/>
            </p:cNvSpPr>
            <p:nvPr/>
          </p:nvSpPr>
          <p:spPr bwMode="auto">
            <a:xfrm>
              <a:off x="1496" y="3106"/>
              <a:ext cx="281"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Initial</a:t>
              </a:r>
              <a:endParaRPr lang="en-US" sz="2400" u="none">
                <a:latin typeface="Times New Roman" pitchFamily="18" charset="0"/>
              </a:endParaRPr>
            </a:p>
          </p:txBody>
        </p:sp>
        <p:sp>
          <p:nvSpPr>
            <p:cNvPr id="62518" name="Rectangle 57"/>
            <p:cNvSpPr>
              <a:spLocks noChangeArrowheads="1"/>
            </p:cNvSpPr>
            <p:nvPr/>
          </p:nvSpPr>
          <p:spPr bwMode="auto">
            <a:xfrm>
              <a:off x="1496" y="3254"/>
              <a:ext cx="368"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budget</a:t>
              </a:r>
              <a:endParaRPr lang="en-US" sz="2400" u="none">
                <a:latin typeface="Times New Roman" pitchFamily="18" charset="0"/>
              </a:endParaRPr>
            </a:p>
          </p:txBody>
        </p:sp>
        <p:sp>
          <p:nvSpPr>
            <p:cNvPr id="62519" name="Rectangle 58"/>
            <p:cNvSpPr>
              <a:spLocks noChangeArrowheads="1"/>
            </p:cNvSpPr>
            <p:nvPr/>
          </p:nvSpPr>
          <p:spPr bwMode="auto">
            <a:xfrm>
              <a:off x="1496" y="3401"/>
              <a:ext cx="521"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constraint</a:t>
              </a:r>
              <a:endParaRPr lang="en-US" sz="2400" u="none">
                <a:latin typeface="Times New Roman" pitchFamily="18" charset="0"/>
              </a:endParaRPr>
            </a:p>
          </p:txBody>
        </p:sp>
      </p:grpSp>
      <p:grpSp>
        <p:nvGrpSpPr>
          <p:cNvPr id="11" name="Group 59"/>
          <p:cNvGrpSpPr>
            <a:grpSpLocks/>
          </p:cNvGrpSpPr>
          <p:nvPr/>
        </p:nvGrpSpPr>
        <p:grpSpPr bwMode="auto">
          <a:xfrm>
            <a:off x="3241675" y="3648075"/>
            <a:ext cx="4371975" cy="509588"/>
            <a:chOff x="2042" y="2298"/>
            <a:chExt cx="2754" cy="321"/>
          </a:xfrm>
        </p:grpSpPr>
        <p:sp>
          <p:nvSpPr>
            <p:cNvPr id="62512" name="Line 60"/>
            <p:cNvSpPr>
              <a:spLocks noChangeShapeType="1"/>
            </p:cNvSpPr>
            <p:nvPr/>
          </p:nvSpPr>
          <p:spPr bwMode="auto">
            <a:xfrm flipV="1">
              <a:off x="2042" y="2464"/>
              <a:ext cx="839" cy="100"/>
            </a:xfrm>
            <a:prstGeom prst="line">
              <a:avLst/>
            </a:prstGeom>
            <a:noFill/>
            <a:ln w="17463">
              <a:solidFill>
                <a:srgbClr val="000000"/>
              </a:solidFill>
              <a:round/>
              <a:headEnd/>
              <a:tailEnd/>
            </a:ln>
          </p:spPr>
          <p:txBody>
            <a:bodyPr/>
            <a:lstStyle/>
            <a:p>
              <a:endParaRPr lang="en-US"/>
            </a:p>
          </p:txBody>
        </p:sp>
        <p:sp>
          <p:nvSpPr>
            <p:cNvPr id="62513" name="Rectangle 61"/>
            <p:cNvSpPr>
              <a:spLocks noChangeArrowheads="1"/>
            </p:cNvSpPr>
            <p:nvPr/>
          </p:nvSpPr>
          <p:spPr bwMode="auto">
            <a:xfrm>
              <a:off x="2848" y="2298"/>
              <a:ext cx="1944" cy="321"/>
            </a:xfrm>
            <a:prstGeom prst="rect">
              <a:avLst/>
            </a:prstGeom>
            <a:solidFill>
              <a:srgbClr val="E1E5E9"/>
            </a:solidFill>
            <a:ln w="17463">
              <a:solidFill>
                <a:srgbClr val="E1E5E9"/>
              </a:solidFill>
              <a:miter lim="800000"/>
              <a:headEnd/>
              <a:tailEnd/>
            </a:ln>
          </p:spPr>
          <p:txBody>
            <a:bodyPr/>
            <a:lstStyle/>
            <a:p>
              <a:endParaRPr lang="en-US"/>
            </a:p>
          </p:txBody>
        </p:sp>
        <p:sp>
          <p:nvSpPr>
            <p:cNvPr id="62514" name="Rectangle 62"/>
            <p:cNvSpPr>
              <a:spLocks noChangeArrowheads="1"/>
            </p:cNvSpPr>
            <p:nvPr/>
          </p:nvSpPr>
          <p:spPr bwMode="auto">
            <a:xfrm>
              <a:off x="2875" y="2313"/>
              <a:ext cx="1921"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1. A fall in the price of Pepsi rotates </a:t>
              </a:r>
              <a:endParaRPr lang="en-US" sz="2400" u="none">
                <a:latin typeface="Times New Roman" pitchFamily="18" charset="0"/>
              </a:endParaRPr>
            </a:p>
          </p:txBody>
        </p:sp>
        <p:sp>
          <p:nvSpPr>
            <p:cNvPr id="62515" name="Rectangle 63"/>
            <p:cNvSpPr>
              <a:spLocks noChangeArrowheads="1"/>
            </p:cNvSpPr>
            <p:nvPr/>
          </p:nvSpPr>
          <p:spPr bwMode="auto">
            <a:xfrm>
              <a:off x="2875" y="2461"/>
              <a:ext cx="1781"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the budget constraint outward . . .</a:t>
              </a:r>
              <a:endParaRPr lang="en-US" sz="2400" u="none">
                <a:latin typeface="Times New Roman" pitchFamily="18" charset="0"/>
              </a:endParaRPr>
            </a:p>
          </p:txBody>
        </p:sp>
      </p:grpSp>
      <p:grpSp>
        <p:nvGrpSpPr>
          <p:cNvPr id="12" name="Group 64"/>
          <p:cNvGrpSpPr>
            <a:grpSpLocks/>
          </p:cNvGrpSpPr>
          <p:nvPr/>
        </p:nvGrpSpPr>
        <p:grpSpPr bwMode="auto">
          <a:xfrm>
            <a:off x="628650" y="4105275"/>
            <a:ext cx="1525588" cy="771525"/>
            <a:chOff x="396" y="2586"/>
            <a:chExt cx="961" cy="486"/>
          </a:xfrm>
        </p:grpSpPr>
        <p:sp>
          <p:nvSpPr>
            <p:cNvPr id="62507" name="Line 65"/>
            <p:cNvSpPr>
              <a:spLocks noChangeShapeType="1"/>
            </p:cNvSpPr>
            <p:nvPr/>
          </p:nvSpPr>
          <p:spPr bwMode="auto">
            <a:xfrm flipH="1">
              <a:off x="1081" y="2674"/>
              <a:ext cx="276" cy="188"/>
            </a:xfrm>
            <a:prstGeom prst="line">
              <a:avLst/>
            </a:prstGeom>
            <a:noFill/>
            <a:ln w="17463">
              <a:solidFill>
                <a:srgbClr val="000000"/>
              </a:solidFill>
              <a:round/>
              <a:headEnd/>
              <a:tailEnd/>
            </a:ln>
          </p:spPr>
          <p:txBody>
            <a:bodyPr/>
            <a:lstStyle/>
            <a:p>
              <a:endParaRPr lang="en-US"/>
            </a:p>
          </p:txBody>
        </p:sp>
        <p:sp>
          <p:nvSpPr>
            <p:cNvPr id="62508" name="Rectangle 66"/>
            <p:cNvSpPr>
              <a:spLocks noChangeArrowheads="1"/>
            </p:cNvSpPr>
            <p:nvPr/>
          </p:nvSpPr>
          <p:spPr bwMode="auto">
            <a:xfrm>
              <a:off x="396" y="2586"/>
              <a:ext cx="773" cy="486"/>
            </a:xfrm>
            <a:prstGeom prst="rect">
              <a:avLst/>
            </a:prstGeom>
            <a:solidFill>
              <a:srgbClr val="E1E5E9"/>
            </a:solidFill>
            <a:ln w="17463">
              <a:solidFill>
                <a:srgbClr val="E1E5E9"/>
              </a:solidFill>
              <a:miter lim="800000"/>
              <a:headEnd/>
              <a:tailEnd/>
            </a:ln>
          </p:spPr>
          <p:txBody>
            <a:bodyPr/>
            <a:lstStyle/>
            <a:p>
              <a:endParaRPr lang="en-US"/>
            </a:p>
          </p:txBody>
        </p:sp>
        <p:sp>
          <p:nvSpPr>
            <p:cNvPr id="62509" name="Rectangle 67"/>
            <p:cNvSpPr>
              <a:spLocks noChangeArrowheads="1"/>
            </p:cNvSpPr>
            <p:nvPr/>
          </p:nvSpPr>
          <p:spPr bwMode="auto">
            <a:xfrm>
              <a:off x="426" y="2608"/>
              <a:ext cx="53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3. . . . and</a:t>
              </a:r>
              <a:endParaRPr lang="en-US" sz="2400" u="none">
                <a:latin typeface="Times New Roman" pitchFamily="18" charset="0"/>
              </a:endParaRPr>
            </a:p>
          </p:txBody>
        </p:sp>
        <p:sp>
          <p:nvSpPr>
            <p:cNvPr id="62510" name="Rectangle 68"/>
            <p:cNvSpPr>
              <a:spLocks noChangeArrowheads="1"/>
            </p:cNvSpPr>
            <p:nvPr/>
          </p:nvSpPr>
          <p:spPr bwMode="auto">
            <a:xfrm>
              <a:off x="426" y="2756"/>
              <a:ext cx="689"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raising Pepsi</a:t>
              </a:r>
              <a:endParaRPr lang="en-US" sz="2400" u="none">
                <a:latin typeface="Times New Roman" pitchFamily="18" charset="0"/>
              </a:endParaRPr>
            </a:p>
          </p:txBody>
        </p:sp>
        <p:sp>
          <p:nvSpPr>
            <p:cNvPr id="62511" name="Rectangle 69"/>
            <p:cNvSpPr>
              <a:spLocks noChangeArrowheads="1"/>
            </p:cNvSpPr>
            <p:nvPr/>
          </p:nvSpPr>
          <p:spPr bwMode="auto">
            <a:xfrm>
              <a:off x="426" y="2903"/>
              <a:ext cx="715"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consumption.</a:t>
              </a:r>
              <a:endParaRPr lang="en-US" sz="2400" u="none">
                <a:latin typeface="Times New Roman" pitchFamily="18" charset="0"/>
              </a:endParaRPr>
            </a:p>
          </p:txBody>
        </p:sp>
      </p:grpSp>
      <p:grpSp>
        <p:nvGrpSpPr>
          <p:cNvPr id="13" name="Group 70"/>
          <p:cNvGrpSpPr>
            <a:grpSpLocks/>
          </p:cNvGrpSpPr>
          <p:nvPr/>
        </p:nvGrpSpPr>
        <p:grpSpPr bwMode="auto">
          <a:xfrm>
            <a:off x="3048000" y="5913438"/>
            <a:ext cx="3279775" cy="455612"/>
            <a:chOff x="1920" y="3725"/>
            <a:chExt cx="2066" cy="287"/>
          </a:xfrm>
        </p:grpSpPr>
        <p:sp>
          <p:nvSpPr>
            <p:cNvPr id="62504" name="Line 71"/>
            <p:cNvSpPr>
              <a:spLocks noChangeShapeType="1"/>
            </p:cNvSpPr>
            <p:nvPr/>
          </p:nvSpPr>
          <p:spPr bwMode="auto">
            <a:xfrm>
              <a:off x="2186" y="3725"/>
              <a:ext cx="55" cy="132"/>
            </a:xfrm>
            <a:prstGeom prst="line">
              <a:avLst/>
            </a:prstGeom>
            <a:noFill/>
            <a:ln w="17463">
              <a:solidFill>
                <a:srgbClr val="000000"/>
              </a:solidFill>
              <a:round/>
              <a:headEnd/>
              <a:tailEnd/>
            </a:ln>
          </p:spPr>
          <p:txBody>
            <a:bodyPr/>
            <a:lstStyle/>
            <a:p>
              <a:endParaRPr lang="en-US"/>
            </a:p>
          </p:txBody>
        </p:sp>
        <p:sp>
          <p:nvSpPr>
            <p:cNvPr id="62505" name="Rectangle 72"/>
            <p:cNvSpPr>
              <a:spLocks noChangeArrowheads="1"/>
            </p:cNvSpPr>
            <p:nvPr/>
          </p:nvSpPr>
          <p:spPr bwMode="auto">
            <a:xfrm>
              <a:off x="1920" y="3824"/>
              <a:ext cx="2066" cy="188"/>
            </a:xfrm>
            <a:prstGeom prst="rect">
              <a:avLst/>
            </a:prstGeom>
            <a:solidFill>
              <a:srgbClr val="E1E5E9"/>
            </a:solidFill>
            <a:ln w="17463">
              <a:solidFill>
                <a:srgbClr val="E1E5E9"/>
              </a:solidFill>
              <a:miter lim="800000"/>
              <a:headEnd/>
              <a:tailEnd/>
            </a:ln>
          </p:spPr>
          <p:txBody>
            <a:bodyPr/>
            <a:lstStyle/>
            <a:p>
              <a:endParaRPr lang="en-US"/>
            </a:p>
          </p:txBody>
        </p:sp>
        <p:sp>
          <p:nvSpPr>
            <p:cNvPr id="62506" name="Rectangle 73"/>
            <p:cNvSpPr>
              <a:spLocks noChangeArrowheads="1"/>
            </p:cNvSpPr>
            <p:nvPr/>
          </p:nvSpPr>
          <p:spPr bwMode="auto">
            <a:xfrm>
              <a:off x="1946" y="3847"/>
              <a:ext cx="2020"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2. . . . reducing pizza consumption . . .</a:t>
              </a:r>
              <a:endParaRPr lang="en-US" sz="2400" u="none">
                <a:latin typeface="Times New Roman" pitchFamily="18" charset="0"/>
              </a:endParaRPr>
            </a:p>
          </p:txBody>
        </p:sp>
      </p:grpSp>
      <p:grpSp>
        <p:nvGrpSpPr>
          <p:cNvPr id="14" name="Group 74"/>
          <p:cNvGrpSpPr>
            <a:grpSpLocks/>
          </p:cNvGrpSpPr>
          <p:nvPr/>
        </p:nvGrpSpPr>
        <p:grpSpPr bwMode="auto">
          <a:xfrm>
            <a:off x="2312988" y="3379788"/>
            <a:ext cx="2200275" cy="2322512"/>
            <a:chOff x="1457" y="2129"/>
            <a:chExt cx="1386" cy="1463"/>
          </a:xfrm>
        </p:grpSpPr>
        <p:sp>
          <p:nvSpPr>
            <p:cNvPr id="62501" name="Freeform 75"/>
            <p:cNvSpPr>
              <a:spLocks/>
            </p:cNvSpPr>
            <p:nvPr/>
          </p:nvSpPr>
          <p:spPr bwMode="auto">
            <a:xfrm>
              <a:off x="1457" y="2287"/>
              <a:ext cx="640" cy="1305"/>
            </a:xfrm>
            <a:custGeom>
              <a:avLst/>
              <a:gdLst>
                <a:gd name="T0" fmla="*/ 0 w 640"/>
                <a:gd name="T1" fmla="*/ 0 h 1305"/>
                <a:gd name="T2" fmla="*/ 640 w 640"/>
                <a:gd name="T3" fmla="*/ 0 h 1305"/>
                <a:gd name="T4" fmla="*/ 640 w 640"/>
                <a:gd name="T5" fmla="*/ 1305 h 1305"/>
                <a:gd name="T6" fmla="*/ 0 60000 65536"/>
                <a:gd name="T7" fmla="*/ 0 60000 65536"/>
                <a:gd name="T8" fmla="*/ 0 60000 65536"/>
                <a:gd name="T9" fmla="*/ 0 w 640"/>
                <a:gd name="T10" fmla="*/ 0 h 1305"/>
                <a:gd name="T11" fmla="*/ 640 w 640"/>
                <a:gd name="T12" fmla="*/ 1305 h 1305"/>
              </a:gdLst>
              <a:ahLst/>
              <a:cxnLst>
                <a:cxn ang="T6">
                  <a:pos x="T0" y="T1"/>
                </a:cxn>
                <a:cxn ang="T7">
                  <a:pos x="T2" y="T3"/>
                </a:cxn>
                <a:cxn ang="T8">
                  <a:pos x="T4" y="T5"/>
                </a:cxn>
              </a:cxnLst>
              <a:rect l="T9" t="T10" r="T11" b="T12"/>
              <a:pathLst>
                <a:path w="640" h="1305">
                  <a:moveTo>
                    <a:pt x="0" y="0"/>
                  </a:moveTo>
                  <a:lnTo>
                    <a:pt x="640" y="0"/>
                  </a:lnTo>
                  <a:lnTo>
                    <a:pt x="640" y="1305"/>
                  </a:lnTo>
                </a:path>
              </a:pathLst>
            </a:custGeom>
            <a:noFill/>
            <a:ln w="17463">
              <a:solidFill>
                <a:schemeClr val="tx1"/>
              </a:solidFill>
              <a:prstDash val="sysDot"/>
              <a:round/>
              <a:headEnd/>
              <a:tailEnd/>
            </a:ln>
          </p:spPr>
          <p:txBody>
            <a:bodyPr/>
            <a:lstStyle/>
            <a:p>
              <a:endParaRPr lang="en-US"/>
            </a:p>
          </p:txBody>
        </p:sp>
        <p:sp>
          <p:nvSpPr>
            <p:cNvPr id="62502" name="Oval 76"/>
            <p:cNvSpPr>
              <a:spLocks noChangeArrowheads="1"/>
            </p:cNvSpPr>
            <p:nvPr/>
          </p:nvSpPr>
          <p:spPr bwMode="auto">
            <a:xfrm>
              <a:off x="2064" y="2254"/>
              <a:ext cx="81" cy="81"/>
            </a:xfrm>
            <a:prstGeom prst="ellipse">
              <a:avLst/>
            </a:prstGeom>
            <a:solidFill>
              <a:srgbClr val="000000"/>
            </a:solidFill>
            <a:ln w="9525">
              <a:noFill/>
              <a:round/>
              <a:headEnd/>
              <a:tailEnd/>
            </a:ln>
          </p:spPr>
          <p:txBody>
            <a:bodyPr/>
            <a:lstStyle/>
            <a:p>
              <a:endParaRPr lang="en-US"/>
            </a:p>
          </p:txBody>
        </p:sp>
        <p:sp>
          <p:nvSpPr>
            <p:cNvPr id="62503" name="Rectangle 77"/>
            <p:cNvSpPr>
              <a:spLocks noChangeArrowheads="1"/>
            </p:cNvSpPr>
            <p:nvPr/>
          </p:nvSpPr>
          <p:spPr bwMode="auto">
            <a:xfrm>
              <a:off x="2108" y="2129"/>
              <a:ext cx="735"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New optimum</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910354"/>
                                        </p:tgtEl>
                                        <p:attrNameLst>
                                          <p:attrName>style.visibility</p:attrName>
                                        </p:attrNameLst>
                                      </p:cBhvr>
                                      <p:to>
                                        <p:strVal val="visible"/>
                                      </p:to>
                                    </p:set>
                                    <p:animEffect transition="in" filter="strips(downRight)">
                                      <p:cBhvr>
                                        <p:cTn id="11" dur="500"/>
                                        <p:tgtEl>
                                          <p:spTgt spid="91035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nodeType="after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Right)">
                                      <p:cBhvr>
                                        <p:cTn id="19" dur="500"/>
                                        <p:tgtEl>
                                          <p:spTgt spid="6"/>
                                        </p:tgtEl>
                                      </p:cBhvr>
                                    </p:animEffect>
                                  </p:childTnLst>
                                </p:cTn>
                              </p:par>
                            </p:childTnLst>
                          </p:cTn>
                        </p:par>
                        <p:par>
                          <p:cTn id="20" fill="hold" nodeType="afterGroup">
                            <p:stCondLst>
                              <p:cond delay="2000"/>
                            </p:stCondLst>
                            <p:childTnLst>
                              <p:par>
                                <p:cTn id="21" presetID="18" presetClass="entr" presetSubtype="3"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upRight)">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910357"/>
                                        </p:tgtEl>
                                        <p:attrNameLst>
                                          <p:attrName>style.visibility</p:attrName>
                                        </p:attrNameLst>
                                      </p:cBhvr>
                                      <p:to>
                                        <p:strVal val="visible"/>
                                      </p:to>
                                    </p:set>
                                    <p:anim calcmode="lin" valueType="num">
                                      <p:cBhvr>
                                        <p:cTn id="28" dur="500" fill="hold"/>
                                        <p:tgtEl>
                                          <p:spTgt spid="910357"/>
                                        </p:tgtEl>
                                        <p:attrNameLst>
                                          <p:attrName>ppt_w</p:attrName>
                                        </p:attrNameLst>
                                      </p:cBhvr>
                                      <p:tavLst>
                                        <p:tav tm="0">
                                          <p:val>
                                            <p:strVal val="4/3*#ppt_w"/>
                                          </p:val>
                                        </p:tav>
                                        <p:tav tm="100000">
                                          <p:val>
                                            <p:strVal val="#ppt_w"/>
                                          </p:val>
                                        </p:tav>
                                      </p:tavLst>
                                    </p:anim>
                                    <p:anim calcmode="lin" valueType="num">
                                      <p:cBhvr>
                                        <p:cTn id="29" dur="500" fill="hold"/>
                                        <p:tgtEl>
                                          <p:spTgt spid="910357"/>
                                        </p:tgtEl>
                                        <p:attrNameLst>
                                          <p:attrName>ppt_h</p:attrName>
                                        </p:attrNameLst>
                                      </p:cBhvr>
                                      <p:tavLst>
                                        <p:tav tm="0">
                                          <p:val>
                                            <p:strVal val="4/3*#ppt_h"/>
                                          </p:val>
                                        </p:tav>
                                        <p:tav tm="100000">
                                          <p:val>
                                            <p:strVal val="#ppt_h"/>
                                          </p:val>
                                        </p:tav>
                                      </p:tavLst>
                                    </p:anim>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910353"/>
                                        </p:tgtEl>
                                        <p:attrNameLst>
                                          <p:attrName>style.visibility</p:attrName>
                                        </p:attrNameLst>
                                      </p:cBhvr>
                                      <p:to>
                                        <p:strVal val="visible"/>
                                      </p:to>
                                    </p:set>
                                    <p:animEffect transition="in" filter="strips(downRight)">
                                      <p:cBhvr>
                                        <p:cTn id="43" dur="500"/>
                                        <p:tgtEl>
                                          <p:spTgt spid="91035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strips(downRight)">
                                      <p:cBhvr>
                                        <p:cTn id="53" dur="500"/>
                                        <p:tgtEl>
                                          <p:spTgt spid="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288" fill="hold" grpId="0" nodeType="clickEffect">
                                  <p:stCondLst>
                                    <p:cond delay="0"/>
                                  </p:stCondLst>
                                  <p:childTnLst>
                                    <p:set>
                                      <p:cBhvr>
                                        <p:cTn id="57" dur="1" fill="hold">
                                          <p:stCondLst>
                                            <p:cond delay="0"/>
                                          </p:stCondLst>
                                        </p:cTn>
                                        <p:tgtEl>
                                          <p:spTgt spid="910356"/>
                                        </p:tgtEl>
                                        <p:attrNameLst>
                                          <p:attrName>style.visibility</p:attrName>
                                        </p:attrNameLst>
                                      </p:cBhvr>
                                      <p:to>
                                        <p:strVal val="visible"/>
                                      </p:to>
                                    </p:set>
                                    <p:anim calcmode="lin" valueType="num">
                                      <p:cBhvr>
                                        <p:cTn id="58" dur="500" fill="hold"/>
                                        <p:tgtEl>
                                          <p:spTgt spid="910356"/>
                                        </p:tgtEl>
                                        <p:attrNameLst>
                                          <p:attrName>ppt_w</p:attrName>
                                        </p:attrNameLst>
                                      </p:cBhvr>
                                      <p:tavLst>
                                        <p:tav tm="0">
                                          <p:val>
                                            <p:strVal val="4/3*#ppt_w"/>
                                          </p:val>
                                        </p:tav>
                                        <p:tav tm="100000">
                                          <p:val>
                                            <p:strVal val="#ppt_w"/>
                                          </p:val>
                                        </p:tav>
                                      </p:tavLst>
                                    </p:anim>
                                    <p:anim calcmode="lin" valueType="num">
                                      <p:cBhvr>
                                        <p:cTn id="59" dur="500" fill="hold"/>
                                        <p:tgtEl>
                                          <p:spTgt spid="910356"/>
                                        </p:tgtEl>
                                        <p:attrNameLst>
                                          <p:attrName>ppt_h</p:attrName>
                                        </p:attrNameLst>
                                      </p:cBhvr>
                                      <p:tavLst>
                                        <p:tav tm="0">
                                          <p:val>
                                            <p:strVal val="4/3*#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500"/>
                                        <p:tgtEl>
                                          <p:spTgt spid="1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3"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strips(upRight)">
                                      <p:cBhvr>
                                        <p:cTn id="69" dur="500"/>
                                        <p:tgtEl>
                                          <p:spTgt spid="1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910355"/>
                                        </p:tgtEl>
                                        <p:attrNameLst>
                                          <p:attrName>style.visibility</p:attrName>
                                        </p:attrNameLst>
                                      </p:cBhvr>
                                      <p:to>
                                        <p:strVal val="visible"/>
                                      </p:to>
                                    </p:set>
                                    <p:animEffect transition="in" filter="wipe(down)">
                                      <p:cBhvr>
                                        <p:cTn id="74" dur="500"/>
                                        <p:tgtEl>
                                          <p:spTgt spid="91035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2"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right)">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3" grpId="0" animBg="1"/>
      <p:bldP spid="910354" grpId="0" animBg="1"/>
      <p:bldP spid="910355" grpId="0" animBg="1"/>
      <p:bldP spid="910356" grpId="0" animBg="1"/>
      <p:bldP spid="91035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normAutofit/>
          </a:bodyPr>
          <a:lstStyle/>
          <a:p>
            <a:pPr algn="ctr"/>
            <a:r>
              <a:rPr lang="en-US" sz="3600" dirty="0"/>
              <a:t>INCOME AND SUBSTITUTION EFFECTS</a:t>
            </a:r>
          </a:p>
        </p:txBody>
      </p:sp>
      <p:sp>
        <p:nvSpPr>
          <p:cNvPr id="63491" name="Rectangle 5"/>
          <p:cNvSpPr>
            <a:spLocks noGrp="1" noChangeArrowheads="1"/>
          </p:cNvSpPr>
          <p:nvPr>
            <p:ph idx="1"/>
          </p:nvPr>
        </p:nvSpPr>
        <p:spPr/>
        <p:txBody>
          <a:bodyPr/>
          <a:lstStyle/>
          <a:p>
            <a:pPr>
              <a:buFontTx/>
              <a:buNone/>
            </a:pPr>
            <a:r>
              <a:rPr lang="en-US"/>
              <a:t>A price change has two effects on consumption.</a:t>
            </a:r>
          </a:p>
          <a:p>
            <a:pPr>
              <a:buFontTx/>
              <a:buNone/>
            </a:pPr>
            <a:endParaRPr lang="en-US"/>
          </a:p>
          <a:p>
            <a:pPr lvl="1">
              <a:buFont typeface="Wingdings" pitchFamily="2" charset="2"/>
              <a:buChar char="Ø"/>
            </a:pPr>
            <a:r>
              <a:rPr lang="en-US"/>
              <a:t>An income effect</a:t>
            </a:r>
          </a:p>
          <a:p>
            <a:pPr lvl="1">
              <a:buFont typeface="Wingdings" pitchFamily="2" charset="2"/>
              <a:buChar char="Ø"/>
            </a:pPr>
            <a:endParaRPr lang="en-US"/>
          </a:p>
          <a:p>
            <a:pPr lvl="1">
              <a:buFont typeface="Wingdings" pitchFamily="2" charset="2"/>
              <a:buChar char="Ø"/>
            </a:pPr>
            <a:r>
              <a:rPr lang="en-US"/>
              <a:t>A substitution effect</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normAutofit/>
          </a:bodyPr>
          <a:lstStyle/>
          <a:p>
            <a:pPr algn="ctr"/>
            <a:r>
              <a:rPr lang="en-US" sz="3600" dirty="0"/>
              <a:t>INCOME AND SUBSTITUTION EFFECTS</a:t>
            </a:r>
          </a:p>
        </p:txBody>
      </p:sp>
      <p:sp>
        <p:nvSpPr>
          <p:cNvPr id="64515" name="Rectangle 5"/>
          <p:cNvSpPr>
            <a:spLocks noGrp="1" noChangeArrowheads="1"/>
          </p:cNvSpPr>
          <p:nvPr>
            <p:ph idx="1"/>
          </p:nvPr>
        </p:nvSpPr>
        <p:spPr>
          <a:xfrm>
            <a:off x="0" y="1447800"/>
            <a:ext cx="9144000" cy="5199063"/>
          </a:xfrm>
        </p:spPr>
        <p:txBody>
          <a:bodyPr/>
          <a:lstStyle/>
          <a:p>
            <a:pPr>
              <a:buFontTx/>
              <a:buNone/>
            </a:pPr>
            <a:r>
              <a:rPr lang="en-US"/>
              <a:t>The Income Effect</a:t>
            </a:r>
          </a:p>
          <a:p>
            <a:pPr lvl="1">
              <a:buFont typeface="Wingdings" pitchFamily="2" charset="2"/>
              <a:buChar char="Ø"/>
            </a:pPr>
            <a:r>
              <a:rPr lang="en-US"/>
              <a:t>The </a:t>
            </a:r>
            <a:r>
              <a:rPr lang="en-US" b="1" i="1">
                <a:solidFill>
                  <a:srgbClr val="33CC33"/>
                </a:solidFill>
              </a:rPr>
              <a:t>income effect</a:t>
            </a:r>
            <a:r>
              <a:rPr lang="en-US" b="1"/>
              <a:t> </a:t>
            </a:r>
            <a:r>
              <a:rPr lang="en-US"/>
              <a:t>is the change in consumption that results when a price change moves the consumer to a higher or lower indifference curve.</a:t>
            </a:r>
          </a:p>
          <a:p>
            <a:pPr lvl="1">
              <a:buFontTx/>
              <a:buNone/>
            </a:pPr>
            <a:endParaRPr lang="en-US"/>
          </a:p>
          <a:p>
            <a:pPr>
              <a:buFontTx/>
              <a:buNone/>
            </a:pPr>
            <a:r>
              <a:rPr lang="en-US"/>
              <a:t>The Substitution Effect</a:t>
            </a:r>
          </a:p>
          <a:p>
            <a:pPr lvl="1">
              <a:buFont typeface="Wingdings" pitchFamily="2" charset="2"/>
              <a:buChar char="Ø"/>
            </a:pPr>
            <a:r>
              <a:rPr lang="en-US"/>
              <a:t>The </a:t>
            </a:r>
            <a:r>
              <a:rPr lang="en-US" b="1" i="1">
                <a:solidFill>
                  <a:srgbClr val="33CC33"/>
                </a:solidFill>
              </a:rPr>
              <a:t>substitution effect</a:t>
            </a:r>
            <a:r>
              <a:rPr lang="en-US" b="1"/>
              <a:t> </a:t>
            </a:r>
            <a:r>
              <a:rPr lang="en-US"/>
              <a:t>is the change in consumption that results when a price change moves the consumer along an indifference curve to a point with a different marginal rate of substitution.</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normAutofit/>
          </a:bodyPr>
          <a:lstStyle/>
          <a:p>
            <a:pPr algn="ctr"/>
            <a:r>
              <a:rPr lang="en-US" sz="3600" dirty="0"/>
              <a:t>INCOME AND SUBSTITUTION EFFECTS</a:t>
            </a:r>
          </a:p>
        </p:txBody>
      </p:sp>
      <p:sp>
        <p:nvSpPr>
          <p:cNvPr id="65539" name="Rectangle 5"/>
          <p:cNvSpPr>
            <a:spLocks noGrp="1" noChangeArrowheads="1"/>
          </p:cNvSpPr>
          <p:nvPr>
            <p:ph idx="1"/>
          </p:nvPr>
        </p:nvSpPr>
        <p:spPr>
          <a:xfrm>
            <a:off x="0" y="1447800"/>
            <a:ext cx="9144000" cy="5164138"/>
          </a:xfrm>
        </p:spPr>
        <p:txBody>
          <a:bodyPr/>
          <a:lstStyle/>
          <a:p>
            <a:pPr>
              <a:buFontTx/>
              <a:buNone/>
            </a:pPr>
            <a:r>
              <a:rPr lang="en-US"/>
              <a:t>A Change in Price: Substitution Effect</a:t>
            </a:r>
          </a:p>
          <a:p>
            <a:pPr lvl="1">
              <a:buFont typeface="Wingdings" pitchFamily="2" charset="2"/>
              <a:buChar char="Ø"/>
            </a:pPr>
            <a:r>
              <a:rPr lang="en-US"/>
              <a:t>A price change first causes the consumer to move from one point on an indifference curve to another on the same curve.</a:t>
            </a:r>
          </a:p>
          <a:p>
            <a:pPr lvl="2"/>
            <a:r>
              <a:rPr lang="en-US"/>
              <a:t>Illustrated by movement from point A to point B.</a:t>
            </a:r>
          </a:p>
          <a:p>
            <a:pPr>
              <a:buFont typeface="Wingdings" pitchFamily="2" charset="2"/>
              <a:buChar char="Ø"/>
            </a:pPr>
            <a:r>
              <a:rPr lang="en-US"/>
              <a:t>A Change in Price: Income Effect </a:t>
            </a:r>
          </a:p>
          <a:p>
            <a:pPr lvl="1"/>
            <a:r>
              <a:rPr lang="en-US"/>
              <a:t>After moving from one point to another on the same curve, the consumer will move to another indifference curve.</a:t>
            </a:r>
          </a:p>
          <a:p>
            <a:pPr lvl="2"/>
            <a:r>
              <a:rPr lang="en-US"/>
              <a:t> Illustrated by movement from point B to point C.</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19090"/>
            <a:ext cx="8305800" cy="355417"/>
          </a:xfrm>
        </p:spPr>
        <p:txBody>
          <a:bodyPr>
            <a:noAutofit/>
          </a:bodyPr>
          <a:lstStyle/>
          <a:p>
            <a:pPr eaLnBrk="1" hangingPunct="1"/>
            <a:r>
              <a:rPr lang="en-US" sz="3600" dirty="0"/>
              <a:t>SCARCITY AND CHOICE</a:t>
            </a:r>
          </a:p>
        </p:txBody>
      </p:sp>
      <p:sp>
        <p:nvSpPr>
          <p:cNvPr id="19459" name="Slide Number Placeholder 4"/>
          <p:cNvSpPr>
            <a:spLocks noGrp="1"/>
          </p:cNvSpPr>
          <p:nvPr>
            <p:ph type="sldNum" sz="quarter" idx="12"/>
          </p:nvPr>
        </p:nvSpPr>
        <p:spPr>
          <a:xfrm>
            <a:off x="6323838" y="5283455"/>
            <a:ext cx="2057400" cy="365125"/>
          </a:xfrm>
          <a:noFill/>
        </p:spPr>
        <p:txBody>
          <a:bodyPr/>
          <a:lstStyle/>
          <a:p>
            <a:fld id="{BBA79EFB-2A4D-4247-98E1-2BFD664E3BCF}" type="slidenum">
              <a:rPr lang="en-GB" sz="2400" smtClean="0">
                <a:solidFill>
                  <a:srgbClr val="FFFF00"/>
                </a:solidFill>
                <a:latin typeface="Arial" charset="0"/>
              </a:rPr>
              <a:pPr/>
              <a:t>9</a:t>
            </a:fld>
            <a:endParaRPr lang="en-GB" sz="2400">
              <a:solidFill>
                <a:srgbClr val="FFFF00"/>
              </a:solidFill>
              <a:latin typeface="Arial" charset="0"/>
            </a:endParaRPr>
          </a:p>
        </p:txBody>
      </p:sp>
      <p:sp>
        <p:nvSpPr>
          <p:cNvPr id="471043" name="Rectangle 3"/>
          <p:cNvSpPr>
            <a:spLocks noChangeArrowheads="1"/>
          </p:cNvSpPr>
          <p:nvPr/>
        </p:nvSpPr>
        <p:spPr bwMode="auto">
          <a:xfrm>
            <a:off x="246888" y="586042"/>
            <a:ext cx="8194675" cy="830997"/>
          </a:xfrm>
          <a:prstGeom prst="rect">
            <a:avLst/>
          </a:prstGeom>
          <a:noFill/>
          <a:ln w="9525" algn="ctr">
            <a:noFill/>
            <a:miter lim="800000"/>
            <a:headEnd/>
            <a:tailEnd/>
          </a:ln>
        </p:spPr>
        <p:txBody>
          <a:bodyPr>
            <a:spAutoFit/>
          </a:bodyPr>
          <a:lstStyle/>
          <a:p>
            <a:pPr eaLnBrk="1" hangingPunct="1">
              <a:buClr>
                <a:srgbClr val="CC3300"/>
              </a:buClr>
              <a:tabLst>
                <a:tab pos="231775" algn="l"/>
              </a:tabLst>
            </a:pPr>
            <a:r>
              <a:rPr lang="en-US" sz="2400" b="1" dirty="0">
                <a:latin typeface="Comic Sans MS" pitchFamily="66" charset="0"/>
              </a:rPr>
              <a:t>   </a:t>
            </a:r>
            <a:r>
              <a:rPr lang="en-US" sz="2400" b="1" dirty="0">
                <a:latin typeface="Garamond" pitchFamily="18" charset="0"/>
              </a:rPr>
              <a:t>Factors of production: </a:t>
            </a:r>
            <a:r>
              <a:rPr lang="en-US" sz="2400" dirty="0">
                <a:latin typeface="Garamond" pitchFamily="18" charset="0"/>
              </a:rPr>
              <a:t>The resources used to produce goods and services; also known as </a:t>
            </a:r>
            <a:r>
              <a:rPr lang="en-US" sz="2400" i="1" dirty="0">
                <a:latin typeface="Garamond" pitchFamily="18" charset="0"/>
              </a:rPr>
              <a:t>production inputs.</a:t>
            </a:r>
            <a:r>
              <a:rPr lang="en-US" sz="2400" dirty="0">
                <a:latin typeface="Garamond" pitchFamily="18" charset="0"/>
              </a:rPr>
              <a:t>	</a:t>
            </a:r>
          </a:p>
        </p:txBody>
      </p:sp>
      <p:sp>
        <p:nvSpPr>
          <p:cNvPr id="471044" name="Rectangle 4"/>
          <p:cNvSpPr>
            <a:spLocks noChangeArrowheads="1"/>
          </p:cNvSpPr>
          <p:nvPr/>
        </p:nvSpPr>
        <p:spPr bwMode="auto">
          <a:xfrm>
            <a:off x="323088" y="1441704"/>
            <a:ext cx="8305800" cy="830997"/>
          </a:xfrm>
          <a:prstGeom prst="rect">
            <a:avLst/>
          </a:prstGeom>
          <a:noFill/>
          <a:ln w="9525" algn="ctr">
            <a:noFill/>
            <a:miter lim="800000"/>
            <a:headEnd/>
            <a:tailEnd/>
          </a:ln>
        </p:spPr>
        <p:txBody>
          <a:bodyPr>
            <a:spAutoFit/>
          </a:bodyPr>
          <a:lstStyle/>
          <a:p>
            <a:pPr eaLnBrk="1" hangingPunct="1">
              <a:buClr>
                <a:srgbClr val="CC3300"/>
              </a:buClr>
              <a:buFontTx/>
              <a:buChar char="•"/>
            </a:pPr>
            <a:r>
              <a:rPr lang="en-US" sz="2400" b="1" dirty="0">
                <a:latin typeface="Comic Sans MS" pitchFamily="66" charset="0"/>
              </a:rPr>
              <a:t>  </a:t>
            </a:r>
            <a:r>
              <a:rPr lang="en-US" sz="2400" b="1" dirty="0">
                <a:latin typeface="Garamond" pitchFamily="18" charset="0"/>
              </a:rPr>
              <a:t>Natural resources/Land: </a:t>
            </a:r>
            <a:r>
              <a:rPr lang="en-US" sz="2400" dirty="0">
                <a:latin typeface="Garamond" pitchFamily="18" charset="0"/>
              </a:rPr>
              <a:t>Resources provided by nature and used to produce goods and services.</a:t>
            </a:r>
          </a:p>
        </p:txBody>
      </p:sp>
      <p:sp>
        <p:nvSpPr>
          <p:cNvPr id="471045" name="Rectangle 5"/>
          <p:cNvSpPr>
            <a:spLocks noChangeArrowheads="1"/>
          </p:cNvSpPr>
          <p:nvPr/>
        </p:nvSpPr>
        <p:spPr bwMode="auto">
          <a:xfrm>
            <a:off x="246888" y="2203704"/>
            <a:ext cx="8305800" cy="830997"/>
          </a:xfrm>
          <a:prstGeom prst="rect">
            <a:avLst/>
          </a:prstGeom>
          <a:noFill/>
          <a:ln w="9525" algn="ctr">
            <a:noFill/>
            <a:miter lim="800000"/>
            <a:headEnd/>
            <a:tailEnd/>
          </a:ln>
        </p:spPr>
        <p:txBody>
          <a:bodyPr>
            <a:spAutoFit/>
          </a:bodyPr>
          <a:lstStyle/>
          <a:p>
            <a:pPr eaLnBrk="1" hangingPunct="1">
              <a:buClr>
                <a:srgbClr val="CC3300"/>
              </a:buClr>
              <a:buFontTx/>
              <a:buChar char="•"/>
            </a:pPr>
            <a:r>
              <a:rPr lang="en-US" sz="2400" b="1" dirty="0">
                <a:latin typeface="Garamond" pitchFamily="18" charset="0"/>
              </a:rPr>
              <a:t>  Labor: </a:t>
            </a:r>
            <a:r>
              <a:rPr lang="en-US" sz="2400" dirty="0">
                <a:latin typeface="Garamond" pitchFamily="18" charset="0"/>
              </a:rPr>
              <a:t>The physical and mental effort people use to produce goods and services.</a:t>
            </a:r>
          </a:p>
        </p:txBody>
      </p:sp>
      <p:sp>
        <p:nvSpPr>
          <p:cNvPr id="471046" name="Rectangle 6"/>
          <p:cNvSpPr>
            <a:spLocks noChangeArrowheads="1"/>
          </p:cNvSpPr>
          <p:nvPr/>
        </p:nvSpPr>
        <p:spPr bwMode="auto">
          <a:xfrm>
            <a:off x="115125" y="3994404"/>
            <a:ext cx="8458200" cy="1200329"/>
          </a:xfrm>
          <a:prstGeom prst="rect">
            <a:avLst/>
          </a:prstGeom>
          <a:noFill/>
          <a:ln w="9525" algn="ctr">
            <a:noFill/>
            <a:miter lim="800000"/>
            <a:headEnd/>
            <a:tailEnd/>
          </a:ln>
        </p:spPr>
        <p:txBody>
          <a:bodyPr>
            <a:spAutoFit/>
          </a:bodyPr>
          <a:lstStyle/>
          <a:p>
            <a:pPr eaLnBrk="1" hangingPunct="1">
              <a:buClr>
                <a:srgbClr val="CC3300"/>
              </a:buClr>
              <a:buFontTx/>
              <a:buChar char="•"/>
            </a:pPr>
            <a:r>
              <a:rPr lang="en-US" sz="2400" b="1" dirty="0">
                <a:latin typeface="Comic Sans MS" pitchFamily="66" charset="0"/>
              </a:rPr>
              <a:t>  </a:t>
            </a:r>
            <a:r>
              <a:rPr lang="en-US" sz="2400" b="1" dirty="0">
                <a:latin typeface="+mj-lt"/>
              </a:rPr>
              <a:t>Physical capital &amp; Financial Capital: </a:t>
            </a:r>
            <a:r>
              <a:rPr lang="en-US" sz="2400" dirty="0">
                <a:latin typeface="Garamond" pitchFamily="18" charset="0"/>
              </a:rPr>
              <a:t>The stock of equipment, machines, structures, and infrastructure that is used to produce goods and services. Input of funds </a:t>
            </a:r>
          </a:p>
        </p:txBody>
      </p:sp>
      <p:sp>
        <p:nvSpPr>
          <p:cNvPr id="471047" name="Rectangle 7"/>
          <p:cNvSpPr>
            <a:spLocks noChangeArrowheads="1"/>
          </p:cNvSpPr>
          <p:nvPr/>
        </p:nvSpPr>
        <p:spPr bwMode="auto">
          <a:xfrm>
            <a:off x="94488" y="2889504"/>
            <a:ext cx="8610600" cy="830997"/>
          </a:xfrm>
          <a:prstGeom prst="rect">
            <a:avLst/>
          </a:prstGeom>
          <a:noFill/>
          <a:ln w="9525" algn="ctr">
            <a:noFill/>
            <a:miter lim="800000"/>
            <a:headEnd/>
            <a:tailEnd/>
          </a:ln>
        </p:spPr>
        <p:txBody>
          <a:bodyPr>
            <a:spAutoFit/>
          </a:bodyPr>
          <a:lstStyle/>
          <a:p>
            <a:pPr eaLnBrk="1" hangingPunct="1">
              <a:buClr>
                <a:srgbClr val="CC3300"/>
              </a:buClr>
              <a:buFontTx/>
              <a:buChar char="•"/>
            </a:pPr>
            <a:r>
              <a:rPr lang="en-US" sz="2400" b="1" dirty="0">
                <a:latin typeface="Garamond" pitchFamily="18" charset="0"/>
              </a:rPr>
              <a:t>   Human capital: </a:t>
            </a:r>
            <a:r>
              <a:rPr lang="en-US" sz="2400" dirty="0">
                <a:latin typeface="Garamond" pitchFamily="18" charset="0"/>
              </a:rPr>
              <a:t>The knowledge and skills acquired by a worker through education and experience.</a:t>
            </a:r>
          </a:p>
        </p:txBody>
      </p:sp>
      <p:sp>
        <p:nvSpPr>
          <p:cNvPr id="471048" name="Rectangle 8"/>
          <p:cNvSpPr>
            <a:spLocks noChangeArrowheads="1"/>
          </p:cNvSpPr>
          <p:nvPr/>
        </p:nvSpPr>
        <p:spPr bwMode="auto">
          <a:xfrm>
            <a:off x="208788" y="5099304"/>
            <a:ext cx="8534400" cy="1200329"/>
          </a:xfrm>
          <a:prstGeom prst="rect">
            <a:avLst/>
          </a:prstGeom>
          <a:noFill/>
          <a:ln w="9525" algn="ctr">
            <a:noFill/>
            <a:miter lim="800000"/>
            <a:headEnd/>
            <a:tailEnd/>
          </a:ln>
        </p:spPr>
        <p:txBody>
          <a:bodyPr>
            <a:spAutoFit/>
          </a:bodyPr>
          <a:lstStyle/>
          <a:p>
            <a:pPr eaLnBrk="1" hangingPunct="1">
              <a:buClr>
                <a:srgbClr val="CC3300"/>
              </a:buClr>
              <a:buFontTx/>
              <a:buChar char="•"/>
            </a:pPr>
            <a:r>
              <a:rPr lang="en-US" sz="2400" b="1" dirty="0">
                <a:latin typeface="Comic Sans MS" pitchFamily="66" charset="0"/>
              </a:rPr>
              <a:t>  </a:t>
            </a:r>
            <a:r>
              <a:rPr lang="en-US" sz="2400" b="1" dirty="0">
                <a:latin typeface="Garamond" pitchFamily="18" charset="0"/>
              </a:rPr>
              <a:t>Entrepreneurship: </a:t>
            </a:r>
            <a:r>
              <a:rPr lang="en-US" sz="2400" dirty="0">
                <a:latin typeface="Garamond" pitchFamily="18" charset="0"/>
              </a:rPr>
              <a:t>The effort used to coordinate the factors of production—natural resources, labor, physical capital, and human capital—to produce and sell products.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043"/>
                                        </p:tgtEl>
                                        <p:attrNameLst>
                                          <p:attrName>style.visibility</p:attrName>
                                        </p:attrNameLst>
                                      </p:cBhvr>
                                      <p:to>
                                        <p:strVal val="visible"/>
                                      </p:to>
                                    </p:set>
                                    <p:animEffect transition="in" filter="wipe(left)">
                                      <p:cBhvr>
                                        <p:cTn id="7" dur="500"/>
                                        <p:tgtEl>
                                          <p:spTgt spid="4710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1044"/>
                                        </p:tgtEl>
                                        <p:attrNameLst>
                                          <p:attrName>style.visibility</p:attrName>
                                        </p:attrNameLst>
                                      </p:cBhvr>
                                      <p:to>
                                        <p:strVal val="visible"/>
                                      </p:to>
                                    </p:set>
                                    <p:animEffect transition="in" filter="wipe(left)">
                                      <p:cBhvr>
                                        <p:cTn id="11" dur="500"/>
                                        <p:tgtEl>
                                          <p:spTgt spid="47104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1045"/>
                                        </p:tgtEl>
                                        <p:attrNameLst>
                                          <p:attrName>style.visibility</p:attrName>
                                        </p:attrNameLst>
                                      </p:cBhvr>
                                      <p:to>
                                        <p:strVal val="visible"/>
                                      </p:to>
                                    </p:set>
                                    <p:animEffect transition="in" filter="wipe(left)">
                                      <p:cBhvr>
                                        <p:cTn id="15" dur="500"/>
                                        <p:tgtEl>
                                          <p:spTgt spid="47104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71046"/>
                                        </p:tgtEl>
                                        <p:attrNameLst>
                                          <p:attrName>style.visibility</p:attrName>
                                        </p:attrNameLst>
                                      </p:cBhvr>
                                      <p:to>
                                        <p:strVal val="visible"/>
                                      </p:to>
                                    </p:set>
                                    <p:animEffect transition="in" filter="wipe(left)">
                                      <p:cBhvr>
                                        <p:cTn id="19" dur="500"/>
                                        <p:tgtEl>
                                          <p:spTgt spid="47104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71047"/>
                                        </p:tgtEl>
                                        <p:attrNameLst>
                                          <p:attrName>style.visibility</p:attrName>
                                        </p:attrNameLst>
                                      </p:cBhvr>
                                      <p:to>
                                        <p:strVal val="visible"/>
                                      </p:to>
                                    </p:set>
                                    <p:animEffect transition="in" filter="wipe(left)">
                                      <p:cBhvr>
                                        <p:cTn id="23" dur="500"/>
                                        <p:tgtEl>
                                          <p:spTgt spid="47104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71048"/>
                                        </p:tgtEl>
                                        <p:attrNameLst>
                                          <p:attrName>style.visibility</p:attrName>
                                        </p:attrNameLst>
                                      </p:cBhvr>
                                      <p:to>
                                        <p:strVal val="visible"/>
                                      </p:to>
                                    </p:set>
                                    <p:animEffect transition="in" filter="wipe(left)">
                                      <p:cBhvr>
                                        <p:cTn id="27" dur="500"/>
                                        <p:tgtEl>
                                          <p:spTgt spid="47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autoUpdateAnimBg="0"/>
      <p:bldP spid="471044" grpId="0" autoUpdateAnimBg="0"/>
      <p:bldP spid="471045" grpId="0" autoUpdateAnimBg="0"/>
      <p:bldP spid="471046" grpId="0" autoUpdateAnimBg="0"/>
      <p:bldP spid="471047" grpId="0" autoUpdateAnimBg="0"/>
      <p:bldP spid="47104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4"/>
          <p:cNvSpPr>
            <a:spLocks noGrp="1" noChangeArrowheads="1"/>
          </p:cNvSpPr>
          <p:nvPr>
            <p:ph type="title"/>
          </p:nvPr>
        </p:nvSpPr>
        <p:spPr>
          <a:xfrm>
            <a:off x="457200" y="52388"/>
            <a:ext cx="8229600" cy="1143000"/>
          </a:xfrm>
        </p:spPr>
        <p:txBody>
          <a:bodyPr>
            <a:normAutofit/>
          </a:bodyPr>
          <a:lstStyle/>
          <a:p>
            <a:pPr eaLnBrk="1" hangingPunct="1"/>
            <a:r>
              <a:rPr lang="en-US" sz="3600" dirty="0"/>
              <a:t>Figure 10 Income and Substitution Effects</a:t>
            </a:r>
          </a:p>
        </p:txBody>
      </p:sp>
      <p:sp>
        <p:nvSpPr>
          <p:cNvPr id="66563" name="Rectangle 4"/>
          <p:cNvSpPr>
            <a:spLocks noChangeArrowheads="1"/>
          </p:cNvSpPr>
          <p:nvPr/>
        </p:nvSpPr>
        <p:spPr bwMode="auto">
          <a:xfrm>
            <a:off x="1971675" y="1258888"/>
            <a:ext cx="5961063" cy="4633912"/>
          </a:xfrm>
          <a:prstGeom prst="rect">
            <a:avLst/>
          </a:prstGeom>
          <a:solidFill>
            <a:srgbClr val="F3F6F9"/>
          </a:solidFill>
          <a:ln w="204788">
            <a:solidFill>
              <a:srgbClr val="F3F6F9"/>
            </a:solidFill>
            <a:miter lim="800000"/>
            <a:headEnd/>
            <a:tailEnd/>
          </a:ln>
        </p:spPr>
        <p:txBody>
          <a:bodyPr/>
          <a:lstStyle/>
          <a:p>
            <a:endParaRPr lang="en-US"/>
          </a:p>
        </p:txBody>
      </p:sp>
      <p:sp>
        <p:nvSpPr>
          <p:cNvPr id="66564" name="Rectangle 5"/>
          <p:cNvSpPr>
            <a:spLocks noChangeArrowheads="1"/>
          </p:cNvSpPr>
          <p:nvPr/>
        </p:nvSpPr>
        <p:spPr bwMode="auto">
          <a:xfrm>
            <a:off x="1971675" y="1258888"/>
            <a:ext cx="5961063" cy="4633912"/>
          </a:xfrm>
          <a:prstGeom prst="rect">
            <a:avLst/>
          </a:prstGeom>
          <a:solidFill>
            <a:srgbClr val="F2F4F8"/>
          </a:solidFill>
          <a:ln w="185738">
            <a:solidFill>
              <a:srgbClr val="F2F4F8"/>
            </a:solidFill>
            <a:miter lim="800000"/>
            <a:headEnd/>
            <a:tailEnd/>
          </a:ln>
        </p:spPr>
        <p:txBody>
          <a:bodyPr/>
          <a:lstStyle/>
          <a:p>
            <a:endParaRPr lang="en-US"/>
          </a:p>
        </p:txBody>
      </p:sp>
      <p:sp>
        <p:nvSpPr>
          <p:cNvPr id="66565" name="Rectangle 6"/>
          <p:cNvSpPr>
            <a:spLocks noChangeArrowheads="1"/>
          </p:cNvSpPr>
          <p:nvPr/>
        </p:nvSpPr>
        <p:spPr bwMode="auto">
          <a:xfrm>
            <a:off x="1971675" y="1258888"/>
            <a:ext cx="5961063" cy="4633912"/>
          </a:xfrm>
          <a:prstGeom prst="rect">
            <a:avLst/>
          </a:prstGeom>
          <a:solidFill>
            <a:srgbClr val="F1F4F7"/>
          </a:solidFill>
          <a:ln w="166688">
            <a:solidFill>
              <a:srgbClr val="F1F4F7"/>
            </a:solidFill>
            <a:miter lim="800000"/>
            <a:headEnd/>
            <a:tailEnd/>
          </a:ln>
        </p:spPr>
        <p:txBody>
          <a:bodyPr/>
          <a:lstStyle/>
          <a:p>
            <a:endParaRPr lang="en-US"/>
          </a:p>
        </p:txBody>
      </p:sp>
      <p:sp>
        <p:nvSpPr>
          <p:cNvPr id="66566" name="Rectangle 7"/>
          <p:cNvSpPr>
            <a:spLocks noChangeArrowheads="1"/>
          </p:cNvSpPr>
          <p:nvPr/>
        </p:nvSpPr>
        <p:spPr bwMode="auto">
          <a:xfrm>
            <a:off x="1971675" y="1258888"/>
            <a:ext cx="5961063" cy="4633912"/>
          </a:xfrm>
          <a:prstGeom prst="rect">
            <a:avLst/>
          </a:prstGeom>
          <a:solidFill>
            <a:srgbClr val="F0F2F5"/>
          </a:solidFill>
          <a:ln w="149225">
            <a:solidFill>
              <a:srgbClr val="F0F2F5"/>
            </a:solidFill>
            <a:miter lim="800000"/>
            <a:headEnd/>
            <a:tailEnd/>
          </a:ln>
        </p:spPr>
        <p:txBody>
          <a:bodyPr/>
          <a:lstStyle/>
          <a:p>
            <a:endParaRPr lang="en-US"/>
          </a:p>
        </p:txBody>
      </p:sp>
      <p:sp>
        <p:nvSpPr>
          <p:cNvPr id="66567" name="Rectangle 8"/>
          <p:cNvSpPr>
            <a:spLocks noChangeArrowheads="1"/>
          </p:cNvSpPr>
          <p:nvPr/>
        </p:nvSpPr>
        <p:spPr bwMode="auto">
          <a:xfrm>
            <a:off x="1971675" y="1258888"/>
            <a:ext cx="5961063" cy="4633912"/>
          </a:xfrm>
          <a:prstGeom prst="rect">
            <a:avLst/>
          </a:prstGeom>
          <a:solidFill>
            <a:srgbClr val="EEF1F4"/>
          </a:solidFill>
          <a:ln w="130175">
            <a:solidFill>
              <a:srgbClr val="EEF1F4"/>
            </a:solidFill>
            <a:miter lim="800000"/>
            <a:headEnd/>
            <a:tailEnd/>
          </a:ln>
        </p:spPr>
        <p:txBody>
          <a:bodyPr/>
          <a:lstStyle/>
          <a:p>
            <a:endParaRPr lang="en-US"/>
          </a:p>
        </p:txBody>
      </p:sp>
      <p:sp>
        <p:nvSpPr>
          <p:cNvPr id="66568" name="Rectangle 9"/>
          <p:cNvSpPr>
            <a:spLocks noChangeArrowheads="1"/>
          </p:cNvSpPr>
          <p:nvPr/>
        </p:nvSpPr>
        <p:spPr bwMode="auto">
          <a:xfrm>
            <a:off x="1971675" y="1258888"/>
            <a:ext cx="5961063" cy="4633912"/>
          </a:xfrm>
          <a:prstGeom prst="rect">
            <a:avLst/>
          </a:prstGeom>
          <a:solidFill>
            <a:srgbClr val="EDEFF3"/>
          </a:solidFill>
          <a:ln w="111125">
            <a:solidFill>
              <a:srgbClr val="EDEFF3"/>
            </a:solidFill>
            <a:miter lim="800000"/>
            <a:headEnd/>
            <a:tailEnd/>
          </a:ln>
        </p:spPr>
        <p:txBody>
          <a:bodyPr/>
          <a:lstStyle/>
          <a:p>
            <a:endParaRPr lang="en-US"/>
          </a:p>
        </p:txBody>
      </p:sp>
      <p:sp>
        <p:nvSpPr>
          <p:cNvPr id="66569" name="Rectangle 10"/>
          <p:cNvSpPr>
            <a:spLocks noChangeArrowheads="1"/>
          </p:cNvSpPr>
          <p:nvPr/>
        </p:nvSpPr>
        <p:spPr bwMode="auto">
          <a:xfrm>
            <a:off x="1971675" y="1258888"/>
            <a:ext cx="5961063" cy="4633912"/>
          </a:xfrm>
          <a:prstGeom prst="rect">
            <a:avLst/>
          </a:prstGeom>
          <a:solidFill>
            <a:srgbClr val="EBEEF2"/>
          </a:solidFill>
          <a:ln w="92075">
            <a:solidFill>
              <a:srgbClr val="EBEEF2"/>
            </a:solidFill>
            <a:miter lim="800000"/>
            <a:headEnd/>
            <a:tailEnd/>
          </a:ln>
        </p:spPr>
        <p:txBody>
          <a:bodyPr/>
          <a:lstStyle/>
          <a:p>
            <a:endParaRPr lang="en-US"/>
          </a:p>
        </p:txBody>
      </p:sp>
      <p:sp>
        <p:nvSpPr>
          <p:cNvPr id="66570" name="Rectangle 11"/>
          <p:cNvSpPr>
            <a:spLocks noChangeArrowheads="1"/>
          </p:cNvSpPr>
          <p:nvPr/>
        </p:nvSpPr>
        <p:spPr bwMode="auto">
          <a:xfrm>
            <a:off x="1971675" y="1258888"/>
            <a:ext cx="5961063" cy="4633912"/>
          </a:xfrm>
          <a:prstGeom prst="rect">
            <a:avLst/>
          </a:prstGeom>
          <a:solidFill>
            <a:srgbClr val="EAECF1"/>
          </a:solidFill>
          <a:ln w="74613">
            <a:solidFill>
              <a:srgbClr val="EAECF1"/>
            </a:solidFill>
            <a:miter lim="800000"/>
            <a:headEnd/>
            <a:tailEnd/>
          </a:ln>
        </p:spPr>
        <p:txBody>
          <a:bodyPr/>
          <a:lstStyle/>
          <a:p>
            <a:endParaRPr lang="en-US"/>
          </a:p>
        </p:txBody>
      </p:sp>
      <p:sp>
        <p:nvSpPr>
          <p:cNvPr id="66571" name="Rectangle 12"/>
          <p:cNvSpPr>
            <a:spLocks noChangeArrowheads="1"/>
          </p:cNvSpPr>
          <p:nvPr/>
        </p:nvSpPr>
        <p:spPr bwMode="auto">
          <a:xfrm>
            <a:off x="1971675" y="1258888"/>
            <a:ext cx="5961063" cy="4633912"/>
          </a:xfrm>
          <a:prstGeom prst="rect">
            <a:avLst/>
          </a:prstGeom>
          <a:solidFill>
            <a:srgbClr val="E9EBF0"/>
          </a:solidFill>
          <a:ln w="55563">
            <a:solidFill>
              <a:srgbClr val="E9EBF0"/>
            </a:solidFill>
            <a:miter lim="800000"/>
            <a:headEnd/>
            <a:tailEnd/>
          </a:ln>
        </p:spPr>
        <p:txBody>
          <a:bodyPr/>
          <a:lstStyle/>
          <a:p>
            <a:endParaRPr lang="en-US"/>
          </a:p>
        </p:txBody>
      </p:sp>
      <p:sp>
        <p:nvSpPr>
          <p:cNvPr id="66572" name="Rectangle 13"/>
          <p:cNvSpPr>
            <a:spLocks noChangeArrowheads="1"/>
          </p:cNvSpPr>
          <p:nvPr/>
        </p:nvSpPr>
        <p:spPr bwMode="auto">
          <a:xfrm>
            <a:off x="1971675" y="1258888"/>
            <a:ext cx="5961063" cy="4633912"/>
          </a:xfrm>
          <a:prstGeom prst="rect">
            <a:avLst/>
          </a:prstGeom>
          <a:solidFill>
            <a:srgbClr val="E7EAEF"/>
          </a:solidFill>
          <a:ln w="36513">
            <a:solidFill>
              <a:srgbClr val="E7EAEF"/>
            </a:solidFill>
            <a:miter lim="800000"/>
            <a:headEnd/>
            <a:tailEnd/>
          </a:ln>
        </p:spPr>
        <p:txBody>
          <a:bodyPr/>
          <a:lstStyle/>
          <a:p>
            <a:endParaRPr lang="en-US"/>
          </a:p>
        </p:txBody>
      </p:sp>
      <p:sp>
        <p:nvSpPr>
          <p:cNvPr id="66573" name="Rectangle 14"/>
          <p:cNvSpPr>
            <a:spLocks noChangeArrowheads="1"/>
          </p:cNvSpPr>
          <p:nvPr/>
        </p:nvSpPr>
        <p:spPr bwMode="auto">
          <a:xfrm>
            <a:off x="1971675" y="1258888"/>
            <a:ext cx="5961063" cy="4633912"/>
          </a:xfrm>
          <a:prstGeom prst="rect">
            <a:avLst/>
          </a:prstGeom>
          <a:solidFill>
            <a:srgbClr val="E6E9EF"/>
          </a:solidFill>
          <a:ln w="19050">
            <a:solidFill>
              <a:srgbClr val="E6E9EF"/>
            </a:solidFill>
            <a:miter lim="800000"/>
            <a:headEnd/>
            <a:tailEnd/>
          </a:ln>
        </p:spPr>
        <p:txBody>
          <a:bodyPr/>
          <a:lstStyle/>
          <a:p>
            <a:endParaRPr lang="en-US"/>
          </a:p>
        </p:txBody>
      </p:sp>
      <p:sp>
        <p:nvSpPr>
          <p:cNvPr id="66574" name="Rectangle 15"/>
          <p:cNvSpPr>
            <a:spLocks noChangeArrowheads="1"/>
          </p:cNvSpPr>
          <p:nvPr/>
        </p:nvSpPr>
        <p:spPr bwMode="auto">
          <a:xfrm>
            <a:off x="1803400" y="1092200"/>
            <a:ext cx="6035675" cy="4745038"/>
          </a:xfrm>
          <a:prstGeom prst="rect">
            <a:avLst/>
          </a:prstGeom>
          <a:solidFill>
            <a:srgbClr val="FFFFFF"/>
          </a:solidFill>
          <a:ln w="9525">
            <a:noFill/>
            <a:miter lim="800000"/>
            <a:headEnd/>
            <a:tailEnd/>
          </a:ln>
        </p:spPr>
        <p:txBody>
          <a:bodyPr/>
          <a:lstStyle/>
          <a:p>
            <a:endParaRPr lang="en-US"/>
          </a:p>
        </p:txBody>
      </p:sp>
      <p:sp>
        <p:nvSpPr>
          <p:cNvPr id="914448" name="Line 16"/>
          <p:cNvSpPr>
            <a:spLocks noChangeShapeType="1"/>
          </p:cNvSpPr>
          <p:nvPr/>
        </p:nvSpPr>
        <p:spPr bwMode="auto">
          <a:xfrm>
            <a:off x="1933575" y="3074988"/>
            <a:ext cx="1338263" cy="2132012"/>
          </a:xfrm>
          <a:prstGeom prst="line">
            <a:avLst/>
          </a:prstGeom>
          <a:noFill/>
          <a:ln w="55563">
            <a:solidFill>
              <a:srgbClr val="60220F"/>
            </a:solidFill>
            <a:prstDash val="dash"/>
            <a:round/>
            <a:headEnd/>
            <a:tailEnd/>
          </a:ln>
        </p:spPr>
        <p:txBody>
          <a:bodyPr/>
          <a:lstStyle/>
          <a:p>
            <a:endParaRPr lang="en-US"/>
          </a:p>
        </p:txBody>
      </p:sp>
      <p:grpSp>
        <p:nvGrpSpPr>
          <p:cNvPr id="2" name="Group 17"/>
          <p:cNvGrpSpPr>
            <a:grpSpLocks/>
          </p:cNvGrpSpPr>
          <p:nvPr/>
        </p:nvGrpSpPr>
        <p:grpSpPr bwMode="auto">
          <a:xfrm>
            <a:off x="1636713" y="4186238"/>
            <a:ext cx="1616075" cy="1874837"/>
            <a:chOff x="1031" y="2637"/>
            <a:chExt cx="1018" cy="1181"/>
          </a:xfrm>
        </p:grpSpPr>
        <p:sp>
          <p:nvSpPr>
            <p:cNvPr id="66630" name="Line 18"/>
            <p:cNvSpPr>
              <a:spLocks noChangeShapeType="1"/>
            </p:cNvSpPr>
            <p:nvPr/>
          </p:nvSpPr>
          <p:spPr bwMode="auto">
            <a:xfrm>
              <a:off x="1031" y="2637"/>
              <a:ext cx="1" cy="538"/>
            </a:xfrm>
            <a:prstGeom prst="line">
              <a:avLst/>
            </a:prstGeom>
            <a:noFill/>
            <a:ln w="55626">
              <a:solidFill>
                <a:srgbClr val="C74149"/>
              </a:solidFill>
              <a:round/>
              <a:headEnd type="stealth" w="med" len="med"/>
              <a:tailEnd/>
            </a:ln>
          </p:spPr>
          <p:txBody>
            <a:bodyPr/>
            <a:lstStyle/>
            <a:p>
              <a:endParaRPr lang="en-US"/>
            </a:p>
          </p:txBody>
        </p:sp>
        <p:sp>
          <p:nvSpPr>
            <p:cNvPr id="66631" name="Line 19"/>
            <p:cNvSpPr>
              <a:spLocks noChangeShapeType="1"/>
            </p:cNvSpPr>
            <p:nvPr/>
          </p:nvSpPr>
          <p:spPr bwMode="auto">
            <a:xfrm>
              <a:off x="1675" y="3817"/>
              <a:ext cx="374" cy="1"/>
            </a:xfrm>
            <a:prstGeom prst="line">
              <a:avLst/>
            </a:prstGeom>
            <a:noFill/>
            <a:ln w="55626">
              <a:solidFill>
                <a:srgbClr val="C74149"/>
              </a:solidFill>
              <a:round/>
              <a:headEnd type="stealth" w="med" len="med"/>
              <a:tailEnd/>
            </a:ln>
          </p:spPr>
          <p:txBody>
            <a:bodyPr/>
            <a:lstStyle/>
            <a:p>
              <a:endParaRPr lang="en-US"/>
            </a:p>
          </p:txBody>
        </p:sp>
      </p:grpSp>
      <p:sp>
        <p:nvSpPr>
          <p:cNvPr id="914452" name="Line 20"/>
          <p:cNvSpPr>
            <a:spLocks noChangeShapeType="1"/>
          </p:cNvSpPr>
          <p:nvPr/>
        </p:nvSpPr>
        <p:spPr bwMode="auto">
          <a:xfrm>
            <a:off x="1785938" y="1795463"/>
            <a:ext cx="2525712" cy="4041775"/>
          </a:xfrm>
          <a:prstGeom prst="line">
            <a:avLst/>
          </a:prstGeom>
          <a:noFill/>
          <a:ln w="55563">
            <a:solidFill>
              <a:srgbClr val="AD0D1B"/>
            </a:solidFill>
            <a:round/>
            <a:headEnd/>
            <a:tailEnd/>
          </a:ln>
        </p:spPr>
        <p:txBody>
          <a:bodyPr/>
          <a:lstStyle/>
          <a:p>
            <a:endParaRPr lang="en-US"/>
          </a:p>
        </p:txBody>
      </p:sp>
      <p:sp>
        <p:nvSpPr>
          <p:cNvPr id="914453" name="Line 21"/>
          <p:cNvSpPr>
            <a:spLocks noChangeShapeType="1"/>
          </p:cNvSpPr>
          <p:nvPr/>
        </p:nvSpPr>
        <p:spPr bwMode="auto">
          <a:xfrm>
            <a:off x="1785938" y="3705225"/>
            <a:ext cx="2506662" cy="2125663"/>
          </a:xfrm>
          <a:prstGeom prst="line">
            <a:avLst/>
          </a:prstGeom>
          <a:noFill/>
          <a:ln w="55563">
            <a:solidFill>
              <a:srgbClr val="003F95"/>
            </a:solidFill>
            <a:round/>
            <a:headEnd/>
            <a:tailEnd/>
          </a:ln>
        </p:spPr>
        <p:txBody>
          <a:bodyPr/>
          <a:lstStyle/>
          <a:p>
            <a:endParaRPr lang="en-US"/>
          </a:p>
        </p:txBody>
      </p:sp>
      <p:sp>
        <p:nvSpPr>
          <p:cNvPr id="66579" name="Rectangle 22"/>
          <p:cNvSpPr>
            <a:spLocks noChangeArrowheads="1"/>
          </p:cNvSpPr>
          <p:nvPr/>
        </p:nvSpPr>
        <p:spPr bwMode="auto">
          <a:xfrm>
            <a:off x="7034213" y="5857875"/>
            <a:ext cx="915987" cy="276225"/>
          </a:xfrm>
          <a:prstGeom prst="rect">
            <a:avLst/>
          </a:prstGeom>
          <a:noFill/>
          <a:ln w="9525">
            <a:noFill/>
            <a:miter lim="800000"/>
            <a:headEnd/>
            <a:tailEnd/>
          </a:ln>
        </p:spPr>
        <p:txBody>
          <a:bodyPr wrap="none" lIns="0" tIns="0" rIns="0" bIns="0">
            <a:spAutoFit/>
          </a:bodyPr>
          <a:lstStyle/>
          <a:p>
            <a:pPr eaLnBrk="0" hangingPunct="0"/>
            <a:r>
              <a:rPr lang="en-US" sz="1600" b="1" u="none">
                <a:solidFill>
                  <a:srgbClr val="000000"/>
                </a:solidFill>
              </a:rPr>
              <a:t>Quantity</a:t>
            </a:r>
            <a:endParaRPr lang="en-US" sz="2400" u="none">
              <a:latin typeface="Times New Roman" pitchFamily="18" charset="0"/>
            </a:endParaRPr>
          </a:p>
        </p:txBody>
      </p:sp>
      <p:sp>
        <p:nvSpPr>
          <p:cNvPr id="66580" name="Rectangle 23"/>
          <p:cNvSpPr>
            <a:spLocks noChangeArrowheads="1"/>
          </p:cNvSpPr>
          <p:nvPr/>
        </p:nvSpPr>
        <p:spPr bwMode="auto">
          <a:xfrm>
            <a:off x="7100888" y="6103938"/>
            <a:ext cx="847725" cy="276225"/>
          </a:xfrm>
          <a:prstGeom prst="rect">
            <a:avLst/>
          </a:prstGeom>
          <a:noFill/>
          <a:ln w="9525">
            <a:noFill/>
            <a:miter lim="800000"/>
            <a:headEnd/>
            <a:tailEnd/>
          </a:ln>
        </p:spPr>
        <p:txBody>
          <a:bodyPr wrap="none" lIns="0" tIns="0" rIns="0" bIns="0">
            <a:spAutoFit/>
          </a:bodyPr>
          <a:lstStyle/>
          <a:p>
            <a:pPr eaLnBrk="0" hangingPunct="0"/>
            <a:r>
              <a:rPr lang="en-US" sz="1600" b="1" u="none">
                <a:solidFill>
                  <a:srgbClr val="000000"/>
                </a:solidFill>
              </a:rPr>
              <a:t>of Pizza</a:t>
            </a:r>
            <a:endParaRPr lang="en-US" sz="2400" u="none">
              <a:latin typeface="Times New Roman" pitchFamily="18" charset="0"/>
            </a:endParaRPr>
          </a:p>
        </p:txBody>
      </p:sp>
      <p:sp>
        <p:nvSpPr>
          <p:cNvPr id="66581" name="Rectangle 24"/>
          <p:cNvSpPr>
            <a:spLocks noChangeArrowheads="1"/>
          </p:cNvSpPr>
          <p:nvPr/>
        </p:nvSpPr>
        <p:spPr bwMode="auto">
          <a:xfrm>
            <a:off x="935038" y="1052513"/>
            <a:ext cx="915987" cy="276225"/>
          </a:xfrm>
          <a:prstGeom prst="rect">
            <a:avLst/>
          </a:prstGeom>
          <a:noFill/>
          <a:ln w="9525">
            <a:noFill/>
            <a:miter lim="800000"/>
            <a:headEnd/>
            <a:tailEnd/>
          </a:ln>
        </p:spPr>
        <p:txBody>
          <a:bodyPr wrap="none" lIns="0" tIns="0" rIns="0" bIns="0">
            <a:spAutoFit/>
          </a:bodyPr>
          <a:lstStyle/>
          <a:p>
            <a:pPr eaLnBrk="0" hangingPunct="0"/>
            <a:r>
              <a:rPr lang="en-US" sz="1600" b="1" u="none">
                <a:solidFill>
                  <a:srgbClr val="000000"/>
                </a:solidFill>
              </a:rPr>
              <a:t>Quantity</a:t>
            </a:r>
            <a:endParaRPr lang="en-US" sz="2400" u="none">
              <a:latin typeface="Times New Roman" pitchFamily="18" charset="0"/>
            </a:endParaRPr>
          </a:p>
        </p:txBody>
      </p:sp>
      <p:sp>
        <p:nvSpPr>
          <p:cNvPr id="66582" name="Rectangle 25"/>
          <p:cNvSpPr>
            <a:spLocks noChangeArrowheads="1"/>
          </p:cNvSpPr>
          <p:nvPr/>
        </p:nvSpPr>
        <p:spPr bwMode="auto">
          <a:xfrm>
            <a:off x="971550" y="1298575"/>
            <a:ext cx="873125" cy="276225"/>
          </a:xfrm>
          <a:prstGeom prst="rect">
            <a:avLst/>
          </a:prstGeom>
          <a:noFill/>
          <a:ln w="9525">
            <a:noFill/>
            <a:miter lim="800000"/>
            <a:headEnd/>
            <a:tailEnd/>
          </a:ln>
        </p:spPr>
        <p:txBody>
          <a:bodyPr wrap="none" lIns="0" tIns="0" rIns="0" bIns="0">
            <a:spAutoFit/>
          </a:bodyPr>
          <a:lstStyle/>
          <a:p>
            <a:pPr eaLnBrk="0" hangingPunct="0"/>
            <a:r>
              <a:rPr lang="en-US" sz="1600" b="1" u="none">
                <a:solidFill>
                  <a:srgbClr val="000000"/>
                </a:solidFill>
              </a:rPr>
              <a:t>of Pepsi</a:t>
            </a:r>
            <a:endParaRPr lang="en-US" sz="2400" u="none">
              <a:latin typeface="Times New Roman" pitchFamily="18" charset="0"/>
            </a:endParaRPr>
          </a:p>
        </p:txBody>
      </p:sp>
      <p:sp>
        <p:nvSpPr>
          <p:cNvPr id="66583" name="Rectangle 26"/>
          <p:cNvSpPr>
            <a:spLocks noChangeArrowheads="1"/>
          </p:cNvSpPr>
          <p:nvPr/>
        </p:nvSpPr>
        <p:spPr bwMode="auto">
          <a:xfrm>
            <a:off x="1624013" y="5864225"/>
            <a:ext cx="203200" cy="276225"/>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0</a:t>
            </a:r>
            <a:endParaRPr lang="en-US" sz="2400" u="none">
              <a:latin typeface="Times New Roman" pitchFamily="18" charset="0"/>
            </a:endParaRPr>
          </a:p>
        </p:txBody>
      </p:sp>
      <p:grpSp>
        <p:nvGrpSpPr>
          <p:cNvPr id="3" name="Group 27"/>
          <p:cNvGrpSpPr>
            <a:grpSpLocks/>
          </p:cNvGrpSpPr>
          <p:nvPr/>
        </p:nvGrpSpPr>
        <p:grpSpPr bwMode="auto">
          <a:xfrm>
            <a:off x="1860550" y="1611313"/>
            <a:ext cx="2935288" cy="4122737"/>
            <a:chOff x="1172" y="1015"/>
            <a:chExt cx="1849" cy="2597"/>
          </a:xfrm>
        </p:grpSpPr>
        <p:sp>
          <p:nvSpPr>
            <p:cNvPr id="66628" name="Freeform 28"/>
            <p:cNvSpPr>
              <a:spLocks/>
            </p:cNvSpPr>
            <p:nvPr/>
          </p:nvSpPr>
          <p:spPr bwMode="auto">
            <a:xfrm>
              <a:off x="1172" y="1015"/>
              <a:ext cx="1731" cy="2521"/>
            </a:xfrm>
            <a:custGeom>
              <a:avLst/>
              <a:gdLst>
                <a:gd name="T0" fmla="*/ 2147483647 w 148"/>
                <a:gd name="T1" fmla="*/ 0 h 216"/>
                <a:gd name="T2" fmla="*/ 2147483647 w 148"/>
                <a:gd name="T3" fmla="*/ 2147483647 h 216"/>
                <a:gd name="T4" fmla="*/ 2147483647 w 148"/>
                <a:gd name="T5" fmla="*/ 2147483647 h 216"/>
                <a:gd name="T6" fmla="*/ 0 60000 65536"/>
                <a:gd name="T7" fmla="*/ 0 60000 65536"/>
                <a:gd name="T8" fmla="*/ 0 60000 65536"/>
                <a:gd name="T9" fmla="*/ 0 w 148"/>
                <a:gd name="T10" fmla="*/ 0 h 216"/>
                <a:gd name="T11" fmla="*/ 148 w 148"/>
                <a:gd name="T12" fmla="*/ 216 h 216"/>
              </a:gdLst>
              <a:ahLst/>
              <a:cxnLst>
                <a:cxn ang="T6">
                  <a:pos x="T0" y="T1"/>
                </a:cxn>
                <a:cxn ang="T7">
                  <a:pos x="T2" y="T3"/>
                </a:cxn>
                <a:cxn ang="T8">
                  <a:pos x="T4" y="T5"/>
                </a:cxn>
              </a:cxnLst>
              <a:rect l="T9" t="T10" r="T11" b="T12"/>
              <a:pathLst>
                <a:path w="148" h="216">
                  <a:moveTo>
                    <a:pt x="6" y="0"/>
                  </a:moveTo>
                  <a:cubicBezTo>
                    <a:pt x="0" y="116"/>
                    <a:pt x="61" y="158"/>
                    <a:pt x="76" y="180"/>
                  </a:cubicBezTo>
                  <a:cubicBezTo>
                    <a:pt x="77" y="182"/>
                    <a:pt x="107" y="202"/>
                    <a:pt x="148" y="216"/>
                  </a:cubicBezTo>
                </a:path>
              </a:pathLst>
            </a:custGeom>
            <a:noFill/>
            <a:ln w="55563">
              <a:solidFill>
                <a:srgbClr val="003F95"/>
              </a:solidFill>
              <a:round/>
              <a:headEnd/>
              <a:tailEnd/>
            </a:ln>
          </p:spPr>
          <p:txBody>
            <a:bodyPr/>
            <a:lstStyle/>
            <a:p>
              <a:endParaRPr lang="en-US"/>
            </a:p>
          </p:txBody>
        </p:sp>
        <p:sp>
          <p:nvSpPr>
            <p:cNvPr id="66629" name="Rectangle 29"/>
            <p:cNvSpPr>
              <a:spLocks noChangeArrowheads="1"/>
            </p:cNvSpPr>
            <p:nvPr/>
          </p:nvSpPr>
          <p:spPr bwMode="auto">
            <a:xfrm>
              <a:off x="2936" y="3458"/>
              <a:ext cx="85" cy="154"/>
            </a:xfrm>
            <a:prstGeom prst="rect">
              <a:avLst/>
            </a:prstGeom>
            <a:noFill/>
            <a:ln w="9525">
              <a:noFill/>
              <a:miter lim="800000"/>
              <a:headEnd/>
              <a:tailEnd/>
            </a:ln>
          </p:spPr>
          <p:txBody>
            <a:bodyPr wrap="none" lIns="0" tIns="0" rIns="0" bIns="0">
              <a:spAutoFit/>
            </a:bodyPr>
            <a:lstStyle/>
            <a:p>
              <a:pPr eaLnBrk="0" hangingPunct="0"/>
              <a:r>
                <a:rPr lang="en-US" sz="1600" i="1" u="none">
                  <a:solidFill>
                    <a:srgbClr val="000000"/>
                  </a:solidFill>
                </a:rPr>
                <a:t>I</a:t>
              </a:r>
              <a:r>
                <a:rPr lang="en-US" sz="1600" u="none" baseline="-25000">
                  <a:solidFill>
                    <a:srgbClr val="000000"/>
                  </a:solidFill>
                </a:rPr>
                <a:t>1</a:t>
              </a:r>
              <a:endParaRPr lang="en-US" sz="2400" u="none">
                <a:latin typeface="Times New Roman" pitchFamily="18" charset="0"/>
              </a:endParaRPr>
            </a:p>
          </p:txBody>
        </p:sp>
      </p:grpSp>
      <p:grpSp>
        <p:nvGrpSpPr>
          <p:cNvPr id="4" name="Group 30"/>
          <p:cNvGrpSpPr>
            <a:grpSpLocks/>
          </p:cNvGrpSpPr>
          <p:nvPr/>
        </p:nvGrpSpPr>
        <p:grpSpPr bwMode="auto">
          <a:xfrm>
            <a:off x="2473325" y="1276350"/>
            <a:ext cx="3078163" cy="3929063"/>
            <a:chOff x="1558" y="804"/>
            <a:chExt cx="1939" cy="2475"/>
          </a:xfrm>
        </p:grpSpPr>
        <p:sp>
          <p:nvSpPr>
            <p:cNvPr id="66626" name="Freeform 31"/>
            <p:cNvSpPr>
              <a:spLocks/>
            </p:cNvSpPr>
            <p:nvPr/>
          </p:nvSpPr>
          <p:spPr bwMode="auto">
            <a:xfrm>
              <a:off x="1558" y="804"/>
              <a:ext cx="1824" cy="2406"/>
            </a:xfrm>
            <a:custGeom>
              <a:avLst/>
              <a:gdLst>
                <a:gd name="T0" fmla="*/ 0 w 156"/>
                <a:gd name="T1" fmla="*/ 0 h 206"/>
                <a:gd name="T2" fmla="*/ 2147483647 w 156"/>
                <a:gd name="T3" fmla="*/ 2147483647 h 206"/>
                <a:gd name="T4" fmla="*/ 0 60000 65536"/>
                <a:gd name="T5" fmla="*/ 0 60000 65536"/>
                <a:gd name="T6" fmla="*/ 0 w 156"/>
                <a:gd name="T7" fmla="*/ 0 h 206"/>
                <a:gd name="T8" fmla="*/ 156 w 156"/>
                <a:gd name="T9" fmla="*/ 206 h 206"/>
              </a:gdLst>
              <a:ahLst/>
              <a:cxnLst>
                <a:cxn ang="T4">
                  <a:pos x="T0" y="T1"/>
                </a:cxn>
                <a:cxn ang="T5">
                  <a:pos x="T2" y="T3"/>
                </a:cxn>
              </a:cxnLst>
              <a:rect l="T6" t="T7" r="T8" b="T9"/>
              <a:pathLst>
                <a:path w="156" h="206">
                  <a:moveTo>
                    <a:pt x="0" y="0"/>
                  </a:moveTo>
                  <a:cubicBezTo>
                    <a:pt x="9" y="129"/>
                    <a:pt x="6" y="135"/>
                    <a:pt x="156" y="206"/>
                  </a:cubicBezTo>
                </a:path>
              </a:pathLst>
            </a:custGeom>
            <a:noFill/>
            <a:ln w="55563">
              <a:solidFill>
                <a:srgbClr val="AD0D1B"/>
              </a:solidFill>
              <a:round/>
              <a:headEnd/>
              <a:tailEnd/>
            </a:ln>
          </p:spPr>
          <p:txBody>
            <a:bodyPr/>
            <a:lstStyle/>
            <a:p>
              <a:endParaRPr lang="en-US"/>
            </a:p>
          </p:txBody>
        </p:sp>
        <p:sp>
          <p:nvSpPr>
            <p:cNvPr id="66627" name="Rectangle 32"/>
            <p:cNvSpPr>
              <a:spLocks noChangeArrowheads="1"/>
            </p:cNvSpPr>
            <p:nvPr/>
          </p:nvSpPr>
          <p:spPr bwMode="auto">
            <a:xfrm>
              <a:off x="3412" y="3125"/>
              <a:ext cx="85" cy="154"/>
            </a:xfrm>
            <a:prstGeom prst="rect">
              <a:avLst/>
            </a:prstGeom>
            <a:noFill/>
            <a:ln w="9525">
              <a:noFill/>
              <a:miter lim="800000"/>
              <a:headEnd/>
              <a:tailEnd/>
            </a:ln>
          </p:spPr>
          <p:txBody>
            <a:bodyPr wrap="none" lIns="0" tIns="0" rIns="0" bIns="0">
              <a:spAutoFit/>
            </a:bodyPr>
            <a:lstStyle/>
            <a:p>
              <a:pPr eaLnBrk="0" hangingPunct="0"/>
              <a:r>
                <a:rPr lang="en-US" sz="1600" i="1" u="none">
                  <a:solidFill>
                    <a:srgbClr val="000000"/>
                  </a:solidFill>
                </a:rPr>
                <a:t>I</a:t>
              </a:r>
              <a:r>
                <a:rPr lang="en-US" sz="1600" u="none" baseline="-25000">
                  <a:solidFill>
                    <a:srgbClr val="000000"/>
                  </a:solidFill>
                </a:rPr>
                <a:t>2</a:t>
              </a:r>
              <a:endParaRPr lang="en-US" sz="2400" u="none">
                <a:latin typeface="Times New Roman" pitchFamily="18" charset="0"/>
              </a:endParaRPr>
            </a:p>
          </p:txBody>
        </p:sp>
      </p:grpSp>
      <p:grpSp>
        <p:nvGrpSpPr>
          <p:cNvPr id="5" name="Group 33"/>
          <p:cNvGrpSpPr>
            <a:grpSpLocks/>
          </p:cNvGrpSpPr>
          <p:nvPr/>
        </p:nvGrpSpPr>
        <p:grpSpPr bwMode="auto">
          <a:xfrm>
            <a:off x="1822450" y="3965575"/>
            <a:ext cx="3686175" cy="1871663"/>
            <a:chOff x="1148" y="2498"/>
            <a:chExt cx="2322" cy="1179"/>
          </a:xfrm>
        </p:grpSpPr>
        <p:sp>
          <p:nvSpPr>
            <p:cNvPr id="66620" name="Freeform 34"/>
            <p:cNvSpPr>
              <a:spLocks/>
            </p:cNvSpPr>
            <p:nvPr/>
          </p:nvSpPr>
          <p:spPr bwMode="auto">
            <a:xfrm>
              <a:off x="1148" y="3116"/>
              <a:ext cx="913" cy="561"/>
            </a:xfrm>
            <a:custGeom>
              <a:avLst/>
              <a:gdLst>
                <a:gd name="T0" fmla="*/ 0 w 913"/>
                <a:gd name="T1" fmla="*/ 0 h 561"/>
                <a:gd name="T2" fmla="*/ 913 w 913"/>
                <a:gd name="T3" fmla="*/ 0 h 561"/>
                <a:gd name="T4" fmla="*/ 913 w 913"/>
                <a:gd name="T5" fmla="*/ 561 h 561"/>
                <a:gd name="T6" fmla="*/ 0 60000 65536"/>
                <a:gd name="T7" fmla="*/ 0 60000 65536"/>
                <a:gd name="T8" fmla="*/ 0 60000 65536"/>
                <a:gd name="T9" fmla="*/ 0 w 913"/>
                <a:gd name="T10" fmla="*/ 0 h 561"/>
                <a:gd name="T11" fmla="*/ 913 w 913"/>
                <a:gd name="T12" fmla="*/ 561 h 561"/>
              </a:gdLst>
              <a:ahLst/>
              <a:cxnLst>
                <a:cxn ang="T6">
                  <a:pos x="T0" y="T1"/>
                </a:cxn>
                <a:cxn ang="T7">
                  <a:pos x="T2" y="T3"/>
                </a:cxn>
                <a:cxn ang="T8">
                  <a:pos x="T4" y="T5"/>
                </a:cxn>
              </a:cxnLst>
              <a:rect l="T9" t="T10" r="T11" b="T12"/>
              <a:pathLst>
                <a:path w="913" h="561">
                  <a:moveTo>
                    <a:pt x="0" y="0"/>
                  </a:moveTo>
                  <a:lnTo>
                    <a:pt x="913" y="0"/>
                  </a:lnTo>
                  <a:lnTo>
                    <a:pt x="913" y="561"/>
                  </a:lnTo>
                </a:path>
              </a:pathLst>
            </a:custGeom>
            <a:noFill/>
            <a:ln w="19050">
              <a:solidFill>
                <a:schemeClr val="tx1"/>
              </a:solidFill>
              <a:prstDash val="sysDot"/>
              <a:round/>
              <a:headEnd/>
              <a:tailEnd/>
            </a:ln>
          </p:spPr>
          <p:txBody>
            <a:bodyPr/>
            <a:lstStyle/>
            <a:p>
              <a:endParaRPr lang="en-US"/>
            </a:p>
          </p:txBody>
        </p:sp>
        <p:grpSp>
          <p:nvGrpSpPr>
            <p:cNvPr id="6" name="Group 35"/>
            <p:cNvGrpSpPr>
              <a:grpSpLocks/>
            </p:cNvGrpSpPr>
            <p:nvPr/>
          </p:nvGrpSpPr>
          <p:grpSpPr bwMode="auto">
            <a:xfrm>
              <a:off x="2014" y="2498"/>
              <a:ext cx="1456" cy="665"/>
              <a:chOff x="2014" y="2498"/>
              <a:chExt cx="1456" cy="665"/>
            </a:xfrm>
          </p:grpSpPr>
          <p:sp>
            <p:nvSpPr>
              <p:cNvPr id="66622" name="Line 36"/>
              <p:cNvSpPr>
                <a:spLocks noChangeShapeType="1"/>
              </p:cNvSpPr>
              <p:nvPr/>
            </p:nvSpPr>
            <p:spPr bwMode="auto">
              <a:xfrm flipV="1">
                <a:off x="2142" y="2591"/>
                <a:ext cx="433" cy="408"/>
              </a:xfrm>
              <a:prstGeom prst="line">
                <a:avLst/>
              </a:prstGeom>
              <a:noFill/>
              <a:ln w="19050">
                <a:solidFill>
                  <a:srgbClr val="000000"/>
                </a:solidFill>
                <a:round/>
                <a:headEnd/>
                <a:tailEnd/>
              </a:ln>
            </p:spPr>
            <p:txBody>
              <a:bodyPr/>
              <a:lstStyle/>
              <a:p>
                <a:endParaRPr lang="en-US"/>
              </a:p>
            </p:txBody>
          </p:sp>
          <p:sp>
            <p:nvSpPr>
              <p:cNvPr id="66623" name="Oval 37"/>
              <p:cNvSpPr>
                <a:spLocks noChangeArrowheads="1"/>
              </p:cNvSpPr>
              <p:nvPr/>
            </p:nvSpPr>
            <p:spPr bwMode="auto">
              <a:xfrm>
                <a:off x="2014" y="3081"/>
                <a:ext cx="82" cy="82"/>
              </a:xfrm>
              <a:prstGeom prst="ellipse">
                <a:avLst/>
              </a:prstGeom>
              <a:solidFill>
                <a:srgbClr val="000000"/>
              </a:solidFill>
              <a:ln w="9525">
                <a:noFill/>
                <a:round/>
                <a:headEnd/>
                <a:tailEnd/>
              </a:ln>
            </p:spPr>
            <p:txBody>
              <a:bodyPr/>
              <a:lstStyle/>
              <a:p>
                <a:endParaRPr lang="en-US"/>
              </a:p>
            </p:txBody>
          </p:sp>
          <p:sp>
            <p:nvSpPr>
              <p:cNvPr id="66624" name="Rectangle 38"/>
              <p:cNvSpPr>
                <a:spLocks noChangeArrowheads="1"/>
              </p:cNvSpPr>
              <p:nvPr/>
            </p:nvSpPr>
            <p:spPr bwMode="auto">
              <a:xfrm>
                <a:off x="2112" y="2984"/>
                <a:ext cx="85" cy="15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A</a:t>
                </a:r>
                <a:endParaRPr lang="en-US" sz="2400" u="none">
                  <a:latin typeface="Times New Roman" pitchFamily="18" charset="0"/>
                </a:endParaRPr>
              </a:p>
            </p:txBody>
          </p:sp>
          <p:sp>
            <p:nvSpPr>
              <p:cNvPr id="66625" name="Rectangle 39"/>
              <p:cNvSpPr>
                <a:spLocks noChangeArrowheads="1"/>
              </p:cNvSpPr>
              <p:nvPr/>
            </p:nvSpPr>
            <p:spPr bwMode="auto">
              <a:xfrm>
                <a:off x="2614" y="2498"/>
                <a:ext cx="856" cy="17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Initial optimum</a:t>
                </a:r>
                <a:endParaRPr lang="en-US" sz="2400" u="none">
                  <a:latin typeface="Times New Roman" pitchFamily="18" charset="0"/>
                </a:endParaRPr>
              </a:p>
            </p:txBody>
          </p:sp>
        </p:grpSp>
      </p:grpSp>
      <p:grpSp>
        <p:nvGrpSpPr>
          <p:cNvPr id="7" name="Group 40"/>
          <p:cNvGrpSpPr>
            <a:grpSpLocks/>
          </p:cNvGrpSpPr>
          <p:nvPr/>
        </p:nvGrpSpPr>
        <p:grpSpPr bwMode="auto">
          <a:xfrm>
            <a:off x="2343150" y="1912938"/>
            <a:ext cx="2679700" cy="661987"/>
            <a:chOff x="1476" y="1205"/>
            <a:chExt cx="1688" cy="417"/>
          </a:xfrm>
        </p:grpSpPr>
        <p:sp>
          <p:nvSpPr>
            <p:cNvPr id="66618" name="Line 41"/>
            <p:cNvSpPr>
              <a:spLocks noChangeShapeType="1"/>
            </p:cNvSpPr>
            <p:nvPr/>
          </p:nvSpPr>
          <p:spPr bwMode="auto">
            <a:xfrm flipV="1">
              <a:off x="1476" y="1295"/>
              <a:ext cx="351" cy="327"/>
            </a:xfrm>
            <a:prstGeom prst="line">
              <a:avLst/>
            </a:prstGeom>
            <a:noFill/>
            <a:ln w="19050">
              <a:solidFill>
                <a:srgbClr val="000000"/>
              </a:solidFill>
              <a:round/>
              <a:headEnd/>
              <a:tailEnd/>
            </a:ln>
          </p:spPr>
          <p:txBody>
            <a:bodyPr/>
            <a:lstStyle/>
            <a:p>
              <a:endParaRPr lang="en-US"/>
            </a:p>
          </p:txBody>
        </p:sp>
        <p:sp>
          <p:nvSpPr>
            <p:cNvPr id="66619" name="Rectangle 42"/>
            <p:cNvSpPr>
              <a:spLocks noChangeArrowheads="1"/>
            </p:cNvSpPr>
            <p:nvPr/>
          </p:nvSpPr>
          <p:spPr bwMode="auto">
            <a:xfrm>
              <a:off x="1867" y="1205"/>
              <a:ext cx="1297" cy="17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New budget constraint</a:t>
              </a:r>
              <a:endParaRPr lang="en-US" sz="2400" u="none">
                <a:latin typeface="Times New Roman" pitchFamily="18" charset="0"/>
              </a:endParaRPr>
            </a:p>
          </p:txBody>
        </p:sp>
      </p:grpSp>
      <p:grpSp>
        <p:nvGrpSpPr>
          <p:cNvPr id="8" name="Group 43"/>
          <p:cNvGrpSpPr>
            <a:grpSpLocks/>
          </p:cNvGrpSpPr>
          <p:nvPr/>
        </p:nvGrpSpPr>
        <p:grpSpPr bwMode="auto">
          <a:xfrm>
            <a:off x="1662113" y="3605213"/>
            <a:ext cx="1206500" cy="2844800"/>
            <a:chOff x="1047" y="2271"/>
            <a:chExt cx="760" cy="1792"/>
          </a:xfrm>
        </p:grpSpPr>
        <p:sp>
          <p:nvSpPr>
            <p:cNvPr id="66616" name="Line 44"/>
            <p:cNvSpPr>
              <a:spLocks noChangeShapeType="1"/>
            </p:cNvSpPr>
            <p:nvPr/>
          </p:nvSpPr>
          <p:spPr bwMode="auto">
            <a:xfrm>
              <a:off x="1047" y="2271"/>
              <a:ext cx="1" cy="245"/>
            </a:xfrm>
            <a:prstGeom prst="line">
              <a:avLst/>
            </a:prstGeom>
            <a:noFill/>
            <a:ln w="55626">
              <a:solidFill>
                <a:srgbClr val="0097CC"/>
              </a:solidFill>
              <a:round/>
              <a:headEnd type="stealth" w="med" len="med"/>
              <a:tailEnd/>
            </a:ln>
          </p:spPr>
          <p:txBody>
            <a:bodyPr/>
            <a:lstStyle/>
            <a:p>
              <a:endParaRPr lang="en-US"/>
            </a:p>
          </p:txBody>
        </p:sp>
        <p:sp>
          <p:nvSpPr>
            <p:cNvPr id="66617" name="Line 45"/>
            <p:cNvSpPr>
              <a:spLocks noChangeShapeType="1"/>
            </p:cNvSpPr>
            <p:nvPr/>
          </p:nvSpPr>
          <p:spPr bwMode="auto">
            <a:xfrm flipH="1">
              <a:off x="1604" y="4062"/>
              <a:ext cx="203" cy="1"/>
            </a:xfrm>
            <a:prstGeom prst="line">
              <a:avLst/>
            </a:prstGeom>
            <a:noFill/>
            <a:ln w="55626">
              <a:solidFill>
                <a:srgbClr val="0097CC"/>
              </a:solidFill>
              <a:round/>
              <a:headEnd type="stealth" w="med" len="med"/>
              <a:tailEnd/>
            </a:ln>
          </p:spPr>
          <p:txBody>
            <a:bodyPr/>
            <a:lstStyle/>
            <a:p>
              <a:endParaRPr lang="en-US"/>
            </a:p>
          </p:txBody>
        </p:sp>
      </p:grpSp>
      <p:grpSp>
        <p:nvGrpSpPr>
          <p:cNvPr id="9" name="Group 46"/>
          <p:cNvGrpSpPr>
            <a:grpSpLocks/>
          </p:cNvGrpSpPr>
          <p:nvPr/>
        </p:nvGrpSpPr>
        <p:grpSpPr bwMode="auto">
          <a:xfrm>
            <a:off x="1906588" y="4130675"/>
            <a:ext cx="881062" cy="798513"/>
            <a:chOff x="1201" y="2602"/>
            <a:chExt cx="555" cy="503"/>
          </a:xfrm>
        </p:grpSpPr>
        <p:sp>
          <p:nvSpPr>
            <p:cNvPr id="66611" name="Rectangle 47"/>
            <p:cNvSpPr>
              <a:spLocks noChangeArrowheads="1"/>
            </p:cNvSpPr>
            <p:nvPr/>
          </p:nvSpPr>
          <p:spPr bwMode="auto">
            <a:xfrm>
              <a:off x="1546" y="2964"/>
              <a:ext cx="164" cy="140"/>
            </a:xfrm>
            <a:prstGeom prst="rect">
              <a:avLst/>
            </a:prstGeom>
            <a:solidFill>
              <a:srgbClr val="FFFFFF"/>
            </a:solidFill>
            <a:ln w="9525">
              <a:noFill/>
              <a:miter lim="800000"/>
              <a:headEnd/>
              <a:tailEnd/>
            </a:ln>
          </p:spPr>
          <p:txBody>
            <a:bodyPr/>
            <a:lstStyle/>
            <a:p>
              <a:endParaRPr lang="en-US"/>
            </a:p>
          </p:txBody>
        </p:sp>
        <p:sp>
          <p:nvSpPr>
            <p:cNvPr id="66612" name="Line 48"/>
            <p:cNvSpPr>
              <a:spLocks noChangeShapeType="1"/>
            </p:cNvSpPr>
            <p:nvPr/>
          </p:nvSpPr>
          <p:spPr bwMode="auto">
            <a:xfrm flipV="1">
              <a:off x="1324" y="2602"/>
              <a:ext cx="70" cy="59"/>
            </a:xfrm>
            <a:prstGeom prst="line">
              <a:avLst/>
            </a:prstGeom>
            <a:noFill/>
            <a:ln w="19050">
              <a:solidFill>
                <a:srgbClr val="000000"/>
              </a:solidFill>
              <a:round/>
              <a:headEnd/>
              <a:tailEnd/>
            </a:ln>
          </p:spPr>
          <p:txBody>
            <a:bodyPr/>
            <a:lstStyle/>
            <a:p>
              <a:endParaRPr lang="en-US"/>
            </a:p>
          </p:txBody>
        </p:sp>
        <p:sp>
          <p:nvSpPr>
            <p:cNvPr id="66613" name="Rectangle 49"/>
            <p:cNvSpPr>
              <a:spLocks noChangeArrowheads="1"/>
            </p:cNvSpPr>
            <p:nvPr/>
          </p:nvSpPr>
          <p:spPr bwMode="auto">
            <a:xfrm>
              <a:off x="1201" y="2641"/>
              <a:ext cx="298" cy="15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Initial</a:t>
              </a:r>
              <a:endParaRPr lang="en-US" sz="2400" u="none">
                <a:latin typeface="Times New Roman" pitchFamily="18" charset="0"/>
              </a:endParaRPr>
            </a:p>
          </p:txBody>
        </p:sp>
        <p:sp>
          <p:nvSpPr>
            <p:cNvPr id="66614" name="Rectangle 50"/>
            <p:cNvSpPr>
              <a:spLocks noChangeArrowheads="1"/>
            </p:cNvSpPr>
            <p:nvPr/>
          </p:nvSpPr>
          <p:spPr bwMode="auto">
            <a:xfrm>
              <a:off x="1201" y="2796"/>
              <a:ext cx="391" cy="15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budget</a:t>
              </a:r>
              <a:endParaRPr lang="en-US" sz="2400" u="none">
                <a:latin typeface="Times New Roman" pitchFamily="18" charset="0"/>
              </a:endParaRPr>
            </a:p>
          </p:txBody>
        </p:sp>
        <p:sp>
          <p:nvSpPr>
            <p:cNvPr id="66615" name="Rectangle 51"/>
            <p:cNvSpPr>
              <a:spLocks noChangeArrowheads="1"/>
            </p:cNvSpPr>
            <p:nvPr/>
          </p:nvSpPr>
          <p:spPr bwMode="auto">
            <a:xfrm>
              <a:off x="1201" y="2951"/>
              <a:ext cx="555" cy="15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constraint</a:t>
              </a:r>
              <a:endParaRPr lang="en-US" sz="2400" u="none">
                <a:latin typeface="Times New Roman" pitchFamily="18" charset="0"/>
              </a:endParaRPr>
            </a:p>
          </p:txBody>
        </p:sp>
      </p:grpSp>
      <p:grpSp>
        <p:nvGrpSpPr>
          <p:cNvPr id="10" name="Group 52"/>
          <p:cNvGrpSpPr>
            <a:grpSpLocks/>
          </p:cNvGrpSpPr>
          <p:nvPr/>
        </p:nvGrpSpPr>
        <p:grpSpPr bwMode="auto">
          <a:xfrm>
            <a:off x="504825" y="4279900"/>
            <a:ext cx="3343275" cy="2082800"/>
            <a:chOff x="318" y="2696"/>
            <a:chExt cx="2106" cy="1312"/>
          </a:xfrm>
        </p:grpSpPr>
        <p:grpSp>
          <p:nvGrpSpPr>
            <p:cNvPr id="11" name="Group 53"/>
            <p:cNvGrpSpPr>
              <a:grpSpLocks/>
            </p:cNvGrpSpPr>
            <p:nvPr/>
          </p:nvGrpSpPr>
          <p:grpSpPr bwMode="auto">
            <a:xfrm>
              <a:off x="318" y="2696"/>
              <a:ext cx="713" cy="328"/>
              <a:chOff x="318" y="2696"/>
              <a:chExt cx="713" cy="328"/>
            </a:xfrm>
          </p:grpSpPr>
          <p:sp>
            <p:nvSpPr>
              <p:cNvPr id="66609" name="Rectangle 54"/>
              <p:cNvSpPr>
                <a:spLocks noChangeArrowheads="1"/>
              </p:cNvSpPr>
              <p:nvPr/>
            </p:nvSpPr>
            <p:spPr bwMode="auto">
              <a:xfrm>
                <a:off x="318" y="2696"/>
                <a:ext cx="713" cy="17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Substitution</a:t>
                </a:r>
                <a:endParaRPr lang="en-US" sz="2400" u="none">
                  <a:latin typeface="Times New Roman" pitchFamily="18" charset="0"/>
                </a:endParaRPr>
              </a:p>
            </p:txBody>
          </p:sp>
          <p:sp>
            <p:nvSpPr>
              <p:cNvPr id="66610" name="Rectangle 55"/>
              <p:cNvSpPr>
                <a:spLocks noChangeArrowheads="1"/>
              </p:cNvSpPr>
              <p:nvPr/>
            </p:nvSpPr>
            <p:spPr bwMode="auto">
              <a:xfrm>
                <a:off x="663" y="2850"/>
                <a:ext cx="368" cy="17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effect</a:t>
                </a:r>
                <a:endParaRPr lang="en-US" sz="2400" u="none">
                  <a:latin typeface="Times New Roman" pitchFamily="18" charset="0"/>
                </a:endParaRPr>
              </a:p>
            </p:txBody>
          </p:sp>
        </p:grpSp>
        <p:sp>
          <p:nvSpPr>
            <p:cNvPr id="66608" name="Rectangle 56"/>
            <p:cNvSpPr>
              <a:spLocks noChangeArrowheads="1"/>
            </p:cNvSpPr>
            <p:nvPr/>
          </p:nvSpPr>
          <p:spPr bwMode="auto">
            <a:xfrm>
              <a:off x="1367" y="3834"/>
              <a:ext cx="1057" cy="17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Substitution effect</a:t>
              </a:r>
              <a:endParaRPr lang="en-US" sz="2400" u="none">
                <a:latin typeface="Times New Roman" pitchFamily="18" charset="0"/>
              </a:endParaRPr>
            </a:p>
          </p:txBody>
        </p:sp>
      </p:grpSp>
      <p:grpSp>
        <p:nvGrpSpPr>
          <p:cNvPr id="12" name="Group 57"/>
          <p:cNvGrpSpPr>
            <a:grpSpLocks/>
          </p:cNvGrpSpPr>
          <p:nvPr/>
        </p:nvGrpSpPr>
        <p:grpSpPr bwMode="auto">
          <a:xfrm>
            <a:off x="892175" y="3535363"/>
            <a:ext cx="2551113" cy="3244850"/>
            <a:chOff x="562" y="2227"/>
            <a:chExt cx="1607" cy="2044"/>
          </a:xfrm>
        </p:grpSpPr>
        <p:sp>
          <p:nvSpPr>
            <p:cNvPr id="66604" name="Rectangle 58"/>
            <p:cNvSpPr>
              <a:spLocks noChangeArrowheads="1"/>
            </p:cNvSpPr>
            <p:nvPr/>
          </p:nvSpPr>
          <p:spPr bwMode="auto">
            <a:xfrm>
              <a:off x="562" y="2227"/>
              <a:ext cx="465" cy="17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Income</a:t>
              </a:r>
              <a:endParaRPr lang="en-US" sz="2400" u="none">
                <a:latin typeface="Times New Roman" pitchFamily="18" charset="0"/>
              </a:endParaRPr>
            </a:p>
          </p:txBody>
        </p:sp>
        <p:sp>
          <p:nvSpPr>
            <p:cNvPr id="66605" name="Rectangle 59"/>
            <p:cNvSpPr>
              <a:spLocks noChangeArrowheads="1"/>
            </p:cNvSpPr>
            <p:nvPr/>
          </p:nvSpPr>
          <p:spPr bwMode="auto">
            <a:xfrm>
              <a:off x="663" y="2382"/>
              <a:ext cx="368" cy="17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effect</a:t>
              </a:r>
              <a:endParaRPr lang="en-US" sz="2400" u="none">
                <a:latin typeface="Times New Roman" pitchFamily="18" charset="0"/>
              </a:endParaRPr>
            </a:p>
          </p:txBody>
        </p:sp>
        <p:sp>
          <p:nvSpPr>
            <p:cNvPr id="66606" name="Rectangle 60"/>
            <p:cNvSpPr>
              <a:spLocks noChangeArrowheads="1"/>
            </p:cNvSpPr>
            <p:nvPr/>
          </p:nvSpPr>
          <p:spPr bwMode="auto">
            <a:xfrm>
              <a:off x="1360" y="4097"/>
              <a:ext cx="809" cy="17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Income effect</a:t>
              </a:r>
              <a:endParaRPr lang="en-US" sz="2400" u="none">
                <a:latin typeface="Times New Roman" pitchFamily="18" charset="0"/>
              </a:endParaRPr>
            </a:p>
          </p:txBody>
        </p:sp>
      </p:grpSp>
      <p:grpSp>
        <p:nvGrpSpPr>
          <p:cNvPr id="13" name="Group 61"/>
          <p:cNvGrpSpPr>
            <a:grpSpLocks/>
          </p:cNvGrpSpPr>
          <p:nvPr/>
        </p:nvGrpSpPr>
        <p:grpSpPr bwMode="auto">
          <a:xfrm>
            <a:off x="1822450" y="3757613"/>
            <a:ext cx="1030288" cy="2079625"/>
            <a:chOff x="1148" y="2367"/>
            <a:chExt cx="649" cy="1310"/>
          </a:xfrm>
        </p:grpSpPr>
        <p:sp>
          <p:nvSpPr>
            <p:cNvPr id="66600" name="Freeform 62"/>
            <p:cNvSpPr>
              <a:spLocks/>
            </p:cNvSpPr>
            <p:nvPr/>
          </p:nvSpPr>
          <p:spPr bwMode="auto">
            <a:xfrm>
              <a:off x="1148" y="2556"/>
              <a:ext cx="456" cy="1121"/>
            </a:xfrm>
            <a:custGeom>
              <a:avLst/>
              <a:gdLst>
                <a:gd name="T0" fmla="*/ 0 w 456"/>
                <a:gd name="T1" fmla="*/ 0 h 1121"/>
                <a:gd name="T2" fmla="*/ 456 w 456"/>
                <a:gd name="T3" fmla="*/ 0 h 1121"/>
                <a:gd name="T4" fmla="*/ 456 w 456"/>
                <a:gd name="T5" fmla="*/ 1121 h 1121"/>
                <a:gd name="T6" fmla="*/ 0 60000 65536"/>
                <a:gd name="T7" fmla="*/ 0 60000 65536"/>
                <a:gd name="T8" fmla="*/ 0 60000 65536"/>
                <a:gd name="T9" fmla="*/ 0 w 456"/>
                <a:gd name="T10" fmla="*/ 0 h 1121"/>
                <a:gd name="T11" fmla="*/ 456 w 456"/>
                <a:gd name="T12" fmla="*/ 1121 h 1121"/>
              </a:gdLst>
              <a:ahLst/>
              <a:cxnLst>
                <a:cxn ang="T6">
                  <a:pos x="T0" y="T1"/>
                </a:cxn>
                <a:cxn ang="T7">
                  <a:pos x="T2" y="T3"/>
                </a:cxn>
                <a:cxn ang="T8">
                  <a:pos x="T4" y="T5"/>
                </a:cxn>
              </a:cxnLst>
              <a:rect l="T9" t="T10" r="T11" b="T12"/>
              <a:pathLst>
                <a:path w="456" h="1121">
                  <a:moveTo>
                    <a:pt x="0" y="0"/>
                  </a:moveTo>
                  <a:lnTo>
                    <a:pt x="456" y="0"/>
                  </a:lnTo>
                  <a:lnTo>
                    <a:pt x="456" y="1121"/>
                  </a:lnTo>
                </a:path>
              </a:pathLst>
            </a:custGeom>
            <a:noFill/>
            <a:ln w="19050">
              <a:solidFill>
                <a:schemeClr val="tx1"/>
              </a:solidFill>
              <a:prstDash val="sysDot"/>
              <a:round/>
              <a:headEnd/>
              <a:tailEnd/>
            </a:ln>
          </p:spPr>
          <p:txBody>
            <a:bodyPr/>
            <a:lstStyle/>
            <a:p>
              <a:endParaRPr lang="en-US"/>
            </a:p>
          </p:txBody>
        </p:sp>
        <p:grpSp>
          <p:nvGrpSpPr>
            <p:cNvPr id="14" name="Group 63"/>
            <p:cNvGrpSpPr>
              <a:grpSpLocks/>
            </p:cNvGrpSpPr>
            <p:nvPr/>
          </p:nvGrpSpPr>
          <p:grpSpPr bwMode="auto">
            <a:xfrm>
              <a:off x="1569" y="2367"/>
              <a:ext cx="228" cy="224"/>
              <a:chOff x="1569" y="2367"/>
              <a:chExt cx="228" cy="224"/>
            </a:xfrm>
          </p:grpSpPr>
          <p:sp>
            <p:nvSpPr>
              <p:cNvPr id="66602" name="Oval 64"/>
              <p:cNvSpPr>
                <a:spLocks noChangeArrowheads="1"/>
              </p:cNvSpPr>
              <p:nvPr/>
            </p:nvSpPr>
            <p:spPr bwMode="auto">
              <a:xfrm>
                <a:off x="1569" y="2509"/>
                <a:ext cx="81" cy="82"/>
              </a:xfrm>
              <a:prstGeom prst="ellipse">
                <a:avLst/>
              </a:prstGeom>
              <a:solidFill>
                <a:srgbClr val="000000"/>
              </a:solidFill>
              <a:ln w="9525">
                <a:noFill/>
                <a:round/>
                <a:headEnd/>
                <a:tailEnd/>
              </a:ln>
            </p:spPr>
            <p:txBody>
              <a:bodyPr/>
              <a:lstStyle/>
              <a:p>
                <a:endParaRPr lang="en-US"/>
              </a:p>
            </p:txBody>
          </p:sp>
          <p:sp>
            <p:nvSpPr>
              <p:cNvPr id="66603" name="Rectangle 65"/>
              <p:cNvSpPr>
                <a:spLocks noChangeArrowheads="1"/>
              </p:cNvSpPr>
              <p:nvPr/>
            </p:nvSpPr>
            <p:spPr bwMode="auto">
              <a:xfrm>
                <a:off x="1654" y="2367"/>
                <a:ext cx="143" cy="17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B</a:t>
                </a:r>
                <a:endParaRPr lang="en-US" sz="2400" u="none">
                  <a:latin typeface="Times New Roman" pitchFamily="18" charset="0"/>
                </a:endParaRPr>
              </a:p>
            </p:txBody>
          </p:sp>
        </p:grpSp>
      </p:grpSp>
      <p:grpSp>
        <p:nvGrpSpPr>
          <p:cNvPr id="15" name="Group 66"/>
          <p:cNvGrpSpPr>
            <a:grpSpLocks/>
          </p:cNvGrpSpPr>
          <p:nvPr/>
        </p:nvGrpSpPr>
        <p:grpSpPr bwMode="auto">
          <a:xfrm>
            <a:off x="1822450" y="3295650"/>
            <a:ext cx="2627313" cy="2541588"/>
            <a:chOff x="1148" y="2076"/>
            <a:chExt cx="1655" cy="1601"/>
          </a:xfrm>
        </p:grpSpPr>
        <p:sp>
          <p:nvSpPr>
            <p:cNvPr id="66595" name="Freeform 67"/>
            <p:cNvSpPr>
              <a:spLocks/>
            </p:cNvSpPr>
            <p:nvPr/>
          </p:nvSpPr>
          <p:spPr bwMode="auto">
            <a:xfrm>
              <a:off x="1148" y="2229"/>
              <a:ext cx="655" cy="1448"/>
            </a:xfrm>
            <a:custGeom>
              <a:avLst/>
              <a:gdLst>
                <a:gd name="T0" fmla="*/ 0 w 655"/>
                <a:gd name="T1" fmla="*/ 0 h 1448"/>
                <a:gd name="T2" fmla="*/ 655 w 655"/>
                <a:gd name="T3" fmla="*/ 0 h 1448"/>
                <a:gd name="T4" fmla="*/ 655 w 655"/>
                <a:gd name="T5" fmla="*/ 1448 h 1448"/>
                <a:gd name="T6" fmla="*/ 0 60000 65536"/>
                <a:gd name="T7" fmla="*/ 0 60000 65536"/>
                <a:gd name="T8" fmla="*/ 0 60000 65536"/>
                <a:gd name="T9" fmla="*/ 0 w 655"/>
                <a:gd name="T10" fmla="*/ 0 h 1448"/>
                <a:gd name="T11" fmla="*/ 655 w 655"/>
                <a:gd name="T12" fmla="*/ 1448 h 1448"/>
              </a:gdLst>
              <a:ahLst/>
              <a:cxnLst>
                <a:cxn ang="T6">
                  <a:pos x="T0" y="T1"/>
                </a:cxn>
                <a:cxn ang="T7">
                  <a:pos x="T2" y="T3"/>
                </a:cxn>
                <a:cxn ang="T8">
                  <a:pos x="T4" y="T5"/>
                </a:cxn>
              </a:cxnLst>
              <a:rect l="T9" t="T10" r="T11" b="T12"/>
              <a:pathLst>
                <a:path w="655" h="1448">
                  <a:moveTo>
                    <a:pt x="0" y="0"/>
                  </a:moveTo>
                  <a:lnTo>
                    <a:pt x="655" y="0"/>
                  </a:lnTo>
                  <a:lnTo>
                    <a:pt x="655" y="1448"/>
                  </a:lnTo>
                </a:path>
              </a:pathLst>
            </a:custGeom>
            <a:noFill/>
            <a:ln w="19050">
              <a:solidFill>
                <a:schemeClr val="tx1"/>
              </a:solidFill>
              <a:prstDash val="sysDot"/>
              <a:round/>
              <a:headEnd/>
              <a:tailEnd/>
            </a:ln>
          </p:spPr>
          <p:txBody>
            <a:bodyPr/>
            <a:lstStyle/>
            <a:p>
              <a:endParaRPr lang="en-US"/>
            </a:p>
          </p:txBody>
        </p:sp>
        <p:grpSp>
          <p:nvGrpSpPr>
            <p:cNvPr id="16" name="Group 68"/>
            <p:cNvGrpSpPr>
              <a:grpSpLocks/>
            </p:cNvGrpSpPr>
            <p:nvPr/>
          </p:nvGrpSpPr>
          <p:grpSpPr bwMode="auto">
            <a:xfrm>
              <a:off x="1768" y="2076"/>
              <a:ext cx="1035" cy="188"/>
              <a:chOff x="1768" y="2076"/>
              <a:chExt cx="1035" cy="188"/>
            </a:xfrm>
          </p:grpSpPr>
          <p:sp>
            <p:nvSpPr>
              <p:cNvPr id="66597" name="Oval 69"/>
              <p:cNvSpPr>
                <a:spLocks noChangeArrowheads="1"/>
              </p:cNvSpPr>
              <p:nvPr/>
            </p:nvSpPr>
            <p:spPr bwMode="auto">
              <a:xfrm>
                <a:off x="1768" y="2182"/>
                <a:ext cx="82" cy="82"/>
              </a:xfrm>
              <a:prstGeom prst="ellipse">
                <a:avLst/>
              </a:prstGeom>
              <a:solidFill>
                <a:srgbClr val="000000"/>
              </a:solidFill>
              <a:ln w="9525">
                <a:noFill/>
                <a:round/>
                <a:headEnd/>
                <a:tailEnd/>
              </a:ln>
            </p:spPr>
            <p:txBody>
              <a:bodyPr/>
              <a:lstStyle/>
              <a:p>
                <a:endParaRPr lang="en-US"/>
              </a:p>
            </p:txBody>
          </p:sp>
          <p:sp>
            <p:nvSpPr>
              <p:cNvPr id="66598" name="Rectangle 70"/>
              <p:cNvSpPr>
                <a:spLocks noChangeArrowheads="1"/>
              </p:cNvSpPr>
              <p:nvPr/>
            </p:nvSpPr>
            <p:spPr bwMode="auto">
              <a:xfrm>
                <a:off x="1855" y="2076"/>
                <a:ext cx="92" cy="15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C</a:t>
                </a:r>
                <a:endParaRPr lang="en-US" sz="2400" u="none">
                  <a:latin typeface="Times New Roman" pitchFamily="18" charset="0"/>
                </a:endParaRPr>
              </a:p>
            </p:txBody>
          </p:sp>
          <p:sp>
            <p:nvSpPr>
              <p:cNvPr id="66599" name="Rectangle 71"/>
              <p:cNvSpPr>
                <a:spLocks noChangeArrowheads="1"/>
              </p:cNvSpPr>
              <p:nvPr/>
            </p:nvSpPr>
            <p:spPr bwMode="auto">
              <a:xfrm>
                <a:off x="2021" y="2076"/>
                <a:ext cx="782" cy="154"/>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New optimum</a:t>
                </a:r>
                <a:endParaRPr lang="en-US" sz="2400" u="none">
                  <a:latin typeface="Times New Roman" pitchFamily="18" charset="0"/>
                </a:endParaRPr>
              </a:p>
            </p:txBody>
          </p:sp>
        </p:grpSp>
      </p:grpSp>
      <p:sp>
        <p:nvSpPr>
          <p:cNvPr id="66594" name="Freeform 72"/>
          <p:cNvSpPr>
            <a:spLocks/>
          </p:cNvSpPr>
          <p:nvPr/>
        </p:nvSpPr>
        <p:spPr bwMode="auto">
          <a:xfrm>
            <a:off x="1803400" y="1092200"/>
            <a:ext cx="6035675" cy="4745038"/>
          </a:xfrm>
          <a:custGeom>
            <a:avLst/>
            <a:gdLst>
              <a:gd name="T0" fmla="*/ 0 w 3802"/>
              <a:gd name="T1" fmla="*/ 0 h 2989"/>
              <a:gd name="T2" fmla="*/ 0 w 3802"/>
              <a:gd name="T3" fmla="*/ 2147483647 h 2989"/>
              <a:gd name="T4" fmla="*/ 2147483647 w 3802"/>
              <a:gd name="T5" fmla="*/ 2147483647 h 2989"/>
              <a:gd name="T6" fmla="*/ 0 60000 65536"/>
              <a:gd name="T7" fmla="*/ 0 60000 65536"/>
              <a:gd name="T8" fmla="*/ 0 60000 65536"/>
              <a:gd name="T9" fmla="*/ 0 w 3802"/>
              <a:gd name="T10" fmla="*/ 0 h 2989"/>
              <a:gd name="T11" fmla="*/ 3802 w 3802"/>
              <a:gd name="T12" fmla="*/ 2989 h 2989"/>
            </a:gdLst>
            <a:ahLst/>
            <a:cxnLst>
              <a:cxn ang="T6">
                <a:pos x="T0" y="T1"/>
              </a:cxn>
              <a:cxn ang="T7">
                <a:pos x="T2" y="T3"/>
              </a:cxn>
              <a:cxn ang="T8">
                <a:pos x="T4" y="T5"/>
              </a:cxn>
            </a:cxnLst>
            <a:rect l="T9" t="T10" r="T11" b="T12"/>
            <a:pathLst>
              <a:path w="3802" h="2989">
                <a:moveTo>
                  <a:pt x="0" y="0"/>
                </a:moveTo>
                <a:lnTo>
                  <a:pt x="0" y="2989"/>
                </a:lnTo>
                <a:lnTo>
                  <a:pt x="3802" y="2989"/>
                </a:lnTo>
              </a:path>
            </a:pathLst>
          </a:custGeom>
          <a:noFill/>
          <a:ln w="19050">
            <a:solidFill>
              <a:srgbClr val="000000"/>
            </a:solid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14453"/>
                                        </p:tgtEl>
                                        <p:attrNameLst>
                                          <p:attrName>style.visibility</p:attrName>
                                        </p:attrNameLst>
                                      </p:cBhvr>
                                      <p:to>
                                        <p:strVal val="visible"/>
                                      </p:to>
                                    </p:set>
                                    <p:animEffect transition="in" filter="strips(downRight)">
                                      <p:cBhvr>
                                        <p:cTn id="7" dur="500"/>
                                        <p:tgtEl>
                                          <p:spTgt spid="91445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Right)">
                                      <p:cBhvr>
                                        <p:cTn id="15" dur="500"/>
                                        <p:tgtEl>
                                          <p:spTgt spid="3"/>
                                        </p:tgtEl>
                                      </p:cBhvr>
                                    </p:animEffect>
                                  </p:childTnLst>
                                </p:cTn>
                              </p:par>
                            </p:childTnLst>
                          </p:cTn>
                        </p:par>
                        <p:par>
                          <p:cTn id="16" fill="hold" nodeType="afterGroup">
                            <p:stCondLst>
                              <p:cond delay="1500"/>
                            </p:stCondLst>
                            <p:childTnLst>
                              <p:par>
                                <p:cTn id="17" presetID="18" presetClass="entr" presetSubtype="3"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upRight)">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9"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strips(upLeft)">
                                      <p:cBhvr>
                                        <p:cTn id="24" dur="500"/>
                                        <p:tgtEl>
                                          <p:spTgt spid="2"/>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3"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strips(upRight)">
                                      <p:cBhvr>
                                        <p:cTn id="33" dur="500"/>
                                        <p:tgtEl>
                                          <p:spTgt spid="13"/>
                                        </p:tgtEl>
                                      </p:cBhvr>
                                    </p:animEffect>
                                  </p:childTnLst>
                                </p:cTn>
                              </p:par>
                            </p:childTnLst>
                          </p:cTn>
                        </p:par>
                        <p:par>
                          <p:cTn id="34" fill="hold" nodeType="afterGroup">
                            <p:stCondLst>
                              <p:cond delay="500"/>
                            </p:stCondLst>
                            <p:childTnLst>
                              <p:par>
                                <p:cTn id="35" presetID="18" presetClass="entr" presetSubtype="6" fill="hold" grpId="0" nodeType="afterEffect">
                                  <p:stCondLst>
                                    <p:cond delay="0"/>
                                  </p:stCondLst>
                                  <p:childTnLst>
                                    <p:set>
                                      <p:cBhvr>
                                        <p:cTn id="36" dur="1" fill="hold">
                                          <p:stCondLst>
                                            <p:cond delay="0"/>
                                          </p:stCondLst>
                                        </p:cTn>
                                        <p:tgtEl>
                                          <p:spTgt spid="914448"/>
                                        </p:tgtEl>
                                        <p:attrNameLst>
                                          <p:attrName>style.visibility</p:attrName>
                                        </p:attrNameLst>
                                      </p:cBhvr>
                                      <p:to>
                                        <p:strVal val="visible"/>
                                      </p:to>
                                    </p:set>
                                    <p:animEffect transition="in" filter="strips(downRight)">
                                      <p:cBhvr>
                                        <p:cTn id="37" dur="500"/>
                                        <p:tgtEl>
                                          <p:spTgt spid="9144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strips(upRight)">
                                      <p:cBhvr>
                                        <p:cTn id="42" dur="500"/>
                                        <p:tgtEl>
                                          <p:spTgt spid="8"/>
                                        </p:tgtEl>
                                      </p:cBhvr>
                                    </p:animEffect>
                                  </p:childTnLst>
                                </p:cTn>
                              </p:par>
                            </p:childTnLst>
                          </p:cTn>
                        </p:par>
                        <p:par>
                          <p:cTn id="43" fill="hold" nodeType="afterGroup">
                            <p:stCondLst>
                              <p:cond delay="500"/>
                            </p:stCondLst>
                            <p:childTnLst>
                              <p:par>
                                <p:cTn id="44" presetID="9" presetClass="entr" presetSubtype="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914452"/>
                                        </p:tgtEl>
                                        <p:attrNameLst>
                                          <p:attrName>style.visibility</p:attrName>
                                        </p:attrNameLst>
                                      </p:cBhvr>
                                      <p:to>
                                        <p:strVal val="visible"/>
                                      </p:to>
                                    </p:set>
                                    <p:animEffect transition="in" filter="strips(downRight)">
                                      <p:cBhvr>
                                        <p:cTn id="51" dur="500"/>
                                        <p:tgtEl>
                                          <p:spTgt spid="9144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6"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strips(downRight)">
                                      <p:cBhvr>
                                        <p:cTn id="61" dur="500"/>
                                        <p:tgtEl>
                                          <p:spTgt spid="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3"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strips(upRigh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48" grpId="0" animBg="1"/>
      <p:bldP spid="914452" grpId="0" animBg="1"/>
      <p:bldP spid="91445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
          <p:cNvSpPr>
            <a:spLocks noGrp="1" noChangeArrowheads="1"/>
          </p:cNvSpPr>
          <p:nvPr>
            <p:ph type="title"/>
          </p:nvPr>
        </p:nvSpPr>
        <p:spPr>
          <a:xfrm>
            <a:off x="457200" y="660400"/>
            <a:ext cx="8229600" cy="1143000"/>
          </a:xfrm>
        </p:spPr>
        <p:txBody>
          <a:bodyPr>
            <a:normAutofit/>
          </a:bodyPr>
          <a:lstStyle/>
          <a:p>
            <a:pPr eaLnBrk="1" hangingPunct="1"/>
            <a:r>
              <a:rPr lang="en-US" altLang="en-US" sz="3600" dirty="0"/>
              <a:t>Income and Substitution Effects When the Price of Pepsi Falls</a:t>
            </a:r>
            <a:endParaRPr lang="en-US" sz="3600" dirty="0"/>
          </a:p>
        </p:txBody>
      </p:sp>
      <p:pic>
        <p:nvPicPr>
          <p:cNvPr id="67587" name="Picture 11"/>
          <p:cNvPicPr>
            <a:picLocks noChangeAspect="1" noChangeArrowheads="1"/>
          </p:cNvPicPr>
          <p:nvPr/>
        </p:nvPicPr>
        <p:blipFill>
          <a:blip r:embed="rId2"/>
          <a:srcRect/>
          <a:stretch>
            <a:fillRect/>
          </a:stretch>
        </p:blipFill>
        <p:spPr bwMode="auto">
          <a:xfrm>
            <a:off x="457200" y="1930400"/>
            <a:ext cx="8181975" cy="3725863"/>
          </a:xfrm>
          <a:prstGeom prst="rect">
            <a:avLst/>
          </a:prstGeom>
          <a:noFill/>
          <a:ln w="9525">
            <a:noFill/>
            <a:miter lim="800000"/>
            <a:headEnd/>
            <a:tailEnd/>
          </a:ln>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normAutofit/>
          </a:bodyPr>
          <a:lstStyle/>
          <a:p>
            <a:pPr algn="ctr"/>
            <a:r>
              <a:rPr lang="en-US" sz="3600" dirty="0"/>
              <a:t>DERIVING THE DEMAND CURVE</a:t>
            </a:r>
          </a:p>
        </p:txBody>
      </p:sp>
      <p:sp>
        <p:nvSpPr>
          <p:cNvPr id="68611" name="Rectangle 5"/>
          <p:cNvSpPr>
            <a:spLocks noGrp="1" noChangeArrowheads="1"/>
          </p:cNvSpPr>
          <p:nvPr>
            <p:ph idx="1"/>
          </p:nvPr>
        </p:nvSpPr>
        <p:spPr>
          <a:xfrm>
            <a:off x="381000" y="2185988"/>
            <a:ext cx="8382000" cy="4138612"/>
          </a:xfrm>
        </p:spPr>
        <p:txBody>
          <a:bodyPr/>
          <a:lstStyle/>
          <a:p>
            <a:pPr indent="3175">
              <a:buFontTx/>
              <a:buNone/>
            </a:pPr>
            <a:r>
              <a:rPr lang="en-US"/>
              <a:t>A consumer’s demand curve can be viewed as a summary of the optimal decisions that arise from his or her budget constraint and indifference curves.</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0"/>
          <p:cNvSpPr>
            <a:spLocks noGrp="1" noChangeArrowheads="1"/>
          </p:cNvSpPr>
          <p:nvPr>
            <p:ph type="title"/>
          </p:nvPr>
        </p:nvSpPr>
        <p:spPr/>
        <p:txBody>
          <a:bodyPr>
            <a:normAutofit/>
          </a:bodyPr>
          <a:lstStyle/>
          <a:p>
            <a:pPr eaLnBrk="1" hangingPunct="1"/>
            <a:r>
              <a:rPr lang="en-US" sz="3600" dirty="0"/>
              <a:t>Deriving the Demand Curve</a:t>
            </a:r>
          </a:p>
        </p:txBody>
      </p:sp>
      <p:sp>
        <p:nvSpPr>
          <p:cNvPr id="69635" name="Rectangle 4"/>
          <p:cNvSpPr>
            <a:spLocks noChangeArrowheads="1"/>
          </p:cNvSpPr>
          <p:nvPr/>
        </p:nvSpPr>
        <p:spPr bwMode="auto">
          <a:xfrm>
            <a:off x="954088" y="2535238"/>
            <a:ext cx="3475037" cy="2730500"/>
          </a:xfrm>
          <a:prstGeom prst="rect">
            <a:avLst/>
          </a:prstGeom>
          <a:solidFill>
            <a:srgbClr val="F3F6F9"/>
          </a:solidFill>
          <a:ln w="158750">
            <a:solidFill>
              <a:srgbClr val="F3F6F9"/>
            </a:solidFill>
            <a:miter lim="800000"/>
            <a:headEnd/>
            <a:tailEnd/>
          </a:ln>
        </p:spPr>
        <p:txBody>
          <a:bodyPr/>
          <a:lstStyle/>
          <a:p>
            <a:endParaRPr lang="en-US"/>
          </a:p>
        </p:txBody>
      </p:sp>
      <p:sp>
        <p:nvSpPr>
          <p:cNvPr id="69636" name="Rectangle 5"/>
          <p:cNvSpPr>
            <a:spLocks noChangeArrowheads="1"/>
          </p:cNvSpPr>
          <p:nvPr/>
        </p:nvSpPr>
        <p:spPr bwMode="auto">
          <a:xfrm>
            <a:off x="954088" y="2535238"/>
            <a:ext cx="3475037" cy="2730500"/>
          </a:xfrm>
          <a:prstGeom prst="rect">
            <a:avLst/>
          </a:prstGeom>
          <a:solidFill>
            <a:srgbClr val="F2F4F8"/>
          </a:solidFill>
          <a:ln w="142875">
            <a:solidFill>
              <a:srgbClr val="F2F4F8"/>
            </a:solidFill>
            <a:miter lim="800000"/>
            <a:headEnd/>
            <a:tailEnd/>
          </a:ln>
        </p:spPr>
        <p:txBody>
          <a:bodyPr/>
          <a:lstStyle/>
          <a:p>
            <a:endParaRPr lang="en-US"/>
          </a:p>
        </p:txBody>
      </p:sp>
      <p:sp>
        <p:nvSpPr>
          <p:cNvPr id="69637" name="Rectangle 6"/>
          <p:cNvSpPr>
            <a:spLocks noChangeArrowheads="1"/>
          </p:cNvSpPr>
          <p:nvPr/>
        </p:nvSpPr>
        <p:spPr bwMode="auto">
          <a:xfrm>
            <a:off x="954088" y="2535238"/>
            <a:ext cx="3475037" cy="2730500"/>
          </a:xfrm>
          <a:prstGeom prst="rect">
            <a:avLst/>
          </a:prstGeom>
          <a:solidFill>
            <a:srgbClr val="F1F4F7"/>
          </a:solidFill>
          <a:ln w="128588">
            <a:solidFill>
              <a:srgbClr val="F1F4F7"/>
            </a:solidFill>
            <a:miter lim="800000"/>
            <a:headEnd/>
            <a:tailEnd/>
          </a:ln>
        </p:spPr>
        <p:txBody>
          <a:bodyPr/>
          <a:lstStyle/>
          <a:p>
            <a:endParaRPr lang="en-US"/>
          </a:p>
        </p:txBody>
      </p:sp>
      <p:sp>
        <p:nvSpPr>
          <p:cNvPr id="69638" name="Rectangle 7"/>
          <p:cNvSpPr>
            <a:spLocks noChangeArrowheads="1"/>
          </p:cNvSpPr>
          <p:nvPr/>
        </p:nvSpPr>
        <p:spPr bwMode="auto">
          <a:xfrm>
            <a:off x="954088" y="2535238"/>
            <a:ext cx="3475037" cy="2730500"/>
          </a:xfrm>
          <a:prstGeom prst="rect">
            <a:avLst/>
          </a:prstGeom>
          <a:solidFill>
            <a:srgbClr val="F0F2F5"/>
          </a:solidFill>
          <a:ln w="114300">
            <a:solidFill>
              <a:srgbClr val="F0F2F5"/>
            </a:solidFill>
            <a:miter lim="800000"/>
            <a:headEnd/>
            <a:tailEnd/>
          </a:ln>
        </p:spPr>
        <p:txBody>
          <a:bodyPr/>
          <a:lstStyle/>
          <a:p>
            <a:endParaRPr lang="en-US"/>
          </a:p>
        </p:txBody>
      </p:sp>
      <p:sp>
        <p:nvSpPr>
          <p:cNvPr id="69639" name="Rectangle 8"/>
          <p:cNvSpPr>
            <a:spLocks noChangeArrowheads="1"/>
          </p:cNvSpPr>
          <p:nvPr/>
        </p:nvSpPr>
        <p:spPr bwMode="auto">
          <a:xfrm>
            <a:off x="954088" y="2535238"/>
            <a:ext cx="3475037" cy="2730500"/>
          </a:xfrm>
          <a:prstGeom prst="rect">
            <a:avLst/>
          </a:prstGeom>
          <a:solidFill>
            <a:srgbClr val="EEF1F4"/>
          </a:solidFill>
          <a:ln w="100013">
            <a:solidFill>
              <a:srgbClr val="EEF1F4"/>
            </a:solidFill>
            <a:miter lim="800000"/>
            <a:headEnd/>
            <a:tailEnd/>
          </a:ln>
        </p:spPr>
        <p:txBody>
          <a:bodyPr/>
          <a:lstStyle/>
          <a:p>
            <a:endParaRPr lang="en-US"/>
          </a:p>
        </p:txBody>
      </p:sp>
      <p:sp>
        <p:nvSpPr>
          <p:cNvPr id="69640" name="Rectangle 9"/>
          <p:cNvSpPr>
            <a:spLocks noChangeArrowheads="1"/>
          </p:cNvSpPr>
          <p:nvPr/>
        </p:nvSpPr>
        <p:spPr bwMode="auto">
          <a:xfrm>
            <a:off x="954088" y="2535238"/>
            <a:ext cx="3475037" cy="2730500"/>
          </a:xfrm>
          <a:prstGeom prst="rect">
            <a:avLst/>
          </a:prstGeom>
          <a:solidFill>
            <a:srgbClr val="EDEFF3"/>
          </a:solidFill>
          <a:ln w="85725">
            <a:solidFill>
              <a:srgbClr val="EDEFF3"/>
            </a:solidFill>
            <a:miter lim="800000"/>
            <a:headEnd/>
            <a:tailEnd/>
          </a:ln>
        </p:spPr>
        <p:txBody>
          <a:bodyPr/>
          <a:lstStyle/>
          <a:p>
            <a:endParaRPr lang="en-US"/>
          </a:p>
        </p:txBody>
      </p:sp>
      <p:sp>
        <p:nvSpPr>
          <p:cNvPr id="69641" name="Rectangle 10"/>
          <p:cNvSpPr>
            <a:spLocks noChangeArrowheads="1"/>
          </p:cNvSpPr>
          <p:nvPr/>
        </p:nvSpPr>
        <p:spPr bwMode="auto">
          <a:xfrm>
            <a:off x="954088" y="2535238"/>
            <a:ext cx="3475037" cy="2730500"/>
          </a:xfrm>
          <a:prstGeom prst="rect">
            <a:avLst/>
          </a:prstGeom>
          <a:solidFill>
            <a:srgbClr val="EBEEF2"/>
          </a:solidFill>
          <a:ln w="71438">
            <a:solidFill>
              <a:srgbClr val="EBEEF2"/>
            </a:solidFill>
            <a:miter lim="800000"/>
            <a:headEnd/>
            <a:tailEnd/>
          </a:ln>
        </p:spPr>
        <p:txBody>
          <a:bodyPr/>
          <a:lstStyle/>
          <a:p>
            <a:endParaRPr lang="en-US"/>
          </a:p>
        </p:txBody>
      </p:sp>
      <p:sp>
        <p:nvSpPr>
          <p:cNvPr id="69642" name="Rectangle 11"/>
          <p:cNvSpPr>
            <a:spLocks noChangeArrowheads="1"/>
          </p:cNvSpPr>
          <p:nvPr/>
        </p:nvSpPr>
        <p:spPr bwMode="auto">
          <a:xfrm>
            <a:off x="954088" y="2535238"/>
            <a:ext cx="3475037" cy="2730500"/>
          </a:xfrm>
          <a:prstGeom prst="rect">
            <a:avLst/>
          </a:prstGeom>
          <a:solidFill>
            <a:srgbClr val="EAECF1"/>
          </a:solidFill>
          <a:ln w="57150">
            <a:solidFill>
              <a:srgbClr val="EAECF1"/>
            </a:solidFill>
            <a:miter lim="800000"/>
            <a:headEnd/>
            <a:tailEnd/>
          </a:ln>
        </p:spPr>
        <p:txBody>
          <a:bodyPr/>
          <a:lstStyle/>
          <a:p>
            <a:endParaRPr lang="en-US"/>
          </a:p>
        </p:txBody>
      </p:sp>
      <p:sp>
        <p:nvSpPr>
          <p:cNvPr id="69643" name="Rectangle 12"/>
          <p:cNvSpPr>
            <a:spLocks noChangeArrowheads="1"/>
          </p:cNvSpPr>
          <p:nvPr/>
        </p:nvSpPr>
        <p:spPr bwMode="auto">
          <a:xfrm>
            <a:off x="954088" y="2535238"/>
            <a:ext cx="3475037" cy="2730500"/>
          </a:xfrm>
          <a:prstGeom prst="rect">
            <a:avLst/>
          </a:prstGeom>
          <a:solidFill>
            <a:srgbClr val="E9EBF0"/>
          </a:solidFill>
          <a:ln w="42863">
            <a:solidFill>
              <a:srgbClr val="E9EBF0"/>
            </a:solidFill>
            <a:miter lim="800000"/>
            <a:headEnd/>
            <a:tailEnd/>
          </a:ln>
        </p:spPr>
        <p:txBody>
          <a:bodyPr/>
          <a:lstStyle/>
          <a:p>
            <a:endParaRPr lang="en-US"/>
          </a:p>
        </p:txBody>
      </p:sp>
      <p:sp>
        <p:nvSpPr>
          <p:cNvPr id="69644" name="Rectangle 13"/>
          <p:cNvSpPr>
            <a:spLocks noChangeArrowheads="1"/>
          </p:cNvSpPr>
          <p:nvPr/>
        </p:nvSpPr>
        <p:spPr bwMode="auto">
          <a:xfrm>
            <a:off x="954088" y="2535238"/>
            <a:ext cx="3475037" cy="2730500"/>
          </a:xfrm>
          <a:prstGeom prst="rect">
            <a:avLst/>
          </a:prstGeom>
          <a:solidFill>
            <a:srgbClr val="E7EAEF"/>
          </a:solidFill>
          <a:ln w="28575">
            <a:solidFill>
              <a:srgbClr val="E7EAEF"/>
            </a:solidFill>
            <a:miter lim="800000"/>
            <a:headEnd/>
            <a:tailEnd/>
          </a:ln>
        </p:spPr>
        <p:txBody>
          <a:bodyPr/>
          <a:lstStyle/>
          <a:p>
            <a:endParaRPr lang="en-US"/>
          </a:p>
        </p:txBody>
      </p:sp>
      <p:sp>
        <p:nvSpPr>
          <p:cNvPr id="69645" name="Rectangle 14"/>
          <p:cNvSpPr>
            <a:spLocks noChangeArrowheads="1"/>
          </p:cNvSpPr>
          <p:nvPr/>
        </p:nvSpPr>
        <p:spPr bwMode="auto">
          <a:xfrm>
            <a:off x="996950" y="2535238"/>
            <a:ext cx="3432175" cy="2730500"/>
          </a:xfrm>
          <a:prstGeom prst="rect">
            <a:avLst/>
          </a:prstGeom>
          <a:solidFill>
            <a:srgbClr val="E6E9EF"/>
          </a:solidFill>
          <a:ln w="14288">
            <a:solidFill>
              <a:srgbClr val="E6E9EF"/>
            </a:solidFill>
            <a:miter lim="800000"/>
            <a:headEnd/>
            <a:tailEnd/>
          </a:ln>
        </p:spPr>
        <p:txBody>
          <a:bodyPr/>
          <a:lstStyle/>
          <a:p>
            <a:endParaRPr lang="en-US"/>
          </a:p>
        </p:txBody>
      </p:sp>
      <p:sp>
        <p:nvSpPr>
          <p:cNvPr id="69646" name="Rectangle 15"/>
          <p:cNvSpPr>
            <a:spLocks noChangeArrowheads="1"/>
          </p:cNvSpPr>
          <p:nvPr/>
        </p:nvSpPr>
        <p:spPr bwMode="auto">
          <a:xfrm>
            <a:off x="5334000" y="2535238"/>
            <a:ext cx="3460750" cy="2730500"/>
          </a:xfrm>
          <a:prstGeom prst="rect">
            <a:avLst/>
          </a:prstGeom>
          <a:solidFill>
            <a:srgbClr val="F3F6F9"/>
          </a:solidFill>
          <a:ln w="158750">
            <a:solidFill>
              <a:srgbClr val="F3F6F9"/>
            </a:solidFill>
            <a:miter lim="800000"/>
            <a:headEnd/>
            <a:tailEnd/>
          </a:ln>
        </p:spPr>
        <p:txBody>
          <a:bodyPr/>
          <a:lstStyle/>
          <a:p>
            <a:endParaRPr lang="en-US"/>
          </a:p>
        </p:txBody>
      </p:sp>
      <p:sp>
        <p:nvSpPr>
          <p:cNvPr id="69647" name="Rectangle 16"/>
          <p:cNvSpPr>
            <a:spLocks noChangeArrowheads="1"/>
          </p:cNvSpPr>
          <p:nvPr/>
        </p:nvSpPr>
        <p:spPr bwMode="auto">
          <a:xfrm>
            <a:off x="5334000" y="2535238"/>
            <a:ext cx="3460750" cy="2730500"/>
          </a:xfrm>
          <a:prstGeom prst="rect">
            <a:avLst/>
          </a:prstGeom>
          <a:solidFill>
            <a:srgbClr val="F2F4F8"/>
          </a:solidFill>
          <a:ln w="142875">
            <a:solidFill>
              <a:srgbClr val="F2F4F8"/>
            </a:solidFill>
            <a:miter lim="800000"/>
            <a:headEnd/>
            <a:tailEnd/>
          </a:ln>
        </p:spPr>
        <p:txBody>
          <a:bodyPr/>
          <a:lstStyle/>
          <a:p>
            <a:endParaRPr lang="en-US"/>
          </a:p>
        </p:txBody>
      </p:sp>
      <p:sp>
        <p:nvSpPr>
          <p:cNvPr id="69648" name="Rectangle 17"/>
          <p:cNvSpPr>
            <a:spLocks noChangeArrowheads="1"/>
          </p:cNvSpPr>
          <p:nvPr/>
        </p:nvSpPr>
        <p:spPr bwMode="auto">
          <a:xfrm>
            <a:off x="5334000" y="2535238"/>
            <a:ext cx="3460750" cy="2730500"/>
          </a:xfrm>
          <a:prstGeom prst="rect">
            <a:avLst/>
          </a:prstGeom>
          <a:solidFill>
            <a:srgbClr val="F1F4F7"/>
          </a:solidFill>
          <a:ln w="128588">
            <a:solidFill>
              <a:srgbClr val="F1F4F7"/>
            </a:solidFill>
            <a:miter lim="800000"/>
            <a:headEnd/>
            <a:tailEnd/>
          </a:ln>
        </p:spPr>
        <p:txBody>
          <a:bodyPr/>
          <a:lstStyle/>
          <a:p>
            <a:endParaRPr lang="en-US"/>
          </a:p>
        </p:txBody>
      </p:sp>
      <p:sp>
        <p:nvSpPr>
          <p:cNvPr id="69649" name="Rectangle 18"/>
          <p:cNvSpPr>
            <a:spLocks noChangeArrowheads="1"/>
          </p:cNvSpPr>
          <p:nvPr/>
        </p:nvSpPr>
        <p:spPr bwMode="auto">
          <a:xfrm>
            <a:off x="5334000" y="2535238"/>
            <a:ext cx="3460750" cy="2730500"/>
          </a:xfrm>
          <a:prstGeom prst="rect">
            <a:avLst/>
          </a:prstGeom>
          <a:solidFill>
            <a:srgbClr val="F0F2F5"/>
          </a:solidFill>
          <a:ln w="114300">
            <a:solidFill>
              <a:srgbClr val="F0F2F5"/>
            </a:solidFill>
            <a:miter lim="800000"/>
            <a:headEnd/>
            <a:tailEnd/>
          </a:ln>
        </p:spPr>
        <p:txBody>
          <a:bodyPr/>
          <a:lstStyle/>
          <a:p>
            <a:endParaRPr lang="en-US"/>
          </a:p>
        </p:txBody>
      </p:sp>
      <p:sp>
        <p:nvSpPr>
          <p:cNvPr id="69650" name="Rectangle 19"/>
          <p:cNvSpPr>
            <a:spLocks noChangeArrowheads="1"/>
          </p:cNvSpPr>
          <p:nvPr/>
        </p:nvSpPr>
        <p:spPr bwMode="auto">
          <a:xfrm>
            <a:off x="5334000" y="2535238"/>
            <a:ext cx="3460750" cy="2730500"/>
          </a:xfrm>
          <a:prstGeom prst="rect">
            <a:avLst/>
          </a:prstGeom>
          <a:solidFill>
            <a:srgbClr val="EEF1F4"/>
          </a:solidFill>
          <a:ln w="100013">
            <a:solidFill>
              <a:srgbClr val="EEF1F4"/>
            </a:solidFill>
            <a:miter lim="800000"/>
            <a:headEnd/>
            <a:tailEnd/>
          </a:ln>
        </p:spPr>
        <p:txBody>
          <a:bodyPr/>
          <a:lstStyle/>
          <a:p>
            <a:endParaRPr lang="en-US"/>
          </a:p>
        </p:txBody>
      </p:sp>
      <p:sp>
        <p:nvSpPr>
          <p:cNvPr id="69651" name="Rectangle 20"/>
          <p:cNvSpPr>
            <a:spLocks noChangeArrowheads="1"/>
          </p:cNvSpPr>
          <p:nvPr/>
        </p:nvSpPr>
        <p:spPr bwMode="auto">
          <a:xfrm>
            <a:off x="5334000" y="2535238"/>
            <a:ext cx="3460750" cy="2730500"/>
          </a:xfrm>
          <a:prstGeom prst="rect">
            <a:avLst/>
          </a:prstGeom>
          <a:solidFill>
            <a:srgbClr val="EDEFF3"/>
          </a:solidFill>
          <a:ln w="85725">
            <a:solidFill>
              <a:srgbClr val="EDEFF3"/>
            </a:solidFill>
            <a:miter lim="800000"/>
            <a:headEnd/>
            <a:tailEnd/>
          </a:ln>
        </p:spPr>
        <p:txBody>
          <a:bodyPr/>
          <a:lstStyle/>
          <a:p>
            <a:endParaRPr lang="en-US"/>
          </a:p>
        </p:txBody>
      </p:sp>
      <p:sp>
        <p:nvSpPr>
          <p:cNvPr id="69652" name="Rectangle 21"/>
          <p:cNvSpPr>
            <a:spLocks noChangeArrowheads="1"/>
          </p:cNvSpPr>
          <p:nvPr/>
        </p:nvSpPr>
        <p:spPr bwMode="auto">
          <a:xfrm>
            <a:off x="5334000" y="2535238"/>
            <a:ext cx="3460750" cy="2730500"/>
          </a:xfrm>
          <a:prstGeom prst="rect">
            <a:avLst/>
          </a:prstGeom>
          <a:solidFill>
            <a:srgbClr val="EBEEF2"/>
          </a:solidFill>
          <a:ln w="71438">
            <a:solidFill>
              <a:srgbClr val="EBEEF2"/>
            </a:solidFill>
            <a:miter lim="800000"/>
            <a:headEnd/>
            <a:tailEnd/>
          </a:ln>
        </p:spPr>
        <p:txBody>
          <a:bodyPr/>
          <a:lstStyle/>
          <a:p>
            <a:endParaRPr lang="en-US"/>
          </a:p>
        </p:txBody>
      </p:sp>
      <p:sp>
        <p:nvSpPr>
          <p:cNvPr id="69653" name="Rectangle 22"/>
          <p:cNvSpPr>
            <a:spLocks noChangeArrowheads="1"/>
          </p:cNvSpPr>
          <p:nvPr/>
        </p:nvSpPr>
        <p:spPr bwMode="auto">
          <a:xfrm>
            <a:off x="5334000" y="2535238"/>
            <a:ext cx="3460750" cy="2730500"/>
          </a:xfrm>
          <a:prstGeom prst="rect">
            <a:avLst/>
          </a:prstGeom>
          <a:solidFill>
            <a:srgbClr val="EAECF1"/>
          </a:solidFill>
          <a:ln w="57150">
            <a:solidFill>
              <a:srgbClr val="EAECF1"/>
            </a:solidFill>
            <a:miter lim="800000"/>
            <a:headEnd/>
            <a:tailEnd/>
          </a:ln>
        </p:spPr>
        <p:txBody>
          <a:bodyPr/>
          <a:lstStyle/>
          <a:p>
            <a:endParaRPr lang="en-US"/>
          </a:p>
        </p:txBody>
      </p:sp>
      <p:sp>
        <p:nvSpPr>
          <p:cNvPr id="69654" name="Rectangle 23"/>
          <p:cNvSpPr>
            <a:spLocks noChangeArrowheads="1"/>
          </p:cNvSpPr>
          <p:nvPr/>
        </p:nvSpPr>
        <p:spPr bwMode="auto">
          <a:xfrm>
            <a:off x="5334000" y="2535238"/>
            <a:ext cx="3460750" cy="2730500"/>
          </a:xfrm>
          <a:prstGeom prst="rect">
            <a:avLst/>
          </a:prstGeom>
          <a:solidFill>
            <a:srgbClr val="E9EBF0"/>
          </a:solidFill>
          <a:ln w="42863">
            <a:solidFill>
              <a:srgbClr val="E9EBF0"/>
            </a:solidFill>
            <a:miter lim="800000"/>
            <a:headEnd/>
            <a:tailEnd/>
          </a:ln>
        </p:spPr>
        <p:txBody>
          <a:bodyPr/>
          <a:lstStyle/>
          <a:p>
            <a:endParaRPr lang="en-US"/>
          </a:p>
        </p:txBody>
      </p:sp>
      <p:sp>
        <p:nvSpPr>
          <p:cNvPr id="69655" name="Rectangle 24"/>
          <p:cNvSpPr>
            <a:spLocks noChangeArrowheads="1"/>
          </p:cNvSpPr>
          <p:nvPr/>
        </p:nvSpPr>
        <p:spPr bwMode="auto">
          <a:xfrm>
            <a:off x="5334000" y="2535238"/>
            <a:ext cx="3460750" cy="2730500"/>
          </a:xfrm>
          <a:prstGeom prst="rect">
            <a:avLst/>
          </a:prstGeom>
          <a:solidFill>
            <a:srgbClr val="E7EAEF"/>
          </a:solidFill>
          <a:ln w="28575">
            <a:solidFill>
              <a:srgbClr val="E7EAEF"/>
            </a:solidFill>
            <a:miter lim="800000"/>
            <a:headEnd/>
            <a:tailEnd/>
          </a:ln>
        </p:spPr>
        <p:txBody>
          <a:bodyPr/>
          <a:lstStyle/>
          <a:p>
            <a:endParaRPr lang="en-US"/>
          </a:p>
        </p:txBody>
      </p:sp>
      <p:sp>
        <p:nvSpPr>
          <p:cNvPr id="69656" name="Rectangle 25"/>
          <p:cNvSpPr>
            <a:spLocks noChangeArrowheads="1"/>
          </p:cNvSpPr>
          <p:nvPr/>
        </p:nvSpPr>
        <p:spPr bwMode="auto">
          <a:xfrm>
            <a:off x="5362575" y="2535238"/>
            <a:ext cx="3432175" cy="2730500"/>
          </a:xfrm>
          <a:prstGeom prst="rect">
            <a:avLst/>
          </a:prstGeom>
          <a:solidFill>
            <a:srgbClr val="E6E9EF"/>
          </a:solidFill>
          <a:ln w="14288">
            <a:solidFill>
              <a:srgbClr val="E6E9EF"/>
            </a:solidFill>
            <a:miter lim="800000"/>
            <a:headEnd/>
            <a:tailEnd/>
          </a:ln>
        </p:spPr>
        <p:txBody>
          <a:bodyPr/>
          <a:lstStyle/>
          <a:p>
            <a:endParaRPr lang="en-US"/>
          </a:p>
        </p:txBody>
      </p:sp>
      <p:sp>
        <p:nvSpPr>
          <p:cNvPr id="69657" name="Rectangle 26"/>
          <p:cNvSpPr>
            <a:spLocks noChangeArrowheads="1"/>
          </p:cNvSpPr>
          <p:nvPr/>
        </p:nvSpPr>
        <p:spPr bwMode="auto">
          <a:xfrm>
            <a:off x="852488" y="2420938"/>
            <a:ext cx="3548062" cy="2773362"/>
          </a:xfrm>
          <a:prstGeom prst="rect">
            <a:avLst/>
          </a:prstGeom>
          <a:solidFill>
            <a:srgbClr val="FFFFFF"/>
          </a:solidFill>
          <a:ln w="9525">
            <a:noFill/>
            <a:miter lim="800000"/>
            <a:headEnd/>
            <a:tailEnd/>
          </a:ln>
        </p:spPr>
        <p:txBody>
          <a:bodyPr/>
          <a:lstStyle/>
          <a:p>
            <a:endParaRPr lang="en-US"/>
          </a:p>
        </p:txBody>
      </p:sp>
      <p:sp>
        <p:nvSpPr>
          <p:cNvPr id="69658" name="Rectangle 27"/>
          <p:cNvSpPr>
            <a:spLocks noChangeArrowheads="1"/>
          </p:cNvSpPr>
          <p:nvPr/>
        </p:nvSpPr>
        <p:spPr bwMode="auto">
          <a:xfrm>
            <a:off x="5191125" y="2420938"/>
            <a:ext cx="3546475" cy="2773362"/>
          </a:xfrm>
          <a:prstGeom prst="rect">
            <a:avLst/>
          </a:prstGeom>
          <a:solidFill>
            <a:srgbClr val="FFFFFF"/>
          </a:solidFill>
          <a:ln w="9525">
            <a:noFill/>
            <a:miter lim="800000"/>
            <a:headEnd/>
            <a:tailEnd/>
          </a:ln>
        </p:spPr>
        <p:txBody>
          <a:bodyPr/>
          <a:lstStyle/>
          <a:p>
            <a:endParaRPr lang="en-US"/>
          </a:p>
        </p:txBody>
      </p:sp>
      <p:sp>
        <p:nvSpPr>
          <p:cNvPr id="69659" name="Freeform 28"/>
          <p:cNvSpPr>
            <a:spLocks/>
          </p:cNvSpPr>
          <p:nvPr/>
        </p:nvSpPr>
        <p:spPr bwMode="auto">
          <a:xfrm>
            <a:off x="5191125" y="2420938"/>
            <a:ext cx="3546475" cy="2773362"/>
          </a:xfrm>
          <a:custGeom>
            <a:avLst/>
            <a:gdLst>
              <a:gd name="T0" fmla="*/ 0 w 2234"/>
              <a:gd name="T1" fmla="*/ 0 h 1747"/>
              <a:gd name="T2" fmla="*/ 0 w 2234"/>
              <a:gd name="T3" fmla="*/ 2147483647 h 1747"/>
              <a:gd name="T4" fmla="*/ 2147483647 w 2234"/>
              <a:gd name="T5" fmla="*/ 2147483647 h 1747"/>
              <a:gd name="T6" fmla="*/ 0 60000 65536"/>
              <a:gd name="T7" fmla="*/ 0 60000 65536"/>
              <a:gd name="T8" fmla="*/ 0 60000 65536"/>
              <a:gd name="T9" fmla="*/ 0 w 2234"/>
              <a:gd name="T10" fmla="*/ 0 h 1747"/>
              <a:gd name="T11" fmla="*/ 2234 w 2234"/>
              <a:gd name="T12" fmla="*/ 1747 h 1747"/>
            </a:gdLst>
            <a:ahLst/>
            <a:cxnLst>
              <a:cxn ang="T6">
                <a:pos x="T0" y="T1"/>
              </a:cxn>
              <a:cxn ang="T7">
                <a:pos x="T2" y="T3"/>
              </a:cxn>
              <a:cxn ang="T8">
                <a:pos x="T4" y="T5"/>
              </a:cxn>
            </a:cxnLst>
            <a:rect l="T9" t="T10" r="T11" b="T12"/>
            <a:pathLst>
              <a:path w="2234" h="1747">
                <a:moveTo>
                  <a:pt x="0" y="0"/>
                </a:moveTo>
                <a:lnTo>
                  <a:pt x="0" y="1747"/>
                </a:lnTo>
                <a:lnTo>
                  <a:pt x="2234" y="1747"/>
                </a:lnTo>
              </a:path>
            </a:pathLst>
          </a:custGeom>
          <a:noFill/>
          <a:ln w="14288">
            <a:solidFill>
              <a:srgbClr val="000000"/>
            </a:solidFill>
            <a:round/>
            <a:headEnd/>
            <a:tailEnd/>
          </a:ln>
        </p:spPr>
        <p:txBody>
          <a:bodyPr/>
          <a:lstStyle/>
          <a:p>
            <a:endParaRPr lang="en-US"/>
          </a:p>
        </p:txBody>
      </p:sp>
      <p:sp>
        <p:nvSpPr>
          <p:cNvPr id="69660" name="Line 29"/>
          <p:cNvSpPr>
            <a:spLocks noChangeShapeType="1"/>
          </p:cNvSpPr>
          <p:nvPr/>
        </p:nvSpPr>
        <p:spPr bwMode="auto">
          <a:xfrm>
            <a:off x="823913" y="3095625"/>
            <a:ext cx="1587" cy="1588"/>
          </a:xfrm>
          <a:prstGeom prst="line">
            <a:avLst/>
          </a:prstGeom>
          <a:noFill/>
          <a:ln w="42863">
            <a:solidFill>
              <a:srgbClr val="0069B5"/>
            </a:solidFill>
            <a:round/>
            <a:headEnd/>
            <a:tailEnd/>
          </a:ln>
        </p:spPr>
        <p:txBody>
          <a:bodyPr/>
          <a:lstStyle/>
          <a:p>
            <a:endParaRPr lang="en-US"/>
          </a:p>
        </p:txBody>
      </p:sp>
      <p:sp>
        <p:nvSpPr>
          <p:cNvPr id="917534" name="Line 30"/>
          <p:cNvSpPr>
            <a:spLocks noChangeShapeType="1"/>
          </p:cNvSpPr>
          <p:nvPr/>
        </p:nvSpPr>
        <p:spPr bwMode="auto">
          <a:xfrm flipH="1" flipV="1">
            <a:off x="823913" y="4116388"/>
            <a:ext cx="1163637" cy="1092200"/>
          </a:xfrm>
          <a:prstGeom prst="line">
            <a:avLst/>
          </a:prstGeom>
          <a:noFill/>
          <a:ln w="42863">
            <a:solidFill>
              <a:srgbClr val="003F95"/>
            </a:solidFill>
            <a:round/>
            <a:headEnd/>
            <a:tailEnd/>
          </a:ln>
        </p:spPr>
        <p:txBody>
          <a:bodyPr/>
          <a:lstStyle/>
          <a:p>
            <a:endParaRPr lang="en-US"/>
          </a:p>
        </p:txBody>
      </p:sp>
      <p:sp>
        <p:nvSpPr>
          <p:cNvPr id="917535" name="Line 31"/>
          <p:cNvSpPr>
            <a:spLocks noChangeShapeType="1"/>
          </p:cNvSpPr>
          <p:nvPr/>
        </p:nvSpPr>
        <p:spPr bwMode="auto">
          <a:xfrm>
            <a:off x="841375" y="3151188"/>
            <a:ext cx="1146175" cy="2057400"/>
          </a:xfrm>
          <a:prstGeom prst="line">
            <a:avLst/>
          </a:prstGeom>
          <a:noFill/>
          <a:ln w="42863">
            <a:solidFill>
              <a:srgbClr val="AD0D1B"/>
            </a:solidFill>
            <a:round/>
            <a:headEnd/>
            <a:tailEnd/>
          </a:ln>
        </p:spPr>
        <p:txBody>
          <a:bodyPr/>
          <a:lstStyle/>
          <a:p>
            <a:endParaRPr lang="en-US"/>
          </a:p>
        </p:txBody>
      </p:sp>
      <p:sp>
        <p:nvSpPr>
          <p:cNvPr id="917536" name="Line 32"/>
          <p:cNvSpPr>
            <a:spLocks noChangeShapeType="1"/>
          </p:cNvSpPr>
          <p:nvPr/>
        </p:nvSpPr>
        <p:spPr bwMode="auto">
          <a:xfrm flipV="1">
            <a:off x="695325" y="3771900"/>
            <a:ext cx="1588" cy="804863"/>
          </a:xfrm>
          <a:prstGeom prst="line">
            <a:avLst/>
          </a:prstGeom>
          <a:noFill/>
          <a:ln w="14351">
            <a:solidFill>
              <a:srgbClr val="000000"/>
            </a:solidFill>
            <a:round/>
            <a:headEnd/>
            <a:tailEnd type="stealth" w="med" len="med"/>
          </a:ln>
        </p:spPr>
        <p:txBody>
          <a:bodyPr/>
          <a:lstStyle/>
          <a:p>
            <a:endParaRPr lang="en-US"/>
          </a:p>
        </p:txBody>
      </p:sp>
      <p:sp>
        <p:nvSpPr>
          <p:cNvPr id="917537" name="Line 33"/>
          <p:cNvSpPr>
            <a:spLocks noChangeShapeType="1"/>
          </p:cNvSpPr>
          <p:nvPr/>
        </p:nvSpPr>
        <p:spPr bwMode="auto">
          <a:xfrm>
            <a:off x="6094413" y="5324475"/>
            <a:ext cx="890587" cy="1588"/>
          </a:xfrm>
          <a:prstGeom prst="line">
            <a:avLst/>
          </a:prstGeom>
          <a:noFill/>
          <a:ln w="14351">
            <a:solidFill>
              <a:srgbClr val="000000"/>
            </a:solidFill>
            <a:round/>
            <a:headEnd/>
            <a:tailEnd type="stealth" w="med" len="med"/>
          </a:ln>
        </p:spPr>
        <p:txBody>
          <a:bodyPr/>
          <a:lstStyle/>
          <a:p>
            <a:endParaRPr lang="en-US"/>
          </a:p>
        </p:txBody>
      </p:sp>
      <p:sp>
        <p:nvSpPr>
          <p:cNvPr id="69665" name="Rectangle 35"/>
          <p:cNvSpPr>
            <a:spLocks noChangeArrowheads="1"/>
          </p:cNvSpPr>
          <p:nvPr/>
        </p:nvSpPr>
        <p:spPr bwMode="auto">
          <a:xfrm>
            <a:off x="2532063" y="5426075"/>
            <a:ext cx="1649412" cy="184150"/>
          </a:xfrm>
          <a:prstGeom prst="rect">
            <a:avLst/>
          </a:prstGeom>
          <a:noFill/>
          <a:ln w="9525">
            <a:noFill/>
            <a:miter lim="800000"/>
            <a:headEnd/>
            <a:tailEnd/>
          </a:ln>
        </p:spPr>
        <p:txBody>
          <a:bodyPr lIns="0" tIns="0" rIns="0" bIns="0">
            <a:spAutoFit/>
          </a:bodyPr>
          <a:lstStyle/>
          <a:p>
            <a:pPr eaLnBrk="0" hangingPunct="0"/>
            <a:r>
              <a:rPr lang="en-US" sz="1200" b="1" u="none">
                <a:solidFill>
                  <a:srgbClr val="000000"/>
                </a:solidFill>
              </a:rPr>
              <a:t>Quantity of Wheat kg</a:t>
            </a:r>
            <a:endParaRPr lang="en-US" sz="2400" u="none">
              <a:latin typeface="Times New Roman" pitchFamily="18" charset="0"/>
            </a:endParaRPr>
          </a:p>
        </p:txBody>
      </p:sp>
      <p:sp>
        <p:nvSpPr>
          <p:cNvPr id="69666" name="Rectangle 36"/>
          <p:cNvSpPr>
            <a:spLocks noChangeArrowheads="1"/>
          </p:cNvSpPr>
          <p:nvPr/>
        </p:nvSpPr>
        <p:spPr bwMode="auto">
          <a:xfrm>
            <a:off x="688975" y="5238750"/>
            <a:ext cx="152400" cy="20637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0</a:t>
            </a:r>
            <a:endParaRPr lang="en-US" sz="2400" u="none">
              <a:latin typeface="Times New Roman" pitchFamily="18" charset="0"/>
            </a:endParaRPr>
          </a:p>
        </p:txBody>
      </p:sp>
      <p:grpSp>
        <p:nvGrpSpPr>
          <p:cNvPr id="2" name="Group 37"/>
          <p:cNvGrpSpPr>
            <a:grpSpLocks/>
          </p:cNvGrpSpPr>
          <p:nvPr/>
        </p:nvGrpSpPr>
        <p:grpSpPr bwMode="auto">
          <a:xfrm>
            <a:off x="5305425" y="3254375"/>
            <a:ext cx="3074988" cy="1525588"/>
            <a:chOff x="3342" y="2050"/>
            <a:chExt cx="1937" cy="961"/>
          </a:xfrm>
        </p:grpSpPr>
        <p:sp>
          <p:nvSpPr>
            <p:cNvPr id="69716" name="Line 38"/>
            <p:cNvSpPr>
              <a:spLocks noChangeShapeType="1"/>
            </p:cNvSpPr>
            <p:nvPr/>
          </p:nvSpPr>
          <p:spPr bwMode="auto">
            <a:xfrm>
              <a:off x="3342" y="2050"/>
              <a:ext cx="1511" cy="887"/>
            </a:xfrm>
            <a:prstGeom prst="line">
              <a:avLst/>
            </a:prstGeom>
            <a:noFill/>
            <a:ln w="42863">
              <a:solidFill>
                <a:srgbClr val="0097CC"/>
              </a:solidFill>
              <a:round/>
              <a:headEnd/>
              <a:tailEnd/>
            </a:ln>
          </p:spPr>
          <p:txBody>
            <a:bodyPr/>
            <a:lstStyle/>
            <a:p>
              <a:endParaRPr lang="en-US"/>
            </a:p>
          </p:txBody>
        </p:sp>
        <p:sp>
          <p:nvSpPr>
            <p:cNvPr id="69717" name="Rectangle 39"/>
            <p:cNvSpPr>
              <a:spLocks noChangeArrowheads="1"/>
            </p:cNvSpPr>
            <p:nvPr/>
          </p:nvSpPr>
          <p:spPr bwMode="auto">
            <a:xfrm>
              <a:off x="4878" y="2881"/>
              <a:ext cx="401"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Demand</a:t>
              </a:r>
              <a:endParaRPr lang="en-US" sz="2400" u="none">
                <a:latin typeface="Times New Roman" pitchFamily="18" charset="0"/>
              </a:endParaRPr>
            </a:p>
          </p:txBody>
        </p:sp>
      </p:grpSp>
      <p:sp>
        <p:nvSpPr>
          <p:cNvPr id="69668" name="Rectangle 40"/>
          <p:cNvSpPr>
            <a:spLocks noChangeArrowheads="1"/>
          </p:cNvSpPr>
          <p:nvPr/>
        </p:nvSpPr>
        <p:spPr bwMode="auto">
          <a:xfrm>
            <a:off x="1535113" y="2051050"/>
            <a:ext cx="1373187" cy="211138"/>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(a) The Consumer</a:t>
            </a:r>
            <a:endParaRPr lang="en-US" sz="2400" u="none">
              <a:latin typeface="Times New Roman" pitchFamily="18" charset="0"/>
            </a:endParaRPr>
          </a:p>
        </p:txBody>
      </p:sp>
      <p:sp>
        <p:nvSpPr>
          <p:cNvPr id="69669" name="Rectangle 41"/>
          <p:cNvSpPr>
            <a:spLocks noChangeArrowheads="1"/>
          </p:cNvSpPr>
          <p:nvPr/>
        </p:nvSpPr>
        <p:spPr bwMode="auto">
          <a:xfrm>
            <a:off x="2836863" y="2051050"/>
            <a:ext cx="114300" cy="211138"/>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a:t>
            </a:r>
            <a:endParaRPr lang="en-US" sz="2400" u="none">
              <a:latin typeface="Times New Roman" pitchFamily="18" charset="0"/>
            </a:endParaRPr>
          </a:p>
        </p:txBody>
      </p:sp>
      <p:sp>
        <p:nvSpPr>
          <p:cNvPr id="69670" name="Rectangle 42"/>
          <p:cNvSpPr>
            <a:spLocks noChangeArrowheads="1"/>
          </p:cNvSpPr>
          <p:nvPr/>
        </p:nvSpPr>
        <p:spPr bwMode="auto">
          <a:xfrm>
            <a:off x="2879725" y="2051050"/>
            <a:ext cx="865188" cy="211138"/>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s Optimum</a:t>
            </a:r>
            <a:endParaRPr lang="en-US" sz="2400" u="none">
              <a:latin typeface="Times New Roman" pitchFamily="18" charset="0"/>
            </a:endParaRPr>
          </a:p>
        </p:txBody>
      </p:sp>
      <p:sp>
        <p:nvSpPr>
          <p:cNvPr id="69671" name="Rectangle 45"/>
          <p:cNvSpPr>
            <a:spLocks noChangeArrowheads="1"/>
          </p:cNvSpPr>
          <p:nvPr/>
        </p:nvSpPr>
        <p:spPr bwMode="auto">
          <a:xfrm>
            <a:off x="5027613" y="5238750"/>
            <a:ext cx="152400" cy="20637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0</a:t>
            </a:r>
            <a:endParaRPr lang="en-US" sz="2400" u="none">
              <a:latin typeface="Times New Roman" pitchFamily="18" charset="0"/>
            </a:endParaRPr>
          </a:p>
        </p:txBody>
      </p:sp>
      <p:sp>
        <p:nvSpPr>
          <p:cNvPr id="69672" name="Rectangle 46"/>
          <p:cNvSpPr>
            <a:spLocks noChangeArrowheads="1"/>
          </p:cNvSpPr>
          <p:nvPr/>
        </p:nvSpPr>
        <p:spPr bwMode="auto">
          <a:xfrm>
            <a:off x="4548188" y="2390775"/>
            <a:ext cx="636587" cy="211138"/>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Price of</a:t>
            </a:r>
            <a:endParaRPr lang="en-US" sz="2400" u="none">
              <a:latin typeface="Times New Roman" pitchFamily="18" charset="0"/>
            </a:endParaRPr>
          </a:p>
        </p:txBody>
      </p:sp>
      <p:sp>
        <p:nvSpPr>
          <p:cNvPr id="69673" name="Rectangle 48"/>
          <p:cNvSpPr>
            <a:spLocks noChangeArrowheads="1"/>
          </p:cNvSpPr>
          <p:nvPr/>
        </p:nvSpPr>
        <p:spPr bwMode="auto">
          <a:xfrm>
            <a:off x="5783263" y="2051050"/>
            <a:ext cx="2397125" cy="211138"/>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(b) The Demand Curve for Pepsi</a:t>
            </a:r>
            <a:endParaRPr lang="en-US" sz="2400" u="none">
              <a:latin typeface="Times New Roman" pitchFamily="18" charset="0"/>
            </a:endParaRPr>
          </a:p>
        </p:txBody>
      </p:sp>
      <p:sp>
        <p:nvSpPr>
          <p:cNvPr id="69674" name="Rectangle 49"/>
          <p:cNvSpPr>
            <a:spLocks noChangeArrowheads="1"/>
          </p:cNvSpPr>
          <p:nvPr/>
        </p:nvSpPr>
        <p:spPr bwMode="auto">
          <a:xfrm>
            <a:off x="152400" y="2390775"/>
            <a:ext cx="688975" cy="211138"/>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Quantity</a:t>
            </a:r>
            <a:endParaRPr lang="en-US" sz="2400" u="none">
              <a:latin typeface="Times New Roman" pitchFamily="18" charset="0"/>
            </a:endParaRPr>
          </a:p>
        </p:txBody>
      </p:sp>
      <p:sp>
        <p:nvSpPr>
          <p:cNvPr id="69675" name="Rectangle 50"/>
          <p:cNvSpPr>
            <a:spLocks noChangeArrowheads="1"/>
          </p:cNvSpPr>
          <p:nvPr/>
        </p:nvSpPr>
        <p:spPr bwMode="auto">
          <a:xfrm>
            <a:off x="176213" y="2582863"/>
            <a:ext cx="627062" cy="369887"/>
          </a:xfrm>
          <a:prstGeom prst="rect">
            <a:avLst/>
          </a:prstGeom>
          <a:noFill/>
          <a:ln w="9525">
            <a:noFill/>
            <a:miter lim="800000"/>
            <a:headEnd/>
            <a:tailEnd/>
          </a:ln>
        </p:spPr>
        <p:txBody>
          <a:bodyPr lIns="0" tIns="0" rIns="0" bIns="0">
            <a:spAutoFit/>
          </a:bodyPr>
          <a:lstStyle/>
          <a:p>
            <a:pPr eaLnBrk="0" hangingPunct="0"/>
            <a:r>
              <a:rPr lang="en-US" sz="1200" b="1" u="none">
                <a:solidFill>
                  <a:srgbClr val="000000"/>
                </a:solidFill>
              </a:rPr>
              <a:t>of Rice kg</a:t>
            </a:r>
            <a:endParaRPr lang="en-US" sz="2400" u="none">
              <a:latin typeface="Times New Roman" pitchFamily="18" charset="0"/>
            </a:endParaRPr>
          </a:p>
        </p:txBody>
      </p:sp>
      <p:grpSp>
        <p:nvGrpSpPr>
          <p:cNvPr id="3" name="Group 51"/>
          <p:cNvGrpSpPr>
            <a:grpSpLocks/>
          </p:cNvGrpSpPr>
          <p:nvPr/>
        </p:nvGrpSpPr>
        <p:grpSpPr bwMode="auto">
          <a:xfrm>
            <a:off x="4940300" y="3381375"/>
            <a:ext cx="1157288" cy="2063750"/>
            <a:chOff x="3112" y="2130"/>
            <a:chExt cx="729" cy="1300"/>
          </a:xfrm>
        </p:grpSpPr>
        <p:sp>
          <p:nvSpPr>
            <p:cNvPr id="69710" name="Rectangle 52"/>
            <p:cNvSpPr>
              <a:spLocks noChangeArrowheads="1"/>
            </p:cNvSpPr>
            <p:nvPr/>
          </p:nvSpPr>
          <p:spPr bwMode="auto">
            <a:xfrm>
              <a:off x="3631" y="3300"/>
              <a:ext cx="205"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250</a:t>
              </a:r>
              <a:endParaRPr lang="en-US" sz="2400" u="none">
                <a:latin typeface="Times New Roman" pitchFamily="18" charset="0"/>
              </a:endParaRPr>
            </a:p>
          </p:txBody>
        </p:sp>
        <p:sp>
          <p:nvSpPr>
            <p:cNvPr id="69711" name="Rectangle 53"/>
            <p:cNvSpPr>
              <a:spLocks noChangeArrowheads="1"/>
            </p:cNvSpPr>
            <p:nvPr/>
          </p:nvSpPr>
          <p:spPr bwMode="auto">
            <a:xfrm>
              <a:off x="3112" y="2212"/>
              <a:ext cx="151"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$2</a:t>
              </a:r>
              <a:endParaRPr lang="en-US" sz="2400" u="none">
                <a:latin typeface="Times New Roman" pitchFamily="18" charset="0"/>
              </a:endParaRPr>
            </a:p>
          </p:txBody>
        </p:sp>
        <p:grpSp>
          <p:nvGrpSpPr>
            <p:cNvPr id="4" name="Group 54"/>
            <p:cNvGrpSpPr>
              <a:grpSpLocks/>
            </p:cNvGrpSpPr>
            <p:nvPr/>
          </p:nvGrpSpPr>
          <p:grpSpPr bwMode="auto">
            <a:xfrm>
              <a:off x="3270" y="2130"/>
              <a:ext cx="571" cy="1142"/>
              <a:chOff x="3270" y="2130"/>
              <a:chExt cx="571" cy="1142"/>
            </a:xfrm>
          </p:grpSpPr>
          <p:sp>
            <p:nvSpPr>
              <p:cNvPr id="69713" name="Freeform 55"/>
              <p:cNvSpPr>
                <a:spLocks/>
              </p:cNvSpPr>
              <p:nvPr/>
            </p:nvSpPr>
            <p:spPr bwMode="auto">
              <a:xfrm>
                <a:off x="3270" y="2258"/>
                <a:ext cx="452" cy="1014"/>
              </a:xfrm>
              <a:custGeom>
                <a:avLst/>
                <a:gdLst>
                  <a:gd name="T0" fmla="*/ 0 w 452"/>
                  <a:gd name="T1" fmla="*/ 0 h 1014"/>
                  <a:gd name="T2" fmla="*/ 452 w 452"/>
                  <a:gd name="T3" fmla="*/ 0 h 1014"/>
                  <a:gd name="T4" fmla="*/ 452 w 452"/>
                  <a:gd name="T5" fmla="*/ 1014 h 1014"/>
                  <a:gd name="T6" fmla="*/ 0 60000 65536"/>
                  <a:gd name="T7" fmla="*/ 0 60000 65536"/>
                  <a:gd name="T8" fmla="*/ 0 60000 65536"/>
                  <a:gd name="T9" fmla="*/ 0 w 452"/>
                  <a:gd name="T10" fmla="*/ 0 h 1014"/>
                  <a:gd name="T11" fmla="*/ 452 w 452"/>
                  <a:gd name="T12" fmla="*/ 1014 h 1014"/>
                </a:gdLst>
                <a:ahLst/>
                <a:cxnLst>
                  <a:cxn ang="T6">
                    <a:pos x="T0" y="T1"/>
                  </a:cxn>
                  <a:cxn ang="T7">
                    <a:pos x="T2" y="T3"/>
                  </a:cxn>
                  <a:cxn ang="T8">
                    <a:pos x="T4" y="T5"/>
                  </a:cxn>
                </a:cxnLst>
                <a:rect l="T9" t="T10" r="T11" b="T12"/>
                <a:pathLst>
                  <a:path w="452" h="1014">
                    <a:moveTo>
                      <a:pt x="0" y="0"/>
                    </a:moveTo>
                    <a:lnTo>
                      <a:pt x="452" y="0"/>
                    </a:lnTo>
                    <a:lnTo>
                      <a:pt x="452" y="1014"/>
                    </a:lnTo>
                  </a:path>
                </a:pathLst>
              </a:custGeom>
              <a:noFill/>
              <a:ln w="14288">
                <a:solidFill>
                  <a:schemeClr val="tx1"/>
                </a:solidFill>
                <a:prstDash val="sysDot"/>
                <a:round/>
                <a:headEnd/>
                <a:tailEnd/>
              </a:ln>
            </p:spPr>
            <p:txBody>
              <a:bodyPr/>
              <a:lstStyle/>
              <a:p>
                <a:endParaRPr lang="en-US"/>
              </a:p>
            </p:txBody>
          </p:sp>
          <p:sp>
            <p:nvSpPr>
              <p:cNvPr id="69714" name="Oval 56"/>
              <p:cNvSpPr>
                <a:spLocks noChangeArrowheads="1"/>
              </p:cNvSpPr>
              <p:nvPr/>
            </p:nvSpPr>
            <p:spPr bwMode="auto">
              <a:xfrm>
                <a:off x="3695" y="2231"/>
                <a:ext cx="63" cy="63"/>
              </a:xfrm>
              <a:prstGeom prst="ellipse">
                <a:avLst/>
              </a:prstGeom>
              <a:solidFill>
                <a:srgbClr val="000000"/>
              </a:solidFill>
              <a:ln w="9525">
                <a:noFill/>
                <a:round/>
                <a:headEnd/>
                <a:tailEnd/>
              </a:ln>
            </p:spPr>
            <p:txBody>
              <a:bodyPr/>
              <a:lstStyle/>
              <a:p>
                <a:endParaRPr lang="en-US"/>
              </a:p>
            </p:txBody>
          </p:sp>
          <p:sp>
            <p:nvSpPr>
              <p:cNvPr id="69715" name="Rectangle 57"/>
              <p:cNvSpPr>
                <a:spLocks noChangeArrowheads="1"/>
              </p:cNvSpPr>
              <p:nvPr/>
            </p:nvSpPr>
            <p:spPr bwMode="auto">
              <a:xfrm>
                <a:off x="3736" y="2130"/>
                <a:ext cx="105"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A</a:t>
                </a:r>
                <a:endParaRPr lang="en-US" sz="2400" u="none">
                  <a:latin typeface="Times New Roman" pitchFamily="18" charset="0"/>
                </a:endParaRPr>
              </a:p>
            </p:txBody>
          </p:sp>
        </p:grpSp>
      </p:grpSp>
      <p:grpSp>
        <p:nvGrpSpPr>
          <p:cNvPr id="5" name="Group 58"/>
          <p:cNvGrpSpPr>
            <a:grpSpLocks/>
          </p:cNvGrpSpPr>
          <p:nvPr/>
        </p:nvGrpSpPr>
        <p:grpSpPr bwMode="auto">
          <a:xfrm>
            <a:off x="5027613" y="4171950"/>
            <a:ext cx="2376487" cy="1273175"/>
            <a:chOff x="3167" y="2628"/>
            <a:chExt cx="1497" cy="802"/>
          </a:xfrm>
        </p:grpSpPr>
        <p:sp>
          <p:nvSpPr>
            <p:cNvPr id="69704" name="Rectangle 59"/>
            <p:cNvSpPr>
              <a:spLocks noChangeArrowheads="1"/>
            </p:cNvSpPr>
            <p:nvPr/>
          </p:nvSpPr>
          <p:spPr bwMode="auto">
            <a:xfrm>
              <a:off x="4459" y="3300"/>
              <a:ext cx="205"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750</a:t>
              </a:r>
              <a:endParaRPr lang="en-US" sz="2400" u="none">
                <a:latin typeface="Times New Roman" pitchFamily="18" charset="0"/>
              </a:endParaRPr>
            </a:p>
          </p:txBody>
        </p:sp>
        <p:sp>
          <p:nvSpPr>
            <p:cNvPr id="69705" name="Rectangle 60"/>
            <p:cNvSpPr>
              <a:spLocks noChangeArrowheads="1"/>
            </p:cNvSpPr>
            <p:nvPr/>
          </p:nvSpPr>
          <p:spPr bwMode="auto">
            <a:xfrm>
              <a:off x="3167" y="2721"/>
              <a:ext cx="96"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1</a:t>
              </a:r>
              <a:endParaRPr lang="en-US" sz="2400" u="none">
                <a:latin typeface="Times New Roman" pitchFamily="18" charset="0"/>
              </a:endParaRPr>
            </a:p>
          </p:txBody>
        </p:sp>
        <p:grpSp>
          <p:nvGrpSpPr>
            <p:cNvPr id="6" name="Group 61"/>
            <p:cNvGrpSpPr>
              <a:grpSpLocks/>
            </p:cNvGrpSpPr>
            <p:nvPr/>
          </p:nvGrpSpPr>
          <p:grpSpPr bwMode="auto">
            <a:xfrm>
              <a:off x="3270" y="2628"/>
              <a:ext cx="1391" cy="635"/>
              <a:chOff x="3270" y="2628"/>
              <a:chExt cx="1391" cy="635"/>
            </a:xfrm>
          </p:grpSpPr>
          <p:sp>
            <p:nvSpPr>
              <p:cNvPr id="69707" name="Freeform 62"/>
              <p:cNvSpPr>
                <a:spLocks/>
              </p:cNvSpPr>
              <p:nvPr/>
            </p:nvSpPr>
            <p:spPr bwMode="auto">
              <a:xfrm>
                <a:off x="3270" y="2765"/>
                <a:ext cx="1284" cy="498"/>
              </a:xfrm>
              <a:custGeom>
                <a:avLst/>
                <a:gdLst>
                  <a:gd name="T0" fmla="*/ 0 w 1284"/>
                  <a:gd name="T1" fmla="*/ 0 h 498"/>
                  <a:gd name="T2" fmla="*/ 1284 w 1284"/>
                  <a:gd name="T3" fmla="*/ 0 h 498"/>
                  <a:gd name="T4" fmla="*/ 1284 w 1284"/>
                  <a:gd name="T5" fmla="*/ 498 h 498"/>
                  <a:gd name="T6" fmla="*/ 0 60000 65536"/>
                  <a:gd name="T7" fmla="*/ 0 60000 65536"/>
                  <a:gd name="T8" fmla="*/ 0 60000 65536"/>
                  <a:gd name="T9" fmla="*/ 0 w 1284"/>
                  <a:gd name="T10" fmla="*/ 0 h 498"/>
                  <a:gd name="T11" fmla="*/ 1284 w 1284"/>
                  <a:gd name="T12" fmla="*/ 498 h 498"/>
                </a:gdLst>
                <a:ahLst/>
                <a:cxnLst>
                  <a:cxn ang="T6">
                    <a:pos x="T0" y="T1"/>
                  </a:cxn>
                  <a:cxn ang="T7">
                    <a:pos x="T2" y="T3"/>
                  </a:cxn>
                  <a:cxn ang="T8">
                    <a:pos x="T4" y="T5"/>
                  </a:cxn>
                </a:cxnLst>
                <a:rect l="T9" t="T10" r="T11" b="T12"/>
                <a:pathLst>
                  <a:path w="1284" h="498">
                    <a:moveTo>
                      <a:pt x="0" y="0"/>
                    </a:moveTo>
                    <a:lnTo>
                      <a:pt x="1284" y="0"/>
                    </a:lnTo>
                    <a:lnTo>
                      <a:pt x="1284" y="498"/>
                    </a:lnTo>
                  </a:path>
                </a:pathLst>
              </a:custGeom>
              <a:noFill/>
              <a:ln w="14288">
                <a:solidFill>
                  <a:schemeClr val="tx1"/>
                </a:solidFill>
                <a:prstDash val="sysDot"/>
                <a:round/>
                <a:headEnd/>
                <a:tailEnd/>
              </a:ln>
            </p:spPr>
            <p:txBody>
              <a:bodyPr/>
              <a:lstStyle/>
              <a:p>
                <a:endParaRPr lang="en-US"/>
              </a:p>
            </p:txBody>
          </p:sp>
          <p:sp>
            <p:nvSpPr>
              <p:cNvPr id="69708" name="Oval 63"/>
              <p:cNvSpPr>
                <a:spLocks noChangeArrowheads="1"/>
              </p:cNvSpPr>
              <p:nvPr/>
            </p:nvSpPr>
            <p:spPr bwMode="auto">
              <a:xfrm>
                <a:off x="4527" y="2738"/>
                <a:ext cx="54" cy="54"/>
              </a:xfrm>
              <a:prstGeom prst="ellipse">
                <a:avLst/>
              </a:prstGeom>
              <a:solidFill>
                <a:srgbClr val="000000"/>
              </a:solidFill>
              <a:ln w="9525">
                <a:noFill/>
                <a:round/>
                <a:headEnd/>
                <a:tailEnd/>
              </a:ln>
            </p:spPr>
            <p:txBody>
              <a:bodyPr/>
              <a:lstStyle/>
              <a:p>
                <a:endParaRPr lang="en-US"/>
              </a:p>
            </p:txBody>
          </p:sp>
          <p:sp>
            <p:nvSpPr>
              <p:cNvPr id="69709" name="Rectangle 64"/>
              <p:cNvSpPr>
                <a:spLocks noChangeArrowheads="1"/>
              </p:cNvSpPr>
              <p:nvPr/>
            </p:nvSpPr>
            <p:spPr bwMode="auto">
              <a:xfrm>
                <a:off x="4556" y="2628"/>
                <a:ext cx="105"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B</a:t>
                </a:r>
                <a:endParaRPr lang="en-US" sz="2400" u="none">
                  <a:latin typeface="Times New Roman" pitchFamily="18" charset="0"/>
                </a:endParaRPr>
              </a:p>
            </p:txBody>
          </p:sp>
        </p:grpSp>
      </p:grpSp>
      <p:grpSp>
        <p:nvGrpSpPr>
          <p:cNvPr id="7" name="Group 65"/>
          <p:cNvGrpSpPr>
            <a:grpSpLocks/>
          </p:cNvGrpSpPr>
          <p:nvPr/>
        </p:nvGrpSpPr>
        <p:grpSpPr bwMode="auto">
          <a:xfrm>
            <a:off x="1125538" y="4130675"/>
            <a:ext cx="982662" cy="788988"/>
            <a:chOff x="709" y="2602"/>
            <a:chExt cx="619" cy="497"/>
          </a:xfrm>
        </p:grpSpPr>
        <p:sp>
          <p:nvSpPr>
            <p:cNvPr id="69702" name="Freeform 66"/>
            <p:cNvSpPr>
              <a:spLocks/>
            </p:cNvSpPr>
            <p:nvPr/>
          </p:nvSpPr>
          <p:spPr bwMode="auto">
            <a:xfrm>
              <a:off x="709" y="2602"/>
              <a:ext cx="543" cy="435"/>
            </a:xfrm>
            <a:custGeom>
              <a:avLst/>
              <a:gdLst>
                <a:gd name="T0" fmla="*/ 0 w 60"/>
                <a:gd name="T1" fmla="*/ 0 h 48"/>
                <a:gd name="T2" fmla="*/ 2147483647 w 60"/>
                <a:gd name="T3" fmla="*/ 2147483647 h 48"/>
                <a:gd name="T4" fmla="*/ 2147483647 w 60"/>
                <a:gd name="T5" fmla="*/ 2147483647 h 48"/>
                <a:gd name="T6" fmla="*/ 0 60000 65536"/>
                <a:gd name="T7" fmla="*/ 0 60000 65536"/>
                <a:gd name="T8" fmla="*/ 0 60000 65536"/>
                <a:gd name="T9" fmla="*/ 0 w 60"/>
                <a:gd name="T10" fmla="*/ 0 h 48"/>
                <a:gd name="T11" fmla="*/ 60 w 60"/>
                <a:gd name="T12" fmla="*/ 48 h 48"/>
              </a:gdLst>
              <a:ahLst/>
              <a:cxnLst>
                <a:cxn ang="T6">
                  <a:pos x="T0" y="T1"/>
                </a:cxn>
                <a:cxn ang="T7">
                  <a:pos x="T2" y="T3"/>
                </a:cxn>
                <a:cxn ang="T8">
                  <a:pos x="T4" y="T5"/>
                </a:cxn>
              </a:cxnLst>
              <a:rect l="T9" t="T10" r="T11" b="T12"/>
              <a:pathLst>
                <a:path w="60" h="48">
                  <a:moveTo>
                    <a:pt x="0" y="0"/>
                  </a:moveTo>
                  <a:cubicBezTo>
                    <a:pt x="2" y="7"/>
                    <a:pt x="15" y="31"/>
                    <a:pt x="19" y="37"/>
                  </a:cubicBezTo>
                  <a:cubicBezTo>
                    <a:pt x="28" y="42"/>
                    <a:pt x="46" y="48"/>
                    <a:pt x="60" y="48"/>
                  </a:cubicBezTo>
                </a:path>
              </a:pathLst>
            </a:custGeom>
            <a:noFill/>
            <a:ln w="42863">
              <a:solidFill>
                <a:srgbClr val="003F95"/>
              </a:solidFill>
              <a:round/>
              <a:headEnd/>
              <a:tailEnd/>
            </a:ln>
          </p:spPr>
          <p:txBody>
            <a:bodyPr/>
            <a:lstStyle/>
            <a:p>
              <a:endParaRPr lang="en-US"/>
            </a:p>
          </p:txBody>
        </p:sp>
        <p:sp>
          <p:nvSpPr>
            <p:cNvPr id="69703" name="Rectangle 67"/>
            <p:cNvSpPr>
              <a:spLocks noChangeArrowheads="1"/>
            </p:cNvSpPr>
            <p:nvPr/>
          </p:nvSpPr>
          <p:spPr bwMode="auto">
            <a:xfrm>
              <a:off x="1265" y="2984"/>
              <a:ext cx="63"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I</a:t>
              </a:r>
              <a:r>
                <a:rPr lang="en-US" sz="1200" u="none" baseline="-25000">
                  <a:solidFill>
                    <a:srgbClr val="000000"/>
                  </a:solidFill>
                </a:rPr>
                <a:t>1</a:t>
              </a:r>
              <a:endParaRPr lang="en-US" sz="2400" u="none">
                <a:latin typeface="Times New Roman" pitchFamily="18" charset="0"/>
              </a:endParaRPr>
            </a:p>
          </p:txBody>
        </p:sp>
      </p:grpSp>
      <p:grpSp>
        <p:nvGrpSpPr>
          <p:cNvPr id="8" name="Group 68"/>
          <p:cNvGrpSpPr>
            <a:grpSpLocks/>
          </p:cNvGrpSpPr>
          <p:nvPr/>
        </p:nvGrpSpPr>
        <p:grpSpPr bwMode="auto">
          <a:xfrm>
            <a:off x="1011238" y="3009900"/>
            <a:ext cx="723900" cy="1042988"/>
            <a:chOff x="637" y="1896"/>
            <a:chExt cx="456" cy="657"/>
          </a:xfrm>
        </p:grpSpPr>
        <p:sp>
          <p:nvSpPr>
            <p:cNvPr id="69700" name="Freeform 69"/>
            <p:cNvSpPr>
              <a:spLocks/>
            </p:cNvSpPr>
            <p:nvPr/>
          </p:nvSpPr>
          <p:spPr bwMode="auto">
            <a:xfrm>
              <a:off x="637" y="1896"/>
              <a:ext cx="380" cy="588"/>
            </a:xfrm>
            <a:custGeom>
              <a:avLst/>
              <a:gdLst>
                <a:gd name="T0" fmla="*/ 0 w 42"/>
                <a:gd name="T1" fmla="*/ 0 h 65"/>
                <a:gd name="T2" fmla="*/ 2147483647 w 42"/>
                <a:gd name="T3" fmla="*/ 2147483647 h 65"/>
                <a:gd name="T4" fmla="*/ 2147483647 w 42"/>
                <a:gd name="T5" fmla="*/ 2147483647 h 65"/>
                <a:gd name="T6" fmla="*/ 0 60000 65536"/>
                <a:gd name="T7" fmla="*/ 0 60000 65536"/>
                <a:gd name="T8" fmla="*/ 0 60000 65536"/>
                <a:gd name="T9" fmla="*/ 0 w 42"/>
                <a:gd name="T10" fmla="*/ 0 h 65"/>
                <a:gd name="T11" fmla="*/ 42 w 42"/>
                <a:gd name="T12" fmla="*/ 65 h 65"/>
              </a:gdLst>
              <a:ahLst/>
              <a:cxnLst>
                <a:cxn ang="T6">
                  <a:pos x="T0" y="T1"/>
                </a:cxn>
                <a:cxn ang="T7">
                  <a:pos x="T2" y="T3"/>
                </a:cxn>
                <a:cxn ang="T8">
                  <a:pos x="T4" y="T5"/>
                </a:cxn>
              </a:cxnLst>
              <a:rect l="T9" t="T10" r="T11" b="T12"/>
              <a:pathLst>
                <a:path w="42" h="65">
                  <a:moveTo>
                    <a:pt x="0" y="0"/>
                  </a:moveTo>
                  <a:cubicBezTo>
                    <a:pt x="0" y="7"/>
                    <a:pt x="5" y="35"/>
                    <a:pt x="6" y="40"/>
                  </a:cubicBezTo>
                  <a:cubicBezTo>
                    <a:pt x="11" y="47"/>
                    <a:pt x="29" y="60"/>
                    <a:pt x="42" y="65"/>
                  </a:cubicBezTo>
                </a:path>
              </a:pathLst>
            </a:custGeom>
            <a:noFill/>
            <a:ln w="42863">
              <a:solidFill>
                <a:srgbClr val="AD0D1B"/>
              </a:solidFill>
              <a:round/>
              <a:headEnd/>
              <a:tailEnd/>
            </a:ln>
          </p:spPr>
          <p:txBody>
            <a:bodyPr/>
            <a:lstStyle/>
            <a:p>
              <a:endParaRPr lang="en-US"/>
            </a:p>
          </p:txBody>
        </p:sp>
        <p:sp>
          <p:nvSpPr>
            <p:cNvPr id="69701" name="Rectangle 70"/>
            <p:cNvSpPr>
              <a:spLocks noChangeArrowheads="1"/>
            </p:cNvSpPr>
            <p:nvPr/>
          </p:nvSpPr>
          <p:spPr bwMode="auto">
            <a:xfrm>
              <a:off x="1030" y="2438"/>
              <a:ext cx="63"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I</a:t>
              </a:r>
              <a:r>
                <a:rPr lang="en-US" sz="1200" u="none" baseline="-25000">
                  <a:solidFill>
                    <a:srgbClr val="000000"/>
                  </a:solidFill>
                </a:rPr>
                <a:t>2</a:t>
              </a:r>
              <a:endParaRPr lang="en-US" sz="2400" u="none">
                <a:latin typeface="Times New Roman" pitchFamily="18" charset="0"/>
              </a:endParaRPr>
            </a:p>
          </p:txBody>
        </p:sp>
      </p:grpSp>
      <p:grpSp>
        <p:nvGrpSpPr>
          <p:cNvPr id="9" name="Group 71"/>
          <p:cNvGrpSpPr>
            <a:grpSpLocks/>
          </p:cNvGrpSpPr>
          <p:nvPr/>
        </p:nvGrpSpPr>
        <p:grpSpPr bwMode="auto">
          <a:xfrm>
            <a:off x="911225" y="2655888"/>
            <a:ext cx="1646238" cy="512762"/>
            <a:chOff x="574" y="1673"/>
            <a:chExt cx="1037" cy="323"/>
          </a:xfrm>
        </p:grpSpPr>
        <p:sp>
          <p:nvSpPr>
            <p:cNvPr id="69698" name="Line 72"/>
            <p:cNvSpPr>
              <a:spLocks noChangeShapeType="1"/>
            </p:cNvSpPr>
            <p:nvPr/>
          </p:nvSpPr>
          <p:spPr bwMode="auto">
            <a:xfrm flipH="1">
              <a:off x="574" y="1724"/>
              <a:ext cx="63" cy="272"/>
            </a:xfrm>
            <a:prstGeom prst="line">
              <a:avLst/>
            </a:prstGeom>
            <a:noFill/>
            <a:ln w="14288">
              <a:solidFill>
                <a:srgbClr val="000000"/>
              </a:solidFill>
              <a:round/>
              <a:headEnd/>
              <a:tailEnd/>
            </a:ln>
          </p:spPr>
          <p:txBody>
            <a:bodyPr/>
            <a:lstStyle/>
            <a:p>
              <a:endParaRPr lang="en-US"/>
            </a:p>
          </p:txBody>
        </p:sp>
        <p:sp>
          <p:nvSpPr>
            <p:cNvPr id="69699" name="Rectangle 73"/>
            <p:cNvSpPr>
              <a:spLocks noChangeArrowheads="1"/>
            </p:cNvSpPr>
            <p:nvPr/>
          </p:nvSpPr>
          <p:spPr bwMode="auto">
            <a:xfrm>
              <a:off x="659" y="1673"/>
              <a:ext cx="952"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New budget constraint</a:t>
              </a:r>
              <a:endParaRPr lang="en-US" sz="2400" u="none">
                <a:latin typeface="Times New Roman" pitchFamily="18" charset="0"/>
              </a:endParaRPr>
            </a:p>
          </p:txBody>
        </p:sp>
      </p:grpSp>
      <p:grpSp>
        <p:nvGrpSpPr>
          <p:cNvPr id="10" name="Group 74"/>
          <p:cNvGrpSpPr>
            <a:grpSpLocks/>
          </p:cNvGrpSpPr>
          <p:nvPr/>
        </p:nvGrpSpPr>
        <p:grpSpPr bwMode="auto">
          <a:xfrm>
            <a:off x="1008063" y="4878388"/>
            <a:ext cx="962025" cy="811212"/>
            <a:chOff x="635" y="3073"/>
            <a:chExt cx="606" cy="511"/>
          </a:xfrm>
        </p:grpSpPr>
        <p:sp>
          <p:nvSpPr>
            <p:cNvPr id="69695" name="Line 75"/>
            <p:cNvSpPr>
              <a:spLocks noChangeShapeType="1"/>
            </p:cNvSpPr>
            <p:nvPr/>
          </p:nvSpPr>
          <p:spPr bwMode="auto">
            <a:xfrm flipV="1">
              <a:off x="827" y="3073"/>
              <a:ext cx="172" cy="271"/>
            </a:xfrm>
            <a:prstGeom prst="line">
              <a:avLst/>
            </a:prstGeom>
            <a:noFill/>
            <a:ln w="14288">
              <a:solidFill>
                <a:srgbClr val="000000"/>
              </a:solidFill>
              <a:round/>
              <a:headEnd/>
              <a:tailEnd/>
            </a:ln>
          </p:spPr>
          <p:txBody>
            <a:bodyPr/>
            <a:lstStyle/>
            <a:p>
              <a:endParaRPr lang="en-US"/>
            </a:p>
          </p:txBody>
        </p:sp>
        <p:sp>
          <p:nvSpPr>
            <p:cNvPr id="69696" name="Rectangle 76"/>
            <p:cNvSpPr>
              <a:spLocks noChangeArrowheads="1"/>
            </p:cNvSpPr>
            <p:nvPr/>
          </p:nvSpPr>
          <p:spPr bwMode="auto">
            <a:xfrm>
              <a:off x="635" y="3333"/>
              <a:ext cx="606"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Initial budget </a:t>
              </a:r>
              <a:endParaRPr lang="en-US" sz="2400" u="none">
                <a:latin typeface="Times New Roman" pitchFamily="18" charset="0"/>
              </a:endParaRPr>
            </a:p>
          </p:txBody>
        </p:sp>
        <p:sp>
          <p:nvSpPr>
            <p:cNvPr id="69697" name="Rectangle 77"/>
            <p:cNvSpPr>
              <a:spLocks noChangeArrowheads="1"/>
            </p:cNvSpPr>
            <p:nvPr/>
          </p:nvSpPr>
          <p:spPr bwMode="auto">
            <a:xfrm>
              <a:off x="635" y="3454"/>
              <a:ext cx="458"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constraint</a:t>
              </a:r>
              <a:endParaRPr lang="en-US" sz="2400" u="none">
                <a:latin typeface="Times New Roman" pitchFamily="18" charset="0"/>
              </a:endParaRPr>
            </a:p>
          </p:txBody>
        </p:sp>
      </p:grpSp>
      <p:grpSp>
        <p:nvGrpSpPr>
          <p:cNvPr id="11" name="Group 78"/>
          <p:cNvGrpSpPr>
            <a:grpSpLocks/>
          </p:cNvGrpSpPr>
          <p:nvPr/>
        </p:nvGrpSpPr>
        <p:grpSpPr bwMode="auto">
          <a:xfrm>
            <a:off x="515938" y="3425825"/>
            <a:ext cx="808037" cy="252413"/>
            <a:chOff x="325" y="2158"/>
            <a:chExt cx="509" cy="159"/>
          </a:xfrm>
        </p:grpSpPr>
        <p:sp>
          <p:nvSpPr>
            <p:cNvPr id="69691" name="Line 79"/>
            <p:cNvSpPr>
              <a:spLocks noChangeShapeType="1"/>
            </p:cNvSpPr>
            <p:nvPr/>
          </p:nvSpPr>
          <p:spPr bwMode="auto">
            <a:xfrm flipH="1">
              <a:off x="537" y="2258"/>
              <a:ext cx="154" cy="1"/>
            </a:xfrm>
            <a:prstGeom prst="line">
              <a:avLst/>
            </a:prstGeom>
            <a:noFill/>
            <a:ln w="14351">
              <a:solidFill>
                <a:schemeClr val="tx1"/>
              </a:solidFill>
              <a:prstDash val="sysDot"/>
              <a:round/>
              <a:headEnd/>
              <a:tailEnd/>
            </a:ln>
          </p:spPr>
          <p:txBody>
            <a:bodyPr/>
            <a:lstStyle/>
            <a:p>
              <a:endParaRPr lang="en-US"/>
            </a:p>
          </p:txBody>
        </p:sp>
        <p:sp>
          <p:nvSpPr>
            <p:cNvPr id="69692" name="Oval 80"/>
            <p:cNvSpPr>
              <a:spLocks noChangeArrowheads="1"/>
            </p:cNvSpPr>
            <p:nvPr/>
          </p:nvSpPr>
          <p:spPr bwMode="auto">
            <a:xfrm>
              <a:off x="664" y="2231"/>
              <a:ext cx="63" cy="63"/>
            </a:xfrm>
            <a:prstGeom prst="ellipse">
              <a:avLst/>
            </a:prstGeom>
            <a:solidFill>
              <a:srgbClr val="000000"/>
            </a:solidFill>
            <a:ln w="9525">
              <a:noFill/>
              <a:round/>
              <a:headEnd/>
              <a:tailEnd/>
            </a:ln>
          </p:spPr>
          <p:txBody>
            <a:bodyPr/>
            <a:lstStyle/>
            <a:p>
              <a:endParaRPr lang="en-US"/>
            </a:p>
          </p:txBody>
        </p:sp>
        <p:sp>
          <p:nvSpPr>
            <p:cNvPr id="69693" name="Rectangle 81"/>
            <p:cNvSpPr>
              <a:spLocks noChangeArrowheads="1"/>
            </p:cNvSpPr>
            <p:nvPr/>
          </p:nvSpPr>
          <p:spPr bwMode="auto">
            <a:xfrm>
              <a:off x="325" y="2202"/>
              <a:ext cx="159"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750</a:t>
              </a:r>
              <a:endParaRPr lang="en-US" sz="2400" u="none">
                <a:latin typeface="Times New Roman" pitchFamily="18" charset="0"/>
              </a:endParaRPr>
            </a:p>
          </p:txBody>
        </p:sp>
        <p:sp>
          <p:nvSpPr>
            <p:cNvPr id="69694" name="Rectangle 82"/>
            <p:cNvSpPr>
              <a:spLocks noChangeArrowheads="1"/>
            </p:cNvSpPr>
            <p:nvPr/>
          </p:nvSpPr>
          <p:spPr bwMode="auto">
            <a:xfrm>
              <a:off x="729" y="2158"/>
              <a:ext cx="105"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B</a:t>
              </a:r>
              <a:endParaRPr lang="en-US" sz="2400" u="none">
                <a:latin typeface="Times New Roman" pitchFamily="18" charset="0"/>
              </a:endParaRPr>
            </a:p>
          </p:txBody>
        </p:sp>
      </p:grpSp>
      <p:grpSp>
        <p:nvGrpSpPr>
          <p:cNvPr id="12" name="Group 83"/>
          <p:cNvGrpSpPr>
            <a:grpSpLocks/>
          </p:cNvGrpSpPr>
          <p:nvPr/>
        </p:nvGrpSpPr>
        <p:grpSpPr bwMode="auto">
          <a:xfrm>
            <a:off x="515938" y="4440238"/>
            <a:ext cx="1041400" cy="300037"/>
            <a:chOff x="325" y="2797"/>
            <a:chExt cx="656" cy="189"/>
          </a:xfrm>
        </p:grpSpPr>
        <p:sp>
          <p:nvSpPr>
            <p:cNvPr id="69687" name="Line 84"/>
            <p:cNvSpPr>
              <a:spLocks noChangeShapeType="1"/>
            </p:cNvSpPr>
            <p:nvPr/>
          </p:nvSpPr>
          <p:spPr bwMode="auto">
            <a:xfrm flipH="1">
              <a:off x="537" y="2937"/>
              <a:ext cx="344" cy="1"/>
            </a:xfrm>
            <a:prstGeom prst="line">
              <a:avLst/>
            </a:prstGeom>
            <a:noFill/>
            <a:ln w="14288">
              <a:solidFill>
                <a:schemeClr val="tx1"/>
              </a:solidFill>
              <a:prstDash val="sysDot"/>
              <a:round/>
              <a:headEnd/>
              <a:tailEnd/>
            </a:ln>
          </p:spPr>
          <p:txBody>
            <a:bodyPr/>
            <a:lstStyle/>
            <a:p>
              <a:endParaRPr lang="en-US"/>
            </a:p>
          </p:txBody>
        </p:sp>
        <p:sp>
          <p:nvSpPr>
            <p:cNvPr id="69688" name="Oval 85"/>
            <p:cNvSpPr>
              <a:spLocks noChangeArrowheads="1"/>
            </p:cNvSpPr>
            <p:nvPr/>
          </p:nvSpPr>
          <p:spPr bwMode="auto">
            <a:xfrm>
              <a:off x="845" y="2901"/>
              <a:ext cx="63" cy="63"/>
            </a:xfrm>
            <a:prstGeom prst="ellipse">
              <a:avLst/>
            </a:prstGeom>
            <a:solidFill>
              <a:srgbClr val="000000"/>
            </a:solidFill>
            <a:ln w="9525">
              <a:noFill/>
              <a:round/>
              <a:headEnd/>
              <a:tailEnd/>
            </a:ln>
          </p:spPr>
          <p:txBody>
            <a:bodyPr/>
            <a:lstStyle/>
            <a:p>
              <a:endParaRPr lang="en-US"/>
            </a:p>
          </p:txBody>
        </p:sp>
        <p:sp>
          <p:nvSpPr>
            <p:cNvPr id="69689" name="Rectangle 86"/>
            <p:cNvSpPr>
              <a:spLocks noChangeArrowheads="1"/>
            </p:cNvSpPr>
            <p:nvPr/>
          </p:nvSpPr>
          <p:spPr bwMode="auto">
            <a:xfrm>
              <a:off x="325" y="2871"/>
              <a:ext cx="159"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250</a:t>
              </a:r>
              <a:endParaRPr lang="en-US" sz="2400" u="none">
                <a:latin typeface="Times New Roman" pitchFamily="18" charset="0"/>
              </a:endParaRPr>
            </a:p>
          </p:txBody>
        </p:sp>
        <p:sp>
          <p:nvSpPr>
            <p:cNvPr id="69690" name="Rectangle 87"/>
            <p:cNvSpPr>
              <a:spLocks noChangeArrowheads="1"/>
            </p:cNvSpPr>
            <p:nvPr/>
          </p:nvSpPr>
          <p:spPr bwMode="auto">
            <a:xfrm>
              <a:off x="876" y="2797"/>
              <a:ext cx="105" cy="130"/>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A</a:t>
              </a:r>
              <a:endParaRPr lang="en-US" sz="2400" u="none">
                <a:latin typeface="Times New Roman" pitchFamily="18" charset="0"/>
              </a:endParaRPr>
            </a:p>
          </p:txBody>
        </p:sp>
      </p:grpSp>
      <p:sp>
        <p:nvSpPr>
          <p:cNvPr id="69684" name="Freeform 88"/>
          <p:cNvSpPr>
            <a:spLocks/>
          </p:cNvSpPr>
          <p:nvPr/>
        </p:nvSpPr>
        <p:spPr bwMode="auto">
          <a:xfrm>
            <a:off x="852488" y="2420938"/>
            <a:ext cx="3548062" cy="2773362"/>
          </a:xfrm>
          <a:custGeom>
            <a:avLst/>
            <a:gdLst>
              <a:gd name="T0" fmla="*/ 0 w 2235"/>
              <a:gd name="T1" fmla="*/ 0 h 1747"/>
              <a:gd name="T2" fmla="*/ 0 w 2235"/>
              <a:gd name="T3" fmla="*/ 2147483647 h 1747"/>
              <a:gd name="T4" fmla="*/ 2147483647 w 2235"/>
              <a:gd name="T5" fmla="*/ 2147483647 h 1747"/>
              <a:gd name="T6" fmla="*/ 0 60000 65536"/>
              <a:gd name="T7" fmla="*/ 0 60000 65536"/>
              <a:gd name="T8" fmla="*/ 0 60000 65536"/>
              <a:gd name="T9" fmla="*/ 0 w 2235"/>
              <a:gd name="T10" fmla="*/ 0 h 1747"/>
              <a:gd name="T11" fmla="*/ 2235 w 2235"/>
              <a:gd name="T12" fmla="*/ 1747 h 1747"/>
            </a:gdLst>
            <a:ahLst/>
            <a:cxnLst>
              <a:cxn ang="T6">
                <a:pos x="T0" y="T1"/>
              </a:cxn>
              <a:cxn ang="T7">
                <a:pos x="T2" y="T3"/>
              </a:cxn>
              <a:cxn ang="T8">
                <a:pos x="T4" y="T5"/>
              </a:cxn>
            </a:cxnLst>
            <a:rect l="T9" t="T10" r="T11" b="T12"/>
            <a:pathLst>
              <a:path w="2235" h="1747">
                <a:moveTo>
                  <a:pt x="0" y="0"/>
                </a:moveTo>
                <a:lnTo>
                  <a:pt x="0" y="1747"/>
                </a:lnTo>
                <a:lnTo>
                  <a:pt x="2235" y="1747"/>
                </a:lnTo>
              </a:path>
            </a:pathLst>
          </a:custGeom>
          <a:noFill/>
          <a:ln w="14288">
            <a:solidFill>
              <a:srgbClr val="000000"/>
            </a:solidFill>
            <a:round/>
            <a:headEnd/>
            <a:tailEnd/>
          </a:ln>
        </p:spPr>
        <p:txBody>
          <a:bodyPr/>
          <a:lstStyle/>
          <a:p>
            <a:endParaRPr lang="en-US"/>
          </a:p>
        </p:txBody>
      </p:sp>
      <p:sp>
        <p:nvSpPr>
          <p:cNvPr id="69685" name="Rectangle 35"/>
          <p:cNvSpPr>
            <a:spLocks noChangeArrowheads="1"/>
          </p:cNvSpPr>
          <p:nvPr/>
        </p:nvSpPr>
        <p:spPr bwMode="auto">
          <a:xfrm>
            <a:off x="7043738" y="5500688"/>
            <a:ext cx="1651000" cy="184150"/>
          </a:xfrm>
          <a:prstGeom prst="rect">
            <a:avLst/>
          </a:prstGeom>
          <a:noFill/>
          <a:ln w="9525">
            <a:noFill/>
            <a:miter lim="800000"/>
            <a:headEnd/>
            <a:tailEnd/>
          </a:ln>
        </p:spPr>
        <p:txBody>
          <a:bodyPr lIns="0" tIns="0" rIns="0" bIns="0">
            <a:spAutoFit/>
          </a:bodyPr>
          <a:lstStyle/>
          <a:p>
            <a:pPr eaLnBrk="0" hangingPunct="0"/>
            <a:r>
              <a:rPr lang="en-US" sz="1200" b="1" u="none">
                <a:solidFill>
                  <a:srgbClr val="000000"/>
                </a:solidFill>
              </a:rPr>
              <a:t>Quantity of Wheat kg</a:t>
            </a:r>
            <a:endParaRPr lang="en-US" sz="2400" u="none">
              <a:latin typeface="Times New Roman" pitchFamily="18" charset="0"/>
            </a:endParaRPr>
          </a:p>
        </p:txBody>
      </p:sp>
      <p:sp>
        <p:nvSpPr>
          <p:cNvPr id="69686" name="Rectangle 50"/>
          <p:cNvSpPr>
            <a:spLocks noChangeArrowheads="1"/>
          </p:cNvSpPr>
          <p:nvPr/>
        </p:nvSpPr>
        <p:spPr bwMode="auto">
          <a:xfrm>
            <a:off x="4521200" y="2668588"/>
            <a:ext cx="627063" cy="369887"/>
          </a:xfrm>
          <a:prstGeom prst="rect">
            <a:avLst/>
          </a:prstGeom>
          <a:noFill/>
          <a:ln w="9525">
            <a:noFill/>
            <a:miter lim="800000"/>
            <a:headEnd/>
            <a:tailEnd/>
          </a:ln>
        </p:spPr>
        <p:txBody>
          <a:bodyPr lIns="0" tIns="0" rIns="0" bIns="0">
            <a:spAutoFit/>
          </a:bodyPr>
          <a:lstStyle/>
          <a:p>
            <a:pPr eaLnBrk="0" hangingPunct="0"/>
            <a:r>
              <a:rPr lang="en-US" sz="1200" b="1" u="none">
                <a:solidFill>
                  <a:srgbClr val="000000"/>
                </a:solidFill>
              </a:rPr>
              <a:t>of Rice kg</a:t>
            </a:r>
            <a:endParaRPr lang="en-US" sz="2400" u="none">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17534"/>
                                        </p:tgtEl>
                                        <p:attrNameLst>
                                          <p:attrName>style.visibility</p:attrName>
                                        </p:attrNameLst>
                                      </p:cBhvr>
                                      <p:to>
                                        <p:strVal val="visible"/>
                                      </p:to>
                                    </p:set>
                                    <p:animEffect transition="in" filter="strips(downRight)">
                                      <p:cBhvr>
                                        <p:cTn id="12" dur="500"/>
                                        <p:tgtEl>
                                          <p:spTgt spid="917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upRigh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17535"/>
                                        </p:tgtEl>
                                        <p:attrNameLst>
                                          <p:attrName>style.visibility</p:attrName>
                                        </p:attrNameLst>
                                      </p:cBhvr>
                                      <p:to>
                                        <p:strVal val="visible"/>
                                      </p:to>
                                    </p:set>
                                    <p:animEffect transition="in" filter="strips(downRight)">
                                      <p:cBhvr>
                                        <p:cTn id="37" dur="500"/>
                                        <p:tgtEl>
                                          <p:spTgt spid="9175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strips(downRight)">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917536"/>
                                        </p:tgtEl>
                                        <p:attrNameLst>
                                          <p:attrName>style.visibility</p:attrName>
                                        </p:attrNameLst>
                                      </p:cBhvr>
                                      <p:to>
                                        <p:strVal val="visible"/>
                                      </p:to>
                                    </p:set>
                                    <p:animEffect transition="in" filter="wipe(down)">
                                      <p:cBhvr>
                                        <p:cTn id="52" dur="500"/>
                                        <p:tgtEl>
                                          <p:spTgt spid="9175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right)">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17537"/>
                                        </p:tgtEl>
                                        <p:attrNameLst>
                                          <p:attrName>style.visibility</p:attrName>
                                        </p:attrNameLst>
                                      </p:cBhvr>
                                      <p:to>
                                        <p:strVal val="visible"/>
                                      </p:to>
                                    </p:set>
                                    <p:animEffect transition="in" filter="wipe(left)">
                                      <p:cBhvr>
                                        <p:cTn id="62" dur="500"/>
                                        <p:tgtEl>
                                          <p:spTgt spid="91753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3"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strips(upRight)">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34" grpId="0" animBg="1"/>
      <p:bldP spid="917535" grpId="0" animBg="1"/>
      <p:bldP spid="917536" grpId="0" animBg="1"/>
      <p:bldP spid="91753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0D69-BDAB-D31A-00FB-50E5B07BB637}"/>
              </a:ext>
            </a:extLst>
          </p:cNvPr>
          <p:cNvSpPr>
            <a:spLocks noGrp="1"/>
          </p:cNvSpPr>
          <p:nvPr>
            <p:ph type="title"/>
          </p:nvPr>
        </p:nvSpPr>
        <p:spPr>
          <a:xfrm>
            <a:off x="1262130" y="365127"/>
            <a:ext cx="6787166" cy="781094"/>
          </a:xfrm>
        </p:spPr>
        <p:txBody>
          <a:bodyPr>
            <a:normAutofit fontScale="90000"/>
          </a:bodyPr>
          <a:lstStyle/>
          <a:p>
            <a:pPr algn="just"/>
            <a:br>
              <a:rPr lang="en-US" b="1" i="0" dirty="0">
                <a:solidFill>
                  <a:srgbClr val="1A1A1A"/>
                </a:solidFill>
                <a:effectLst/>
                <a:latin typeface="Times New Roman" panose="02020603050405020304" pitchFamily="18" charset="0"/>
                <a:cs typeface="Times New Roman" panose="02020603050405020304" pitchFamily="18" charset="0"/>
              </a:rPr>
            </a:br>
            <a:r>
              <a:rPr lang="en-US" sz="4000" b="1" i="0" dirty="0">
                <a:solidFill>
                  <a:srgbClr val="1A1A1A"/>
                </a:solidFill>
                <a:effectLst/>
                <a:latin typeface="Times New Roman" panose="02020603050405020304" pitchFamily="18" charset="0"/>
                <a:cs typeface="Times New Roman" panose="02020603050405020304" pitchFamily="18" charset="0"/>
              </a:rPr>
              <a:t>Revealed preference theory</a:t>
            </a:r>
            <a:br>
              <a:rPr lang="en-US" b="1" i="0" dirty="0">
                <a:solidFill>
                  <a:srgbClr val="1A1A1A"/>
                </a:solidFill>
                <a:effectLst/>
                <a:latin typeface="Times New Roman" panose="02020603050405020304" pitchFamily="18" charset="0"/>
                <a:cs typeface="Times New Roman" panose="02020603050405020304" pitchFamily="18" charset="0"/>
              </a:rPr>
            </a:br>
            <a:endParaRPr lang="en-NP"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501A2E-A7FC-8440-8091-47BB15910CCD}"/>
              </a:ext>
            </a:extLst>
          </p:cNvPr>
          <p:cNvSpPr>
            <a:spLocks noGrp="1"/>
          </p:cNvSpPr>
          <p:nvPr>
            <p:ph idx="1"/>
          </p:nvPr>
        </p:nvSpPr>
        <p:spPr>
          <a:xfrm>
            <a:off x="141668" y="1378038"/>
            <a:ext cx="8822028" cy="5293217"/>
          </a:xfrm>
        </p:spPr>
        <p:txBody>
          <a:bodyPr>
            <a:normAutofit fontScale="77500" lnSpcReduction="20000"/>
          </a:bodyPr>
          <a:lstStyle/>
          <a:p>
            <a:pPr algn="just">
              <a:lnSpc>
                <a:spcPct val="110000"/>
              </a:lnSpc>
            </a:pPr>
            <a:r>
              <a:rPr lang="en-US" sz="3300" b="1" i="0" dirty="0">
                <a:solidFill>
                  <a:srgbClr val="1A1A1A"/>
                </a:solidFill>
                <a:effectLst/>
                <a:latin typeface="Times New Roman" panose="02020603050405020304" pitchFamily="18" charset="0"/>
                <a:cs typeface="Times New Roman" panose="02020603050405020304" pitchFamily="18" charset="0"/>
              </a:rPr>
              <a:t>Revealed preference theory</a:t>
            </a:r>
            <a:r>
              <a:rPr lang="en-US" sz="3300" b="0" i="0" dirty="0">
                <a:solidFill>
                  <a:srgbClr val="1A1A1A"/>
                </a:solidFill>
                <a:effectLst/>
                <a:latin typeface="Times New Roman" panose="02020603050405020304" pitchFamily="18" charset="0"/>
                <a:cs typeface="Times New Roman" panose="02020603050405020304" pitchFamily="18" charset="0"/>
              </a:rPr>
              <a:t>, in economics, a theory, introduced by the American economist Paul Anthony Samuelson in 1938, clamps that consumers’ preferences can be revealed by what they purchase under different circumstances, particularly under different income and price circumstances. </a:t>
            </a:r>
          </a:p>
          <a:p>
            <a:pPr algn="just">
              <a:lnSpc>
                <a:spcPct val="110000"/>
              </a:lnSpc>
            </a:pPr>
            <a:r>
              <a:rPr lang="en-US" sz="3300" b="0" i="0" dirty="0">
                <a:solidFill>
                  <a:srgbClr val="1A1A1A"/>
                </a:solidFill>
                <a:effectLst/>
                <a:latin typeface="Times New Roman" panose="02020603050405020304" pitchFamily="18" charset="0"/>
                <a:cs typeface="Times New Roman" panose="02020603050405020304" pitchFamily="18" charset="0"/>
              </a:rPr>
              <a:t>The theory entails that if a </a:t>
            </a:r>
            <a:r>
              <a:rPr lang="en-US" sz="3300" b="0" i="0" u="none" strike="noStrike" dirty="0">
                <a:solidFill>
                  <a:srgbClr val="1A1A1A"/>
                </a:solidFill>
                <a:effectLst/>
                <a:latin typeface="Times New Roman" panose="02020603050405020304" pitchFamily="18" charset="0"/>
                <a:cs typeface="Times New Roman" panose="02020603050405020304" pitchFamily="18" charset="0"/>
              </a:rPr>
              <a:t>consumer</a:t>
            </a:r>
            <a:r>
              <a:rPr lang="en-US" sz="3300" b="0" i="0" dirty="0">
                <a:solidFill>
                  <a:srgbClr val="1A1A1A"/>
                </a:solidFill>
                <a:effectLst/>
                <a:latin typeface="Times New Roman" panose="02020603050405020304" pitchFamily="18" charset="0"/>
                <a:cs typeface="Times New Roman" panose="02020603050405020304" pitchFamily="18" charset="0"/>
              </a:rPr>
              <a:t> purchases a specific bundle of goods, then that bundle is “revealed preferred,” given constant income and prices, to any other bundle that the consumer could afford. </a:t>
            </a:r>
          </a:p>
          <a:p>
            <a:pPr algn="just">
              <a:lnSpc>
                <a:spcPct val="110000"/>
              </a:lnSpc>
            </a:pPr>
            <a:r>
              <a:rPr lang="en-US" sz="3300" b="0" i="0" dirty="0">
                <a:solidFill>
                  <a:srgbClr val="1A1A1A"/>
                </a:solidFill>
                <a:effectLst/>
                <a:latin typeface="Times New Roman" panose="02020603050405020304" pitchFamily="18" charset="0"/>
                <a:cs typeface="Times New Roman" panose="02020603050405020304" pitchFamily="18" charset="0"/>
              </a:rPr>
              <a:t>By varying income or prices or both, an observer can infer a representative model of the consumer’s preferences.</a:t>
            </a:r>
          </a:p>
          <a:p>
            <a:pPr marL="0" indent="0" algn="just">
              <a:buNone/>
            </a:pPr>
            <a:br>
              <a:rPr lang="en-US" dirty="0">
                <a:latin typeface="Times New Roman" panose="02020603050405020304" pitchFamily="18" charset="0"/>
                <a:cs typeface="Times New Roman" panose="02020603050405020304" pitchFamily="18" charset="0"/>
              </a:rPr>
            </a:b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2028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FB3E-8C42-C681-260D-D93B2EA54E29}"/>
              </a:ext>
            </a:extLst>
          </p:cNvPr>
          <p:cNvSpPr>
            <a:spLocks noGrp="1"/>
          </p:cNvSpPr>
          <p:nvPr>
            <p:ph type="title"/>
          </p:nvPr>
        </p:nvSpPr>
        <p:spPr>
          <a:xfrm>
            <a:off x="628650" y="157520"/>
            <a:ext cx="7886700" cy="848319"/>
          </a:xfrm>
        </p:spPr>
        <p:txBody>
          <a:bodyPr>
            <a:normAutofit/>
          </a:bodyPr>
          <a:lstStyle/>
          <a:p>
            <a:r>
              <a:rPr lang="en-US" sz="3600" dirty="0">
                <a:latin typeface="Times New Roman" panose="02020603050405020304" pitchFamily="18" charset="0"/>
                <a:cs typeface="Times New Roman" panose="02020603050405020304" pitchFamily="18" charset="0"/>
              </a:rPr>
              <a:t>The revealed preference hypothesis</a:t>
            </a:r>
            <a:endParaRPr lang="en-NP"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103A29-8701-162F-3DD2-7526D74F08E6}"/>
              </a:ext>
            </a:extLst>
          </p:cNvPr>
          <p:cNvSpPr>
            <a:spLocks noGrp="1"/>
          </p:cNvSpPr>
          <p:nvPr>
            <p:ph idx="1"/>
          </p:nvPr>
        </p:nvSpPr>
        <p:spPr>
          <a:xfrm>
            <a:off x="90152" y="1390917"/>
            <a:ext cx="8822028" cy="5309561"/>
          </a:xfrm>
        </p:spPr>
        <p:txBody>
          <a:bodyPr>
            <a:noAutofit/>
          </a:bodyPr>
          <a:lstStyle/>
          <a:p>
            <a:pPr algn="just">
              <a:lnSpc>
                <a:spcPct val="120000"/>
              </a:lnSpc>
            </a:pPr>
            <a:r>
              <a:rPr lang="en-US" dirty="0">
                <a:latin typeface="Times New Roman" panose="02020603050405020304" pitchFamily="18" charset="0"/>
                <a:cs typeface="Times New Roman" panose="02020603050405020304" pitchFamily="18" charset="0"/>
              </a:rPr>
              <a:t>The revealed preference hypothesis is considered a major breakthrough in the theory of demand because it has made possible the establishment of the 'law of demand' directly (on the basis of the revealed preference axiom) without the use of indifference curves and all their restrictive assumptions. </a:t>
            </a:r>
          </a:p>
        </p:txBody>
      </p:sp>
    </p:spTree>
    <p:extLst>
      <p:ext uri="{BB962C8B-B14F-4D97-AF65-F5344CB8AC3E}">
        <p14:creationId xmlns:p14="http://schemas.microsoft.com/office/powerpoint/2010/main" val="22216611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FB3E-8C42-C681-260D-D93B2EA54E29}"/>
              </a:ext>
            </a:extLst>
          </p:cNvPr>
          <p:cNvSpPr>
            <a:spLocks noGrp="1"/>
          </p:cNvSpPr>
          <p:nvPr>
            <p:ph type="title"/>
          </p:nvPr>
        </p:nvSpPr>
        <p:spPr>
          <a:xfrm>
            <a:off x="628650" y="157520"/>
            <a:ext cx="7886700" cy="965885"/>
          </a:xfrm>
        </p:spPr>
        <p:txBody>
          <a:bodyPr>
            <a:normAutofit/>
          </a:bodyPr>
          <a:lstStyle/>
          <a:p>
            <a:r>
              <a:rPr lang="en-US" sz="3600" dirty="0">
                <a:latin typeface="Times New Roman" panose="02020603050405020304" pitchFamily="18" charset="0"/>
                <a:cs typeface="Times New Roman" panose="02020603050405020304" pitchFamily="18" charset="0"/>
              </a:rPr>
              <a:t>The revealed preference hypothesis</a:t>
            </a:r>
            <a:endParaRPr lang="en-NP"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103A29-8701-162F-3DD2-7526D74F08E6}"/>
              </a:ext>
            </a:extLst>
          </p:cNvPr>
          <p:cNvSpPr>
            <a:spLocks noGrp="1"/>
          </p:cNvSpPr>
          <p:nvPr>
            <p:ph idx="1"/>
          </p:nvPr>
        </p:nvSpPr>
        <p:spPr>
          <a:xfrm>
            <a:off x="90152" y="1236371"/>
            <a:ext cx="9053848" cy="5464107"/>
          </a:xfrm>
        </p:spPr>
        <p:txBody>
          <a:bodyPr>
            <a:noAutofit/>
          </a:bodyPr>
          <a:lstStyle/>
          <a:p>
            <a:pPr algn="just">
              <a:lnSpc>
                <a:spcPct val="120000"/>
              </a:lnSpc>
            </a:pPr>
            <a:r>
              <a:rPr lang="en-US" dirty="0">
                <a:latin typeface="Times New Roman" panose="02020603050405020304" pitchFamily="18" charset="0"/>
                <a:cs typeface="Times New Roman" panose="02020603050405020304" pitchFamily="18" charset="0"/>
              </a:rPr>
              <a:t>Regarding the ordering of consumers' preferences, the revealed preference hypothesis has the advantage over the Hicks-Allen approach of establishing the existence and the convexity of the indifference curves. </a:t>
            </a:r>
          </a:p>
          <a:p>
            <a:pPr algn="just">
              <a:lnSpc>
                <a:spcPct val="120000"/>
              </a:lnSpc>
            </a:pPr>
            <a:r>
              <a:rPr lang="en-US" dirty="0">
                <a:latin typeface="Times New Roman" panose="02020603050405020304" pitchFamily="18" charset="0"/>
                <a:cs typeface="Times New Roman" panose="02020603050405020304" pitchFamily="18" charset="0"/>
              </a:rPr>
              <a:t>However, the indifference curves are surplus in the derivation of the demand curve. Let us first examine the derivation of the 'law of demand'; then show how indifference curves can be established.</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1258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3B51-53DF-7287-4F32-A87E8DB6E453}"/>
              </a:ext>
            </a:extLst>
          </p:cNvPr>
          <p:cNvSpPr>
            <a:spLocks noGrp="1"/>
          </p:cNvSpPr>
          <p:nvPr>
            <p:ph type="title"/>
          </p:nvPr>
        </p:nvSpPr>
        <p:spPr>
          <a:xfrm>
            <a:off x="628650" y="365126"/>
            <a:ext cx="7886700" cy="967285"/>
          </a:xfrm>
        </p:spPr>
        <p:txBody>
          <a:bodyPr>
            <a:normAutofit/>
          </a:bodyPr>
          <a:lstStyle/>
          <a:p>
            <a:r>
              <a:rPr lang="en-US" sz="3600" dirty="0">
                <a:latin typeface="Times New Roman" panose="02020603050405020304" pitchFamily="18" charset="0"/>
                <a:cs typeface="Times New Roman" panose="02020603050405020304" pitchFamily="18" charset="0"/>
              </a:rPr>
              <a:t>Revealed Preference Approach</a:t>
            </a:r>
            <a:endParaRPr lang="en-NP" sz="3600" dirty="0"/>
          </a:p>
        </p:txBody>
      </p:sp>
      <p:sp>
        <p:nvSpPr>
          <p:cNvPr id="3" name="Content Placeholder 2">
            <a:extLst>
              <a:ext uri="{FF2B5EF4-FFF2-40B4-BE49-F238E27FC236}">
                <a16:creationId xmlns:a16="http://schemas.microsoft.com/office/drawing/2014/main" id="{38F6EBE7-6AF8-98BE-A5B4-AC3A94207D07}"/>
              </a:ext>
            </a:extLst>
          </p:cNvPr>
          <p:cNvSpPr>
            <a:spLocks noGrp="1"/>
          </p:cNvSpPr>
          <p:nvPr>
            <p:ph idx="1"/>
          </p:nvPr>
        </p:nvSpPr>
        <p:spPr/>
        <p:txBody>
          <a:bodyPr/>
          <a:lstStyle/>
          <a:p>
            <a:pPr algn="just">
              <a:lnSpc>
                <a:spcPct val="100000"/>
              </a:lnSpc>
            </a:pPr>
            <a:r>
              <a:rPr lang="en-US" dirty="0">
                <a:latin typeface="Times New Roman" panose="02020603050405020304" pitchFamily="18" charset="0"/>
                <a:cs typeface="Times New Roman" panose="02020603050405020304" pitchFamily="18" charset="0"/>
              </a:rPr>
              <a:t>The theory of revealed preference shows how the choices that individuals make when prices and income vary can be used to determine their preferences. </a:t>
            </a:r>
          </a:p>
          <a:p>
            <a:pPr algn="just">
              <a:lnSpc>
                <a:spcPct val="100000"/>
              </a:lnSpc>
            </a:pPr>
            <a:r>
              <a:rPr lang="en-US" dirty="0">
                <a:latin typeface="Times New Roman" panose="02020603050405020304" pitchFamily="18" charset="0"/>
                <a:cs typeface="Times New Roman" panose="02020603050405020304" pitchFamily="18" charset="0"/>
              </a:rPr>
              <a:t>When an individual chooses basket A even though S/he could afford B, we know that A is preferred to B.</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6828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4724-BD2B-48AA-DC16-89F653F5936E}"/>
              </a:ext>
            </a:extLst>
          </p:cNvPr>
          <p:cNvSpPr>
            <a:spLocks noGrp="1"/>
          </p:cNvSpPr>
          <p:nvPr>
            <p:ph type="title"/>
          </p:nvPr>
        </p:nvSpPr>
        <p:spPr>
          <a:xfrm>
            <a:off x="628650" y="133307"/>
            <a:ext cx="7886700" cy="768215"/>
          </a:xfrm>
        </p:spPr>
        <p:txBody>
          <a:bodyPr>
            <a:normAutofit/>
          </a:bodyPr>
          <a:lstStyle/>
          <a:p>
            <a:r>
              <a:rPr lang="en-US" sz="3600" dirty="0">
                <a:latin typeface="Times New Roman" panose="02020603050405020304" pitchFamily="18" charset="0"/>
                <a:cs typeface="Times New Roman" panose="02020603050405020304" pitchFamily="18" charset="0"/>
              </a:rPr>
              <a:t>Assumptions</a:t>
            </a:r>
            <a:endParaRPr lang="en-NP"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A005A2-0648-C879-1E81-9F50F6329204}"/>
              </a:ext>
            </a:extLst>
          </p:cNvPr>
          <p:cNvSpPr>
            <a:spLocks noGrp="1"/>
          </p:cNvSpPr>
          <p:nvPr>
            <p:ph idx="1"/>
          </p:nvPr>
        </p:nvSpPr>
        <p:spPr>
          <a:xfrm>
            <a:off x="180304" y="901522"/>
            <a:ext cx="8873544" cy="5653824"/>
          </a:xfrm>
        </p:spPr>
        <p:txBody>
          <a:bodyPr>
            <a:normAutofit fontScale="55000" lnSpcReduction="20000"/>
          </a:bodyPr>
          <a:lstStyle/>
          <a:p>
            <a:endParaRPr lang="en-US" dirty="0"/>
          </a:p>
          <a:p>
            <a:pPr marL="914400" indent="-914400" algn="just">
              <a:lnSpc>
                <a:spcPct val="120000"/>
              </a:lnSpc>
              <a:buAutoNum type="arabicPeriod"/>
            </a:pPr>
            <a:r>
              <a:rPr lang="en-US" sz="5100" dirty="0">
                <a:latin typeface="Times New Roman" panose="02020603050405020304" pitchFamily="18" charset="0"/>
                <a:cs typeface="Times New Roman" panose="02020603050405020304" pitchFamily="18" charset="0"/>
              </a:rPr>
              <a:t>Rationality: The consumer is assumed to behave rationally, in that he prefers bundles of goods that include more quantities of the commodities.</a:t>
            </a:r>
          </a:p>
          <a:p>
            <a:pPr marL="914400" indent="-914400" algn="just">
              <a:lnSpc>
                <a:spcPct val="120000"/>
              </a:lnSpc>
              <a:buAutoNum type="arabicPeriod"/>
            </a:pPr>
            <a:r>
              <a:rPr lang="en-US" sz="5100" dirty="0">
                <a:latin typeface="Times New Roman" panose="02020603050405020304" pitchFamily="18" charset="0"/>
                <a:cs typeface="Times New Roman" panose="02020603050405020304" pitchFamily="18" charset="0"/>
              </a:rPr>
              <a:t>Consistency: The consumer behaves consistently, that is if he chooses bundle A in a situation in which bundle B was also available to him he will not choose B in any other situation in which A is also available. </a:t>
            </a:r>
          </a:p>
          <a:p>
            <a:pPr marL="0" indent="0" algn="just">
              <a:lnSpc>
                <a:spcPct val="120000"/>
              </a:lnSpc>
              <a:buNone/>
            </a:pPr>
            <a:r>
              <a:rPr lang="en-US" sz="5100" dirty="0">
                <a:latin typeface="Times New Roman" panose="02020603050405020304" pitchFamily="18" charset="0"/>
                <a:cs typeface="Times New Roman" panose="02020603050405020304" pitchFamily="18" charset="0"/>
              </a:rPr>
              <a:t>	Symbolically if A &gt; B, then B not &gt; A</a:t>
            </a:r>
          </a:p>
          <a:p>
            <a:pPr marL="0" indent="0" algn="just">
              <a:lnSpc>
                <a:spcPct val="120000"/>
              </a:lnSpc>
              <a:buNone/>
            </a:pPr>
            <a:r>
              <a:rPr lang="en-US" sz="5100" dirty="0">
                <a:latin typeface="Times New Roman" panose="02020603050405020304" pitchFamily="18" charset="0"/>
                <a:cs typeface="Times New Roman" panose="02020603050405020304" pitchFamily="18" charset="0"/>
              </a:rPr>
              <a:t>3. 	Transitivity: If in any particular situation A &gt; B and B 	&gt; C, then A &gt; C.</a:t>
            </a:r>
          </a:p>
          <a:p>
            <a:endParaRPr lang="en-US" dirty="0"/>
          </a:p>
        </p:txBody>
      </p:sp>
    </p:spTree>
    <p:extLst>
      <p:ext uri="{BB962C8B-B14F-4D97-AF65-F5344CB8AC3E}">
        <p14:creationId xmlns:p14="http://schemas.microsoft.com/office/powerpoint/2010/main" val="25804531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4724-BD2B-48AA-DC16-89F653F5936E}"/>
              </a:ext>
            </a:extLst>
          </p:cNvPr>
          <p:cNvSpPr>
            <a:spLocks noGrp="1"/>
          </p:cNvSpPr>
          <p:nvPr>
            <p:ph type="title"/>
          </p:nvPr>
        </p:nvSpPr>
        <p:spPr>
          <a:xfrm>
            <a:off x="628650" y="365127"/>
            <a:ext cx="7886700" cy="729578"/>
          </a:xfrm>
        </p:spPr>
        <p:txBody>
          <a:bodyPr>
            <a:normAutofit/>
          </a:bodyPr>
          <a:lstStyle/>
          <a:p>
            <a:pPr algn="just"/>
            <a:r>
              <a:rPr lang="en-US" sz="3600" dirty="0">
                <a:latin typeface="Times New Roman" panose="02020603050405020304" pitchFamily="18" charset="0"/>
                <a:cs typeface="Times New Roman" panose="02020603050405020304" pitchFamily="18" charset="0"/>
              </a:rPr>
              <a:t>Assumptions</a:t>
            </a:r>
            <a:endParaRPr lang="en-NP"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A005A2-0648-C879-1E81-9F50F6329204}"/>
              </a:ext>
            </a:extLst>
          </p:cNvPr>
          <p:cNvSpPr>
            <a:spLocks noGrp="1"/>
          </p:cNvSpPr>
          <p:nvPr>
            <p:ph idx="1"/>
          </p:nvPr>
        </p:nvSpPr>
        <p:spPr>
          <a:xfrm>
            <a:off x="360608" y="1339403"/>
            <a:ext cx="8628846" cy="531897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4. 	The revealed preference axiom (Saying):  The consumer, by choosing a collection of goods in any one budget situation, reveals his preference for that particular collection. </a:t>
            </a:r>
          </a:p>
          <a:p>
            <a:pPr algn="just"/>
            <a:r>
              <a:rPr lang="en-US" dirty="0">
                <a:latin typeface="Times New Roman" panose="02020603050405020304" pitchFamily="18" charset="0"/>
                <a:cs typeface="Times New Roman" panose="02020603050405020304" pitchFamily="18" charset="0"/>
              </a:rPr>
              <a:t>The chosen bundle is revealed to be preferred among all other alternative bundles available under the budget constraint. </a:t>
            </a:r>
          </a:p>
          <a:p>
            <a:pPr algn="just"/>
            <a:r>
              <a:rPr lang="en-US" dirty="0">
                <a:latin typeface="Times New Roman" panose="02020603050405020304" pitchFamily="18" charset="0"/>
                <a:cs typeface="Times New Roman" panose="02020603050405020304" pitchFamily="18" charset="0"/>
              </a:rPr>
              <a:t>The chosen ‘basket of goods’ maximizes the utility of the consumer. </a:t>
            </a:r>
          </a:p>
          <a:p>
            <a:pPr algn="just"/>
            <a:r>
              <a:rPr lang="en-US" dirty="0">
                <a:latin typeface="Times New Roman" panose="02020603050405020304" pitchFamily="18" charset="0"/>
                <a:cs typeface="Times New Roman" panose="02020603050405020304" pitchFamily="18" charset="0"/>
              </a:rPr>
              <a:t>The revealed preference for a particular collection of goods implies (axiomatically) the maximization of the utility of the consumer.</a:t>
            </a:r>
            <a:endParaRPr lang="en-N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187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580D22AAE7D4B81873715958BD9EA" ma:contentTypeVersion="10" ma:contentTypeDescription="Create a new document." ma:contentTypeScope="" ma:versionID="b0b8f2928e7aed2f9a77825fe6193702">
  <xsd:schema xmlns:xsd="http://www.w3.org/2001/XMLSchema" xmlns:xs="http://www.w3.org/2001/XMLSchema" xmlns:p="http://schemas.microsoft.com/office/2006/metadata/properties" xmlns:ns2="2a383539-9753-4b67-af2c-dee05ad1bc85" xmlns:ns3="2376b3a7-5a19-4f73-8644-0fd5566f2bad" targetNamespace="http://schemas.microsoft.com/office/2006/metadata/properties" ma:root="true" ma:fieldsID="82a44c6f0932cd8ae47c61a9d601557b" ns2:_="" ns3:_="">
    <xsd:import namespace="2a383539-9753-4b67-af2c-dee05ad1bc85"/>
    <xsd:import namespace="2376b3a7-5a19-4f73-8644-0fd5566f2ba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383539-9753-4b67-af2c-dee05ad1b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76b3a7-5a19-4f73-8644-0fd5566f2ba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179D5-3096-4604-968C-7613071D4C1C}"/>
</file>

<file path=customXml/itemProps2.xml><?xml version="1.0" encoding="utf-8"?>
<ds:datastoreItem xmlns:ds="http://schemas.openxmlformats.org/officeDocument/2006/customXml" ds:itemID="{CE351E2C-8969-447C-B276-9F3B6087E4F4}"/>
</file>

<file path=docProps/app.xml><?xml version="1.0" encoding="utf-8"?>
<Properties xmlns="http://schemas.openxmlformats.org/officeDocument/2006/extended-properties" xmlns:vt="http://schemas.openxmlformats.org/officeDocument/2006/docPropsVTypes">
  <Template>Office Theme</Template>
  <TotalTime>90</TotalTime>
  <Words>9114</Words>
  <Application>Microsoft Macintosh PowerPoint</Application>
  <PresentationFormat>On-screen Show (4:3)</PresentationFormat>
  <Paragraphs>1732</Paragraphs>
  <Slides>173</Slides>
  <Notes>17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173</vt:i4>
      </vt:variant>
    </vt:vector>
  </HeadingPairs>
  <TitlesOfParts>
    <vt:vector size="187" baseType="lpstr">
      <vt:lpstr>Arial</vt:lpstr>
      <vt:lpstr>Calibri</vt:lpstr>
      <vt:lpstr>Cambria Math</vt:lpstr>
      <vt:lpstr>Comic Sans MS</vt:lpstr>
      <vt:lpstr>Garamond</vt:lpstr>
      <vt:lpstr>Georgia</vt:lpstr>
      <vt:lpstr>Monotype Sorts</vt:lpstr>
      <vt:lpstr>Tahoma</vt:lpstr>
      <vt:lpstr>Times New Roman</vt:lpstr>
      <vt:lpstr>Tw Cen MT</vt:lpstr>
      <vt:lpstr>Wingdings</vt:lpstr>
      <vt:lpstr>Wingdings 2</vt:lpstr>
      <vt:lpstr>Office Theme</vt:lpstr>
      <vt:lpstr>Clip</vt:lpstr>
      <vt:lpstr>       Economic Analysis (Theory +Practical)  Credit: 3, Code: MDS 658 Full Marks: 75 </vt:lpstr>
      <vt:lpstr>UNIT I ECONOMIC MODELS AND RECENT HISTORICAL APPLICATIONS</vt:lpstr>
      <vt:lpstr>Relevance of economics to the world of business</vt:lpstr>
      <vt:lpstr>Relevance of economics to the world of business</vt:lpstr>
      <vt:lpstr> Relevance of economics to the world of business </vt:lpstr>
      <vt:lpstr>Opportunity cost and scarcity</vt:lpstr>
      <vt:lpstr>Opportunity cost and scarcity</vt:lpstr>
      <vt:lpstr>PowerPoint Presentation</vt:lpstr>
      <vt:lpstr>SCARCITY AND CHOICE</vt:lpstr>
      <vt:lpstr>ANALYSIS OF ECONOMICS: Positive Versus Normative Analysis </vt:lpstr>
      <vt:lpstr>MICROECONOMICS AND MACROECONOMICS</vt:lpstr>
      <vt:lpstr>WHY ECONOMICS?</vt:lpstr>
      <vt:lpstr>WHY IS ECONOMICS IMPORTANT? </vt:lpstr>
      <vt:lpstr>Production Possibility Curve/Frontier</vt:lpstr>
      <vt:lpstr>PPC</vt:lpstr>
      <vt:lpstr>PPC</vt:lpstr>
      <vt:lpstr>    DEFINITIONS OF ECONOMICS</vt:lpstr>
      <vt:lpstr>  MICROECONOMICS PERSPECTIVES  </vt:lpstr>
      <vt:lpstr>Importance and Uses of Microeconomics</vt:lpstr>
      <vt:lpstr> UNIT I: Theory of Consumer Behavior (6 Hours) </vt:lpstr>
      <vt:lpstr>Understanding Utility</vt:lpstr>
      <vt:lpstr>Understanding Utility</vt:lpstr>
      <vt:lpstr>Law of Diminishing Marginal Utility</vt:lpstr>
      <vt:lpstr>First is the Best</vt:lpstr>
      <vt:lpstr>Law of Diminishing Marginal Utility</vt:lpstr>
      <vt:lpstr>2. Utility Maximization</vt:lpstr>
      <vt:lpstr>Theory of Consumer Behavior</vt:lpstr>
      <vt:lpstr>Theory of Consumer Behavior</vt:lpstr>
      <vt:lpstr>Theory of Consumer Behavior</vt:lpstr>
      <vt:lpstr>Theory of Consumer Behavior</vt:lpstr>
      <vt:lpstr>Theory of Consumer Behavior</vt:lpstr>
      <vt:lpstr>Theory of Consumer Behavior</vt:lpstr>
      <vt:lpstr>Theory of Consumer Behavior</vt:lpstr>
      <vt:lpstr>Two-Good Practice Problem</vt:lpstr>
      <vt:lpstr>Two-Good Practice Problem</vt:lpstr>
      <vt:lpstr>From ‘Utils’ to ‘Benefit’</vt:lpstr>
      <vt:lpstr>Golden Rule of Consumption</vt:lpstr>
      <vt:lpstr>Individual and Market Demand Curves </vt:lpstr>
      <vt:lpstr>Assumption about consumer behavior</vt:lpstr>
      <vt:lpstr>Individual and Market Demand Curves </vt:lpstr>
      <vt:lpstr>THE THEORY OF CONSUMER CHOICE</vt:lpstr>
      <vt:lpstr>THE BUDGET CONSTRAINT: WHAT THE CONSUMER CAN AFFORD</vt:lpstr>
      <vt:lpstr>THE BUDGET CONSTRAINT: WHAT THE CONSUMER CAN AFFORD</vt:lpstr>
      <vt:lpstr>Figure 1 The Consumer’s Budget Constraint</vt:lpstr>
      <vt:lpstr>THE BUDGET CONSTRAINT: WHAT THE CONSUMER CAN AFFORD </vt:lpstr>
      <vt:lpstr>The Consumer’s Budget Constraint</vt:lpstr>
      <vt:lpstr>THE BUDGET CONSTRAINT: WHAT THE CONSUMER CAN AFFORD </vt:lpstr>
      <vt:lpstr>The Consumer’s Budget Constraint</vt:lpstr>
      <vt:lpstr>THE BUDGET CONSTRAINT: WHAT THE CONSUMER CAN AFFORD</vt:lpstr>
      <vt:lpstr>PREFERENCES: WHAT THE CONSUMER WANTS/CHOICE</vt:lpstr>
      <vt:lpstr>Representing Preferences with Indifference Curves</vt:lpstr>
      <vt:lpstr>The Consumer’s Preferences</vt:lpstr>
      <vt:lpstr> Indifference curves are convex to the origin </vt:lpstr>
      <vt:lpstr>REPRESENTING PREFERENCES WITH INDIFFERENCE CURVES</vt:lpstr>
      <vt:lpstr>The Consumer’s Preferences</vt:lpstr>
      <vt:lpstr>FOUR PROPERTIES OF INDIFFERENCE CURVES</vt:lpstr>
      <vt:lpstr>FOUR PROPERTIES OF INDIFFERENCE CURVES </vt:lpstr>
      <vt:lpstr>The Consumer’s Preferences</vt:lpstr>
      <vt:lpstr>FOUR PROPERTIES OF INDIFFERENCE CURVES </vt:lpstr>
      <vt:lpstr>The Consumer’s Preferences</vt:lpstr>
      <vt:lpstr>FOUR PROPERTIES OF INDIFFERENCE CURVES </vt:lpstr>
      <vt:lpstr>The Impossibility of Intersecting Indifference Curves</vt:lpstr>
      <vt:lpstr>FOUR PROPERTIES OF INDIFFERENCE CURVES </vt:lpstr>
      <vt:lpstr>Bowed Indifference Curves</vt:lpstr>
      <vt:lpstr>TWO EXTREME EXAMPLES OF INDIFFERENCE CURVES</vt:lpstr>
      <vt:lpstr>TWO EXTREME EXAMPLES OF INDIFFERENCE CURVES </vt:lpstr>
      <vt:lpstr>Perfect Substitutes and Perfect Complements</vt:lpstr>
      <vt:lpstr>TWO EXTREME EXAMPLES OF INDIFFERENCE CURVES </vt:lpstr>
      <vt:lpstr>Perfect Substitutes and Perfect Complements</vt:lpstr>
      <vt:lpstr>OPTIMIZATION: WHAT THE CONSUMER CHOOSES</vt:lpstr>
      <vt:lpstr>THE CONSUMER’S OPTIMAL CHOICES</vt:lpstr>
      <vt:lpstr>THE CONSUMER’S OPTIMAL CHOICE</vt:lpstr>
      <vt:lpstr>The Consumer’s Optimum</vt:lpstr>
      <vt:lpstr>HOW CHANGES IN INCOME AFFECT THE CONSUMER’S CHOICES</vt:lpstr>
      <vt:lpstr>Consumer Equilibrium</vt:lpstr>
      <vt:lpstr>INCREASING INCOME</vt:lpstr>
      <vt:lpstr>The Consumer’s Income Increase</vt:lpstr>
      <vt:lpstr>The Consumer’s Income Increase</vt:lpstr>
      <vt:lpstr>The Consumer’s Income Increase</vt:lpstr>
      <vt:lpstr>An Increase in Income</vt:lpstr>
      <vt:lpstr>HOW CHANGES IN INCOME AFFECT THE CONSUMER’S CHOICES </vt:lpstr>
      <vt:lpstr>An Inferior Good</vt:lpstr>
      <vt:lpstr>INFERIOR GOODS</vt:lpstr>
      <vt:lpstr>HOW CHANGES IN PRICES AFFECT CONSUMER’S CHOICES</vt:lpstr>
      <vt:lpstr>HOW CHANGES IN PRICES AFFECT CONSUMER’S CHOICES</vt:lpstr>
      <vt:lpstr>A Change in Price</vt:lpstr>
      <vt:lpstr>INCOME AND SUBSTITUTION EFFECTS</vt:lpstr>
      <vt:lpstr>INCOME AND SUBSTITUTION EFFECTS</vt:lpstr>
      <vt:lpstr>INCOME AND SUBSTITUTION EFFECTS</vt:lpstr>
      <vt:lpstr>Figure 10 Income and Substitution Effects</vt:lpstr>
      <vt:lpstr>Income and Substitution Effects When the Price of Pepsi Falls</vt:lpstr>
      <vt:lpstr>DERIVING THE DEMAND CURVE</vt:lpstr>
      <vt:lpstr>Deriving the Demand Curve</vt:lpstr>
      <vt:lpstr> Revealed preference theory </vt:lpstr>
      <vt:lpstr>The revealed preference hypothesis</vt:lpstr>
      <vt:lpstr>The revealed preference hypothesis</vt:lpstr>
      <vt:lpstr>Revealed Preference Approach</vt:lpstr>
      <vt:lpstr>Assumptions</vt:lpstr>
      <vt:lpstr>Assumptions</vt:lpstr>
      <vt:lpstr>Derivation of the demand curve</vt:lpstr>
      <vt:lpstr>Derivation of the demand curve</vt:lpstr>
      <vt:lpstr>Derivation of the demand curve</vt:lpstr>
      <vt:lpstr>Derivation of the demand curve</vt:lpstr>
      <vt:lpstr>Derivation of the demand curve</vt:lpstr>
      <vt:lpstr>Derivation of the demand curve</vt:lpstr>
      <vt:lpstr>Derivation of the indifference curves</vt:lpstr>
      <vt:lpstr>Derivation of the indifference curves</vt:lpstr>
      <vt:lpstr>Derivation of the indifference curves</vt:lpstr>
      <vt:lpstr>Derivation of the indifference curves</vt:lpstr>
      <vt:lpstr>Derivation</vt:lpstr>
      <vt:lpstr>Derivation</vt:lpstr>
      <vt:lpstr>Let the price of x falls so that the new budget line EF passes below Z (figure).</vt:lpstr>
      <vt:lpstr>Derivation</vt:lpstr>
      <vt:lpstr>Derivation</vt:lpstr>
      <vt:lpstr>Two Axioms of Revealed Preference</vt:lpstr>
      <vt:lpstr> Strong and Weak Axioms of Revealed Preference </vt:lpstr>
      <vt:lpstr> Strong and Weak Axioms of Revealed Preference </vt:lpstr>
      <vt:lpstr>Strong and Weak Axioms of Revealed Preference</vt:lpstr>
      <vt:lpstr>Strong and Weak Axioms of Revealed Preference</vt:lpstr>
      <vt:lpstr>Strong and Weak Axioms of Revealed Preference</vt:lpstr>
      <vt:lpstr>Consumer Surplus</vt:lpstr>
      <vt:lpstr>PowerPoint Presentation</vt:lpstr>
      <vt:lpstr>PowerPoint Presentation</vt:lpstr>
      <vt:lpstr>PowerPoint Presentation</vt:lpstr>
      <vt:lpstr>PowerPoint Presentation</vt:lpstr>
      <vt:lpstr>PowerPoint Presentation</vt:lpstr>
      <vt:lpstr>PowerPoint Presentation</vt:lpstr>
      <vt:lpstr>ELASTICITY</vt:lpstr>
      <vt:lpstr>PRICE ELASTICITY OF DEMAND</vt:lpstr>
      <vt:lpstr>formula for example:</vt:lpstr>
      <vt:lpstr>EXAMPLE</vt:lpstr>
      <vt:lpstr>Table and Figure</vt:lpstr>
      <vt:lpstr>PowerPoint Presentation</vt:lpstr>
      <vt:lpstr>Figure</vt:lpstr>
      <vt:lpstr>Movement from point B to point D and from D to B</vt:lpstr>
      <vt:lpstr>Movement</vt:lpstr>
      <vt:lpstr>the formula to find e. Thus,</vt:lpstr>
      <vt:lpstr>The formula</vt:lpstr>
      <vt:lpstr>ARC AND POINT ELASTICITY </vt:lpstr>
      <vt:lpstr>ARC</vt:lpstr>
      <vt:lpstr>Expressing each of the values in the formula for elasticity in terms of distances, we get: </vt:lpstr>
      <vt:lpstr>POINT ELASTICITY AND TOTAL EXPENDITURES</vt:lpstr>
      <vt:lpstr>POINT ELASTICITY</vt:lpstr>
      <vt:lpstr>POINT</vt:lpstr>
      <vt:lpstr>INCOME ELASTICITY OF DEMAND </vt:lpstr>
      <vt:lpstr>INCOME ELASTICITY</vt:lpstr>
      <vt:lpstr>CROSS ELASTICITY OF DEMAND </vt:lpstr>
      <vt:lpstr>Price Elasticity of Demand</vt:lpstr>
      <vt:lpstr>Price Elasticity of Demand Formula</vt:lpstr>
      <vt:lpstr>Price Elasticity of Demand Formula</vt:lpstr>
      <vt:lpstr>Interpretation of Elasticity of Demand</vt:lpstr>
      <vt:lpstr>Extreme Cases</vt:lpstr>
      <vt:lpstr>Extreme Cases</vt:lpstr>
      <vt:lpstr>Total Revenue Test</vt:lpstr>
      <vt:lpstr>Summary of Price Elasticity of Demand</vt:lpstr>
      <vt:lpstr>Determinants of Elasticity of Demand</vt:lpstr>
      <vt:lpstr>Price Elasticity of Supply</vt:lpstr>
      <vt:lpstr>Price Elasticity of Supply</vt:lpstr>
      <vt:lpstr>Price Elasticity of Supply</vt:lpstr>
      <vt:lpstr>EXAMPLE </vt:lpstr>
      <vt:lpstr>EXAMPLE</vt:lpstr>
      <vt:lpstr>EXAMPLE</vt:lpstr>
      <vt:lpstr>EXAMPLE </vt:lpstr>
      <vt:lpstr>EXAMPLE </vt:lpstr>
      <vt:lpstr>Price Elasticity of Supply</vt:lpstr>
      <vt:lpstr>SR Versus LR Elasticities</vt:lpstr>
      <vt:lpstr>SR Versus LR Elasticities</vt:lpstr>
      <vt:lpstr>SR Versus LR Elasticities</vt:lpstr>
      <vt:lpstr>Demand under conditions of risk and uncertainty</vt:lpstr>
      <vt:lpstr> Risk and Uncertainty </vt:lpstr>
      <vt:lpstr> Risk and Uncertainty </vt:lpstr>
      <vt:lpstr>Risk and Uncertainty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Economic Analysis (Theory +Practical)  Credit: 3, Code: MDS 658 Full Marks: 75 </dc:title>
  <dc:creator>Dr.Chakra Bahadur Khadka</dc:creator>
  <cp:lastModifiedBy>Dr.Chakra Bahadur Khadka</cp:lastModifiedBy>
  <cp:revision>17</cp:revision>
  <dcterms:created xsi:type="dcterms:W3CDTF">2023-03-10T05:13:06Z</dcterms:created>
  <dcterms:modified xsi:type="dcterms:W3CDTF">2023-03-10T16:06:26Z</dcterms:modified>
</cp:coreProperties>
</file>