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8CD2-0495-4A36-9895-729C9CA7266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37B1-7BFA-481C-8CB4-D7704FC103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1D8-7CBC-4AFA-A618-B5751768ED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54D7-1CD4-4036-B95B-134F9DF0E85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33C-6178-4B96-AD44-7D57FFA057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ADF0-AF94-470B-ACCE-F86F1C0F593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1FCD-63F2-4194-AE4E-DE6C8DD1F96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F14E-D650-4732-855B-E3AF4F2C22D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46D-010B-4CE6-8AD9-018A1934FC6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55A9-763E-4995-B182-5C1207DF48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54C-6EEA-49F5-A8F2-81076021789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811A-B53F-4F4E-89C8-8E04557FDA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3600" b="1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Unit-4</a:t>
            </a:r>
            <a:endParaRPr lang="en-US" sz="3600" b="1" dirty="0">
              <a:latin typeface="Book Antiqua" panose="02040602050305030304" pitchFamily="18" charset="0"/>
            </a:endParaRPr>
          </a:p>
          <a:p>
            <a:pPr algn="ctr">
              <a:buNone/>
            </a:pPr>
            <a:r>
              <a:rPr lang="en-US" sz="3600" b="1" u="sng" dirty="0" smtClean="0">
                <a:latin typeface="Book Antiqua" panose="02040602050305030304" pitchFamily="18" charset="0"/>
              </a:rPr>
              <a:t>Model Evaluation and Selection</a:t>
            </a:r>
            <a:endParaRPr lang="en-US" sz="3600" b="1" u="sng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endParaRPr lang="en-US" sz="3600" b="1" u="sng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Prepared By: Arjun Sing Saud</a:t>
            </a:r>
            <a:endParaRPr lang="en-US" sz="3600" b="1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Asst. Prof. CSCSIT, TU</a:t>
            </a:r>
            <a:endParaRPr lang="en-US" sz="3600" b="1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endParaRPr lang="en-US" sz="3600" b="1" dirty="0" smtClean="0">
              <a:latin typeface="Book Antiqua" panose="02040602050305030304" pitchFamily="18" charset="0"/>
            </a:endParaRPr>
          </a:p>
          <a:p>
            <a:pPr algn="ctr">
              <a:buNone/>
            </a:pPr>
            <a:r>
              <a:rPr lang="en-US" sz="3600" b="1" dirty="0">
                <a:latin typeface="Book Antiqua" panose="02040602050305030304" pitchFamily="18" charset="0"/>
              </a:rPr>
              <a:t>	</a:t>
            </a:r>
            <a:r>
              <a:rPr lang="en-US" sz="3600" b="1" dirty="0" smtClean="0">
                <a:latin typeface="Book Antiqua" panose="02040602050305030304" pitchFamily="18" charset="0"/>
              </a:rPr>
              <a:t>					   		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Regression Metrics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Regression models provide a continuous output variable, unlike classification models that have discrete output variables. Therefore, the metrics for assessing the regression models are accordingly designed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Some of the widely used regression metrics are: MSE, RMSE</a:t>
            </a:r>
            <a:r>
              <a:rPr lang="en-US" sz="2800" smtClean="0">
                <a:latin typeface="Book Antiqua" panose="02040602050305030304" pitchFamily="18" charset="0"/>
              </a:rPr>
              <a:t>, RMSLE</a:t>
            </a:r>
            <a:r>
              <a:rPr lang="en-US" sz="2800" dirty="0" smtClean="0">
                <a:latin typeface="Book Antiqua" panose="02040602050305030304" pitchFamily="18" charset="0"/>
              </a:rPr>
              <a:t>, MAE, R</a:t>
            </a:r>
            <a:r>
              <a:rPr lang="en-US" sz="2800" baseline="30000" dirty="0" smtClean="0">
                <a:latin typeface="Book Antiqua" panose="02040602050305030304" pitchFamily="18" charset="0"/>
              </a:rPr>
              <a:t>2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i="1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Mean </a:t>
            </a:r>
            <a:r>
              <a:rPr lang="en-US" sz="2800" b="1" dirty="0">
                <a:latin typeface="Book Antiqua" panose="02040602050305030304" pitchFamily="18" charset="0"/>
              </a:rPr>
              <a:t>Squared Error </a:t>
            </a:r>
            <a:r>
              <a:rPr lang="en-US" sz="2800" b="1" dirty="0" smtClean="0">
                <a:latin typeface="Book Antiqua" panose="02040602050305030304" pitchFamily="18" charset="0"/>
              </a:rPr>
              <a:t>(MSE)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MSE is a simple metric that calculates the difference between the actual value and the predicted value (error), squares it and then provides the mean of all the errors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	Where y is actual value and  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 is predicted value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i="1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76399" y="4114800"/>
          <a:ext cx="28776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4" name="Equation" r:id="rId1" imgW="32613600" imgH="10363200" progId="Equation.3">
                  <p:embed/>
                </p:oleObj>
              </mc:Choice>
              <mc:Fallback>
                <p:oleObj name="Equation" r:id="rId1" imgW="32613600" imgH="10363200" progId="Equation.3">
                  <p:embed/>
                  <p:pic>
                    <p:nvPicPr>
                      <p:cNvPr id="0" name="Picture 1956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399" y="4114800"/>
                        <a:ext cx="287767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638800" y="5029200"/>
          <a:ext cx="228600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5" name="Equation" r:id="rId3" imgW="3352800" imgH="4876800" progId="Equation.3">
                  <p:embed/>
                </p:oleObj>
              </mc:Choice>
              <mc:Fallback>
                <p:oleObj name="Equation" r:id="rId3" imgW="3352800" imgH="4876800" progId="Equation.3">
                  <p:embed/>
                  <p:pic>
                    <p:nvPicPr>
                      <p:cNvPr id="0" name="Picture 1956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029200"/>
                        <a:ext cx="228600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MSE is very sensitive to outliers and will show a very high error value even if a few outliers are present in the otherwise well-fitted model predictions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Root Mean Squared Error (RMSE)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RMSE </a:t>
            </a:r>
            <a:r>
              <a:rPr lang="en-US" sz="2800" dirty="0">
                <a:latin typeface="Book Antiqua" panose="02040602050305030304" pitchFamily="18" charset="0"/>
              </a:rPr>
              <a:t>is the root of MSE and is beneficial because it helps to bring down the scale of the errors closer to the actual values, making it more interpretable.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Mean Absolute Error or MAE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MAE is the mean of the absolute error values (actuals – predictions</a:t>
            </a:r>
            <a:r>
              <a:rPr lang="en-US" sz="2800" dirty="0" smtClean="0">
                <a:latin typeface="Book Antiqua" panose="02040602050305030304" pitchFamily="18" charset="0"/>
              </a:rPr>
              <a:t>).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If one wants to ignore the outlier values to a certain degree, MAE is the choice since it reduces the penalty of the outliers significantly with the removal of the square terms.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9363" y="3124200"/>
          <a:ext cx="2663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5" name="Equation" r:id="rId1" imgW="30175200" imgH="10363200" progId="Equation.3">
                  <p:embed/>
                </p:oleObj>
              </mc:Choice>
              <mc:Fallback>
                <p:oleObj name="Equation" r:id="rId1" imgW="30175200" imgH="10363200" progId="Equation.3">
                  <p:embed/>
                  <p:pic>
                    <p:nvPicPr>
                      <p:cNvPr id="0" name="Picture 1966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9363" y="3124200"/>
                        <a:ext cx="26638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Root Mean Squared Log Error (</a:t>
            </a:r>
            <a:r>
              <a:rPr lang="en-US" sz="2800" b="1" dirty="0" smtClean="0">
                <a:latin typeface="Book Antiqua" panose="02040602050305030304" pitchFamily="18" charset="0"/>
              </a:rPr>
              <a:t>RMSLE)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In RMSLE, the same equation as that of RMSE is followed except for an added log function along with the actual and predicted values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This </a:t>
            </a:r>
            <a:r>
              <a:rPr lang="en-US" sz="2800" dirty="0">
                <a:latin typeface="Book Antiqua" panose="02040602050305030304" pitchFamily="18" charset="0"/>
              </a:rPr>
              <a:t>helps to scale down the effect of the outliers by downplaying the higher error rates with the log function. 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3505200"/>
          <a:ext cx="5541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8" name="Equation" r:id="rId1" imgW="62788800" imgH="11582400" progId="Equation.3">
                  <p:embed/>
                </p:oleObj>
              </mc:Choice>
              <mc:Fallback>
                <p:oleObj name="Equation" r:id="rId1" imgW="62788800" imgH="11582400" progId="Equation.3">
                  <p:embed/>
                  <p:pic>
                    <p:nvPicPr>
                      <p:cNvPr id="0" name="Picture 1976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505200"/>
                        <a:ext cx="5541963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R-</a:t>
            </a:r>
            <a:r>
              <a:rPr lang="en-US" sz="2800" b="1" dirty="0">
                <a:latin typeface="Book Antiqua" panose="02040602050305030304" pitchFamily="18" charset="0"/>
              </a:rPr>
              <a:t>s</a:t>
            </a:r>
            <a:r>
              <a:rPr lang="en-US" sz="2800" b="1" dirty="0" smtClean="0">
                <a:latin typeface="Book Antiqua" panose="02040602050305030304" pitchFamily="18" charset="0"/>
              </a:rPr>
              <a:t>quared (R</a:t>
            </a:r>
            <a:r>
              <a:rPr lang="en-US" sz="2800" b="1" baseline="30000" dirty="0" smtClean="0">
                <a:latin typeface="Book Antiqua" panose="02040602050305030304" pitchFamily="18" charset="0"/>
              </a:rPr>
              <a:t>2</a:t>
            </a:r>
            <a:r>
              <a:rPr lang="en-US" sz="2800" b="1" dirty="0" smtClean="0">
                <a:latin typeface="Book Antiqua" panose="02040602050305030304" pitchFamily="18" charset="0"/>
              </a:rPr>
              <a:t>)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R-Square measures </a:t>
            </a:r>
            <a:r>
              <a:rPr lang="en-US" sz="2800" dirty="0">
                <a:latin typeface="Book Antiqua" panose="02040602050305030304" pitchFamily="18" charset="0"/>
              </a:rPr>
              <a:t>the proportion of variance of the dependent variable explained by the independent variable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58850" y="3667125"/>
          <a:ext cx="5530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7" name="Equation" r:id="rId1" imgW="64008000" imgH="5486400" progId="Equation.3">
                  <p:embed/>
                </p:oleObj>
              </mc:Choice>
              <mc:Fallback>
                <p:oleObj name="Equation" r:id="rId1" imgW="64008000" imgH="5486400" progId="Equation.3">
                  <p:embed/>
                  <p:pic>
                    <p:nvPicPr>
                      <p:cNvPr id="0" name="Picture 1987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8850" y="3667125"/>
                        <a:ext cx="553085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58850" y="4324350"/>
          <a:ext cx="3844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8" name="Equation" r:id="rId3" imgW="44500800" imgH="10363200" progId="Equation.3">
                  <p:embed/>
                </p:oleObj>
              </mc:Choice>
              <mc:Fallback>
                <p:oleObj name="Equation" r:id="rId3" imgW="44500800" imgH="10363200" progId="Equation.3">
                  <p:embed/>
                  <p:pic>
                    <p:nvPicPr>
                      <p:cNvPr id="0" name="Picture 1987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850" y="4324350"/>
                        <a:ext cx="38449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66775" y="5257800"/>
          <a:ext cx="40290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9" name="Equation" r:id="rId5" imgW="46634400" imgH="10363200" progId="Equation.3">
                  <p:embed/>
                </p:oleObj>
              </mc:Choice>
              <mc:Fallback>
                <p:oleObj name="Equation" r:id="rId5" imgW="46634400" imgH="10363200" progId="Equation.3">
                  <p:embed/>
                  <p:pic>
                    <p:nvPicPr>
                      <p:cNvPr id="0" name="Picture 1987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775" y="5257800"/>
                        <a:ext cx="40290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R-</a:t>
            </a:r>
            <a:r>
              <a:rPr lang="en-US" sz="2800" b="1" dirty="0">
                <a:latin typeface="Book Antiqua" panose="02040602050305030304" pitchFamily="18" charset="0"/>
              </a:rPr>
              <a:t>s</a:t>
            </a:r>
            <a:r>
              <a:rPr lang="en-US" sz="2800" b="1" dirty="0" smtClean="0">
                <a:latin typeface="Book Antiqua" panose="02040602050305030304" pitchFamily="18" charset="0"/>
              </a:rPr>
              <a:t>quared (R</a:t>
            </a:r>
            <a:r>
              <a:rPr lang="en-US" sz="2800" b="1" baseline="30000" dirty="0" smtClean="0">
                <a:latin typeface="Book Antiqua" panose="02040602050305030304" pitchFamily="18" charset="0"/>
              </a:rPr>
              <a:t>2</a:t>
            </a:r>
            <a:r>
              <a:rPr lang="en-US" sz="2800" b="1" dirty="0" smtClean="0">
                <a:latin typeface="Book Antiqua" panose="02040602050305030304" pitchFamily="18" charset="0"/>
              </a:rPr>
              <a:t>)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basically R2 squared calculates how must regression line is better than a mean line</a:t>
            </a:r>
            <a:r>
              <a:rPr lang="en-US" sz="2800" dirty="0" smtClean="0">
                <a:latin typeface="Book Antiqua" panose="02040602050305030304" pitchFamily="18" charset="0"/>
              </a:rPr>
              <a:t>. Larger </a:t>
            </a:r>
            <a:r>
              <a:rPr lang="en-US" sz="2800" dirty="0">
                <a:latin typeface="Book Antiqua" panose="02040602050305030304" pitchFamily="18" charset="0"/>
              </a:rPr>
              <a:t>R squared value indicates a better fit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Hence, R2 squared is also known as Coefficient </a:t>
            </a:r>
            <a:r>
              <a:rPr lang="en-US" sz="2800" dirty="0" smtClean="0">
                <a:latin typeface="Book Antiqua" panose="02040602050305030304" pitchFamily="18" charset="0"/>
              </a:rPr>
              <a:t>of Determination </a:t>
            </a:r>
            <a:r>
              <a:rPr lang="en-US" sz="2800" dirty="0">
                <a:latin typeface="Book Antiqua" panose="02040602050305030304" pitchFamily="18" charset="0"/>
              </a:rPr>
              <a:t>or sometimes also known as Goodness of fit.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R² </a:t>
            </a:r>
            <a:r>
              <a:rPr lang="en-US" sz="2800" dirty="0">
                <a:latin typeface="Book Antiqua" panose="02040602050305030304" pitchFamily="18" charset="0"/>
              </a:rPr>
              <a:t>score ranges from 0 to 1. The closest to 1 the R², the better the regression model is. If R² is equal to 0, the model is not performing better than a random model.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anose="02040602050305030304" pitchFamily="18" charset="0"/>
              </a:rPr>
              <a:t>2</a:t>
            </a:r>
            <a:endParaRPr lang="en-US" sz="2800" b="1" baseline="300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disadvantage of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is while adding new features in data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score starts increasing or remains constant but it never decreases because It assumes that while adding more data variance of data increases.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But the problem is when we add an irrelevant feature in the dataset then at that time R</a:t>
            </a:r>
            <a:r>
              <a:rPr lang="en-US" sz="2800" baseline="30000" dirty="0">
                <a:latin typeface="Book Antiqua" panose="02040602050305030304" pitchFamily="18" charset="0"/>
              </a:rPr>
              <a:t>2 </a:t>
            </a:r>
            <a:r>
              <a:rPr lang="en-US" sz="2800" dirty="0" smtClean="0">
                <a:latin typeface="Book Antiqua" panose="02040602050305030304" pitchFamily="18" charset="0"/>
              </a:rPr>
              <a:t>sometimes </a:t>
            </a:r>
            <a:r>
              <a:rPr lang="en-US" sz="2800" dirty="0">
                <a:latin typeface="Book Antiqua" panose="02040602050305030304" pitchFamily="18" charset="0"/>
              </a:rPr>
              <a:t>starts increasing which is incorrect.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Hence, </a:t>
            </a:r>
            <a:r>
              <a:rPr lang="en-US" sz="2800" dirty="0" smtClean="0">
                <a:latin typeface="Book Antiqua" panose="02040602050305030304" pitchFamily="18" charset="0"/>
              </a:rPr>
              <a:t>to </a:t>
            </a:r>
            <a:r>
              <a:rPr lang="en-US" sz="2800" dirty="0">
                <a:latin typeface="Book Antiqua" panose="02040602050305030304" pitchFamily="18" charset="0"/>
              </a:rPr>
              <a:t>control this situation Adjusted R Squared came into existence.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anose="02040602050305030304" pitchFamily="18" charset="0"/>
              </a:rPr>
              <a:t>2</a:t>
            </a:r>
            <a:endParaRPr lang="en-US" sz="2800" b="1" baseline="300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Where, n is number of observations, k is number of independent variables, and         is adjusted R</a:t>
            </a:r>
            <a:r>
              <a:rPr lang="en-US" sz="2800" baseline="30000" dirty="0" smtClean="0">
                <a:latin typeface="Book Antiqua" panose="02040602050305030304" pitchFamily="18" charset="0"/>
              </a:rPr>
              <a:t>2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2412" y="2286000"/>
          <a:ext cx="35036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4" name="Equation" r:id="rId1" imgW="40538400" imgH="10363200" progId="Equation.3">
                  <p:embed/>
                </p:oleObj>
              </mc:Choice>
              <mc:Fallback>
                <p:oleObj name="Equation" r:id="rId1" imgW="40538400" imgH="10363200" progId="Equation.3">
                  <p:embed/>
                  <p:pic>
                    <p:nvPicPr>
                      <p:cNvPr id="0" name="Picture 199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2" y="2286000"/>
                        <a:ext cx="350361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24400" y="3561554"/>
          <a:ext cx="457200" cy="51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5" name="Equation" r:id="rId3" imgW="5181600" imgH="5791200" progId="Equation.3">
                  <p:embed/>
                </p:oleObj>
              </mc:Choice>
              <mc:Fallback>
                <p:oleObj name="Equation" r:id="rId3" imgW="5181600" imgH="5791200" progId="Equation.3">
                  <p:embed/>
                  <p:pic>
                    <p:nvPicPr>
                      <p:cNvPr id="0" name="Picture 1997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3561554"/>
                        <a:ext cx="457200" cy="51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Adjusted R</a:t>
            </a:r>
            <a:r>
              <a:rPr lang="en-US" sz="2800" b="1" baseline="30000" dirty="0" smtClean="0">
                <a:latin typeface="Book Antiqua" panose="02040602050305030304" pitchFamily="18" charset="0"/>
              </a:rPr>
              <a:t>2</a:t>
            </a:r>
            <a:endParaRPr lang="en-US" sz="2800" b="1" baseline="300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Now as K increases by adding some </a:t>
            </a:r>
            <a:r>
              <a:rPr lang="en-US" sz="2800" dirty="0" smtClean="0">
                <a:latin typeface="Book Antiqua" panose="02040602050305030304" pitchFamily="18" charset="0"/>
              </a:rPr>
              <a:t>irrelevant features </a:t>
            </a:r>
            <a:r>
              <a:rPr lang="en-US" sz="2800" dirty="0">
                <a:latin typeface="Book Antiqua" panose="02040602050305030304" pitchFamily="18" charset="0"/>
              </a:rPr>
              <a:t>so the denominator will decrease, n-1 will remain constant.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will remain constant or will increase slightly so the complete </a:t>
            </a:r>
            <a:r>
              <a:rPr lang="en-US" sz="2800" dirty="0" smtClean="0">
                <a:latin typeface="Book Antiqua" panose="02040602050305030304" pitchFamily="18" charset="0"/>
              </a:rPr>
              <a:t>term will </a:t>
            </a:r>
            <a:r>
              <a:rPr lang="en-US" sz="2800" dirty="0">
                <a:latin typeface="Book Antiqua" panose="02040602050305030304" pitchFamily="18" charset="0"/>
              </a:rPr>
              <a:t>increase and when we subtract this from one then the resultant score will decrease.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And if we add a relevant feature then the 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score will increase and 1-R</a:t>
            </a:r>
            <a:r>
              <a:rPr lang="en-US" sz="2800" baseline="30000" dirty="0">
                <a:latin typeface="Book Antiqua" panose="02040602050305030304" pitchFamily="18" charset="0"/>
              </a:rPr>
              <a:t>2</a:t>
            </a:r>
            <a:r>
              <a:rPr lang="en-US" sz="2800" dirty="0">
                <a:latin typeface="Book Antiqua" panose="02040602050305030304" pitchFamily="18" charset="0"/>
              </a:rPr>
              <a:t> will decrease heavily and the denominator will also decrease so the complete term decreases, and on subtracting from one the score increases.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 and Selection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>Model evaluation</a:t>
            </a:r>
            <a:r>
              <a:rPr lang="en-US" sz="2800" dirty="0">
                <a:latin typeface="Book Antiqua" panose="02040602050305030304" pitchFamily="18" charset="0"/>
              </a:rPr>
              <a:t> is a method of assessing the correctness of models on test data. The test data consists of data points that have not been seen by the model before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>Model selection</a:t>
            </a:r>
            <a:r>
              <a:rPr lang="en-US" sz="2800" dirty="0">
                <a:latin typeface="Book Antiqua" panose="02040602050305030304" pitchFamily="18" charset="0"/>
              </a:rPr>
              <a:t> is a technique for selecting the best model after the individual models are evaluated based on the required criteria.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Clustering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Clustering algorithms predict groups of </a:t>
            </a:r>
            <a:r>
              <a:rPr lang="en-US" sz="2800" dirty="0" smtClean="0">
                <a:latin typeface="Book Antiqua" panose="02040602050305030304" pitchFamily="18" charset="0"/>
              </a:rPr>
              <a:t>data points </a:t>
            </a:r>
            <a:r>
              <a:rPr lang="en-US" sz="2800" dirty="0">
                <a:latin typeface="Book Antiqua" panose="02040602050305030304" pitchFamily="18" charset="0"/>
              </a:rPr>
              <a:t>and hence, distance-based metrics are most effective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Some of the widely used  clustering metrics are </a:t>
            </a:r>
            <a:r>
              <a:rPr lang="en-US" sz="2800" dirty="0">
                <a:latin typeface="Book Antiqua" panose="02040602050305030304" pitchFamily="18" charset="0"/>
              </a:rPr>
              <a:t>Dunn </a:t>
            </a:r>
            <a:r>
              <a:rPr lang="en-US" sz="2800" dirty="0" smtClean="0">
                <a:latin typeface="Book Antiqua" panose="02040602050305030304" pitchFamily="18" charset="0"/>
              </a:rPr>
              <a:t>Index, </a:t>
            </a:r>
            <a:r>
              <a:rPr lang="en-US" sz="2800" dirty="0">
                <a:latin typeface="Book Antiqua" panose="02040602050305030304" pitchFamily="18" charset="0"/>
              </a:rPr>
              <a:t>Silhouette </a:t>
            </a:r>
            <a:r>
              <a:rPr lang="en-US" sz="2800" dirty="0" smtClean="0">
                <a:latin typeface="Book Antiqua" panose="02040602050305030304" pitchFamily="18" charset="0"/>
              </a:rPr>
              <a:t>Coefficient, </a:t>
            </a:r>
            <a:r>
              <a:rPr lang="en-US" sz="2800" dirty="0">
                <a:latin typeface="Book Antiqua" panose="02040602050305030304" pitchFamily="18" charset="0"/>
              </a:rPr>
              <a:t>Elbow </a:t>
            </a:r>
            <a:r>
              <a:rPr lang="en-US" sz="2800" dirty="0" smtClean="0">
                <a:latin typeface="Book Antiqua" panose="02040602050305030304" pitchFamily="18" charset="0"/>
              </a:rPr>
              <a:t>method etc. 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Dunn I</a:t>
            </a:r>
            <a:r>
              <a:rPr lang="en-US" sz="2800" b="1" dirty="0" smtClean="0">
                <a:latin typeface="Book Antiqua" panose="02040602050305030304" pitchFamily="18" charset="0"/>
              </a:rPr>
              <a:t>ndex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Book Antiqua" panose="02040602050305030304" pitchFamily="18" charset="0"/>
              </a:rPr>
              <a:t>The Dunn index (DI</a:t>
            </a:r>
            <a:r>
              <a:rPr lang="en-US" sz="2800" dirty="0" smtClean="0">
                <a:latin typeface="Book Antiqua" panose="02040602050305030304" pitchFamily="18" charset="0"/>
              </a:rPr>
              <a:t>) </a:t>
            </a:r>
            <a:r>
              <a:rPr lang="en-US" sz="2800" dirty="0">
                <a:latin typeface="Book Antiqua" panose="02040602050305030304" pitchFamily="18" charset="0"/>
              </a:rPr>
              <a:t>a metric for evaluating clustering </a:t>
            </a:r>
            <a:r>
              <a:rPr lang="en-US" sz="2800" dirty="0" smtClean="0">
                <a:latin typeface="Book Antiqua" panose="02040602050305030304" pitchFamily="18" charset="0"/>
              </a:rPr>
              <a:t>algorithms. The </a:t>
            </a:r>
            <a:r>
              <a:rPr lang="en-US" sz="2800" dirty="0">
                <a:latin typeface="Book Antiqua" panose="02040602050305030304" pitchFamily="18" charset="0"/>
              </a:rPr>
              <a:t>aim of this Dunn index to identify sets of clusters that are compact, with a small variance between members of the cluster, and well separated, where the means of different clusters are sufficiently far </a:t>
            </a:r>
            <a:r>
              <a:rPr lang="en-US" sz="2800" dirty="0" smtClean="0">
                <a:latin typeface="Book Antiqua" panose="02040602050305030304" pitchFamily="18" charset="0"/>
              </a:rPr>
              <a:t>apart.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Book Antiqua" panose="02040602050305030304" pitchFamily="18" charset="0"/>
              </a:rPr>
              <a:t>It is calculated as the lowest </a:t>
            </a:r>
            <a:r>
              <a:rPr lang="en-US" sz="2800" dirty="0" smtClean="0">
                <a:latin typeface="Book Antiqua" panose="02040602050305030304" pitchFamily="18" charset="0"/>
              </a:rPr>
              <a:t>inter-cluster </a:t>
            </a:r>
            <a:r>
              <a:rPr lang="en-US" sz="2800" dirty="0">
                <a:latin typeface="Book Antiqua" panose="02040602050305030304" pitchFamily="18" charset="0"/>
              </a:rPr>
              <a:t>distance (</a:t>
            </a:r>
            <a:r>
              <a:rPr lang="en-US" sz="2800" dirty="0" err="1">
                <a:latin typeface="Book Antiqua" panose="02040602050305030304" pitchFamily="18" charset="0"/>
              </a:rPr>
              <a:t>ie</a:t>
            </a:r>
            <a:r>
              <a:rPr lang="en-US" sz="2800" dirty="0">
                <a:latin typeface="Book Antiqua" panose="02040602050305030304" pitchFamily="18" charset="0"/>
              </a:rPr>
              <a:t>. the smallest distance between any two cluster centroids) divided by the highest </a:t>
            </a:r>
            <a:r>
              <a:rPr lang="en-US" sz="2800" dirty="0" smtClean="0">
                <a:latin typeface="Book Antiqua" panose="02040602050305030304" pitchFamily="18" charset="0"/>
              </a:rPr>
              <a:t>intra-cluster distance.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Dunn index for c number of clusters is defined as :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  Where,             is the inter-cluster distance between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   clusters.        is intra-cluster distance.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4200" y="2360613"/>
          <a:ext cx="5637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5" name="Equation" r:id="rId1" imgW="65227200" imgH="12192000" progId="Equation.3">
                  <p:embed/>
                </p:oleObj>
              </mc:Choice>
              <mc:Fallback>
                <p:oleObj name="Equation" r:id="rId1" imgW="65227200" imgH="12192000" progId="Equation.3">
                  <p:embed/>
                  <p:pic>
                    <p:nvPicPr>
                      <p:cNvPr id="0" name="Picture 2058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200" y="2360613"/>
                        <a:ext cx="5637213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52600" y="3648176"/>
          <a:ext cx="1063707" cy="43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6" name="Equation" r:id="rId3" imgW="14325600" imgH="5791200" progId="Equation.3">
                  <p:embed/>
                </p:oleObj>
              </mc:Choice>
              <mc:Fallback>
                <p:oleObj name="Equation" r:id="rId3" imgW="14325600" imgH="5791200" progId="Equation.3">
                  <p:embed/>
                  <p:pic>
                    <p:nvPicPr>
                      <p:cNvPr id="0" name="Picture 2058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648176"/>
                        <a:ext cx="1063707" cy="430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5000" y="4159147"/>
          <a:ext cx="533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7" name="Equation" r:id="rId5" imgW="7315200" imgH="5486400" progId="Equation.3">
                  <p:embed/>
                </p:oleObj>
              </mc:Choice>
              <mc:Fallback>
                <p:oleObj name="Equation" r:id="rId5" imgW="7315200" imgH="5486400" progId="Equation.3">
                  <p:embed/>
                  <p:pic>
                    <p:nvPicPr>
                      <p:cNvPr id="0" name="Picture 2058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159147"/>
                        <a:ext cx="5334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Higher the Dunn index value, better is the clustering. The number of clusters that maximizes Dunn index is taken as the optimal number of clusters k.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It </a:t>
            </a:r>
            <a:r>
              <a:rPr lang="en-US" sz="2800" dirty="0">
                <a:latin typeface="Book Antiqua" panose="02040602050305030304" pitchFamily="18" charset="0"/>
              </a:rPr>
              <a:t>also has some drawbacks. As the number of clusters and dimensionality of the data increase, the computational cost also increases. 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Silhouette </a:t>
            </a:r>
            <a:r>
              <a:rPr lang="en-US" sz="2800" b="1" dirty="0" smtClean="0">
                <a:latin typeface="Book Antiqua" panose="02040602050305030304" pitchFamily="18" charset="0"/>
              </a:rPr>
              <a:t>Coefficient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Silhouette Coefficient or silhouette score is </a:t>
            </a:r>
            <a:r>
              <a:rPr lang="en-US" sz="2800" dirty="0" smtClean="0">
                <a:latin typeface="Book Antiqua" panose="02040602050305030304" pitchFamily="18" charset="0"/>
              </a:rPr>
              <a:t>another  </a:t>
            </a:r>
            <a:r>
              <a:rPr lang="en-US" sz="2800" dirty="0">
                <a:latin typeface="Book Antiqua" panose="02040602050305030304" pitchFamily="18" charset="0"/>
              </a:rPr>
              <a:t>metric used to calculate the goodness of a clustering technique. Its value ranges from -1 to 1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	Silhouette </a:t>
            </a:r>
            <a:r>
              <a:rPr lang="en-US" sz="2800" dirty="0">
                <a:latin typeface="Book Antiqua" panose="02040602050305030304" pitchFamily="18" charset="0"/>
              </a:rPr>
              <a:t>Score = (b-a)/max(</a:t>
            </a:r>
            <a:r>
              <a:rPr lang="en-US" sz="2800" dirty="0" err="1">
                <a:latin typeface="Book Antiqua" panose="02040602050305030304" pitchFamily="18" charset="0"/>
              </a:rPr>
              <a:t>a,b</a:t>
            </a:r>
            <a:r>
              <a:rPr lang="en-US" sz="2800" dirty="0" smtClean="0">
                <a:latin typeface="Book Antiqua" panose="02040602050305030304" pitchFamily="18" charset="0"/>
              </a:rPr>
              <a:t>)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	where, a</a:t>
            </a:r>
            <a:r>
              <a:rPr lang="en-US" sz="2800" dirty="0">
                <a:latin typeface="Book Antiqua" panose="02040602050305030304" pitchFamily="18" charset="0"/>
              </a:rPr>
              <a:t>= average intra-cluster </a:t>
            </a:r>
            <a:r>
              <a:rPr lang="en-US" sz="2800" dirty="0" smtClean="0">
                <a:latin typeface="Book Antiqua" panose="02040602050305030304" pitchFamily="18" charset="0"/>
              </a:rPr>
              <a:t>distance and b is  	average nearest inter-cluster distance.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best value is 1 and the worst value is -1. Values near 0 indicate overlapping clusters. Negative values generally indicate that a sample has been assigned to the wrong cluster, as a different cluster is more similar.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Elbow Method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elbow method is used to determine the number of clusters in a dataset by plotting the number of clusters on the x-axis against the percentage of variance explained on the y-axis.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point in x-axis where the curve suddenly bends (the elbow) is considered to suggest the optimal number of clusters.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5205412" cy="4525963"/>
          </a:xfrm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elbow method in these 4 steps: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Run K-means for a range of K's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Calculate the Sum of Squares of the </a:t>
            </a:r>
            <a:r>
              <a:rPr lang="en-US" sz="2800" dirty="0" smtClean="0">
                <a:latin typeface="Book Antiqua" panose="02040602050305030304" pitchFamily="18" charset="0"/>
              </a:rPr>
              <a:t>distances (SSD) </a:t>
            </a:r>
            <a:r>
              <a:rPr lang="en-US" sz="2800" dirty="0">
                <a:latin typeface="Book Antiqua" panose="02040602050305030304" pitchFamily="18" charset="0"/>
              </a:rPr>
              <a:t>from the cluster mean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Plot a curve of the SSD over K's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Visually pick the K at the elbow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4012" y="2442970"/>
            <a:ext cx="3581400" cy="28404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890837"/>
            <a:ext cx="4905375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If there are N number of classes confusion matrix is a </a:t>
            </a:r>
            <a:r>
              <a:rPr lang="en-US" sz="2800" dirty="0" err="1" smtClean="0">
                <a:latin typeface="Book Antiqua" panose="02040602050305030304" pitchFamily="18" charset="0"/>
              </a:rPr>
              <a:t>NxN</a:t>
            </a:r>
            <a:r>
              <a:rPr lang="en-US" sz="2800" dirty="0" smtClean="0">
                <a:latin typeface="Book Antiqua" panose="02040602050305030304" pitchFamily="18" charset="0"/>
              </a:rPr>
              <a:t> matrix. For example, for 3 classes confusion matric looks like below.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Then we need to calculate TP, FP, TN and FN for each class separately.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TP: Actual and predicted both same.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FP: </a:t>
            </a:r>
            <a:r>
              <a:rPr lang="en-US" sz="2800" dirty="0" smtClean="0">
                <a:latin typeface="Book Antiqua" panose="02040602050305030304" pitchFamily="18" charset="0"/>
              </a:rPr>
              <a:t>Sum </a:t>
            </a:r>
            <a:r>
              <a:rPr lang="en-US" sz="2800" dirty="0">
                <a:latin typeface="Book Antiqua" panose="02040602050305030304" pitchFamily="18" charset="0"/>
              </a:rPr>
              <a:t>of all entries in the row except </a:t>
            </a:r>
            <a:r>
              <a:rPr lang="en-US" sz="2800" dirty="0" smtClean="0">
                <a:latin typeface="Book Antiqua" panose="02040602050305030304" pitchFamily="18" charset="0"/>
              </a:rPr>
              <a:t>TP.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TN</a:t>
            </a:r>
            <a:r>
              <a:rPr lang="en-US" sz="2800" dirty="0">
                <a:latin typeface="Book Antiqua" panose="02040602050305030304" pitchFamily="18" charset="0"/>
              </a:rPr>
              <a:t>: sum of all entries </a:t>
            </a:r>
            <a:r>
              <a:rPr lang="en-US" sz="2800">
                <a:latin typeface="Book Antiqua" panose="02040602050305030304" pitchFamily="18" charset="0"/>
              </a:rPr>
              <a:t>in </a:t>
            </a:r>
            <a:r>
              <a:rPr lang="en-US" sz="2800" smtClean="0">
                <a:latin typeface="Book Antiqua" panose="02040602050305030304" pitchFamily="18" charset="0"/>
              </a:rPr>
              <a:t>rows and </a:t>
            </a:r>
            <a:r>
              <a:rPr lang="en-US" sz="2800" dirty="0">
                <a:latin typeface="Book Antiqua" panose="02040602050305030304" pitchFamily="18" charset="0"/>
              </a:rPr>
              <a:t>columns </a:t>
            </a:r>
            <a:r>
              <a:rPr lang="en-US" sz="2800" dirty="0" smtClean="0">
                <a:latin typeface="Book Antiqua" panose="02040602050305030304" pitchFamily="18" charset="0"/>
              </a:rPr>
              <a:t>except  </a:t>
            </a:r>
            <a:r>
              <a:rPr lang="en-US" sz="2800" dirty="0">
                <a:latin typeface="Book Antiqua" panose="02040602050305030304" pitchFamily="18" charset="0"/>
              </a:rPr>
              <a:t>	       row and column of calculating </a:t>
            </a:r>
            <a:r>
              <a:rPr lang="en-US" sz="2800" dirty="0" smtClean="0">
                <a:latin typeface="Book Antiqua" panose="02040602050305030304" pitchFamily="18" charset="0"/>
              </a:rPr>
              <a:t>class.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FN: Sum </a:t>
            </a:r>
            <a:r>
              <a:rPr lang="en-US" sz="2800" dirty="0">
                <a:latin typeface="Book Antiqua" panose="02040602050305030304" pitchFamily="18" charset="0"/>
              </a:rPr>
              <a:t>of all entries in the column except </a:t>
            </a:r>
            <a:r>
              <a:rPr lang="en-US" sz="2800" dirty="0" smtClean="0">
                <a:latin typeface="Book Antiqua" panose="02040602050305030304" pitchFamily="18" charset="0"/>
              </a:rPr>
              <a:t>TP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Models </a:t>
            </a:r>
            <a:r>
              <a:rPr lang="en-US" sz="2800" dirty="0">
                <a:latin typeface="Book Antiqua" panose="02040602050305030304" pitchFamily="18" charset="0"/>
              </a:rPr>
              <a:t>can be evaluated using multiple metrics. However, the right choice of an evaluation metric is crucial and often depends upon the problem that is being solved.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A </a:t>
            </a:r>
            <a:r>
              <a:rPr lang="en-US" sz="2800" dirty="0">
                <a:latin typeface="Book Antiqua" panose="02040602050305030304" pitchFamily="18" charset="0"/>
              </a:rPr>
              <a:t>clear understanding of a wide range of metrics can help the evaluator to chance upon an appropriate match of the problem statement and a metric.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Example: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For Class A: </a:t>
            </a:r>
            <a:r>
              <a:rPr lang="en-US" sz="2800" dirty="0" smtClean="0">
                <a:latin typeface="Book Antiqua" panose="02040602050305030304" pitchFamily="18" charset="0"/>
              </a:rPr>
              <a:t>TP=2, FP=2, TN=5, FN:1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For Class B</a:t>
            </a:r>
            <a:r>
              <a:rPr lang="en-US" sz="2800" b="1" dirty="0" smtClean="0">
                <a:latin typeface="Book Antiqua" panose="02040602050305030304" pitchFamily="18" charset="0"/>
              </a:rPr>
              <a:t>: </a:t>
            </a:r>
            <a:r>
              <a:rPr lang="en-US" sz="2800" dirty="0" smtClean="0">
                <a:latin typeface="Book Antiqua" panose="02040602050305030304" pitchFamily="18" charset="0"/>
              </a:rPr>
              <a:t>TP=2</a:t>
            </a:r>
            <a:r>
              <a:rPr lang="en-US" sz="2800" dirty="0">
                <a:latin typeface="Book Antiqua" panose="02040602050305030304" pitchFamily="18" charset="0"/>
              </a:rPr>
              <a:t>, </a:t>
            </a:r>
            <a:r>
              <a:rPr lang="en-US" sz="2800" dirty="0" smtClean="0">
                <a:latin typeface="Book Antiqua" panose="02040602050305030304" pitchFamily="18" charset="0"/>
              </a:rPr>
              <a:t>FP=1, </a:t>
            </a:r>
            <a:r>
              <a:rPr lang="en-US" sz="2800" dirty="0">
                <a:latin typeface="Book Antiqua" panose="02040602050305030304" pitchFamily="18" charset="0"/>
              </a:rPr>
              <a:t>TN=5, </a:t>
            </a:r>
            <a:r>
              <a:rPr lang="en-US" sz="2800" dirty="0" smtClean="0">
                <a:latin typeface="Book Antiqua" panose="02040602050305030304" pitchFamily="18" charset="0"/>
              </a:rPr>
              <a:t>FN:2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For Class </a:t>
            </a:r>
            <a:r>
              <a:rPr lang="en-US" sz="2800" b="1" dirty="0" smtClean="0">
                <a:latin typeface="Book Antiqua" panose="02040602050305030304" pitchFamily="18" charset="0"/>
              </a:rPr>
              <a:t>C: </a:t>
            </a:r>
            <a:r>
              <a:rPr lang="en-US" sz="2800" dirty="0" smtClean="0">
                <a:latin typeface="Book Antiqua" panose="02040602050305030304" pitchFamily="18" charset="0"/>
              </a:rPr>
              <a:t>TP=3, FP=0, TN=7, FN:0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In multi-class classification we calculate accuracy of each class separately and then we calculate weighted average accuracy.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If we assign equal weight to each class then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calculate Recall.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Macro averaged recall</a:t>
            </a:r>
            <a:r>
              <a:rPr lang="en-US" sz="2400" dirty="0">
                <a:latin typeface="Book Antiqua" panose="02040602050305030304" pitchFamily="18" charset="0"/>
              </a:rPr>
              <a:t>: calculate recall for all classes individually and then average them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Micro averaged recall</a:t>
            </a:r>
            <a:r>
              <a:rPr lang="en-US" sz="2400" dirty="0">
                <a:latin typeface="Book Antiqua" panose="02040602050305030304" pitchFamily="18" charset="0"/>
              </a:rPr>
              <a:t>: calculate class wise true positive and false negative and then use that to calculate overall </a:t>
            </a:r>
            <a:r>
              <a:rPr lang="en-US" sz="2400" dirty="0" smtClean="0">
                <a:latin typeface="Book Antiqua" panose="02040602050305030304" pitchFamily="18" charset="0"/>
              </a:rPr>
              <a:t>recall.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620000" y="2743200"/>
          <a:ext cx="91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name="Equation" r:id="rId1" imgW="12801600" imgH="10668000" progId="Equation.3">
                  <p:embed/>
                </p:oleObj>
              </mc:Choice>
              <mc:Fallback>
                <p:oleObj name="Equation" r:id="rId1" imgW="12801600" imgH="10668000" progId="Equation.3">
                  <p:embed/>
                  <p:pic>
                    <p:nvPicPr>
                      <p:cNvPr id="0" name="Picture 2078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914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Similarly, 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</a:t>
            </a:r>
            <a:r>
              <a:rPr lang="en-US" sz="2800" dirty="0" smtClean="0">
                <a:latin typeface="Book Antiqua" panose="02040602050305030304" pitchFamily="18" charset="0"/>
              </a:rPr>
              <a:t>calculate precision.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Macro averaged precision</a:t>
            </a:r>
            <a:r>
              <a:rPr lang="en-US" sz="2400" dirty="0">
                <a:latin typeface="Book Antiqua" panose="02040602050305030304" pitchFamily="18" charset="0"/>
              </a:rPr>
              <a:t>: calculate precision for all classes individually and then average </a:t>
            </a:r>
            <a:r>
              <a:rPr lang="en-US" sz="2400" dirty="0" smtClean="0">
                <a:latin typeface="Book Antiqua" panose="02040602050305030304" pitchFamily="18" charset="0"/>
              </a:rPr>
              <a:t>them.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400" b="1" dirty="0">
                <a:latin typeface="Book Antiqua" panose="02040602050305030304" pitchFamily="18" charset="0"/>
              </a:rPr>
              <a:t>Micro averaged precision</a:t>
            </a:r>
            <a:r>
              <a:rPr lang="en-US" sz="2400" dirty="0">
                <a:latin typeface="Book Antiqua" panose="02040602050305030304" pitchFamily="18" charset="0"/>
              </a:rPr>
              <a:t>: calculate class wise true positive and false positive and then use that to calculate overall </a:t>
            </a:r>
            <a:r>
              <a:rPr lang="en-US" sz="2400" dirty="0" smtClean="0">
                <a:latin typeface="Book Antiqua" panose="02040602050305030304" pitchFamily="18" charset="0"/>
              </a:rPr>
              <a:t>precision.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In the same way, there </a:t>
            </a:r>
            <a:r>
              <a:rPr lang="en-US" sz="2800" dirty="0">
                <a:latin typeface="Book Antiqua" panose="02040602050305030304" pitchFamily="18" charset="0"/>
              </a:rPr>
              <a:t>are two different ways to </a:t>
            </a:r>
            <a:r>
              <a:rPr lang="en-US" sz="2800" dirty="0" smtClean="0">
                <a:latin typeface="Book Antiqua" panose="02040602050305030304" pitchFamily="18" charset="0"/>
              </a:rPr>
              <a:t>calculate F1-score.</a:t>
            </a:r>
            <a:endParaRPr lang="en-US" sz="28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500" b="1" dirty="0">
                <a:latin typeface="Book Antiqua" panose="02040602050305030304" pitchFamily="18" charset="0"/>
              </a:rPr>
              <a:t>Macro averaged F1 Score</a:t>
            </a:r>
            <a:r>
              <a:rPr lang="en-US" sz="2500" dirty="0">
                <a:latin typeface="Book Antiqua" panose="02040602050305030304" pitchFamily="18" charset="0"/>
              </a:rPr>
              <a:t>: calculate f1 score of every class and then average </a:t>
            </a:r>
            <a:r>
              <a:rPr lang="en-US" sz="2500" dirty="0" smtClean="0">
                <a:latin typeface="Book Antiqua" panose="02040602050305030304" pitchFamily="18" charset="0"/>
              </a:rPr>
              <a:t>them.</a:t>
            </a:r>
            <a:endParaRPr lang="en-US" sz="2500" dirty="0">
              <a:latin typeface="Book Antiqua" panose="02040602050305030304" pitchFamily="18" charset="0"/>
            </a:endParaRPr>
          </a:p>
          <a:p>
            <a:pPr lvl="1" algn="just"/>
            <a:r>
              <a:rPr lang="en-US" sz="2500" b="1" dirty="0">
                <a:latin typeface="Book Antiqua" panose="02040602050305030304" pitchFamily="18" charset="0"/>
              </a:rPr>
              <a:t>Micro averaged F1 Score</a:t>
            </a:r>
            <a:r>
              <a:rPr lang="en-US" sz="2500" dirty="0">
                <a:latin typeface="Book Antiqua" panose="02040602050305030304" pitchFamily="18" charset="0"/>
              </a:rPr>
              <a:t>: calculate </a:t>
            </a:r>
            <a:r>
              <a:rPr lang="en-US" sz="2500" dirty="0" smtClean="0">
                <a:latin typeface="Book Antiqua" panose="02040602050305030304" pitchFamily="18" charset="0"/>
              </a:rPr>
              <a:t>micro-averaged </a:t>
            </a:r>
            <a:r>
              <a:rPr lang="en-US" sz="2500" dirty="0">
                <a:latin typeface="Book Antiqua" panose="02040602050305030304" pitchFamily="18" charset="0"/>
              </a:rPr>
              <a:t>precision </a:t>
            </a:r>
            <a:r>
              <a:rPr lang="en-US" sz="2500" dirty="0" smtClean="0">
                <a:latin typeface="Book Antiqua" panose="02040602050305030304" pitchFamily="18" charset="0"/>
              </a:rPr>
              <a:t>and recall </a:t>
            </a:r>
            <a:r>
              <a:rPr lang="en-US" sz="2500" dirty="0">
                <a:latin typeface="Book Antiqua" panose="02040602050305030304" pitchFamily="18" charset="0"/>
              </a:rPr>
              <a:t>score and then take </a:t>
            </a:r>
            <a:r>
              <a:rPr lang="en-US" sz="2500" dirty="0" smtClean="0">
                <a:latin typeface="Book Antiqua" panose="02040602050305030304" pitchFamily="18" charset="0"/>
              </a:rPr>
              <a:t>their </a:t>
            </a:r>
            <a:r>
              <a:rPr lang="en-US" sz="2500" dirty="0">
                <a:latin typeface="Book Antiqua" panose="02040602050305030304" pitchFamily="18" charset="0"/>
              </a:rPr>
              <a:t>harmonic </a:t>
            </a:r>
            <a:r>
              <a:rPr lang="en-US" sz="2500" dirty="0" smtClean="0">
                <a:latin typeface="Book Antiqua" panose="02040602050305030304" pitchFamily="18" charset="0"/>
              </a:rPr>
              <a:t>mean.</a:t>
            </a:r>
            <a:endParaRPr lang="en-US" sz="2500" dirty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Evaluation Metrics for Multi-class Classification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Book Antiqua" panose="02040602050305030304" pitchFamily="18" charset="0"/>
              </a:rPr>
              <a:t>Example:</a:t>
            </a:r>
            <a:r>
              <a:rPr lang="en-US" sz="2800" dirty="0" smtClean="0">
                <a:latin typeface="Book Antiqua" panose="02040602050305030304" pitchFamily="18" charset="0"/>
              </a:rPr>
              <a:t> Consider following confusion matrix and the calculated accuracy, weighted average accuracy and macro and micro precision, recall, and F1-score.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3429000"/>
            <a:ext cx="3724275" cy="2543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Selection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Model selection is the process of selecting one final machine learning model from among a collection of candidate machine learning models for a training dataset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For selecting best model among the set of candidate models we need to use following technique.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b="1" dirty="0" smtClean="0">
                <a:latin typeface="Book Antiqua" panose="02040602050305030304" pitchFamily="18" charset="0"/>
              </a:rPr>
              <a:t>Train/Test Split: </a:t>
            </a:r>
            <a:r>
              <a:rPr lang="en-US" sz="2800" dirty="0" smtClean="0">
                <a:latin typeface="Book Antiqua" panose="02040602050305030304" pitchFamily="18" charset="0"/>
              </a:rPr>
              <a:t>We need to divided data into train, validation and test sets and need to evaluate performance of each model.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Selection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latin typeface="Book Antiqua" panose="02040602050305030304" pitchFamily="18" charset="0"/>
              </a:rPr>
              <a:t>K-fold cross validation: </a:t>
            </a:r>
            <a:r>
              <a:rPr lang="en-US" sz="2800" dirty="0" smtClean="0">
                <a:latin typeface="Book Antiqua" panose="02040602050305030304" pitchFamily="18" charset="0"/>
              </a:rPr>
              <a:t>We need to evaluate performance of models using K-fold cross validation. (Already discussed)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b="1" dirty="0" smtClean="0">
                <a:latin typeface="Book Antiqua" panose="02040602050305030304" pitchFamily="18" charset="0"/>
              </a:rPr>
              <a:t>Hyperparameter Optimization</a:t>
            </a:r>
            <a:r>
              <a:rPr lang="en-US" sz="2800" dirty="0" smtClean="0">
                <a:latin typeface="Book Antiqua" panose="02040602050305030304" pitchFamily="18" charset="0"/>
              </a:rPr>
              <a:t>: </a:t>
            </a:r>
            <a:r>
              <a:rPr lang="en-US" sz="2800" dirty="0">
                <a:latin typeface="Book Antiqua" panose="02040602050305030304" pitchFamily="18" charset="0"/>
              </a:rPr>
              <a:t>Although the terms </a:t>
            </a:r>
            <a:r>
              <a:rPr lang="en-US" sz="2800" i="1" dirty="0">
                <a:latin typeface="Book Antiqua" panose="02040602050305030304" pitchFamily="18" charset="0"/>
              </a:rPr>
              <a:t>parameters</a:t>
            </a:r>
            <a:r>
              <a:rPr lang="en-US" sz="2800" dirty="0">
                <a:latin typeface="Book Antiqua" panose="02040602050305030304" pitchFamily="18" charset="0"/>
              </a:rPr>
              <a:t> and </a:t>
            </a:r>
            <a:r>
              <a:rPr lang="en-US" sz="2800" i="1" dirty="0">
                <a:latin typeface="Book Antiqua" panose="02040602050305030304" pitchFamily="18" charset="0"/>
              </a:rPr>
              <a:t>hyperparameters</a:t>
            </a:r>
            <a:r>
              <a:rPr lang="en-US" sz="2800" dirty="0">
                <a:latin typeface="Book Antiqua" panose="02040602050305030304" pitchFamily="18" charset="0"/>
              </a:rPr>
              <a:t> are occasionally used interchangeably, distinctions exist between them. Parameters are properties that the algorithm </a:t>
            </a:r>
            <a:r>
              <a:rPr lang="en-US" sz="2800" dirty="0" smtClean="0">
                <a:latin typeface="Book Antiqua" panose="02040602050305030304" pitchFamily="18" charset="0"/>
              </a:rPr>
              <a:t>learns </a:t>
            </a:r>
            <a:r>
              <a:rPr lang="en-US" sz="2800" dirty="0">
                <a:latin typeface="Book Antiqua" panose="02040602050305030304" pitchFamily="18" charset="0"/>
              </a:rPr>
              <a:t>during training. For linear regression, those parameters are the </a:t>
            </a:r>
            <a:r>
              <a:rPr lang="en-US" sz="2800" dirty="0" smtClean="0">
                <a:latin typeface="Book Antiqua" panose="02040602050305030304" pitchFamily="18" charset="0"/>
              </a:rPr>
              <a:t>coefficients </a:t>
            </a:r>
            <a:r>
              <a:rPr lang="en-US" sz="2800" dirty="0">
                <a:latin typeface="Book Antiqua" panose="02040602050305030304" pitchFamily="18" charset="0"/>
              </a:rPr>
              <a:t>and biases. For random forests, they're the variables </a:t>
            </a:r>
            <a:r>
              <a:rPr lang="en-US" sz="2800" dirty="0" smtClean="0">
                <a:latin typeface="Book Antiqua" panose="02040602050305030304" pitchFamily="18" charset="0"/>
              </a:rPr>
              <a:t>at </a:t>
            </a:r>
            <a:r>
              <a:rPr lang="en-US" sz="2800" dirty="0">
                <a:latin typeface="Book Antiqua" panose="02040602050305030304" pitchFamily="18" charset="0"/>
              </a:rPr>
              <a:t>each node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Selection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Book Antiqua" panose="02040602050305030304" pitchFamily="18" charset="0"/>
              </a:rPr>
              <a:t>Hyperparameter Optimization: </a:t>
            </a:r>
            <a:r>
              <a:rPr lang="en-US" sz="2800" dirty="0" smtClean="0">
                <a:latin typeface="Book Antiqua" panose="02040602050305030304" pitchFamily="18" charset="0"/>
              </a:rPr>
              <a:t>Hyperparameters </a:t>
            </a:r>
            <a:r>
              <a:rPr lang="en-US" sz="2800" dirty="0">
                <a:latin typeface="Book Antiqua" panose="02040602050305030304" pitchFamily="18" charset="0"/>
              </a:rPr>
              <a:t>are properties that must be set before training. For k-means clustering, you must define the value of k. For neural networks, an example is the learning rate. </a:t>
            </a:r>
            <a:r>
              <a:rPr lang="en-US" sz="2800" i="1" dirty="0">
                <a:latin typeface="Book Antiqua" panose="02040602050305030304" pitchFamily="18" charset="0"/>
              </a:rPr>
              <a:t>Hyperparameter optimization</a:t>
            </a:r>
            <a:r>
              <a:rPr lang="en-US" sz="2800" dirty="0">
                <a:latin typeface="Book Antiqua" panose="02040602050305030304" pitchFamily="18" charset="0"/>
              </a:rPr>
              <a:t> is the process of finding the best possible values for the hyperparameters to optimize </a:t>
            </a:r>
            <a:r>
              <a:rPr lang="en-US" sz="2800" dirty="0" smtClean="0">
                <a:latin typeface="Book Antiqua" panose="02040602050305030304" pitchFamily="18" charset="0"/>
              </a:rPr>
              <a:t>performance metric.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Classification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Accuracy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Recall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Precision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F1-score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i="1" dirty="0" smtClean="0">
                <a:latin typeface="Book Antiqua" panose="02040602050305030304" pitchFamily="18" charset="0"/>
              </a:rPr>
              <a:t>	Already </a:t>
            </a:r>
            <a:r>
              <a:rPr lang="en-US" sz="2800" i="1" dirty="0">
                <a:latin typeface="Book Antiqua" panose="02040602050305030304" pitchFamily="18" charset="0"/>
              </a:rPr>
              <a:t>Discussed</a:t>
            </a:r>
            <a:endParaRPr lang="en-US" sz="2800" i="1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Sensitivity-Specificity Metrics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800" i="1" dirty="0" smtClean="0">
                <a:latin typeface="Book Antiqua" panose="02040602050305030304" pitchFamily="18" charset="0"/>
              </a:rPr>
              <a:t>	</a:t>
            </a:r>
            <a:endParaRPr lang="en-US" sz="2800" i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Classification </a:t>
            </a:r>
            <a:r>
              <a:rPr lang="en-US" sz="2800" b="1" dirty="0" smtClean="0">
                <a:latin typeface="Book Antiqua" panose="02040602050305030304" pitchFamily="18" charset="0"/>
              </a:rPr>
              <a:t>Metrics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We </a:t>
            </a:r>
            <a:r>
              <a:rPr lang="en-US" sz="2800" dirty="0">
                <a:latin typeface="Book Antiqua" panose="02040602050305030304" pitchFamily="18" charset="0"/>
              </a:rPr>
              <a:t>shouldn’t use accuracy on imbalanced problems. Then, it is easy to get a high accuracy score by simply classifying all observations as the majority class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smtClean="0">
                <a:latin typeface="Book Antiqua" panose="02040602050305030304" pitchFamily="18" charset="0"/>
              </a:rPr>
              <a:t>F1-score </a:t>
            </a:r>
            <a:r>
              <a:rPr lang="en-US" sz="2800" dirty="0">
                <a:latin typeface="Book Antiqua" panose="02040602050305030304" pitchFamily="18" charset="0"/>
              </a:rPr>
              <a:t>is a popular metric for imbalanced classification.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Sensitivity-Specificity Metrics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Sensitivity refers to the true positive rate and summarizes how well the positive class was predicted.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 fontAlgn="base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	Sensitivity=Recall</a:t>
            </a:r>
            <a:r>
              <a:rPr lang="en-US" sz="2800" dirty="0">
                <a:latin typeface="Book Antiqua" panose="02040602050305030304" pitchFamily="18" charset="0"/>
              </a:rPr>
              <a:t> = </a:t>
            </a:r>
            <a:r>
              <a:rPr lang="en-US" sz="2800" dirty="0" smtClean="0">
                <a:latin typeface="Book Antiqua" panose="02040602050305030304" pitchFamily="18" charset="0"/>
              </a:rPr>
              <a:t>TP </a:t>
            </a:r>
            <a:r>
              <a:rPr lang="en-US" sz="2800" dirty="0">
                <a:latin typeface="Book Antiqua" panose="02040602050305030304" pitchFamily="18" charset="0"/>
              </a:rPr>
              <a:t>/ (</a:t>
            </a:r>
            <a:r>
              <a:rPr lang="en-US" sz="2800" dirty="0" smtClean="0">
                <a:latin typeface="Book Antiqua" panose="02040602050305030304" pitchFamily="18" charset="0"/>
              </a:rPr>
              <a:t>TP </a:t>
            </a:r>
            <a:r>
              <a:rPr lang="en-US" sz="2800" dirty="0">
                <a:latin typeface="Book Antiqua" panose="02040602050305030304" pitchFamily="18" charset="0"/>
              </a:rPr>
              <a:t>+ </a:t>
            </a:r>
            <a:r>
              <a:rPr lang="en-US" sz="2800" dirty="0" smtClean="0">
                <a:latin typeface="Book Antiqua" panose="02040602050305030304" pitchFamily="18" charset="0"/>
              </a:rPr>
              <a:t>FN)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800" dirty="0">
                <a:latin typeface="Book Antiqua" panose="02040602050305030304" pitchFamily="18" charset="0"/>
              </a:rPr>
              <a:t>Specificity is the complement to sensitivity, or the true negative rate, and </a:t>
            </a:r>
            <a:r>
              <a:rPr lang="en-US" sz="2800" dirty="0" smtClean="0">
                <a:latin typeface="Book Antiqua" panose="02040602050305030304" pitchFamily="18" charset="0"/>
              </a:rPr>
              <a:t>summarizes </a:t>
            </a:r>
            <a:r>
              <a:rPr lang="en-US" sz="2800" dirty="0">
                <a:latin typeface="Book Antiqua" panose="02040602050305030304" pitchFamily="18" charset="0"/>
              </a:rPr>
              <a:t>how well the negative class was predicted.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 algn="just" fontAlgn="base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	Specificity</a:t>
            </a:r>
            <a:r>
              <a:rPr lang="en-US" sz="2800" dirty="0">
                <a:latin typeface="Book Antiqua" panose="02040602050305030304" pitchFamily="18" charset="0"/>
              </a:rPr>
              <a:t> = </a:t>
            </a:r>
            <a:r>
              <a:rPr lang="en-US" sz="2800" dirty="0" smtClean="0">
                <a:latin typeface="Book Antiqua" panose="02040602050305030304" pitchFamily="18" charset="0"/>
              </a:rPr>
              <a:t>TN </a:t>
            </a:r>
            <a:r>
              <a:rPr lang="en-US" sz="2800" dirty="0">
                <a:latin typeface="Book Antiqua" panose="02040602050305030304" pitchFamily="18" charset="0"/>
              </a:rPr>
              <a:t>/ (</a:t>
            </a:r>
            <a:r>
              <a:rPr lang="en-US" sz="2800" dirty="0" smtClean="0">
                <a:latin typeface="Book Antiqua" panose="02040602050305030304" pitchFamily="18" charset="0"/>
              </a:rPr>
              <a:t>FP </a:t>
            </a:r>
            <a:r>
              <a:rPr lang="en-US" sz="2800" dirty="0">
                <a:latin typeface="Book Antiqua" panose="02040602050305030304" pitchFamily="18" charset="0"/>
              </a:rPr>
              <a:t>+ </a:t>
            </a:r>
            <a:r>
              <a:rPr lang="en-US" sz="2800" dirty="0" smtClean="0">
                <a:latin typeface="Book Antiqua" panose="02040602050305030304" pitchFamily="18" charset="0"/>
              </a:rPr>
              <a:t>TN)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ROC Curve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ROC curve </a:t>
            </a:r>
            <a:r>
              <a:rPr lang="en-US" sz="2800" dirty="0">
                <a:latin typeface="Book Antiqua" panose="02040602050305030304" pitchFamily="18" charset="0"/>
              </a:rPr>
              <a:t>is a plot of </a:t>
            </a:r>
            <a:r>
              <a:rPr lang="en-US" sz="2800" b="1" dirty="0">
                <a:latin typeface="Book Antiqua" panose="02040602050305030304" pitchFamily="18" charset="0"/>
              </a:rPr>
              <a:t>true positive rate</a:t>
            </a:r>
            <a:r>
              <a:rPr lang="en-US" sz="2800" dirty="0">
                <a:latin typeface="Book Antiqua" panose="02040602050305030304" pitchFamily="18" charset="0"/>
              </a:rPr>
              <a:t> </a:t>
            </a:r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against </a:t>
            </a:r>
            <a:r>
              <a:rPr lang="en-US" sz="2800" b="1" dirty="0">
                <a:latin typeface="Book Antiqua" panose="02040602050305030304" pitchFamily="18" charset="0"/>
              </a:rPr>
              <a:t>false positive </a:t>
            </a:r>
            <a:r>
              <a:rPr lang="en-US" sz="2800" b="1" dirty="0" smtClean="0">
                <a:latin typeface="Book Antiqua" panose="02040602050305030304" pitchFamily="18" charset="0"/>
              </a:rPr>
              <a:t>rate</a:t>
            </a:r>
            <a:r>
              <a:rPr lang="en-US" sz="2800" dirty="0" smtClean="0">
                <a:latin typeface="Book Antiqua" panose="02040602050305030304" pitchFamily="18" charset="0"/>
              </a:rPr>
              <a:t>. ROC stand for receiver operating characteristics.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True positive rate is also called and recall and is give by: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algn="just"/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i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71599" y="4411662"/>
          <a:ext cx="5487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6" name="Equation" r:id="rId1" imgW="71628000" imgH="9448800" progId="Equation.3">
                  <p:embed/>
                </p:oleObj>
              </mc:Choice>
              <mc:Fallback>
                <p:oleObj name="Equation" r:id="rId1" imgW="71628000" imgH="9448800" progId="Equation.3">
                  <p:embed/>
                  <p:pic>
                    <p:nvPicPr>
                      <p:cNvPr id="0" name="Picture 1946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599" y="4411662"/>
                        <a:ext cx="5487988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71599" y="5295900"/>
          <a:ext cx="52546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7" name="Equation" r:id="rId3" imgW="68580000" imgH="9448800" progId="Equation.3">
                  <p:embed/>
                </p:oleObj>
              </mc:Choice>
              <mc:Fallback>
                <p:oleObj name="Equation" r:id="rId3" imgW="68580000" imgH="9448800" progId="Equation.3">
                  <p:embed/>
                  <p:pic>
                    <p:nvPicPr>
                      <p:cNvPr id="0" name="Picture 1946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599" y="5295900"/>
                        <a:ext cx="5254625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2258219"/>
            <a:ext cx="4733925" cy="3257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47244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ROC Curve</a:t>
            </a:r>
            <a:endParaRPr lang="en-US" sz="2800" b="1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If area </a:t>
            </a:r>
            <a:r>
              <a:rPr lang="en-US" sz="2800" dirty="0">
                <a:latin typeface="Book Antiqua" panose="02040602050305030304" pitchFamily="18" charset="0"/>
              </a:rPr>
              <a:t>u</a:t>
            </a:r>
            <a:r>
              <a:rPr lang="en-US" sz="2800" dirty="0" smtClean="0">
                <a:latin typeface="Book Antiqua" panose="02040602050305030304" pitchFamily="18" charset="0"/>
              </a:rPr>
              <a:t>nder </a:t>
            </a:r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 smtClean="0">
                <a:latin typeface="Book Antiqua" panose="02040602050305030304" pitchFamily="18" charset="0"/>
              </a:rPr>
              <a:t>ROC curve is higher, </a:t>
            </a:r>
            <a:r>
              <a:rPr lang="en-US" sz="2800" dirty="0">
                <a:latin typeface="Book Antiqua" panose="02040602050305030304" pitchFamily="18" charset="0"/>
              </a:rPr>
              <a:t>the better is the model performance. 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If the curve is somewhere near the 50% diagonal line, it suggests that the model randomly predicts the output variable.</a:t>
            </a:r>
            <a:endParaRPr lang="en-US" sz="2800" dirty="0">
              <a:latin typeface="Book Antiqua" panose="02040602050305030304" pitchFamily="18" charset="0"/>
            </a:endParaRPr>
          </a:p>
          <a:p>
            <a:pPr algn="just"/>
            <a:endParaRPr lang="en-US" sz="2800" i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Model Evaluation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Book Antiqua" panose="02040602050305030304" pitchFamily="18" charset="0"/>
              </a:rPr>
              <a:t>Log Loss</a:t>
            </a:r>
            <a:endParaRPr lang="en-US" sz="2800" b="1" dirty="0">
              <a:latin typeface="Book Antiqua" panose="02040602050305030304" pitchFamily="18" charset="0"/>
            </a:endParaRPr>
          </a:p>
          <a:p>
            <a:pPr algn="just"/>
            <a:r>
              <a:rPr lang="en-US" sz="3000" dirty="0">
                <a:latin typeface="Book Antiqua" panose="02040602050305030304" pitchFamily="18" charset="0"/>
              </a:rPr>
              <a:t>Log loss is a very effective classification metric and is equivalent to -1* log (likelihood function) where the likelihood function suggests how likely the model thinks the observed set of outcomes was. </a:t>
            </a:r>
            <a:endParaRPr lang="en-US" sz="3000" dirty="0">
              <a:latin typeface="Book Antiqua" panose="02040602050305030304" pitchFamily="18" charset="0"/>
            </a:endParaRPr>
          </a:p>
          <a:p>
            <a:pPr algn="just"/>
            <a:r>
              <a:rPr lang="en-US" sz="3000" dirty="0">
                <a:latin typeface="Book Antiqua" panose="02040602050305030304" pitchFamily="18" charset="0"/>
              </a:rPr>
              <a:t>Since the likelihood function provides very small values, a better way to interpret them is by converting the values to log and the negative is added to reverse the order of the metric such that a lower loss score suggests a better model</a:t>
            </a:r>
            <a:r>
              <a:rPr lang="en-US" sz="3000" dirty="0" smtClean="0">
                <a:latin typeface="Book Antiqua" panose="02040602050305030304" pitchFamily="18" charset="0"/>
              </a:rPr>
              <a:t>.</a:t>
            </a:r>
            <a:endParaRPr lang="en-US" sz="2800" i="1" dirty="0"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ML: Introduction                   Prepared By: Arjun Saud      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13810</Words>
  <Application>WPS Presentation</Application>
  <PresentationFormat>On-screen Show (4:3)</PresentationFormat>
  <Paragraphs>425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SimSun</vt:lpstr>
      <vt:lpstr>Wingdings</vt:lpstr>
      <vt:lpstr>Book Antiqua</vt:lpstr>
      <vt:lpstr>Calibri</vt:lpstr>
      <vt:lpstr>Microsoft YaHei</vt:lpstr>
      <vt:lpstr>Arial Unicode MS</vt:lpstr>
      <vt:lpstr>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Model Evaluation and Selection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Evaluation Metrics for Multi-class Classification</vt:lpstr>
      <vt:lpstr>Model Selection</vt:lpstr>
      <vt:lpstr>Model Selection</vt:lpstr>
      <vt:lpstr>Model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Durga Pokharel</cp:lastModifiedBy>
  <cp:revision>348</cp:revision>
  <dcterms:created xsi:type="dcterms:W3CDTF">2018-12-09T05:19:00Z</dcterms:created>
  <dcterms:modified xsi:type="dcterms:W3CDTF">2022-11-04T04:20:57Z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0x0101006892BAB336DB7848856AFD65EED22058</vt:lpwstr>
  </property>
  <property fmtid="{D5CDD505-2E9C-101B-9397-08002B2CF9AE}" pid="3" name="ICV">
    <vt:lpwstr>11C9BA4B57CF4720A64C8D2E9D9A11A2</vt:lpwstr>
  </property>
  <property fmtid="{D5CDD505-2E9C-101B-9397-08002B2CF9AE}" pid="4" name="KSOProductBuildVer">
    <vt:lpwstr>1033-11.2.0.11388</vt:lpwstr>
  </property>
</Properties>
</file>