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 id="275" r:id="rId16"/>
    <p:sldId id="268" r:id="rId17"/>
    <p:sldId id="269" r:id="rId18"/>
    <p:sldId id="270" r:id="rId19"/>
    <p:sldId id="276" r:id="rId20"/>
    <p:sldId id="271" r:id="rId21"/>
    <p:sldId id="272" r:id="rId22"/>
    <p:sldId id="273" r:id="rId23"/>
    <p:sldId id="274"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8" r:id="rId44"/>
    <p:sldId id="297"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dirty="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7C2DF99-40BA-4626-AF88-5DA3541991DE}" type="datetime1">
              <a:rPr lang="en-US" smtClean="0"/>
            </a:fld>
            <a:endParaRPr lang="en-US"/>
          </a:p>
        </p:txBody>
      </p:sp>
      <p:sp>
        <p:nvSpPr>
          <p:cNvPr id="5" name="Footer Placeholder 4"/>
          <p:cNvSpPr>
            <a:spLocks noGrp="1"/>
          </p:cNvSpPr>
          <p:nvPr>
            <p:ph type="ftr" sz="quarter" idx="11"/>
          </p:nvPr>
        </p:nvSpPr>
        <p:spPr/>
        <p:txBody>
          <a:bodyPr/>
          <a:lstStyle/>
          <a:p>
            <a:r>
              <a:rPr lang="en-US"/>
              <a:t>Applied ML: Unsupervised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2DD62A-1491-42D4-818D-B8E72619ED92}" type="datetime1">
              <a:rPr lang="en-US" smtClean="0"/>
            </a:fld>
            <a:endParaRPr lang="en-US"/>
          </a:p>
        </p:txBody>
      </p:sp>
      <p:sp>
        <p:nvSpPr>
          <p:cNvPr id="5" name="Footer Placeholder 4"/>
          <p:cNvSpPr>
            <a:spLocks noGrp="1"/>
          </p:cNvSpPr>
          <p:nvPr>
            <p:ph type="ftr" sz="quarter" idx="11"/>
          </p:nvPr>
        </p:nvSpPr>
        <p:spPr/>
        <p:txBody>
          <a:bodyPr/>
          <a:lstStyle/>
          <a:p>
            <a:r>
              <a:rPr lang="en-US"/>
              <a:t>Applied ML: Unsupervised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79799B-0B9F-4C01-8885-4FF9E6E90BA5}" type="datetime1">
              <a:rPr lang="en-US" smtClean="0"/>
            </a:fld>
            <a:endParaRPr lang="en-US"/>
          </a:p>
        </p:txBody>
      </p:sp>
      <p:sp>
        <p:nvSpPr>
          <p:cNvPr id="5" name="Footer Placeholder 4"/>
          <p:cNvSpPr>
            <a:spLocks noGrp="1"/>
          </p:cNvSpPr>
          <p:nvPr>
            <p:ph type="ftr" sz="quarter" idx="11"/>
          </p:nvPr>
        </p:nvSpPr>
        <p:spPr/>
        <p:txBody>
          <a:bodyPr/>
          <a:lstStyle/>
          <a:p>
            <a:r>
              <a:rPr lang="en-US"/>
              <a:t>Applied ML: Unsupervised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AD1B073-8432-49E0-AC1C-A4E63DB423E2}" type="datetime1">
              <a:rPr lang="en-US" smtClean="0"/>
            </a:fld>
            <a:endParaRPr lang="en-US"/>
          </a:p>
        </p:txBody>
      </p:sp>
      <p:sp>
        <p:nvSpPr>
          <p:cNvPr id="5" name="Footer Placeholder 4"/>
          <p:cNvSpPr>
            <a:spLocks noGrp="1"/>
          </p:cNvSpPr>
          <p:nvPr>
            <p:ph type="ftr" sz="quarter" idx="11"/>
          </p:nvPr>
        </p:nvSpPr>
        <p:spPr/>
        <p:txBody>
          <a:bodyPr/>
          <a:lstStyle/>
          <a:p>
            <a:r>
              <a:rPr lang="en-US"/>
              <a:t>Applied ML: Unsupervised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611E148-892D-4867-89C8-AD680FA9E22B}" type="datetime1">
              <a:rPr lang="en-US" smtClean="0"/>
            </a:fld>
            <a:endParaRPr lang="en-US"/>
          </a:p>
        </p:txBody>
      </p:sp>
      <p:sp>
        <p:nvSpPr>
          <p:cNvPr id="5" name="Footer Placeholder 4"/>
          <p:cNvSpPr>
            <a:spLocks noGrp="1"/>
          </p:cNvSpPr>
          <p:nvPr>
            <p:ph type="ftr" sz="quarter" idx="11"/>
          </p:nvPr>
        </p:nvSpPr>
        <p:spPr/>
        <p:txBody>
          <a:bodyPr/>
          <a:lstStyle/>
          <a:p>
            <a:r>
              <a:rPr lang="en-US"/>
              <a:t>Applied ML: Unsupervised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7FB5454-5BB7-4D50-BF13-128AF1C771C8}" type="datetime1">
              <a:rPr lang="en-US" smtClean="0"/>
            </a:fld>
            <a:endParaRPr lang="en-US"/>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E031169-4FB3-4494-BB22-EAC1A14DEA6F}" type="datetime1">
              <a:rPr lang="en-US" smtClean="0"/>
            </a:fld>
            <a:endParaRPr lang="en-US"/>
          </a:p>
        </p:txBody>
      </p:sp>
      <p:sp>
        <p:nvSpPr>
          <p:cNvPr id="8" name="Footer Placeholder 7"/>
          <p:cNvSpPr>
            <a:spLocks noGrp="1"/>
          </p:cNvSpPr>
          <p:nvPr>
            <p:ph type="ftr" sz="quarter" idx="11"/>
          </p:nvPr>
        </p:nvSpPr>
        <p:spPr/>
        <p:txBody>
          <a:bodyPr/>
          <a:lstStyle/>
          <a:p>
            <a:r>
              <a:rPr lang="en-US"/>
              <a:t>Applied ML: Unsupervised Learning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4DA9B71-E21E-43C3-8A42-78781EF4D038}" type="datetime1">
              <a:rPr lang="en-US" smtClean="0"/>
            </a:fld>
            <a:endParaRPr lang="en-US"/>
          </a:p>
        </p:txBody>
      </p:sp>
      <p:sp>
        <p:nvSpPr>
          <p:cNvPr id="4" name="Footer Placeholder 3"/>
          <p:cNvSpPr>
            <a:spLocks noGrp="1"/>
          </p:cNvSpPr>
          <p:nvPr>
            <p:ph type="ftr" sz="quarter" idx="11"/>
          </p:nvPr>
        </p:nvSpPr>
        <p:spPr/>
        <p:txBody>
          <a:bodyPr/>
          <a:lstStyle/>
          <a:p>
            <a:r>
              <a:rPr lang="en-US"/>
              <a:t>Applied ML: Unsupervised Learning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C16C8-C6D2-482D-B5DC-D011B0D9620F}" type="datetime1">
              <a:rPr lang="en-US" smtClean="0"/>
            </a:fld>
            <a:endParaRPr lang="en-US"/>
          </a:p>
        </p:txBody>
      </p:sp>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673B23E-484E-48A1-B8C5-E2D35F6B1152}" type="datetime1">
              <a:rPr lang="en-US" smtClean="0"/>
            </a:fld>
            <a:endParaRPr lang="en-US"/>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0C1BCA-B7F2-4521-A283-2631C2044BB2}" type="datetime1">
              <a:rPr lang="en-US" smtClean="0"/>
            </a:fld>
            <a:endParaRPr lang="en-US"/>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5E781-4112-4021-AF71-95F815DF6A5D}"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Unsupervised Learning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2.bin"/><Relationship Id="rId2" Type="http://schemas.openxmlformats.org/officeDocument/2006/relationships/image" Target="../media/image33.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4.bin"/><Relationship Id="rId2" Type="http://schemas.openxmlformats.org/officeDocument/2006/relationships/image" Target="../media/image35.wmf"/><Relationship Id="rId1"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Unit-2</a:t>
            </a:r>
            <a:endParaRPr lang="en-US" sz="3600" b="1" dirty="0">
              <a:latin typeface="Book Antiqua" panose="02040602050305030304" pitchFamily="18" charset="0"/>
            </a:endParaRPr>
          </a:p>
          <a:p>
            <a:pPr algn="ctr">
              <a:buNone/>
            </a:pPr>
            <a:r>
              <a:rPr lang="en-US" sz="3600" b="1" u="sng" dirty="0">
                <a:latin typeface="Book Antiqua" panose="02040602050305030304" pitchFamily="18" charset="0"/>
              </a:rPr>
              <a:t>Supervised Learning</a:t>
            </a:r>
            <a:endParaRPr lang="en-US" sz="3600" b="1" u="sng" dirty="0">
              <a:latin typeface="Book Antiqua" panose="02040602050305030304" pitchFamily="18" charset="0"/>
            </a:endParaRPr>
          </a:p>
          <a:p>
            <a:pPr algn="ctr">
              <a:buNone/>
            </a:pPr>
            <a:endParaRPr lang="en-US" sz="3600" b="1" u="sng" dirty="0">
              <a:latin typeface="Book Antiqua" panose="02040602050305030304" pitchFamily="18" charset="0"/>
            </a:endParaRPr>
          </a:p>
          <a:p>
            <a:pPr algn="ctr">
              <a:buNone/>
            </a:pPr>
            <a:r>
              <a:rPr lang="en-US" sz="3600" b="1" dirty="0">
                <a:latin typeface="Book Antiqua" panose="02040602050305030304" pitchFamily="18" charset="0"/>
              </a:rPr>
              <a:t>Prepared By: Arjun Sing Saud</a:t>
            </a: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Asst. Prof. CSCSIT, TU</a:t>
            </a:r>
            <a:endParaRPr lang="en-US" sz="3600" b="1" dirty="0">
              <a:latin typeface="Book Antiqua" panose="02040602050305030304" pitchFamily="18" charset="0"/>
            </a:endParaRPr>
          </a:p>
          <a:p>
            <a:pPr algn="ctr">
              <a:buNone/>
            </a:pPr>
            <a:endParaRPr lang="en-US" sz="3600" b="1" dirty="0">
              <a:latin typeface="Book Antiqua" panose="02040602050305030304" pitchFamily="18" charset="0"/>
            </a:endParaRPr>
          </a:p>
          <a:p>
            <a:pPr algn="ctr">
              <a:buNone/>
            </a:pPr>
            <a:r>
              <a:rPr lang="en-US" sz="3600" b="1" dirty="0">
                <a:latin typeface="Book Antiqua" panose="02040602050305030304" pitchFamily="18" charset="0"/>
              </a:rPr>
              <a:t>						   		</a:t>
            </a:r>
            <a:endParaRPr lang="en-US" sz="360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Unsupervised Learning                              Prepared BY: Arjun Saud</a:t>
            </a:r>
            <a:endParaRPr lang="en-US" dirty="0"/>
          </a:p>
        </p:txBody>
      </p:sp>
      <p:sp>
        <p:nvSpPr>
          <p:cNvPr id="2" name="TextBox 1"/>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a:latin typeface="Book Antiqua" panose="02040602050305030304" pitchFamily="18" charset="0"/>
              </a:rPr>
              <a:t>It does this by making changes to the model that move it along a gradient or slope of errors down toward a minimum error value. This gives the algorithm its name of “gradient descent.”</a:t>
            </a:r>
            <a:endParaRPr lang="en-US" sz="2800" dirty="0">
              <a:latin typeface="Book Antiqua" panose="02040602050305030304" pitchFamily="18" charset="0"/>
            </a:endParaRPr>
          </a:p>
          <a:p>
            <a:pPr algn="just">
              <a:defRPr/>
            </a:pPr>
            <a:r>
              <a:rPr lang="en-US" sz="2800" dirty="0">
                <a:latin typeface="Book Antiqua" panose="02040602050305030304" pitchFamily="18" charset="0"/>
              </a:rPr>
              <a:t>The three main flavors of gradient descent are </a:t>
            </a:r>
            <a:r>
              <a:rPr lang="en-US" sz="2800" i="1" dirty="0">
                <a:latin typeface="Book Antiqua" panose="02040602050305030304" pitchFamily="18" charset="0"/>
              </a:rPr>
              <a:t>batch, stochastic, and mini-batch</a:t>
            </a:r>
            <a:r>
              <a:rPr lang="en-US" sz="2800" dirty="0">
                <a:latin typeface="Book Antiqua" panose="02040602050305030304" pitchFamily="18" charset="0"/>
              </a:rPr>
              <a:t>.</a:t>
            </a:r>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Batch gradient descent, computes the gradient of the cost function w.r.t. the parameters </a:t>
            </a:r>
            <a:r>
              <a:rPr lang="en-US" sz="2800" i="1" dirty="0">
                <a:latin typeface="Book Antiqua" panose="02040602050305030304" pitchFamily="18" charset="0"/>
              </a:rPr>
              <a:t>w</a:t>
            </a:r>
            <a:r>
              <a:rPr lang="en-US" sz="2800" dirty="0">
                <a:latin typeface="Book Antiqua" panose="02040602050305030304" pitchFamily="18" charset="0"/>
              </a:rPr>
              <a:t> for the entire training dataset:</a:t>
            </a:r>
            <a:endParaRPr lang="en-US" sz="2800" dirty="0">
              <a:latin typeface="Book Antiqua" panose="02040602050305030304" pitchFamily="18" charset="0"/>
            </a:endParaRPr>
          </a:p>
          <a:p>
            <a:pPr algn="just" fontAlgn="base">
              <a:buNone/>
            </a:pPr>
            <a:r>
              <a:rPr lang="en-US" sz="2800" dirty="0">
                <a:latin typeface="Book Antiqua" panose="02040602050305030304" pitchFamily="18" charset="0"/>
              </a:rPr>
              <a:t>		</a:t>
            </a:r>
            <a:endParaRPr lang="en-US" sz="2800" i="1"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r>
              <a:rPr lang="en-US" sz="2800" dirty="0">
                <a:latin typeface="Book Antiqua" panose="02040602050305030304" pitchFamily="18" charset="0"/>
              </a:rPr>
              <a:t>As we need to calculate the gradients for the whole dataset perform just </a:t>
            </a:r>
            <a:r>
              <a:rPr lang="en-US" sz="2800" i="1" dirty="0">
                <a:latin typeface="Book Antiqua" panose="02040602050305030304" pitchFamily="18" charset="0"/>
              </a:rPr>
              <a:t>one</a:t>
            </a:r>
            <a:r>
              <a:rPr lang="en-US" sz="2800" dirty="0">
                <a:latin typeface="Book Antiqua" panose="02040602050305030304" pitchFamily="18" charset="0"/>
              </a:rPr>
              <a:t> update, batch gradient descent is computationally fast. However, it is intractable for datasets that don't fit in memory. </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graphicFrame>
        <p:nvGraphicFramePr>
          <p:cNvPr id="7" name="Object 6"/>
          <p:cNvGraphicFramePr>
            <a:graphicFrameLocks noChangeAspect="1"/>
          </p:cNvGraphicFramePr>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195617" name="Equation" r:id="rId1" imgW="31699200" imgH="9448800" progId="Equation.3">
                  <p:embed/>
                </p:oleObj>
              </mc:Choice>
              <mc:Fallback>
                <p:oleObj name="Equation" r:id="rId1" imgW="31699200" imgH="9448800" progId="Equation.3">
                  <p:embed/>
                  <p:pic>
                    <p:nvPicPr>
                      <p:cNvPr id="0" name="Picture 195616"/>
                      <p:cNvPicPr>
                        <a:picLocks noChangeAspect="1" noChangeArrowheads="1"/>
                      </p:cNvPicPr>
                      <p:nvPr/>
                    </p:nvPicPr>
                    <p:blipFill>
                      <a:blip r:embed="rId2"/>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Batch gradient descent also doesn't allow us to update our model </a:t>
            </a:r>
            <a:r>
              <a:rPr lang="en-US" sz="2800" i="1" dirty="0">
                <a:latin typeface="Book Antiqua" panose="02040602050305030304" pitchFamily="18" charset="0"/>
              </a:rPr>
              <a:t>online</a:t>
            </a:r>
            <a:r>
              <a:rPr lang="en-US" sz="2800" dirty="0">
                <a:latin typeface="Book Antiqua" panose="02040602050305030304" pitchFamily="18" charset="0"/>
              </a:rPr>
              <a:t>, i.e. with new examples on-the-fly.</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Pseudocode of batch gradient descent looks like below:</a:t>
            </a:r>
            <a:endParaRPr lang="en-US" sz="2800" dirty="0">
              <a:latin typeface="Book Antiqua" panose="02040602050305030304" pitchFamily="18" charset="0"/>
            </a:endParaRPr>
          </a:p>
          <a:p>
            <a:pPr algn="just" fontAlgn="base">
              <a:buNone/>
            </a:pPr>
            <a:r>
              <a:rPr lang="en-US" sz="2800" dirty="0">
                <a:latin typeface="Book Antiqua" panose="02040602050305030304" pitchFamily="18" charset="0"/>
              </a:rPr>
              <a:t>	</a:t>
            </a:r>
            <a:r>
              <a:rPr lang="en-US" sz="2800" dirty="0"/>
              <a:t> </a:t>
            </a:r>
            <a:r>
              <a:rPr lang="en-US" sz="2800" i="1" dirty="0">
                <a:latin typeface="Book Antiqua" panose="02040602050305030304" pitchFamily="18" charset="0"/>
              </a:rPr>
              <a:t>for </a:t>
            </a:r>
            <a:r>
              <a:rPr lang="en-US" sz="2800" i="1" dirty="0" err="1">
                <a:latin typeface="Book Antiqua" panose="02040602050305030304" pitchFamily="18" charset="0"/>
              </a:rPr>
              <a:t>i</a:t>
            </a:r>
            <a:r>
              <a:rPr lang="en-US" sz="2800" i="1" dirty="0">
                <a:latin typeface="Book Antiqua" panose="02040602050305030304" pitchFamily="18" charset="0"/>
              </a:rPr>
              <a:t> in range(#epochs): </a:t>
            </a:r>
            <a:endParaRPr lang="en-US" sz="2800" i="1" dirty="0">
              <a:latin typeface="Book Antiqua" panose="02040602050305030304" pitchFamily="18" charset="0"/>
            </a:endParaRPr>
          </a:p>
          <a:p>
            <a:pPr algn="just" fontAlgn="base">
              <a:buNone/>
            </a:pPr>
            <a:r>
              <a:rPr lang="en-US" sz="2800" i="1" dirty="0">
                <a:latin typeface="Book Antiqua" panose="02040602050305030304" pitchFamily="18" charset="0"/>
              </a:rPr>
              <a:t>		grad = </a:t>
            </a:r>
            <a:r>
              <a:rPr lang="en-US" sz="2800" i="1" dirty="0" err="1">
                <a:latin typeface="Book Antiqua" panose="02040602050305030304" pitchFamily="18" charset="0"/>
              </a:rPr>
              <a:t>evaluategradient</a:t>
            </a:r>
            <a:r>
              <a:rPr lang="en-US" sz="2800" i="1" dirty="0">
                <a:latin typeface="Book Antiqua" panose="02040602050305030304" pitchFamily="18" charset="0"/>
              </a:rPr>
              <a:t>(data, para) </a:t>
            </a:r>
            <a:endParaRPr lang="en-US" sz="2800" i="1" dirty="0">
              <a:latin typeface="Book Antiqua" panose="02040602050305030304" pitchFamily="18" charset="0"/>
            </a:endParaRPr>
          </a:p>
          <a:p>
            <a:pPr algn="just" fontAlgn="base">
              <a:buNone/>
            </a:pPr>
            <a:r>
              <a:rPr lang="en-US" sz="2800" i="1" dirty="0">
                <a:latin typeface="Book Antiqua" panose="02040602050305030304" pitchFamily="18" charset="0"/>
              </a:rPr>
              <a:t>		para= para – </a:t>
            </a:r>
            <a:r>
              <a:rPr lang="en-US" sz="2800" i="1" dirty="0" err="1">
                <a:latin typeface="Book Antiqua" panose="02040602050305030304" pitchFamily="18" charset="0"/>
              </a:rPr>
              <a:t>learning_rate</a:t>
            </a:r>
            <a:r>
              <a:rPr lang="en-US" sz="2800" i="1" dirty="0">
                <a:latin typeface="Book Antiqua" panose="02040602050305030304" pitchFamily="18" charset="0"/>
              </a:rPr>
              <a:t> * grad</a:t>
            </a:r>
            <a:endParaRPr lang="en-US" sz="2800" i="1"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Batch gradient descent is guaranteed to converge to the global minimum for convex error surfaces and to a local minimum for non-convex surfaces.</a:t>
            </a: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Stochastic Gradient Descent (SGD)</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Stochastic gradient descent (SGD) in contrast performs a parameter update for each</a:t>
            </a:r>
            <a:r>
              <a:rPr lang="en-US" sz="2800" i="1" dirty="0">
                <a:latin typeface="Book Antiqua" panose="02040602050305030304" pitchFamily="18" charset="0"/>
              </a:rPr>
              <a:t> </a:t>
            </a:r>
            <a:r>
              <a:rPr lang="en-US" sz="2800" dirty="0">
                <a:latin typeface="Book Antiqua" panose="02040602050305030304" pitchFamily="18" charset="0"/>
              </a:rPr>
              <a:t>training example </a:t>
            </a:r>
            <a:r>
              <a:rPr lang="en-US" sz="2800" i="1" dirty="0">
                <a:latin typeface="Book Antiqua" panose="02040602050305030304" pitchFamily="18" charset="0"/>
              </a:rPr>
              <a:t>x</a:t>
            </a:r>
            <a:r>
              <a:rPr lang="en-US" sz="2800" i="1" baseline="30000" dirty="0">
                <a:latin typeface="Book Antiqua" panose="02040602050305030304" pitchFamily="18" charset="0"/>
              </a:rPr>
              <a:t>(</a:t>
            </a:r>
            <a:r>
              <a:rPr lang="en-US" sz="2800" i="1" baseline="30000" dirty="0" err="1">
                <a:latin typeface="Book Antiqua" panose="02040602050305030304" pitchFamily="18" charset="0"/>
              </a:rPr>
              <a:t>i</a:t>
            </a:r>
            <a:r>
              <a:rPr lang="en-US" sz="2800" i="1" baseline="30000" dirty="0">
                <a:latin typeface="Book Antiqua" panose="02040602050305030304" pitchFamily="18" charset="0"/>
              </a:rPr>
              <a:t>)</a:t>
            </a:r>
            <a:r>
              <a:rPr lang="en-US" sz="2800" dirty="0">
                <a:latin typeface="Book Antiqua" panose="02040602050305030304" pitchFamily="18" charset="0"/>
              </a:rPr>
              <a:t> and label </a:t>
            </a:r>
            <a:r>
              <a:rPr lang="en-US" sz="2800" i="1" dirty="0">
                <a:latin typeface="Book Antiqua" panose="02040602050305030304" pitchFamily="18" charset="0"/>
              </a:rPr>
              <a:t>y</a:t>
            </a:r>
            <a:r>
              <a:rPr lang="en-US" sz="2800" i="1" baseline="30000" dirty="0">
                <a:latin typeface="Book Antiqua" panose="02040602050305030304" pitchFamily="18" charset="0"/>
              </a:rPr>
              <a:t>(</a:t>
            </a:r>
            <a:r>
              <a:rPr lang="en-US" sz="2800" i="1" baseline="30000" dirty="0" err="1">
                <a:latin typeface="Book Antiqua" panose="02040602050305030304" pitchFamily="18" charset="0"/>
              </a:rPr>
              <a:t>i</a:t>
            </a:r>
            <a:r>
              <a:rPr lang="en-US" sz="2800" i="1" baseline="30000" dirty="0">
                <a:latin typeface="Book Antiqua" panose="02040602050305030304" pitchFamily="18" charset="0"/>
              </a:rPr>
              <a:t>)</a:t>
            </a:r>
            <a:r>
              <a:rPr lang="en-US" sz="2800" dirty="0">
                <a:latin typeface="Book Antiqua" panose="02040602050305030304" pitchFamily="18" charset="0"/>
              </a:rPr>
              <a:t>. Therefore, learning happens on every example.</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r>
              <a:rPr lang="en-US" sz="2800" dirty="0">
                <a:latin typeface="Book Antiqua" panose="02040602050305030304" pitchFamily="18" charset="0"/>
              </a:rPr>
              <a:t>The term </a:t>
            </a:r>
            <a:r>
              <a:rPr lang="en-US" sz="2800" i="1" dirty="0">
                <a:latin typeface="Book Antiqua" panose="02040602050305030304" pitchFamily="18" charset="0"/>
              </a:rPr>
              <a:t>stochastic</a:t>
            </a:r>
            <a:r>
              <a:rPr lang="en-US" sz="2800" dirty="0">
                <a:latin typeface="Book Antiqua" panose="02040602050305030304" pitchFamily="18" charset="0"/>
              </a:rPr>
              <a:t> indicates that the one example comprising each batch is chosen at random.</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graphicFrame>
        <p:nvGraphicFramePr>
          <p:cNvPr id="7" name="Object 6"/>
          <p:cNvGraphicFramePr>
            <a:graphicFrameLocks noChangeAspect="1"/>
          </p:cNvGraphicFramePr>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196641" name="Equation" r:id="rId1" imgW="37490400" imgH="10058400" progId="Equation.3">
                  <p:embed/>
                </p:oleObj>
              </mc:Choice>
              <mc:Fallback>
                <p:oleObj name="Equation" r:id="rId1" imgW="37490400" imgH="10058400" progId="Equation.3">
                  <p:embed/>
                  <p:pic>
                    <p:nvPicPr>
                      <p:cNvPr id="0" name="Picture 196640"/>
                      <p:cNvPicPr>
                        <a:picLocks noChangeAspect="1" noChangeArrowheads="1"/>
                      </p:cNvPicPr>
                      <p:nvPr/>
                    </p:nvPicPr>
                    <p:blipFill>
                      <a:blip r:embed="rId2"/>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Stochastic Gradient Descent (SGD)</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Stochastic gradient descent allow us to update our model </a:t>
            </a:r>
            <a:r>
              <a:rPr lang="en-US" sz="2800" i="1" dirty="0">
                <a:latin typeface="Book Antiqua" panose="02040602050305030304" pitchFamily="18" charset="0"/>
              </a:rPr>
              <a:t>online.</a:t>
            </a:r>
            <a:endParaRPr lang="en-US" sz="2800" dirty="0">
              <a:latin typeface="Book Antiqua" panose="02040602050305030304" pitchFamily="18" charset="0"/>
            </a:endParaRPr>
          </a:p>
          <a:p>
            <a:pPr algn="just" fontAlgn="base"/>
            <a:r>
              <a:rPr lang="en-US" sz="2800" dirty="0" err="1">
                <a:latin typeface="Book Antiqua" panose="02040602050305030304" pitchFamily="18" charset="0"/>
              </a:rPr>
              <a:t>Pseodocode</a:t>
            </a:r>
            <a:r>
              <a:rPr lang="en-US" sz="2800" dirty="0">
                <a:latin typeface="Book Antiqua" panose="02040602050305030304" pitchFamily="18" charset="0"/>
              </a:rPr>
              <a:t> for Stochastic Gradient Descent looks like below:</a:t>
            </a:r>
            <a:endParaRPr lang="en-US" sz="2800" dirty="0">
              <a:latin typeface="Book Antiqua" panose="02040602050305030304" pitchFamily="18" charset="0"/>
            </a:endParaRPr>
          </a:p>
          <a:p>
            <a:pPr algn="just" fontAlgn="base">
              <a:spcBef>
                <a:spcPts val="0"/>
              </a:spcBef>
              <a:buNone/>
            </a:pPr>
            <a:r>
              <a:rPr lang="en-US" sz="2800" dirty="0">
                <a:latin typeface="Book Antiqua" panose="02040602050305030304" pitchFamily="18" charset="0"/>
              </a:rPr>
              <a:t> 	</a:t>
            </a:r>
            <a:r>
              <a:rPr lang="en-US" sz="2800" i="1" dirty="0">
                <a:latin typeface="Book Antiqua" panose="02040602050305030304" pitchFamily="18" charset="0"/>
              </a:rPr>
              <a:t>for </a:t>
            </a:r>
            <a:r>
              <a:rPr lang="en-US" sz="2800" i="1" dirty="0" err="1">
                <a:latin typeface="Book Antiqua" panose="02040602050305030304" pitchFamily="18" charset="0"/>
              </a:rPr>
              <a:t>i</a:t>
            </a:r>
            <a:r>
              <a:rPr lang="en-US" sz="2800" i="1" dirty="0">
                <a:latin typeface="Book Antiqua" panose="02040602050305030304" pitchFamily="18" charset="0"/>
              </a:rPr>
              <a:t> in range(#epochs):</a:t>
            </a:r>
            <a:endParaRPr lang="en-US" sz="2800" i="1" dirty="0">
              <a:latin typeface="Book Antiqua" panose="02040602050305030304" pitchFamily="18" charset="0"/>
            </a:endParaRPr>
          </a:p>
          <a:p>
            <a:pPr algn="just" fontAlgn="base">
              <a:spcBef>
                <a:spcPts val="0"/>
              </a:spcBef>
              <a:buNone/>
            </a:pPr>
            <a:r>
              <a:rPr lang="en-US" sz="2800" i="1" dirty="0">
                <a:latin typeface="Book Antiqua" panose="02040602050305030304" pitchFamily="18" charset="0"/>
              </a:rPr>
              <a:t>		</a:t>
            </a:r>
            <a:r>
              <a:rPr lang="en-US" sz="2800" i="1" dirty="0" err="1">
                <a:latin typeface="Book Antiqua" panose="02040602050305030304" pitchFamily="18" charset="0"/>
              </a:rPr>
              <a:t>np.random.shuffle</a:t>
            </a:r>
            <a:r>
              <a:rPr lang="en-US" sz="2800" i="1" dirty="0">
                <a:latin typeface="Book Antiqua" panose="02040602050305030304" pitchFamily="18" charset="0"/>
              </a:rPr>
              <a:t>(data)</a:t>
            </a:r>
            <a:endParaRPr lang="en-US" sz="2800" i="1" dirty="0">
              <a:latin typeface="Book Antiqua" panose="02040602050305030304" pitchFamily="18" charset="0"/>
            </a:endParaRPr>
          </a:p>
          <a:p>
            <a:pPr algn="just" fontAlgn="base">
              <a:spcBef>
                <a:spcPts val="0"/>
              </a:spcBef>
              <a:buNone/>
            </a:pPr>
            <a:r>
              <a:rPr lang="en-US" sz="2800" i="1" dirty="0">
                <a:latin typeface="Book Antiqua" panose="02040602050305030304" pitchFamily="18" charset="0"/>
              </a:rPr>
              <a:t>		for d in data:</a:t>
            </a:r>
            <a:endParaRPr lang="en-US" sz="2800" i="1" dirty="0">
              <a:latin typeface="Book Antiqua" panose="02040602050305030304" pitchFamily="18" charset="0"/>
            </a:endParaRPr>
          </a:p>
          <a:p>
            <a:pPr algn="just" fontAlgn="base">
              <a:spcBef>
                <a:spcPts val="0"/>
              </a:spcBef>
              <a:buNone/>
            </a:pPr>
            <a:r>
              <a:rPr lang="en-US" sz="2800" i="1" dirty="0">
                <a:latin typeface="Book Antiqua" panose="02040602050305030304" pitchFamily="18" charset="0"/>
              </a:rPr>
              <a:t>			grad = </a:t>
            </a:r>
            <a:r>
              <a:rPr lang="en-US" sz="2800" i="1" dirty="0" err="1">
                <a:latin typeface="Book Antiqua" panose="02040602050305030304" pitchFamily="18" charset="0"/>
              </a:rPr>
              <a:t>compute_gradient</a:t>
            </a:r>
            <a:r>
              <a:rPr lang="en-US" sz="2800" i="1" dirty="0">
                <a:latin typeface="Book Antiqua" panose="02040602050305030304" pitchFamily="18" charset="0"/>
              </a:rPr>
              <a:t>(d, </a:t>
            </a:r>
            <a:r>
              <a:rPr lang="en-US" sz="2800" i="1" dirty="0" err="1">
                <a:latin typeface="Book Antiqua" panose="02040602050305030304" pitchFamily="18" charset="0"/>
              </a:rPr>
              <a:t>params</a:t>
            </a:r>
            <a:r>
              <a:rPr lang="en-US" sz="2800" i="1" dirty="0">
                <a:latin typeface="Book Antiqua" panose="02040602050305030304" pitchFamily="18" charset="0"/>
              </a:rPr>
              <a:t>)</a:t>
            </a:r>
            <a:endParaRPr lang="en-US" sz="2800" i="1" dirty="0">
              <a:latin typeface="Book Antiqua" panose="02040602050305030304" pitchFamily="18" charset="0"/>
            </a:endParaRPr>
          </a:p>
          <a:p>
            <a:pPr algn="just" fontAlgn="base">
              <a:spcBef>
                <a:spcPts val="0"/>
              </a:spcBef>
              <a:buNone/>
            </a:pPr>
            <a:r>
              <a:rPr lang="en-US" sz="2800" i="1" dirty="0">
                <a:latin typeface="Book Antiqua" panose="02040602050305030304" pitchFamily="18" charset="0"/>
              </a:rPr>
              <a:t>			</a:t>
            </a:r>
            <a:r>
              <a:rPr lang="en-US" sz="2800" i="1" dirty="0" err="1">
                <a:latin typeface="Book Antiqua" panose="02040602050305030304" pitchFamily="18" charset="0"/>
              </a:rPr>
              <a:t>params</a:t>
            </a:r>
            <a:r>
              <a:rPr lang="en-US" sz="2800" i="1" dirty="0">
                <a:latin typeface="Book Antiqua" panose="02040602050305030304" pitchFamily="18" charset="0"/>
              </a:rPr>
              <a:t> = </a:t>
            </a:r>
            <a:r>
              <a:rPr lang="en-US" sz="2800" i="1" dirty="0" err="1">
                <a:latin typeface="Book Antiqua" panose="02040602050305030304" pitchFamily="18" charset="0"/>
              </a:rPr>
              <a:t>params</a:t>
            </a:r>
            <a:r>
              <a:rPr lang="en-US" sz="2800" i="1" dirty="0">
                <a:latin typeface="Book Antiqua" panose="02040602050305030304" pitchFamily="18" charset="0"/>
              </a:rPr>
              <a:t> — </a:t>
            </a:r>
            <a:r>
              <a:rPr lang="en-US" sz="2800" i="1" dirty="0" err="1">
                <a:latin typeface="Book Antiqua" panose="02040602050305030304" pitchFamily="18" charset="0"/>
              </a:rPr>
              <a:t>learning_rate</a:t>
            </a:r>
            <a:r>
              <a:rPr lang="en-US" sz="2800" i="1" dirty="0">
                <a:latin typeface="Book Antiqua" panose="02040602050305030304" pitchFamily="18" charset="0"/>
              </a:rPr>
              <a:t> * grad</a:t>
            </a:r>
            <a:endParaRPr lang="en-US" sz="2800" i="1" dirty="0">
              <a:latin typeface="Book Antiqua" panose="02040602050305030304" pitchFamily="18" charset="0"/>
            </a:endParaRPr>
          </a:p>
          <a:p>
            <a:pPr algn="just" fontAlgn="base"/>
            <a:endParaRPr lang="en-US" sz="2800" i="1"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Stochastic Gradient Descent (SGD)</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SGD updates the model much frequently, which is more computationally expensive than other configurations of gradient descent.</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Thus it takes significantly longer to train models on large datasets. At the same time we lose speedup due to Vectorization.</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These frequent updates can result in a noisy gradient signal, which may cause the model parameters jump around (have a higher variance over training epochs).</a:t>
            </a:r>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Stochastic Gradient Descent (SGD)</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At the same time this behavior helps to jump to another minima.</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This ultimately complicates convergence to the exact minimum, as SGD will keep overshooting. </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Mini-Batch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Mini-batch gradient descent is a variation of the gradient descent algorithm that splits the training dataset into small batches that are used to calculate model error and update model coefficients.</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fontAlgn="base"/>
            <a:r>
              <a:rPr lang="en-US" sz="2800" dirty="0">
                <a:latin typeface="Book Antiqua" panose="02040602050305030304" pitchFamily="18" charset="0"/>
              </a:rPr>
              <a:t>Implementations may choose to sum the gradient over the mini-batch or take the average of the gradient which further reduces the variance of the gradient.</a:t>
            </a:r>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graphicFrame>
        <p:nvGraphicFramePr>
          <p:cNvPr id="143362" name="Object 2"/>
          <p:cNvGraphicFramePr>
            <a:graphicFrameLocks noChangeAspect="1"/>
          </p:cNvGraphicFramePr>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197666" name="Equation" r:id="rId1" imgW="44805600" imgH="10058400" progId="Equation.3">
                  <p:embed/>
                </p:oleObj>
              </mc:Choice>
              <mc:Fallback>
                <p:oleObj name="Equation" r:id="rId1" imgW="44805600" imgH="10058400" progId="Equation.3">
                  <p:embed/>
                  <p:pic>
                    <p:nvPicPr>
                      <p:cNvPr id="0" name="Picture 197665"/>
                      <p:cNvPicPr>
                        <a:picLocks noChangeAspect="1" noChangeArrowheads="1"/>
                      </p:cNvPicPr>
                      <p:nvPr/>
                    </p:nvPicPr>
                    <p:blipFill>
                      <a:blip r:embed="rId2"/>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dirty="0">
                <a:latin typeface="Book Antiqua" panose="02040602050305030304" pitchFamily="18" charset="0"/>
              </a:rPr>
              <a:t>Mini-Batch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Pseudocode of Mini-batch gradient descent looks like below:</a:t>
            </a:r>
            <a:endParaRPr lang="en-US" sz="2800" dirty="0">
              <a:latin typeface="Book Antiqua" panose="02040602050305030304" pitchFamily="18" charset="0"/>
            </a:endParaRPr>
          </a:p>
          <a:p>
            <a:pPr algn="just" fontAlgn="base">
              <a:buNone/>
            </a:pPr>
            <a:r>
              <a:rPr lang="en-US" sz="2800" dirty="0">
                <a:latin typeface="Book Antiqua" panose="02040602050305030304" pitchFamily="18" charset="0"/>
              </a:rPr>
              <a:t>	</a:t>
            </a:r>
            <a:r>
              <a:rPr lang="en-US" sz="2800" dirty="0"/>
              <a:t> </a:t>
            </a:r>
            <a:r>
              <a:rPr lang="en-US" sz="2800" i="1" dirty="0">
                <a:latin typeface="Book Antiqua" panose="02040602050305030304" pitchFamily="18" charset="0"/>
              </a:rPr>
              <a:t>for </a:t>
            </a:r>
            <a:r>
              <a:rPr lang="en-US" sz="2800" i="1" dirty="0" err="1">
                <a:latin typeface="Book Antiqua" panose="02040602050305030304" pitchFamily="18" charset="0"/>
              </a:rPr>
              <a:t>i</a:t>
            </a:r>
            <a:r>
              <a:rPr lang="en-US" sz="2800" i="1" dirty="0">
                <a:latin typeface="Book Antiqua" panose="02040602050305030304" pitchFamily="18" charset="0"/>
              </a:rPr>
              <a:t> in range(#epochs):</a:t>
            </a:r>
            <a:endParaRPr lang="en-US" sz="2800" i="1" dirty="0">
              <a:latin typeface="Book Antiqua" panose="02040602050305030304" pitchFamily="18" charset="0"/>
            </a:endParaRPr>
          </a:p>
          <a:p>
            <a:pPr fontAlgn="base">
              <a:buNone/>
            </a:pPr>
            <a:r>
              <a:rPr lang="en-US" sz="2800" i="1" dirty="0">
                <a:latin typeface="Book Antiqua" panose="02040602050305030304" pitchFamily="18" charset="0"/>
              </a:rPr>
              <a:t>		</a:t>
            </a:r>
            <a:r>
              <a:rPr lang="en-US" sz="2800" i="1" dirty="0" err="1">
                <a:latin typeface="Book Antiqua" panose="02040602050305030304" pitchFamily="18" charset="0"/>
              </a:rPr>
              <a:t>np.random.shuffle</a:t>
            </a:r>
            <a:r>
              <a:rPr lang="en-US" sz="2800" i="1" dirty="0">
                <a:latin typeface="Book Antiqua" panose="02040602050305030304" pitchFamily="18" charset="0"/>
              </a:rPr>
              <a:t>(data)</a:t>
            </a:r>
            <a:br>
              <a:rPr lang="en-US" sz="2800" i="1" dirty="0">
                <a:latin typeface="Book Antiqua" panose="02040602050305030304" pitchFamily="18" charset="0"/>
              </a:rPr>
            </a:br>
            <a:r>
              <a:rPr lang="en-US" sz="2800" i="1" dirty="0">
                <a:latin typeface="Book Antiqua" panose="02040602050305030304" pitchFamily="18" charset="0"/>
              </a:rPr>
              <a:t>	for batch in data:</a:t>
            </a:r>
            <a:br>
              <a:rPr lang="en-US" sz="2800" i="1" dirty="0">
                <a:latin typeface="Book Antiqua" panose="02040602050305030304" pitchFamily="18" charset="0"/>
              </a:rPr>
            </a:br>
            <a:r>
              <a:rPr lang="en-US" sz="2800" i="1" dirty="0">
                <a:latin typeface="Book Antiqua" panose="02040602050305030304" pitchFamily="18" charset="0"/>
              </a:rPr>
              <a:t>		grad = </a:t>
            </a:r>
            <a:r>
              <a:rPr lang="en-US" sz="2800" i="1" dirty="0" err="1">
                <a:latin typeface="Book Antiqua" panose="02040602050305030304" pitchFamily="18" charset="0"/>
              </a:rPr>
              <a:t>compute_gradient</a:t>
            </a:r>
            <a:r>
              <a:rPr lang="en-US" sz="2800" i="1" dirty="0">
                <a:latin typeface="Book Antiqua" panose="02040602050305030304" pitchFamily="18" charset="0"/>
              </a:rPr>
              <a:t>(batch, </a:t>
            </a:r>
            <a:r>
              <a:rPr lang="en-US" sz="2800" i="1" dirty="0" err="1">
                <a:latin typeface="Book Antiqua" panose="02040602050305030304" pitchFamily="18" charset="0"/>
              </a:rPr>
              <a:t>params</a:t>
            </a:r>
            <a:r>
              <a:rPr lang="en-US" sz="2800" i="1" dirty="0">
                <a:latin typeface="Book Antiqua" panose="02040602050305030304" pitchFamily="18" charset="0"/>
              </a:rPr>
              <a:t>)</a:t>
            </a:r>
            <a:br>
              <a:rPr lang="en-US" sz="2800" i="1" dirty="0">
                <a:latin typeface="Book Antiqua" panose="02040602050305030304" pitchFamily="18" charset="0"/>
              </a:rPr>
            </a:br>
            <a:r>
              <a:rPr lang="en-US" sz="2800" i="1" dirty="0">
                <a:latin typeface="Book Antiqua" panose="02040602050305030304" pitchFamily="18" charset="0"/>
              </a:rPr>
              <a:t>		</a:t>
            </a:r>
            <a:r>
              <a:rPr lang="en-US" sz="2800" i="1" dirty="0" err="1">
                <a:latin typeface="Book Antiqua" panose="02040602050305030304" pitchFamily="18" charset="0"/>
              </a:rPr>
              <a:t>params</a:t>
            </a:r>
            <a:r>
              <a:rPr lang="en-US" sz="2800" i="1" dirty="0">
                <a:latin typeface="Book Antiqua" panose="02040602050305030304" pitchFamily="18" charset="0"/>
              </a:rPr>
              <a:t> = </a:t>
            </a:r>
            <a:r>
              <a:rPr lang="en-US" sz="2800" i="1" dirty="0" err="1">
                <a:latin typeface="Book Antiqua" panose="02040602050305030304" pitchFamily="18" charset="0"/>
              </a:rPr>
              <a:t>params</a:t>
            </a:r>
            <a:r>
              <a:rPr lang="en-US" sz="2800" i="1" dirty="0">
                <a:latin typeface="Book Antiqua" panose="02040602050305030304" pitchFamily="18" charset="0"/>
              </a:rPr>
              <a:t> — </a:t>
            </a:r>
            <a:r>
              <a:rPr lang="en-US" sz="2800" i="1" dirty="0" err="1">
                <a:latin typeface="Book Antiqua" panose="02040602050305030304" pitchFamily="18" charset="0"/>
              </a:rPr>
              <a:t>learning_rate</a:t>
            </a:r>
            <a:r>
              <a:rPr lang="en-US" sz="2800" i="1" dirty="0">
                <a:latin typeface="Book Antiqua" panose="02040602050305030304" pitchFamily="18" charset="0"/>
              </a:rPr>
              <a:t> * grad</a:t>
            </a:r>
            <a:endParaRPr lang="en-US" sz="2800" i="1"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Gradient descent is an optimization algorithm used to minimize some convex function by iteratively moving in the direction of steepest descent as defined by the negative of the gradient. </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In machine learning, we use gradient descent to update the parameters of our model. Parameters refer to coefficients in Logistic Regression and weights in neural networks.</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Mini-Batch Gradient Descent</a:t>
            </a:r>
            <a:endParaRPr lang="en-US" sz="2800" b="1" u="sng" dirty="0">
              <a:latin typeface="Book Antiqua" panose="02040602050305030304" pitchFamily="18" charset="0"/>
            </a:endParaRPr>
          </a:p>
          <a:p>
            <a:pPr algn="just" fontAlgn="base"/>
            <a:r>
              <a:rPr lang="en-US" sz="2800" dirty="0">
                <a:latin typeface="Book Antiqua" panose="02040602050305030304" pitchFamily="18" charset="0"/>
              </a:rPr>
              <a:t>Mini-batch gradient descent takes the best of both Batch Gradient and SGD.</a:t>
            </a:r>
            <a:endParaRPr lang="en-US" sz="2800" dirty="0">
              <a:latin typeface="Book Antiqua" panose="02040602050305030304" pitchFamily="18" charset="0"/>
            </a:endParaRPr>
          </a:p>
          <a:p>
            <a:pPr lvl="1" algn="just" fontAlgn="base"/>
            <a:r>
              <a:rPr lang="en-US" sz="2400" dirty="0">
                <a:latin typeface="Book Antiqua" panose="02040602050305030304" pitchFamily="18" charset="0"/>
              </a:rPr>
              <a:t>Reduces the variance of the parameter updates, which can lead to more stable convergence</a:t>
            </a:r>
            <a:endParaRPr lang="en-US" sz="2400" dirty="0">
              <a:latin typeface="Book Antiqua" panose="02040602050305030304" pitchFamily="18" charset="0"/>
            </a:endParaRPr>
          </a:p>
          <a:p>
            <a:pPr lvl="1" algn="just" fontAlgn="base"/>
            <a:r>
              <a:rPr lang="en-US" sz="2400" dirty="0">
                <a:latin typeface="Book Antiqua" panose="02040602050305030304" pitchFamily="18" charset="0"/>
              </a:rPr>
              <a:t>Performs less frequent parameter updates and hence is not much time consuming.</a:t>
            </a:r>
            <a:endParaRPr lang="en-US" sz="2400" dirty="0">
              <a:latin typeface="Book Antiqua" panose="02040602050305030304" pitchFamily="18" charset="0"/>
            </a:endParaRPr>
          </a:p>
          <a:p>
            <a:pPr algn="just" fontAlgn="base"/>
            <a:r>
              <a:rPr lang="en-US" sz="2800" dirty="0">
                <a:latin typeface="Book Antiqua" panose="02040602050305030304" pitchFamily="18" charset="0"/>
              </a:rPr>
              <a:t>Mini-batch gradient descent is the recommended variant of gradient descent for most applications. </a:t>
            </a: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a:latin typeface="Book Antiqua" panose="02040602050305030304" pitchFamily="18" charset="0"/>
              </a:rPr>
              <a:t>Comments on Batch-Size</a:t>
            </a:r>
            <a:endParaRPr lang="en-US" sz="2800" b="1" u="sng" dirty="0">
              <a:latin typeface="Book Antiqua" panose="02040602050305030304" pitchFamily="18" charset="0"/>
            </a:endParaRPr>
          </a:p>
          <a:p>
            <a:pPr algn="just">
              <a:defRPr/>
            </a:pPr>
            <a:r>
              <a:rPr lang="en-US" sz="2800" dirty="0">
                <a:latin typeface="Book Antiqua" panose="02040602050305030304" pitchFamily="18" charset="0"/>
              </a:rPr>
              <a:t>Mini-batch requires the configuration of an additional </a:t>
            </a:r>
            <a:r>
              <a:rPr lang="en-US" sz="2800" i="1" dirty="0">
                <a:latin typeface="Book Antiqua" panose="02040602050305030304" pitchFamily="18" charset="0"/>
              </a:rPr>
              <a:t>batch</a:t>
            </a:r>
            <a:r>
              <a:rPr lang="en-US" sz="2800" dirty="0">
                <a:latin typeface="Book Antiqua" panose="02040602050305030304" pitchFamily="18" charset="0"/>
              </a:rPr>
              <a:t> </a:t>
            </a:r>
            <a:r>
              <a:rPr lang="en-US" sz="2800" i="1" dirty="0">
                <a:latin typeface="Book Antiqua" panose="02040602050305030304" pitchFamily="18" charset="0"/>
              </a:rPr>
              <a:t>size</a:t>
            </a:r>
            <a:r>
              <a:rPr lang="en-US" sz="2800" dirty="0">
                <a:latin typeface="Book Antiqua" panose="02040602050305030304" pitchFamily="18" charset="0"/>
              </a:rPr>
              <a:t> Hyperparameter for the learning algorithm.</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Small values results in faster learning process at the cost of noise in the training process.</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Large values results in slow learning process with accurate estimates of the error gradient.</a:t>
            </a:r>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a:p>
            <a:pPr algn="just" fontAlgn="base"/>
            <a:endParaRPr lang="en-US" sz="2800" dirty="0">
              <a:latin typeface="Book Antiqua" panose="02040602050305030304" pitchFamily="18" charset="0"/>
            </a:endParaRPr>
          </a:p>
          <a:p>
            <a:pPr algn="just">
              <a:defRPr/>
            </a:pP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Linear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anose="02040602050305030304" pitchFamily="18" charset="0"/>
                  </a:rPr>
                  <a:t>Regression analysis is the process of curve fitting in which the relationship between the independent variables and dependent variables are modeled in the </a:t>
                </a:r>
                <a:r>
                  <a:rPr lang="en-US" sz="2600" dirty="0" err="1">
                    <a:latin typeface="Book Antiqua" panose="02040602050305030304" pitchFamily="18" charset="0"/>
                  </a:rPr>
                  <a:t>m</a:t>
                </a:r>
                <a:r>
                  <a:rPr lang="en-US" sz="2600" baseline="30000" dirty="0" err="1">
                    <a:latin typeface="Book Antiqua" panose="02040602050305030304" pitchFamily="18" charset="0"/>
                  </a:rPr>
                  <a:t>th</a:t>
                </a:r>
                <a:r>
                  <a:rPr lang="en-US" sz="2600" dirty="0">
                    <a:latin typeface="Book Antiqua" panose="02040602050305030304" pitchFamily="18" charset="0"/>
                  </a:rPr>
                  <a:t> degree polynomial.</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Polynomial Regression models are usually fit with the method of least squares.</a:t>
                </a:r>
                <a:endParaRPr lang="en-US" sz="2600" dirty="0">
                  <a:latin typeface="Book Antiqua" panose="02040602050305030304" pitchFamily="18" charset="0"/>
                </a:endParaRPr>
              </a:p>
              <a:p>
                <a:pPr algn="just" fontAlgn="base"/>
                <a:r>
                  <a:rPr lang="en-US" sz="2600" dirty="0">
                    <a:latin typeface="Book Antiqua" panose="02040602050305030304" pitchFamily="18" charset="0"/>
                  </a:rPr>
                  <a:t>If we assume that the relationship is a linear one, then we can use linear equation given as:</a:t>
                </a:r>
                <a:endParaRPr lang="en-US" sz="2600" dirty="0">
                  <a:latin typeface="Book Antiqua" panose="02040602050305030304" pitchFamily="18" charset="0"/>
                </a:endParaRPr>
              </a:p>
              <a:p>
                <a:pPr marL="0" indent="0" algn="just" fontAlgn="base">
                  <a:buNone/>
                </a:pPr>
                <a:r>
                  <a:rPr lang="en-US" sz="2600" dirty="0">
                    <a:latin typeface="Book Antiqua" panose="02040602050305030304"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7"/>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Linear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12557"/>
                <a:ext cx="8763000" cy="4525963"/>
              </a:xfrm>
            </p:spPr>
            <p:txBody>
              <a:bodyPr>
                <a:normAutofit/>
              </a:bodyPr>
              <a:lstStyle/>
              <a:p>
                <a:pPr algn="just" fontAlgn="base"/>
                <a:r>
                  <a:rPr lang="en-US" sz="2600" dirty="0">
                    <a:latin typeface="Book Antiqua" panose="02040602050305030304" pitchFamily="18" charset="0"/>
                  </a:rPr>
                  <a:t>Let us suppose that {</a:t>
                </a:r>
                <a14:m>
                  <m:oMath xmlns:m="http://schemas.openxmlformats.org/officeDocument/2006/math">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e>
                    </m:d>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2</m:t>
                            </m:r>
                          </m:sub>
                        </m:sSub>
                      </m:e>
                    </m:d>
                    <m:r>
                      <a:rPr lang="en-US" sz="2600" i="1">
                        <a:latin typeface="Cambria Math" panose="02040503050406030204" pitchFamily="18" charset="0"/>
                      </a:rPr>
                      <m:t>,</m:t>
                    </m:r>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𝑛</m:t>
                            </m:r>
                          </m:sub>
                        </m:sSub>
                      </m:e>
                    </m:d>
                    <m:r>
                      <a:rPr lang="en-US" sz="2600" b="0" i="1" smtClean="0">
                        <a:latin typeface="Cambria Math" panose="02040503050406030204" pitchFamily="18" charset="0"/>
                      </a:rPr>
                      <m:t>}</m:t>
                    </m:r>
                  </m:oMath>
                </a14:m>
                <a:r>
                  <a:rPr lang="en-US" sz="2600" dirty="0">
                    <a:latin typeface="Book Antiqua" panose="02040602050305030304" pitchFamily="18" charset="0"/>
                  </a:rPr>
                  <a:t>are given data </a:t>
                </a:r>
                <a:r>
                  <a:rPr lang="en-US" sz="2600" dirty="0" err="1">
                    <a:latin typeface="Book Antiqua" panose="02040602050305030304" pitchFamily="18" charset="0"/>
                  </a:rPr>
                  <a:t>points.Error</a:t>
                </a:r>
                <a:r>
                  <a:rPr lang="en-US" sz="2600" dirty="0">
                    <a:latin typeface="Book Antiqua" panose="02040602050305030304" pitchFamily="18" charset="0"/>
                  </a:rPr>
                  <a:t> function for the n data points is given by: </a:t>
                </a:r>
                <a:endParaRPr lang="en-US" sz="2600" dirty="0">
                  <a:latin typeface="Book Antiqua" panose="02040602050305030304" pitchFamily="18" charset="0"/>
                </a:endParaRP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dirty="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latin typeface="Book Antiqua" panose="02040602050305030304" pitchFamily="18" charset="0"/>
                </a:endParaRPr>
              </a:p>
              <a:p>
                <a:pPr algn="just" fontAlgn="base"/>
                <a:r>
                  <a:rPr lang="en-US" sz="2400" dirty="0">
                    <a:latin typeface="Book Antiqua" panose="02040602050305030304" pitchFamily="18" charset="0"/>
                  </a:rPr>
                  <a:t>Now, coefficients can be determined or  updated using gradient decent method as below.</a:t>
                </a: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marL="0" indent="685800" algn="just" fontAlgn="base">
                  <a:buNone/>
                </a:pPr>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12557"/>
                <a:ext cx="8763000" cy="4525963"/>
              </a:xfrm>
              <a:blipFill rotWithShape="1">
                <a:blip r:embed="rId1"/>
                <a:stretch>
                  <a:fillRect t="-6" b="-42568"/>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Linear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dirty="0">
                  <a:latin typeface="Book Antiqua" panose="02040602050305030304" pitchFamily="18" charset="0"/>
                </a:endParaRPr>
              </a:p>
              <a:p>
                <a:pPr marL="400050" indent="-400050" algn="just" fontAlgn="base">
                  <a:buNone/>
                </a:pPr>
                <a:endParaRPr lang="en-US" sz="2600" i="1" dirty="0">
                  <a:latin typeface="Cambria Math" panose="02040503050406030204" pitchFamily="18" charset="0"/>
                </a:endParaRPr>
              </a:p>
              <a:p>
                <a:pPr marL="400050" indent="-400050" algn="just" fontAlgn="base">
                  <a:buNone/>
                </a:pPr>
                <a:endParaRPr lang="en-US" sz="2600" i="1" dirty="0">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algn="just" fontAlgn="base"/>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Linear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a:latin typeface="Book Antiqua" panose="02040602050305030304" pitchFamily="18" charset="0"/>
                  </a:rPr>
                  <a:t>Example: </a:t>
                </a:r>
                <a:r>
                  <a:rPr lang="en-US" sz="2800" dirty="0">
                    <a:latin typeface="Book Antiqua" panose="02040602050305030304" pitchFamily="18" charset="0"/>
                  </a:rPr>
                  <a:t>Fit a straight line through the following data using SGD. Show one epoch of training.</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r>
                  <a:rPr lang="en-US" sz="2600" b="1" u="sng" dirty="0">
                    <a:latin typeface="Book Antiqua" panose="02040602050305030304" pitchFamily="18" charset="0"/>
                  </a:rPr>
                  <a:t>Solution</a:t>
                </a:r>
                <a:endParaRPr lang="en-US" sz="2600" b="1" u="sng" dirty="0">
                  <a:latin typeface="Book Antiqua" panose="02040602050305030304" pitchFamily="18" charset="0"/>
                </a:endParaRPr>
              </a:p>
              <a:p>
                <a:pPr marL="0" indent="0" algn="just" fontAlgn="base">
                  <a:buNone/>
                </a:pPr>
                <a:r>
                  <a:rPr lang="en-US" sz="2600" dirty="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dirty="0">
                  <a:latin typeface="Book Antiqua" panose="02040602050305030304" pitchFamily="18" charset="0"/>
                </a:endParaRPr>
              </a:p>
              <a:p>
                <a:pPr marL="0" indent="0" algn="just" fontAlgn="base">
                  <a:buNone/>
                </a:pPr>
                <a:r>
                  <a:rPr lang="en-US" sz="2600" dirty="0">
                    <a:latin typeface="Book Antiqua" panose="02040602050305030304" pitchFamily="18" charset="0"/>
                  </a:rPr>
                  <a:t>Let us assume that initial values of parameters are:</a:t>
                </a:r>
                <a:endParaRPr lang="en-US" sz="26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a:stretch>
              </a:blipFill>
            </p:spPr>
            <p:txBody>
              <a:bodyPr/>
              <a:lstStyle/>
              <a:p>
                <a:r>
                  <a:rPr lang="en-US" altLang="en-US">
                    <a:noFill/>
                  </a:rPr>
                  <a:t> </a:t>
                </a:r>
              </a:p>
            </p:txBody>
          </p:sp>
        </mc:Fallback>
      </mc:AlternateContent>
      <p:graphicFrame>
        <p:nvGraphicFramePr>
          <p:cNvPr id="7" name="Table 6"/>
          <p:cNvGraphicFramePr>
            <a:graphicFrameLocks noGrp="1"/>
          </p:cNvGraphicFramePr>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dirty="0">
                          <a:latin typeface="Book Antiqua" panose="02040602050305030304" pitchFamily="18" charset="0"/>
                        </a:rPr>
                        <a:t>X</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1</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2</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4</a:t>
                      </a:r>
                      <a:endParaRPr lang="en-US" sz="2400" dirty="0">
                        <a:latin typeface="Book Antiqua" panose="02040602050305030304" pitchFamily="18" charset="0"/>
                      </a:endParaRPr>
                    </a:p>
                  </a:txBody>
                  <a:tcPr/>
                </a:tc>
              </a:tr>
              <a:tr h="370840">
                <a:tc>
                  <a:txBody>
                    <a:bodyPr/>
                    <a:lstStyle/>
                    <a:p>
                      <a:r>
                        <a:rPr lang="en-US" sz="2400" dirty="0">
                          <a:latin typeface="Book Antiqua" panose="02040602050305030304" pitchFamily="18" charset="0"/>
                        </a:rPr>
                        <a:t>f(x)</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5</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7</a:t>
                      </a:r>
                      <a:endParaRPr lang="en-US" sz="2400" dirty="0">
                        <a:latin typeface="Book Antiqua" panose="02040602050305030304" pitchFamily="18" charset="0"/>
                      </a:endParaRPr>
                    </a:p>
                  </a:txBody>
                  <a:tcPr/>
                </a:tc>
                <a:tc>
                  <a:txBody>
                    <a:bodyPr/>
                    <a:lstStyle/>
                    <a:p>
                      <a:r>
                        <a:rPr lang="en-US" sz="2400" dirty="0">
                          <a:latin typeface="Book Antiqua" panose="02040602050305030304" pitchFamily="18" charset="0"/>
                        </a:rPr>
                        <a:t>9</a:t>
                      </a:r>
                      <a:endParaRPr lang="en-US" sz="2400" dirty="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dirty="0">
                <a:latin typeface="Book Antiqua" panose="02040602050305030304" pitchFamily="18" charset="0"/>
              </a:rPr>
              <a:t>Linear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a:latin typeface="Book Antiqua" panose="02040602050305030304" pitchFamily="18" charset="0"/>
                  </a:rPr>
                  <a:t>Iteration 1: </a:t>
                </a:r>
                <a:r>
                  <a:rPr lang="en-US" sz="2400" dirty="0">
                    <a:latin typeface="Book Antiqua" panose="02040602050305030304" pitchFamily="18" charset="0"/>
                  </a:rPr>
                  <a:t> </a:t>
                </a:r>
                <a:r>
                  <a:rPr lang="en-US" sz="2400" i="1" dirty="0">
                    <a:latin typeface="Book Antiqua" panose="02040602050305030304" pitchFamily="18" charset="0"/>
                  </a:rPr>
                  <a:t>x</a:t>
                </a:r>
                <a:r>
                  <a:rPr lang="en-US" sz="2400" dirty="0">
                    <a:latin typeface="Book Antiqua" panose="02040602050305030304" pitchFamily="18" charset="0"/>
                  </a:rPr>
                  <a:t>=1, y=f(</a:t>
                </a:r>
                <a:r>
                  <a:rPr lang="en-US" sz="2400" i="1" dirty="0">
                    <a:latin typeface="Book Antiqua" panose="02040602050305030304" pitchFamily="18" charset="0"/>
                  </a:rPr>
                  <a:t>x</a:t>
                </a:r>
                <a:r>
                  <a:rPr lang="en-US" sz="2400" dirty="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01</m:t>
                    </m:r>
                  </m:oMath>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03</m:t>
                      </m:r>
                    </m:oMath>
                  </m:oMathPara>
                </a14:m>
                <a:endParaRPr lang="en-US" sz="2400" b="0" dirty="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oMath>
                </a14:m>
                <a:r>
                  <a:rPr lang="en-US" sz="2400" dirty="0">
                    <a:latin typeface="Book Antiqua" panose="02040602050305030304" pitchFamily="18" charset="0"/>
                  </a:rPr>
                  <a:t>3</a:t>
                </a:r>
                <a:endParaRPr lang="en-US" sz="2400" dirty="0">
                  <a:latin typeface="Book Antiqua" panose="02040602050305030304" pitchFamily="18" charset="0"/>
                </a:endParaRPr>
              </a:p>
              <a:p>
                <a:pPr marL="0" indent="0" algn="just" fontAlgn="base">
                  <a:buNone/>
                </a:pPr>
                <a:endParaRPr lang="en-US" sz="2300" dirty="0">
                  <a:latin typeface="Book Antiqua" panose="02040602050305030304" pitchFamily="18" charset="0"/>
                </a:endParaRPr>
              </a:p>
              <a:p>
                <a:pPr marL="0" indent="0" algn="just" fontAlgn="base">
                  <a:buNone/>
                </a:pPr>
                <a:r>
                  <a:rPr lang="en-US" sz="2000" b="1" u="sng" dirty="0">
                    <a:latin typeface="Book Antiqua" panose="02040602050305030304" pitchFamily="18" charset="0"/>
                  </a:rPr>
                  <a:t>Iteration 2: </a:t>
                </a:r>
                <a:r>
                  <a:rPr lang="en-US" sz="2000" dirty="0">
                    <a:latin typeface="Book Antiqua" panose="02040602050305030304" pitchFamily="18" charset="0"/>
                  </a:rPr>
                  <a:t> </a:t>
                </a:r>
                <a:r>
                  <a:rPr lang="en-US" sz="2000" i="1" dirty="0">
                    <a:latin typeface="Book Antiqua" panose="02040602050305030304" pitchFamily="18" charset="0"/>
                  </a:rPr>
                  <a:t>x</a:t>
                </a:r>
                <a:r>
                  <a:rPr lang="en-US" sz="2000" dirty="0">
                    <a:latin typeface="Book Antiqua" panose="02040602050305030304" pitchFamily="18" charset="0"/>
                  </a:rPr>
                  <a:t>=2, </a:t>
                </a:r>
                <a:r>
                  <a:rPr lang="en-US" sz="2000">
                    <a:latin typeface="Book Antiqua" panose="02040602050305030304" pitchFamily="18" charset="0"/>
                  </a:rPr>
                  <a:t>y=f(</a:t>
                </a:r>
                <a:r>
                  <a:rPr lang="en-US" sz="2000" i="1">
                    <a:latin typeface="Book Antiqua" panose="02040602050305030304" pitchFamily="18" charset="0"/>
                  </a:rPr>
                  <a:t>x</a:t>
                </a:r>
                <a:r>
                  <a:rPr lang="en-US" sz="2000">
                    <a:latin typeface="Book Antiqua" panose="02040602050305030304" pitchFamily="18" charset="0"/>
                  </a:rPr>
                  <a:t>)=5</a:t>
                </a:r>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endParaRPr lang="en-US" sz="2300" dirty="0">
                  <a:latin typeface="Book Antiqua" panose="02040602050305030304" pitchFamily="18" charset="0"/>
                </a:endParaRPr>
              </a:p>
              <a:p>
                <a:pPr marL="0" indent="0" algn="just" fontAlgn="base">
                  <a:buNone/>
                </a:pPr>
                <a:r>
                  <a:rPr lang="en-US" sz="2800" dirty="0">
                    <a:latin typeface="Book Antiqua" panose="02040602050305030304" pitchFamily="18" charset="0"/>
                  </a:rPr>
                  <a:t>In the same way perform iteration 3 and 4.</a:t>
                </a:r>
                <a:endParaRPr lang="en-US" sz="2800" dirty="0">
                  <a:latin typeface="Book Antiqua" panose="02040602050305030304" pitchFamily="18" charset="0"/>
                </a:endParaRP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12383"/>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p:txBody>
          <a:bodyPr>
            <a:noAutofit/>
          </a:bodyPr>
          <a:lstStyle/>
          <a:p>
            <a:pPr marL="225425" indent="-225425" algn="just"/>
            <a:r>
              <a:rPr lang="en-US" sz="2800" dirty="0">
                <a:latin typeface="Book Antiqua" panose="02040602050305030304" pitchFamily="18" charset="0"/>
              </a:rPr>
              <a:t>Logistic regression is one of the most popular machine learning algorithms for binary classification. This is because it is a simple algorithm that performs very well on a wide range of problems.</a:t>
            </a:r>
            <a:endParaRPr lang="en-US" sz="2800" dirty="0">
              <a:latin typeface="Book Antiqua" panose="02040602050305030304" pitchFamily="18" charset="0"/>
            </a:endParaRPr>
          </a:p>
          <a:p>
            <a:pPr marL="225425" indent="-225425" algn="just"/>
            <a:r>
              <a:rPr lang="en-US" sz="2800" dirty="0">
                <a:latin typeface="Book Antiqua" panose="02040602050305030304" pitchFamily="18" charset="0"/>
              </a:rPr>
              <a:t>We want to predict a variable            , where 0 is called negative class, while 1 is called positive class. Such task is known as binary classification.</a:t>
            </a:r>
            <a:endParaRPr lang="en-US" sz="2800" dirty="0">
              <a:latin typeface="Book Antiqua" panose="02040602050305030304" pitchFamily="18" charset="0"/>
            </a:endParaRPr>
          </a:p>
          <a:p>
            <a:pPr algn="just" fontAlgn="base">
              <a:buNone/>
            </a:pPr>
            <a:r>
              <a:rPr lang="en-US" sz="2800" dirty="0">
                <a:latin typeface="Book Antiqua" panose="02040602050305030304" pitchFamily="18" charset="0"/>
              </a:rPr>
              <a:t>	</a:t>
            </a:r>
            <a:endParaRPr lang="en-US" sz="2800" dirty="0">
              <a:latin typeface="Book Antiqua" panose="02040602050305030304" pitchFamily="18" charset="0"/>
            </a:endParaRPr>
          </a:p>
          <a:p>
            <a:pPr marL="165100" indent="-165100" algn="just"/>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198682" name="Equation" r:id="rId1" imgW="584200" imgH="203200" progId="Equation.3">
                  <p:embed/>
                </p:oleObj>
              </mc:Choice>
              <mc:Fallback>
                <p:oleObj name="Equation" r:id="rId1" imgW="584200" imgH="203200" progId="Equation.3">
                  <p:embed/>
                  <p:pic>
                    <p:nvPicPr>
                      <p:cNvPr id="0" name="Picture 1986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dirty="0">
                <a:latin typeface="Book Antiqua" panose="02040602050305030304" pitchFamily="18" charset="0"/>
              </a:rPr>
              <a:t>The heart of the logistic regression technique is logistic function and is defined as:</a:t>
            </a:r>
            <a:endParaRPr lang="en-US" sz="2800" dirty="0">
              <a:latin typeface="Book Antiqua" panose="02040602050305030304" pitchFamily="18" charset="0"/>
            </a:endParaRPr>
          </a:p>
          <a:p>
            <a:pPr marL="225425" indent="-225425" algn="just"/>
            <a:endParaRPr lang="en-US" sz="2800" dirty="0">
              <a:latin typeface="Book Antiqua" panose="02040602050305030304" pitchFamily="18" charset="0"/>
            </a:endParaRPr>
          </a:p>
          <a:p>
            <a:pPr marL="225425" indent="-225425" algn="just"/>
            <a:r>
              <a:rPr lang="en-US" sz="2800" dirty="0">
                <a:latin typeface="Book Antiqua" panose="02040602050305030304" pitchFamily="18" charset="0"/>
              </a:rPr>
              <a:t>Logistic function transforms the input into the range [0, 1]. Smallest negative numbers results in values close to zero and the larger positive numbers results in values close to one.</a:t>
            </a:r>
            <a:endParaRPr lang="en-US" sz="2800" dirty="0">
              <a:latin typeface="Book Antiqua" panose="02040602050305030304" pitchFamily="18" charset="0"/>
            </a:endParaRPr>
          </a:p>
          <a:p>
            <a:pPr marL="225425" indent="-225425" algn="just"/>
            <a:r>
              <a:rPr lang="en-US" sz="2800" dirty="0">
                <a:latin typeface="Book Antiqua" panose="02040602050305030304" pitchFamily="18" charset="0"/>
              </a:rPr>
              <a:t>If there are two input variable, logistic regression has two coefficients just like linear regression.</a:t>
            </a:r>
            <a:endParaRPr lang="en-US" sz="2800" dirty="0">
              <a:latin typeface="Book Antiqua" panose="02040602050305030304" pitchFamily="18" charset="0"/>
            </a:endParaRPr>
          </a:p>
          <a:p>
            <a:pPr marL="225425" indent="-225425" algn="just"/>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1987" name="Object 3"/>
          <p:cNvGraphicFramePr>
            <a:graphicFrameLocks noChangeAspect="1"/>
          </p:cNvGraphicFramePr>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199730" name="Equation" r:id="rId1" imgW="29870400" imgH="5486400" progId="Equation.3">
                  <p:embed/>
                </p:oleObj>
              </mc:Choice>
              <mc:Fallback>
                <p:oleObj name="Equation" r:id="rId1" imgW="29870400" imgH="5486400" progId="Equation.3">
                  <p:embed/>
                  <p:pic>
                    <p:nvPicPr>
                      <p:cNvPr id="0" name="Picture 199729"/>
                      <p:cNvPicPr>
                        <a:picLocks noChangeAspect="1" noChangeArrowheads="1"/>
                      </p:cNvPicPr>
                      <p:nvPr/>
                    </p:nvPicPr>
                    <p:blipFill>
                      <a:blip r:embed="rId2"/>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199731" name="Equation" r:id="rId3" imgW="914400" imgH="393700" progId="Equation.3">
                  <p:embed/>
                </p:oleObj>
              </mc:Choice>
              <mc:Fallback>
                <p:oleObj name="Equation" r:id="rId3" imgW="914400" imgH="393700" progId="Equation.3">
                  <p:embed/>
                  <p:pic>
                    <p:nvPicPr>
                      <p:cNvPr id="0" name="Picture 1997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dirty="0">
                <a:latin typeface="Book Antiqua" panose="02040602050305030304" pitchFamily="18" charset="0"/>
              </a:rPr>
              <a:t>Unlike linear regression, the output is transformed into a probability using the logistic function:</a:t>
            </a:r>
            <a:endParaRPr lang="en-US" sz="2800" dirty="0">
              <a:latin typeface="Book Antiqua" panose="02040602050305030304" pitchFamily="18" charset="0"/>
            </a:endParaRPr>
          </a:p>
          <a:p>
            <a:pPr fontAlgn="base">
              <a:buNone/>
            </a:pPr>
            <a:r>
              <a:rPr lang="en-US" sz="2800" dirty="0"/>
              <a:t>	</a:t>
            </a:r>
            <a:endParaRPr lang="en-US" sz="2800" dirty="0"/>
          </a:p>
          <a:p>
            <a:pPr marL="284480" indent="-284480" algn="just"/>
            <a:r>
              <a:rPr lang="en-US" sz="2800" dirty="0">
                <a:latin typeface="Book Antiqua" panose="02040602050305030304" pitchFamily="18" charset="0"/>
              </a:rPr>
              <a:t>If the probability is &gt; 0.5 we can take the output as a prediction for the class 1, otherwise the prediction is for the class 0.</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The job of the learning algorithm will be to discover the best values for the coefficients (w</a:t>
            </a:r>
            <a:r>
              <a:rPr lang="en-US" sz="2800" baseline="-25000" dirty="0">
                <a:latin typeface="Book Antiqua" panose="02040602050305030304" pitchFamily="18" charset="0"/>
              </a:rPr>
              <a:t>0</a:t>
            </a:r>
            <a:r>
              <a:rPr lang="en-US" sz="2800" dirty="0">
                <a:latin typeface="Book Antiqua" panose="02040602050305030304" pitchFamily="18" charset="0"/>
              </a:rPr>
              <a:t>,  w</a:t>
            </a:r>
            <a:r>
              <a:rPr lang="en-US" sz="2800" baseline="-25000" dirty="0">
                <a:latin typeface="Book Antiqua" panose="02040602050305030304" pitchFamily="18" charset="0"/>
              </a:rPr>
              <a:t>1</a:t>
            </a:r>
            <a:r>
              <a:rPr lang="en-US" sz="2800" dirty="0">
                <a:latin typeface="Book Antiqua" panose="02040602050305030304" pitchFamily="18" charset="0"/>
              </a:rPr>
              <a:t>, and w</a:t>
            </a:r>
            <a:r>
              <a:rPr lang="en-US" sz="2800" baseline="-25000" dirty="0">
                <a:latin typeface="Book Antiqua" panose="02040602050305030304" pitchFamily="18" charset="0"/>
              </a:rPr>
              <a:t>2</a:t>
            </a:r>
            <a:r>
              <a:rPr lang="en-US" sz="2800" dirty="0">
                <a:latin typeface="Book Antiqua" panose="02040602050305030304" pitchFamily="18" charset="0"/>
              </a:rPr>
              <a:t>) based on the training data.</a:t>
            </a:r>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3014" name="Object 6"/>
          <p:cNvGraphicFramePr>
            <a:graphicFrameLocks noChangeAspect="1"/>
          </p:cNvGraphicFramePr>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200730" name="Equation" r:id="rId1" imgW="27432000" imgH="9448800" progId="Equation.3">
                  <p:embed/>
                </p:oleObj>
              </mc:Choice>
              <mc:Fallback>
                <p:oleObj name="Equation" r:id="rId1" imgW="27432000" imgH="9448800" progId="Equation.3">
                  <p:embed/>
                  <p:pic>
                    <p:nvPicPr>
                      <p:cNvPr id="0" name="Picture 200729"/>
                      <p:cNvPicPr>
                        <a:picLocks noChangeAspect="1" noChangeArrowheads="1"/>
                      </p:cNvPicPr>
                      <p:nvPr/>
                    </p:nvPicPr>
                    <p:blipFill>
                      <a:blip r:embed="rId2"/>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pic>
        <p:nvPicPr>
          <p:cNvPr id="3" name="Picture 2"/>
          <p:cNvPicPr>
            <a:picLocks noChangeAspect="1"/>
          </p:cNvPicPr>
          <p:nvPr/>
        </p:nvPicPr>
        <p:blipFill>
          <a:blip r:embed="rId1"/>
          <a:stretch>
            <a:fillRect/>
          </a:stretch>
        </p:blipFill>
        <p:spPr>
          <a:xfrm>
            <a:off x="1119187" y="1323975"/>
            <a:ext cx="6905625" cy="421005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 Cost Function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Unfortunately we can’t use the cost function MSE in logistic regression. It’s because our prediction function is non-linear (due to sigmoid transform). </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Squaring this prediction as we do in MSE results in a non-convex function with many local minimums. If our cost function has many local minimums, gradient descent may not find the optimal global minimum.</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pic>
        <p:nvPicPr>
          <p:cNvPr id="4" name="Picture 3"/>
          <p:cNvPicPr>
            <a:picLocks noChangeAspect="1"/>
          </p:cNvPicPr>
          <p:nvPr/>
        </p:nvPicPr>
        <p:blipFill>
          <a:blip r:embed="rId1"/>
          <a:stretch>
            <a:fillRect/>
          </a:stretch>
        </p:blipFill>
        <p:spPr>
          <a:xfrm>
            <a:off x="2943225" y="4800600"/>
            <a:ext cx="3076575" cy="1738312"/>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 Cost Function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56996"/>
            <a:ext cx="8686800" cy="4525963"/>
          </a:xfrm>
        </p:spPr>
        <p:txBody>
          <a:bodyPr>
            <a:noAutofit/>
          </a:bodyPr>
          <a:lstStyle/>
          <a:p>
            <a:pPr marL="284480" indent="-284480" algn="just"/>
            <a:r>
              <a:rPr lang="en-US" sz="2800" dirty="0">
                <a:latin typeface="Book Antiqua" panose="02040602050305030304" pitchFamily="18" charset="0"/>
              </a:rPr>
              <a:t>Given the training set</a:t>
            </a:r>
            <a:endParaRPr lang="en-US" sz="2800" dirty="0">
              <a:latin typeface="Book Antiqua" panose="02040602050305030304" pitchFamily="18" charset="0"/>
            </a:endParaRPr>
          </a:p>
          <a:p>
            <a:pPr marL="284480" indent="-284480" algn="just">
              <a:buNone/>
            </a:pPr>
            <a:r>
              <a:rPr lang="en-US" sz="2800" dirty="0">
                <a:latin typeface="Book Antiqua" panose="02040602050305030304" pitchFamily="18" charset="0"/>
              </a:rPr>
              <a:t>	we want </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For logistic regression, we use following loss function or error function</a:t>
            </a:r>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In case y=1, the output (the cost to pay) approaches to 0 as    approaches to 1. Conversely, the cost to pay grows to infinity as    approaches to 0. </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201850" name="Equation" r:id="rId1" imgW="2743200" imgH="228600" progId="Equation.3">
                  <p:embed/>
                </p:oleObj>
              </mc:Choice>
              <mc:Fallback>
                <p:oleObj name="Equation" r:id="rId1" imgW="2743200" imgH="228600" progId="Equation.3">
                  <p:embed/>
                  <p:pic>
                    <p:nvPicPr>
                      <p:cNvPr id="0" name="Picture 2018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201851" name="Equation" r:id="rId3" imgW="622300" imgH="228600" progId="Equation.3">
                  <p:embed/>
                </p:oleObj>
              </mc:Choice>
              <mc:Fallback>
                <p:oleObj name="Equation" r:id="rId3" imgW="622300" imgH="228600" progId="Equation.3">
                  <p:embed/>
                  <p:pic>
                    <p:nvPicPr>
                      <p:cNvPr id="0" name="Picture 2018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201852" name="Equation" r:id="rId5" imgW="2247900" imgH="457200" progId="Equation.3">
                  <p:embed/>
                </p:oleObj>
              </mc:Choice>
              <mc:Fallback>
                <p:oleObj name="Equation" r:id="rId5" imgW="2247900" imgH="457200" progId="Equation.3">
                  <p:embed/>
                  <p:pic>
                    <p:nvPicPr>
                      <p:cNvPr id="0" name="Picture 2018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201853" name="Equation" r:id="rId7" imgW="139700" imgH="203200" progId="Equation.3">
                  <p:embed/>
                </p:oleObj>
              </mc:Choice>
              <mc:Fallback>
                <p:oleObj name="Equation" r:id="rId7" imgW="139700" imgH="203200" progId="Equation.3">
                  <p:embed/>
                  <p:pic>
                    <p:nvPicPr>
                      <p:cNvPr id="0" name="Picture 2018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201854" name="Equation" r:id="rId9" imgW="139700" imgH="203200" progId="Equation.3">
                  <p:embed/>
                </p:oleObj>
              </mc:Choice>
              <mc:Fallback>
                <p:oleObj name="Equation" r:id="rId9" imgW="139700" imgH="203200" progId="Equation.3">
                  <p:embed/>
                  <p:pic>
                    <p:nvPicPr>
                      <p:cNvPr id="0" name="Picture 2018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 Cost Function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This is a desirable property: we want a bigger penalty as the algorithm predicts something far away from the actual value. the same intuition applies when y=0.</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Thus, cost function for Logistic regression is given as:</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7105" name="Object 1"/>
          <p:cNvGraphicFramePr>
            <a:graphicFrameLocks noChangeAspect="1"/>
          </p:cNvGraphicFramePr>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202778" name="Equation" r:id="rId1" imgW="52425600" imgH="4876800" progId="Equation.3">
                  <p:embed/>
                </p:oleObj>
              </mc:Choice>
              <mc:Fallback>
                <p:oleObj name="Equation" r:id="rId1" imgW="52425600" imgH="4876800" progId="Equation.3">
                  <p:embed/>
                  <p:pic>
                    <p:nvPicPr>
                      <p:cNvPr id="0" name="Picture 202777"/>
                      <p:cNvPicPr>
                        <a:picLocks noChangeAspect="1" noChangeArrowheads="1"/>
                      </p:cNvPicPr>
                      <p:nvPr/>
                    </p:nvPicPr>
                    <p:blipFill>
                      <a:blip r:embed="rId2"/>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 GD/Derivatives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buNone/>
            </a:pP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1" name="Object 7"/>
          <p:cNvGraphicFramePr>
            <a:graphicFrameLocks noChangeAspect="1"/>
          </p:cNvGraphicFramePr>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203826" name="Equation" r:id="rId1" imgW="32918400" imgH="10058400" progId="Equation.3">
                  <p:embed/>
                </p:oleObj>
              </mc:Choice>
              <mc:Fallback>
                <p:oleObj name="Equation" r:id="rId1" imgW="32918400" imgH="10058400" progId="Equation.3">
                  <p:embed/>
                  <p:pic>
                    <p:nvPicPr>
                      <p:cNvPr id="0" name="Picture 203825"/>
                      <p:cNvPicPr>
                        <a:picLocks noChangeAspect="1" noChangeArrowheads="1"/>
                      </p:cNvPicPr>
                      <p:nvPr/>
                    </p:nvPicPr>
                    <p:blipFill>
                      <a:blip r:embed="rId2"/>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3" name="Object 9"/>
          <p:cNvGraphicFramePr>
            <a:graphicFrameLocks noChangeAspect="1"/>
          </p:cNvGraphicFramePr>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203827" name="Equation" r:id="rId3" imgW="76200000" imgH="16459200" progId="Equation.3">
                  <p:embed/>
                </p:oleObj>
              </mc:Choice>
              <mc:Fallback>
                <p:oleObj name="Equation" r:id="rId3" imgW="76200000" imgH="16459200" progId="Equation.3">
                  <p:embed/>
                  <p:pic>
                    <p:nvPicPr>
                      <p:cNvPr id="0" name="Picture 203826"/>
                      <p:cNvPicPr>
                        <a:picLocks noChangeAspect="1" noChangeArrowheads="1"/>
                      </p:cNvPicPr>
                      <p:nvPr/>
                    </p:nvPicPr>
                    <p:blipFill>
                      <a:blip r:embed="rId4"/>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8" name="Footer Placeholder 37"/>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 GD/Derivatives</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buNone/>
            </a:pP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5" name="Object 11"/>
          <p:cNvGraphicFramePr>
            <a:graphicFrameLocks noChangeAspect="1"/>
          </p:cNvGraphicFramePr>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204874" name="Equation" r:id="rId1" imgW="43586400" imgH="10363200" progId="Equation.3">
                  <p:embed/>
                </p:oleObj>
              </mc:Choice>
              <mc:Fallback>
                <p:oleObj name="Equation" r:id="rId1" imgW="43586400" imgH="10363200" progId="Equation.3">
                  <p:embed/>
                  <p:pic>
                    <p:nvPicPr>
                      <p:cNvPr id="0" name="Picture 204873"/>
                      <p:cNvPicPr>
                        <a:picLocks noChangeAspect="1" noChangeArrowheads="1"/>
                      </p:cNvPicPr>
                      <p:nvPr/>
                    </p:nvPicPr>
                    <p:blipFill>
                      <a:blip r:embed="rId2"/>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a:t>Applied ML: Unsupervised Learning                              Prepared BY: Arjun Saud</a:t>
            </a:r>
            <a:endParaRPr lang="en-US" dirty="0"/>
          </a:p>
        </p:txBody>
      </p:sp>
      <p:graphicFrame>
        <p:nvGraphicFramePr>
          <p:cNvPr id="23" name="Object 11"/>
          <p:cNvGraphicFramePr>
            <a:graphicFrameLocks noChangeAspect="1"/>
          </p:cNvGraphicFramePr>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204875" name="Equation" r:id="rId3" imgW="46024800" imgH="10363200" progId="Equation.3">
                  <p:embed/>
                </p:oleObj>
              </mc:Choice>
              <mc:Fallback>
                <p:oleObj name="Equation" r:id="rId3" imgW="46024800" imgH="10363200" progId="Equation.3">
                  <p:embed/>
                  <p:pic>
                    <p:nvPicPr>
                      <p:cNvPr id="0" name="Picture 204874"/>
                      <p:cNvPicPr>
                        <a:picLocks noChangeAspect="1" noChangeArrowheads="1"/>
                      </p:cNvPicPr>
                      <p:nvPr/>
                    </p:nvPicPr>
                    <p:blipFill>
                      <a:blip r:embed="rId4"/>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204876" name="Equation" r:id="rId5" imgW="47244000" imgH="10363200" progId="Equation.3">
                  <p:embed/>
                </p:oleObj>
              </mc:Choice>
              <mc:Fallback>
                <p:oleObj name="Equation" r:id="rId5" imgW="47244000" imgH="10363200" progId="Equation.3">
                  <p:embed/>
                  <p:pic>
                    <p:nvPicPr>
                      <p:cNvPr id="0" name="Picture 204875"/>
                      <p:cNvPicPr>
                        <a:picLocks noChangeAspect="1" noChangeArrowheads="1"/>
                      </p:cNvPicPr>
                      <p:nvPr/>
                    </p:nvPicPr>
                    <p:blipFill>
                      <a:blip r:embed="rId6"/>
                      <a:srcRect/>
                      <a:stretch>
                        <a:fillRect/>
                      </a:stretch>
                    </p:blipFill>
                    <p:spPr bwMode="auto">
                      <a:xfrm>
                        <a:off x="503238" y="4672013"/>
                        <a:ext cx="4716462" cy="1028700"/>
                      </a:xfrm>
                      <a:prstGeom prst="rect">
                        <a:avLst/>
                      </a:prstGeom>
                      <a:noFill/>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Logistic Regression</a:t>
            </a:r>
            <a:endParaRPr lang="en-US" altLang="en-US" sz="3600" b="1" dirty="0">
              <a:latin typeface="Book Antiqua" panose="02040602050305030304" pitchFamily="18" charset="0"/>
            </a:endParaRPr>
          </a:p>
        </p:txBody>
      </p:sp>
      <p:sp>
        <p:nvSpPr>
          <p:cNvPr id="9" name="Content Placeholder 8"/>
          <p:cNvSpPr>
            <a:spLocks noGrp="1"/>
          </p:cNvSpPr>
          <p:nvPr>
            <p:ph idx="1"/>
          </p:nvPr>
        </p:nvSpPr>
        <p:spPr/>
        <p:txBody>
          <a:bodyPr>
            <a:noAutofit/>
          </a:bodyPr>
          <a:lstStyle/>
          <a:p>
            <a:pPr algn="just"/>
            <a:r>
              <a:rPr lang="en-US" sz="2800" dirty="0">
                <a:latin typeface="Book Antiqua" panose="02040602050305030304" pitchFamily="18" charset="0"/>
              </a:rPr>
              <a:t>Thus, parameters of Logistic Regression are updated as below:</a:t>
            </a:r>
            <a:endParaRPr lang="en-US" sz="2800" dirty="0">
              <a:latin typeface="Book Antiqua" panose="02040602050305030304" pitchFamily="18" charset="0"/>
            </a:endParaRPr>
          </a:p>
          <a:p>
            <a:pPr algn="just">
              <a:buNone/>
            </a:pPr>
            <a:r>
              <a:rPr lang="en-US" sz="2800" i="1" dirty="0">
                <a:latin typeface="Book Antiqua" panose="02040602050305030304" pitchFamily="18" charset="0"/>
              </a:rPr>
              <a:t>	</a:t>
            </a:r>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buNone/>
            </a:pP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3498" name="Object 10"/>
          <p:cNvGraphicFramePr>
            <a:graphicFrameLocks noChangeAspect="1"/>
          </p:cNvGraphicFramePr>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205850" name="Equation" r:id="rId1" imgW="24688800" imgH="31699200" progId="Equation.3">
                  <p:embed/>
                </p:oleObj>
              </mc:Choice>
              <mc:Fallback>
                <p:oleObj name="Equation" r:id="rId1" imgW="24688800" imgH="31699200" progId="Equation.3">
                  <p:embed/>
                  <p:pic>
                    <p:nvPicPr>
                      <p:cNvPr id="0" name="Picture 205849"/>
                      <p:cNvPicPr>
                        <a:picLocks noChangeAspect="1" noChangeArrowheads="1"/>
                      </p:cNvPicPr>
                      <p:nvPr/>
                    </p:nvPicPr>
                    <p:blipFill>
                      <a:blip r:embed="rId2"/>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dirty="0">
                <a:latin typeface="Book Antiqua" panose="02040602050305030304" pitchFamily="18" charset="0"/>
              </a:rPr>
              <a:t>Logistic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a:latin typeface="Book Antiqua" panose="02040602050305030304" pitchFamily="18" charset="0"/>
                  </a:rPr>
                  <a:t>Example: </a:t>
                </a:r>
                <a:r>
                  <a:rPr lang="en-US" sz="2800" dirty="0">
                    <a:latin typeface="Book Antiqua" panose="02040602050305030304" pitchFamily="18" charset="0"/>
                  </a:rPr>
                  <a:t>Fit the logistic regression model through the following data. Show one epoch of training.</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endParaRPr lang="en-US" sz="2600" b="1" u="sng" dirty="0">
                  <a:latin typeface="Book Antiqua" panose="02040602050305030304" pitchFamily="18" charset="0"/>
                </a:endParaRPr>
              </a:p>
              <a:p>
                <a:pPr marL="0" indent="0" algn="just" fontAlgn="base">
                  <a:buNone/>
                </a:pPr>
                <a:endParaRPr lang="en-US" sz="2600" b="1" u="sng" dirty="0">
                  <a:latin typeface="Book Antiqua" panose="02040602050305030304" pitchFamily="18" charset="0"/>
                </a:endParaRPr>
              </a:p>
              <a:p>
                <a:pPr marL="0" indent="0" algn="just" fontAlgn="base">
                  <a:buNone/>
                </a:pPr>
                <a:r>
                  <a:rPr lang="en-US" sz="2600" b="1" u="sng" dirty="0">
                    <a:latin typeface="Book Antiqua" panose="02040602050305030304" pitchFamily="18" charset="0"/>
                  </a:rPr>
                  <a:t>Solution</a:t>
                </a:r>
                <a:endParaRPr lang="en-US" sz="2600" b="1" u="sng" dirty="0">
                  <a:latin typeface="Book Antiqua" panose="02040602050305030304" pitchFamily="18" charset="0"/>
                </a:endParaRPr>
              </a:p>
              <a:p>
                <a:pPr marL="0" indent="0" algn="just" fontAlgn="base">
                  <a:buNone/>
                </a:pPr>
                <a:r>
                  <a:rPr lang="en-US" sz="2600" dirty="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dirty="0">
                  <a:latin typeface="Book Antiqua" panose="02040602050305030304" pitchFamily="18" charset="0"/>
                </a:endParaRPr>
              </a:p>
              <a:p>
                <a:pPr marL="0" indent="0" algn="just" fontAlgn="base">
                  <a:buNone/>
                </a:pPr>
                <a:r>
                  <a:rPr lang="en-US" sz="2600" dirty="0">
                    <a:latin typeface="Book Antiqua" panose="02040602050305030304" pitchFamily="18" charset="0"/>
                  </a:rPr>
                  <a:t>Let us assume that initial values of parameters are:</a:t>
                </a:r>
                <a:endParaRPr lang="en-US" sz="26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b="-8284"/>
                </a:stretch>
              </a:blipFill>
            </p:spPr>
            <p:txBody>
              <a:bodyPr/>
              <a:lstStyle/>
              <a:p>
                <a:r>
                  <a:rPr lang="en-US" altLang="en-US">
                    <a:noFill/>
                  </a:rPr>
                  <a:t> </a:t>
                </a:r>
              </a:p>
            </p:txBody>
          </p:sp>
        </mc:Fallback>
      </mc:AlternateContent>
      <p:graphicFrame>
        <p:nvGraphicFramePr>
          <p:cNvPr id="2" name="Table 1"/>
          <p:cNvGraphicFramePr>
            <a:graphicFrameLocks noGrp="1"/>
          </p:cNvGraphicFramePr>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dirty="0">
                          <a:latin typeface="Book Antiqua" panose="02040602050305030304" pitchFamily="18" charset="0"/>
                        </a:rPr>
                        <a:t>x</a:t>
                      </a:r>
                      <a:r>
                        <a:rPr lang="en-US" i="1" baseline="-25000" dirty="0">
                          <a:latin typeface="Book Antiqua" panose="02040602050305030304" pitchFamily="18" charset="0"/>
                        </a:rPr>
                        <a:t>1</a:t>
                      </a:r>
                      <a:endParaRPr lang="en-US" i="1" baseline="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dirty="0">
                          <a:latin typeface="Book Antiqua" panose="02040602050305030304" pitchFamily="18" charset="0"/>
                        </a:rPr>
                        <a:t>x</a:t>
                      </a:r>
                      <a:r>
                        <a:rPr lang="en-US" i="1" baseline="-25000" dirty="0">
                          <a:latin typeface="Book Antiqua" panose="02040602050305030304" pitchFamily="18" charset="0"/>
                        </a:rPr>
                        <a:t>2</a:t>
                      </a:r>
                      <a:endParaRPr lang="en-US" i="1" baseline="0" dirty="0">
                        <a:latin typeface="Book Antiqua" panose="02040602050305030304" pitchFamily="18" charset="0"/>
                      </a:endParaRPr>
                    </a:p>
                  </a:txBody>
                  <a:tcPr/>
                </a:tc>
                <a:tc>
                  <a:txBody>
                    <a:bodyPr/>
                    <a:lstStyle/>
                    <a:p>
                      <a:r>
                        <a:rPr lang="en-US" i="1" dirty="0">
                          <a:latin typeface="Book Antiqua" panose="02040602050305030304" pitchFamily="18" charset="0"/>
                        </a:rPr>
                        <a:t>Class(y)</a:t>
                      </a:r>
                      <a:endParaRPr lang="en-US" i="1" dirty="0">
                        <a:latin typeface="Book Antiqua" panose="02040602050305030304" pitchFamily="18" charset="0"/>
                      </a:endParaRPr>
                    </a:p>
                  </a:txBody>
                  <a:tcPr/>
                </a:tc>
              </a:tr>
              <a:tr h="370840">
                <a:tc>
                  <a:txBody>
                    <a:bodyPr/>
                    <a:lstStyle/>
                    <a:p>
                      <a:pPr algn="ctr" fontAlgn="b"/>
                      <a:r>
                        <a:rPr lang="en-US" sz="1800" b="0" i="0" u="none" strike="noStrike" dirty="0">
                          <a:solidFill>
                            <a:srgbClr val="000000"/>
                          </a:solidFill>
                          <a:latin typeface="Book Antiqua" panose="02040602050305030304"/>
                        </a:rPr>
                        <a:t>0.78</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0.69</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0.67</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1</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0.00</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a:t>
                      </a:r>
                      <a:endParaRPr lang="en-US" sz="1800" b="0" i="0" u="none" strike="noStrike" dirty="0">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dirty="0">
                          <a:solidFill>
                            <a:srgbClr val="000000"/>
                          </a:solidFill>
                          <a:latin typeface="Book Antiqua" panose="02040602050305030304"/>
                        </a:rPr>
                        <a:t>0.22</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0.14</a:t>
                      </a:r>
                      <a:endParaRPr lang="en-US" sz="1800" b="0" i="0" u="none" strike="noStrike" dirty="0">
                        <a:solidFill>
                          <a:srgbClr val="000000"/>
                        </a:solidFill>
                        <a:latin typeface="Book Antiqua" panose="02040602050305030304"/>
                      </a:endParaRPr>
                    </a:p>
                  </a:txBody>
                  <a:tcPr marL="9525" marR="9525" marT="9525" marB="0" anchor="b"/>
                </a:tc>
                <a:tc>
                  <a:txBody>
                    <a:bodyPr/>
                    <a:lstStyle/>
                    <a:p>
                      <a:pPr algn="ctr" fontAlgn="b"/>
                      <a:r>
                        <a:rPr lang="en-US" sz="1800" b="0" i="0" u="none" strike="noStrike" dirty="0">
                          <a:solidFill>
                            <a:srgbClr val="000000"/>
                          </a:solidFill>
                          <a:latin typeface="Book Antiqua" panose="02040602050305030304"/>
                        </a:rPr>
                        <a:t>0</a:t>
                      </a:r>
                      <a:endParaRPr lang="en-US" sz="1800" b="0" i="0" u="none" strike="noStrike" dirty="0">
                        <a:solidFill>
                          <a:srgbClr val="000000"/>
                        </a:solidFill>
                        <a:latin typeface="Book Antiqua" panose="02040602050305030304"/>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dirty="0">
                <a:latin typeface="Book Antiqua" panose="02040602050305030304" pitchFamily="18" charset="0"/>
              </a:rPr>
              <a:t>Logistic Regression</a:t>
            </a:r>
            <a:endParaRPr lang="en-US"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a:latin typeface="Book Antiqua" panose="02040602050305030304" pitchFamily="18" charset="0"/>
                  </a:rPr>
                  <a:t>Iteration 1: </a:t>
                </a:r>
                <a:r>
                  <a:rPr lang="en-US" sz="2400" dirty="0">
                    <a:latin typeface="Book Antiqua" panose="02040602050305030304" pitchFamily="18" charset="0"/>
                  </a:rPr>
                  <a:t> </a:t>
                </a:r>
                <a:r>
                  <a:rPr lang="en-US" sz="2400" i="1" dirty="0">
                    <a:latin typeface="Book Antiqua" panose="02040602050305030304" pitchFamily="18" charset="0"/>
                  </a:rPr>
                  <a:t>x</a:t>
                </a:r>
                <a:r>
                  <a:rPr lang="en-US" sz="2400" i="1" baseline="-25000" dirty="0">
                    <a:latin typeface="Book Antiqua" panose="02040602050305030304" pitchFamily="18" charset="0"/>
                  </a:rPr>
                  <a:t>1</a:t>
                </a:r>
                <a:r>
                  <a:rPr lang="en-US" sz="2400" dirty="0">
                    <a:latin typeface="Book Antiqua" panose="02040602050305030304" pitchFamily="18" charset="0"/>
                  </a:rPr>
                  <a:t>=0.78, x</a:t>
                </a:r>
                <a:r>
                  <a:rPr lang="en-US" sz="2400" baseline="-25000" dirty="0">
                    <a:latin typeface="Book Antiqua" panose="02040602050305030304" pitchFamily="18" charset="0"/>
                  </a:rPr>
                  <a:t>2</a:t>
                </a:r>
                <a:r>
                  <a:rPr lang="en-US" sz="2400" dirty="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oMath>
                </a14:m>
                <a:endParaRPr lang="en-US" sz="2400" dirty="0">
                  <a:latin typeface="Book Antiqua" panose="02040602050305030304" pitchFamily="18" charset="0"/>
                </a:endParaRPr>
              </a:p>
              <a:p>
                <a:pPr marL="0" indent="0" algn="just" fontAlgn="base">
                  <a:buNone/>
                </a:pPr>
                <a:r>
                  <a:rPr lang="en-US" sz="2400" dirty="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dirty="0">
                    <a:latin typeface="Book Antiqua" panose="02040602050305030304" pitchFamily="18" charset="0"/>
                  </a:rPr>
                  <a:t>         </a:t>
                </a:r>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acc>
                        <m:accPr>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5</m:t>
                      </m:r>
                    </m:oMath>
                  </m:oMathPara>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m:oMathPara>
                </a14:m>
                <a:endParaRPr lang="en-US" sz="2400" b="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78</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39</m:t>
                      </m:r>
                    </m:oMath>
                  </m:oMathPara>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m:t>
                      </m:r>
                      <m:r>
                        <a:rPr lang="en-US" sz="2400" b="0" i="1" smtClean="0">
                          <a:latin typeface="Cambria Math" panose="02040503050406030204" pitchFamily="18" charset="0"/>
                        </a:rPr>
                        <m:t>45</m:t>
                      </m:r>
                    </m:oMath>
                  </m:oMathPara>
                </a14:m>
                <a:endParaRPr lang="en-US" sz="2400" dirty="0">
                  <a:latin typeface="Book Antiqua" panose="02040602050305030304" pitchFamily="18" charset="0"/>
                </a:endParaRPr>
              </a:p>
              <a:p>
                <a:pPr marL="0" indent="0" algn="just" fontAlgn="base">
                  <a:buNone/>
                </a:pPr>
                <a:endParaRPr lang="en-US" sz="2300" dirty="0">
                  <a:latin typeface="Book Antiqua" panose="02040602050305030304" pitchFamily="18" charset="0"/>
                </a:endParaRPr>
              </a:p>
              <a:p>
                <a:pPr marL="0" indent="0" algn="just" fontAlgn="base">
                  <a:buNone/>
                </a:pPr>
                <a:endParaRPr lang="en-US" sz="2300" dirty="0">
                  <a:latin typeface="Book Antiqua" panose="02040602050305030304" pitchFamily="18" charset="0"/>
                </a:endParaRPr>
              </a:p>
              <a:p>
                <a:pPr marL="0" indent="0" algn="just" fontAlgn="base">
                  <a:buNone/>
                </a:pPr>
                <a:r>
                  <a:rPr lang="en-US" sz="2800" dirty="0">
                    <a:latin typeface="Book Antiqua" panose="02040602050305030304" pitchFamily="18" charset="0"/>
                  </a:rPr>
                  <a:t>In the same way perform iteration 2, 3 and 4.</a:t>
                </a:r>
                <a:endParaRPr lang="en-US" sz="2800" dirty="0">
                  <a:latin typeface="Book Antiqua" panose="02040602050305030304" pitchFamily="18" charset="0"/>
                </a:endParaRP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21471"/>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Unsupervised Learning                              Prepared BY: Arjun Saud</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dirty="0">
                <a:latin typeface="Book Antiqua" panose="02040602050305030304" pitchFamily="18" charset="0"/>
              </a:rPr>
              <a:t>Overfitting is the result of using an excessively complicated model. </a:t>
            </a:r>
            <a:endParaRPr lang="en-US" sz="2700" dirty="0">
              <a:latin typeface="Book Antiqua" panose="02040602050305030304" pitchFamily="18" charset="0"/>
            </a:endParaRPr>
          </a:p>
          <a:p>
            <a:pPr algn="just"/>
            <a:r>
              <a:rPr lang="en-US" sz="2700" dirty="0">
                <a:latin typeface="Book Antiqua" panose="02040602050305030304" pitchFamily="18" charset="0"/>
              </a:rPr>
              <a:t>It happens when the model learns the details and noise of the training data to the extent that it negatively impacts the performance of the model on new data. </a:t>
            </a:r>
            <a:endParaRPr lang="en-US" sz="2700" dirty="0">
              <a:latin typeface="Book Antiqua" panose="02040602050305030304" pitchFamily="18" charset="0"/>
            </a:endParaRPr>
          </a:p>
          <a:p>
            <a:pPr algn="just"/>
            <a:r>
              <a:rPr lang="en-US" sz="2700" dirty="0">
                <a:latin typeface="Book Antiqua" panose="02040602050305030304" pitchFamily="18" charset="0"/>
              </a:rPr>
              <a:t>This means that the model learns noise or random fluctuations in the training data as concepts. </a:t>
            </a:r>
            <a:endParaRPr lang="en-US" sz="2700" dirty="0">
              <a:latin typeface="Book Antiqua" panose="02040602050305030304" pitchFamily="18" charset="0"/>
            </a:endParaRPr>
          </a:p>
          <a:p>
            <a:pPr algn="just"/>
            <a:r>
              <a:rPr lang="en-US" sz="2700" dirty="0">
                <a:latin typeface="Book Antiqua" panose="02040602050305030304" pitchFamily="18" charset="0"/>
              </a:rPr>
              <a:t>This negatively impacts the model's ability to generalize because these concepts do not apply to new data. </a:t>
            </a:r>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Unsupervised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endParaRPr lang="en-US" sz="3150" b="1" dirty="0">
              <a:latin typeface="Book Antiqua" panose="02040602050305030304" pitchFamily="18" charset="0"/>
            </a:endParaRP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dirty="0">
                <a:latin typeface="Book Antiqua" panose="02040602050305030304" pitchFamily="18" charset="0"/>
              </a:rPr>
              <a:t>On the other hand, underfitting is the result of using an excessively simple model or using very few training samples. </a:t>
            </a:r>
            <a:endParaRPr lang="en-US" sz="2700" dirty="0">
              <a:latin typeface="Book Antiqua" panose="02040602050305030304" pitchFamily="18" charset="0"/>
            </a:endParaRPr>
          </a:p>
          <a:p>
            <a:pPr algn="just"/>
            <a:r>
              <a:rPr lang="en-US" sz="2700" dirty="0">
                <a:latin typeface="Book Antiqua" panose="02040602050305030304" pitchFamily="18" charset="0"/>
              </a:rPr>
              <a:t>in such situations, a machine learning algorithm cannot capture the underlying trend of the data.  </a:t>
            </a:r>
            <a:endParaRPr lang="en-US" sz="2700" dirty="0">
              <a:latin typeface="Book Antiqua" panose="02040602050305030304" pitchFamily="18" charset="0"/>
            </a:endParaRPr>
          </a:p>
          <a:p>
            <a:pPr algn="just"/>
            <a:r>
              <a:rPr lang="en-US" sz="2700" dirty="0">
                <a:latin typeface="Book Antiqua" panose="02040602050305030304" pitchFamily="18" charset="0"/>
              </a:rPr>
              <a:t>Thus, it refers to a model that can neither model the training data nor generalize to new data. </a:t>
            </a:r>
            <a:endParaRPr lang="en-US" sz="2700" dirty="0">
              <a:latin typeface="Book Antiqua" panose="02040602050305030304" pitchFamily="18" charset="0"/>
            </a:endParaRPr>
          </a:p>
          <a:p>
            <a:pPr algn="just"/>
            <a:r>
              <a:rPr lang="en-US" sz="2700" dirty="0">
                <a:latin typeface="Book Antiqua" panose="02040602050305030304" pitchFamily="18" charset="0"/>
              </a:rPr>
              <a:t>Obviously an underfitted machine learning model is not a suitable model for making predictions because it has poor performance on the training data too.</a:t>
            </a:r>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Unsupervised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1"/>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endParaRPr lang="en-US" sz="315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Unsupervised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43440" y="1153012"/>
            <a:ext cx="7331642" cy="5203338"/>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dirty="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endParaRPr lang="en-US" sz="2700" dirty="0">
              <a:latin typeface="Book Antiqua" panose="02040602050305030304" pitchFamily="18" charset="0"/>
            </a:endParaRPr>
          </a:p>
          <a:p>
            <a:pPr algn="just"/>
            <a:r>
              <a:rPr lang="en-US" sz="2700" dirty="0">
                <a:latin typeface="Book Antiqua" panose="02040602050305030304" pitchFamily="18" charset="0"/>
              </a:rPr>
              <a:t> A Confusion matrix is an N x N matrix used for evaluating the performance of a classification model, where N is the number of target classes. </a:t>
            </a:r>
            <a:endParaRPr lang="en-US" sz="2700" dirty="0">
              <a:latin typeface="Book Antiqua" panose="02040602050305030304" pitchFamily="18" charset="0"/>
            </a:endParaRPr>
          </a:p>
          <a:p>
            <a:pPr algn="just"/>
            <a:r>
              <a:rPr lang="en-US" sz="2700" dirty="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dirty="0">
                <a:latin typeface="Book Antiqua" panose="02040602050305030304" pitchFamily="18" charset="0"/>
              </a:rPr>
              <a:t>For a binary classification problem, we would have a 2 x 2 matrix as shown below with 4 values:</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b="1" dirty="0">
              <a:latin typeface="Book Antiqua" panose="02040602050305030304" pitchFamily="18" charset="0"/>
            </a:endParaRPr>
          </a:p>
          <a:p>
            <a:pPr algn="just"/>
            <a:r>
              <a:rPr lang="en-US" sz="2700" b="1" dirty="0">
                <a:latin typeface="Book Antiqua" panose="02040602050305030304" pitchFamily="18" charset="0"/>
              </a:rPr>
              <a:t>True Positive(TP)</a:t>
            </a:r>
            <a:r>
              <a:rPr lang="en-US" sz="2700" dirty="0">
                <a:latin typeface="Book Antiqua" panose="02040602050305030304" pitchFamily="18" charset="0"/>
              </a:rPr>
              <a:t>: It represents correctly classified positive classes. Both actual and predicted class are positive here.</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2133600" y="2438400"/>
            <a:ext cx="3352800" cy="1515533"/>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dirty="0">
                <a:latin typeface="Book Antiqua" panose="02040602050305030304" pitchFamily="18" charset="0"/>
              </a:rPr>
              <a:t>False Positive (FP)</a:t>
            </a:r>
            <a:r>
              <a:rPr lang="en-US" sz="2700" dirty="0">
                <a:latin typeface="Book Antiqua" panose="02040602050305030304" pitchFamily="18" charset="0"/>
              </a:rPr>
              <a:t>: It represents incorrectly classified positive classes. These are the positive classes predicted by the model that were actually negative. This is called Type I error.</a:t>
            </a:r>
            <a:endParaRPr lang="en-US" sz="2700" dirty="0">
              <a:latin typeface="Book Antiqua" panose="02040602050305030304" pitchFamily="18" charset="0"/>
            </a:endParaRPr>
          </a:p>
          <a:p>
            <a:pPr algn="just"/>
            <a:r>
              <a:rPr lang="en-US" sz="2700" b="1" dirty="0">
                <a:latin typeface="Book Antiqua" panose="02040602050305030304" pitchFamily="18" charset="0"/>
              </a:rPr>
              <a:t>True Negative(TN)</a:t>
            </a:r>
            <a:r>
              <a:rPr lang="en-US" sz="2700" dirty="0">
                <a:latin typeface="Book Antiqua" panose="02040602050305030304" pitchFamily="18" charset="0"/>
              </a:rPr>
              <a:t>: It represents correctly classified Negative classes. Both actual and predicted class are negative here.</a:t>
            </a:r>
            <a:endParaRPr lang="en-US" sz="2700" dirty="0">
              <a:latin typeface="Book Antiqua" panose="02040602050305030304" pitchFamily="18" charset="0"/>
            </a:endParaRPr>
          </a:p>
          <a:p>
            <a:pPr algn="just"/>
            <a:r>
              <a:rPr lang="en-US" sz="2700" b="1" dirty="0">
                <a:latin typeface="Book Antiqua" panose="02040602050305030304" pitchFamily="18" charset="0"/>
              </a:rPr>
              <a:t>False Negative (FN)</a:t>
            </a:r>
            <a:r>
              <a:rPr lang="en-US" sz="2700" dirty="0">
                <a:latin typeface="Book Antiqua" panose="02040602050305030304" pitchFamily="18" charset="0"/>
              </a:rPr>
              <a:t>: It represents incorrectly classified negative classes. These are the negative classes predicted by the model that were actually positive. This is called Type II error.</a:t>
            </a:r>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dirty="0">
                <a:latin typeface="Book Antiqua" panose="02040602050305030304" pitchFamily="18" charset="0"/>
              </a:rPr>
              <a:t>Four widely used performance measures used for evaluating classification models are: </a:t>
            </a:r>
            <a:r>
              <a:rPr lang="en-US" sz="2700" i="1" dirty="0">
                <a:latin typeface="Book Antiqua" panose="02040602050305030304" pitchFamily="18" charset="0"/>
              </a:rPr>
              <a:t>Accuracy, Recall, Precision, F1-score</a:t>
            </a:r>
            <a:r>
              <a:rPr lang="en-US" sz="2700" dirty="0">
                <a:latin typeface="Book Antiqua" panose="02040602050305030304" pitchFamily="18" charset="0"/>
              </a:rPr>
              <a:t>. </a:t>
            </a:r>
            <a:endParaRPr lang="en-US" sz="2700" dirty="0">
              <a:latin typeface="Book Antiqua" panose="02040602050305030304" pitchFamily="18" charset="0"/>
            </a:endParaRPr>
          </a:p>
          <a:p>
            <a:pPr algn="just"/>
            <a:r>
              <a:rPr lang="en-US" sz="2700" b="1" dirty="0">
                <a:latin typeface="Book Antiqua" panose="02040602050305030304" pitchFamily="18" charset="0"/>
              </a:rPr>
              <a:t>Accuracy:</a:t>
            </a:r>
            <a:r>
              <a:rPr lang="en-US" sz="2700" dirty="0">
                <a:latin typeface="Book Antiqua" panose="02040602050305030304" pitchFamily="18" charset="0"/>
              </a:rPr>
              <a:t> It is the percentage of correct predictions made by the model and is given as below:</a:t>
            </a:r>
            <a:endParaRPr lang="en-US" sz="2700" dirty="0">
              <a:latin typeface="Book Antiqua" panose="02040602050305030304" pitchFamily="18" charset="0"/>
            </a:endParaRPr>
          </a:p>
          <a:p>
            <a:pPr algn="just"/>
            <a:endParaRPr lang="en-US" sz="2700" b="1" dirty="0">
              <a:latin typeface="Book Antiqua" panose="02040602050305030304" pitchFamily="18" charset="0"/>
            </a:endParaRPr>
          </a:p>
          <a:p>
            <a:pPr algn="just"/>
            <a:endParaRPr lang="en-US" sz="2700" b="1" dirty="0">
              <a:latin typeface="Book Antiqua" panose="02040602050305030304" pitchFamily="18" charset="0"/>
            </a:endParaRPr>
          </a:p>
          <a:p>
            <a:pPr algn="just"/>
            <a:r>
              <a:rPr lang="en-US" sz="2700" b="1" dirty="0">
                <a:latin typeface="Book Antiqua" panose="02040602050305030304" pitchFamily="18" charset="0"/>
              </a:rPr>
              <a:t>Precision:</a:t>
            </a:r>
            <a:r>
              <a:rPr lang="en-US" sz="2700" dirty="0">
                <a:latin typeface="Book Antiqua" panose="02040602050305030304" pitchFamily="18" charset="0"/>
              </a:rPr>
              <a:t> It is  percentage of predicted positives that are actually positive and is given by:</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206876" name="Equation" r:id="rId1" imgW="90525600" imgH="9448800" progId="Equation.3">
                  <p:embed/>
                </p:oleObj>
              </mc:Choice>
              <mc:Fallback>
                <p:oleObj name="Equation" r:id="rId1" imgW="90525600" imgH="9448800" progId="Equation.3">
                  <p:embed/>
                  <p:pic>
                    <p:nvPicPr>
                      <p:cNvPr id="0" name="Picture 206875"/>
                      <p:cNvPicPr/>
                      <p:nvPr/>
                    </p:nvPicPr>
                    <p:blipFill>
                      <a:blip r:embed="rId2"/>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206877" name="Equation" r:id="rId3" imgW="88392000" imgH="9448800" progId="Equation.3">
                  <p:embed/>
                </p:oleObj>
              </mc:Choice>
              <mc:Fallback>
                <p:oleObj name="Equation" r:id="rId3" imgW="88392000" imgH="9448800" progId="Equation.3">
                  <p:embed/>
                  <p:pic>
                    <p:nvPicPr>
                      <p:cNvPr id="0" name="Picture 206876"/>
                      <p:cNvPicPr/>
                      <p:nvPr/>
                    </p:nvPicPr>
                    <p:blipFill>
                      <a:blip r:embed="rId4"/>
                      <a:stretch>
                        <a:fillRect/>
                      </a:stretch>
                    </p:blipFill>
                    <p:spPr>
                      <a:xfrm>
                        <a:off x="1299921" y="5418508"/>
                        <a:ext cx="6363354" cy="677492"/>
                      </a:xfrm>
                      <a:prstGeom prst="rect">
                        <a:avLst/>
                      </a:prstGeom>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dirty="0">
                <a:latin typeface="Book Antiqua" panose="02040602050305030304" pitchFamily="18" charset="0"/>
              </a:rPr>
              <a:t>Recall:</a:t>
            </a:r>
            <a:r>
              <a:rPr lang="en-US" sz="2800" dirty="0">
                <a:latin typeface="Book Antiqua" panose="02040602050305030304" pitchFamily="18" charset="0"/>
              </a:rPr>
              <a:t> It is the percentage of actual positives that are correctly classified by the model and is given as below:</a:t>
            </a:r>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r>
              <a:rPr lang="en-US" sz="2800" b="1" dirty="0">
                <a:latin typeface="Book Antiqua" panose="02040602050305030304" pitchFamily="18" charset="0"/>
              </a:rPr>
              <a:t>F1-score:</a:t>
            </a:r>
            <a:r>
              <a:rPr lang="en-US" sz="2800" dirty="0">
                <a:latin typeface="Book Antiqua" panose="02040602050305030304" pitchFamily="18" charset="0"/>
              </a:rPr>
              <a:t> It is the harmonic mean of recall and precision. It becomes high only when both precision and recall are high. This score is given by:</a:t>
            </a:r>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endParaRPr lang="en-US" sz="28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207900" name="Equation" r:id="rId1" imgW="79248000" imgH="10058400" progId="Equation.3">
                  <p:embed/>
                </p:oleObj>
              </mc:Choice>
              <mc:Fallback>
                <p:oleObj name="Equation" r:id="rId1" imgW="79248000" imgH="10058400" progId="Equation.3">
                  <p:embed/>
                  <p:pic>
                    <p:nvPicPr>
                      <p:cNvPr id="0" name="Picture 207899"/>
                      <p:cNvPicPr/>
                      <p:nvPr/>
                    </p:nvPicPr>
                    <p:blipFill>
                      <a:blip r:embed="rId2"/>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207901" name="Equation" r:id="rId3" imgW="39928800" imgH="9448800" progId="Equation.3">
                  <p:embed/>
                </p:oleObj>
              </mc:Choice>
              <mc:Fallback>
                <p:oleObj name="Equation" r:id="rId3" imgW="39928800" imgH="9448800" progId="Equation.3">
                  <p:embed/>
                  <p:pic>
                    <p:nvPicPr>
                      <p:cNvPr id="0" name="Picture 207900"/>
                      <p:cNvPicPr/>
                      <p:nvPr/>
                    </p:nvPicPr>
                    <p:blipFill>
                      <a:blip r:embed="rId4"/>
                      <a:stretch>
                        <a:fillRect/>
                      </a:stretch>
                    </p:blipFill>
                    <p:spPr>
                      <a:xfrm>
                        <a:off x="2043112" y="5410200"/>
                        <a:ext cx="3370988" cy="762000"/>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dirty="0">
                <a:latin typeface="Book Antiqua" panose="02040602050305030304" pitchFamily="18" charset="0"/>
              </a:rPr>
              <a:t>Example</a:t>
            </a:r>
            <a:endParaRPr lang="en-US" sz="2700" b="1" dirty="0">
              <a:latin typeface="Book Antiqua" panose="02040602050305030304" pitchFamily="18" charset="0"/>
            </a:endParaRPr>
          </a:p>
          <a:p>
            <a:pPr algn="just"/>
            <a:r>
              <a:rPr lang="en-US" sz="2600" dirty="0">
                <a:latin typeface="Book Antiqua" panose="02040602050305030304" pitchFamily="18" charset="0"/>
              </a:rPr>
              <a:t>Suppose that we have to classify 100 people as pregnant or not pregnant. This includes 40 pregnant women and the remaining 60 are not pregnant. 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dirty="0">
              <a:latin typeface="Book Antiqua" panose="02040602050305030304" pitchFamily="18" charset="0"/>
            </a:endParaRPr>
          </a:p>
          <a:p>
            <a:pPr algn="just"/>
            <a:r>
              <a:rPr lang="en-US" sz="2600" dirty="0">
                <a:latin typeface="Book Antiqua" panose="02040602050305030304" pitchFamily="18" charset="0"/>
              </a:rPr>
              <a:t>Compute accuracy, precision, recall, and F1-score for the above example.</a:t>
            </a:r>
            <a:endParaRPr lang="en-US" sz="26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dirty="0">
                <a:latin typeface="Book Antiqua" panose="02040602050305030304" pitchFamily="18" charset="0"/>
              </a:rPr>
              <a:t>Solution</a:t>
            </a:r>
            <a:endParaRPr lang="en-US" b="1" dirty="0">
              <a:latin typeface="Book Antiqua" panose="02040602050305030304" pitchFamily="18" charset="0"/>
            </a:endParaRPr>
          </a:p>
          <a:p>
            <a:pPr marL="0" indent="0" algn="just">
              <a:buNone/>
            </a:pPr>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dirty="0">
                <a:latin typeface="Book Antiqua" panose="02040602050305030304" pitchFamily="18" charset="0"/>
              </a:rPr>
              <a:t>Cross-validation is a re-sampling procedure used to evaluate machine learning models on a limited data sample.</a:t>
            </a:r>
            <a:endParaRPr lang="en-US" sz="2700" dirty="0">
              <a:latin typeface="Book Antiqua" panose="02040602050305030304" pitchFamily="18" charset="0"/>
            </a:endParaRPr>
          </a:p>
          <a:p>
            <a:pPr algn="just"/>
            <a:r>
              <a:rPr lang="en-US" sz="2700" dirty="0">
                <a:latin typeface="Book Antiqua" panose="02040602050305030304" pitchFamily="18" charset="0"/>
              </a:rPr>
              <a:t>k-Fold Cross-Validation (Muti-Fold Cross-Validation) is widely used for cross validation. If we choose k=10, it becomes 10-fold cross validation.</a:t>
            </a:r>
            <a:endParaRPr lang="en-US" sz="2700" dirty="0">
              <a:latin typeface="Book Antiqua" panose="02040602050305030304" pitchFamily="18" charset="0"/>
            </a:endParaRPr>
          </a:p>
          <a:p>
            <a:pPr algn="just"/>
            <a:r>
              <a:rPr lang="en-US" sz="2700" dirty="0">
                <a:latin typeface="Book Antiqua" panose="02040602050305030304" pitchFamily="18" charset="0"/>
              </a:rPr>
              <a:t>In this approach, the original sample is randomly partitioned into </a:t>
            </a:r>
            <a:r>
              <a:rPr lang="en-US" sz="2700" i="1" dirty="0">
                <a:latin typeface="Book Antiqua" panose="02040602050305030304" pitchFamily="18" charset="0"/>
              </a:rPr>
              <a:t>k</a:t>
            </a:r>
            <a:r>
              <a:rPr lang="en-US" sz="2700" dirty="0">
                <a:latin typeface="Book Antiqua" panose="02040602050305030304" pitchFamily="18" charset="0"/>
              </a:rPr>
              <a:t> equal sized subsamples. Out of the </a:t>
            </a:r>
            <a:r>
              <a:rPr lang="en-US" sz="2700" i="1" dirty="0">
                <a:latin typeface="Book Antiqua" panose="02040602050305030304" pitchFamily="18" charset="0"/>
              </a:rPr>
              <a:t>k</a:t>
            </a:r>
            <a:r>
              <a:rPr lang="en-US" sz="2700" dirty="0">
                <a:latin typeface="Book Antiqua" panose="02040602050305030304" pitchFamily="18" charset="0"/>
              </a:rPr>
              <a:t> subsamples, a single subsample is used as the testing set, and the remaining </a:t>
            </a:r>
            <a:r>
              <a:rPr lang="en-US" sz="2700" i="1" dirty="0">
                <a:latin typeface="Book Antiqua" panose="02040602050305030304" pitchFamily="18" charset="0"/>
              </a:rPr>
              <a:t>k</a:t>
            </a:r>
            <a:r>
              <a:rPr lang="en-US" sz="2700" dirty="0">
                <a:latin typeface="Book Antiqua" panose="02040602050305030304" pitchFamily="18" charset="0"/>
              </a:rPr>
              <a:t> − 1 subsamples are used as training set. </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anose="02040602050305030304" pitchFamily="18" charset="0"/>
              </a:rPr>
              <a:t>The cross-validation process is then repeated </a:t>
            </a:r>
            <a:r>
              <a:rPr lang="en-US" sz="2700" i="1" dirty="0">
                <a:latin typeface="Book Antiqua" panose="02040602050305030304" pitchFamily="18" charset="0"/>
              </a:rPr>
              <a:t>k</a:t>
            </a:r>
            <a:r>
              <a:rPr lang="en-US" sz="2700" dirty="0">
                <a:latin typeface="Book Antiqua" panose="02040602050305030304" pitchFamily="18" charset="0"/>
              </a:rPr>
              <a:t> times, with each of the </a:t>
            </a:r>
            <a:r>
              <a:rPr lang="en-US" sz="2700" i="1" dirty="0">
                <a:latin typeface="Book Antiqua" panose="02040602050305030304" pitchFamily="18" charset="0"/>
              </a:rPr>
              <a:t>k</a:t>
            </a:r>
            <a:r>
              <a:rPr lang="en-US" sz="2700" dirty="0">
                <a:latin typeface="Book Antiqua" panose="02040602050305030304" pitchFamily="18" charset="0"/>
              </a:rPr>
              <a:t> subsamples used exactly once as the testing data. The </a:t>
            </a:r>
            <a:r>
              <a:rPr lang="en-US" sz="2700" i="1" dirty="0">
                <a:latin typeface="Book Antiqua" panose="02040602050305030304" pitchFamily="18" charset="0"/>
              </a:rPr>
              <a:t>k</a:t>
            </a:r>
            <a:r>
              <a:rPr lang="en-US" sz="2700" dirty="0">
                <a:latin typeface="Book Antiqua" panose="02040602050305030304" pitchFamily="18" charset="0"/>
              </a:rPr>
              <a:t> results can then be averaged to produce a single estimation. </a:t>
            </a:r>
            <a:endParaRPr lang="en-US" sz="2700" dirty="0">
              <a:latin typeface="Book Antiqua" panose="02040602050305030304" pitchFamily="18" charset="0"/>
            </a:endParaRPr>
          </a:p>
          <a:p>
            <a:pPr algn="just"/>
            <a:r>
              <a:rPr lang="en-US" sz="2700" dirty="0">
                <a:latin typeface="Book Antiqua" panose="02040602050305030304" pitchFamily="18" charset="0"/>
              </a:rPr>
              <a:t>The advantage of this method is that all observations are used for both training and testing, and each observation is used for testing exactly once. 10-fold cross-validation is commonly used, but in general </a:t>
            </a:r>
            <a:r>
              <a:rPr lang="en-US" sz="2700" i="1" dirty="0">
                <a:latin typeface="Book Antiqua" panose="02040602050305030304" pitchFamily="18" charset="0"/>
              </a:rPr>
              <a:t>k</a:t>
            </a:r>
            <a:r>
              <a:rPr lang="en-US" sz="2700" dirty="0">
                <a:latin typeface="Book Antiqua" panose="02040602050305030304" pitchFamily="18" charset="0"/>
              </a:rPr>
              <a:t> remains an unfixed parameter.</a:t>
            </a:r>
            <a:endParaRPr lang="en-US" sz="2700" dirty="0">
              <a:latin typeface="Book Antiqua" panose="02040602050305030304" pitchFamily="18" charset="0"/>
            </a:endParaRPr>
          </a:p>
          <a:p>
            <a:pPr algn="just"/>
            <a:r>
              <a:rPr lang="en-US" sz="2700" dirty="0">
                <a:latin typeface="Book Antiqua" panose="02040602050305030304" pitchFamily="18" charset="0"/>
              </a:rPr>
              <a:t>For example, setting </a:t>
            </a:r>
            <a:r>
              <a:rPr lang="en-US" sz="2700" i="1" dirty="0">
                <a:latin typeface="Book Antiqua" panose="02040602050305030304" pitchFamily="18" charset="0"/>
              </a:rPr>
              <a:t>k</a:t>
            </a:r>
            <a:r>
              <a:rPr lang="en-US" sz="2700" dirty="0">
                <a:latin typeface="Book Antiqua" panose="02040602050305030304" pitchFamily="18" charset="0"/>
              </a:rPr>
              <a:t> = </a:t>
            </a:r>
            <a:r>
              <a:rPr lang="en-US" sz="2700" i="1" dirty="0">
                <a:latin typeface="Book Antiqua" panose="02040602050305030304" pitchFamily="18" charset="0"/>
              </a:rPr>
              <a:t>2</a:t>
            </a:r>
            <a:r>
              <a:rPr lang="en-US" sz="2700" dirty="0">
                <a:latin typeface="Book Antiqua" panose="02040602050305030304" pitchFamily="18" charset="0"/>
              </a:rPr>
              <a:t> results in 2-fold cross-validation. </a:t>
            </a:r>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If </a:t>
            </a:r>
            <a:r>
              <a:rPr lang="en-US" sz="2800" i="1" dirty="0">
                <a:latin typeface="Book Antiqua" panose="02040602050305030304" pitchFamily="18" charset="0"/>
              </a:rPr>
              <a:t>f </a:t>
            </a:r>
            <a:r>
              <a:rPr lang="en-US" sz="2800" dirty="0">
                <a:latin typeface="Book Antiqua" panose="02040602050305030304" pitchFamily="18" charset="0"/>
              </a:rPr>
              <a:t>is function to be minimized (cost function), Gradient descent changes the parameters of learning model iteratively as below:</a:t>
            </a:r>
            <a:endParaRPr lang="en-US" sz="2800" dirty="0">
              <a:latin typeface="Book Antiqua" panose="02040602050305030304" pitchFamily="18" charset="0"/>
            </a:endParaRPr>
          </a:p>
          <a:p>
            <a:pPr marL="284480" indent="-284480" algn="just">
              <a:buNone/>
            </a:pPr>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a:p>
            <a:pPr marL="284480" indent="-284480" algn="just">
              <a:buNone/>
            </a:pPr>
            <a:r>
              <a:rPr lang="en-US" sz="2800" dirty="0">
                <a:latin typeface="Book Antiqua" panose="02040602050305030304" pitchFamily="18" charset="0"/>
              </a:rPr>
              <a:t>		</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GD simply measures the change in all weights with regard to the change in error. We can also think of a gradient as the slope of a function. </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194595" name="Equation" r:id="rId1" imgW="3911600" imgH="635000" progId="Equation.3">
                  <p:embed/>
                </p:oleObj>
              </mc:Choice>
              <mc:Fallback>
                <p:oleObj name="Equation" r:id="rId1" imgW="3911600" imgH="635000" progId="Equation.3">
                  <p:embed/>
                  <p:pic>
                    <p:nvPicPr>
                      <p:cNvPr id="0" name="Picture 1945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dirty="0">
                <a:latin typeface="Book Antiqua" panose="02040602050305030304" pitchFamily="18" charset="0"/>
              </a:rPr>
              <a:t>In 2-fold cross-validation, we randomly shuffle the dataset into two sets </a:t>
            </a:r>
            <a:r>
              <a:rPr lang="en-US" sz="2700" i="1" dirty="0">
                <a:latin typeface="Book Antiqua" panose="02040602050305030304" pitchFamily="18" charset="0"/>
              </a:rPr>
              <a:t>d</a:t>
            </a:r>
            <a:r>
              <a:rPr lang="en-US" sz="2700" baseline="-25000" dirty="0">
                <a:latin typeface="Book Antiqua" panose="02040602050305030304" pitchFamily="18" charset="0"/>
              </a:rPr>
              <a:t>0</a:t>
            </a:r>
            <a:r>
              <a:rPr lang="en-US" sz="2700" dirty="0">
                <a:latin typeface="Book Antiqua" panose="02040602050305030304" pitchFamily="18" charset="0"/>
              </a:rPr>
              <a:t> and </a:t>
            </a:r>
            <a:r>
              <a:rPr lang="en-US" sz="2700" i="1" dirty="0">
                <a:latin typeface="Book Antiqua" panose="02040602050305030304" pitchFamily="18" charset="0"/>
              </a:rPr>
              <a:t>d</a:t>
            </a:r>
            <a:r>
              <a:rPr lang="en-US" sz="2700" baseline="-25000" dirty="0">
                <a:latin typeface="Book Antiqua" panose="02040602050305030304" pitchFamily="18" charset="0"/>
              </a:rPr>
              <a:t>1</a:t>
            </a:r>
            <a:r>
              <a:rPr lang="en-US" sz="2700" dirty="0">
                <a:latin typeface="Book Antiqua" panose="02040602050305030304" pitchFamily="18" charset="0"/>
              </a:rPr>
              <a:t>, so that both sets are equal size. We then train on </a:t>
            </a:r>
            <a:r>
              <a:rPr lang="en-US" sz="2700" i="1" dirty="0">
                <a:latin typeface="Book Antiqua" panose="02040602050305030304" pitchFamily="18" charset="0"/>
              </a:rPr>
              <a:t>d</a:t>
            </a:r>
            <a:r>
              <a:rPr lang="en-US" sz="2700" baseline="-25000" dirty="0">
                <a:latin typeface="Book Antiqua" panose="02040602050305030304" pitchFamily="18" charset="0"/>
              </a:rPr>
              <a:t>0</a:t>
            </a:r>
            <a:r>
              <a:rPr lang="en-US" sz="2700" dirty="0">
                <a:latin typeface="Book Antiqua" panose="02040602050305030304" pitchFamily="18" charset="0"/>
              </a:rPr>
              <a:t> and test on </a:t>
            </a:r>
            <a:r>
              <a:rPr lang="en-US" sz="2700" i="1" dirty="0">
                <a:latin typeface="Book Antiqua" panose="02040602050305030304" pitchFamily="18" charset="0"/>
              </a:rPr>
              <a:t>d</a:t>
            </a:r>
            <a:r>
              <a:rPr lang="en-US" sz="2700" baseline="-25000" dirty="0">
                <a:latin typeface="Book Antiqua" panose="02040602050305030304" pitchFamily="18" charset="0"/>
              </a:rPr>
              <a:t>1</a:t>
            </a:r>
            <a:r>
              <a:rPr lang="en-US" sz="2700" dirty="0">
                <a:latin typeface="Book Antiqua" panose="02040602050305030304" pitchFamily="18" charset="0"/>
              </a:rPr>
              <a:t>, followed by training on </a:t>
            </a:r>
            <a:r>
              <a:rPr lang="en-US" sz="2700" i="1" dirty="0">
                <a:latin typeface="Book Antiqua" panose="02040602050305030304" pitchFamily="18" charset="0"/>
              </a:rPr>
              <a:t>d</a:t>
            </a:r>
            <a:r>
              <a:rPr lang="en-US" sz="2700" baseline="-25000" dirty="0">
                <a:latin typeface="Book Antiqua" panose="02040602050305030304" pitchFamily="18" charset="0"/>
              </a:rPr>
              <a:t>1</a:t>
            </a:r>
            <a:r>
              <a:rPr lang="en-US" sz="2700" dirty="0">
                <a:latin typeface="Book Antiqua" panose="02040602050305030304" pitchFamily="18" charset="0"/>
              </a:rPr>
              <a:t> and testing on </a:t>
            </a:r>
            <a:r>
              <a:rPr lang="en-US" sz="2700" i="1" dirty="0">
                <a:latin typeface="Book Antiqua" panose="02040602050305030304" pitchFamily="18" charset="0"/>
              </a:rPr>
              <a:t>d</a:t>
            </a:r>
            <a:r>
              <a:rPr lang="en-US" sz="2700" baseline="-25000" dirty="0">
                <a:latin typeface="Book Antiqua" panose="02040602050305030304" pitchFamily="18" charset="0"/>
              </a:rPr>
              <a:t>0</a:t>
            </a:r>
            <a:r>
              <a:rPr lang="en-US" sz="2700" dirty="0">
                <a:latin typeface="Book Antiqua" panose="02040602050305030304" pitchFamily="18" charset="0"/>
              </a:rPr>
              <a:t>.</a:t>
            </a:r>
            <a:endParaRPr lang="en-US" sz="2700" dirty="0">
              <a:latin typeface="Book Antiqua" panose="02040602050305030304" pitchFamily="18" charset="0"/>
            </a:endParaRPr>
          </a:p>
          <a:p>
            <a:pPr algn="just" fontAlgn="base"/>
            <a:r>
              <a:rPr lang="en-US" sz="2700" dirty="0">
                <a:latin typeface="Book Antiqua" panose="02040602050305030304" pitchFamily="18" charset="0"/>
              </a:rPr>
              <a:t>To make the cross-validation procedure concrete, let’s look at a worked example. Imagine we have a data sample with 6 observations: {(1,3), (2,5), (3,7), (4,9), (5,11), (6,13)}</a:t>
            </a:r>
            <a:endParaRPr lang="en-US" sz="2700" dirty="0">
              <a:latin typeface="Book Antiqua" panose="02040602050305030304" pitchFamily="18" charset="0"/>
            </a:endParaRPr>
          </a:p>
          <a:p>
            <a:pPr algn="just" fontAlgn="base"/>
            <a:r>
              <a:rPr lang="en-US" sz="2700" dirty="0">
                <a:latin typeface="Book Antiqua" panose="02040602050305030304" pitchFamily="18" charset="0"/>
              </a:rPr>
              <a:t>Let k=3. That means we will shuffle the data and then split the data into 3 groups: </a:t>
            </a:r>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dirty="0">
                <a:latin typeface="Book Antiqua" panose="02040602050305030304" pitchFamily="18" charset="0"/>
              </a:rPr>
              <a:t>Fold 1= {(1,3),(5,11)}  	</a:t>
            </a:r>
            <a:endParaRPr lang="en-US" sz="2700" dirty="0">
              <a:latin typeface="Book Antiqua" panose="02040602050305030304" pitchFamily="18" charset="0"/>
            </a:endParaRPr>
          </a:p>
          <a:p>
            <a:pPr algn="just" fontAlgn="base"/>
            <a:r>
              <a:rPr lang="en-US" sz="2700" dirty="0">
                <a:latin typeface="Book Antiqua" panose="02040602050305030304" pitchFamily="18" charset="0"/>
              </a:rPr>
              <a:t>Fold 2= {(6,13),(3,7)}	</a:t>
            </a:r>
            <a:endParaRPr lang="en-US" sz="2700" dirty="0">
              <a:latin typeface="Book Antiqua" panose="02040602050305030304" pitchFamily="18" charset="0"/>
            </a:endParaRPr>
          </a:p>
          <a:p>
            <a:pPr algn="just" fontAlgn="base"/>
            <a:r>
              <a:rPr lang="en-US" sz="2700" dirty="0">
                <a:latin typeface="Book Antiqua" panose="02040602050305030304" pitchFamily="18" charset="0"/>
              </a:rPr>
              <a:t>Fold 3= {(2,5),(4,9)}</a:t>
            </a:r>
            <a:endParaRPr lang="en-US" sz="2700" dirty="0">
              <a:latin typeface="Book Antiqua" panose="02040602050305030304" pitchFamily="18" charset="0"/>
            </a:endParaRPr>
          </a:p>
          <a:p>
            <a:pPr algn="just" fontAlgn="base"/>
            <a:r>
              <a:rPr lang="en-US" sz="2700" dirty="0">
                <a:latin typeface="Book Antiqua" panose="02040602050305030304" pitchFamily="18" charset="0"/>
              </a:rPr>
              <a:t>Three models are trained and evaluated with each fold given a chance to be the held out test set. For example:</a:t>
            </a:r>
            <a:endParaRPr lang="en-US" sz="2700" dirty="0">
              <a:latin typeface="Book Antiqua" panose="02040602050305030304" pitchFamily="18" charset="0"/>
            </a:endParaRPr>
          </a:p>
          <a:p>
            <a:pPr lvl="1" algn="just" fontAlgn="base"/>
            <a:r>
              <a:rPr lang="en-US" sz="2500" b="1" dirty="0">
                <a:latin typeface="Book Antiqua" panose="02040602050305030304" pitchFamily="18" charset="0"/>
              </a:rPr>
              <a:t>Model 1</a:t>
            </a:r>
            <a:r>
              <a:rPr lang="en-US" sz="2500" dirty="0">
                <a:latin typeface="Book Antiqua" panose="02040602050305030304" pitchFamily="18" charset="0"/>
              </a:rPr>
              <a:t>: Trained on Fold 1 + Fold 2, Tested on Fold 3</a:t>
            </a:r>
            <a:endParaRPr lang="en-US" sz="2500" dirty="0">
              <a:latin typeface="Book Antiqua" panose="02040602050305030304" pitchFamily="18" charset="0"/>
            </a:endParaRPr>
          </a:p>
          <a:p>
            <a:pPr lvl="1" algn="just" fontAlgn="base"/>
            <a:r>
              <a:rPr lang="en-US" sz="2500" b="1" dirty="0">
                <a:latin typeface="Book Antiqua" panose="02040602050305030304" pitchFamily="18" charset="0"/>
              </a:rPr>
              <a:t>Model 2</a:t>
            </a:r>
            <a:r>
              <a:rPr lang="en-US" sz="2500" dirty="0">
                <a:latin typeface="Book Antiqua" panose="02040602050305030304" pitchFamily="18" charset="0"/>
              </a:rPr>
              <a:t>: Trained on Fold 2 + Fold 3, Tested on Fold 1</a:t>
            </a:r>
            <a:endParaRPr lang="en-US" sz="2500" dirty="0">
              <a:latin typeface="Book Antiqua" panose="02040602050305030304" pitchFamily="18" charset="0"/>
            </a:endParaRPr>
          </a:p>
          <a:p>
            <a:pPr lvl="1" algn="just" fontAlgn="base"/>
            <a:r>
              <a:rPr lang="en-US" sz="2500" b="1" dirty="0">
                <a:latin typeface="Book Antiqua" panose="02040602050305030304" pitchFamily="18" charset="0"/>
              </a:rPr>
              <a:t>Model3</a:t>
            </a:r>
            <a:r>
              <a:rPr lang="en-US" sz="2500" dirty="0">
                <a:latin typeface="Book Antiqua" panose="02040602050305030304" pitchFamily="18" charset="0"/>
              </a:rPr>
              <a:t>: Trained on Fold 1 + Fold 3, Tested on Fold 2</a:t>
            </a:r>
            <a:endParaRPr lang="en-US" sz="25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Data Mining-CSIT 7th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Said it more mathematically, a gradient is a partial derivative with respect to its inputs.</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The higher the gradient, the steeper the slope and the faster a model can learn. But if the slope is zero, the model stops learning.</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How big the steps are that Gradient Descent takes into the direction of the local minimum are determined by the learning rate. </a:t>
            </a:r>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dirty="0">
                <a:latin typeface="Book Antiqua" panose="02040602050305030304" pitchFamily="18" charset="0"/>
              </a:rPr>
              <a:t>With a high learning rate we can cover more ground each step, but we risk overshooting the lowest point. </a:t>
            </a:r>
            <a:endParaRPr lang="en-US" sz="2800" dirty="0">
              <a:latin typeface="Book Antiqua" panose="02040602050305030304" pitchFamily="18" charset="0"/>
            </a:endParaRPr>
          </a:p>
          <a:p>
            <a:pPr marL="284480" indent="-284480" algn="just"/>
            <a:r>
              <a:rPr lang="en-US" sz="2800" dirty="0">
                <a:latin typeface="Book Antiqua" panose="02040602050305030304" pitchFamily="18" charset="0"/>
              </a:rPr>
              <a:t>A low learning rate is more precise, but calculating the gradient is time-consuming, so it will take us a very long time to get to the bottom.</a:t>
            </a:r>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3" name="Footer Placeholder 12"/>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a:latin typeface="Book Antiqua" panose="02040602050305030304" pitchFamily="18" charset="0"/>
              </a:rPr>
              <a:t>Gradient Descent</a:t>
            </a:r>
            <a:endParaRPr lang="en-US" altLang="en-US" sz="3600" b="1" dirty="0">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endParaRPr lang="en-US" sz="2800" dirty="0">
              <a:latin typeface="Book Antiqua" panose="02040602050305030304" pitchFamily="18" charset="0"/>
            </a:endParaRPr>
          </a:p>
          <a:p>
            <a:pPr marL="284480" indent="-284480" algn="just"/>
            <a:endParaRPr lang="en-US" sz="2800" dirty="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0" name="Picture 2" descr="Image result for High low and good learning rate"/>
          <p:cNvPicPr>
            <a:picLocks noChangeAspect="1" noChangeArrowheads="1"/>
          </p:cNvPicPr>
          <p:nvPr/>
        </p:nvPicPr>
        <p:blipFill>
          <a:blip r:embed="rId1"/>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a:latin typeface="Book Antiqua" panose="02040602050305030304" pitchFamily="18" charset="0"/>
              </a:rPr>
              <a:t>Gradient Descent Variations</a:t>
            </a:r>
            <a:endParaRPr lang="en-US" sz="3600" b="1" dirty="0">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a:latin typeface="Book Antiqua" panose="02040602050305030304" pitchFamily="18" charset="0"/>
              </a:rPr>
              <a:t>Gradient descent is an optimization algorithm often used for finding the weights or coefficients of machine learning algorithms.</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It uses the error on the predictions to update the model in such a way as to reduce the error.</a:t>
            </a:r>
            <a:endParaRPr lang="en-US" sz="2800" dirty="0">
              <a:latin typeface="Book Antiqua" panose="02040602050305030304" pitchFamily="18" charset="0"/>
            </a:endParaRPr>
          </a:p>
          <a:p>
            <a:pPr algn="just" fontAlgn="base"/>
            <a:r>
              <a:rPr lang="en-US" sz="2800" dirty="0">
                <a:latin typeface="Book Antiqua" panose="02040602050305030304" pitchFamily="18" charset="0"/>
              </a:rPr>
              <a:t>The goal of the algorithm is to find model parameters (e.g. coefficients or weights) that minimize the error of the model on the training dataset. </a:t>
            </a: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Unsupervised Learning                              Prepared BY: Arjun Saud</a:t>
            </a:r>
            <a:endParaRPr lang="en-US" dirty="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19825</Words>
  <Application>WPS Presentation</Application>
  <PresentationFormat>On-screen Show (4:3)</PresentationFormat>
  <Paragraphs>578</Paragraphs>
  <Slides>51</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24</vt:i4>
      </vt:variant>
      <vt:variant>
        <vt:lpstr>幻灯片标题</vt:lpstr>
      </vt:variant>
      <vt:variant>
        <vt:i4>51</vt:i4>
      </vt:variant>
    </vt:vector>
  </HeadingPairs>
  <TitlesOfParts>
    <vt:vector size="85" baseType="lpstr">
      <vt:lpstr>Arial</vt:lpstr>
      <vt:lpstr>SimSun</vt:lpstr>
      <vt:lpstr>Wingdings</vt:lpstr>
      <vt:lpstr>Book Antiqua</vt:lpstr>
      <vt:lpstr>Calibri</vt:lpstr>
      <vt:lpstr>Microsoft YaHei</vt:lpstr>
      <vt:lpstr>Arial Unicode MS</vt:lpstr>
      <vt:lpstr>Cambria Math</vt:lpstr>
      <vt:lpstr>Book Antiqua</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326</cp:revision>
  <dcterms:created xsi:type="dcterms:W3CDTF">2018-12-09T05:19:00Z</dcterms:created>
  <dcterms:modified xsi:type="dcterms:W3CDTF">2022-05-25T03:59:18Z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CCA15AC4C1244B97ACB6AFA55EFB48EA</vt:lpwstr>
  </property>
  <property fmtid="{D5CDD505-2E9C-101B-9397-08002B2CF9AE}" pid="4" name="KSOProductBuildVer">
    <vt:lpwstr>1033-11.2.0.11130</vt:lpwstr>
  </property>
</Properties>
</file>