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310" r:id="rId5"/>
    <p:sldId id="291" r:id="rId6"/>
    <p:sldId id="330" r:id="rId7"/>
    <p:sldId id="331" r:id="rId8"/>
    <p:sldId id="332" r:id="rId9"/>
    <p:sldId id="311" r:id="rId10"/>
    <p:sldId id="258" r:id="rId11"/>
    <p:sldId id="272" r:id="rId12"/>
    <p:sldId id="312" r:id="rId13"/>
    <p:sldId id="313" r:id="rId14"/>
    <p:sldId id="314" r:id="rId15"/>
    <p:sldId id="315" r:id="rId16"/>
    <p:sldId id="263" r:id="rId17"/>
    <p:sldId id="264" r:id="rId18"/>
    <p:sldId id="265" r:id="rId19"/>
    <p:sldId id="316" r:id="rId20"/>
    <p:sldId id="317" r:id="rId21"/>
    <p:sldId id="266" r:id="rId22"/>
    <p:sldId id="267" r:id="rId23"/>
    <p:sldId id="318" r:id="rId24"/>
    <p:sldId id="268" r:id="rId25"/>
    <p:sldId id="269" r:id="rId26"/>
    <p:sldId id="319" r:id="rId27"/>
    <p:sldId id="320" r:id="rId28"/>
    <p:sldId id="270" r:id="rId29"/>
    <p:sldId id="321" r:id="rId30"/>
    <p:sldId id="322" r:id="rId31"/>
    <p:sldId id="323" r:id="rId32"/>
    <p:sldId id="324" r:id="rId33"/>
    <p:sldId id="325" r:id="rId34"/>
    <p:sldId id="326" r:id="rId35"/>
    <p:sldId id="327" r:id="rId36"/>
    <p:sldId id="328" r:id="rId37"/>
    <p:sldId id="32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24" autoAdjust="0"/>
  </p:normalViewPr>
  <p:slideViewPr>
    <p:cSldViewPr>
      <p:cViewPr varScale="1">
        <p:scale>
          <a:sx n="80" d="100"/>
          <a:sy n="80" d="100"/>
        </p:scale>
        <p:origin x="1173" y="57"/>
      </p:cViewPr>
      <p:guideLst>
        <p:guide orient="horz" pos="2160"/>
        <p:guide pos="2880"/>
      </p:guideLst>
    </p:cSldViewPr>
  </p:slideViewPr>
  <p:outlineViewPr>
    <p:cViewPr>
      <p:scale>
        <a:sx n="33" d="100"/>
        <a:sy n="33" d="100"/>
      </p:scale>
      <p:origin x="0" y="318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81C65-9E4D-4E6B-9531-A19805657A69}" type="datetimeFigureOut">
              <a:rPr lang="en-AS" smtClean="0"/>
              <a:t>09/24/2022</a:t>
            </a:fld>
            <a:endParaRPr lang="en-A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2F13-02D2-437E-A2CC-B290710612C3}" type="slidenum">
              <a:rPr lang="en-AS" smtClean="0"/>
              <a:t>‹#›</a:t>
            </a:fld>
            <a:endParaRPr lang="en-AS"/>
          </a:p>
        </p:txBody>
      </p:sp>
    </p:spTree>
    <p:extLst>
      <p:ext uri="{BB962C8B-B14F-4D97-AF65-F5344CB8AC3E}">
        <p14:creationId xmlns:p14="http://schemas.microsoft.com/office/powerpoint/2010/main" val="251806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906534-C387-4928-8D14-0B58A90B0E02}" type="slidenum">
              <a:rPr lang="en-US" smtClean="0"/>
              <a:t>1</a:t>
            </a:fld>
            <a:endParaRPr lang="en-US"/>
          </a:p>
        </p:txBody>
      </p:sp>
    </p:spTree>
    <p:extLst>
      <p:ext uri="{BB962C8B-B14F-4D97-AF65-F5344CB8AC3E}">
        <p14:creationId xmlns:p14="http://schemas.microsoft.com/office/powerpoint/2010/main" val="176524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D940B-5044-4EC6-880A-A0870A639138}" type="datetimeFigureOut">
              <a:rPr lang="en-US" smtClean="0"/>
              <a:pPr/>
              <a:t>9/24/2022</a:t>
            </a:fld>
            <a:endParaRPr lang="en-US"/>
          </a:p>
        </p:txBody>
      </p:sp>
      <p:sp>
        <p:nvSpPr>
          <p:cNvPr id="8" name="Footer Placeholder 7"/>
          <p:cNvSpPr>
            <a:spLocks noGrp="1"/>
          </p:cNvSpPr>
          <p:nvPr>
            <p:ph type="ftr" sz="quarter" idx="11"/>
          </p:nvPr>
        </p:nvSpPr>
        <p:spPr>
          <a:xfrm>
            <a:off x="3124200" y="624840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D940B-5044-4EC6-880A-A0870A639138}" type="datetimeFigureOut">
              <a:rPr lang="en-US" smtClean="0"/>
              <a:pPr/>
              <a:t>9/24/2022</a:t>
            </a:fld>
            <a:endParaRPr lang="en-US"/>
          </a:p>
        </p:txBody>
      </p:sp>
      <p:sp>
        <p:nvSpPr>
          <p:cNvPr id="4" name="Footer Placeholder 3"/>
          <p:cNvSpPr>
            <a:spLocks noGrp="1"/>
          </p:cNvSpPr>
          <p:nvPr>
            <p:ph type="ftr" sz="quarter" idx="11"/>
          </p:nvPr>
        </p:nvSpPr>
        <p:spPr>
          <a:xfrm>
            <a:off x="3124200" y="62484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D940B-5044-4EC6-880A-A0870A639138}" type="datetimeFigureOut">
              <a:rPr lang="en-US" smtClean="0"/>
              <a:pPr/>
              <a:t>9/24/2022</a:t>
            </a:fld>
            <a:endParaRPr lang="en-US"/>
          </a:p>
        </p:txBody>
      </p:sp>
      <p:sp>
        <p:nvSpPr>
          <p:cNvPr id="3" name="Footer Placeholder 2"/>
          <p:cNvSpPr>
            <a:spLocks noGrp="1"/>
          </p:cNvSpPr>
          <p:nvPr>
            <p:ph type="ftr" sz="quarter" idx="11"/>
          </p:nvPr>
        </p:nvSpPr>
        <p:spPr>
          <a:xfrm>
            <a:off x="3124200" y="624840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smstu design.jpg"/>
          <p:cNvPicPr>
            <a:picLocks noChangeAspect="1"/>
          </p:cNvPicPr>
          <p:nvPr userDrawn="1"/>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0" y="76200"/>
            <a:ext cx="6705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990600"/>
            <a:ext cx="91440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D940B-5044-4EC6-880A-A0870A639138}" type="datetimeFigureOut">
              <a:rPr lang="en-US" smtClean="0"/>
              <a:pPr/>
              <a:t>9/24/2022</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7ED7-6CCE-4AC2-B10F-CCC717E8E4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Advanced Data mining</a:t>
            </a:r>
          </a:p>
        </p:txBody>
      </p:sp>
      <p:sp>
        <p:nvSpPr>
          <p:cNvPr id="3" name="Subtitle 2"/>
          <p:cNvSpPr>
            <a:spLocks noGrp="1"/>
          </p:cNvSpPr>
          <p:nvPr>
            <p:ph type="subTitle" idx="1"/>
          </p:nvPr>
        </p:nvSpPr>
        <p:spPr/>
        <p:txBody>
          <a:bodyPr/>
          <a:lstStyle/>
          <a:p>
            <a:r>
              <a:rPr lang="en-US" dirty="0">
                <a:latin typeface="Times New Roman" pitchFamily="18" charset="0"/>
                <a:cs typeface="Times New Roman" pitchFamily="18" charset="0"/>
              </a:rPr>
              <a:t>Tek Narayan Adhikari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Times New Roman" pitchFamily="18" charset="0"/>
                <a:cs typeface="Times New Roman" pitchFamily="18" charset="0"/>
              </a:rPr>
              <a:t>Predictive Data Mining</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400" dirty="0">
                <a:latin typeface="Times New Roman" pitchFamily="18" charset="0"/>
                <a:cs typeface="Times New Roman" pitchFamily="18" charset="0"/>
              </a:rPr>
              <a:t>Used to predict outcomes whose inputs are known but the output values are not realized yet.</a:t>
            </a:r>
          </a:p>
          <a:p>
            <a:pPr lvl="0" algn="just">
              <a:lnSpc>
                <a:spcPct val="150000"/>
              </a:lnSpc>
            </a:pPr>
            <a:r>
              <a:rPr lang="en-US" sz="2400" dirty="0">
                <a:latin typeface="Times New Roman" pitchFamily="18" charset="0"/>
                <a:cs typeface="Times New Roman" pitchFamily="18" charset="0"/>
              </a:rPr>
              <a:t>Never 100% accurate.</a:t>
            </a:r>
          </a:p>
          <a:p>
            <a:pPr lvl="0" algn="just">
              <a:lnSpc>
                <a:spcPct val="150000"/>
              </a:lnSpc>
            </a:pPr>
            <a:r>
              <a:rPr lang="en-US" sz="2400" dirty="0">
                <a:latin typeface="Times New Roman" pitchFamily="18" charset="0"/>
                <a:cs typeface="Times New Roman" pitchFamily="18" charset="0"/>
              </a:rPr>
              <a:t>The performance of a model on past data is not predicting the known outcomes.</a:t>
            </a:r>
          </a:p>
          <a:p>
            <a:pPr lvl="0" algn="just">
              <a:lnSpc>
                <a:spcPct val="150000"/>
              </a:lnSpc>
            </a:pPr>
            <a:r>
              <a:rPr lang="en-US" sz="2400" dirty="0">
                <a:latin typeface="Times New Roman" pitchFamily="18" charset="0"/>
                <a:cs typeface="Times New Roman" pitchFamily="18" charset="0"/>
              </a:rPr>
              <a:t>Suitable for unknown data set.</a:t>
            </a:r>
          </a:p>
          <a:p>
            <a:pPr lvl="0" algn="just">
              <a:lnSpc>
                <a:spcPct val="150000"/>
              </a:lnSpc>
            </a:pPr>
            <a:r>
              <a:rPr lang="en-US" sz="2400" dirty="0">
                <a:latin typeface="Times New Roman" pitchFamily="18" charset="0"/>
                <a:cs typeface="Times New Roman" pitchFamily="18" charset="0"/>
              </a:rPr>
              <a:t>Typical questions answered by predictive models are:</a:t>
            </a:r>
          </a:p>
          <a:p>
            <a:pPr lvl="1" algn="just">
              <a:lnSpc>
                <a:spcPct val="150000"/>
              </a:lnSpc>
            </a:pPr>
            <a:r>
              <a:rPr lang="en-US" sz="2200" dirty="0">
                <a:latin typeface="Times New Roman" pitchFamily="18" charset="0"/>
                <a:cs typeface="Times New Roman" pitchFamily="18" charset="0"/>
              </a:rPr>
              <a:t>Who is likely to respond to next product?</a:t>
            </a:r>
          </a:p>
          <a:p>
            <a:pPr lvl="1" algn="just">
              <a:lnSpc>
                <a:spcPct val="150000"/>
              </a:lnSpc>
            </a:pPr>
            <a:r>
              <a:rPr lang="en-US" sz="2200" dirty="0">
                <a:latin typeface="Times New Roman" pitchFamily="18" charset="0"/>
                <a:cs typeface="Times New Roman" pitchFamily="18" charset="0"/>
              </a:rPr>
              <a:t>Which customers are likely to leave in the next six months?</a:t>
            </a:r>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Mining Process: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399" y="2438400"/>
            <a:ext cx="8686797" cy="3733800"/>
          </a:xfrm>
        </p:spPr>
        <p:txBody>
          <a:bodyPr>
            <a:noAutofit/>
          </a:bodyPr>
          <a:lstStyle/>
          <a:p>
            <a:pPr>
              <a:buNone/>
            </a:pPr>
            <a:r>
              <a:rPr lang="en-US" sz="1800" b="1" i="1" dirty="0">
                <a:latin typeface="Times New Roman" pitchFamily="18" charset="0"/>
                <a:cs typeface="Times New Roman" pitchFamily="18" charset="0"/>
              </a:rPr>
              <a:t>Problem Definition:</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Focuses on Understanding the project objectives and requirements in terms of business perspective.</a:t>
            </a:r>
          </a:p>
          <a:p>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How can I sell more of my product to customer? Which customers are most likely to purchase the product?</a:t>
            </a:r>
          </a:p>
          <a:p>
            <a:pPr>
              <a:buNone/>
            </a:pPr>
            <a:r>
              <a:rPr lang="en-US" sz="1800" b="1" i="1" dirty="0">
                <a:latin typeface="Times New Roman" pitchFamily="18" charset="0"/>
                <a:cs typeface="Times New Roman" pitchFamily="18" charset="0"/>
              </a:rPr>
              <a:t>Data Gathering and Preparation:</a:t>
            </a: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Data Collection &amp; Exploration.</a:t>
            </a:r>
          </a:p>
          <a:p>
            <a:pPr lvl="0"/>
            <a:r>
              <a:rPr lang="en-US" sz="1800" dirty="0">
                <a:latin typeface="Times New Roman" pitchFamily="18" charset="0"/>
                <a:cs typeface="Times New Roman" pitchFamily="18" charset="0"/>
              </a:rPr>
              <a:t>Identify data quality, patterns in data.</a:t>
            </a:r>
          </a:p>
          <a:p>
            <a:pPr lvl="0"/>
            <a:r>
              <a:rPr lang="en-US" sz="1800" dirty="0">
                <a:latin typeface="Times New Roman" pitchFamily="18" charset="0"/>
                <a:cs typeface="Times New Roman" pitchFamily="18" charset="0"/>
              </a:rPr>
              <a:t>Data preparation phase covers all the tasks involved to build the model.</a:t>
            </a:r>
          </a:p>
          <a:p>
            <a:pPr lvl="0"/>
            <a:r>
              <a:rPr lang="en-US" sz="1800" dirty="0">
                <a:latin typeface="Times New Roman" pitchFamily="18" charset="0"/>
                <a:cs typeface="Times New Roman" pitchFamily="18" charset="0"/>
              </a:rPr>
              <a:t>Data preparation tasks are likely to be performed multiple and not in any prescribed order.</a:t>
            </a:r>
          </a:p>
        </p:txBody>
      </p:sp>
      <p:grpSp>
        <p:nvGrpSpPr>
          <p:cNvPr id="7" name="Group 6">
            <a:extLst>
              <a:ext uri="{FF2B5EF4-FFF2-40B4-BE49-F238E27FC236}">
                <a16:creationId xmlns:a16="http://schemas.microsoft.com/office/drawing/2014/main" id="{895E0612-A45B-45B1-AFB1-1667EC118A90}"/>
              </a:ext>
            </a:extLst>
          </p:cNvPr>
          <p:cNvGrpSpPr/>
          <p:nvPr/>
        </p:nvGrpSpPr>
        <p:grpSpPr>
          <a:xfrm>
            <a:off x="761734" y="1143000"/>
            <a:ext cx="7544066" cy="1219204"/>
            <a:chOff x="762000" y="1371600"/>
            <a:chExt cx="7544066" cy="1219204"/>
          </a:xfrm>
        </p:grpSpPr>
        <p:grpSp>
          <p:nvGrpSpPr>
            <p:cNvPr id="2051" name="Group 3"/>
            <p:cNvGrpSpPr>
              <a:grpSpLocks/>
            </p:cNvGrpSpPr>
            <p:nvPr/>
          </p:nvGrpSpPr>
          <p:grpSpPr bwMode="auto">
            <a:xfrm>
              <a:off x="762000" y="1371600"/>
              <a:ext cx="7544066" cy="886691"/>
              <a:chOff x="1650" y="5190"/>
              <a:chExt cx="9274" cy="960"/>
            </a:xfrm>
          </p:grpSpPr>
          <p:sp>
            <p:nvSpPr>
              <p:cNvPr id="2052" name="Rectangle 4"/>
              <p:cNvSpPr>
                <a:spLocks noChangeArrowheads="1"/>
              </p:cNvSpPr>
              <p:nvPr/>
            </p:nvSpPr>
            <p:spPr bwMode="auto">
              <a:xfrm>
                <a:off x="1650" y="5190"/>
                <a:ext cx="1405"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bg2">
                        <a:lumMod val="10000"/>
                      </a:schemeClr>
                    </a:solidFill>
                    <a:effectLst/>
                    <a:latin typeface="Calibri" pitchFamily="34" charset="0"/>
                    <a:ea typeface="Arial" pitchFamily="34" charset="0"/>
                    <a:cs typeface="Arial" pitchFamily="34" charset="0"/>
                  </a:rPr>
                  <a:t>Problem Definition</a:t>
                </a:r>
                <a:endParaRPr kumimoji="0" lang="en-US" b="0" i="0" u="none" strike="noStrike" cap="none" normalizeH="0" baseline="0" dirty="0">
                  <a:ln>
                    <a:noFill/>
                  </a:ln>
                  <a:solidFill>
                    <a:schemeClr val="bg2">
                      <a:lumMod val="10000"/>
                    </a:schemeClr>
                  </a:solidFill>
                  <a:effectLst/>
                  <a:latin typeface="Arial" pitchFamily="34" charset="0"/>
                  <a:cs typeface="Arial" pitchFamily="34" charset="0"/>
                </a:endParaRPr>
              </a:p>
            </p:txBody>
          </p:sp>
          <p:sp>
            <p:nvSpPr>
              <p:cNvPr id="2053" name="Rectangle 5"/>
              <p:cNvSpPr>
                <a:spLocks noChangeArrowheads="1"/>
              </p:cNvSpPr>
              <p:nvPr/>
            </p:nvSpPr>
            <p:spPr bwMode="auto">
              <a:xfrm>
                <a:off x="3930" y="5190"/>
                <a:ext cx="1770"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bg2">
                        <a:lumMod val="10000"/>
                      </a:schemeClr>
                    </a:solidFill>
                    <a:effectLst/>
                    <a:latin typeface="Calibri" pitchFamily="34" charset="0"/>
                    <a:ea typeface="Arial" pitchFamily="34" charset="0"/>
                    <a:cs typeface="Arial" pitchFamily="34" charset="0"/>
                  </a:rPr>
                  <a:t>Data Gathering &amp; Preparation</a:t>
                </a:r>
                <a:endParaRPr kumimoji="0" lang="en-US" b="0" i="0" u="none" strike="noStrike" cap="none" normalizeH="0" baseline="0" dirty="0">
                  <a:ln>
                    <a:noFill/>
                  </a:ln>
                  <a:solidFill>
                    <a:schemeClr val="bg2">
                      <a:lumMod val="10000"/>
                    </a:schemeClr>
                  </a:solidFill>
                  <a:effectLst/>
                  <a:latin typeface="Arial" pitchFamily="34" charset="0"/>
                  <a:cs typeface="Arial" pitchFamily="34" charset="0"/>
                </a:endParaRPr>
              </a:p>
            </p:txBody>
          </p:sp>
          <p:sp>
            <p:nvSpPr>
              <p:cNvPr id="2054" name="Rectangle 6"/>
              <p:cNvSpPr>
                <a:spLocks noChangeArrowheads="1"/>
              </p:cNvSpPr>
              <p:nvPr/>
            </p:nvSpPr>
            <p:spPr bwMode="auto">
              <a:xfrm>
                <a:off x="6675" y="5190"/>
                <a:ext cx="1710"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bg2">
                        <a:lumMod val="10000"/>
                      </a:schemeClr>
                    </a:solidFill>
                    <a:effectLst/>
                    <a:latin typeface="Calibri" pitchFamily="34" charset="0"/>
                    <a:ea typeface="Arial" pitchFamily="34" charset="0"/>
                    <a:cs typeface="Arial" pitchFamily="34" charset="0"/>
                  </a:rPr>
                  <a:t>Model Building &amp; Evaluation</a:t>
                </a:r>
                <a:endParaRPr kumimoji="0" lang="en-US" b="0" i="0" u="none" strike="noStrike" cap="none" normalizeH="0" baseline="0" dirty="0">
                  <a:ln>
                    <a:noFill/>
                  </a:ln>
                  <a:solidFill>
                    <a:schemeClr val="bg2">
                      <a:lumMod val="10000"/>
                    </a:schemeClr>
                  </a:solidFill>
                  <a:effectLst/>
                  <a:latin typeface="Arial" pitchFamily="34" charset="0"/>
                  <a:cs typeface="Arial" pitchFamily="34" charset="0"/>
                </a:endParaRPr>
              </a:p>
            </p:txBody>
          </p:sp>
          <p:sp>
            <p:nvSpPr>
              <p:cNvPr id="2055" name="Rectangle 7"/>
              <p:cNvSpPr>
                <a:spLocks noChangeArrowheads="1"/>
              </p:cNvSpPr>
              <p:nvPr/>
            </p:nvSpPr>
            <p:spPr bwMode="auto">
              <a:xfrm>
                <a:off x="9270" y="5190"/>
                <a:ext cx="1654"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bg2">
                        <a:lumMod val="10000"/>
                      </a:schemeClr>
                    </a:solidFill>
                    <a:effectLst/>
                    <a:latin typeface="Calibri" pitchFamily="34" charset="0"/>
                    <a:ea typeface="Arial" pitchFamily="34" charset="0"/>
                    <a:cs typeface="Arial" pitchFamily="34" charset="0"/>
                  </a:rPr>
                  <a:t>Knowledge Deployment</a:t>
                </a:r>
                <a:endParaRPr kumimoji="0" lang="en-US" b="0" i="0" u="none" strike="noStrike" cap="none" normalizeH="0" baseline="0" dirty="0">
                  <a:ln>
                    <a:noFill/>
                  </a:ln>
                  <a:solidFill>
                    <a:schemeClr val="bg2">
                      <a:lumMod val="10000"/>
                    </a:schemeClr>
                  </a:solidFill>
                  <a:effectLst/>
                  <a:latin typeface="Arial" pitchFamily="34" charset="0"/>
                  <a:cs typeface="Arial" pitchFamily="34" charset="0"/>
                </a:endParaRPr>
              </a:p>
            </p:txBody>
          </p:sp>
          <p:cxnSp>
            <p:nvCxnSpPr>
              <p:cNvPr id="2056" name="AutoShape 8"/>
              <p:cNvCxnSpPr>
                <a:cxnSpLocks noChangeShapeType="1"/>
                <a:stCxn id="2052" idx="3"/>
              </p:cNvCxnSpPr>
              <p:nvPr/>
            </p:nvCxnSpPr>
            <p:spPr bwMode="auto">
              <a:xfrm flipV="1">
                <a:off x="3055" y="5655"/>
                <a:ext cx="875" cy="15"/>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flipV="1">
                <a:off x="5700" y="5640"/>
                <a:ext cx="975" cy="15"/>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a:off x="8385" y="5775"/>
                <a:ext cx="885" cy="0"/>
              </a:xfrm>
              <a:prstGeom prst="straightConnector1">
                <a:avLst/>
              </a:prstGeom>
              <a:noFill/>
              <a:ln w="9525">
                <a:solidFill>
                  <a:srgbClr val="000000"/>
                </a:solidFill>
                <a:round/>
                <a:headEnd/>
                <a:tailEnd type="triangle" w="med" len="med"/>
              </a:ln>
            </p:spPr>
          </p:cxnSp>
        </p:grpSp>
        <p:cxnSp>
          <p:nvCxnSpPr>
            <p:cNvPr id="2059" name="AutoShape 11"/>
            <p:cNvCxnSpPr>
              <a:cxnSpLocks noChangeShapeType="1"/>
            </p:cNvCxnSpPr>
            <p:nvPr/>
          </p:nvCxnSpPr>
          <p:spPr bwMode="auto">
            <a:xfrm>
              <a:off x="7265646" y="2258291"/>
              <a:ext cx="0" cy="332512"/>
            </a:xfrm>
            <a:prstGeom prst="straightConnector1">
              <a:avLst/>
            </a:prstGeom>
            <a:noFill/>
            <a:ln w="9525">
              <a:solidFill>
                <a:srgbClr val="000000"/>
              </a:solidFill>
              <a:round/>
              <a:headEnd/>
              <a:tailEnd/>
            </a:ln>
          </p:spPr>
        </p:cxnSp>
        <p:cxnSp>
          <p:nvCxnSpPr>
            <p:cNvPr id="2060" name="AutoShape 12"/>
            <p:cNvCxnSpPr>
              <a:cxnSpLocks noChangeShapeType="1"/>
            </p:cNvCxnSpPr>
            <p:nvPr/>
          </p:nvCxnSpPr>
          <p:spPr bwMode="auto">
            <a:xfrm flipH="1">
              <a:off x="1296023" y="2590803"/>
              <a:ext cx="6019177" cy="0"/>
            </a:xfrm>
            <a:prstGeom prst="straightConnector1">
              <a:avLst/>
            </a:prstGeom>
            <a:noFill/>
            <a:ln w="9525">
              <a:solidFill>
                <a:srgbClr val="000000"/>
              </a:solidFill>
              <a:round/>
              <a:headEnd/>
              <a:tailEnd/>
            </a:ln>
          </p:spPr>
        </p:cxnSp>
        <p:cxnSp>
          <p:nvCxnSpPr>
            <p:cNvPr id="2061" name="AutoShape 13"/>
            <p:cNvCxnSpPr>
              <a:cxnSpLocks noChangeShapeType="1"/>
            </p:cNvCxnSpPr>
            <p:nvPr/>
          </p:nvCxnSpPr>
          <p:spPr bwMode="auto">
            <a:xfrm flipV="1">
              <a:off x="1298886" y="2258292"/>
              <a:ext cx="0" cy="332512"/>
            </a:xfrm>
            <a:prstGeom prst="straightConnector1">
              <a:avLst/>
            </a:prstGeom>
            <a:noFill/>
            <a:ln w="9525">
              <a:solidFill>
                <a:srgbClr val="000000"/>
              </a:solidFill>
              <a:round/>
              <a:headEn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Mining Process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305800" cy="5105400"/>
          </a:xfrm>
        </p:spPr>
        <p:txBody>
          <a:bodyPr>
            <a:normAutofit/>
          </a:bodyPr>
          <a:lstStyle/>
          <a:p>
            <a:pPr>
              <a:buNone/>
            </a:pPr>
            <a:r>
              <a:rPr lang="en-US" sz="2400" b="1" i="1" dirty="0">
                <a:latin typeface="Times New Roman" pitchFamily="18" charset="0"/>
                <a:cs typeface="Times New Roman" pitchFamily="18" charset="0"/>
              </a:rPr>
              <a:t>Model Building and Evaluation:</a:t>
            </a:r>
          </a:p>
          <a:p>
            <a:pPr lvl="0"/>
            <a:r>
              <a:rPr lang="en-US" sz="2400" dirty="0">
                <a:latin typeface="Times New Roman" pitchFamily="18" charset="0"/>
                <a:cs typeface="Times New Roman" pitchFamily="18" charset="0"/>
              </a:rPr>
              <a:t>Various modeling techniques are applied and calibrated the parameters to optimal values.</a:t>
            </a:r>
          </a:p>
          <a:p>
            <a:pPr lvl="0"/>
            <a:r>
              <a:rPr lang="en-US" sz="2400" dirty="0">
                <a:latin typeface="Times New Roman" pitchFamily="18" charset="0"/>
                <a:cs typeface="Times New Roman" pitchFamily="18" charset="0"/>
              </a:rPr>
              <a:t>Evaluate how well the model satisfies the originally stated business goal.</a:t>
            </a:r>
          </a:p>
          <a:p>
            <a:pPr>
              <a:buNone/>
            </a:pPr>
            <a:endParaRPr lang="en-US" sz="2400" b="1" i="1" dirty="0">
              <a:latin typeface="Times New Roman" pitchFamily="18" charset="0"/>
              <a:cs typeface="Times New Roman" pitchFamily="18" charset="0"/>
            </a:endParaRPr>
          </a:p>
          <a:p>
            <a:pPr>
              <a:buNone/>
            </a:pPr>
            <a:r>
              <a:rPr lang="en-US" sz="2400" b="1" i="1" dirty="0">
                <a:latin typeface="Times New Roman" pitchFamily="18" charset="0"/>
                <a:cs typeface="Times New Roman" pitchFamily="18" charset="0"/>
              </a:rPr>
              <a:t>Knowledge Deployment: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Use data mining within a target environment.</a:t>
            </a:r>
          </a:p>
          <a:p>
            <a:pPr lvl="0"/>
            <a:r>
              <a:rPr lang="en-US" sz="2400" dirty="0">
                <a:latin typeface="Times New Roman" pitchFamily="18" charset="0"/>
                <a:cs typeface="Times New Roman" pitchFamily="18" charset="0"/>
              </a:rPr>
              <a:t>Insight and actionable information can be derived from data.</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Why Data Mining?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524001"/>
            <a:ext cx="8229600" cy="1066799"/>
          </a:xfrm>
        </p:spPr>
        <p:txBody>
          <a:bodyPr>
            <a:normAutofit fontScale="77500" lnSpcReduction="20000"/>
          </a:bodyPr>
          <a:lstStyle/>
          <a:p>
            <a:pPr algn="just"/>
            <a:r>
              <a:rPr lang="en-US" dirty="0">
                <a:latin typeface="Times New Roman" pitchFamily="18" charset="0"/>
                <a:cs typeface="Times New Roman" pitchFamily="18" charset="0"/>
              </a:rPr>
              <a:t>Data mining is a combination of multidisciplinary field. It can be applied in many fields and can be done using many algorithm and techniques.</a:t>
            </a:r>
          </a:p>
          <a:p>
            <a:pPr algn="just"/>
            <a:endParaRPr lang="en-US" dirty="0">
              <a:latin typeface="Times New Roman" pitchFamily="18" charset="0"/>
              <a:cs typeface="Times New Roman" pitchFamily="18" charset="0"/>
            </a:endParaRPr>
          </a:p>
        </p:txBody>
      </p:sp>
      <p:grpSp>
        <p:nvGrpSpPr>
          <p:cNvPr id="4" name="Group 3"/>
          <p:cNvGrpSpPr>
            <a:grpSpLocks/>
          </p:cNvGrpSpPr>
          <p:nvPr/>
        </p:nvGrpSpPr>
        <p:grpSpPr bwMode="auto">
          <a:xfrm>
            <a:off x="914398" y="2590800"/>
            <a:ext cx="7620002" cy="3429001"/>
            <a:chOff x="576" y="1152"/>
            <a:chExt cx="4800" cy="2352"/>
          </a:xfrm>
        </p:grpSpPr>
        <p:sp>
          <p:nvSpPr>
            <p:cNvPr id="5" name="Oval 4"/>
            <p:cNvSpPr>
              <a:spLocks noChangeArrowheads="1"/>
            </p:cNvSpPr>
            <p:nvPr/>
          </p:nvSpPr>
          <p:spPr bwMode="auto">
            <a:xfrm>
              <a:off x="2333" y="2019"/>
              <a:ext cx="1286" cy="577"/>
            </a:xfrm>
            <a:prstGeom prst="ellipse">
              <a:avLst/>
            </a:prstGeom>
            <a:solidFill>
              <a:schemeClr val="folHlink"/>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b="1">
                  <a:solidFill>
                    <a:schemeClr val="bg2">
                      <a:lumMod val="10000"/>
                    </a:schemeClr>
                  </a:solidFill>
                  <a:latin typeface="Tahoma" pitchFamily="34" charset="0"/>
                </a:rPr>
                <a:t>Data Mining</a:t>
              </a:r>
            </a:p>
          </p:txBody>
        </p:sp>
        <p:sp>
          <p:nvSpPr>
            <p:cNvPr id="6" name="Line 5"/>
            <p:cNvSpPr>
              <a:spLocks noChangeShapeType="1"/>
            </p:cNvSpPr>
            <p:nvPr/>
          </p:nvSpPr>
          <p:spPr bwMode="auto">
            <a:xfrm>
              <a:off x="1733" y="2266"/>
              <a:ext cx="600" cy="0"/>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7" name="Line 6"/>
            <p:cNvSpPr>
              <a:spLocks noChangeShapeType="1"/>
            </p:cNvSpPr>
            <p:nvPr/>
          </p:nvSpPr>
          <p:spPr bwMode="auto">
            <a:xfrm>
              <a:off x="2033" y="1606"/>
              <a:ext cx="729"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8" name="Line 7"/>
            <p:cNvSpPr>
              <a:spLocks noChangeShapeType="1"/>
            </p:cNvSpPr>
            <p:nvPr/>
          </p:nvSpPr>
          <p:spPr bwMode="auto">
            <a:xfrm flipH="1">
              <a:off x="3147" y="1606"/>
              <a:ext cx="643"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9" name="Line 8"/>
            <p:cNvSpPr>
              <a:spLocks noChangeShapeType="1"/>
            </p:cNvSpPr>
            <p:nvPr/>
          </p:nvSpPr>
          <p:spPr bwMode="auto">
            <a:xfrm flipH="1">
              <a:off x="3619" y="2266"/>
              <a:ext cx="600" cy="0"/>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10" name="Line 9"/>
            <p:cNvSpPr>
              <a:spLocks noChangeShapeType="1"/>
            </p:cNvSpPr>
            <p:nvPr/>
          </p:nvSpPr>
          <p:spPr bwMode="auto">
            <a:xfrm flipH="1" flipV="1">
              <a:off x="3233" y="2555"/>
              <a:ext cx="1114"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11" name="Line 10"/>
            <p:cNvSpPr>
              <a:spLocks noChangeShapeType="1"/>
            </p:cNvSpPr>
            <p:nvPr/>
          </p:nvSpPr>
          <p:spPr bwMode="auto">
            <a:xfrm flipV="1">
              <a:off x="1776" y="2555"/>
              <a:ext cx="900"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sp>
          <p:nvSpPr>
            <p:cNvPr id="12" name="Oval 11"/>
            <p:cNvSpPr>
              <a:spLocks noChangeArrowheads="1"/>
            </p:cNvSpPr>
            <p:nvPr/>
          </p:nvSpPr>
          <p:spPr bwMode="auto">
            <a:xfrm>
              <a:off x="1347" y="1152"/>
              <a:ext cx="1158"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dirty="0">
                  <a:solidFill>
                    <a:schemeClr val="bg2">
                      <a:lumMod val="10000"/>
                    </a:schemeClr>
                  </a:solidFill>
                  <a:latin typeface="Tahoma" pitchFamily="34" charset="0"/>
                </a:rPr>
                <a:t>Database </a:t>
              </a:r>
            </a:p>
            <a:p>
              <a:pPr algn="ctr"/>
              <a:r>
                <a:rPr lang="en-US" sz="2000" dirty="0">
                  <a:solidFill>
                    <a:schemeClr val="bg2">
                      <a:lumMod val="10000"/>
                    </a:schemeClr>
                  </a:solidFill>
                  <a:latin typeface="Tahoma" pitchFamily="34" charset="0"/>
                </a:rPr>
                <a:t>Technology</a:t>
              </a:r>
            </a:p>
          </p:txBody>
        </p:sp>
        <p:sp>
          <p:nvSpPr>
            <p:cNvPr id="13" name="Oval 12"/>
            <p:cNvSpPr>
              <a:spLocks noChangeArrowheads="1"/>
            </p:cNvSpPr>
            <p:nvPr/>
          </p:nvSpPr>
          <p:spPr bwMode="auto">
            <a:xfrm>
              <a:off x="3276" y="1193"/>
              <a:ext cx="1157" cy="41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solidFill>
                    <a:schemeClr val="bg2">
                      <a:lumMod val="10000"/>
                    </a:schemeClr>
                  </a:solidFill>
                  <a:latin typeface="Tahoma" pitchFamily="34" charset="0"/>
                </a:rPr>
                <a:t>Statistics</a:t>
              </a:r>
            </a:p>
          </p:txBody>
        </p:sp>
        <p:sp>
          <p:nvSpPr>
            <p:cNvPr id="14" name="Oval 13"/>
            <p:cNvSpPr>
              <a:spLocks noChangeArrowheads="1"/>
            </p:cNvSpPr>
            <p:nvPr/>
          </p:nvSpPr>
          <p:spPr bwMode="auto">
            <a:xfrm>
              <a:off x="576" y="2060"/>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solidFill>
                    <a:schemeClr val="bg2">
                      <a:lumMod val="10000"/>
                    </a:schemeClr>
                  </a:solidFill>
                  <a:latin typeface="Tahoma" pitchFamily="34" charset="0"/>
                </a:rPr>
                <a:t>Machine</a:t>
              </a:r>
            </a:p>
            <a:p>
              <a:pPr algn="ctr"/>
              <a:r>
                <a:rPr lang="en-US" sz="2000">
                  <a:solidFill>
                    <a:schemeClr val="bg2">
                      <a:lumMod val="10000"/>
                    </a:schemeClr>
                  </a:solidFill>
                  <a:latin typeface="Tahoma" pitchFamily="34" charset="0"/>
                </a:rPr>
                <a:t>Learning</a:t>
              </a:r>
            </a:p>
          </p:txBody>
        </p:sp>
        <p:sp>
          <p:nvSpPr>
            <p:cNvPr id="15" name="Oval 14"/>
            <p:cNvSpPr>
              <a:spLocks noChangeArrowheads="1"/>
            </p:cNvSpPr>
            <p:nvPr/>
          </p:nvSpPr>
          <p:spPr bwMode="auto">
            <a:xfrm>
              <a:off x="705" y="2803"/>
              <a:ext cx="1157" cy="45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solidFill>
                    <a:schemeClr val="bg2">
                      <a:lumMod val="10000"/>
                    </a:schemeClr>
                  </a:solidFill>
                  <a:latin typeface="Tahoma" pitchFamily="34" charset="0"/>
                </a:rPr>
                <a:t>Pattern</a:t>
              </a:r>
            </a:p>
            <a:p>
              <a:pPr algn="ctr"/>
              <a:r>
                <a:rPr lang="en-US" sz="2000">
                  <a:solidFill>
                    <a:schemeClr val="bg2">
                      <a:lumMod val="10000"/>
                    </a:schemeClr>
                  </a:solidFill>
                  <a:latin typeface="Tahoma" pitchFamily="34" charset="0"/>
                </a:rPr>
                <a:t>Recognition</a:t>
              </a:r>
            </a:p>
          </p:txBody>
        </p:sp>
        <p:sp>
          <p:nvSpPr>
            <p:cNvPr id="16" name="Oval 15"/>
            <p:cNvSpPr>
              <a:spLocks noChangeArrowheads="1"/>
            </p:cNvSpPr>
            <p:nvPr/>
          </p:nvSpPr>
          <p:spPr bwMode="auto">
            <a:xfrm>
              <a:off x="2376" y="3050"/>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solidFill>
                    <a:schemeClr val="bg2">
                      <a:lumMod val="10000"/>
                    </a:schemeClr>
                  </a:solidFill>
                  <a:latin typeface="Tahoma" pitchFamily="34" charset="0"/>
                </a:rPr>
                <a:t>Algorithm</a:t>
              </a:r>
            </a:p>
          </p:txBody>
        </p:sp>
        <p:sp>
          <p:nvSpPr>
            <p:cNvPr id="17" name="Oval 16"/>
            <p:cNvSpPr>
              <a:spLocks noChangeArrowheads="1"/>
            </p:cNvSpPr>
            <p:nvPr/>
          </p:nvSpPr>
          <p:spPr bwMode="auto">
            <a:xfrm>
              <a:off x="4005" y="2926"/>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solidFill>
                    <a:schemeClr val="bg2">
                      <a:lumMod val="10000"/>
                    </a:schemeClr>
                  </a:solidFill>
                  <a:latin typeface="Tahoma" pitchFamily="34" charset="0"/>
                </a:rPr>
                <a:t>Other</a:t>
              </a:r>
            </a:p>
            <a:p>
              <a:pPr algn="ctr"/>
              <a:r>
                <a:rPr lang="en-US" sz="2000">
                  <a:solidFill>
                    <a:schemeClr val="bg2">
                      <a:lumMod val="10000"/>
                    </a:schemeClr>
                  </a:solidFill>
                  <a:latin typeface="Tahoma" pitchFamily="34" charset="0"/>
                </a:rPr>
                <a:t>Disciplines</a:t>
              </a:r>
            </a:p>
          </p:txBody>
        </p:sp>
        <p:sp>
          <p:nvSpPr>
            <p:cNvPr id="18" name="Oval 17"/>
            <p:cNvSpPr>
              <a:spLocks noChangeArrowheads="1"/>
            </p:cNvSpPr>
            <p:nvPr/>
          </p:nvSpPr>
          <p:spPr bwMode="auto">
            <a:xfrm>
              <a:off x="4219" y="2019"/>
              <a:ext cx="1157" cy="45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110000"/>
                </a:lnSpc>
                <a:spcBef>
                  <a:spcPct val="20000"/>
                </a:spcBef>
                <a:buClr>
                  <a:schemeClr val="folHlink"/>
                </a:buClr>
                <a:buSzPct val="60000"/>
                <a:buFont typeface="Wingdings" pitchFamily="2" charset="2"/>
                <a:buNone/>
              </a:pPr>
              <a:r>
                <a:rPr lang="en-US" sz="2000">
                  <a:solidFill>
                    <a:schemeClr val="bg2">
                      <a:lumMod val="10000"/>
                    </a:schemeClr>
                  </a:solidFill>
                  <a:latin typeface="Tahoma" pitchFamily="34" charset="0"/>
                </a:rPr>
                <a:t>Visualization</a:t>
              </a:r>
            </a:p>
          </p:txBody>
        </p:sp>
        <p:sp>
          <p:nvSpPr>
            <p:cNvPr id="19" name="Line 18"/>
            <p:cNvSpPr>
              <a:spLocks noChangeShapeType="1"/>
            </p:cNvSpPr>
            <p:nvPr/>
          </p:nvSpPr>
          <p:spPr bwMode="auto">
            <a:xfrm flipH="1" flipV="1">
              <a:off x="2933" y="2596"/>
              <a:ext cx="0" cy="454"/>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solidFill>
                  <a:schemeClr val="bg2">
                    <a:lumMod val="10000"/>
                  </a:schemeClr>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latin typeface="Times New Roman" pitchFamily="18" charset="0"/>
                <a:cs typeface="Times New Roman" pitchFamily="18" charset="0"/>
              </a:rPr>
              <a:t>Data Mining Vs. Query Tools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sz="2400" dirty="0">
                <a:latin typeface="Times New Roman" pitchFamily="18" charset="0"/>
                <a:cs typeface="Times New Roman" pitchFamily="18" charset="0"/>
              </a:rPr>
              <a:t>SQL can find normal queries from the database such as what is an average turnover? Whereas data mining tools find interesting patterns and facts such as what are the important trends in sells?</a:t>
            </a:r>
          </a:p>
          <a:p>
            <a:pPr lvl="0" algn="just"/>
            <a:r>
              <a:rPr lang="en-US" sz="2400" dirty="0">
                <a:latin typeface="Times New Roman" pitchFamily="18" charset="0"/>
                <a:cs typeface="Times New Roman" pitchFamily="18" charset="0"/>
              </a:rPr>
              <a:t>Data mining is much more faster than SQL in trend and pattern analysis since it uses algorithm like machine learning, genetic algorithm.</a:t>
            </a:r>
          </a:p>
          <a:p>
            <a:pPr lvl="0" algn="just"/>
            <a:r>
              <a:rPr lang="en-US" sz="2400" dirty="0">
                <a:latin typeface="Times New Roman" pitchFamily="18" charset="0"/>
                <a:cs typeface="Times New Roman" pitchFamily="18" charset="0"/>
              </a:rPr>
              <a:t>If we know exactly what we are looking for, we use SQL nut if we know only vaguely what we are looking for we use data mining.</a:t>
            </a:r>
          </a:p>
          <a:p>
            <a:pPr lvl="0" algn="just"/>
            <a:r>
              <a:rPr lang="en-US" sz="2400" dirty="0">
                <a:latin typeface="Times New Roman" pitchFamily="18" charset="0"/>
                <a:cs typeface="Times New Roman" pitchFamily="18" charset="0"/>
              </a:rPr>
              <a:t>Hybrid information can’t be easily be traced using SQL.</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Warehouse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In most of the organization, there occur large databases in operation for normal daily transactions called operational database. </a:t>
            </a:r>
          </a:p>
          <a:p>
            <a:r>
              <a:rPr lang="en-US" sz="2400" dirty="0">
                <a:latin typeface="Times New Roman" pitchFamily="18" charset="0"/>
                <a:cs typeface="Times New Roman" pitchFamily="18" charset="0"/>
              </a:rPr>
              <a:t>A data warehouse is a large database built from the operational database.</a:t>
            </a:r>
          </a:p>
          <a:p>
            <a:r>
              <a:rPr lang="en-US" sz="2400" dirty="0">
                <a:latin typeface="Times New Roman" pitchFamily="18" charset="0"/>
                <a:cs typeface="Times New Roman" pitchFamily="18" charset="0"/>
              </a:rPr>
              <a:t>In computing, a data warehouse (DW or DWH), also known as an enterprise data warehouse (EDW), is a system used for reporting and data analysis, and is considered a core component of business intelligence. DWs are central repositories of integrated data from one or more disparate sources.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Warehouse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A data warehouse is a database, which is kept separate from the organization's operational database.</a:t>
            </a:r>
          </a:p>
          <a:p>
            <a:r>
              <a:rPr lang="en-US" sz="2400" dirty="0">
                <a:latin typeface="Times New Roman" pitchFamily="18" charset="0"/>
                <a:cs typeface="Times New Roman" pitchFamily="18" charset="0"/>
              </a:rPr>
              <a:t>There is no frequent updating done in a data warehouse.</a:t>
            </a:r>
          </a:p>
          <a:p>
            <a:r>
              <a:rPr lang="en-US" sz="2400" dirty="0">
                <a:latin typeface="Times New Roman" pitchFamily="18" charset="0"/>
                <a:cs typeface="Times New Roman" pitchFamily="18" charset="0"/>
              </a:rPr>
              <a:t>It possesses consolidated historical data, which helps the organization to analyze its business.</a:t>
            </a:r>
          </a:p>
          <a:p>
            <a:r>
              <a:rPr lang="en-US" sz="2400" dirty="0">
                <a:latin typeface="Times New Roman" pitchFamily="18" charset="0"/>
                <a:cs typeface="Times New Roman" pitchFamily="18" charset="0"/>
              </a:rPr>
              <a:t>A data warehouse helps executives to organize, understand, and use their data to take strategic decisions.</a:t>
            </a:r>
          </a:p>
          <a:p>
            <a:r>
              <a:rPr lang="en-US" sz="2400" dirty="0">
                <a:latin typeface="Times New Roman" pitchFamily="18" charset="0"/>
                <a:cs typeface="Times New Roman" pitchFamily="18" charset="0"/>
              </a:rPr>
              <a:t>Data warehouse systems help in the integration of diversity of application systems.</a:t>
            </a:r>
          </a:p>
          <a:p>
            <a:r>
              <a:rPr lang="en-US" sz="2400" dirty="0">
                <a:latin typeface="Times New Roman" pitchFamily="18" charset="0"/>
                <a:cs typeface="Times New Roman" pitchFamily="18" charset="0"/>
              </a:rPr>
              <a:t>A data warehouse system helps in consolidated historical data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Warehouse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410200"/>
          </a:xfrm>
        </p:spPr>
        <p:txBody>
          <a:bodyPr>
            <a:noAutofit/>
          </a:bodyPr>
          <a:lstStyle/>
          <a:p>
            <a:pPr>
              <a:buNone/>
            </a:pPr>
            <a:r>
              <a:rPr lang="en-US" sz="2400" b="1" dirty="0">
                <a:latin typeface="Times New Roman" pitchFamily="18" charset="0"/>
                <a:cs typeface="Times New Roman" pitchFamily="18" charset="0"/>
              </a:rPr>
              <a:t>A data warehouse should be</a:t>
            </a:r>
            <a:r>
              <a:rPr lang="en-US" sz="2400" dirty="0">
                <a:latin typeface="Times New Roman" pitchFamily="18" charset="0"/>
                <a:cs typeface="Times New Roman" pitchFamily="18" charset="0"/>
              </a:rPr>
              <a:t>:</a:t>
            </a:r>
          </a:p>
          <a:p>
            <a:pPr lvl="0"/>
            <a:r>
              <a:rPr lang="en-US" sz="2400" dirty="0">
                <a:latin typeface="Times New Roman" pitchFamily="18" charset="0"/>
                <a:cs typeface="Times New Roman" pitchFamily="18" charset="0"/>
              </a:rPr>
              <a:t>Time – dependent</a:t>
            </a:r>
          </a:p>
          <a:p>
            <a:pPr lvl="1"/>
            <a:r>
              <a:rPr lang="en-US" sz="2400" dirty="0">
                <a:latin typeface="Times New Roman" pitchFamily="18" charset="0"/>
                <a:cs typeface="Times New Roman" pitchFamily="18" charset="0"/>
              </a:rPr>
              <a:t>There must be a connection between the information in the warehouse and the time when it was entered.</a:t>
            </a:r>
          </a:p>
          <a:p>
            <a:pPr lvl="1"/>
            <a:r>
              <a:rPr lang="en-US" sz="2400" dirty="0">
                <a:latin typeface="Times New Roman" pitchFamily="18" charset="0"/>
                <a:cs typeface="Times New Roman" pitchFamily="18" charset="0"/>
              </a:rPr>
              <a:t>One of the most important aspect of the warehouse as it relates to data mining, because information can then be sourced according to period. </a:t>
            </a:r>
          </a:p>
          <a:p>
            <a:pPr lvl="0"/>
            <a:r>
              <a:rPr lang="en-US" sz="2400" dirty="0">
                <a:latin typeface="Times New Roman" pitchFamily="18" charset="0"/>
                <a:cs typeface="Times New Roman" pitchFamily="18" charset="0"/>
              </a:rPr>
              <a:t>Non-Volatile</a:t>
            </a:r>
          </a:p>
          <a:p>
            <a:pPr lvl="1"/>
            <a:r>
              <a:rPr lang="en-US" sz="2400" dirty="0">
                <a:latin typeface="Times New Roman" pitchFamily="18" charset="0"/>
                <a:cs typeface="Times New Roman" pitchFamily="18" charset="0"/>
              </a:rPr>
              <a:t>Data in a warehouse is never updated, but used only for queries.</a:t>
            </a:r>
          </a:p>
          <a:p>
            <a:pPr lvl="1"/>
            <a:r>
              <a:rPr lang="en-US" sz="2400" dirty="0">
                <a:latin typeface="Times New Roman" pitchFamily="18" charset="0"/>
                <a:cs typeface="Times New Roman" pitchFamily="18" charset="0"/>
              </a:rPr>
              <a:t>End-users who want to update data must use operational database.</a:t>
            </a:r>
          </a:p>
          <a:p>
            <a:pPr lvl="1"/>
            <a:r>
              <a:rPr lang="en-US" sz="2400" dirty="0">
                <a:latin typeface="Times New Roman" pitchFamily="18" charset="0"/>
                <a:cs typeface="Times New Roman" pitchFamily="18" charset="0"/>
              </a:rPr>
              <a:t>A data warehouse will always be filled with historical data. </a:t>
            </a:r>
          </a:p>
          <a:p>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 data warehouse should be</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Autofit/>
          </a:bodyPr>
          <a:lstStyle/>
          <a:p>
            <a:pPr lvl="0"/>
            <a:r>
              <a:rPr lang="en-US" sz="2400" dirty="0">
                <a:latin typeface="Times New Roman" pitchFamily="18" charset="0"/>
                <a:cs typeface="Times New Roman" pitchFamily="18" charset="0"/>
              </a:rPr>
              <a:t>Subject Oriented</a:t>
            </a:r>
          </a:p>
          <a:p>
            <a:pPr lvl="1"/>
            <a:r>
              <a:rPr lang="en-US" sz="2400" dirty="0">
                <a:latin typeface="Times New Roman" pitchFamily="18" charset="0"/>
                <a:cs typeface="Times New Roman" pitchFamily="18" charset="0"/>
              </a:rPr>
              <a:t>Not all the information in the operational database is useful for a data warehouse.</a:t>
            </a:r>
          </a:p>
          <a:p>
            <a:pPr lvl="1"/>
            <a:r>
              <a:rPr lang="en-US" sz="2400" dirty="0">
                <a:latin typeface="Times New Roman" pitchFamily="18" charset="0"/>
                <a:cs typeface="Times New Roman" pitchFamily="18" charset="0"/>
              </a:rPr>
              <a:t>A data warehouse should be designed especially for decision support and expert system with specific related data. </a:t>
            </a:r>
          </a:p>
          <a:p>
            <a:pPr lvl="0"/>
            <a:r>
              <a:rPr lang="en-US" sz="2400" dirty="0">
                <a:latin typeface="Times New Roman" pitchFamily="18" charset="0"/>
                <a:cs typeface="Times New Roman" pitchFamily="18" charset="0"/>
              </a:rPr>
              <a:t>Integrated</a:t>
            </a:r>
          </a:p>
          <a:p>
            <a:pPr lvl="1"/>
            <a:r>
              <a:rPr lang="en-US" sz="2400" dirty="0">
                <a:latin typeface="Times New Roman" pitchFamily="18" charset="0"/>
                <a:cs typeface="Times New Roman" pitchFamily="18" charset="0"/>
              </a:rPr>
              <a:t>In an operational data, many types of information being used with different names for same entity.</a:t>
            </a:r>
          </a:p>
          <a:p>
            <a:pPr lvl="1"/>
            <a:r>
              <a:rPr lang="en-US" sz="2400" dirty="0">
                <a:latin typeface="Times New Roman" pitchFamily="18" charset="0"/>
                <a:cs typeface="Times New Roman" pitchFamily="18" charset="0"/>
              </a:rPr>
              <a:t>In a data warehouse, all entities should be integrated and consistent i.e. only one name must exist to describe each individual entity.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Data Warehouse</a:t>
            </a:r>
          </a:p>
        </p:txBody>
      </p:sp>
      <p:sp>
        <p:nvSpPr>
          <p:cNvPr id="3" name="Content Placeholder 2"/>
          <p:cNvSpPr>
            <a:spLocks noGrp="1"/>
          </p:cNvSpPr>
          <p:nvPr>
            <p:ph idx="1"/>
          </p:nvPr>
        </p:nvSpPr>
        <p:spPr>
          <a:xfrm>
            <a:off x="457200" y="5410200"/>
            <a:ext cx="8229600" cy="868363"/>
          </a:xfrm>
        </p:spPr>
        <p:txBody>
          <a:bodyPr/>
          <a:lstStyle/>
          <a:p>
            <a:pPr algn="ctr">
              <a:buNone/>
            </a:pPr>
            <a:r>
              <a:rPr lang="en-US" i="1" dirty="0">
                <a:latin typeface="Times New Roman" pitchFamily="18" charset="0"/>
                <a:cs typeface="Times New Roman" pitchFamily="18" charset="0"/>
              </a:rPr>
              <a:t>Fig: “Architecture of a Data Warehouse”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55" name="Group 54"/>
          <p:cNvGrpSpPr/>
          <p:nvPr/>
        </p:nvGrpSpPr>
        <p:grpSpPr>
          <a:xfrm>
            <a:off x="838200" y="1447800"/>
            <a:ext cx="7696200" cy="3657600"/>
            <a:chOff x="838200" y="1524000"/>
            <a:chExt cx="7696200" cy="3657600"/>
          </a:xfrm>
        </p:grpSpPr>
        <p:grpSp>
          <p:nvGrpSpPr>
            <p:cNvPr id="54" name="Group 53"/>
            <p:cNvGrpSpPr/>
            <p:nvPr/>
          </p:nvGrpSpPr>
          <p:grpSpPr>
            <a:xfrm>
              <a:off x="838200" y="1600200"/>
              <a:ext cx="6934200" cy="3581400"/>
              <a:chOff x="838200" y="1676400"/>
              <a:chExt cx="6934200" cy="3581400"/>
            </a:xfrm>
          </p:grpSpPr>
          <p:grpSp>
            <p:nvGrpSpPr>
              <p:cNvPr id="3075" name="Group 3"/>
              <p:cNvGrpSpPr>
                <a:grpSpLocks/>
              </p:cNvGrpSpPr>
              <p:nvPr/>
            </p:nvGrpSpPr>
            <p:grpSpPr bwMode="auto">
              <a:xfrm>
                <a:off x="838200" y="2214780"/>
                <a:ext cx="6934200" cy="3043020"/>
                <a:chOff x="1425" y="3945"/>
                <a:chExt cx="6975" cy="3900"/>
              </a:xfrm>
            </p:grpSpPr>
            <p:grpSp>
              <p:nvGrpSpPr>
                <p:cNvPr id="3076" name="Group 4"/>
                <p:cNvGrpSpPr>
                  <a:grpSpLocks/>
                </p:cNvGrpSpPr>
                <p:nvPr/>
              </p:nvGrpSpPr>
              <p:grpSpPr bwMode="auto">
                <a:xfrm>
                  <a:off x="1425" y="3945"/>
                  <a:ext cx="6105" cy="3090"/>
                  <a:chOff x="1425" y="3945"/>
                  <a:chExt cx="6105" cy="3090"/>
                </a:xfrm>
              </p:grpSpPr>
              <p:grpSp>
                <p:nvGrpSpPr>
                  <p:cNvPr id="3077" name="Group 5"/>
                  <p:cNvGrpSpPr>
                    <a:grpSpLocks/>
                  </p:cNvGrpSpPr>
                  <p:nvPr/>
                </p:nvGrpSpPr>
                <p:grpSpPr bwMode="auto">
                  <a:xfrm>
                    <a:off x="3885" y="3945"/>
                    <a:ext cx="3645" cy="3090"/>
                    <a:chOff x="3885" y="3945"/>
                    <a:chExt cx="3645" cy="3090"/>
                  </a:xfrm>
                </p:grpSpPr>
                <p:sp>
                  <p:nvSpPr>
                    <p:cNvPr id="3078" name="Oval 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079" name="AutoShape 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080" name="AutoShape 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081" name="AutoShape 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3082" name="Group 10"/>
                  <p:cNvGrpSpPr>
                    <a:grpSpLocks/>
                  </p:cNvGrpSpPr>
                  <p:nvPr/>
                </p:nvGrpSpPr>
                <p:grpSpPr bwMode="auto">
                  <a:xfrm>
                    <a:off x="1425" y="4260"/>
                    <a:ext cx="1455" cy="960"/>
                    <a:chOff x="3885" y="3945"/>
                    <a:chExt cx="3645" cy="3090"/>
                  </a:xfrm>
                </p:grpSpPr>
                <p:sp>
                  <p:nvSpPr>
                    <p:cNvPr id="3083" name="Oval 1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084" name="AutoShape 1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085" name="AutoShape 1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086" name="AutoShape 1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3087" name="Group 15"/>
                  <p:cNvGrpSpPr>
                    <a:grpSpLocks/>
                  </p:cNvGrpSpPr>
                  <p:nvPr/>
                </p:nvGrpSpPr>
                <p:grpSpPr bwMode="auto">
                  <a:xfrm>
                    <a:off x="1425" y="5936"/>
                    <a:ext cx="1380" cy="960"/>
                    <a:chOff x="3885" y="3945"/>
                    <a:chExt cx="3645" cy="3090"/>
                  </a:xfrm>
                </p:grpSpPr>
                <p:sp>
                  <p:nvSpPr>
                    <p:cNvPr id="3088" name="Oval 1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089" name="AutoShape 1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090" name="AutoShape 1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091" name="AutoShape 1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3092" name="Group 20"/>
                  <p:cNvGrpSpPr>
                    <a:grpSpLocks/>
                  </p:cNvGrpSpPr>
                  <p:nvPr/>
                </p:nvGrpSpPr>
                <p:grpSpPr bwMode="auto">
                  <a:xfrm>
                    <a:off x="4965" y="6061"/>
                    <a:ext cx="1275" cy="835"/>
                    <a:chOff x="3885" y="3945"/>
                    <a:chExt cx="3645" cy="3090"/>
                  </a:xfrm>
                </p:grpSpPr>
                <p:sp>
                  <p:nvSpPr>
                    <p:cNvPr id="3093" name="Oval 2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094" name="AutoShape 2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095" name="AutoShape 2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096" name="AutoShape 2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3097" name="Group 25"/>
                  <p:cNvGrpSpPr>
                    <a:grpSpLocks/>
                  </p:cNvGrpSpPr>
                  <p:nvPr/>
                </p:nvGrpSpPr>
                <p:grpSpPr bwMode="auto">
                  <a:xfrm>
                    <a:off x="5940" y="4838"/>
                    <a:ext cx="1380" cy="960"/>
                    <a:chOff x="3885" y="3945"/>
                    <a:chExt cx="3645" cy="3090"/>
                  </a:xfrm>
                </p:grpSpPr>
                <p:sp>
                  <p:nvSpPr>
                    <p:cNvPr id="3098" name="Oval 2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099" name="AutoShape 2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100" name="AutoShape 2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101" name="AutoShape 2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3102" name="Group 30"/>
                  <p:cNvGrpSpPr>
                    <a:grpSpLocks/>
                  </p:cNvGrpSpPr>
                  <p:nvPr/>
                </p:nvGrpSpPr>
                <p:grpSpPr bwMode="auto">
                  <a:xfrm>
                    <a:off x="4215" y="4838"/>
                    <a:ext cx="1455" cy="960"/>
                    <a:chOff x="3885" y="3945"/>
                    <a:chExt cx="3645" cy="3090"/>
                  </a:xfrm>
                </p:grpSpPr>
                <p:sp>
                  <p:nvSpPr>
                    <p:cNvPr id="3103" name="Oval 3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104" name="AutoShape 3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105" name="AutoShape 3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106" name="AutoShape 3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sp>
              <p:nvSpPr>
                <p:cNvPr id="3107" name="Rectangle 35"/>
                <p:cNvSpPr>
                  <a:spLocks noChangeArrowheads="1"/>
                </p:cNvSpPr>
                <p:nvPr/>
              </p:nvSpPr>
              <p:spPr bwMode="auto">
                <a:xfrm>
                  <a:off x="3188" y="4358"/>
                  <a:ext cx="613" cy="2538"/>
                </a:xfrm>
                <a:prstGeom prst="rect">
                  <a:avLst/>
                </a:prstGeom>
                <a:solidFill>
                  <a:srgbClr val="FFFFFF"/>
                </a:solidFill>
                <a:ln w="9525">
                  <a:solidFill>
                    <a:srgbClr val="000000"/>
                  </a:solidFill>
                  <a:miter lim="800000"/>
                  <a:headEnd/>
                  <a:tailEnd/>
                </a:ln>
              </p:spPr>
              <p:txBody>
                <a:bodyPr vert="vert"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bg2">
                        <a:lumMod val="10000"/>
                      </a:schemeClr>
                    </a:solidFill>
                    <a:effectLst/>
                    <a:latin typeface="Times New Roman" pitchFamily="18"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solidFill>
                        <a:schemeClr val="bg2">
                          <a:lumMod val="10000"/>
                        </a:schemeClr>
                      </a:solidFill>
                      <a:latin typeface="Times New Roman" pitchFamily="18" charset="0"/>
                      <a:ea typeface="Arial" pitchFamily="34" charset="0"/>
                      <a:cs typeface="Arial" pitchFamily="34" charset="0"/>
                    </a:rPr>
                    <a:t>   </a:t>
                  </a:r>
                  <a:r>
                    <a:rPr kumimoji="0" lang="en-US" sz="2000" b="1" i="0" u="none" strike="noStrike" cap="none" normalizeH="0" baseline="0" dirty="0">
                      <a:ln>
                        <a:noFill/>
                      </a:ln>
                      <a:solidFill>
                        <a:schemeClr val="bg2">
                          <a:lumMod val="10000"/>
                        </a:schemeClr>
                      </a:solidFill>
                      <a:effectLst/>
                      <a:latin typeface="Times New Roman" pitchFamily="18" charset="0"/>
                      <a:ea typeface="Arial" pitchFamily="34" charset="0"/>
                      <a:cs typeface="Arial" pitchFamily="34" charset="0"/>
                    </a:rPr>
                    <a:t>Load manager</a:t>
                  </a:r>
                  <a:endParaRPr kumimoji="0" lang="en-US" sz="2000" b="0" i="0" u="none" strike="noStrike" cap="none" normalizeH="0" baseline="0" dirty="0">
                    <a:ln>
                      <a:noFill/>
                    </a:ln>
                    <a:solidFill>
                      <a:schemeClr val="bg2">
                        <a:lumMod val="10000"/>
                      </a:schemeClr>
                    </a:solidFill>
                    <a:effectLst/>
                    <a:latin typeface="Arial" pitchFamily="34" charset="0"/>
                    <a:cs typeface="Arial" pitchFamily="34" charset="0"/>
                  </a:endParaRPr>
                </a:p>
              </p:txBody>
            </p:sp>
            <p:sp>
              <p:nvSpPr>
                <p:cNvPr id="3108" name="Rectangle 36"/>
                <p:cNvSpPr>
                  <a:spLocks noChangeArrowheads="1"/>
                </p:cNvSpPr>
                <p:nvPr/>
              </p:nvSpPr>
              <p:spPr bwMode="auto">
                <a:xfrm>
                  <a:off x="3885" y="7357"/>
                  <a:ext cx="3645" cy="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lumMod val="10000"/>
                        </a:schemeClr>
                      </a:solidFill>
                      <a:effectLst/>
                      <a:latin typeface="Times New Roman" pitchFamily="18" charset="0"/>
                      <a:ea typeface="Arial" pitchFamily="34" charset="0"/>
                      <a:cs typeface="Arial" pitchFamily="34" charset="0"/>
                    </a:rPr>
                    <a:t>Warehouse Manager</a:t>
                  </a:r>
                  <a:endParaRPr kumimoji="0" lang="en-US" sz="1400" b="0" i="0" u="none" strike="noStrike" cap="none" normalizeH="0" baseline="0" dirty="0">
                    <a:ln>
                      <a:noFill/>
                    </a:ln>
                    <a:solidFill>
                      <a:schemeClr val="bg2">
                        <a:lumMod val="10000"/>
                      </a:schemeClr>
                    </a:solidFill>
                    <a:effectLst/>
                    <a:latin typeface="Arial" pitchFamily="34" charset="0"/>
                    <a:cs typeface="Arial" pitchFamily="34" charset="0"/>
                  </a:endParaRPr>
                </a:p>
              </p:txBody>
            </p:sp>
            <p:sp>
              <p:nvSpPr>
                <p:cNvPr id="3109" name="Rectangle 37"/>
                <p:cNvSpPr>
                  <a:spLocks noChangeArrowheads="1"/>
                </p:cNvSpPr>
                <p:nvPr/>
              </p:nvSpPr>
              <p:spPr bwMode="auto">
                <a:xfrm>
                  <a:off x="7940" y="4155"/>
                  <a:ext cx="460" cy="2880"/>
                </a:xfrm>
                <a:prstGeom prst="rect">
                  <a:avLst/>
                </a:prstGeom>
                <a:solidFill>
                  <a:srgbClr val="FFFFFF"/>
                </a:solidFill>
                <a:ln w="9525">
                  <a:solidFill>
                    <a:srgbClr val="000000"/>
                  </a:solidFill>
                  <a:miter lim="800000"/>
                  <a:headEnd/>
                  <a:tailEnd/>
                </a:ln>
              </p:spPr>
              <p:txBody>
                <a:bodyPr vert="vert"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2">
                          <a:lumMod val="10000"/>
                        </a:schemeClr>
                      </a:solidFill>
                      <a:effectLst/>
                      <a:latin typeface="Times New Roman" pitchFamily="18" charset="0"/>
                      <a:ea typeface="Arial" pitchFamily="34" charset="0"/>
                      <a:cs typeface="Arial" pitchFamily="34" charset="0"/>
                    </a:rPr>
                    <a:t>Query Manager</a:t>
                  </a:r>
                  <a:endParaRPr kumimoji="0" lang="en-US" sz="2000" b="0" i="0" u="none" strike="noStrike" cap="none" normalizeH="0" baseline="0" dirty="0">
                    <a:ln>
                      <a:noFill/>
                    </a:ln>
                    <a:solidFill>
                      <a:schemeClr val="bg2">
                        <a:lumMod val="10000"/>
                      </a:schemeClr>
                    </a:solidFill>
                    <a:effectLst/>
                    <a:latin typeface="Arial" pitchFamily="34" charset="0"/>
                    <a:cs typeface="Arial" pitchFamily="34" charset="0"/>
                  </a:endParaRPr>
                </a:p>
              </p:txBody>
            </p:sp>
          </p:grpSp>
          <p:cxnSp>
            <p:nvCxnSpPr>
              <p:cNvPr id="3110" name="AutoShape 38"/>
              <p:cNvCxnSpPr>
                <a:cxnSpLocks noChangeShapeType="1"/>
              </p:cNvCxnSpPr>
              <p:nvPr/>
            </p:nvCxnSpPr>
            <p:spPr bwMode="auto">
              <a:xfrm flipV="1">
                <a:off x="1553988" y="1676400"/>
                <a:ext cx="1655261" cy="23408"/>
              </a:xfrm>
              <a:prstGeom prst="straightConnector1">
                <a:avLst/>
              </a:prstGeom>
              <a:noFill/>
              <a:ln w="9525">
                <a:solidFill>
                  <a:srgbClr val="000000"/>
                </a:solidFill>
                <a:round/>
                <a:headEnd/>
                <a:tailEnd type="triangle" w="med" len="med"/>
              </a:ln>
            </p:spPr>
          </p:cxnSp>
          <p:cxnSp>
            <p:nvCxnSpPr>
              <p:cNvPr id="3111" name="AutoShape 39"/>
              <p:cNvCxnSpPr>
                <a:cxnSpLocks noChangeShapeType="1"/>
              </p:cNvCxnSpPr>
              <p:nvPr/>
            </p:nvCxnSpPr>
            <p:spPr bwMode="auto">
              <a:xfrm>
                <a:off x="5326790" y="1676400"/>
                <a:ext cx="2102628" cy="23408"/>
              </a:xfrm>
              <a:prstGeom prst="straightConnector1">
                <a:avLst/>
              </a:prstGeom>
              <a:noFill/>
              <a:ln w="9525">
                <a:solidFill>
                  <a:srgbClr val="000000"/>
                </a:solidFill>
                <a:round/>
                <a:headEnd/>
                <a:tailEnd type="triangle" w="med" len="med"/>
              </a:ln>
            </p:spPr>
          </p:cxnSp>
        </p:grpSp>
        <p:grpSp>
          <p:nvGrpSpPr>
            <p:cNvPr id="53" name="Group 52"/>
            <p:cNvGrpSpPr/>
            <p:nvPr/>
          </p:nvGrpSpPr>
          <p:grpSpPr>
            <a:xfrm>
              <a:off x="838200" y="1524000"/>
              <a:ext cx="7696200" cy="3008531"/>
              <a:chOff x="838200" y="1524000"/>
              <a:chExt cx="7696200" cy="3008531"/>
            </a:xfrm>
          </p:grpSpPr>
          <p:sp>
            <p:nvSpPr>
              <p:cNvPr id="42" name="TextBox 41"/>
              <p:cNvSpPr txBox="1"/>
              <p:nvPr/>
            </p:nvSpPr>
            <p:spPr>
              <a:xfrm>
                <a:off x="838200" y="1524000"/>
                <a:ext cx="762000" cy="369332"/>
              </a:xfrm>
              <a:prstGeom prst="rect">
                <a:avLst/>
              </a:prstGeom>
              <a:noFill/>
            </p:spPr>
            <p:txBody>
              <a:bodyPr wrap="square" rtlCol="0">
                <a:spAutoFit/>
              </a:bodyPr>
              <a:lstStyle/>
              <a:p>
                <a:r>
                  <a:rPr lang="en-US" dirty="0"/>
                  <a:t>Data</a:t>
                </a:r>
              </a:p>
            </p:txBody>
          </p:sp>
          <p:sp>
            <p:nvSpPr>
              <p:cNvPr id="43" name="TextBox 42"/>
              <p:cNvSpPr txBox="1"/>
              <p:nvPr/>
            </p:nvSpPr>
            <p:spPr>
              <a:xfrm>
                <a:off x="3581400" y="1524000"/>
                <a:ext cx="1295400" cy="369332"/>
              </a:xfrm>
              <a:prstGeom prst="rect">
                <a:avLst/>
              </a:prstGeom>
              <a:noFill/>
            </p:spPr>
            <p:txBody>
              <a:bodyPr wrap="square" rtlCol="0">
                <a:spAutoFit/>
              </a:bodyPr>
              <a:lstStyle/>
              <a:p>
                <a:r>
                  <a:rPr lang="en-US" dirty="0"/>
                  <a:t>Information</a:t>
                </a:r>
              </a:p>
            </p:txBody>
          </p:sp>
          <p:sp>
            <p:nvSpPr>
              <p:cNvPr id="44" name="TextBox 43"/>
              <p:cNvSpPr txBox="1"/>
              <p:nvPr/>
            </p:nvSpPr>
            <p:spPr>
              <a:xfrm>
                <a:off x="7467600" y="1524000"/>
                <a:ext cx="1066800" cy="369332"/>
              </a:xfrm>
              <a:prstGeom prst="rect">
                <a:avLst/>
              </a:prstGeom>
              <a:noFill/>
            </p:spPr>
            <p:txBody>
              <a:bodyPr wrap="square" rtlCol="0">
                <a:spAutoFit/>
              </a:bodyPr>
              <a:lstStyle/>
              <a:p>
                <a:r>
                  <a:rPr lang="en-US" dirty="0"/>
                  <a:t>Decision</a:t>
                </a:r>
              </a:p>
            </p:txBody>
          </p:sp>
          <p:sp>
            <p:nvSpPr>
              <p:cNvPr id="45" name="TextBox 44"/>
              <p:cNvSpPr txBox="1"/>
              <p:nvPr/>
            </p:nvSpPr>
            <p:spPr>
              <a:xfrm>
                <a:off x="914400" y="2554069"/>
                <a:ext cx="1447800" cy="646331"/>
              </a:xfrm>
              <a:prstGeom prst="rect">
                <a:avLst/>
              </a:prstGeom>
              <a:noFill/>
            </p:spPr>
            <p:txBody>
              <a:bodyPr wrap="square" rtlCol="0">
                <a:spAutoFit/>
              </a:bodyPr>
              <a:lstStyle/>
              <a:p>
                <a:pPr algn="ctr"/>
                <a:r>
                  <a:rPr lang="en-US" dirty="0"/>
                  <a:t>Operational Data</a:t>
                </a:r>
              </a:p>
            </p:txBody>
          </p:sp>
          <p:sp>
            <p:nvSpPr>
              <p:cNvPr id="3113" name="Rectangle 41"/>
              <p:cNvSpPr>
                <a:spLocks noChangeArrowheads="1"/>
              </p:cNvSpPr>
              <p:nvPr/>
            </p:nvSpPr>
            <p:spPr bwMode="auto">
              <a:xfrm>
                <a:off x="3657600" y="2935069"/>
                <a:ext cx="1371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en-US" b="0" i="0" u="none" strike="noStrike" cap="none" normalizeH="0" baseline="0" dirty="0">
                    <a:ln>
                      <a:noFill/>
                    </a:ln>
                    <a:effectLst/>
                    <a:latin typeface="Times New Roman" pitchFamily="18" charset="0"/>
                    <a:ea typeface="Calibri" pitchFamily="34" charset="0"/>
                    <a:cs typeface="Times New Roman" pitchFamily="18" charset="0"/>
                  </a:rPr>
                  <a:t>Detailed Information</a:t>
                </a:r>
                <a:endParaRPr kumimoji="0" lang="en-US" sz="4000" b="0" i="0" u="none" strike="noStrike" cap="none" normalizeH="0" baseline="0" dirty="0">
                  <a:ln>
                    <a:noFill/>
                  </a:ln>
                  <a:effectLst/>
                  <a:latin typeface="Arial" pitchFamily="34" charset="0"/>
                  <a:cs typeface="Arial" pitchFamily="34" charset="0"/>
                </a:endParaRPr>
              </a:p>
            </p:txBody>
          </p:sp>
          <p:sp>
            <p:nvSpPr>
              <p:cNvPr id="50" name="TextBox 49"/>
              <p:cNvSpPr txBox="1"/>
              <p:nvPr/>
            </p:nvSpPr>
            <p:spPr>
              <a:xfrm>
                <a:off x="5334000" y="2971800"/>
                <a:ext cx="1371600" cy="646331"/>
              </a:xfrm>
              <a:prstGeom prst="rect">
                <a:avLst/>
              </a:prstGeom>
              <a:noFill/>
            </p:spPr>
            <p:txBody>
              <a:bodyPr wrap="square" rtlCol="0">
                <a:spAutoFit/>
              </a:bodyPr>
              <a:lstStyle/>
              <a:p>
                <a:pPr algn="ctr"/>
                <a:r>
                  <a:rPr kumimoji="0" lang="en-US" b="0" i="0" u="none" strike="noStrike" cap="none" normalizeH="0" baseline="0" dirty="0">
                    <a:ln>
                      <a:noFill/>
                    </a:ln>
                    <a:effectLst/>
                    <a:latin typeface="Times New Roman" pitchFamily="18" charset="0"/>
                    <a:ea typeface="Calibri" pitchFamily="34" charset="0"/>
                    <a:cs typeface="Times New Roman" pitchFamily="18" charset="0"/>
                  </a:rPr>
                  <a:t>Summary </a:t>
                </a:r>
              </a:p>
              <a:p>
                <a:r>
                  <a:rPr lang="en-US" dirty="0">
                    <a:latin typeface="Times New Roman" pitchFamily="18" charset="0"/>
                    <a:cs typeface="Times New Roman" pitchFamily="18" charset="0"/>
                  </a:rPr>
                  <a:t>Information</a:t>
                </a:r>
                <a:endParaRPr lang="en-US" dirty="0"/>
              </a:p>
            </p:txBody>
          </p:sp>
          <p:sp>
            <p:nvSpPr>
              <p:cNvPr id="51" name="TextBox 50"/>
              <p:cNvSpPr txBox="1"/>
              <p:nvPr/>
            </p:nvSpPr>
            <p:spPr>
              <a:xfrm>
                <a:off x="914400" y="3886200"/>
                <a:ext cx="1295400" cy="646331"/>
              </a:xfrm>
              <a:prstGeom prst="rect">
                <a:avLst/>
              </a:prstGeom>
              <a:noFill/>
            </p:spPr>
            <p:txBody>
              <a:bodyPr wrap="square" rtlCol="0">
                <a:spAutoFit/>
              </a:bodyPr>
              <a:lstStyle/>
              <a:p>
                <a:pPr algn="ctr"/>
                <a:r>
                  <a:rPr lang="en-US" dirty="0"/>
                  <a:t>External Data</a:t>
                </a:r>
              </a:p>
            </p:txBody>
          </p:sp>
          <p:sp>
            <p:nvSpPr>
              <p:cNvPr id="52" name="TextBox 51"/>
              <p:cNvSpPr txBox="1"/>
              <p:nvPr/>
            </p:nvSpPr>
            <p:spPr>
              <a:xfrm>
                <a:off x="4419600" y="4038600"/>
                <a:ext cx="1169551" cy="369332"/>
              </a:xfrm>
              <a:prstGeom prst="rect">
                <a:avLst/>
              </a:prstGeom>
              <a:noFill/>
            </p:spPr>
            <p:txBody>
              <a:bodyPr wrap="none" rtlCol="0">
                <a:spAutoFit/>
              </a:bodyPr>
              <a:lstStyle/>
              <a:p>
                <a:r>
                  <a:rPr lang="en-US" dirty="0"/>
                  <a:t>Meta Data</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D04E-76F4-E676-C4F0-7656513BB856}"/>
              </a:ext>
            </a:extLst>
          </p:cNvPr>
          <p:cNvSpPr>
            <a:spLocks noGrp="1"/>
          </p:cNvSpPr>
          <p:nvPr>
            <p:ph type="title"/>
          </p:nvPr>
        </p:nvSpPr>
        <p:spPr/>
        <p:txBody>
          <a:bodyPr>
            <a:normAutofit/>
          </a:bodyPr>
          <a:lstStyle/>
          <a:p>
            <a:r>
              <a:rPr lang="en-US" dirty="0"/>
              <a:t>Advance Data Mining</a:t>
            </a:r>
            <a:endParaRPr lang="en-AS" dirty="0"/>
          </a:p>
        </p:txBody>
      </p:sp>
      <p:sp>
        <p:nvSpPr>
          <p:cNvPr id="3" name="Content Placeholder 2">
            <a:extLst>
              <a:ext uri="{FF2B5EF4-FFF2-40B4-BE49-F238E27FC236}">
                <a16:creationId xmlns:a16="http://schemas.microsoft.com/office/drawing/2014/main" id="{6AB78CCA-614D-29ED-524A-13F9FB721783}"/>
              </a:ext>
            </a:extLst>
          </p:cNvPr>
          <p:cNvSpPr>
            <a:spLocks noGrp="1"/>
          </p:cNvSpPr>
          <p:nvPr>
            <p:ph idx="1"/>
          </p:nvPr>
        </p:nvSpPr>
        <p:spPr/>
        <p:txBody>
          <a:bodyPr>
            <a:normAutofit lnSpcReduction="10000"/>
          </a:bodyPr>
          <a:lstStyle/>
          <a:p>
            <a:r>
              <a:rPr lang="en-US" dirty="0"/>
              <a:t>Subject Code: MDS 602</a:t>
            </a:r>
          </a:p>
          <a:p>
            <a:r>
              <a:rPr lang="en-US" dirty="0"/>
              <a:t>Course Title: Advanced Data Mining</a:t>
            </a:r>
          </a:p>
          <a:p>
            <a:r>
              <a:rPr lang="en-US" dirty="0"/>
              <a:t>Nature: Theory+ Practical ( Compulsory)</a:t>
            </a:r>
          </a:p>
          <a:p>
            <a:r>
              <a:rPr lang="en-US" dirty="0"/>
              <a:t>Total Teaching hours : 48 </a:t>
            </a:r>
            <a:r>
              <a:rPr lang="en-US" dirty="0" err="1"/>
              <a:t>Hrs</a:t>
            </a:r>
            <a:endParaRPr lang="en-US" dirty="0"/>
          </a:p>
          <a:p>
            <a:r>
              <a:rPr lang="en-US" dirty="0"/>
              <a:t>Objective of Course</a:t>
            </a:r>
          </a:p>
          <a:p>
            <a:pPr marL="742950" lvl="2" indent="-342900"/>
            <a:r>
              <a:rPr lang="en-US" sz="2800" dirty="0"/>
              <a:t>Understand concept like pre-processing, measure of similarity, Summary statistics and visualization.</a:t>
            </a:r>
          </a:p>
          <a:p>
            <a:pPr lvl="1"/>
            <a:r>
              <a:rPr lang="en-US" dirty="0"/>
              <a:t>Understand and implementation of different algorithms for association, classification, clustering and anomaly detection</a:t>
            </a:r>
          </a:p>
          <a:p>
            <a:endParaRPr lang="en-AS" dirty="0"/>
          </a:p>
        </p:txBody>
      </p:sp>
    </p:spTree>
    <p:extLst>
      <p:ext uri="{BB962C8B-B14F-4D97-AF65-F5344CB8AC3E}">
        <p14:creationId xmlns:p14="http://schemas.microsoft.com/office/powerpoint/2010/main" val="3332417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Warehousing Architecture"/>
          <p:cNvPicPr>
            <a:picLocks noChangeAspect="1" noChangeArrowheads="1"/>
          </p:cNvPicPr>
          <p:nvPr/>
        </p:nvPicPr>
        <p:blipFill>
          <a:blip r:embed="rId2" cstate="print"/>
          <a:srcRect/>
          <a:stretch>
            <a:fillRect/>
          </a:stretch>
        </p:blipFill>
        <p:spPr bwMode="auto">
          <a:xfrm>
            <a:off x="1219201" y="1066800"/>
            <a:ext cx="6324600" cy="4947652"/>
          </a:xfrm>
          <a:prstGeom prst="rect">
            <a:avLst/>
          </a:prstGeom>
          <a:noFill/>
        </p:spPr>
      </p:pic>
      <p:sp>
        <p:nvSpPr>
          <p:cNvPr id="5" name="TextBox 4"/>
          <p:cNvSpPr txBox="1"/>
          <p:nvPr/>
        </p:nvSpPr>
        <p:spPr>
          <a:xfrm>
            <a:off x="838200" y="228600"/>
            <a:ext cx="7543800" cy="584775"/>
          </a:xfrm>
          <a:prstGeom prst="rect">
            <a:avLst/>
          </a:prstGeom>
          <a:noFill/>
        </p:spPr>
        <p:txBody>
          <a:bodyPr wrap="square" rtlCol="0">
            <a:spAutoFit/>
          </a:bodyPr>
          <a:lstStyle/>
          <a:p>
            <a:r>
              <a:rPr lang="en-US" sz="3200" dirty="0">
                <a:latin typeface="Times New Roman" pitchFamily="18" charset="0"/>
                <a:cs typeface="Times New Roman" pitchFamily="18" charset="0"/>
              </a:rPr>
              <a:t>Three Tire Architecture of Data Warehouse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Data Warehouse</a:t>
            </a:r>
          </a:p>
        </p:txBody>
      </p:sp>
      <p:sp>
        <p:nvSpPr>
          <p:cNvPr id="3" name="Content Placeholder 2"/>
          <p:cNvSpPr>
            <a:spLocks noGrp="1"/>
          </p:cNvSpPr>
          <p:nvPr>
            <p:ph idx="1"/>
          </p:nvPr>
        </p:nvSpPr>
        <p:spPr/>
        <p:txBody>
          <a:bodyPr>
            <a:noAutofit/>
          </a:bodyPr>
          <a:lstStyle/>
          <a:p>
            <a:pPr algn="just"/>
            <a:r>
              <a:rPr lang="en-US" sz="2000" b="1" i="1" dirty="0">
                <a:latin typeface="Times New Roman" pitchFamily="18" charset="0"/>
                <a:cs typeface="Times New Roman" pitchFamily="18" charset="0"/>
              </a:rPr>
              <a:t>Load Manager: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The system components that perform all the operations necessary to support the extract and load process. It fast loads the extracted data into a temporary data store and performs simple transformations into a structure similar to the one in the data warehouse.</a:t>
            </a:r>
          </a:p>
          <a:p>
            <a:pPr algn="just"/>
            <a:r>
              <a:rPr lang="en-US" sz="2000" b="1" i="1" dirty="0">
                <a:latin typeface="Times New Roman" pitchFamily="18" charset="0"/>
                <a:cs typeface="Times New Roman" pitchFamily="18" charset="0"/>
              </a:rPr>
              <a:t>Warehouse Manager: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Performs all the necessary operations to support the warehouse management process. It analyzes the data to perform consistency and referential checks. It also transforms and merges the source data in the temporary data store into the published data warehouse with creating indexes and business views. Update all existing aggregations and back up data in the data warehouse.</a:t>
            </a:r>
          </a:p>
          <a:p>
            <a:pPr algn="just"/>
            <a:r>
              <a:rPr lang="en-US" sz="2000" b="1" i="1" dirty="0">
                <a:latin typeface="Times New Roman" pitchFamily="18" charset="0"/>
                <a:cs typeface="Times New Roman" pitchFamily="18" charset="0"/>
              </a:rPr>
              <a:t>Query Manager:</a:t>
            </a:r>
            <a:r>
              <a:rPr lang="en-US" sz="2000" dirty="0">
                <a:latin typeface="Times New Roman" pitchFamily="18" charset="0"/>
                <a:cs typeface="Times New Roman" pitchFamily="18" charset="0"/>
              </a:rPr>
              <a:t> Performs all the operations necessary to support the query management process by directing queries to the appropriate tables. In some cases it also stores query profiles to allow the warehouse manager to determine which indexes and aggregations are appropriate.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Data Warehouse</a:t>
            </a:r>
          </a:p>
        </p:txBody>
      </p:sp>
      <p:sp>
        <p:nvSpPr>
          <p:cNvPr id="3" name="Content Placeholder 2"/>
          <p:cNvSpPr>
            <a:spLocks noGrp="1"/>
          </p:cNvSpPr>
          <p:nvPr>
            <p:ph idx="1"/>
          </p:nvPr>
        </p:nvSpPr>
        <p:spPr/>
        <p:txBody>
          <a:bodyPr>
            <a:noAutofit/>
          </a:bodyPr>
          <a:lstStyle/>
          <a:p>
            <a:pPr algn="just"/>
            <a:r>
              <a:rPr lang="en-US" sz="2400" b="1" i="1" dirty="0">
                <a:latin typeface="Times New Roman" pitchFamily="18" charset="0"/>
                <a:cs typeface="Times New Roman" pitchFamily="18" charset="0"/>
              </a:rPr>
              <a:t>Detailed Information: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Stores all the detailed information to determine the business requirements to analyze the level at which to retain detailed information in the data warehouse.</a:t>
            </a:r>
          </a:p>
          <a:p>
            <a:pPr algn="just"/>
            <a:r>
              <a:rPr lang="en-US" sz="2400" b="1" i="1" dirty="0">
                <a:latin typeface="Times New Roman" pitchFamily="18" charset="0"/>
                <a:cs typeface="Times New Roman" pitchFamily="18" charset="0"/>
              </a:rPr>
              <a:t>Summary Informati</a:t>
            </a:r>
            <a:r>
              <a:rPr lang="en-US" sz="2400" b="1" dirty="0">
                <a:latin typeface="Times New Roman" pitchFamily="18" charset="0"/>
                <a:cs typeface="Times New Roman" pitchFamily="18" charset="0"/>
              </a:rPr>
              <a:t>on: </a:t>
            </a:r>
            <a:r>
              <a:rPr lang="en-US" sz="2400" dirty="0">
                <a:latin typeface="Times New Roman" pitchFamily="18" charset="0"/>
                <a:cs typeface="Times New Roman" pitchFamily="18" charset="0"/>
              </a:rPr>
              <a:t>Stores all the predefined aggregations generated by the warehouse manager. It is a transient area which will change on an ongoing basis in order to respond to changing query profiles. It is essentially a replication to detailed information.</a:t>
            </a:r>
          </a:p>
          <a:p>
            <a:pPr algn="just"/>
            <a:r>
              <a:rPr lang="en-US" sz="2400" b="1" i="1" dirty="0">
                <a:latin typeface="Times New Roman" pitchFamily="18" charset="0"/>
                <a:cs typeface="Times New Roman" pitchFamily="18" charset="0"/>
              </a:rPr>
              <a:t>Meta Data: </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Meta data is data about data which describes how information is structured within a data warehouse. It maps data stores to common view of information with the data warehouse.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Warehouse Models</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From the perspective of data warehouse architecture, we have the following data warehouse models:</a:t>
            </a:r>
          </a:p>
          <a:p>
            <a:pPr algn="just"/>
            <a:r>
              <a:rPr lang="en-US" sz="2400" dirty="0">
                <a:latin typeface="Times New Roman" pitchFamily="18" charset="0"/>
                <a:cs typeface="Times New Roman" pitchFamily="18" charset="0"/>
              </a:rPr>
              <a:t>Virtual Warehouse</a:t>
            </a:r>
          </a:p>
          <a:p>
            <a:pPr algn="just"/>
            <a:r>
              <a:rPr lang="en-US" sz="2400" dirty="0">
                <a:latin typeface="Times New Roman" pitchFamily="18" charset="0"/>
                <a:cs typeface="Times New Roman" pitchFamily="18" charset="0"/>
              </a:rPr>
              <a:t>Data mart</a:t>
            </a:r>
          </a:p>
          <a:p>
            <a:pPr algn="just"/>
            <a:r>
              <a:rPr lang="en-US" sz="2400" dirty="0">
                <a:latin typeface="Times New Roman" pitchFamily="18" charset="0"/>
                <a:cs typeface="Times New Roman" pitchFamily="18" charset="0"/>
              </a:rPr>
              <a:t>Enterprise Warehouse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Virtual Warehouse</a:t>
            </a:r>
          </a:p>
        </p:txBody>
      </p:sp>
      <p:sp>
        <p:nvSpPr>
          <p:cNvPr id="3" name="Content Placeholder 2"/>
          <p:cNvSpPr>
            <a:spLocks noGrp="1"/>
          </p:cNvSpPr>
          <p:nvPr>
            <p:ph idx="1"/>
          </p:nvPr>
        </p:nvSpPr>
        <p:spPr/>
        <p:txBody>
          <a:bodyPr>
            <a:normAutofit/>
          </a:bodyPr>
          <a:lstStyle/>
          <a:p>
            <a:pPr algn="just"/>
            <a:r>
              <a:rPr lang="en-US" sz="2400" dirty="0"/>
              <a:t>The view over an operational data warehouse is known as a virtual warehouse. </a:t>
            </a:r>
          </a:p>
          <a:p>
            <a:pPr algn="just"/>
            <a:r>
              <a:rPr lang="en-US" sz="2400" dirty="0"/>
              <a:t>A virtual data warehouse provides a compact view of the data inventory. </a:t>
            </a:r>
          </a:p>
          <a:p>
            <a:pPr algn="just"/>
            <a:r>
              <a:rPr lang="en-US" sz="2400" dirty="0"/>
              <a:t>It contains Meta data. </a:t>
            </a:r>
          </a:p>
          <a:p>
            <a:pPr algn="just"/>
            <a:r>
              <a:rPr lang="en-US" sz="2400" dirty="0"/>
              <a:t>It uses middleware to build connections to different data sources. </a:t>
            </a:r>
          </a:p>
          <a:p>
            <a:pPr algn="just"/>
            <a:r>
              <a:rPr lang="en-US" sz="2400" dirty="0"/>
              <a:t>They can be fast as they allow users to filter the most important pieces of data from different legacy applications.</a:t>
            </a:r>
          </a:p>
          <a:p>
            <a:pPr algn="just"/>
            <a:r>
              <a:rPr lang="en-US" sz="2400" dirty="0"/>
              <a:t>Easy to build a virtual warehouse. </a:t>
            </a:r>
          </a:p>
          <a:p>
            <a:pPr algn="just"/>
            <a:r>
              <a:rPr lang="en-US" sz="2400" dirty="0"/>
              <a:t>Building a virtual warehouse requires excess capacity on operational database servers.</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Mart:</a:t>
            </a:r>
          </a:p>
        </p:txBody>
      </p:sp>
      <p:sp>
        <p:nvSpPr>
          <p:cNvPr id="3" name="Content Placeholder 2"/>
          <p:cNvSpPr>
            <a:spLocks noGrp="1"/>
          </p:cNvSpPr>
          <p:nvPr>
            <p:ph idx="1"/>
          </p:nvPr>
        </p:nvSpPr>
        <p:spPr>
          <a:xfrm>
            <a:off x="457200" y="1219200"/>
            <a:ext cx="8229600" cy="4495800"/>
          </a:xfrm>
        </p:spPr>
        <p:txBody>
          <a:bodyPr>
            <a:noAutofit/>
          </a:bodyPr>
          <a:lstStyle/>
          <a:p>
            <a:pPr lvl="0" algn="just"/>
            <a:r>
              <a:rPr lang="en-US" sz="2200" dirty="0">
                <a:latin typeface="Times New Roman" pitchFamily="18" charset="0"/>
                <a:cs typeface="Times New Roman" pitchFamily="18" charset="0"/>
              </a:rPr>
              <a:t>Data Mart is a subset of the information content of a data warehouse that is stored in its own database.</a:t>
            </a:r>
          </a:p>
          <a:p>
            <a:pPr lvl="0" algn="just"/>
            <a:r>
              <a:rPr lang="en-US" sz="2200" dirty="0">
                <a:latin typeface="Times New Roman" pitchFamily="18" charset="0"/>
                <a:cs typeface="Times New Roman" pitchFamily="18" charset="0"/>
              </a:rPr>
              <a:t>Data mart may or may not be sourced from an enterprise data warehouse i.e. it could have been directly populated from source data.</a:t>
            </a:r>
          </a:p>
          <a:p>
            <a:pPr lvl="0" algn="just"/>
            <a:r>
              <a:rPr lang="en-US" sz="2200" dirty="0">
                <a:latin typeface="Times New Roman" pitchFamily="18" charset="0"/>
                <a:cs typeface="Times New Roman" pitchFamily="18" charset="0"/>
              </a:rPr>
              <a:t>Data mart can improve query performance simply by reducing the volume of data that needs to be scanned to satisfy the query.</a:t>
            </a:r>
          </a:p>
          <a:p>
            <a:pPr lvl="0" algn="just"/>
            <a:r>
              <a:rPr lang="en-US" sz="2200" dirty="0">
                <a:latin typeface="Times New Roman" pitchFamily="18" charset="0"/>
                <a:cs typeface="Times New Roman" pitchFamily="18" charset="0"/>
              </a:rPr>
              <a:t>Data marts are created along functional level to reduce the likelihood of queries requiring data outside the mart.</a:t>
            </a:r>
          </a:p>
          <a:p>
            <a:pPr lvl="0" algn="just"/>
            <a:r>
              <a:rPr lang="en-US" sz="2200" dirty="0">
                <a:latin typeface="Times New Roman" pitchFamily="18" charset="0"/>
                <a:cs typeface="Times New Roman" pitchFamily="18" charset="0"/>
              </a:rPr>
              <a:t>Data marts may help in multiple queries or tools to access data by creating their own internal database structures.</a:t>
            </a:r>
          </a:p>
          <a:p>
            <a:pPr lvl="0" algn="just"/>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Departmental Store, Banking System.</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Enterprise Warehouse</a:t>
            </a: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An enterprise warehouse collects all the information and the subjects spanning an entire organization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provides us enterprise-wide data integration.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data is integrated from operational systems and external information providers.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information can vary from a few gigabytes to hundreds of gigabytes, terabytes or beyond.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Data Warehousing - Schemas</a:t>
            </a:r>
          </a:p>
        </p:txBody>
      </p:sp>
      <p:sp>
        <p:nvSpPr>
          <p:cNvPr id="3" name="Content Placeholder 2"/>
          <p:cNvSpPr>
            <a:spLocks noGrp="1"/>
          </p:cNvSpPr>
          <p:nvPr>
            <p:ph idx="1"/>
          </p:nvPr>
        </p:nvSpPr>
        <p:spPr>
          <a:xfrm>
            <a:off x="457200" y="990600"/>
            <a:ext cx="8229600" cy="5105400"/>
          </a:xfrm>
        </p:spPr>
        <p:txBody>
          <a:bodyPr>
            <a:normAutofit/>
          </a:bodyPr>
          <a:lstStyle/>
          <a:p>
            <a:r>
              <a:rPr lang="en-US" sz="2400" dirty="0">
                <a:latin typeface="Times New Roman" pitchFamily="18" charset="0"/>
                <a:cs typeface="Times New Roman" pitchFamily="18" charset="0"/>
              </a:rPr>
              <a:t>Schema is a logical description of the entire database.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It includes the name and description of records of all record types including all associated data-items and aggregates.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Much like a database, a data warehouse also requires to maintain a schema.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database uses relational model, while a data warehouse uses Star, Snowflake, and Fact Constellation schema.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Star Schema</a:t>
            </a:r>
          </a:p>
        </p:txBody>
      </p:sp>
      <p:sp>
        <p:nvSpPr>
          <p:cNvPr id="3" name="Content Placeholder 2"/>
          <p:cNvSpPr>
            <a:spLocks noGrp="1"/>
          </p:cNvSpPr>
          <p:nvPr>
            <p:ph idx="1"/>
          </p:nvPr>
        </p:nvSpPr>
        <p:spPr>
          <a:xfrm>
            <a:off x="457200" y="914400"/>
            <a:ext cx="8229600" cy="2438400"/>
          </a:xfrm>
        </p:spPr>
        <p:txBody>
          <a:bodyPr>
            <a:normAutofit/>
          </a:bodyPr>
          <a:lstStyle/>
          <a:p>
            <a:r>
              <a:rPr lang="en-US" sz="2400" dirty="0">
                <a:latin typeface="Times New Roman" pitchFamily="18" charset="0"/>
                <a:cs typeface="Times New Roman" pitchFamily="18" charset="0"/>
              </a:rPr>
              <a:t>Each dimension in a star schema is represented with only one-dimension table.</a:t>
            </a:r>
          </a:p>
          <a:p>
            <a:r>
              <a:rPr lang="en-US" sz="2400" dirty="0">
                <a:latin typeface="Times New Roman" pitchFamily="18" charset="0"/>
                <a:cs typeface="Times New Roman" pitchFamily="18" charset="0"/>
              </a:rPr>
              <a:t>This dimension table contains the set of attributes.</a:t>
            </a:r>
          </a:p>
          <a:p>
            <a:r>
              <a:rPr lang="en-US" sz="2400" dirty="0">
                <a:latin typeface="Times New Roman" pitchFamily="18" charset="0"/>
                <a:cs typeface="Times New Roman" pitchFamily="18" charset="0"/>
              </a:rPr>
              <a:t>The following diagram shows the sales data of a company with respect to the four dimensions, namely time, item, branch, and location.</a:t>
            </a:r>
          </a:p>
          <a:p>
            <a:endParaRPr lang="en-US" sz="2400" dirty="0">
              <a:latin typeface="Times New Roman" pitchFamily="18" charset="0"/>
              <a:cs typeface="Times New Roman" pitchFamily="18" charset="0"/>
            </a:endParaRPr>
          </a:p>
        </p:txBody>
      </p:sp>
      <p:pic>
        <p:nvPicPr>
          <p:cNvPr id="1026" name="Picture 2" descr="Start Schema"/>
          <p:cNvPicPr>
            <a:picLocks noChangeAspect="1" noChangeArrowheads="1"/>
          </p:cNvPicPr>
          <p:nvPr/>
        </p:nvPicPr>
        <p:blipFill>
          <a:blip r:embed="rId2" cstate="print"/>
          <a:srcRect/>
          <a:stretch>
            <a:fillRect/>
          </a:stretch>
        </p:blipFill>
        <p:spPr bwMode="auto">
          <a:xfrm>
            <a:off x="2514600" y="2895600"/>
            <a:ext cx="4419600" cy="313581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Snowflake Schema</a:t>
            </a:r>
          </a:p>
        </p:txBody>
      </p:sp>
      <p:sp>
        <p:nvSpPr>
          <p:cNvPr id="3" name="Content Placeholder 2"/>
          <p:cNvSpPr>
            <a:spLocks noGrp="1"/>
          </p:cNvSpPr>
          <p:nvPr>
            <p:ph idx="1"/>
          </p:nvPr>
        </p:nvSpPr>
        <p:spPr>
          <a:xfrm>
            <a:off x="457200" y="762000"/>
            <a:ext cx="8229600" cy="2286000"/>
          </a:xfrm>
        </p:spPr>
        <p:txBody>
          <a:bodyPr>
            <a:normAutofit/>
          </a:bodyPr>
          <a:lstStyle/>
          <a:p>
            <a:r>
              <a:rPr lang="en-US" sz="2200" dirty="0">
                <a:latin typeface="Times New Roman" pitchFamily="18" charset="0"/>
                <a:cs typeface="Times New Roman" pitchFamily="18" charset="0"/>
              </a:rPr>
              <a:t>Some dimension tables in the Snowflake schema are normalized.</a:t>
            </a:r>
          </a:p>
          <a:p>
            <a:r>
              <a:rPr lang="en-US" sz="2200" dirty="0">
                <a:latin typeface="Times New Roman" pitchFamily="18" charset="0"/>
                <a:cs typeface="Times New Roman" pitchFamily="18" charset="0"/>
              </a:rPr>
              <a:t>The normalization splits up the data into additional tables.</a:t>
            </a:r>
          </a:p>
          <a:p>
            <a:r>
              <a:rPr lang="en-US" sz="2200" dirty="0">
                <a:latin typeface="Times New Roman" pitchFamily="18" charset="0"/>
                <a:cs typeface="Times New Roman" pitchFamily="18" charset="0"/>
              </a:rPr>
              <a:t>Unlike Star schema, the dimensions table in a snowflake schema are normalized. For example, the item dimension table in star schema is normalized and split into two dimension tables, namely item and supplier table.</a:t>
            </a:r>
          </a:p>
          <a:p>
            <a:endParaRPr lang="en-US" sz="2200" dirty="0">
              <a:latin typeface="Times New Roman" pitchFamily="18" charset="0"/>
              <a:cs typeface="Times New Roman" pitchFamily="18" charset="0"/>
            </a:endParaRPr>
          </a:p>
        </p:txBody>
      </p:sp>
      <p:pic>
        <p:nvPicPr>
          <p:cNvPr id="48130" name="Picture 2" descr="Snowflake Schema"/>
          <p:cNvPicPr>
            <a:picLocks noChangeAspect="1" noChangeArrowheads="1"/>
          </p:cNvPicPr>
          <p:nvPr/>
        </p:nvPicPr>
        <p:blipFill>
          <a:blip r:embed="rId2" cstate="print"/>
          <a:srcRect/>
          <a:stretch>
            <a:fillRect/>
          </a:stretch>
        </p:blipFill>
        <p:spPr bwMode="auto">
          <a:xfrm>
            <a:off x="2514600" y="2667000"/>
            <a:ext cx="6477000" cy="336296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976-5D0A-0EB7-B260-D8B1DD6C867E}"/>
              </a:ext>
            </a:extLst>
          </p:cNvPr>
          <p:cNvSpPr>
            <a:spLocks noGrp="1"/>
          </p:cNvSpPr>
          <p:nvPr>
            <p:ph type="title"/>
          </p:nvPr>
        </p:nvSpPr>
        <p:spPr/>
        <p:txBody>
          <a:bodyPr/>
          <a:lstStyle/>
          <a:p>
            <a:r>
              <a:rPr lang="en-US" dirty="0"/>
              <a:t>Evaluation System</a:t>
            </a:r>
            <a:endParaRPr lang="en-AS" dirty="0"/>
          </a:p>
        </p:txBody>
      </p:sp>
      <p:sp>
        <p:nvSpPr>
          <p:cNvPr id="3" name="Content Placeholder 2">
            <a:extLst>
              <a:ext uri="{FF2B5EF4-FFF2-40B4-BE49-F238E27FC236}">
                <a16:creationId xmlns:a16="http://schemas.microsoft.com/office/drawing/2014/main" id="{C8B048B3-3BC4-5531-DA76-E3B88CF5CEF3}"/>
              </a:ext>
            </a:extLst>
          </p:cNvPr>
          <p:cNvSpPr>
            <a:spLocks noGrp="1"/>
          </p:cNvSpPr>
          <p:nvPr>
            <p:ph idx="1"/>
          </p:nvPr>
        </p:nvSpPr>
        <p:spPr/>
        <p:txBody>
          <a:bodyPr/>
          <a:lstStyle/>
          <a:p>
            <a:r>
              <a:rPr lang="en-US" dirty="0"/>
              <a:t>40% internal evaluation and 60% external exam.</a:t>
            </a:r>
          </a:p>
          <a:p>
            <a:pPr lvl="1"/>
            <a:r>
              <a:rPr lang="en-US" dirty="0"/>
              <a:t>Internal exams are based on: Attendance/Assignment work / Oral test / Class test / Presentation / Class seminar / Project work/ Term exam</a:t>
            </a:r>
          </a:p>
          <a:p>
            <a:pPr lvl="1"/>
            <a:r>
              <a:rPr lang="en-US" dirty="0"/>
              <a:t>External exam : By School in permission of exam board of TU.</a:t>
            </a:r>
          </a:p>
          <a:p>
            <a:pPr marL="342900" lvl="1" indent="-342900">
              <a:buFont typeface="Arial" pitchFamily="34" charset="0"/>
              <a:buChar char="•"/>
            </a:pPr>
            <a:r>
              <a:rPr lang="en-US" sz="3200" dirty="0">
                <a:solidFill>
                  <a:srgbClr val="FFFF00"/>
                </a:solidFill>
              </a:rPr>
              <a:t>Note:</a:t>
            </a:r>
          </a:p>
          <a:p>
            <a:pPr marL="742950" lvl="2" indent="-342900"/>
            <a:r>
              <a:rPr lang="en-US" sz="2800" dirty="0">
                <a:solidFill>
                  <a:srgbClr val="FFFF00"/>
                </a:solidFill>
              </a:rPr>
              <a:t>Student must secure at least 50 % on both semester Exam and Internal Assessment individually. </a:t>
            </a:r>
            <a:endParaRPr lang="en-AS" sz="2800" dirty="0">
              <a:solidFill>
                <a:srgbClr val="FFFF00"/>
              </a:solidFill>
            </a:endParaRPr>
          </a:p>
        </p:txBody>
      </p:sp>
    </p:spTree>
    <p:extLst>
      <p:ext uri="{BB962C8B-B14F-4D97-AF65-F5344CB8AC3E}">
        <p14:creationId xmlns:p14="http://schemas.microsoft.com/office/powerpoint/2010/main" val="344822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Fact Constellation Schema"/>
          <p:cNvPicPr>
            <a:picLocks noChangeAspect="1" noChangeArrowheads="1"/>
          </p:cNvPicPr>
          <p:nvPr/>
        </p:nvPicPr>
        <p:blipFill>
          <a:blip r:embed="rId2" cstate="print"/>
          <a:srcRect/>
          <a:stretch>
            <a:fillRect/>
          </a:stretch>
        </p:blipFill>
        <p:spPr bwMode="auto">
          <a:xfrm>
            <a:off x="1219200" y="2590800"/>
            <a:ext cx="6781800" cy="3446671"/>
          </a:xfrm>
          <a:prstGeom prst="rect">
            <a:avLst/>
          </a:prstGeom>
          <a:noFill/>
        </p:spPr>
      </p:pic>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Fact Constellation Schema</a:t>
            </a:r>
          </a:p>
        </p:txBody>
      </p:sp>
      <p:sp>
        <p:nvSpPr>
          <p:cNvPr id="3" name="Content Placeholder 2"/>
          <p:cNvSpPr>
            <a:spLocks noGrp="1"/>
          </p:cNvSpPr>
          <p:nvPr>
            <p:ph idx="1"/>
          </p:nvPr>
        </p:nvSpPr>
        <p:spPr>
          <a:xfrm>
            <a:off x="457200" y="914400"/>
            <a:ext cx="8229600" cy="1752600"/>
          </a:xfrm>
        </p:spPr>
        <p:txBody>
          <a:bodyPr>
            <a:normAutofit/>
          </a:bodyPr>
          <a:lstStyle/>
          <a:p>
            <a:r>
              <a:rPr lang="en-US" sz="2400" dirty="0">
                <a:latin typeface="Times New Roman" pitchFamily="18" charset="0"/>
                <a:cs typeface="Times New Roman" pitchFamily="18" charset="0"/>
              </a:rPr>
              <a:t>A fact constellation has multiple fact tables. It is also known as galaxy schema.</a:t>
            </a:r>
          </a:p>
          <a:p>
            <a:r>
              <a:rPr lang="en-US" sz="2400" dirty="0">
                <a:latin typeface="Times New Roman" pitchFamily="18" charset="0"/>
                <a:cs typeface="Times New Roman" pitchFamily="18" charset="0"/>
              </a:rPr>
              <a:t>The following diagram shows two fact tables, namely sales and shipping.</a:t>
            </a:r>
          </a:p>
          <a:p>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683A-31E0-4078-9E5C-20839025DD49}"/>
              </a:ext>
            </a:extLst>
          </p:cNvPr>
          <p:cNvSpPr>
            <a:spLocks noGrp="1"/>
          </p:cNvSpPr>
          <p:nvPr>
            <p:ph type="title"/>
          </p:nvPr>
        </p:nvSpPr>
        <p:spPr/>
        <p:txBody>
          <a:bodyPr>
            <a:normAutofit/>
          </a:bodyPr>
          <a:lstStyle/>
          <a:p>
            <a:r>
              <a:rPr lang="en-GB" dirty="0"/>
              <a:t>What is KDD? </a:t>
            </a:r>
          </a:p>
        </p:txBody>
      </p:sp>
      <p:sp>
        <p:nvSpPr>
          <p:cNvPr id="3" name="Content Placeholder 2">
            <a:extLst>
              <a:ext uri="{FF2B5EF4-FFF2-40B4-BE49-F238E27FC236}">
                <a16:creationId xmlns:a16="http://schemas.microsoft.com/office/drawing/2014/main" id="{51DD3D52-BCFE-4E2E-866D-3687CE5CFABF}"/>
              </a:ext>
            </a:extLst>
          </p:cNvPr>
          <p:cNvSpPr>
            <a:spLocks noGrp="1"/>
          </p:cNvSpPr>
          <p:nvPr>
            <p:ph idx="1"/>
          </p:nvPr>
        </p:nvSpPr>
        <p:spPr/>
        <p:txBody>
          <a:bodyPr>
            <a:normAutofit fontScale="77500" lnSpcReduction="20000"/>
          </a:bodyPr>
          <a:lstStyle/>
          <a:p>
            <a:pPr algn="just">
              <a:lnSpc>
                <a:spcPct val="120000"/>
              </a:lnSpc>
            </a:pPr>
            <a:r>
              <a:rPr lang="en-GB" i="1" dirty="0"/>
              <a:t>Knowledge Discovery in Databases</a:t>
            </a:r>
            <a:r>
              <a:rPr lang="en-GB" dirty="0"/>
              <a:t>, or KDD for short, refers to the broad process of finding knowledge in data, and emphasizes the "high-level" application of particular data mining methods. </a:t>
            </a:r>
          </a:p>
          <a:p>
            <a:pPr algn="just">
              <a:lnSpc>
                <a:spcPct val="120000"/>
              </a:lnSpc>
            </a:pPr>
            <a:r>
              <a:rPr lang="en-GB" dirty="0"/>
              <a:t>It is of interest to researchers in machine learning, pattern recognition, databases, statistics, artificial intelligence, knowledge acquisition for expert systems, and data visualization.</a:t>
            </a:r>
          </a:p>
          <a:p>
            <a:pPr>
              <a:lnSpc>
                <a:spcPct val="120000"/>
              </a:lnSpc>
            </a:pPr>
            <a:r>
              <a:rPr lang="en-GB" dirty="0"/>
              <a:t>The unifying goal of the KDD process is to extract knowledge from data in the context of large databases.</a:t>
            </a:r>
          </a:p>
          <a:p>
            <a:pPr algn="just">
              <a:lnSpc>
                <a:spcPct val="120000"/>
              </a:lnSpc>
            </a:pPr>
            <a:r>
              <a:rPr lang="en-GB" dirty="0"/>
              <a:t>It does this by using data mining methods (algorithms) to extract (identify) knowledge, according to the specifications of measures and thresholds, using a database along with any required pre-processing, subsampling, and transformations of that database.</a:t>
            </a:r>
          </a:p>
          <a:p>
            <a:endParaRPr lang="en-GB" dirty="0"/>
          </a:p>
        </p:txBody>
      </p:sp>
    </p:spTree>
    <p:extLst>
      <p:ext uri="{BB962C8B-B14F-4D97-AF65-F5344CB8AC3E}">
        <p14:creationId xmlns:p14="http://schemas.microsoft.com/office/powerpoint/2010/main" val="122690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EE44-CD95-42AA-AEA6-51767ADF1362}"/>
              </a:ext>
            </a:extLst>
          </p:cNvPr>
          <p:cNvSpPr>
            <a:spLocks noGrp="1"/>
          </p:cNvSpPr>
          <p:nvPr>
            <p:ph type="title"/>
          </p:nvPr>
        </p:nvSpPr>
        <p:spPr/>
        <p:txBody>
          <a:bodyPr>
            <a:normAutofit/>
          </a:bodyPr>
          <a:lstStyle/>
          <a:p>
            <a:r>
              <a:rPr lang="en-GB" dirty="0"/>
              <a:t>KDD Process</a:t>
            </a:r>
          </a:p>
        </p:txBody>
      </p:sp>
      <p:pic>
        <p:nvPicPr>
          <p:cNvPr id="5" name="Content Placeholder 4">
            <a:extLst>
              <a:ext uri="{FF2B5EF4-FFF2-40B4-BE49-F238E27FC236}">
                <a16:creationId xmlns:a16="http://schemas.microsoft.com/office/drawing/2014/main" id="{8138A9A4-4E89-4CA7-9959-4CE90CBC5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914400"/>
            <a:ext cx="5116540" cy="2677656"/>
          </a:xfrm>
        </p:spPr>
      </p:pic>
      <p:sp>
        <p:nvSpPr>
          <p:cNvPr id="6" name="TextBox 5">
            <a:extLst>
              <a:ext uri="{FF2B5EF4-FFF2-40B4-BE49-F238E27FC236}">
                <a16:creationId xmlns:a16="http://schemas.microsoft.com/office/drawing/2014/main" id="{D4937CF3-A2C9-4FEB-B9E5-43B940E324EB}"/>
              </a:ext>
            </a:extLst>
          </p:cNvPr>
          <p:cNvSpPr txBox="1"/>
          <p:nvPr/>
        </p:nvSpPr>
        <p:spPr>
          <a:xfrm>
            <a:off x="76200" y="3505200"/>
            <a:ext cx="8763000" cy="2677656"/>
          </a:xfrm>
          <a:prstGeom prst="rect">
            <a:avLst/>
          </a:prstGeom>
          <a:noFill/>
        </p:spPr>
        <p:txBody>
          <a:bodyPr wrap="square" rtlCol="0">
            <a:spAutoFit/>
          </a:bodyPr>
          <a:lstStyle/>
          <a:p>
            <a:pPr marL="285750" indent="-285750">
              <a:buFont typeface="Arial" panose="020B0604020202020204" pitchFamily="34" charset="0"/>
              <a:buChar char="•"/>
            </a:pPr>
            <a:r>
              <a:rPr lang="en-GB" sz="2400" dirty="0"/>
              <a:t>Developing an understanding of </a:t>
            </a:r>
          </a:p>
          <a:p>
            <a:pPr marL="742950" lvl="1" indent="-285750">
              <a:buFont typeface="Arial" panose="020B0604020202020204" pitchFamily="34" charset="0"/>
              <a:buChar char="•"/>
            </a:pPr>
            <a:r>
              <a:rPr lang="en-GB" sz="2400" dirty="0"/>
              <a:t>the application domain</a:t>
            </a:r>
          </a:p>
          <a:p>
            <a:pPr marL="742950" lvl="1" indent="-285750">
              <a:buFont typeface="Arial" panose="020B0604020202020204" pitchFamily="34" charset="0"/>
              <a:buChar char="•"/>
            </a:pPr>
            <a:r>
              <a:rPr lang="en-GB" sz="2400" dirty="0"/>
              <a:t>the relevant prior knowledge</a:t>
            </a:r>
          </a:p>
          <a:p>
            <a:pPr marL="742950" lvl="1" indent="-285750">
              <a:buFont typeface="Arial" panose="020B0604020202020204" pitchFamily="34" charset="0"/>
              <a:buChar char="•"/>
            </a:pPr>
            <a:r>
              <a:rPr lang="en-GB" sz="2400" dirty="0"/>
              <a:t>the goals of the end-user</a:t>
            </a:r>
          </a:p>
          <a:p>
            <a:pPr marL="285750" indent="-285750">
              <a:buFont typeface="Arial" panose="020B0604020202020204" pitchFamily="34" charset="0"/>
              <a:buChar char="•"/>
            </a:pPr>
            <a:r>
              <a:rPr lang="en-GB" sz="2400" dirty="0"/>
              <a:t>Creating a target data set: selecting a data set, or focusing on a subset of variables, or data samples, on which discovery is to be performed.</a:t>
            </a:r>
          </a:p>
        </p:txBody>
      </p:sp>
    </p:spTree>
    <p:extLst>
      <p:ext uri="{BB962C8B-B14F-4D97-AF65-F5344CB8AC3E}">
        <p14:creationId xmlns:p14="http://schemas.microsoft.com/office/powerpoint/2010/main" val="2028076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A942-2FD6-4505-8114-64C0C74B718D}"/>
              </a:ext>
            </a:extLst>
          </p:cNvPr>
          <p:cNvSpPr>
            <a:spLocks noGrp="1"/>
          </p:cNvSpPr>
          <p:nvPr>
            <p:ph type="title"/>
          </p:nvPr>
        </p:nvSpPr>
        <p:spPr/>
        <p:txBody>
          <a:bodyPr>
            <a:normAutofit/>
          </a:bodyPr>
          <a:lstStyle/>
          <a:p>
            <a:r>
              <a:rPr lang="en-GB" dirty="0"/>
              <a:t>KDD Process</a:t>
            </a:r>
          </a:p>
        </p:txBody>
      </p:sp>
      <p:sp>
        <p:nvSpPr>
          <p:cNvPr id="3" name="Content Placeholder 2">
            <a:extLst>
              <a:ext uri="{FF2B5EF4-FFF2-40B4-BE49-F238E27FC236}">
                <a16:creationId xmlns:a16="http://schemas.microsoft.com/office/drawing/2014/main" id="{15E996E8-F4DA-4C6F-B106-FC8DDA283724}"/>
              </a:ext>
            </a:extLst>
          </p:cNvPr>
          <p:cNvSpPr>
            <a:spLocks noGrp="1"/>
          </p:cNvSpPr>
          <p:nvPr>
            <p:ph idx="1"/>
          </p:nvPr>
        </p:nvSpPr>
        <p:spPr>
          <a:xfrm>
            <a:off x="152400" y="762000"/>
            <a:ext cx="8763000" cy="5105400"/>
          </a:xfrm>
        </p:spPr>
        <p:txBody>
          <a:bodyPr>
            <a:noAutofit/>
          </a:bodyPr>
          <a:lstStyle/>
          <a:p>
            <a:r>
              <a:rPr lang="en-GB" sz="2200" dirty="0">
                <a:latin typeface="Times New Roman" panose="02020603050405020304" pitchFamily="18" charset="0"/>
                <a:cs typeface="Times New Roman" panose="02020603050405020304" pitchFamily="18" charset="0"/>
              </a:rPr>
              <a:t>Data cleaning and pre-processing. </a:t>
            </a:r>
          </a:p>
          <a:p>
            <a:pPr lvl="1"/>
            <a:r>
              <a:rPr lang="en-GB" sz="2200" dirty="0">
                <a:latin typeface="Times New Roman" panose="02020603050405020304" pitchFamily="18" charset="0"/>
                <a:cs typeface="Times New Roman" panose="02020603050405020304" pitchFamily="18" charset="0"/>
              </a:rPr>
              <a:t>Removal of noise or outliers.</a:t>
            </a:r>
          </a:p>
          <a:p>
            <a:pPr lvl="1"/>
            <a:r>
              <a:rPr lang="en-GB" sz="2200" dirty="0">
                <a:latin typeface="Times New Roman" panose="02020603050405020304" pitchFamily="18" charset="0"/>
                <a:cs typeface="Times New Roman" panose="02020603050405020304" pitchFamily="18" charset="0"/>
              </a:rPr>
              <a:t>Collecting necessary information to model or account for noise.</a:t>
            </a:r>
          </a:p>
          <a:p>
            <a:pPr lvl="1"/>
            <a:r>
              <a:rPr lang="en-GB" sz="2200" dirty="0">
                <a:latin typeface="Times New Roman" panose="02020603050405020304" pitchFamily="18" charset="0"/>
                <a:cs typeface="Times New Roman" panose="02020603050405020304" pitchFamily="18" charset="0"/>
              </a:rPr>
              <a:t>Strategies for handling missing data fields.</a:t>
            </a:r>
          </a:p>
          <a:p>
            <a:pPr lvl="1"/>
            <a:r>
              <a:rPr lang="en-GB" sz="2200" dirty="0">
                <a:latin typeface="Times New Roman" panose="02020603050405020304" pitchFamily="18" charset="0"/>
                <a:cs typeface="Times New Roman" panose="02020603050405020304" pitchFamily="18" charset="0"/>
              </a:rPr>
              <a:t>Accounting for time sequence information and known changes.</a:t>
            </a:r>
          </a:p>
          <a:p>
            <a:r>
              <a:rPr lang="en-GB" sz="2200" dirty="0">
                <a:latin typeface="Times New Roman" panose="02020603050405020304" pitchFamily="18" charset="0"/>
                <a:cs typeface="Times New Roman" panose="02020603050405020304" pitchFamily="18" charset="0"/>
              </a:rPr>
              <a:t>Data reduction and projection. </a:t>
            </a:r>
          </a:p>
          <a:p>
            <a:pPr lvl="1"/>
            <a:r>
              <a:rPr lang="en-GB" sz="2200" dirty="0">
                <a:latin typeface="Times New Roman" panose="02020603050405020304" pitchFamily="18" charset="0"/>
                <a:cs typeface="Times New Roman" panose="02020603050405020304" pitchFamily="18" charset="0"/>
              </a:rPr>
              <a:t>Finding useful features to represent the data depending on the goal of the task.</a:t>
            </a:r>
          </a:p>
          <a:p>
            <a:pPr lvl="1"/>
            <a:r>
              <a:rPr lang="en-GB" sz="2200" dirty="0">
                <a:latin typeface="Times New Roman" panose="02020603050405020304" pitchFamily="18" charset="0"/>
                <a:cs typeface="Times New Roman" panose="02020603050405020304" pitchFamily="18" charset="0"/>
              </a:rPr>
              <a:t>Using dimensionality reduction or transformation methods to reduce the effective number of variables under consideration or to find invariant representations for the data.</a:t>
            </a:r>
          </a:p>
          <a:p>
            <a:r>
              <a:rPr lang="en-GB" sz="2200" dirty="0">
                <a:latin typeface="Times New Roman" panose="02020603050405020304" pitchFamily="18" charset="0"/>
                <a:cs typeface="Times New Roman" panose="02020603050405020304" pitchFamily="18" charset="0"/>
              </a:rPr>
              <a:t>Choosing the data mining task. </a:t>
            </a:r>
          </a:p>
          <a:p>
            <a:pPr lvl="1"/>
            <a:r>
              <a:rPr lang="en-GB" sz="2200" dirty="0">
                <a:latin typeface="Times New Roman" panose="02020603050405020304" pitchFamily="18" charset="0"/>
                <a:cs typeface="Times New Roman" panose="02020603050405020304" pitchFamily="18" charset="0"/>
              </a:rPr>
              <a:t>Deciding whether the goal of the KDD process is classification, regression, clustering, etc.</a:t>
            </a:r>
          </a:p>
        </p:txBody>
      </p:sp>
    </p:spTree>
    <p:extLst>
      <p:ext uri="{BB962C8B-B14F-4D97-AF65-F5344CB8AC3E}">
        <p14:creationId xmlns:p14="http://schemas.microsoft.com/office/powerpoint/2010/main" val="2646827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BEF2-D6DC-4EA1-90A5-378CB512DD41}"/>
              </a:ext>
            </a:extLst>
          </p:cNvPr>
          <p:cNvSpPr>
            <a:spLocks noGrp="1"/>
          </p:cNvSpPr>
          <p:nvPr>
            <p:ph type="title"/>
          </p:nvPr>
        </p:nvSpPr>
        <p:spPr/>
        <p:txBody>
          <a:bodyPr>
            <a:normAutofit/>
          </a:bodyPr>
          <a:lstStyle/>
          <a:p>
            <a:r>
              <a:rPr lang="en-GB" dirty="0"/>
              <a:t>KDD Process</a:t>
            </a:r>
          </a:p>
        </p:txBody>
      </p:sp>
      <p:sp>
        <p:nvSpPr>
          <p:cNvPr id="3" name="Content Placeholder 2">
            <a:extLst>
              <a:ext uri="{FF2B5EF4-FFF2-40B4-BE49-F238E27FC236}">
                <a16:creationId xmlns:a16="http://schemas.microsoft.com/office/drawing/2014/main" id="{88F1D862-6ECC-43E0-9408-EFFCDDF02520}"/>
              </a:ext>
            </a:extLst>
          </p:cNvPr>
          <p:cNvSpPr>
            <a:spLocks noGrp="1"/>
          </p:cNvSpPr>
          <p:nvPr>
            <p:ph idx="1"/>
          </p:nvPr>
        </p:nvSpPr>
        <p:spPr/>
        <p:txBody>
          <a:bodyPr>
            <a:normAutofit fontScale="92500" lnSpcReduction="20000"/>
          </a:bodyPr>
          <a:lstStyle/>
          <a:p>
            <a:r>
              <a:rPr lang="en-GB" dirty="0"/>
              <a:t>Choosing the data mining algorithm(s). </a:t>
            </a:r>
          </a:p>
          <a:p>
            <a:pPr lvl="1"/>
            <a:r>
              <a:rPr lang="en-GB" dirty="0"/>
              <a:t>Selecting method(s) to be used for searching for patterns in the data.</a:t>
            </a:r>
          </a:p>
          <a:p>
            <a:pPr lvl="1"/>
            <a:r>
              <a:rPr lang="en-GB" dirty="0"/>
              <a:t>Deciding which models and parameters may be appropriate.</a:t>
            </a:r>
          </a:p>
          <a:p>
            <a:pPr lvl="1"/>
            <a:r>
              <a:rPr lang="en-GB" dirty="0"/>
              <a:t>Matching a particular data mining method with the overall criteria of the KDD process.</a:t>
            </a:r>
          </a:p>
          <a:p>
            <a:r>
              <a:rPr lang="en-GB" dirty="0"/>
              <a:t>Data mining. </a:t>
            </a:r>
          </a:p>
          <a:p>
            <a:pPr lvl="1"/>
            <a:r>
              <a:rPr lang="en-GB" dirty="0"/>
              <a:t>Searching for patterns of interest in a particular representational form or a set of such representations as classification rules or trees, regression, clustering, and so forth.</a:t>
            </a:r>
          </a:p>
          <a:p>
            <a:r>
              <a:rPr lang="en-GB" dirty="0"/>
              <a:t>Interpreting mined patterns.</a:t>
            </a:r>
          </a:p>
          <a:p>
            <a:r>
              <a:rPr lang="en-GB" dirty="0"/>
              <a:t>Consolidating discovered knowledge.</a:t>
            </a:r>
          </a:p>
          <a:p>
            <a:endParaRPr lang="en-GB" dirty="0"/>
          </a:p>
        </p:txBody>
      </p:sp>
    </p:spTree>
    <p:extLst>
      <p:ext uri="{BB962C8B-B14F-4D97-AF65-F5344CB8AC3E}">
        <p14:creationId xmlns:p14="http://schemas.microsoft.com/office/powerpoint/2010/main" val="242466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3993-CABE-9B87-25AD-23927E0047DA}"/>
              </a:ext>
            </a:extLst>
          </p:cNvPr>
          <p:cNvSpPr>
            <a:spLocks noGrp="1"/>
          </p:cNvSpPr>
          <p:nvPr>
            <p:ph type="title"/>
          </p:nvPr>
        </p:nvSpPr>
        <p:spPr/>
        <p:txBody>
          <a:bodyPr>
            <a:normAutofit/>
          </a:bodyPr>
          <a:lstStyle/>
          <a:p>
            <a:r>
              <a:rPr lang="en-US" dirty="0"/>
              <a:t>Syllabus</a:t>
            </a:r>
            <a:endParaRPr lang="en-AS" dirty="0"/>
          </a:p>
        </p:txBody>
      </p:sp>
      <p:sp>
        <p:nvSpPr>
          <p:cNvPr id="3" name="Content Placeholder 2">
            <a:extLst>
              <a:ext uri="{FF2B5EF4-FFF2-40B4-BE49-F238E27FC236}">
                <a16:creationId xmlns:a16="http://schemas.microsoft.com/office/drawing/2014/main" id="{35417001-2604-9083-71FF-5A78676F3474}"/>
              </a:ext>
            </a:extLst>
          </p:cNvPr>
          <p:cNvSpPr>
            <a:spLocks noGrp="1"/>
          </p:cNvSpPr>
          <p:nvPr>
            <p:ph idx="1"/>
          </p:nvPr>
        </p:nvSpPr>
        <p:spPr/>
        <p:txBody>
          <a:bodyPr>
            <a:noAutofit/>
          </a:bodyPr>
          <a:lstStyle/>
          <a:p>
            <a:r>
              <a:rPr lang="en-US" sz="2400" b="1" i="1" dirty="0">
                <a:latin typeface="Times New Roman" panose="02020603050405020304" pitchFamily="18" charset="0"/>
                <a:cs typeface="Times New Roman" panose="02020603050405020304" pitchFamily="18" charset="0"/>
              </a:rPr>
              <a:t>Unit 1: Introduction</a:t>
            </a:r>
          </a:p>
          <a:p>
            <a:pPr lvl="1"/>
            <a:r>
              <a:rPr lang="en-US" sz="2400" dirty="0">
                <a:latin typeface="Times New Roman" panose="02020603050405020304" pitchFamily="18" charset="0"/>
                <a:cs typeface="Times New Roman" panose="02020603050405020304" pitchFamily="18" charset="0"/>
              </a:rPr>
              <a:t>Introduction to data mining, Origins of data mining, Data mining tasks, Types of data, Data quality, Data pre-processing, Measure of similarities and dissimilarity, summary statistics and visualization. </a:t>
            </a:r>
          </a:p>
          <a:p>
            <a:r>
              <a:rPr lang="en-US" sz="2400" b="1" i="1" dirty="0">
                <a:latin typeface="Times New Roman" panose="02020603050405020304" pitchFamily="18" charset="0"/>
                <a:cs typeface="Times New Roman" panose="02020603050405020304" pitchFamily="18" charset="0"/>
              </a:rPr>
              <a:t>Unit 2: Association Analysis</a:t>
            </a:r>
          </a:p>
          <a:p>
            <a:pPr lvl="1"/>
            <a:r>
              <a:rPr lang="en-US" sz="2400" dirty="0">
                <a:latin typeface="Times New Roman" panose="02020603050405020304" pitchFamily="18" charset="0"/>
                <a:cs typeface="Times New Roman" panose="02020603050405020304" pitchFamily="18" charset="0"/>
              </a:rPr>
              <a:t>Basic concepts, </a:t>
            </a:r>
            <a:r>
              <a:rPr lang="en-US" sz="2400" dirty="0" err="1">
                <a:latin typeface="Times New Roman" panose="02020603050405020304" pitchFamily="18" charset="0"/>
                <a:cs typeface="Times New Roman" panose="02020603050405020304" pitchFamily="18" charset="0"/>
              </a:rPr>
              <a:t>Apriori</a:t>
            </a:r>
            <a:r>
              <a:rPr lang="en-US" sz="2400" dirty="0">
                <a:latin typeface="Times New Roman" panose="02020603050405020304" pitchFamily="18" charset="0"/>
                <a:cs typeface="Times New Roman" panose="02020603050405020304" pitchFamily="18" charset="0"/>
              </a:rPr>
              <a:t> Algorithm, Pattern-growth approach, Handling categorical and continuous attributes, handling concept hierarchy, sequential and subgraph patterns</a:t>
            </a:r>
          </a:p>
          <a:p>
            <a:r>
              <a:rPr lang="en-US" sz="2400" b="1" i="1" dirty="0">
                <a:latin typeface="Times New Roman" panose="02020603050405020304" pitchFamily="18" charset="0"/>
                <a:cs typeface="Times New Roman" panose="02020603050405020304" pitchFamily="18" charset="0"/>
              </a:rPr>
              <a:t>Unit 3: Classification</a:t>
            </a:r>
          </a:p>
          <a:p>
            <a:pPr lvl="1"/>
            <a:r>
              <a:rPr lang="en-US" sz="2400" dirty="0">
                <a:latin typeface="Times New Roman" panose="02020603050405020304" pitchFamily="18" charset="0"/>
                <a:cs typeface="Times New Roman" panose="02020603050405020304" pitchFamily="18" charset="0"/>
              </a:rPr>
              <a:t>Decision tree induction, Rule-based classifier, nearest-neighbor classifier, Bayesian classifier, artificial neural network (ANN), Support vector machines, ensemble methods, model evaluation and selection. </a:t>
            </a:r>
          </a:p>
        </p:txBody>
      </p:sp>
    </p:spTree>
    <p:extLst>
      <p:ext uri="{BB962C8B-B14F-4D97-AF65-F5344CB8AC3E}">
        <p14:creationId xmlns:p14="http://schemas.microsoft.com/office/powerpoint/2010/main" val="131121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3993-CABE-9B87-25AD-23927E0047DA}"/>
              </a:ext>
            </a:extLst>
          </p:cNvPr>
          <p:cNvSpPr>
            <a:spLocks noGrp="1"/>
          </p:cNvSpPr>
          <p:nvPr>
            <p:ph type="title"/>
          </p:nvPr>
        </p:nvSpPr>
        <p:spPr/>
        <p:txBody>
          <a:bodyPr>
            <a:normAutofit/>
          </a:bodyPr>
          <a:lstStyle/>
          <a:p>
            <a:r>
              <a:rPr lang="en-US" dirty="0"/>
              <a:t>Syllabus</a:t>
            </a:r>
            <a:endParaRPr lang="en-AS" dirty="0"/>
          </a:p>
        </p:txBody>
      </p:sp>
      <p:sp>
        <p:nvSpPr>
          <p:cNvPr id="3" name="Content Placeholder 2">
            <a:extLst>
              <a:ext uri="{FF2B5EF4-FFF2-40B4-BE49-F238E27FC236}">
                <a16:creationId xmlns:a16="http://schemas.microsoft.com/office/drawing/2014/main" id="{35417001-2604-9083-71FF-5A78676F3474}"/>
              </a:ext>
            </a:extLst>
          </p:cNvPr>
          <p:cNvSpPr>
            <a:spLocks noGrp="1"/>
          </p:cNvSpPr>
          <p:nvPr>
            <p:ph idx="1"/>
          </p:nvPr>
        </p:nvSpPr>
        <p:spPr>
          <a:xfrm>
            <a:off x="0" y="990600"/>
            <a:ext cx="9144000" cy="5334000"/>
          </a:xfrm>
        </p:spPr>
        <p:txBody>
          <a:bodyPr>
            <a:noAutofit/>
          </a:bodyPr>
          <a:lstStyle/>
          <a:p>
            <a:pPr>
              <a:lnSpc>
                <a:spcPct val="150000"/>
              </a:lnSpc>
            </a:pPr>
            <a:r>
              <a:rPr lang="en-US" sz="2400" b="1" i="1" dirty="0">
                <a:latin typeface="Times New Roman" panose="02020603050405020304" pitchFamily="18" charset="0"/>
                <a:cs typeface="Times New Roman" panose="02020603050405020304" pitchFamily="18" charset="0"/>
              </a:rPr>
              <a:t>Unit 4: Clustering</a:t>
            </a:r>
          </a:p>
          <a:p>
            <a:pPr lvl="1">
              <a:lnSpc>
                <a:spcPct val="150000"/>
              </a:lnSpc>
            </a:pPr>
            <a:r>
              <a:rPr lang="en-US" sz="2400" dirty="0">
                <a:latin typeface="Times New Roman" panose="02020603050405020304" pitchFamily="18" charset="0"/>
                <a:cs typeface="Times New Roman" panose="02020603050405020304" pitchFamily="18" charset="0"/>
              </a:rPr>
              <a:t>Overviews; K-means algorithm, hierarchical clustering, DBSCAN, Fuzzy clustering, Graph based clustering, clustering evaluation.</a:t>
            </a:r>
          </a:p>
          <a:p>
            <a:pPr>
              <a:lnSpc>
                <a:spcPct val="150000"/>
              </a:lnSpc>
            </a:pPr>
            <a:r>
              <a:rPr lang="en-US" sz="2400" b="1" i="1" dirty="0">
                <a:latin typeface="Times New Roman" panose="02020603050405020304" pitchFamily="18" charset="0"/>
                <a:cs typeface="Times New Roman" panose="02020603050405020304" pitchFamily="18" charset="0"/>
              </a:rPr>
              <a:t>Unit 5: Outlier detection</a:t>
            </a:r>
          </a:p>
          <a:p>
            <a:pPr lvl="1">
              <a:lnSpc>
                <a:spcPct val="150000"/>
              </a:lnSpc>
            </a:pPr>
            <a:r>
              <a:rPr lang="en-US" sz="2400" dirty="0">
                <a:latin typeface="Times New Roman" panose="02020603050405020304" pitchFamily="18" charset="0"/>
                <a:cs typeface="Times New Roman" panose="02020603050405020304" pitchFamily="18" charset="0"/>
              </a:rPr>
              <a:t>Preliminaries, outliers and types, statistical approaches, proximity based approaches, clustering based approaches, classification based approaches. </a:t>
            </a:r>
          </a:p>
          <a:p>
            <a:pPr>
              <a:lnSpc>
                <a:spcPct val="150000"/>
              </a:lnSpc>
            </a:pPr>
            <a:r>
              <a:rPr lang="en-US" sz="2400" b="1" i="1" dirty="0">
                <a:latin typeface="Times New Roman" panose="02020603050405020304" pitchFamily="18" charset="0"/>
                <a:cs typeface="Times New Roman" panose="02020603050405020304" pitchFamily="18" charset="0"/>
              </a:rPr>
              <a:t>Laboratory works: Implementation of each algorithm in python/ </a:t>
            </a:r>
            <a:r>
              <a:rPr lang="en-US" sz="2400" b="1" i="1" dirty="0" err="1">
                <a:latin typeface="Times New Roman" panose="02020603050405020304" pitchFamily="18" charset="0"/>
                <a:cs typeface="Times New Roman" panose="02020603050405020304" pitchFamily="18" charset="0"/>
              </a:rPr>
              <a:t>weka</a:t>
            </a:r>
            <a:r>
              <a:rPr lang="en-US" sz="2400" b="1" i="1" dirty="0">
                <a:latin typeface="Times New Roman" panose="02020603050405020304" pitchFamily="18" charset="0"/>
                <a:cs typeface="Times New Roman" panose="02020603050405020304" pitchFamily="18" charset="0"/>
              </a:rPr>
              <a:t> tool. </a:t>
            </a:r>
          </a:p>
        </p:txBody>
      </p:sp>
    </p:spTree>
    <p:extLst>
      <p:ext uri="{BB962C8B-B14F-4D97-AF65-F5344CB8AC3E}">
        <p14:creationId xmlns:p14="http://schemas.microsoft.com/office/powerpoint/2010/main" val="145313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What is Data Mining?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“The process of discovering meaningful patterns and trends often previously unknown by using some mathematical algorithm on huge amount of stored data”</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“Extraction of interesting, non-trivial, implicit, previously unknown and potentially useful information or patterns from data in large database.”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Data mining is basically concerned with the analysis of data and the use of software techniques for finding patterns and regularities in sets of data.</a:t>
            </a:r>
          </a:p>
          <a:p>
            <a:pPr algn="just"/>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Times New Roman" pitchFamily="18" charset="0"/>
                <a:cs typeface="Times New Roman" pitchFamily="18" charset="0"/>
              </a:rPr>
              <a:t>Two Approaches are: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752600" y="2209800"/>
            <a:ext cx="6324600" cy="3078163"/>
          </a:xfrm>
        </p:spPr>
        <p:txBody>
          <a:bodyPr>
            <a:noAutofit/>
          </a:bodyPr>
          <a:lstStyle/>
          <a:p>
            <a:pPr lvl="0" algn="just">
              <a:buNone/>
            </a:pPr>
            <a:r>
              <a:rPr lang="en-US" b="1" i="1" dirty="0">
                <a:latin typeface="Times New Roman" pitchFamily="18" charset="0"/>
                <a:cs typeface="Times New Roman" pitchFamily="18" charset="0"/>
              </a:rPr>
              <a:t>Descriptive Data Mining</a:t>
            </a:r>
          </a:p>
          <a:p>
            <a:pPr lvl="0" algn="just">
              <a:buNone/>
            </a:pPr>
            <a:endParaRPr lang="en-US" b="1" i="1" dirty="0">
              <a:latin typeface="Times New Roman" pitchFamily="18" charset="0"/>
              <a:cs typeface="Times New Roman" pitchFamily="18" charset="0"/>
            </a:endParaRPr>
          </a:p>
          <a:p>
            <a:pPr lvl="0" algn="just">
              <a:buNone/>
            </a:pPr>
            <a:r>
              <a:rPr lang="en-US" b="1" i="1" dirty="0">
                <a:latin typeface="Times New Roman" pitchFamily="18" charset="0"/>
                <a:cs typeface="Times New Roman" pitchFamily="18" charset="0"/>
              </a:rPr>
              <a:t>Predictive Data Mining</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Times New Roman" pitchFamily="18" charset="0"/>
                <a:cs typeface="Times New Roman" pitchFamily="18" charset="0"/>
              </a:rPr>
              <a:t>Descriptive Data Mining: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7353" y="876300"/>
            <a:ext cx="9144000" cy="5295900"/>
          </a:xfrm>
        </p:spPr>
        <p:txBody>
          <a:bodyPr>
            <a:noAutofit/>
          </a:bodyPr>
          <a:lstStyle/>
          <a:p>
            <a:pPr lvl="0" algn="just">
              <a:spcBef>
                <a:spcPts val="120"/>
              </a:spcBef>
            </a:pPr>
            <a:r>
              <a:rPr lang="en-US" sz="2400" dirty="0">
                <a:latin typeface="Times New Roman" pitchFamily="18" charset="0"/>
                <a:cs typeface="Times New Roman" pitchFamily="18" charset="0"/>
              </a:rPr>
              <a:t>It characterizes the general properties of data in the database.</a:t>
            </a:r>
          </a:p>
          <a:p>
            <a:pPr lvl="0" algn="just">
              <a:spcBef>
                <a:spcPts val="120"/>
              </a:spcBef>
            </a:pPr>
            <a:r>
              <a:rPr lang="en-US" sz="2400" dirty="0">
                <a:latin typeface="Times New Roman" pitchFamily="18" charset="0"/>
                <a:cs typeface="Times New Roman" pitchFamily="18" charset="0"/>
              </a:rPr>
              <a:t>It finds patterns in data the user determinants which ones are important.</a:t>
            </a:r>
          </a:p>
          <a:p>
            <a:pPr lvl="0" algn="just">
              <a:spcBef>
                <a:spcPts val="120"/>
              </a:spcBef>
            </a:pPr>
            <a:r>
              <a:rPr lang="en-US" sz="2400" dirty="0">
                <a:latin typeface="Times New Roman" pitchFamily="18" charset="0"/>
                <a:cs typeface="Times New Roman" pitchFamily="18" charset="0"/>
              </a:rPr>
              <a:t>Mostly used during data exploration.</a:t>
            </a:r>
          </a:p>
          <a:p>
            <a:pPr lvl="0" algn="just">
              <a:spcBef>
                <a:spcPts val="120"/>
              </a:spcBef>
            </a:pPr>
            <a:r>
              <a:rPr lang="en-US" sz="2400" dirty="0">
                <a:latin typeface="Times New Roman" pitchFamily="18" charset="0"/>
                <a:cs typeface="Times New Roman" pitchFamily="18" charset="0"/>
              </a:rPr>
              <a:t>Typical questions answered by descriptive data mining are:</a:t>
            </a:r>
          </a:p>
          <a:p>
            <a:pPr lvl="1" algn="just">
              <a:spcBef>
                <a:spcPts val="120"/>
              </a:spcBef>
            </a:pPr>
            <a:r>
              <a:rPr lang="en-US" sz="2400" dirty="0">
                <a:latin typeface="Times New Roman" pitchFamily="18" charset="0"/>
                <a:cs typeface="Times New Roman" pitchFamily="18" charset="0"/>
              </a:rPr>
              <a:t> What is in the data?</a:t>
            </a:r>
          </a:p>
          <a:p>
            <a:pPr lvl="1" algn="just">
              <a:spcBef>
                <a:spcPts val="120"/>
              </a:spcBef>
            </a:pPr>
            <a:r>
              <a:rPr lang="en-US" sz="2400" dirty="0">
                <a:latin typeface="Times New Roman" pitchFamily="18" charset="0"/>
                <a:cs typeface="Times New Roman" pitchFamily="18" charset="0"/>
              </a:rPr>
              <a:t>What doesn’t look like?</a:t>
            </a:r>
          </a:p>
          <a:p>
            <a:pPr lvl="1" algn="just">
              <a:spcBef>
                <a:spcPts val="120"/>
              </a:spcBef>
            </a:pPr>
            <a:r>
              <a:rPr lang="en-US" sz="2400" dirty="0">
                <a:latin typeface="Times New Roman" pitchFamily="18" charset="0"/>
                <a:cs typeface="Times New Roman" pitchFamily="18" charset="0"/>
              </a:rPr>
              <a:t>Are there any unusual patterns?</a:t>
            </a:r>
          </a:p>
          <a:p>
            <a:pPr lvl="1" algn="just">
              <a:spcBef>
                <a:spcPts val="120"/>
              </a:spcBef>
            </a:pPr>
            <a:r>
              <a:rPr lang="en-US" sz="2400" dirty="0">
                <a:latin typeface="Times New Roman" pitchFamily="18" charset="0"/>
                <a:cs typeface="Times New Roman" pitchFamily="18" charset="0"/>
              </a:rPr>
              <a:t> What does the data suggest for customer segmentation?</a:t>
            </a:r>
          </a:p>
          <a:p>
            <a:pPr lvl="1" algn="just">
              <a:spcBef>
                <a:spcPts val="120"/>
              </a:spcBef>
            </a:pPr>
            <a:r>
              <a:rPr lang="en-US" sz="2400" dirty="0">
                <a:latin typeface="Times New Roman" pitchFamily="18" charset="0"/>
                <a:cs typeface="Times New Roman" pitchFamily="18" charset="0"/>
              </a:rPr>
              <a:t>User may have no idea on which kind of patterns are interesting?</a:t>
            </a:r>
          </a:p>
          <a:p>
            <a:pPr lvl="0" algn="just">
              <a:spcBef>
                <a:spcPts val="120"/>
              </a:spcBef>
            </a:pPr>
            <a:r>
              <a:rPr lang="en-US" sz="2400" dirty="0">
                <a:latin typeface="Times New Roman" pitchFamily="18" charset="0"/>
                <a:cs typeface="Times New Roman" pitchFamily="18" charset="0"/>
              </a:rPr>
              <a:t>Functionalities of descriptive data mining are: Clustering, Summarization, Visualization, and Association.</a:t>
            </a:r>
          </a:p>
          <a:p>
            <a:pPr lvl="0" algn="just">
              <a:spcBef>
                <a:spcPts val="120"/>
              </a:spcBef>
            </a:pPr>
            <a:endParaRPr lang="en-US" sz="2400" dirty="0">
              <a:latin typeface="Times New Roman" pitchFamily="18" charset="0"/>
              <a:cs typeface="Times New Roman" pitchFamily="18" charset="0"/>
            </a:endParaRPr>
          </a:p>
          <a:p>
            <a:pPr algn="just">
              <a:spcBef>
                <a:spcPts val="120"/>
              </a:spcBef>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latin typeface="Times New Roman" pitchFamily="18" charset="0"/>
                <a:cs typeface="Times New Roman" pitchFamily="18" charset="0"/>
              </a:rPr>
              <a:t>Predictive Data Mining</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059363"/>
          </a:xfrm>
        </p:spPr>
        <p:txBody>
          <a:bodyPr>
            <a:noAutofit/>
          </a:bodyPr>
          <a:lstStyle/>
          <a:p>
            <a:pPr marL="0" indent="0" algn="just">
              <a:buNone/>
            </a:pPr>
            <a:endParaRPr lang="en-US" sz="2400" dirty="0">
              <a:latin typeface="Times New Roman" pitchFamily="18" charset="0"/>
              <a:cs typeface="Times New Roman" pitchFamily="18" charset="0"/>
            </a:endParaRPr>
          </a:p>
          <a:p>
            <a:pPr marL="1792288" indent="0" algn="just">
              <a:buNone/>
            </a:pPr>
            <a:endParaRPr lang="en-US" sz="2400" dirty="0">
              <a:latin typeface="Times New Roman" pitchFamily="18" charset="0"/>
              <a:cs typeface="Times New Roman" pitchFamily="18" charset="0"/>
            </a:endParaRPr>
          </a:p>
          <a:p>
            <a:pPr marL="1792288" indent="0" algn="just">
              <a:buNone/>
            </a:pPr>
            <a:r>
              <a:rPr lang="en-US" sz="2400" dirty="0">
                <a:latin typeface="Times New Roman" pitchFamily="18" charset="0"/>
                <a:cs typeface="Times New Roman" pitchFamily="18" charset="0"/>
              </a:rPr>
              <a:t>X: Vectors of independent variables.</a:t>
            </a:r>
          </a:p>
          <a:p>
            <a:pPr marL="1792288" indent="0" algn="just">
              <a:buNone/>
            </a:pPr>
            <a:r>
              <a:rPr lang="en-US" sz="2400" dirty="0">
                <a:latin typeface="Times New Roman" pitchFamily="18" charset="0"/>
                <a:cs typeface="Times New Roman" pitchFamily="18" charset="0"/>
              </a:rPr>
              <a:t>Y: Dependent variables</a:t>
            </a:r>
          </a:p>
          <a:p>
            <a:pPr marL="1792288" indent="0" algn="just">
              <a:buNone/>
            </a:pPr>
            <a:r>
              <a:rPr lang="en-US" sz="2400" dirty="0">
                <a:latin typeface="Times New Roman" pitchFamily="18" charset="0"/>
                <a:cs typeface="Times New Roman" pitchFamily="18" charset="0"/>
              </a:rPr>
              <a:t>Y = f(X)</a:t>
            </a:r>
          </a:p>
          <a:p>
            <a:pPr lvl="0" algn="just"/>
            <a:r>
              <a:rPr lang="en-US" sz="2400" dirty="0">
                <a:latin typeface="Times New Roman" pitchFamily="18" charset="0"/>
                <a:cs typeface="Times New Roman" pitchFamily="18" charset="0"/>
              </a:rPr>
              <a:t>Users don’t care about the model, they simply interested in accuracy of predictions.</a:t>
            </a:r>
          </a:p>
          <a:p>
            <a:pPr lvl="0" algn="just"/>
            <a:r>
              <a:rPr lang="en-US" sz="2400" dirty="0">
                <a:latin typeface="Times New Roman" pitchFamily="18" charset="0"/>
                <a:cs typeface="Times New Roman" pitchFamily="18" charset="0"/>
              </a:rPr>
              <a:t>Using unknown examples the model is trained and the unknown function is learned from data.</a:t>
            </a:r>
          </a:p>
          <a:p>
            <a:pPr lvl="0" algn="just"/>
            <a:r>
              <a:rPr lang="en-US" sz="2400" dirty="0">
                <a:latin typeface="Times New Roman" pitchFamily="18" charset="0"/>
                <a:cs typeface="Times New Roman" pitchFamily="18" charset="0"/>
              </a:rPr>
              <a:t>The more data with known outcomes is available the better is the predictive power of model.</a:t>
            </a:r>
          </a:p>
        </p:txBody>
      </p:sp>
      <p:grpSp>
        <p:nvGrpSpPr>
          <p:cNvPr id="4" name="Group 3">
            <a:extLst>
              <a:ext uri="{FF2B5EF4-FFF2-40B4-BE49-F238E27FC236}">
                <a16:creationId xmlns:a16="http://schemas.microsoft.com/office/drawing/2014/main" id="{7AC6AE58-2F31-4C29-84A4-72384CB63F4B}"/>
              </a:ext>
            </a:extLst>
          </p:cNvPr>
          <p:cNvGrpSpPr/>
          <p:nvPr/>
        </p:nvGrpSpPr>
        <p:grpSpPr>
          <a:xfrm>
            <a:off x="1804988" y="1179816"/>
            <a:ext cx="4138612" cy="572784"/>
            <a:chOff x="1804988" y="1179816"/>
            <a:chExt cx="3314913" cy="476250"/>
          </a:xfrm>
        </p:grpSpPr>
        <p:grpSp>
          <p:nvGrpSpPr>
            <p:cNvPr id="1026" name="Group 2"/>
            <p:cNvGrpSpPr>
              <a:grpSpLocks/>
            </p:cNvGrpSpPr>
            <p:nvPr/>
          </p:nvGrpSpPr>
          <p:grpSpPr bwMode="auto">
            <a:xfrm>
              <a:off x="2295525" y="1179816"/>
              <a:ext cx="2352675" cy="476250"/>
              <a:chOff x="3060" y="10395"/>
              <a:chExt cx="3705" cy="750"/>
            </a:xfrm>
          </p:grpSpPr>
          <p:sp>
            <p:nvSpPr>
              <p:cNvPr id="1027" name="Rectangle 3"/>
              <p:cNvSpPr>
                <a:spLocks noChangeArrowheads="1"/>
              </p:cNvSpPr>
              <p:nvPr/>
            </p:nvSpPr>
            <p:spPr bwMode="auto">
              <a:xfrm>
                <a:off x="4125" y="10395"/>
                <a:ext cx="1575" cy="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Model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flipV="1">
                <a:off x="3060" y="10755"/>
                <a:ext cx="1065" cy="30"/>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flipV="1">
                <a:off x="5700" y="10725"/>
                <a:ext cx="1065" cy="30"/>
              </a:xfrm>
              <a:prstGeom prst="straightConnector1">
                <a:avLst/>
              </a:prstGeom>
              <a:noFill/>
              <a:ln w="9525">
                <a:solidFill>
                  <a:srgbClr val="000000"/>
                </a:solidFill>
                <a:round/>
                <a:headEnd/>
                <a:tailEnd/>
              </a:ln>
            </p:spPr>
          </p:cxnSp>
        </p:grpSp>
        <p:sp>
          <p:nvSpPr>
            <p:cNvPr id="8" name="TextBox 7"/>
            <p:cNvSpPr txBox="1"/>
            <p:nvPr/>
          </p:nvSpPr>
          <p:spPr>
            <a:xfrm>
              <a:off x="1804988" y="1242800"/>
              <a:ext cx="304800" cy="369332"/>
            </a:xfrm>
            <a:prstGeom prst="rect">
              <a:avLst/>
            </a:prstGeom>
            <a:noFill/>
          </p:spPr>
          <p:txBody>
            <a:bodyPr wrap="square" rtlCol="0">
              <a:spAutoFit/>
            </a:bodyPr>
            <a:lstStyle/>
            <a:p>
              <a:r>
                <a:rPr lang="en-US" dirty="0"/>
                <a:t>X</a:t>
              </a:r>
            </a:p>
          </p:txBody>
        </p:sp>
        <p:sp>
          <p:nvSpPr>
            <p:cNvPr id="9" name="TextBox 8"/>
            <p:cNvSpPr txBox="1"/>
            <p:nvPr/>
          </p:nvSpPr>
          <p:spPr>
            <a:xfrm>
              <a:off x="4815101" y="1204700"/>
              <a:ext cx="304800" cy="369332"/>
            </a:xfrm>
            <a:prstGeom prst="rect">
              <a:avLst/>
            </a:prstGeom>
            <a:noFill/>
          </p:spPr>
          <p:txBody>
            <a:bodyPr wrap="square" rtlCol="0">
              <a:spAutoFit/>
            </a:bodyPr>
            <a:lstStyle/>
            <a:p>
              <a:r>
                <a:rPr lang="en-US" dirty="0"/>
                <a:t>Y</a:t>
              </a:r>
            </a:p>
          </p:txBody>
        </p:sp>
      </p:grpSp>
    </p:spTree>
  </p:cSld>
  <p:clrMapOvr>
    <a:masterClrMapping/>
  </p:clrMapOvr>
</p:sld>
</file>

<file path=ppt/theme/theme1.xml><?xml version="1.0" encoding="utf-8"?>
<a:theme xmlns:a="http://schemas.openxmlformats.org/drawingml/2006/main" name="Office Theme">
  <a:themeElements>
    <a:clrScheme name="data mining">
      <a:dk1>
        <a:srgbClr val="FFFFFF"/>
      </a:dk1>
      <a:lt1>
        <a:sysClr val="window" lastClr="FFFFFF"/>
      </a:lt1>
      <a:dk2>
        <a:srgbClr val="FFFFFF"/>
      </a:dk2>
      <a:lt2>
        <a:srgbClr val="EEECE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8D17D70E142B46B22C78746826841A" ma:contentTypeVersion="2" ma:contentTypeDescription="Create a new document." ma:contentTypeScope="" ma:versionID="12066b05977a88f8b4123deb4a2e0460">
  <xsd:schema xmlns:xsd="http://www.w3.org/2001/XMLSchema" xmlns:xs="http://www.w3.org/2001/XMLSchema" xmlns:p="http://schemas.microsoft.com/office/2006/metadata/properties" xmlns:ns2="901eba6f-0091-4aa8-b37d-f28c1c1be646" targetNamespace="http://schemas.microsoft.com/office/2006/metadata/properties" ma:root="true" ma:fieldsID="ca377b503f69672f2e4bbbec0bc03bff" ns2:_="">
    <xsd:import namespace="901eba6f-0091-4aa8-b37d-f28c1c1be6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1eba6f-0091-4aa8-b37d-f28c1c1be6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485331-B42A-47B3-882F-EC7720ECCA0E}">
  <ds:schemaRefs>
    <ds:schemaRef ds:uri="http://schemas.microsoft.com/sharepoint/v3/contenttype/forms"/>
  </ds:schemaRefs>
</ds:datastoreItem>
</file>

<file path=customXml/itemProps2.xml><?xml version="1.0" encoding="utf-8"?>
<ds:datastoreItem xmlns:ds="http://schemas.openxmlformats.org/officeDocument/2006/customXml" ds:itemID="{4C309997-8A4E-4873-888B-BBB5DB22F2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1eba6f-0091-4aa8-b37d-f28c1c1be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EC9C1C-1703-4D3A-9322-0CB9D27CE3C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253</TotalTime>
  <Words>2480</Words>
  <Application>Microsoft Office PowerPoint</Application>
  <PresentationFormat>On-screen Show (4:3)</PresentationFormat>
  <Paragraphs>240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Advanced Data mining</vt:lpstr>
      <vt:lpstr>Advance Data Mining</vt:lpstr>
      <vt:lpstr>Evaluation System</vt:lpstr>
      <vt:lpstr>Syllabus</vt:lpstr>
      <vt:lpstr>Syllabus</vt:lpstr>
      <vt:lpstr>What is Data Mining?</vt:lpstr>
      <vt:lpstr>Two Approaches are:</vt:lpstr>
      <vt:lpstr>Descriptive Data Mining:</vt:lpstr>
      <vt:lpstr>Predictive Data Mining:</vt:lpstr>
      <vt:lpstr>Predictive Data Mining:</vt:lpstr>
      <vt:lpstr>Data Mining Process:</vt:lpstr>
      <vt:lpstr>Data Mining Process cont..</vt:lpstr>
      <vt:lpstr>Why Data Mining?</vt:lpstr>
      <vt:lpstr>Data Mining Vs. Query Tools</vt:lpstr>
      <vt:lpstr>Data Warehouse</vt:lpstr>
      <vt:lpstr>Data Warehouse</vt:lpstr>
      <vt:lpstr>Data Warehouse</vt:lpstr>
      <vt:lpstr>A data warehouse should be:</vt:lpstr>
      <vt:lpstr>Data Warehouse</vt:lpstr>
      <vt:lpstr>PowerPoint Presentation</vt:lpstr>
      <vt:lpstr>Data Warehouse</vt:lpstr>
      <vt:lpstr>Data Warehouse</vt:lpstr>
      <vt:lpstr>Data Warehouse Models</vt:lpstr>
      <vt:lpstr>Virtual Warehouse</vt:lpstr>
      <vt:lpstr>Data Mart:</vt:lpstr>
      <vt:lpstr>Enterprise Warehouse</vt:lpstr>
      <vt:lpstr>Data Warehousing - Schemas</vt:lpstr>
      <vt:lpstr>Star Schema</vt:lpstr>
      <vt:lpstr>Snowflake Schema</vt:lpstr>
      <vt:lpstr>Fact Constellation Schema</vt:lpstr>
      <vt:lpstr>What is KDD? </vt:lpstr>
      <vt:lpstr>KDD Process</vt:lpstr>
      <vt:lpstr>KDD Process</vt:lpstr>
      <vt:lpstr>KDD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Memory</dc:title>
  <dc:creator>samaira</dc:creator>
  <cp:lastModifiedBy>Tna Adhikari</cp:lastModifiedBy>
  <cp:revision>34</cp:revision>
  <dcterms:created xsi:type="dcterms:W3CDTF">2016-12-08T07:28:23Z</dcterms:created>
  <dcterms:modified xsi:type="dcterms:W3CDTF">2022-09-24T07:48:03Z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0x010100028D17D70E142B46B22C78746826841A</vt:lpwstr>
  </property>
</Properties>
</file>