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sldIdLst>
    <p:sldId id="256" r:id="rId5"/>
    <p:sldId id="266" r:id="rId6"/>
    <p:sldId id="348" r:id="rId7"/>
    <p:sldId id="257" r:id="rId8"/>
    <p:sldId id="268" r:id="rId9"/>
    <p:sldId id="258" r:id="rId10"/>
    <p:sldId id="346" r:id="rId11"/>
    <p:sldId id="347" r:id="rId12"/>
    <p:sldId id="349" r:id="rId13"/>
    <p:sldId id="259" r:id="rId14"/>
    <p:sldId id="260" r:id="rId15"/>
    <p:sldId id="261" r:id="rId16"/>
    <p:sldId id="262" r:id="rId17"/>
    <p:sldId id="344" r:id="rId18"/>
    <p:sldId id="263" r:id="rId19"/>
    <p:sldId id="272" r:id="rId20"/>
    <p:sldId id="350" r:id="rId21"/>
    <p:sldId id="351" r:id="rId22"/>
    <p:sldId id="352" r:id="rId23"/>
    <p:sldId id="273" r:id="rId24"/>
    <p:sldId id="274" r:id="rId25"/>
    <p:sldId id="275" r:id="rId26"/>
    <p:sldId id="276" r:id="rId27"/>
    <p:sldId id="353" r:id="rId28"/>
    <p:sldId id="354" r:id="rId29"/>
    <p:sldId id="277" r:id="rId30"/>
    <p:sldId id="278" r:id="rId31"/>
    <p:sldId id="279" r:id="rId32"/>
    <p:sldId id="280" r:id="rId33"/>
    <p:sldId id="281" r:id="rId34"/>
    <p:sldId id="282" r:id="rId35"/>
    <p:sldId id="283" r:id="rId36"/>
    <p:sldId id="284" r:id="rId37"/>
    <p:sldId id="285" r:id="rId38"/>
    <p:sldId id="287" r:id="rId39"/>
    <p:sldId id="293" r:id="rId40"/>
    <p:sldId id="294" r:id="rId41"/>
    <p:sldId id="295" r:id="rId42"/>
    <p:sldId id="296" r:id="rId43"/>
    <p:sldId id="297" r:id="rId44"/>
    <p:sldId id="298" r:id="rId45"/>
    <p:sldId id="299" r:id="rId46"/>
    <p:sldId id="300" r:id="rId47"/>
    <p:sldId id="301" r:id="rId48"/>
    <p:sldId id="303" r:id="rId49"/>
    <p:sldId id="304" r:id="rId50"/>
    <p:sldId id="305" r:id="rId51"/>
    <p:sldId id="306" r:id="rId52"/>
    <p:sldId id="307" r:id="rId53"/>
    <p:sldId id="308" r:id="rId54"/>
    <p:sldId id="310" r:id="rId55"/>
    <p:sldId id="311" r:id="rId56"/>
    <p:sldId id="312" r:id="rId57"/>
    <p:sldId id="313" r:id="rId58"/>
    <p:sldId id="314" r:id="rId59"/>
    <p:sldId id="315" r:id="rId60"/>
    <p:sldId id="316" r:id="rId61"/>
    <p:sldId id="317" r:id="rId62"/>
    <p:sldId id="322" r:id="rId63"/>
    <p:sldId id="323" r:id="rId64"/>
    <p:sldId id="330" r:id="rId65"/>
    <p:sldId id="34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94624" autoAdjust="0"/>
  </p:normalViewPr>
  <p:slideViewPr>
    <p:cSldViewPr>
      <p:cViewPr varScale="1">
        <p:scale>
          <a:sx n="80" d="100"/>
          <a:sy n="80" d="100"/>
        </p:scale>
        <p:origin x="1173" y="57"/>
      </p:cViewPr>
      <p:guideLst>
        <p:guide orient="horz" pos="2160"/>
        <p:guide pos="2880"/>
      </p:guideLst>
    </p:cSldViewPr>
  </p:slideViewPr>
  <p:outlineViewPr>
    <p:cViewPr>
      <p:scale>
        <a:sx n="33" d="100"/>
        <a:sy n="33" d="100"/>
      </p:scale>
      <p:origin x="0" y="3180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A81C65-9E4D-4E6B-9531-A19805657A69}" type="datetimeFigureOut">
              <a:rPr lang="en-AS" smtClean="0"/>
              <a:t>09/24/2022</a:t>
            </a:fld>
            <a:endParaRPr lang="en-A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C2F13-02D2-437E-A2CC-B290710612C3}" type="slidenum">
              <a:rPr lang="en-AS" smtClean="0"/>
              <a:t>‹#›</a:t>
            </a:fld>
            <a:endParaRPr lang="en-AS"/>
          </a:p>
        </p:txBody>
      </p:sp>
    </p:spTree>
    <p:extLst>
      <p:ext uri="{BB962C8B-B14F-4D97-AF65-F5344CB8AC3E}">
        <p14:creationId xmlns:p14="http://schemas.microsoft.com/office/powerpoint/2010/main" val="2518067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4ACA916-BD03-83A3-D7A9-9B1A0FBC5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9FCED4-0B8D-479A-89E1-B3D00C985AAF}" type="slidenum">
              <a:rPr lang="en-US" altLang="en-US"/>
              <a:pPr/>
              <a:t>2</a:t>
            </a:fld>
            <a:endParaRPr lang="en-US" altLang="en-US"/>
          </a:p>
        </p:txBody>
      </p:sp>
      <p:sp>
        <p:nvSpPr>
          <p:cNvPr id="9219" name="Rectangle 2">
            <a:extLst>
              <a:ext uri="{FF2B5EF4-FFF2-40B4-BE49-F238E27FC236}">
                <a16:creationId xmlns:a16="http://schemas.microsoft.com/office/drawing/2014/main" id="{A1969967-FA81-944B-6991-FBB7CD06A574}"/>
              </a:ext>
            </a:extLst>
          </p:cNvPr>
          <p:cNvSpPr>
            <a:spLocks noGrp="1" noRot="1" noChangeAspect="1" noChangeArrowheads="1" noTextEdit="1"/>
          </p:cNvSpPr>
          <p:nvPr>
            <p:ph type="sldImg"/>
          </p:nvPr>
        </p:nvSpPr>
        <p:spPr bwMode="auto">
          <a:xfrm>
            <a:off x="1154113" y="692150"/>
            <a:ext cx="455295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9220" name="Rectangle 3">
            <a:extLst>
              <a:ext uri="{FF2B5EF4-FFF2-40B4-BE49-F238E27FC236}">
                <a16:creationId xmlns:a16="http://schemas.microsoft.com/office/drawing/2014/main" id="{AEA155F3-152B-4A86-B9DC-D64B8816C0ED}"/>
              </a:ext>
            </a:extLst>
          </p:cNvPr>
          <p:cNvSpPr>
            <a:spLocks noGrp="1" noChangeArrowheads="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029" tIns="43014" rIns="86029" bIns="43014"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565D5822-3D7D-64DE-0EC9-A4433C6E1E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F251F672-61BD-22CF-003E-F8B05DE854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First let’s see how to use a decision tree that’s already been built (aka trained, induced).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A7C1117-5E3F-B553-2651-36273FE0BB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A24B2B5-69C9-4ADD-9110-19A604B91D67}" type="slidenum">
              <a:rPr lang="en-US" altLang="en-US"/>
              <a:pPr/>
              <a:t>20</a:t>
            </a:fld>
            <a:endParaRPr lang="en-US" altLang="en-US"/>
          </a:p>
        </p:txBody>
      </p:sp>
      <p:sp>
        <p:nvSpPr>
          <p:cNvPr id="37891" name="Rectangle 2">
            <a:extLst>
              <a:ext uri="{FF2B5EF4-FFF2-40B4-BE49-F238E27FC236}">
                <a16:creationId xmlns:a16="http://schemas.microsoft.com/office/drawing/2014/main" id="{0695EA88-2185-117B-78D2-A6A5A3A37DA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a:extLst>
              <a:ext uri="{FF2B5EF4-FFF2-40B4-BE49-F238E27FC236}">
                <a16:creationId xmlns:a16="http://schemas.microsoft.com/office/drawing/2014/main" id="{D7DA008B-0C6A-4A48-E1B2-635C6B5232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F8E922E7-51EA-FEE2-25F0-AE4F0C9D72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7365171E-FF9E-FC2B-2D6E-9D7F1A0563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a16="http://schemas.microsoft.com/office/drawing/2014/main" id="{FB53BF6F-C358-F1D9-AEDE-0BA50CDA5D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0A1601-B5A8-410E-BB6A-E1404D0E99B4}" type="slidenum">
              <a:rPr lang="en-US" altLang="en-US"/>
              <a:pPr/>
              <a:t>21</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1449C03A-2ED0-399B-C945-C47F10AA9DE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853620-4447-4358-BF88-20E4C62193CD}" type="slidenum">
              <a:rPr lang="en-US" altLang="en-US"/>
              <a:pPr/>
              <a:t>22</a:t>
            </a:fld>
            <a:endParaRPr lang="en-US" altLang="en-US"/>
          </a:p>
        </p:txBody>
      </p:sp>
      <p:sp>
        <p:nvSpPr>
          <p:cNvPr id="41987" name="Rectangle 2">
            <a:extLst>
              <a:ext uri="{FF2B5EF4-FFF2-40B4-BE49-F238E27FC236}">
                <a16:creationId xmlns:a16="http://schemas.microsoft.com/office/drawing/2014/main" id="{04A01430-C2F7-71B0-106B-C5E9052FA15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a:extLst>
              <a:ext uri="{FF2B5EF4-FFF2-40B4-BE49-F238E27FC236}">
                <a16:creationId xmlns:a16="http://schemas.microsoft.com/office/drawing/2014/main" id="{767130D7-E51E-F101-497C-5BA5DBAFAA9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 : the expected information needed to classify a given sample</a:t>
            </a:r>
          </a:p>
          <a:p>
            <a:pPr eaLnBrk="1" hangingPunct="1">
              <a:spcBef>
                <a:spcPct val="0"/>
              </a:spcBef>
            </a:pPr>
            <a:r>
              <a:rPr lang="en-US" altLang="en-US"/>
              <a:t>E (entropy) : expected information based on the partitioning into subsets by A</a:t>
            </a:r>
          </a:p>
          <a:p>
            <a:pPr eaLnBrk="1" hangingPunct="1">
              <a:spcBef>
                <a:spcPct val="0"/>
              </a:spcBef>
            </a:pPr>
            <a:r>
              <a:rPr lang="en-US"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DF3E5A5-9AAA-C967-7899-12C0CFFE9E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29EBC4-7EFB-4E3F-BA28-84D4DBFB5346}" type="slidenum">
              <a:rPr lang="en-US" altLang="en-US"/>
              <a:pPr/>
              <a:t>23</a:t>
            </a:fld>
            <a:endParaRPr lang="en-US" altLang="en-US"/>
          </a:p>
        </p:txBody>
      </p:sp>
      <p:sp>
        <p:nvSpPr>
          <p:cNvPr id="44035" name="Rectangle 2">
            <a:extLst>
              <a:ext uri="{FF2B5EF4-FFF2-40B4-BE49-F238E27FC236}">
                <a16:creationId xmlns:a16="http://schemas.microsoft.com/office/drawing/2014/main" id="{92650357-54C6-1DE4-E0AC-254D929D06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13E79348-5328-6C42-16D6-AD3C1162EF9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5BD52931-B4CA-4A29-2A35-74C19A2B5A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BC05D6-C6F4-4934-A924-1D5051FEA043}" type="slidenum">
              <a:rPr lang="en-US" altLang="en-US"/>
              <a:pPr/>
              <a:t>26</a:t>
            </a:fld>
            <a:endParaRPr lang="en-US" altLang="en-US"/>
          </a:p>
        </p:txBody>
      </p:sp>
      <p:sp>
        <p:nvSpPr>
          <p:cNvPr id="48131" name="Rectangle 2">
            <a:extLst>
              <a:ext uri="{FF2B5EF4-FFF2-40B4-BE49-F238E27FC236}">
                <a16:creationId xmlns:a16="http://schemas.microsoft.com/office/drawing/2014/main" id="{C88D578D-F5C3-EAA2-362F-E30110E3AF0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a:extLst>
              <a:ext uri="{FF2B5EF4-FFF2-40B4-BE49-F238E27FC236}">
                <a16:creationId xmlns:a16="http://schemas.microsoft.com/office/drawing/2014/main" id="{7C3861E7-EF5C-4946-E0D6-8BB53472B56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3D4695F-DE9D-0BFB-EDD3-5568B4B3718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D0DF50-46B5-4E93-AC2D-F5DFAF98F188}" type="slidenum">
              <a:rPr lang="en-US" altLang="en-US"/>
              <a:pPr/>
              <a:t>27</a:t>
            </a:fld>
            <a:endParaRPr lang="en-US" altLang="en-US"/>
          </a:p>
        </p:txBody>
      </p:sp>
      <p:sp>
        <p:nvSpPr>
          <p:cNvPr id="50179" name="Rectangle 2">
            <a:extLst>
              <a:ext uri="{FF2B5EF4-FFF2-40B4-BE49-F238E27FC236}">
                <a16:creationId xmlns:a16="http://schemas.microsoft.com/office/drawing/2014/main" id="{242CAF95-9FF6-1080-782A-589BA97DF0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a:extLst>
              <a:ext uri="{FF2B5EF4-FFF2-40B4-BE49-F238E27FC236}">
                <a16:creationId xmlns:a16="http://schemas.microsoft.com/office/drawing/2014/main" id="{CC9B52D0-7034-009C-EC81-698698A2CA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3E6E1BB4-7A72-AAD5-B181-F2CF814457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EBD160-F2A8-4F16-8D96-D8DF50FC8300}" type="slidenum">
              <a:rPr lang="en-US" altLang="en-US"/>
              <a:pPr/>
              <a:t>28</a:t>
            </a:fld>
            <a:endParaRPr lang="en-US" altLang="en-US"/>
          </a:p>
        </p:txBody>
      </p:sp>
      <p:sp>
        <p:nvSpPr>
          <p:cNvPr id="52227" name="Rectangle 2">
            <a:extLst>
              <a:ext uri="{FF2B5EF4-FFF2-40B4-BE49-F238E27FC236}">
                <a16:creationId xmlns:a16="http://schemas.microsoft.com/office/drawing/2014/main" id="{21BACDC9-CC27-52E7-D868-614AA23399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a:extLst>
              <a:ext uri="{FF2B5EF4-FFF2-40B4-BE49-F238E27FC236}">
                <a16:creationId xmlns:a16="http://schemas.microsoft.com/office/drawing/2014/main" id="{B9831D50-E5FA-17EB-4E5F-C990EDAB63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1387A1D-8AAD-16EA-CF09-E9BCFAC634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5DB722-6CBE-4DAC-979E-6B3D266600F1}" type="slidenum">
              <a:rPr lang="en-US" altLang="en-US"/>
              <a:pPr/>
              <a:t>29</a:t>
            </a:fld>
            <a:endParaRPr lang="en-US" altLang="en-US"/>
          </a:p>
        </p:txBody>
      </p:sp>
      <p:sp>
        <p:nvSpPr>
          <p:cNvPr id="54275" name="Rectangle 2">
            <a:extLst>
              <a:ext uri="{FF2B5EF4-FFF2-40B4-BE49-F238E27FC236}">
                <a16:creationId xmlns:a16="http://schemas.microsoft.com/office/drawing/2014/main" id="{3830925F-D89D-3204-9250-A1B62FC352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3ED48AAC-7EB7-6662-6A54-4D2DFF405A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0B0CB6B-5A2B-6945-9A3A-151F654B87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981EA7-9015-45D6-836E-54B5ED08B381}" type="slidenum">
              <a:rPr lang="en-US" altLang="en-US"/>
              <a:pPr/>
              <a:t>30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1483BB0-E7EA-62B9-94FE-9E77FED019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B2A9A6-9CEC-46AC-8959-6747614D82CE}" type="slidenum">
              <a:rPr lang="en-US" altLang="en-US"/>
              <a:pPr/>
              <a:t>3</a:t>
            </a:fld>
            <a:endParaRPr lang="en-US" altLang="en-US"/>
          </a:p>
        </p:txBody>
      </p:sp>
      <p:sp>
        <p:nvSpPr>
          <p:cNvPr id="11267" name="Rectangle 2">
            <a:extLst>
              <a:ext uri="{FF2B5EF4-FFF2-40B4-BE49-F238E27FC236}">
                <a16:creationId xmlns:a16="http://schemas.microsoft.com/office/drawing/2014/main" id="{A5489543-ACD4-D0B9-C936-A36D13D06E95}"/>
              </a:ext>
            </a:extLst>
          </p:cNvPr>
          <p:cNvSpPr>
            <a:spLocks noGrp="1" noRot="1" noChangeAspect="1" noChangeArrowheads="1" noTextEdit="1"/>
          </p:cNvSpPr>
          <p:nvPr>
            <p:ph type="sldImg"/>
          </p:nvPr>
        </p:nvSpPr>
        <p:spPr bwMode="auto">
          <a:xfrm>
            <a:off x="1154113" y="692150"/>
            <a:ext cx="455295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a:extLst>
              <a:ext uri="{FF2B5EF4-FFF2-40B4-BE49-F238E27FC236}">
                <a16:creationId xmlns:a16="http://schemas.microsoft.com/office/drawing/2014/main" id="{C6627230-4406-AE7A-C834-DF2B76B83296}"/>
              </a:ext>
            </a:extLst>
          </p:cNvPr>
          <p:cNvSpPr>
            <a:spLocks noGrp="1" noChangeArrowheads="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029" tIns="43014" rIns="86029" bIns="43014"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7AD41D8-EF91-9BB1-0049-12001B0F513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FAE18B-5944-46E9-8244-DFADC908CB13}" type="slidenum">
              <a:rPr lang="en-US" altLang="en-US"/>
              <a:pPr/>
              <a:t>31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0304209-BCC2-46C5-F1DE-A6CDEE4A5E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C267CE-1E4A-4622-8763-17373BC98A22}" type="slidenum">
              <a:rPr lang="en-US" altLang="en-US"/>
              <a:pPr/>
              <a:t>32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11206C48-DD6E-AC7B-8796-4AE357DB4F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46722A-9EBA-422E-8A1B-4653A2C16761}" type="slidenum">
              <a:rPr lang="en-US" altLang="en-US"/>
              <a:pPr/>
              <a:t>33</a:t>
            </a:fld>
            <a:endParaRPr lang="en-US" altLang="en-US"/>
          </a:p>
        </p:txBody>
      </p:sp>
      <p:sp>
        <p:nvSpPr>
          <p:cNvPr id="62467" name="Rectangle 2">
            <a:extLst>
              <a:ext uri="{FF2B5EF4-FFF2-40B4-BE49-F238E27FC236}">
                <a16:creationId xmlns:a16="http://schemas.microsoft.com/office/drawing/2014/main" id="{3C0098F3-52B3-FB53-4E30-DBF675D3AEA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2FECAF32-FAE5-253C-C267-90FD908F406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5B188DAF-06AD-479B-A525-5B3D4B46D7F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7F2870B-EB12-453E-A40B-6832844B3FD0}" type="slidenum">
              <a:rPr lang="en-US" altLang="en-US"/>
              <a:pPr/>
              <a:t>34</a:t>
            </a:fld>
            <a:endParaRPr lang="en-US" altLang="en-US"/>
          </a:p>
        </p:txBody>
      </p:sp>
      <p:sp>
        <p:nvSpPr>
          <p:cNvPr id="64515" name="Rectangle 2">
            <a:extLst>
              <a:ext uri="{FF2B5EF4-FFF2-40B4-BE49-F238E27FC236}">
                <a16:creationId xmlns:a16="http://schemas.microsoft.com/office/drawing/2014/main" id="{18566D90-0B92-9394-7742-A59A352CA5FE}"/>
              </a:ext>
            </a:extLst>
          </p:cNvPr>
          <p:cNvSpPr>
            <a:spLocks noGrp="1" noRot="1" noChangeAspect="1" noChangeArrowheads="1" noTextEdit="1"/>
          </p:cNvSpPr>
          <p:nvPr>
            <p:ph type="sldImg"/>
          </p:nvPr>
        </p:nvSpPr>
        <p:spPr bwMode="auto">
          <a:xfrm>
            <a:off x="1154113" y="692150"/>
            <a:ext cx="455295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7AE00741-D953-5DF5-3B1B-FDCA89DCAF42}"/>
              </a:ext>
            </a:extLst>
          </p:cNvPr>
          <p:cNvSpPr>
            <a:spLocks noGrp="1" noChangeArrowheads="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029" tIns="43014" rIns="86029" bIns="43014"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6B42787F-4133-7AA1-3829-84E1B75BE34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DC26A2-0097-4062-9E82-994C0A0EF9E2}" type="slidenum">
              <a:rPr lang="en-US" altLang="en-US"/>
              <a:pPr/>
              <a:t>35</a:t>
            </a:fld>
            <a:endParaRPr lang="en-US" altLang="en-US"/>
          </a:p>
        </p:txBody>
      </p:sp>
      <p:sp>
        <p:nvSpPr>
          <p:cNvPr id="66563" name="Rectangle 2">
            <a:extLst>
              <a:ext uri="{FF2B5EF4-FFF2-40B4-BE49-F238E27FC236}">
                <a16:creationId xmlns:a16="http://schemas.microsoft.com/office/drawing/2014/main" id="{BDAD8F22-4476-85B6-224F-67DD482CBB7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C2DCE0E7-0F30-409E-5067-10CB47F2E8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35A7D0F9-31A3-C2B0-7C2D-1F04318172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E527CEE-7C56-4181-8D62-72A18A040184}" type="slidenum">
              <a:rPr lang="en-US" altLang="en-US"/>
              <a:pPr/>
              <a:t>36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6B6242C0-82B1-281F-0D0A-B566DFE072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744240-7A7C-4E86-A545-9BEBF005AD97}" type="slidenum">
              <a:rPr lang="en-US" altLang="en-US"/>
              <a:pPr/>
              <a:t>37</a:t>
            </a:fld>
            <a:endParaRPr lang="en-US" altLang="en-US"/>
          </a:p>
        </p:txBody>
      </p:sp>
      <p:sp>
        <p:nvSpPr>
          <p:cNvPr id="70659" name="Rectangle 2">
            <a:extLst>
              <a:ext uri="{FF2B5EF4-FFF2-40B4-BE49-F238E27FC236}">
                <a16:creationId xmlns:a16="http://schemas.microsoft.com/office/drawing/2014/main" id="{9B88522D-2EFF-99F8-3007-F0A7A709BA2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51A2A971-0795-DCE7-B7E4-116950B18EC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4A386B1-800A-4615-0B6E-7A2079A9EF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4159F82-56EA-4F89-8D40-79E31316DF63}" type="slidenum">
              <a:rPr lang="en-US" altLang="en-US"/>
              <a:pPr/>
              <a:t>38</a:t>
            </a:fld>
            <a:endParaRPr lang="en-US" altLang="en-US"/>
          </a:p>
        </p:txBody>
      </p:sp>
      <p:sp>
        <p:nvSpPr>
          <p:cNvPr id="72707" name="Rectangle 2">
            <a:extLst>
              <a:ext uri="{FF2B5EF4-FFF2-40B4-BE49-F238E27FC236}">
                <a16:creationId xmlns:a16="http://schemas.microsoft.com/office/drawing/2014/main" id="{1375CA04-542B-C03C-AA1A-F111316BA53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id="{33CE5338-D30B-79D5-B183-C5B82FDA908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4801F90-E7E2-4125-E796-3A0EDED3FF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2636B9-3829-4CA9-8D7B-826676261FF2}" type="slidenum">
              <a:rPr lang="en-US" altLang="en-US"/>
              <a:pPr/>
              <a:t>39</a:t>
            </a:fld>
            <a:endParaRPr lang="en-US" altLang="en-US"/>
          </a:p>
        </p:txBody>
      </p:sp>
      <p:sp>
        <p:nvSpPr>
          <p:cNvPr id="74755" name="Rectangle 2">
            <a:extLst>
              <a:ext uri="{FF2B5EF4-FFF2-40B4-BE49-F238E27FC236}">
                <a16:creationId xmlns:a16="http://schemas.microsoft.com/office/drawing/2014/main" id="{40BA3051-96D9-7E92-A496-9270FA20E2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a:extLst>
              <a:ext uri="{FF2B5EF4-FFF2-40B4-BE49-F238E27FC236}">
                <a16:creationId xmlns:a16="http://schemas.microsoft.com/office/drawing/2014/main" id="{E0DC59FE-F2AE-2688-565E-66D2570D65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1A30E9B8-A59B-DAD4-8247-4E63A66A2C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A8C7444-E3FB-4AD7-B4B4-50AE0171C95C}" type="slidenum">
              <a:rPr lang="en-US" altLang="en-US"/>
              <a:pPr/>
              <a:t>40</a:t>
            </a:fld>
            <a:endParaRPr lang="en-US" altLang="en-US"/>
          </a:p>
        </p:txBody>
      </p:sp>
      <p:sp>
        <p:nvSpPr>
          <p:cNvPr id="76803" name="Rectangle 2">
            <a:extLst>
              <a:ext uri="{FF2B5EF4-FFF2-40B4-BE49-F238E27FC236}">
                <a16:creationId xmlns:a16="http://schemas.microsoft.com/office/drawing/2014/main" id="{C6F40BFF-C349-2BB7-6DCB-255DBBD269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a:extLst>
              <a:ext uri="{FF2B5EF4-FFF2-40B4-BE49-F238E27FC236}">
                <a16:creationId xmlns:a16="http://schemas.microsoft.com/office/drawing/2014/main" id="{87582CBB-9A03-B22F-16EF-360F2B6A624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593CB6A-C65B-D607-BACC-07E714C075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8E8D7A-A4FC-4D42-B307-FDAE0A568904}" type="slidenum">
              <a:rPr lang="en-US" altLang="en-US"/>
              <a:pPr/>
              <a:t>5</a:t>
            </a:fld>
            <a:endParaRPr lang="en-US" altLang="en-US"/>
          </a:p>
        </p:txBody>
      </p:sp>
      <p:sp>
        <p:nvSpPr>
          <p:cNvPr id="14339" name="Rectangle 2">
            <a:extLst>
              <a:ext uri="{FF2B5EF4-FFF2-40B4-BE49-F238E27FC236}">
                <a16:creationId xmlns:a16="http://schemas.microsoft.com/office/drawing/2014/main" id="{08383C30-B649-6AD2-ED2F-231F1ACA0D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71C15687-D232-711C-E58F-791EB7EA25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F3B0E0E3-1457-041C-B15A-0383AEC10E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96468DB-48F1-4672-B1CE-2429E95DA34E}" type="slidenum">
              <a:rPr lang="en-US" altLang="en-US"/>
              <a:pPr/>
              <a:t>41</a:t>
            </a:fld>
            <a:endParaRPr lang="en-US" altLang="en-US"/>
          </a:p>
        </p:txBody>
      </p:sp>
      <p:sp>
        <p:nvSpPr>
          <p:cNvPr id="78851" name="Rectangle 2">
            <a:extLst>
              <a:ext uri="{FF2B5EF4-FFF2-40B4-BE49-F238E27FC236}">
                <a16:creationId xmlns:a16="http://schemas.microsoft.com/office/drawing/2014/main" id="{F4F2BADA-CDF6-39D7-DDDC-8A78E387D7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a:extLst>
              <a:ext uri="{FF2B5EF4-FFF2-40B4-BE49-F238E27FC236}">
                <a16:creationId xmlns:a16="http://schemas.microsoft.com/office/drawing/2014/main" id="{1E46DB27-7BB0-18D8-BEA3-2AEC037427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105728D1-3BFE-3595-A9B3-2D4F6FE14B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D794AE-3BF2-4A55-9F6D-D2104D1E5813}" type="slidenum">
              <a:rPr lang="en-US" altLang="en-US"/>
              <a:pPr/>
              <a:t>42</a:t>
            </a:fld>
            <a:endParaRPr lang="en-US" altLang="en-US"/>
          </a:p>
        </p:txBody>
      </p:sp>
      <p:sp>
        <p:nvSpPr>
          <p:cNvPr id="80899" name="Rectangle 2">
            <a:extLst>
              <a:ext uri="{FF2B5EF4-FFF2-40B4-BE49-F238E27FC236}">
                <a16:creationId xmlns:a16="http://schemas.microsoft.com/office/drawing/2014/main" id="{47827CC7-E91B-81FD-7232-AEB94A6327E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a:extLst>
              <a:ext uri="{FF2B5EF4-FFF2-40B4-BE49-F238E27FC236}">
                <a16:creationId xmlns:a16="http://schemas.microsoft.com/office/drawing/2014/main" id="{6291E832-F666-A810-8066-97C720A327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4735D6EC-2E04-F6DF-0035-D6694DB236F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725942-812F-4E65-867C-B3C02F8694E7}" type="slidenum">
              <a:rPr lang="en-US" altLang="en-US"/>
              <a:pPr/>
              <a:t>43</a:t>
            </a:fld>
            <a:endParaRPr lang="en-US" altLang="en-US"/>
          </a:p>
        </p:txBody>
      </p:sp>
      <p:sp>
        <p:nvSpPr>
          <p:cNvPr id="82947" name="Rectangle 2">
            <a:extLst>
              <a:ext uri="{FF2B5EF4-FFF2-40B4-BE49-F238E27FC236}">
                <a16:creationId xmlns:a16="http://schemas.microsoft.com/office/drawing/2014/main" id="{41191C59-E856-3EEB-D28F-C9DA4B22A40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E4E46EBF-AD82-1CF8-19C8-999BE377A5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3EA1F81-7743-0D78-7E59-7E27094A8F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BE7080-4AD9-48E8-B254-F871D1003400}" type="slidenum">
              <a:rPr lang="en-US" altLang="en-US"/>
              <a:pPr/>
              <a:t>44</a:t>
            </a:fld>
            <a:endParaRPr lang="en-US" altLang="en-US"/>
          </a:p>
        </p:txBody>
      </p:sp>
      <p:sp>
        <p:nvSpPr>
          <p:cNvPr id="84995" name="Rectangle 2">
            <a:extLst>
              <a:ext uri="{FF2B5EF4-FFF2-40B4-BE49-F238E27FC236}">
                <a16:creationId xmlns:a16="http://schemas.microsoft.com/office/drawing/2014/main" id="{E196917D-CB0D-506B-C075-48CE19C315C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64058DBF-363E-41AD-22C5-880A9C2FCA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EB1A6E0-9F6D-9CC8-85D8-4CFF9868317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7A27C6-8E4B-4A19-A6D9-8049E85DEE64}" type="slidenum">
              <a:rPr lang="en-US" altLang="en-US"/>
              <a:pPr/>
              <a:t>45</a:t>
            </a:fld>
            <a:endParaRPr lang="en-US" altLang="en-US"/>
          </a:p>
        </p:txBody>
      </p:sp>
      <p:sp>
        <p:nvSpPr>
          <p:cNvPr id="87043" name="Rectangle 2">
            <a:extLst>
              <a:ext uri="{FF2B5EF4-FFF2-40B4-BE49-F238E27FC236}">
                <a16:creationId xmlns:a16="http://schemas.microsoft.com/office/drawing/2014/main" id="{EB17FF28-47B9-5314-C987-C756FC3305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E151E966-FD4C-1416-FB64-7B0A414953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29144A09-6C39-8B32-50E3-AF395D3DBC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1FD87E-47A7-4727-BFD0-ACBED1FE2AF9}" type="slidenum">
              <a:rPr lang="en-US" altLang="en-US"/>
              <a:pPr/>
              <a:t>46</a:t>
            </a:fld>
            <a:endParaRPr lang="en-US" altLang="en-US"/>
          </a:p>
        </p:txBody>
      </p:sp>
      <p:sp>
        <p:nvSpPr>
          <p:cNvPr id="89091" name="Rectangle 2">
            <a:extLst>
              <a:ext uri="{FF2B5EF4-FFF2-40B4-BE49-F238E27FC236}">
                <a16:creationId xmlns:a16="http://schemas.microsoft.com/office/drawing/2014/main" id="{7E5A5AB0-2B01-DD05-A79C-B3D8EBED15D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id="{75520AEC-DAEB-64F2-EF0D-BC829DB4D83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1A5092E-3552-E2E3-A62B-D5389B09179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340F12-C849-4E6A-B64C-9BEFCE311958}" type="slidenum">
              <a:rPr lang="en-US" altLang="en-US"/>
              <a:pPr/>
              <a:t>47</a:t>
            </a:fld>
            <a:endParaRPr lang="en-US" altLang="en-US"/>
          </a:p>
        </p:txBody>
      </p:sp>
      <p:sp>
        <p:nvSpPr>
          <p:cNvPr id="91139" name="Rectangle 2">
            <a:extLst>
              <a:ext uri="{FF2B5EF4-FFF2-40B4-BE49-F238E27FC236}">
                <a16:creationId xmlns:a16="http://schemas.microsoft.com/office/drawing/2014/main" id="{00D2CBC4-45F5-2363-18EA-34D91BA5737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a:extLst>
              <a:ext uri="{FF2B5EF4-FFF2-40B4-BE49-F238E27FC236}">
                <a16:creationId xmlns:a16="http://schemas.microsoft.com/office/drawing/2014/main" id="{C30DC1E8-6DCF-018A-8172-48DD7F3327A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A9D69627-40B8-8C00-92B3-D1B72031CC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18AE07-A525-44C8-81E4-8D583DE6FFF6}" type="slidenum">
              <a:rPr lang="en-US" altLang="en-US"/>
              <a:pPr/>
              <a:t>48</a:t>
            </a:fld>
            <a:endParaRPr lang="en-US" altLang="en-US"/>
          </a:p>
        </p:txBody>
      </p:sp>
      <p:sp>
        <p:nvSpPr>
          <p:cNvPr id="93187" name="Rectangle 2">
            <a:extLst>
              <a:ext uri="{FF2B5EF4-FFF2-40B4-BE49-F238E27FC236}">
                <a16:creationId xmlns:a16="http://schemas.microsoft.com/office/drawing/2014/main" id="{8769E015-4FDA-0891-FBBF-01C38F977FE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a:extLst>
              <a:ext uri="{FF2B5EF4-FFF2-40B4-BE49-F238E27FC236}">
                <a16:creationId xmlns:a16="http://schemas.microsoft.com/office/drawing/2014/main" id="{76B0CE00-B664-851C-2489-9A5DAFBB46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0573E137-7067-18B3-EF47-E96B3886E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49ED15-E070-44AE-BD06-3C74D6E51DC6}" type="slidenum">
              <a:rPr lang="en-US" altLang="en-US"/>
              <a:pPr/>
              <a:t>49</a:t>
            </a:fld>
            <a:endParaRPr lang="en-US" altLang="en-US"/>
          </a:p>
        </p:txBody>
      </p:sp>
      <p:sp>
        <p:nvSpPr>
          <p:cNvPr id="95235" name="Rectangle 2">
            <a:extLst>
              <a:ext uri="{FF2B5EF4-FFF2-40B4-BE49-F238E27FC236}">
                <a16:creationId xmlns:a16="http://schemas.microsoft.com/office/drawing/2014/main" id="{DD35C120-6660-7D9F-3B78-86F1024A93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a:extLst>
              <a:ext uri="{FF2B5EF4-FFF2-40B4-BE49-F238E27FC236}">
                <a16:creationId xmlns:a16="http://schemas.microsoft.com/office/drawing/2014/main" id="{E27AA740-A467-4356-FE92-C5ECB32BB5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922701A1-51C6-5D5F-DD86-8AF2914EE4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3B238AB-7B78-4FA4-A5F7-7A2129494634}" type="slidenum">
              <a:rPr lang="en-US" altLang="en-US"/>
              <a:pPr/>
              <a:t>50</a:t>
            </a:fld>
            <a:endParaRPr lang="en-US" altLang="en-US"/>
          </a:p>
        </p:txBody>
      </p:sp>
      <p:sp>
        <p:nvSpPr>
          <p:cNvPr id="97283" name="Rectangle 2">
            <a:extLst>
              <a:ext uri="{FF2B5EF4-FFF2-40B4-BE49-F238E27FC236}">
                <a16:creationId xmlns:a16="http://schemas.microsoft.com/office/drawing/2014/main" id="{94456F99-0567-724A-2725-82D94963798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a:extLst>
              <a:ext uri="{FF2B5EF4-FFF2-40B4-BE49-F238E27FC236}">
                <a16:creationId xmlns:a16="http://schemas.microsoft.com/office/drawing/2014/main" id="{37EDE864-6C31-7E52-F48B-613B4DD693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7D566DD-21FD-4AEC-C1FE-8803A9A5F4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4FAEC3-2F6F-421D-BEF0-DF70A67EE0FA}" type="slidenum">
              <a:rPr lang="en-US" altLang="en-US"/>
              <a:pPr/>
              <a:t>7</a:t>
            </a:fld>
            <a:endParaRPr lang="en-US" altLang="en-US"/>
          </a:p>
        </p:txBody>
      </p:sp>
      <p:sp>
        <p:nvSpPr>
          <p:cNvPr id="17411" name="Rectangle 2">
            <a:extLst>
              <a:ext uri="{FF2B5EF4-FFF2-40B4-BE49-F238E27FC236}">
                <a16:creationId xmlns:a16="http://schemas.microsoft.com/office/drawing/2014/main" id="{30184F73-F823-48FA-D057-C21F5EF547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a:extLst>
              <a:ext uri="{FF2B5EF4-FFF2-40B4-BE49-F238E27FC236}">
                <a16:creationId xmlns:a16="http://schemas.microsoft.com/office/drawing/2014/main" id="{30221397-096A-B69B-C941-3191ECAE39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AC2F1993-2AF8-9706-9517-2AD76EC31E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a:extLst>
              <a:ext uri="{FF2B5EF4-FFF2-40B4-BE49-F238E27FC236}">
                <a16:creationId xmlns:a16="http://schemas.microsoft.com/office/drawing/2014/main" id="{26F531D5-DE0B-1509-30E6-C7E7531ADA7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10ED068-8B4D-BD30-1E11-4AC4AFF6BCE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a:extLst>
              <a:ext uri="{FF2B5EF4-FFF2-40B4-BE49-F238E27FC236}">
                <a16:creationId xmlns:a16="http://schemas.microsoft.com/office/drawing/2014/main" id="{6D328B5D-0F7D-FE9D-DBB3-118975E7B95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5D49D34-96C2-1E88-3A3B-7F6FD49014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87529364-98AA-BC83-E1BF-A81FD35E81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9ECA680F-9E57-2792-F9D6-602FEA27BB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75A8ED67-B044-CDA5-D242-F2D5C38D91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B6951A18-AB92-1680-F5D1-5373C173F5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a:extLst>
              <a:ext uri="{FF2B5EF4-FFF2-40B4-BE49-F238E27FC236}">
                <a16:creationId xmlns:a16="http://schemas.microsoft.com/office/drawing/2014/main" id="{CFC48F39-8147-7397-B6FA-895D54F75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7CDA449-EF87-6AA0-8D64-80C52BBE23E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F735D33-5B77-47B9-B484-AD79293E1638}" type="slidenum">
              <a:rPr lang="en-US" altLang="en-US"/>
              <a:pPr/>
              <a:t>56</a:t>
            </a:fld>
            <a:endParaRPr lang="en-US" altLang="en-US"/>
          </a:p>
        </p:txBody>
      </p:sp>
      <p:sp>
        <p:nvSpPr>
          <p:cNvPr id="109571" name="Rectangle 2">
            <a:extLst>
              <a:ext uri="{FF2B5EF4-FFF2-40B4-BE49-F238E27FC236}">
                <a16:creationId xmlns:a16="http://schemas.microsoft.com/office/drawing/2014/main" id="{D933E12B-EB5F-B765-111A-082D6B4A3D6D}"/>
              </a:ext>
            </a:extLst>
          </p:cNvPr>
          <p:cNvSpPr>
            <a:spLocks noGrp="1" noRot="1" noChangeAspect="1" noChangeArrowheads="1" noTextEdit="1"/>
          </p:cNvSpPr>
          <p:nvPr>
            <p:ph type="sldImg"/>
          </p:nvPr>
        </p:nvSpPr>
        <p:spPr bwMode="auto">
          <a:xfrm>
            <a:off x="1154113" y="692150"/>
            <a:ext cx="455295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a:extLst>
              <a:ext uri="{FF2B5EF4-FFF2-40B4-BE49-F238E27FC236}">
                <a16:creationId xmlns:a16="http://schemas.microsoft.com/office/drawing/2014/main" id="{A1017891-3F59-5681-8A69-AF21725B99D3}"/>
              </a:ext>
            </a:extLst>
          </p:cNvPr>
          <p:cNvSpPr>
            <a:spLocks noGrp="1" noChangeArrowheads="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029" tIns="43014" rIns="86029" bIns="43014"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067F29B2-E6D6-E142-24CA-22CBF8F12C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64BAFB-E87D-409E-88AD-BB773713DB20}" type="slidenum">
              <a:rPr lang="en-US" altLang="en-US"/>
              <a:pPr/>
              <a:t>57</a:t>
            </a:fld>
            <a:endParaRPr lang="en-US" altLang="en-US"/>
          </a:p>
        </p:txBody>
      </p:sp>
      <p:sp>
        <p:nvSpPr>
          <p:cNvPr id="111619" name="Rectangle 2">
            <a:extLst>
              <a:ext uri="{FF2B5EF4-FFF2-40B4-BE49-F238E27FC236}">
                <a16:creationId xmlns:a16="http://schemas.microsoft.com/office/drawing/2014/main" id="{8FA58937-A771-E0E5-D565-9D2D7DB1D6F7}"/>
              </a:ext>
            </a:extLst>
          </p:cNvPr>
          <p:cNvSpPr>
            <a:spLocks noGrp="1" noRot="1" noChangeAspect="1" noChangeArrowheads="1" noTextEdit="1"/>
          </p:cNvSpPr>
          <p:nvPr>
            <p:ph type="sldImg"/>
          </p:nvPr>
        </p:nvSpPr>
        <p:spPr bwMode="auto">
          <a:xfrm>
            <a:off x="1154113" y="692150"/>
            <a:ext cx="455295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a:extLst>
              <a:ext uri="{FF2B5EF4-FFF2-40B4-BE49-F238E27FC236}">
                <a16:creationId xmlns:a16="http://schemas.microsoft.com/office/drawing/2014/main" id="{897C136A-C22F-1998-F503-5C8BAE0A326E}"/>
              </a:ext>
            </a:extLst>
          </p:cNvPr>
          <p:cNvSpPr>
            <a:spLocks noGrp="1" noChangeArrowheads="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029" tIns="43014" rIns="86029" bIns="43014"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FDC8B6E-A302-2680-27BB-493392FFC1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a:extLst>
              <a:ext uri="{FF2B5EF4-FFF2-40B4-BE49-F238E27FC236}">
                <a16:creationId xmlns:a16="http://schemas.microsoft.com/office/drawing/2014/main" id="{B2FACF40-5B3A-0C76-1AE3-7797AB4F73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F40B6F2-A113-B1A3-0868-1632A8FD636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a:extLst>
              <a:ext uri="{FF2B5EF4-FFF2-40B4-BE49-F238E27FC236}">
                <a16:creationId xmlns:a16="http://schemas.microsoft.com/office/drawing/2014/main" id="{119F08AA-6687-ECD0-6168-6B8F62399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DCFA71CA-84EC-81A8-CB7E-A226B9B938C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63" tIns="45883" rIns="91763" bIns="45883" anchor="b"/>
          <a:lstStyle>
            <a:lvl1pPr defTabSz="917575">
              <a:defRPr>
                <a:solidFill>
                  <a:schemeClr val="tx1"/>
                </a:solidFill>
                <a:latin typeface="Arial" panose="020B0604020202020204" pitchFamily="34" charset="0"/>
                <a:cs typeface="Arial" panose="020B0604020202020204" pitchFamily="34" charset="0"/>
              </a:defRPr>
            </a:lvl1pPr>
            <a:lvl2pPr marL="742950" indent="-285750" defTabSz="917575">
              <a:defRPr>
                <a:solidFill>
                  <a:schemeClr val="tx1"/>
                </a:solidFill>
                <a:latin typeface="Arial" panose="020B0604020202020204" pitchFamily="34" charset="0"/>
                <a:cs typeface="Arial" panose="020B0604020202020204" pitchFamily="34" charset="0"/>
              </a:defRPr>
            </a:lvl2pPr>
            <a:lvl3pPr marL="1143000" indent="-228600" defTabSz="917575">
              <a:defRPr>
                <a:solidFill>
                  <a:schemeClr val="tx1"/>
                </a:solidFill>
                <a:latin typeface="Arial" panose="020B0604020202020204" pitchFamily="34" charset="0"/>
                <a:cs typeface="Arial" panose="020B0604020202020204" pitchFamily="34" charset="0"/>
              </a:defRPr>
            </a:lvl3pPr>
            <a:lvl4pPr marL="1600200" indent="-228600" defTabSz="917575">
              <a:defRPr>
                <a:solidFill>
                  <a:schemeClr val="tx1"/>
                </a:solidFill>
                <a:latin typeface="Arial" panose="020B0604020202020204" pitchFamily="34" charset="0"/>
                <a:cs typeface="Arial" panose="020B0604020202020204" pitchFamily="34" charset="0"/>
              </a:defRPr>
            </a:lvl4pPr>
            <a:lvl5pPr marL="2057400" indent="-228600" defTabSz="917575">
              <a:defRPr>
                <a:solidFill>
                  <a:schemeClr val="tx1"/>
                </a:solidFill>
                <a:latin typeface="Arial" panose="020B0604020202020204" pitchFamily="34" charset="0"/>
                <a:cs typeface="Arial" panose="020B0604020202020204" pitchFamily="34" charset="0"/>
              </a:defRPr>
            </a:lvl5pPr>
            <a:lvl6pPr marL="2514600" indent="-228600" defTabSz="9175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75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75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75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CD17AA46-FE70-4CC6-855F-ABF93302961B}" type="slidenum">
              <a:rPr lang="en-US" altLang="en-US" sz="1200">
                <a:latin typeface="Times New Roman" panose="02020603050405020304" pitchFamily="18" charset="0"/>
              </a:rPr>
              <a:pPr algn="r"/>
              <a:t>60</a:t>
            </a:fld>
            <a:endParaRPr lang="en-US" altLang="en-US" sz="1200">
              <a:latin typeface="Times New Roman" panose="02020603050405020304" pitchFamily="18" charset="0"/>
            </a:endParaRPr>
          </a:p>
        </p:txBody>
      </p:sp>
      <p:sp>
        <p:nvSpPr>
          <p:cNvPr id="117763" name="Rectangle 2">
            <a:extLst>
              <a:ext uri="{FF2B5EF4-FFF2-40B4-BE49-F238E27FC236}">
                <a16:creationId xmlns:a16="http://schemas.microsoft.com/office/drawing/2014/main" id="{043595ED-F099-F41A-CFF4-FB569454A6C5}"/>
              </a:ext>
            </a:extLst>
          </p:cNvPr>
          <p:cNvSpPr>
            <a:spLocks noGrp="1" noRot="1" noChangeAspect="1" noChangeArrowheads="1" noTextEdit="1"/>
          </p:cNvSpPr>
          <p:nvPr>
            <p:ph type="sldImg"/>
          </p:nvPr>
        </p:nvSpPr>
        <p:spPr bwMode="auto">
          <a:xfrm>
            <a:off x="1154113" y="692150"/>
            <a:ext cx="455295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a:extLst>
              <a:ext uri="{FF2B5EF4-FFF2-40B4-BE49-F238E27FC236}">
                <a16:creationId xmlns:a16="http://schemas.microsoft.com/office/drawing/2014/main" id="{A75368D6-D4A6-650E-26ED-199EF3C406E9}"/>
              </a:ext>
            </a:extLst>
          </p:cNvPr>
          <p:cNvSpPr>
            <a:spLocks noGrp="1" noChangeArrowheads="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029" tIns="43014" rIns="86029" bIns="43014"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AD5C7EE-35B2-1C99-9E47-85F6781D9C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0B7BB40-06B8-44A4-9F37-3DC2FA02021C}" type="slidenum">
              <a:rPr lang="en-US" altLang="en-US"/>
              <a:pPr/>
              <a:t>8</a:t>
            </a:fld>
            <a:endParaRPr lang="en-US" altLang="en-US"/>
          </a:p>
        </p:txBody>
      </p:sp>
      <p:sp>
        <p:nvSpPr>
          <p:cNvPr id="19459" name="Rectangle 2">
            <a:extLst>
              <a:ext uri="{FF2B5EF4-FFF2-40B4-BE49-F238E27FC236}">
                <a16:creationId xmlns:a16="http://schemas.microsoft.com/office/drawing/2014/main" id="{32008808-4E9A-A34A-2C40-D9F69FD30B4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a:extLst>
              <a:ext uri="{FF2B5EF4-FFF2-40B4-BE49-F238E27FC236}">
                <a16:creationId xmlns:a16="http://schemas.microsoft.com/office/drawing/2014/main" id="{86148359-EA64-D806-871A-027F8291C9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B459E64D-C301-3448-70F6-2239E0AE75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Rectangle 3">
            <a:extLst>
              <a:ext uri="{FF2B5EF4-FFF2-40B4-BE49-F238E27FC236}">
                <a16:creationId xmlns:a16="http://schemas.microsoft.com/office/drawing/2014/main" id="{2F71D729-F2C1-01E9-32A0-54118781D4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11169A00-7C0D-D34D-FEF5-6293472B44F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63" tIns="45883" rIns="91763" bIns="45883" anchor="b"/>
          <a:lstStyle>
            <a:lvl1pPr defTabSz="917575">
              <a:defRPr>
                <a:solidFill>
                  <a:schemeClr val="tx1"/>
                </a:solidFill>
                <a:latin typeface="Arial" panose="020B0604020202020204" pitchFamily="34" charset="0"/>
                <a:cs typeface="Arial" panose="020B0604020202020204" pitchFamily="34" charset="0"/>
              </a:defRPr>
            </a:lvl1pPr>
            <a:lvl2pPr marL="742950" indent="-285750" defTabSz="917575">
              <a:defRPr>
                <a:solidFill>
                  <a:schemeClr val="tx1"/>
                </a:solidFill>
                <a:latin typeface="Arial" panose="020B0604020202020204" pitchFamily="34" charset="0"/>
                <a:cs typeface="Arial" panose="020B0604020202020204" pitchFamily="34" charset="0"/>
              </a:defRPr>
            </a:lvl2pPr>
            <a:lvl3pPr marL="1143000" indent="-228600" defTabSz="917575">
              <a:defRPr>
                <a:solidFill>
                  <a:schemeClr val="tx1"/>
                </a:solidFill>
                <a:latin typeface="Arial" panose="020B0604020202020204" pitchFamily="34" charset="0"/>
                <a:cs typeface="Arial" panose="020B0604020202020204" pitchFamily="34" charset="0"/>
              </a:defRPr>
            </a:lvl3pPr>
            <a:lvl4pPr marL="1600200" indent="-228600" defTabSz="917575">
              <a:defRPr>
                <a:solidFill>
                  <a:schemeClr val="tx1"/>
                </a:solidFill>
                <a:latin typeface="Arial" panose="020B0604020202020204" pitchFamily="34" charset="0"/>
                <a:cs typeface="Arial" panose="020B0604020202020204" pitchFamily="34" charset="0"/>
              </a:defRPr>
            </a:lvl4pPr>
            <a:lvl5pPr marL="2057400" indent="-228600" defTabSz="917575">
              <a:defRPr>
                <a:solidFill>
                  <a:schemeClr val="tx1"/>
                </a:solidFill>
                <a:latin typeface="Arial" panose="020B0604020202020204" pitchFamily="34" charset="0"/>
                <a:cs typeface="Arial" panose="020B0604020202020204" pitchFamily="34" charset="0"/>
              </a:defRPr>
            </a:lvl5pPr>
            <a:lvl6pPr marL="2514600" indent="-228600" defTabSz="9175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75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75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75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6537C94F-3063-4D1C-89E7-93AD056CD71F}" type="slidenum">
              <a:rPr lang="en-US" altLang="en-US" sz="1200">
                <a:latin typeface="Times New Roman" panose="02020603050405020304" pitchFamily="18" charset="0"/>
              </a:rPr>
              <a:pPr algn="r"/>
              <a:t>62</a:t>
            </a:fld>
            <a:endParaRPr lang="en-US" altLang="en-US" sz="1200">
              <a:latin typeface="Times New Roman" panose="02020603050405020304" pitchFamily="18" charset="0"/>
            </a:endParaRPr>
          </a:p>
        </p:txBody>
      </p:sp>
      <p:sp>
        <p:nvSpPr>
          <p:cNvPr id="121859" name="Rectangle 2">
            <a:extLst>
              <a:ext uri="{FF2B5EF4-FFF2-40B4-BE49-F238E27FC236}">
                <a16:creationId xmlns:a16="http://schemas.microsoft.com/office/drawing/2014/main" id="{D74C4FC3-A3D8-64AB-5282-EED1DEFE1A62}"/>
              </a:ext>
            </a:extLst>
          </p:cNvPr>
          <p:cNvSpPr>
            <a:spLocks noGrp="1" noRot="1" noChangeAspect="1" noChangeArrowheads="1" noTextEdit="1"/>
          </p:cNvSpPr>
          <p:nvPr>
            <p:ph type="sldImg"/>
          </p:nvPr>
        </p:nvSpPr>
        <p:spPr bwMode="auto">
          <a:xfrm>
            <a:off x="1154113" y="692150"/>
            <a:ext cx="455295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21860" name="Rectangle 3">
            <a:extLst>
              <a:ext uri="{FF2B5EF4-FFF2-40B4-BE49-F238E27FC236}">
                <a16:creationId xmlns:a16="http://schemas.microsoft.com/office/drawing/2014/main" id="{C7A479B7-244D-7916-C96A-E85EB25ED0AC}"/>
              </a:ext>
            </a:extLst>
          </p:cNvPr>
          <p:cNvSpPr>
            <a:spLocks noGrp="1" noChangeArrowheads="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029" tIns="43014" rIns="86029" bIns="43014"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FD1C43E-3E36-DE5B-9FD5-057025C04A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68CB9F66-F7E1-AE3E-9C3A-F1BEC529C0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Examples 3 &amp; 4 are multiclass classification problems.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4E2B9B70-7E9E-E846-0A8A-4518F8884C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355F68-E83E-4ECF-80FE-3C47F9B43C40}" type="slidenum">
              <a:rPr lang="en-US" altLang="en-US"/>
              <a:pPr/>
              <a:t>16</a:t>
            </a:fld>
            <a:endParaRPr lang="en-US" altLang="en-US"/>
          </a:p>
        </p:txBody>
      </p:sp>
      <p:sp>
        <p:nvSpPr>
          <p:cNvPr id="29699" name="Rectangle 2">
            <a:extLst>
              <a:ext uri="{FF2B5EF4-FFF2-40B4-BE49-F238E27FC236}">
                <a16:creationId xmlns:a16="http://schemas.microsoft.com/office/drawing/2014/main" id="{C9DC99A9-C780-16C5-E854-D110FCD38E1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a:extLst>
              <a:ext uri="{FF2B5EF4-FFF2-40B4-BE49-F238E27FC236}">
                <a16:creationId xmlns:a16="http://schemas.microsoft.com/office/drawing/2014/main" id="{07CB4A5F-9C06-FCF5-6904-41134C6964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950AFB17-C721-BE5D-3E4F-5F694DBA38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6CE9CF8F-4287-8103-06D4-CD3FED6D36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Rows = samples / instances</a:t>
            </a:r>
          </a:p>
          <a:p>
            <a:pPr eaLnBrk="1" hangingPunct="1">
              <a:spcBef>
                <a:spcPct val="0"/>
              </a:spcBef>
            </a:pPr>
            <a:r>
              <a:rPr lang="en-US" altLang="en-US"/>
              <a:t>Columns = attributes / variables</a:t>
            </a:r>
          </a:p>
          <a:p>
            <a:pPr eaLnBrk="1" hangingPunct="1">
              <a:spcBef>
                <a:spcPct val="0"/>
              </a:spcBef>
            </a:pPr>
            <a:r>
              <a:rPr lang="en-US" altLang="en-US"/>
              <a:t>Internal nodes (yellow) = splitting nodes</a:t>
            </a:r>
          </a:p>
          <a:p>
            <a:pPr eaLnBrk="1" hangingPunct="1">
              <a:spcBef>
                <a:spcPct val="0"/>
              </a:spcBef>
            </a:pPr>
            <a:r>
              <a:rPr lang="en-US" altLang="en-US"/>
              <a:t>Leaf nodes (blue) = classification nodes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7B8D679-6EFB-F99E-235B-933D591A3F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A8024EC5-200D-DBD1-9347-C801E596FD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Potentially exponentially many trees.  Finding optimal tree is NP-hard.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4667" y="206829"/>
            <a:ext cx="8622771" cy="609600"/>
          </a:xfrm>
        </p:spPr>
        <p:txBody>
          <a:bodyPr/>
          <a:lstStyle>
            <a:lvl1pPr>
              <a:defRPr sz="3857">
                <a:latin typeface="+mn-lt"/>
              </a:defRPr>
            </a:lvl1pPr>
          </a:lstStyle>
          <a:p>
            <a:r>
              <a:rPr lang="en-US" dirty="0"/>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a:extLst>
              <a:ext uri="{FF2B5EF4-FFF2-40B4-BE49-F238E27FC236}">
                <a16:creationId xmlns:a16="http://schemas.microsoft.com/office/drawing/2014/main" id="{16742A52-B02D-05CD-551C-25BC79515510}"/>
              </a:ext>
            </a:extLst>
          </p:cNvPr>
          <p:cNvSpPr>
            <a:spLocks noGrp="1" noChangeArrowheads="1"/>
          </p:cNvSpPr>
          <p:nvPr>
            <p:ph type="sldNum" sz="quarter" idx="10"/>
          </p:nvPr>
        </p:nvSpPr>
        <p:spPr/>
        <p:txBody>
          <a:bodyPr/>
          <a:lstStyle>
            <a:lvl1pPr>
              <a:defRPr/>
            </a:lvl1pPr>
          </a:lstStyle>
          <a:p>
            <a:fld id="{45FA8943-1988-47C0-AAEC-901305602D45}" type="slidenum">
              <a:rPr lang="en-US" altLang="en-US"/>
              <a:pPr/>
              <a:t>‹#›</a:t>
            </a:fld>
            <a:endParaRPr lang="en-US" altLang="en-US"/>
          </a:p>
        </p:txBody>
      </p:sp>
    </p:spTree>
    <p:extLst>
      <p:ext uri="{BB962C8B-B14F-4D97-AF65-F5344CB8AC3E}">
        <p14:creationId xmlns:p14="http://schemas.microsoft.com/office/powerpoint/2010/main" val="387217277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06829"/>
            <a:ext cx="8402638" cy="609600"/>
          </a:xfrm>
        </p:spPr>
        <p:txBody>
          <a:bodyPr/>
          <a:lstStyle>
            <a:lvl1pPr>
              <a:defRPr sz="3857">
                <a:latin typeface="+mn-lt"/>
              </a:defRPr>
            </a:lvl1pPr>
          </a:lstStyle>
          <a:p>
            <a:r>
              <a:rPr lang="en-US" dirty="0"/>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id="{976AAFE7-9D84-0277-D022-789101295E4B}"/>
              </a:ext>
            </a:extLst>
          </p:cNvPr>
          <p:cNvSpPr>
            <a:spLocks noGrp="1" noChangeArrowheads="1"/>
          </p:cNvSpPr>
          <p:nvPr>
            <p:ph type="sldNum" sz="quarter" idx="10"/>
          </p:nvPr>
        </p:nvSpPr>
        <p:spPr/>
        <p:txBody>
          <a:bodyPr/>
          <a:lstStyle>
            <a:lvl1pPr>
              <a:defRPr/>
            </a:lvl1pPr>
          </a:lstStyle>
          <a:p>
            <a:fld id="{508299AF-AB71-4028-B466-2D2F666FB3A1}" type="slidenum">
              <a:rPr lang="en-US" altLang="en-US"/>
              <a:pPr/>
              <a:t>‹#›</a:t>
            </a:fld>
            <a:endParaRPr lang="en-US" altLang="en-US"/>
          </a:p>
        </p:txBody>
      </p:sp>
    </p:spTree>
    <p:extLst>
      <p:ext uri="{BB962C8B-B14F-4D97-AF65-F5344CB8AC3E}">
        <p14:creationId xmlns:p14="http://schemas.microsoft.com/office/powerpoint/2010/main" val="2855342895"/>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163286"/>
            <a:ext cx="8402638" cy="609600"/>
          </a:xfrm>
        </p:spPr>
        <p:txBody>
          <a:bodyPr/>
          <a:lstStyle>
            <a:lvl1pPr>
              <a:defRPr sz="3857">
                <a:latin typeface="+mn-lt"/>
              </a:defRPr>
            </a:lvl1pPr>
          </a:lstStyle>
          <a:p>
            <a:r>
              <a:rPr lang="en-US" dirty="0"/>
              <a:t>Click to edit Master title style</a:t>
            </a:r>
          </a:p>
        </p:txBody>
      </p:sp>
      <p:sp>
        <p:nvSpPr>
          <p:cNvPr id="3" name="Content Placeholder 2"/>
          <p:cNvSpPr>
            <a:spLocks noGrp="1"/>
          </p:cNvSpPr>
          <p:nvPr>
            <p:ph sz="quarter" idx="1"/>
          </p:nvPr>
        </p:nvSpPr>
        <p:spPr>
          <a:xfrm>
            <a:off x="3048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48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61">
            <a:extLst>
              <a:ext uri="{FF2B5EF4-FFF2-40B4-BE49-F238E27FC236}">
                <a16:creationId xmlns:a16="http://schemas.microsoft.com/office/drawing/2014/main" id="{C88455E0-EC9E-5F57-14BC-11E638F734B4}"/>
              </a:ext>
            </a:extLst>
          </p:cNvPr>
          <p:cNvSpPr>
            <a:spLocks noGrp="1" noChangeArrowheads="1"/>
          </p:cNvSpPr>
          <p:nvPr>
            <p:ph type="sldNum" sz="quarter" idx="10"/>
          </p:nvPr>
        </p:nvSpPr>
        <p:spPr/>
        <p:txBody>
          <a:bodyPr/>
          <a:lstStyle>
            <a:lvl1pPr>
              <a:defRPr/>
            </a:lvl1pPr>
          </a:lstStyle>
          <a:p>
            <a:fld id="{7D9F4A0B-4D5B-474F-A31F-017AF26EB70D}" type="slidenum">
              <a:rPr lang="en-US" altLang="en-US"/>
              <a:pPr/>
              <a:t>‹#›</a:t>
            </a:fld>
            <a:endParaRPr lang="en-US" altLang="en-US"/>
          </a:p>
        </p:txBody>
      </p:sp>
    </p:spTree>
    <p:extLst>
      <p:ext uri="{BB962C8B-B14F-4D97-AF65-F5344CB8AC3E}">
        <p14:creationId xmlns:p14="http://schemas.microsoft.com/office/powerpoint/2010/main" val="3294691026"/>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63286"/>
            <a:ext cx="8402638" cy="609600"/>
          </a:xfrm>
        </p:spPr>
        <p:txBody>
          <a:bodyPr/>
          <a:lstStyle>
            <a:lvl1pPr>
              <a:defRPr sz="3857">
                <a:latin typeface="+mn-lt"/>
              </a:defRPr>
            </a:lvl1pPr>
          </a:lstStyle>
          <a:p>
            <a:r>
              <a:rPr lang="en-US"/>
              <a:t>Click to edit Master title style</a:t>
            </a:r>
          </a:p>
        </p:txBody>
      </p:sp>
      <p:sp>
        <p:nvSpPr>
          <p:cNvPr id="3" name="Content Placeholder 2"/>
          <p:cNvSpPr>
            <a:spLocks noGrp="1"/>
          </p:cNvSpPr>
          <p:nvPr>
            <p:ph sz="half" idx="1"/>
          </p:nvPr>
        </p:nvSpPr>
        <p:spPr>
          <a:xfrm>
            <a:off x="304800" y="1371600"/>
            <a:ext cx="84582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4000500"/>
            <a:ext cx="84582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id="{BDE8E305-AFB5-C9CC-9A60-C83E9E58A97D}"/>
              </a:ext>
            </a:extLst>
          </p:cNvPr>
          <p:cNvSpPr>
            <a:spLocks noGrp="1" noChangeArrowheads="1"/>
          </p:cNvSpPr>
          <p:nvPr>
            <p:ph type="sldNum" sz="quarter" idx="10"/>
          </p:nvPr>
        </p:nvSpPr>
        <p:spPr/>
        <p:txBody>
          <a:bodyPr/>
          <a:lstStyle>
            <a:lvl1pPr>
              <a:defRPr/>
            </a:lvl1pPr>
          </a:lstStyle>
          <a:p>
            <a:fld id="{135DD09F-6F05-4D54-BE3E-C6D90240F28D}" type="slidenum">
              <a:rPr lang="en-US" altLang="en-US"/>
              <a:pPr/>
              <a:t>‹#›</a:t>
            </a:fld>
            <a:endParaRPr lang="en-US" altLang="en-US"/>
          </a:p>
        </p:txBody>
      </p:sp>
    </p:spTree>
    <p:extLst>
      <p:ext uri="{BB962C8B-B14F-4D97-AF65-F5344CB8AC3E}">
        <p14:creationId xmlns:p14="http://schemas.microsoft.com/office/powerpoint/2010/main" val="1862929975"/>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DD940B-5044-4EC6-880A-A0870A639138}" type="datetimeFigureOut">
              <a:rPr lang="en-US" smtClean="0"/>
              <a:pPr/>
              <a:t>9/24/2022</a:t>
            </a:fld>
            <a:endParaRPr lang="en-US"/>
          </a:p>
        </p:txBody>
      </p:sp>
      <p:sp>
        <p:nvSpPr>
          <p:cNvPr id="6" name="Footer Placeholder 5"/>
          <p:cNvSpPr>
            <a:spLocks noGrp="1"/>
          </p:cNvSpPr>
          <p:nvPr>
            <p:ph type="ftr" sz="quarter" idx="11"/>
          </p:nvPr>
        </p:nvSpPr>
        <p:spPr>
          <a:xfrm>
            <a:off x="3124200" y="624840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DD940B-5044-4EC6-880A-A0870A639138}" type="datetimeFigureOut">
              <a:rPr lang="en-US" smtClean="0"/>
              <a:pPr/>
              <a:t>9/24/2022</a:t>
            </a:fld>
            <a:endParaRPr lang="en-US"/>
          </a:p>
        </p:txBody>
      </p:sp>
      <p:sp>
        <p:nvSpPr>
          <p:cNvPr id="8" name="Footer Placeholder 7"/>
          <p:cNvSpPr>
            <a:spLocks noGrp="1"/>
          </p:cNvSpPr>
          <p:nvPr>
            <p:ph type="ftr" sz="quarter" idx="11"/>
          </p:nvPr>
        </p:nvSpPr>
        <p:spPr>
          <a:xfrm>
            <a:off x="3124200" y="624840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DD940B-5044-4EC6-880A-A0870A639138}" type="datetimeFigureOut">
              <a:rPr lang="en-US" smtClean="0"/>
              <a:pPr/>
              <a:t>9/24/2022</a:t>
            </a:fld>
            <a:endParaRPr lang="en-US"/>
          </a:p>
        </p:txBody>
      </p:sp>
      <p:sp>
        <p:nvSpPr>
          <p:cNvPr id="4" name="Footer Placeholder 3"/>
          <p:cNvSpPr>
            <a:spLocks noGrp="1"/>
          </p:cNvSpPr>
          <p:nvPr>
            <p:ph type="ftr" sz="quarter" idx="11"/>
          </p:nvPr>
        </p:nvSpPr>
        <p:spPr>
          <a:xfrm>
            <a:off x="3124200" y="624840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D940B-5044-4EC6-880A-A0870A639138}" type="datetimeFigureOut">
              <a:rPr lang="en-US" smtClean="0"/>
              <a:pPr/>
              <a:t>9/24/2022</a:t>
            </a:fld>
            <a:endParaRPr lang="en-US"/>
          </a:p>
        </p:txBody>
      </p:sp>
      <p:sp>
        <p:nvSpPr>
          <p:cNvPr id="3" name="Footer Placeholder 2"/>
          <p:cNvSpPr>
            <a:spLocks noGrp="1"/>
          </p:cNvSpPr>
          <p:nvPr>
            <p:ph type="ftr" sz="quarter" idx="11"/>
          </p:nvPr>
        </p:nvSpPr>
        <p:spPr>
          <a:xfrm>
            <a:off x="3124200" y="624840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D940B-5044-4EC6-880A-A0870A639138}" type="datetimeFigureOut">
              <a:rPr lang="en-US" smtClean="0"/>
              <a:pPr/>
              <a:t>9/24/2022</a:t>
            </a:fld>
            <a:endParaRPr lang="en-US"/>
          </a:p>
        </p:txBody>
      </p:sp>
      <p:sp>
        <p:nvSpPr>
          <p:cNvPr id="6" name="Footer Placeholder 5"/>
          <p:cNvSpPr>
            <a:spLocks noGrp="1"/>
          </p:cNvSpPr>
          <p:nvPr>
            <p:ph type="ftr" sz="quarter" idx="11"/>
          </p:nvPr>
        </p:nvSpPr>
        <p:spPr>
          <a:xfrm>
            <a:off x="3124200" y="624840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D940B-5044-4EC6-880A-A0870A639138}" type="datetimeFigureOut">
              <a:rPr lang="en-US" smtClean="0"/>
              <a:pPr/>
              <a:t>9/24/2022</a:t>
            </a:fld>
            <a:endParaRPr lang="en-US"/>
          </a:p>
        </p:txBody>
      </p:sp>
      <p:sp>
        <p:nvSpPr>
          <p:cNvPr id="6" name="Footer Placeholder 5"/>
          <p:cNvSpPr>
            <a:spLocks noGrp="1"/>
          </p:cNvSpPr>
          <p:nvPr>
            <p:ph type="ftr" sz="quarter" idx="11"/>
          </p:nvPr>
        </p:nvSpPr>
        <p:spPr>
          <a:xfrm>
            <a:off x="3124200" y="624840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smstu design.jpg"/>
          <p:cNvPicPr>
            <a:picLocks noChangeAspect="1"/>
          </p:cNvPicPr>
          <p:nvPr userDrawn="1"/>
        </p:nvPicPr>
        <p:blipFill>
          <a:blip r:embed="rId17"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0" y="76200"/>
            <a:ext cx="6705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0" y="990600"/>
            <a:ext cx="9144000" cy="5105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D940B-5044-4EC6-880A-A0870A639138}" type="datetimeFigureOut">
              <a:rPr lang="en-US" smtClean="0"/>
              <a:pPr/>
              <a:t>9/24/2022</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F7ED7-6CCE-4AC2-B10F-CCC717E8E4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10.bin"/><Relationship Id="rId4" Type="http://schemas.openxmlformats.org/officeDocument/2006/relationships/image" Target="../media/image20.wmf"/></Relationships>
</file>

<file path=ppt/slides/_rels/slide23.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7.emf"/><Relationship Id="rId2" Type="http://schemas.openxmlformats.org/officeDocument/2006/relationships/notesSlide" Target="../notesSlides/notesSlide14.xml"/><Relationship Id="rId16" Type="http://schemas.openxmlformats.org/officeDocument/2006/relationships/image" Target="../media/image29.wmf"/><Relationship Id="rId1" Type="http://schemas.openxmlformats.org/officeDocument/2006/relationships/slideLayout" Target="../slideLayouts/slideLayout4.xml"/><Relationship Id="rId6" Type="http://schemas.openxmlformats.org/officeDocument/2006/relationships/image" Target="../media/image24.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26.wmf"/><Relationship Id="rId4" Type="http://schemas.openxmlformats.org/officeDocument/2006/relationships/image" Target="../media/image23.emf"/><Relationship Id="rId9" Type="http://schemas.openxmlformats.org/officeDocument/2006/relationships/oleObject" Target="../embeddings/oleObject15.bin"/><Relationship Id="rId14" Type="http://schemas.openxmlformats.org/officeDocument/2006/relationships/image" Target="../media/image2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32.jpeg"/><Relationship Id="rId4" Type="http://schemas.openxmlformats.org/officeDocument/2006/relationships/image" Target="../media/image31.wmf"/></Relationships>
</file>

<file path=ppt/slides/_rels/slide2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34.wmf"/><Relationship Id="rId5" Type="http://schemas.openxmlformats.org/officeDocument/2006/relationships/oleObject" Target="../embeddings/oleObject21.bin"/><Relationship Id="rId4" Type="http://schemas.openxmlformats.org/officeDocument/2006/relationships/image" Target="../media/image3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38.jpe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37.wmf"/><Relationship Id="rId5" Type="http://schemas.openxmlformats.org/officeDocument/2006/relationships/oleObject" Target="../embeddings/oleObject24.bin"/><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39.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oleObject" Target="../embeddings/oleObject27.bin"/><Relationship Id="rId4" Type="http://schemas.openxmlformats.org/officeDocument/2006/relationships/image" Target="../media/image4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43.wmf"/><Relationship Id="rId5" Type="http://schemas.openxmlformats.org/officeDocument/2006/relationships/oleObject" Target="../embeddings/oleObject30.bin"/><Relationship Id="rId4" Type="http://schemas.openxmlformats.org/officeDocument/2006/relationships/image" Target="../media/image4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45.wmf"/><Relationship Id="rId5" Type="http://schemas.openxmlformats.org/officeDocument/2006/relationships/oleObject" Target="../embeddings/oleObject32.bin"/><Relationship Id="rId4" Type="http://schemas.openxmlformats.org/officeDocument/2006/relationships/image" Target="../media/image4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48.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50.wmf"/><Relationship Id="rId5" Type="http://schemas.openxmlformats.org/officeDocument/2006/relationships/oleObject" Target="../embeddings/oleObject38.bin"/><Relationship Id="rId4" Type="http://schemas.openxmlformats.org/officeDocument/2006/relationships/image" Target="../media/image49.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59.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60.wmf"/><Relationship Id="rId5" Type="http://schemas.openxmlformats.org/officeDocument/2006/relationships/oleObject" Target="../embeddings/oleObject40.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42.bin"/></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jpeg"/><Relationship Id="rId7"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6B323E3-3668-33AB-9065-07E1D84EA37A}"/>
              </a:ext>
            </a:extLst>
          </p:cNvPr>
          <p:cNvSpPr>
            <a:spLocks noGrp="1"/>
          </p:cNvSpPr>
          <p:nvPr>
            <p:ph type="ctrTitle"/>
          </p:nvPr>
        </p:nvSpPr>
        <p:spPr>
          <a:xfrm>
            <a:off x="824934" y="2131220"/>
            <a:ext cx="7494134" cy="1469571"/>
          </a:xfrm>
        </p:spPr>
        <p:txBody>
          <a:bodyPr/>
          <a:lstStyle/>
          <a:p>
            <a:r>
              <a:rPr lang="en-US" altLang="en-US"/>
              <a:t>Data Mining Chapter 3</a:t>
            </a:r>
          </a:p>
        </p:txBody>
      </p:sp>
      <p:sp>
        <p:nvSpPr>
          <p:cNvPr id="29699" name="Subtitle 2">
            <a:extLst>
              <a:ext uri="{FF2B5EF4-FFF2-40B4-BE49-F238E27FC236}">
                <a16:creationId xmlns:a16="http://schemas.microsoft.com/office/drawing/2014/main" id="{EEAEE46B-F39E-3F19-4654-9B03927BB309}"/>
              </a:ext>
            </a:extLst>
          </p:cNvPr>
          <p:cNvSpPr>
            <a:spLocks noGrp="1"/>
          </p:cNvSpPr>
          <p:nvPr>
            <p:ph type="subTitle" idx="1"/>
          </p:nvPr>
        </p:nvSpPr>
        <p:spPr>
          <a:xfrm>
            <a:off x="1486581" y="3886541"/>
            <a:ext cx="6170839" cy="1751920"/>
          </a:xfrm>
        </p:spPr>
        <p:txBody>
          <a:bodyPr/>
          <a:lstStyle/>
          <a:p>
            <a:pPr>
              <a:defRPr/>
            </a:pPr>
            <a:r>
              <a:rPr lang="en-US" altLang="en-US"/>
              <a:t>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720C9FD-27FA-7F52-902B-3E2D5336EEB8}"/>
              </a:ext>
            </a:extLst>
          </p:cNvPr>
          <p:cNvSpPr>
            <a:spLocks noGrp="1"/>
          </p:cNvSpPr>
          <p:nvPr>
            <p:ph type="title"/>
          </p:nvPr>
        </p:nvSpPr>
        <p:spPr/>
        <p:txBody>
          <a:bodyPr/>
          <a:lstStyle/>
          <a:p>
            <a:pPr eaLnBrk="1" hangingPunct="1">
              <a:defRPr/>
            </a:pPr>
            <a:r>
              <a:rPr lang="en-US" altLang="en-US" b="1">
                <a:solidFill>
                  <a:schemeClr val="bg1"/>
                </a:solidFill>
              </a:rPr>
              <a:t>Classification Types</a:t>
            </a:r>
            <a:endParaRPr lang="en-US" altLang="en-US">
              <a:solidFill>
                <a:schemeClr val="bg1"/>
              </a:solidFill>
            </a:endParaRPr>
          </a:p>
        </p:txBody>
      </p:sp>
      <p:sp>
        <p:nvSpPr>
          <p:cNvPr id="22531" name="Content Placeholder 2">
            <a:extLst>
              <a:ext uri="{FF2B5EF4-FFF2-40B4-BE49-F238E27FC236}">
                <a16:creationId xmlns:a16="http://schemas.microsoft.com/office/drawing/2014/main" id="{57038797-8117-7141-2AB8-DA618B186954}"/>
              </a:ext>
            </a:extLst>
          </p:cNvPr>
          <p:cNvSpPr>
            <a:spLocks noGrp="1"/>
          </p:cNvSpPr>
          <p:nvPr>
            <p:ph idx="1"/>
          </p:nvPr>
        </p:nvSpPr>
        <p:spPr>
          <a:xfrm>
            <a:off x="603818" y="1143000"/>
            <a:ext cx="7936366" cy="5061857"/>
          </a:xfrm>
        </p:spPr>
        <p:txBody>
          <a:bodyPr/>
          <a:lstStyle/>
          <a:p>
            <a:pPr eaLnBrk="1" hangingPunct="1"/>
            <a:r>
              <a:rPr lang="en-US" altLang="en-US">
                <a:solidFill>
                  <a:schemeClr val="bg1"/>
                </a:solidFill>
              </a:rPr>
              <a:t>Decision Tree classifier</a:t>
            </a:r>
          </a:p>
          <a:p>
            <a:pPr eaLnBrk="1" hangingPunct="1"/>
            <a:r>
              <a:rPr lang="en-US" altLang="en-US">
                <a:solidFill>
                  <a:schemeClr val="bg1"/>
                </a:solidFill>
              </a:rPr>
              <a:t>Rule Based Classifier</a:t>
            </a:r>
          </a:p>
          <a:p>
            <a:pPr eaLnBrk="1" hangingPunct="1"/>
            <a:r>
              <a:rPr lang="en-US" altLang="en-US">
                <a:solidFill>
                  <a:schemeClr val="bg1"/>
                </a:solidFill>
              </a:rPr>
              <a:t>Nearest Neighbor Classifier</a:t>
            </a:r>
          </a:p>
          <a:p>
            <a:pPr eaLnBrk="1" hangingPunct="1"/>
            <a:r>
              <a:rPr lang="en-US" altLang="en-US">
                <a:solidFill>
                  <a:schemeClr val="bg1"/>
                </a:solidFill>
              </a:rPr>
              <a:t>Bayesian Classifier</a:t>
            </a:r>
          </a:p>
          <a:p>
            <a:pPr eaLnBrk="1" hangingPunct="1"/>
            <a:r>
              <a:rPr lang="en-US" altLang="en-US">
                <a:solidFill>
                  <a:schemeClr val="bg1"/>
                </a:solidFill>
              </a:rPr>
              <a:t>Artificial Neural Network (ANN) Classifier</a:t>
            </a:r>
          </a:p>
          <a:p>
            <a:pPr eaLnBrk="1" hangingPunct="1"/>
            <a:r>
              <a:rPr lang="en-US" altLang="en-US">
                <a:solidFill>
                  <a:schemeClr val="bg1"/>
                </a:solidFill>
              </a:rPr>
              <a:t>Others</a:t>
            </a:r>
          </a:p>
          <a:p>
            <a:pPr eaLnBrk="1" hangingPunct="1"/>
            <a:endParaRPr lang="en-US" altLang="en-US">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1359B01-6B5C-AE40-A2F0-21B7AE27C473}"/>
              </a:ext>
            </a:extLst>
          </p:cNvPr>
          <p:cNvSpPr>
            <a:spLocks noGrp="1"/>
          </p:cNvSpPr>
          <p:nvPr>
            <p:ph type="title"/>
          </p:nvPr>
        </p:nvSpPr>
        <p:spPr/>
        <p:txBody>
          <a:bodyPr/>
          <a:lstStyle/>
          <a:p>
            <a:pPr eaLnBrk="1" hangingPunct="1">
              <a:defRPr/>
            </a:pPr>
            <a:r>
              <a:rPr lang="en-US" altLang="en-US" b="1">
                <a:solidFill>
                  <a:schemeClr val="bg1"/>
                </a:solidFill>
              </a:rPr>
              <a:t>Decision Tree classifier</a:t>
            </a:r>
            <a:endParaRPr lang="en-US" altLang="en-US">
              <a:solidFill>
                <a:schemeClr val="bg1"/>
              </a:solidFill>
            </a:endParaRPr>
          </a:p>
        </p:txBody>
      </p:sp>
      <p:sp>
        <p:nvSpPr>
          <p:cNvPr id="23555" name="Content Placeholder 2">
            <a:extLst>
              <a:ext uri="{FF2B5EF4-FFF2-40B4-BE49-F238E27FC236}">
                <a16:creationId xmlns:a16="http://schemas.microsoft.com/office/drawing/2014/main" id="{BB9C2267-FEF3-F40C-8389-6DD5AB478CDC}"/>
              </a:ext>
            </a:extLst>
          </p:cNvPr>
          <p:cNvSpPr>
            <a:spLocks noGrp="1"/>
          </p:cNvSpPr>
          <p:nvPr>
            <p:ph idx="1"/>
          </p:nvPr>
        </p:nvSpPr>
        <p:spPr/>
        <p:txBody>
          <a:bodyPr/>
          <a:lstStyle/>
          <a:p>
            <a:pPr algn="just" eaLnBrk="1" hangingPunct="1"/>
            <a:r>
              <a:rPr lang="en-US" altLang="en-US" sz="2357">
                <a:solidFill>
                  <a:schemeClr val="bg1"/>
                </a:solidFill>
                <a:cs typeface="Times New Roman" panose="02020603050405020304" pitchFamily="18" charset="0"/>
              </a:rPr>
              <a:t>A decision tree is tree in which each branch node represents a choice between a number of alternatives and each leaf node represents a classification or decision.</a:t>
            </a:r>
          </a:p>
          <a:p>
            <a:pPr algn="just" eaLnBrk="1" hangingPunct="1"/>
            <a:endParaRPr lang="en-US" altLang="en-US" sz="2357">
              <a:solidFill>
                <a:schemeClr val="bg1"/>
              </a:solidFill>
              <a:cs typeface="Times New Roman" panose="02020603050405020304" pitchFamily="18" charset="0"/>
            </a:endParaRPr>
          </a:p>
          <a:p>
            <a:pPr algn="just" eaLnBrk="1" hangingPunct="1"/>
            <a:r>
              <a:rPr lang="en-US" altLang="en-US" sz="2357">
                <a:solidFill>
                  <a:schemeClr val="bg1"/>
                </a:solidFill>
                <a:cs typeface="Times New Roman" panose="02020603050405020304" pitchFamily="18" charset="0"/>
              </a:rPr>
              <a:t>Decision tree is a classifier in the form of a tree structure where a </a:t>
            </a:r>
            <a:r>
              <a:rPr lang="en-US" altLang="en-US" sz="2357" b="1">
                <a:solidFill>
                  <a:schemeClr val="bg1"/>
                </a:solidFill>
                <a:cs typeface="Times New Roman" panose="02020603050405020304" pitchFamily="18" charset="0"/>
              </a:rPr>
              <a:t>leaf node</a:t>
            </a:r>
            <a:r>
              <a:rPr lang="en-US" altLang="en-US" sz="2357">
                <a:solidFill>
                  <a:schemeClr val="bg1"/>
                </a:solidFill>
                <a:cs typeface="Times New Roman" panose="02020603050405020304" pitchFamily="18" charset="0"/>
              </a:rPr>
              <a:t> indicates the class of instances, a </a:t>
            </a:r>
            <a:r>
              <a:rPr lang="en-US" altLang="en-US" sz="2357" b="1">
                <a:solidFill>
                  <a:schemeClr val="bg1"/>
                </a:solidFill>
                <a:cs typeface="Times New Roman" panose="02020603050405020304" pitchFamily="18" charset="0"/>
              </a:rPr>
              <a:t>decision node </a:t>
            </a:r>
            <a:r>
              <a:rPr lang="en-US" altLang="en-US" sz="2357">
                <a:solidFill>
                  <a:schemeClr val="bg1"/>
                </a:solidFill>
                <a:cs typeface="Times New Roman" panose="02020603050405020304" pitchFamily="18" charset="0"/>
              </a:rPr>
              <a:t>specifies some test to be carried out on a single attribute value with one branch and sub-tree for each possible outcome of the test.</a:t>
            </a:r>
          </a:p>
          <a:p>
            <a:pPr algn="just" eaLnBrk="1" hangingPunct="1"/>
            <a:endParaRPr lang="en-US" altLang="en-US" sz="2357">
              <a:solidFill>
                <a:schemeClr val="bg1"/>
              </a:solidFill>
              <a:cs typeface="Times New Roman" panose="02020603050405020304" pitchFamily="18" charset="0"/>
            </a:endParaRPr>
          </a:p>
          <a:p>
            <a:pPr algn="just" eaLnBrk="1" hangingPunct="1"/>
            <a:r>
              <a:rPr lang="en-US" altLang="en-US" sz="2357">
                <a:solidFill>
                  <a:schemeClr val="bg1"/>
                </a:solidFill>
                <a:cs typeface="Times New Roman" panose="02020603050405020304" pitchFamily="18" charset="0"/>
              </a:rPr>
              <a:t>A decision tree can be used to classify an instance by starting at root of the tree and moving through it until leaf node. The leaf node provides the corresponding class of instance.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6E6531B-9648-3D68-D9DD-4C1F85E57F91}"/>
              </a:ext>
            </a:extLst>
          </p:cNvPr>
          <p:cNvSpPr>
            <a:spLocks noGrp="1"/>
          </p:cNvSpPr>
          <p:nvPr>
            <p:ph type="title"/>
          </p:nvPr>
        </p:nvSpPr>
        <p:spPr/>
        <p:txBody>
          <a:bodyPr/>
          <a:lstStyle/>
          <a:p>
            <a:pPr eaLnBrk="1" hangingPunct="1">
              <a:defRPr/>
            </a:pPr>
            <a:r>
              <a:rPr lang="en-US" altLang="en-US" b="1">
                <a:solidFill>
                  <a:schemeClr val="bg1"/>
                </a:solidFill>
              </a:rPr>
              <a:t>Decision Tree classifier</a:t>
            </a:r>
            <a:endParaRPr lang="en-US" altLang="en-US">
              <a:solidFill>
                <a:schemeClr val="bg1"/>
              </a:solidFill>
            </a:endParaRPr>
          </a:p>
        </p:txBody>
      </p:sp>
      <p:pic>
        <p:nvPicPr>
          <p:cNvPr id="24579" name="Picture 3" descr="https://encrypted-tbn2.gstatic.com/images?q=tbn:ANd9GcQzYFUWPKbYwkUKapx6w54mLg3Db6_DgnHDMF4jmKEMjTnd4JT1">
            <a:extLst>
              <a:ext uri="{FF2B5EF4-FFF2-40B4-BE49-F238E27FC236}">
                <a16:creationId xmlns:a16="http://schemas.microsoft.com/office/drawing/2014/main" id="{24119AC6-56D4-70A1-7732-2A6AADEB5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348" y="1469571"/>
            <a:ext cx="6907326" cy="379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A1883732-32A6-D2D9-024D-E11D546E61EF}"/>
              </a:ext>
            </a:extLst>
          </p:cNvPr>
          <p:cNvSpPr>
            <a:spLocks noGrp="1"/>
          </p:cNvSpPr>
          <p:nvPr>
            <p:ph type="title"/>
          </p:nvPr>
        </p:nvSpPr>
        <p:spPr/>
        <p:txBody>
          <a:bodyPr/>
          <a:lstStyle/>
          <a:p>
            <a:pPr eaLnBrk="1" hangingPunct="1">
              <a:defRPr/>
            </a:pPr>
            <a:r>
              <a:rPr lang="en-US" altLang="en-US" b="1">
                <a:solidFill>
                  <a:schemeClr val="bg1"/>
                </a:solidFill>
              </a:rPr>
              <a:t>Decision Tree Algorithm</a:t>
            </a:r>
            <a:endParaRPr lang="en-US" altLang="en-US">
              <a:solidFill>
                <a:schemeClr val="bg1"/>
              </a:solidFill>
            </a:endParaRPr>
          </a:p>
        </p:txBody>
      </p:sp>
      <p:sp>
        <p:nvSpPr>
          <p:cNvPr id="25603" name="Content Placeholder 2">
            <a:extLst>
              <a:ext uri="{FF2B5EF4-FFF2-40B4-BE49-F238E27FC236}">
                <a16:creationId xmlns:a16="http://schemas.microsoft.com/office/drawing/2014/main" id="{7965AACB-4F5B-0D0A-A2F3-BE3B8D9430A7}"/>
              </a:ext>
            </a:extLst>
          </p:cNvPr>
          <p:cNvSpPr>
            <a:spLocks noGrp="1"/>
          </p:cNvSpPr>
          <p:nvPr>
            <p:ph idx="1"/>
          </p:nvPr>
        </p:nvSpPr>
        <p:spPr/>
        <p:txBody>
          <a:bodyPr/>
          <a:lstStyle/>
          <a:p>
            <a:pPr eaLnBrk="1" hangingPunct="1"/>
            <a:r>
              <a:rPr lang="en-US" altLang="en-US">
                <a:solidFill>
                  <a:schemeClr val="bg1"/>
                </a:solidFill>
              </a:rPr>
              <a:t>Hunt’s Algorithm</a:t>
            </a:r>
          </a:p>
          <a:p>
            <a:pPr eaLnBrk="1" hangingPunct="1"/>
            <a:endParaRPr lang="en-US" altLang="en-US">
              <a:solidFill>
                <a:schemeClr val="bg1"/>
              </a:solidFill>
            </a:endParaRPr>
          </a:p>
          <a:p>
            <a:pPr eaLnBrk="1" hangingPunct="1"/>
            <a:r>
              <a:rPr lang="en-US" altLang="en-US">
                <a:solidFill>
                  <a:schemeClr val="bg1"/>
                </a:solidFill>
              </a:rPr>
              <a:t>ID3, J48, C4.5 (Based on Entropy Calculation)</a:t>
            </a:r>
          </a:p>
          <a:p>
            <a:pPr eaLnBrk="1" hangingPunct="1"/>
            <a:endParaRPr lang="en-US" altLang="en-US">
              <a:solidFill>
                <a:schemeClr val="bg1"/>
              </a:solidFill>
            </a:endParaRPr>
          </a:p>
          <a:p>
            <a:pPr eaLnBrk="1" hangingPunct="1"/>
            <a:r>
              <a:rPr lang="en-US" altLang="en-US">
                <a:solidFill>
                  <a:schemeClr val="bg1"/>
                </a:solidFill>
              </a:rPr>
              <a:t>SLIQ,SPRINT,CART (Based on Gini-Index)</a:t>
            </a:r>
          </a:p>
          <a:p>
            <a:pPr eaLnBrk="1" hangingPunct="1"/>
            <a:endParaRPr lang="en-US" alt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D2E08A5B-87F1-B944-CCCA-FAFD562AD119}"/>
              </a:ext>
            </a:extLst>
          </p:cNvPr>
          <p:cNvSpPr>
            <a:spLocks noGrp="1"/>
          </p:cNvSpPr>
          <p:nvPr>
            <p:ph type="title"/>
          </p:nvPr>
        </p:nvSpPr>
        <p:spPr/>
        <p:txBody>
          <a:bodyPr/>
          <a:lstStyle/>
          <a:p>
            <a:pPr eaLnBrk="1" hangingPunct="1">
              <a:defRPr/>
            </a:pPr>
            <a:r>
              <a:rPr lang="en-US" altLang="en-US" b="1">
                <a:solidFill>
                  <a:schemeClr val="bg1"/>
                </a:solidFill>
              </a:rPr>
              <a:t>Hunt’s Algorithm</a:t>
            </a:r>
            <a:endParaRPr lang="en-US" altLang="en-US">
              <a:solidFill>
                <a:schemeClr val="bg1"/>
              </a:solidFill>
            </a:endParaRPr>
          </a:p>
        </p:txBody>
      </p:sp>
      <p:sp>
        <p:nvSpPr>
          <p:cNvPr id="26627" name="Content Placeholder 2">
            <a:extLst>
              <a:ext uri="{FF2B5EF4-FFF2-40B4-BE49-F238E27FC236}">
                <a16:creationId xmlns:a16="http://schemas.microsoft.com/office/drawing/2014/main" id="{FFDC8825-3709-2C0E-0716-2B275CEF8ECA}"/>
              </a:ext>
            </a:extLst>
          </p:cNvPr>
          <p:cNvSpPr>
            <a:spLocks noGrp="1"/>
          </p:cNvSpPr>
          <p:nvPr>
            <p:ph idx="1"/>
          </p:nvPr>
        </p:nvSpPr>
        <p:spPr/>
        <p:txBody>
          <a:bodyPr/>
          <a:lstStyle/>
          <a:p>
            <a:pPr algn="just" eaLnBrk="1" hangingPunct="1"/>
            <a:r>
              <a:rPr lang="en-US" altLang="en-US" sz="2571">
                <a:solidFill>
                  <a:schemeClr val="bg1"/>
                </a:solidFill>
                <a:cs typeface="Times New Roman" panose="02020603050405020304" pitchFamily="18" charset="0"/>
              </a:rPr>
              <a:t>Hunt's algorithm grows a decision tree in a recursive fashion by partitioning the training data into successively into subsets. </a:t>
            </a:r>
          </a:p>
          <a:p>
            <a:pPr algn="just" eaLnBrk="1" hangingPunct="1"/>
            <a:r>
              <a:rPr lang="en-US" altLang="en-US" sz="2571">
                <a:solidFill>
                  <a:schemeClr val="bg1"/>
                </a:solidFill>
                <a:cs typeface="Times New Roman" panose="02020603050405020304" pitchFamily="18" charset="0"/>
              </a:rPr>
              <a:t>Let Dt be the set of training data that reach a node ‘</a:t>
            </a:r>
            <a:r>
              <a:rPr lang="en-US" altLang="en-US" sz="2571" b="1">
                <a:solidFill>
                  <a:schemeClr val="bg1"/>
                </a:solidFill>
                <a:cs typeface="Times New Roman" panose="02020603050405020304" pitchFamily="18" charset="0"/>
              </a:rPr>
              <a:t>t’</a:t>
            </a:r>
            <a:r>
              <a:rPr lang="en-US" altLang="en-US" sz="2571">
                <a:solidFill>
                  <a:schemeClr val="bg1"/>
                </a:solidFill>
                <a:cs typeface="Times New Roman" panose="02020603050405020304" pitchFamily="18" charset="0"/>
              </a:rPr>
              <a:t>. The general recursive procedure is defined as: </a:t>
            </a:r>
          </a:p>
          <a:p>
            <a:pPr lvl="1" algn="just" eaLnBrk="1" hangingPunct="1"/>
            <a:r>
              <a:rPr lang="en-US" altLang="en-US" sz="2571">
                <a:solidFill>
                  <a:schemeClr val="bg1"/>
                </a:solidFill>
                <a:cs typeface="Times New Roman" panose="02020603050405020304" pitchFamily="18" charset="0"/>
              </a:rPr>
              <a:t>If Dt contains records that belong the same class y</a:t>
            </a:r>
            <a:r>
              <a:rPr lang="en-US" altLang="en-US" sz="2571" baseline="-25000">
                <a:solidFill>
                  <a:schemeClr val="bg1"/>
                </a:solidFill>
                <a:cs typeface="Times New Roman" panose="02020603050405020304" pitchFamily="18" charset="0"/>
              </a:rPr>
              <a:t>t</a:t>
            </a:r>
            <a:r>
              <a:rPr lang="en-US" altLang="en-US" sz="2571">
                <a:solidFill>
                  <a:schemeClr val="bg1"/>
                </a:solidFill>
                <a:cs typeface="Times New Roman" panose="02020603050405020304" pitchFamily="18" charset="0"/>
              </a:rPr>
              <a:t>, then t is a leaf node labeled as y</a:t>
            </a:r>
            <a:r>
              <a:rPr lang="en-US" altLang="en-US" sz="2571" baseline="-25000">
                <a:solidFill>
                  <a:schemeClr val="bg1"/>
                </a:solidFill>
                <a:cs typeface="Times New Roman" panose="02020603050405020304" pitchFamily="18" charset="0"/>
              </a:rPr>
              <a:t>t.</a:t>
            </a:r>
            <a:endParaRPr lang="en-US" altLang="en-US" sz="2571">
              <a:solidFill>
                <a:schemeClr val="bg1"/>
              </a:solidFill>
              <a:cs typeface="Times New Roman" panose="02020603050405020304" pitchFamily="18" charset="0"/>
            </a:endParaRPr>
          </a:p>
          <a:p>
            <a:pPr lvl="1" algn="just" eaLnBrk="1" hangingPunct="1"/>
            <a:r>
              <a:rPr lang="en-US" altLang="en-US" sz="2571">
                <a:solidFill>
                  <a:schemeClr val="bg1"/>
                </a:solidFill>
                <a:cs typeface="Times New Roman" panose="02020603050405020304" pitchFamily="18" charset="0"/>
              </a:rPr>
              <a:t>If Dt is an empty set, then t is a leaf node labeled by the default class, y</a:t>
            </a:r>
            <a:r>
              <a:rPr lang="en-US" altLang="en-US" sz="2571" baseline="-25000">
                <a:solidFill>
                  <a:schemeClr val="bg1"/>
                </a:solidFill>
                <a:cs typeface="Times New Roman" panose="02020603050405020304" pitchFamily="18" charset="0"/>
              </a:rPr>
              <a:t>d</a:t>
            </a:r>
            <a:endParaRPr lang="en-US" altLang="en-US" sz="2571">
              <a:solidFill>
                <a:schemeClr val="bg1"/>
              </a:solidFill>
              <a:cs typeface="Times New Roman" panose="02020603050405020304" pitchFamily="18" charset="0"/>
            </a:endParaRPr>
          </a:p>
          <a:p>
            <a:pPr lvl="1" algn="just" eaLnBrk="1" hangingPunct="1"/>
            <a:r>
              <a:rPr lang="en-US" altLang="en-US" sz="2571">
                <a:solidFill>
                  <a:schemeClr val="bg1"/>
                </a:solidFill>
                <a:cs typeface="Times New Roman" panose="02020603050405020304" pitchFamily="18" charset="0"/>
              </a:rPr>
              <a:t>If Dt contains records that belong to more than one class, use an attribute test to split the data into smaller subsets.</a:t>
            </a:r>
          </a:p>
          <a:p>
            <a:pPr algn="just" eaLnBrk="1" hangingPunct="1"/>
            <a:endParaRPr lang="en-US" altLang="en-US" sz="1929">
              <a:solidFill>
                <a:schemeClr val="bg1"/>
              </a:solidFill>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23DF5C1A-AC27-1260-EFB9-4E3CBDF6AE14}"/>
              </a:ext>
            </a:extLst>
          </p:cNvPr>
          <p:cNvSpPr>
            <a:spLocks noGrp="1"/>
          </p:cNvSpPr>
          <p:nvPr>
            <p:ph type="title"/>
          </p:nvPr>
        </p:nvSpPr>
        <p:spPr/>
        <p:txBody>
          <a:bodyPr/>
          <a:lstStyle/>
          <a:p>
            <a:pPr eaLnBrk="1" hangingPunct="1">
              <a:defRPr/>
            </a:pPr>
            <a:r>
              <a:rPr lang="en-US" altLang="en-US" b="1">
                <a:solidFill>
                  <a:schemeClr val="bg1"/>
                </a:solidFill>
              </a:rPr>
              <a:t>Hunt’s Algorithm</a:t>
            </a:r>
            <a:endParaRPr lang="en-US" altLang="en-US">
              <a:solidFill>
                <a:schemeClr val="bg1"/>
              </a:solidFill>
            </a:endParaRPr>
          </a:p>
        </p:txBody>
      </p:sp>
      <p:sp>
        <p:nvSpPr>
          <p:cNvPr id="27651" name="Content Placeholder 2">
            <a:extLst>
              <a:ext uri="{FF2B5EF4-FFF2-40B4-BE49-F238E27FC236}">
                <a16:creationId xmlns:a16="http://schemas.microsoft.com/office/drawing/2014/main" id="{6956EC7F-9E2F-5490-6C00-3B3F23F75EBA}"/>
              </a:ext>
            </a:extLst>
          </p:cNvPr>
          <p:cNvSpPr>
            <a:spLocks noGrp="1"/>
          </p:cNvSpPr>
          <p:nvPr>
            <p:ph idx="1"/>
          </p:nvPr>
        </p:nvSpPr>
        <p:spPr/>
        <p:txBody>
          <a:bodyPr/>
          <a:lstStyle/>
          <a:p>
            <a:pPr algn="just" eaLnBrk="1" hangingPunct="1"/>
            <a:r>
              <a:rPr lang="en-US" altLang="en-US" sz="2571">
                <a:solidFill>
                  <a:schemeClr val="bg1"/>
                </a:solidFill>
                <a:cs typeface="Times New Roman" panose="02020603050405020304" pitchFamily="18" charset="0"/>
              </a:rPr>
              <a:t>It recursively applies the procedure to each subset until all the records in the subset belong to the same class. </a:t>
            </a:r>
          </a:p>
          <a:p>
            <a:pPr algn="just" eaLnBrk="1" hangingPunct="1"/>
            <a:r>
              <a:rPr lang="en-US" altLang="en-US" sz="2571">
                <a:solidFill>
                  <a:schemeClr val="bg1"/>
                </a:solidFill>
                <a:cs typeface="Times New Roman" panose="02020603050405020304" pitchFamily="18" charset="0"/>
              </a:rPr>
              <a:t>The Hunt's algorithm assumes that each combination of attribute sets has a unique class label during the procedure. </a:t>
            </a:r>
          </a:p>
          <a:p>
            <a:pPr algn="just" eaLnBrk="1" hangingPunct="1"/>
            <a:r>
              <a:rPr lang="en-US" altLang="en-US" sz="2571">
                <a:solidFill>
                  <a:schemeClr val="bg1"/>
                </a:solidFill>
                <a:cs typeface="Times New Roman" panose="02020603050405020304" pitchFamily="18" charset="0"/>
              </a:rPr>
              <a:t>If all the records associated with Dt have identical attribute values except for the class label, then it is not possible to split these records any future. In this case, the node is declared a leaf node with the same class label as the majority class of training records associated with this node.</a:t>
            </a:r>
          </a:p>
          <a:p>
            <a:pPr algn="just" eaLnBrk="1" hangingPunct="1"/>
            <a:endParaRPr lang="en-US" altLang="en-US" sz="2571">
              <a:solidFill>
                <a:schemeClr val="bg1"/>
              </a:solidFill>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134456AE-D641-698E-D89E-DAD16937F838}"/>
              </a:ext>
            </a:extLst>
          </p:cNvPr>
          <p:cNvSpPr>
            <a:spLocks noGrp="1" noChangeArrowheads="1"/>
          </p:cNvSpPr>
          <p:nvPr>
            <p:ph type="sldNum" sz="quarter" idx="12"/>
          </p:nvPr>
        </p:nvSpPr>
        <p:spPr bwMode="auto">
          <a:xfrm>
            <a:off x="7152255" y="6477000"/>
            <a:ext cx="1836964"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3B4D3FC0-7028-4F64-A038-69598D347A81}" type="slidenum">
              <a:rPr lang="en-US" altLang="en-US" sz="1179">
                <a:solidFill>
                  <a:srgbClr val="FFFFFF"/>
                </a:solidFill>
              </a:rPr>
              <a:pPr algn="l">
                <a:spcBef>
                  <a:spcPct val="0"/>
                </a:spcBef>
                <a:buFontTx/>
                <a:buNone/>
              </a:pPr>
              <a:t>16</a:t>
            </a:fld>
            <a:endParaRPr lang="en-US" altLang="en-US" sz="1179">
              <a:solidFill>
                <a:srgbClr val="FFFFFF"/>
              </a:solidFill>
            </a:endParaRPr>
          </a:p>
        </p:txBody>
      </p:sp>
      <p:sp>
        <p:nvSpPr>
          <p:cNvPr id="12291" name="Rectangle 2">
            <a:extLst>
              <a:ext uri="{FF2B5EF4-FFF2-40B4-BE49-F238E27FC236}">
                <a16:creationId xmlns:a16="http://schemas.microsoft.com/office/drawing/2014/main" id="{15FA837A-D5AB-E493-D7D2-536EFC2BF3A9}"/>
              </a:ext>
            </a:extLst>
          </p:cNvPr>
          <p:cNvSpPr>
            <a:spLocks noGrp="1" noChangeArrowheads="1"/>
          </p:cNvSpPr>
          <p:nvPr>
            <p:ph type="title"/>
          </p:nvPr>
        </p:nvSpPr>
        <p:spPr>
          <a:xfrm>
            <a:off x="163286" y="153081"/>
            <a:ext cx="8817429" cy="836839"/>
          </a:xfrm>
        </p:spPr>
        <p:txBody>
          <a:bodyPr vert="horz" lIns="90188" tIns="45094" rIns="90188" bIns="45094" rtlCol="0" anchor="ctr">
            <a:normAutofit/>
          </a:bodyPr>
          <a:lstStyle/>
          <a:p>
            <a:pPr eaLnBrk="1" hangingPunct="1">
              <a:defRPr/>
            </a:pPr>
            <a:r>
              <a:rPr lang="en-US" sz="3428" dirty="0">
                <a:solidFill>
                  <a:schemeClr val="bg1"/>
                </a:solidFill>
                <a:latin typeface="+mn-lt"/>
              </a:rPr>
              <a:t>Decision Tree Induction: An Example</a:t>
            </a:r>
            <a:endParaRPr lang="en-US" sz="3428" i="1" dirty="0">
              <a:solidFill>
                <a:schemeClr val="bg1"/>
              </a:solidFill>
              <a:latin typeface="+mn-lt"/>
            </a:endParaRPr>
          </a:p>
        </p:txBody>
      </p:sp>
      <p:grpSp>
        <p:nvGrpSpPr>
          <p:cNvPr id="28676" name="Group 63">
            <a:extLst>
              <a:ext uri="{FF2B5EF4-FFF2-40B4-BE49-F238E27FC236}">
                <a16:creationId xmlns:a16="http://schemas.microsoft.com/office/drawing/2014/main" id="{548F4503-B0C8-4C7B-8766-E8FA222A2B2F}"/>
              </a:ext>
            </a:extLst>
          </p:cNvPr>
          <p:cNvGrpSpPr>
            <a:grpSpLocks/>
          </p:cNvGrpSpPr>
          <p:nvPr/>
        </p:nvGrpSpPr>
        <p:grpSpPr bwMode="auto">
          <a:xfrm>
            <a:off x="217715" y="2648291"/>
            <a:ext cx="5086917" cy="3117736"/>
            <a:chOff x="721" y="1152"/>
            <a:chExt cx="4075" cy="2480"/>
          </a:xfrm>
        </p:grpSpPr>
        <p:sp>
          <p:nvSpPr>
            <p:cNvPr id="12295" name="Rectangle 3">
              <a:extLst>
                <a:ext uri="{FF2B5EF4-FFF2-40B4-BE49-F238E27FC236}">
                  <a16:creationId xmlns:a16="http://schemas.microsoft.com/office/drawing/2014/main" id="{FFF40E0E-5C33-2207-454B-44C883AEBE92}"/>
                </a:ext>
              </a:extLst>
            </p:cNvPr>
            <p:cNvSpPr>
              <a:spLocks noChangeArrowheads="1"/>
            </p:cNvSpPr>
            <p:nvPr/>
          </p:nvSpPr>
          <p:spPr bwMode="auto">
            <a:xfrm>
              <a:off x="2322" y="1152"/>
              <a:ext cx="604" cy="368"/>
            </a:xfrm>
            <a:prstGeom prst="rect">
              <a:avLst/>
            </a:prstGeom>
            <a:solidFill>
              <a:srgbClr val="00CCFF"/>
            </a:solidFill>
            <a:ln w="12700">
              <a:solidFill>
                <a:schemeClr val="tx1"/>
              </a:solidFill>
              <a:miter lim="800000"/>
              <a:headEnd/>
              <a:tailEnd/>
            </a:ln>
          </p:spPr>
          <p:txBody>
            <a:bodyPr wrap="none"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age?</a:t>
              </a:r>
            </a:p>
          </p:txBody>
        </p:sp>
        <p:sp>
          <p:nvSpPr>
            <p:cNvPr id="12297" name="Rectangle 5">
              <a:extLst>
                <a:ext uri="{FF2B5EF4-FFF2-40B4-BE49-F238E27FC236}">
                  <a16:creationId xmlns:a16="http://schemas.microsoft.com/office/drawing/2014/main" id="{5872DAB4-53C9-B61E-0E5C-8B98BDE70F38}"/>
                </a:ext>
              </a:extLst>
            </p:cNvPr>
            <p:cNvSpPr>
              <a:spLocks noChangeArrowheads="1"/>
            </p:cNvSpPr>
            <p:nvPr/>
          </p:nvSpPr>
          <p:spPr bwMode="auto">
            <a:xfrm>
              <a:off x="1129" y="2343"/>
              <a:ext cx="965" cy="368"/>
            </a:xfrm>
            <a:prstGeom prst="rect">
              <a:avLst/>
            </a:prstGeom>
            <a:solidFill>
              <a:srgbClr val="00FFCC"/>
            </a:solidFill>
            <a:ln w="12700">
              <a:solidFill>
                <a:schemeClr val="tx1"/>
              </a:solidFill>
              <a:miter lim="800000"/>
              <a:headEnd/>
              <a:tailEnd/>
            </a:ln>
          </p:spPr>
          <p:txBody>
            <a:bodyPr wrap="none"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student?</a:t>
              </a:r>
            </a:p>
          </p:txBody>
        </p:sp>
        <p:sp>
          <p:nvSpPr>
            <p:cNvPr id="12298" name="Rectangle 6">
              <a:extLst>
                <a:ext uri="{FF2B5EF4-FFF2-40B4-BE49-F238E27FC236}">
                  <a16:creationId xmlns:a16="http://schemas.microsoft.com/office/drawing/2014/main" id="{7CA9F6F4-1E5A-6A3D-3BBF-3C2388672B70}"/>
                </a:ext>
              </a:extLst>
            </p:cNvPr>
            <p:cNvSpPr>
              <a:spLocks noChangeArrowheads="1"/>
            </p:cNvSpPr>
            <p:nvPr/>
          </p:nvSpPr>
          <p:spPr bwMode="auto">
            <a:xfrm>
              <a:off x="3281" y="2343"/>
              <a:ext cx="1442" cy="368"/>
            </a:xfrm>
            <a:prstGeom prst="rect">
              <a:avLst/>
            </a:prstGeom>
            <a:solidFill>
              <a:srgbClr val="99CCFF"/>
            </a:solidFill>
            <a:ln w="12700">
              <a:solidFill>
                <a:schemeClr val="tx1"/>
              </a:solidFill>
              <a:miter lim="800000"/>
              <a:headEnd/>
              <a:tailEnd/>
            </a:ln>
          </p:spPr>
          <p:txBody>
            <a:bodyPr wrap="none"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credit rating?</a:t>
              </a:r>
            </a:p>
          </p:txBody>
        </p:sp>
        <p:sp>
          <p:nvSpPr>
            <p:cNvPr id="28682" name="Line 11">
              <a:extLst>
                <a:ext uri="{FF2B5EF4-FFF2-40B4-BE49-F238E27FC236}">
                  <a16:creationId xmlns:a16="http://schemas.microsoft.com/office/drawing/2014/main" id="{3C60DF52-41A2-D24A-3839-20CE233638B5}"/>
                </a:ext>
              </a:extLst>
            </p:cNvPr>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28683" name="Line 12">
              <a:extLst>
                <a:ext uri="{FF2B5EF4-FFF2-40B4-BE49-F238E27FC236}">
                  <a16:creationId xmlns:a16="http://schemas.microsoft.com/office/drawing/2014/main" id="{29DD82BF-2F23-7514-4747-86341BF33F9B}"/>
                </a:ext>
              </a:extLst>
            </p:cNvPr>
            <p:cNvSpPr>
              <a:spLocks noChangeShapeType="1"/>
            </p:cNvSpPr>
            <p:nvPr/>
          </p:nvSpPr>
          <p:spPr bwMode="auto">
            <a:xfrm flipH="1">
              <a:off x="2622" y="1491"/>
              <a:ext cx="1" cy="34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28684" name="Line 13">
              <a:extLst>
                <a:ext uri="{FF2B5EF4-FFF2-40B4-BE49-F238E27FC236}">
                  <a16:creationId xmlns:a16="http://schemas.microsoft.com/office/drawing/2014/main" id="{F32E2713-883A-5229-0A1C-126510DEF703}"/>
                </a:ext>
              </a:extLst>
            </p:cNvPr>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12302" name="Rectangle 14">
              <a:extLst>
                <a:ext uri="{FF2B5EF4-FFF2-40B4-BE49-F238E27FC236}">
                  <a16:creationId xmlns:a16="http://schemas.microsoft.com/office/drawing/2014/main" id="{252D42D8-D1D0-3DE0-4B15-A93248EA986D}"/>
                </a:ext>
              </a:extLst>
            </p:cNvPr>
            <p:cNvSpPr>
              <a:spLocks noChangeArrowheads="1"/>
            </p:cNvSpPr>
            <p:nvPr/>
          </p:nvSpPr>
          <p:spPr bwMode="auto">
            <a:xfrm>
              <a:off x="1443" y="1730"/>
              <a:ext cx="676" cy="368"/>
            </a:xfrm>
            <a:prstGeom prst="rect">
              <a:avLst/>
            </a:prstGeom>
            <a:solidFill>
              <a:srgbClr val="FFFF00"/>
            </a:solidFill>
            <a:ln w="12700">
              <a:solidFill>
                <a:schemeClr val="bg1"/>
              </a:solidFill>
              <a:miter lim="800000"/>
              <a:headEnd/>
              <a:tailEnd/>
            </a:ln>
          </p:spPr>
          <p:txBody>
            <a:bodyPr wrap="none" lIns="98652" tIns="49326" rIns="98652" bIns="49326">
              <a:spAutoFit/>
            </a:bodyPr>
            <a:lstStyle/>
            <a:p>
              <a:pPr algn="ctr">
                <a:defRPr/>
              </a:pPr>
              <a:r>
                <a:rPr lang="en-US" sz="2357" b="1" dirty="0">
                  <a:solidFill>
                    <a:schemeClr val="bg2">
                      <a:lumMod val="10000"/>
                    </a:schemeClr>
                  </a:solidFill>
                  <a:latin typeface="Times New Roman" pitchFamily="18" charset="0"/>
                  <a:cs typeface="Arial" charset="0"/>
                </a:rPr>
                <a:t>&lt;=30</a:t>
              </a:r>
              <a:endParaRPr lang="en-US" sz="2357" dirty="0">
                <a:solidFill>
                  <a:schemeClr val="bg2">
                    <a:lumMod val="10000"/>
                  </a:schemeClr>
                </a:solidFill>
                <a:latin typeface="Times New Roman" pitchFamily="18" charset="0"/>
                <a:cs typeface="Arial" charset="0"/>
              </a:endParaRPr>
            </a:p>
          </p:txBody>
        </p:sp>
        <p:sp>
          <p:nvSpPr>
            <p:cNvPr id="12303" name="Rectangle 15">
              <a:extLst>
                <a:ext uri="{FF2B5EF4-FFF2-40B4-BE49-F238E27FC236}">
                  <a16:creationId xmlns:a16="http://schemas.microsoft.com/office/drawing/2014/main" id="{DB148E41-50EE-0D9A-0583-5CAC7B87B50B}"/>
                </a:ext>
              </a:extLst>
            </p:cNvPr>
            <p:cNvSpPr>
              <a:spLocks noChangeArrowheads="1"/>
            </p:cNvSpPr>
            <p:nvPr/>
          </p:nvSpPr>
          <p:spPr bwMode="auto">
            <a:xfrm>
              <a:off x="3303" y="1804"/>
              <a:ext cx="538" cy="368"/>
            </a:xfrm>
            <a:prstGeom prst="rect">
              <a:avLst/>
            </a:prstGeom>
            <a:solidFill>
              <a:srgbClr val="FFFF00"/>
            </a:solidFill>
            <a:ln w="9525">
              <a:noFill/>
              <a:miter lim="800000"/>
              <a:headEnd/>
              <a:tailEnd/>
            </a:ln>
          </p:spPr>
          <p:txBody>
            <a:bodyPr wrap="none" lIns="98652" tIns="49326" rIns="98652" bIns="49326">
              <a:spAutoFit/>
            </a:bodyPr>
            <a:lstStyle/>
            <a:p>
              <a:pPr algn="ctr">
                <a:defRPr/>
              </a:pPr>
              <a:r>
                <a:rPr lang="en-US" sz="2357" b="1" dirty="0">
                  <a:solidFill>
                    <a:schemeClr val="bg2">
                      <a:lumMod val="10000"/>
                    </a:schemeClr>
                  </a:solidFill>
                  <a:latin typeface="Times New Roman" pitchFamily="18" charset="0"/>
                  <a:cs typeface="Arial" charset="0"/>
                </a:rPr>
                <a:t>&gt;40</a:t>
              </a:r>
              <a:endParaRPr lang="en-US" sz="2357" dirty="0">
                <a:solidFill>
                  <a:schemeClr val="bg2">
                    <a:lumMod val="10000"/>
                  </a:schemeClr>
                </a:solidFill>
                <a:latin typeface="Times New Roman" pitchFamily="18" charset="0"/>
                <a:cs typeface="Arial" charset="0"/>
              </a:endParaRPr>
            </a:p>
          </p:txBody>
        </p:sp>
        <p:sp>
          <p:nvSpPr>
            <p:cNvPr id="28687" name="Line 16">
              <a:extLst>
                <a:ext uri="{FF2B5EF4-FFF2-40B4-BE49-F238E27FC236}">
                  <a16:creationId xmlns:a16="http://schemas.microsoft.com/office/drawing/2014/main" id="{260F34B7-4242-9F97-EEF4-5038878ABFBE}"/>
                </a:ext>
              </a:extLst>
            </p:cNvPr>
            <p:cNvSpPr>
              <a:spLocks noChangeShapeType="1"/>
            </p:cNvSpPr>
            <p:nvPr/>
          </p:nvSpPr>
          <p:spPr bwMode="auto">
            <a:xfrm flipH="1">
              <a:off x="960" y="2640"/>
              <a:ext cx="528"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28688" name="Line 17">
              <a:extLst>
                <a:ext uri="{FF2B5EF4-FFF2-40B4-BE49-F238E27FC236}">
                  <a16:creationId xmlns:a16="http://schemas.microsoft.com/office/drawing/2014/main" id="{EE59ABBC-EA7A-BDB7-BC0D-6E5565248EEC}"/>
                </a:ext>
              </a:extLst>
            </p:cNvPr>
            <p:cNvSpPr>
              <a:spLocks noChangeShapeType="1"/>
            </p:cNvSpPr>
            <p:nvPr/>
          </p:nvSpPr>
          <p:spPr bwMode="auto">
            <a:xfrm>
              <a:off x="1728" y="2640"/>
              <a:ext cx="480"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28689" name="Line 18">
              <a:extLst>
                <a:ext uri="{FF2B5EF4-FFF2-40B4-BE49-F238E27FC236}">
                  <a16:creationId xmlns:a16="http://schemas.microsoft.com/office/drawing/2014/main" id="{936D24F0-8BAE-9D36-4BCC-4E9DBA910AD9}"/>
                </a:ext>
              </a:extLst>
            </p:cNvPr>
            <p:cNvSpPr>
              <a:spLocks noChangeShapeType="1"/>
            </p:cNvSpPr>
            <p:nvPr/>
          </p:nvSpPr>
          <p:spPr bwMode="auto">
            <a:xfrm flipH="1">
              <a:off x="3360" y="2640"/>
              <a:ext cx="480"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28690" name="Line 19">
              <a:extLst>
                <a:ext uri="{FF2B5EF4-FFF2-40B4-BE49-F238E27FC236}">
                  <a16:creationId xmlns:a16="http://schemas.microsoft.com/office/drawing/2014/main" id="{46377EBF-9235-8BFD-9659-61CEC3ED13A6}"/>
                </a:ext>
              </a:extLst>
            </p:cNvPr>
            <p:cNvSpPr>
              <a:spLocks noChangeShapeType="1"/>
            </p:cNvSpPr>
            <p:nvPr/>
          </p:nvSpPr>
          <p:spPr bwMode="auto">
            <a:xfrm>
              <a:off x="4128" y="2640"/>
              <a:ext cx="432"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28691" name="Line 24">
              <a:extLst>
                <a:ext uri="{FF2B5EF4-FFF2-40B4-BE49-F238E27FC236}">
                  <a16:creationId xmlns:a16="http://schemas.microsoft.com/office/drawing/2014/main" id="{2759F043-2721-EFD4-A430-95B80A44F421}"/>
                </a:ext>
              </a:extLst>
            </p:cNvPr>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12309" name="Rectangle 25">
              <a:extLst>
                <a:ext uri="{FF2B5EF4-FFF2-40B4-BE49-F238E27FC236}">
                  <a16:creationId xmlns:a16="http://schemas.microsoft.com/office/drawing/2014/main" id="{43709AB4-ED0E-8705-5C65-DFB3353E4132}"/>
                </a:ext>
              </a:extLst>
            </p:cNvPr>
            <p:cNvSpPr>
              <a:spLocks noChangeArrowheads="1"/>
            </p:cNvSpPr>
            <p:nvPr/>
          </p:nvSpPr>
          <p:spPr bwMode="auto">
            <a:xfrm>
              <a:off x="721" y="3264"/>
              <a:ext cx="401" cy="368"/>
            </a:xfrm>
            <a:prstGeom prst="rect">
              <a:avLst/>
            </a:prstGeom>
            <a:solidFill>
              <a:srgbClr val="FFCC99"/>
            </a:solidFill>
            <a:ln w="9525">
              <a:noFill/>
              <a:miter lim="800000"/>
              <a:headEnd/>
              <a:tailEnd/>
            </a:ln>
          </p:spPr>
          <p:txBody>
            <a:bodyPr wrap="none"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no</a:t>
              </a:r>
            </a:p>
          </p:txBody>
        </p:sp>
        <p:sp>
          <p:nvSpPr>
            <p:cNvPr id="12310" name="Rectangle 27">
              <a:extLst>
                <a:ext uri="{FF2B5EF4-FFF2-40B4-BE49-F238E27FC236}">
                  <a16:creationId xmlns:a16="http://schemas.microsoft.com/office/drawing/2014/main" id="{31E22A8B-1E61-321F-22F9-7FE174713E8E}"/>
                </a:ext>
              </a:extLst>
            </p:cNvPr>
            <p:cNvSpPr>
              <a:spLocks noChangeArrowheads="1"/>
            </p:cNvSpPr>
            <p:nvPr/>
          </p:nvSpPr>
          <p:spPr bwMode="auto">
            <a:xfrm>
              <a:off x="1975" y="3264"/>
              <a:ext cx="482" cy="368"/>
            </a:xfrm>
            <a:prstGeom prst="rect">
              <a:avLst/>
            </a:prstGeom>
            <a:solidFill>
              <a:srgbClr val="00FF00"/>
            </a:solidFill>
            <a:ln w="9525">
              <a:noFill/>
              <a:miter lim="800000"/>
              <a:headEnd/>
              <a:tailEnd/>
            </a:ln>
          </p:spPr>
          <p:txBody>
            <a:bodyPr wrap="none"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yes</a:t>
              </a:r>
            </a:p>
          </p:txBody>
        </p:sp>
        <p:sp>
          <p:nvSpPr>
            <p:cNvPr id="12311" name="Rectangle 28">
              <a:extLst>
                <a:ext uri="{FF2B5EF4-FFF2-40B4-BE49-F238E27FC236}">
                  <a16:creationId xmlns:a16="http://schemas.microsoft.com/office/drawing/2014/main" id="{2D42318B-1722-C36F-D934-2A5A6E22360F}"/>
                </a:ext>
              </a:extLst>
            </p:cNvPr>
            <p:cNvSpPr>
              <a:spLocks noChangeArrowheads="1"/>
            </p:cNvSpPr>
            <p:nvPr/>
          </p:nvSpPr>
          <p:spPr bwMode="auto">
            <a:xfrm>
              <a:off x="4314" y="3217"/>
              <a:ext cx="482" cy="368"/>
            </a:xfrm>
            <a:prstGeom prst="rect">
              <a:avLst/>
            </a:prstGeom>
            <a:solidFill>
              <a:srgbClr val="00FF00"/>
            </a:solidFill>
            <a:ln w="9525">
              <a:noFill/>
              <a:miter lim="800000"/>
              <a:headEnd/>
              <a:tailEnd/>
            </a:ln>
          </p:spPr>
          <p:txBody>
            <a:bodyPr wrap="none"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yes</a:t>
              </a:r>
            </a:p>
          </p:txBody>
        </p:sp>
        <p:sp>
          <p:nvSpPr>
            <p:cNvPr id="12312" name="Rectangle 29">
              <a:extLst>
                <a:ext uri="{FF2B5EF4-FFF2-40B4-BE49-F238E27FC236}">
                  <a16:creationId xmlns:a16="http://schemas.microsoft.com/office/drawing/2014/main" id="{4074EE06-4786-0D1C-50B6-F429B7E87B31}"/>
                </a:ext>
              </a:extLst>
            </p:cNvPr>
            <p:cNvSpPr>
              <a:spLocks noChangeArrowheads="1"/>
            </p:cNvSpPr>
            <p:nvPr/>
          </p:nvSpPr>
          <p:spPr bwMode="auto">
            <a:xfrm>
              <a:off x="2383" y="2344"/>
              <a:ext cx="482" cy="368"/>
            </a:xfrm>
            <a:prstGeom prst="rect">
              <a:avLst/>
            </a:prstGeom>
            <a:solidFill>
              <a:srgbClr val="00FF00"/>
            </a:solidFill>
            <a:ln w="9525">
              <a:noFill/>
              <a:miter lim="800000"/>
              <a:headEnd/>
              <a:tailEnd/>
            </a:ln>
          </p:spPr>
          <p:txBody>
            <a:bodyPr wrap="none"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yes</a:t>
              </a:r>
            </a:p>
          </p:txBody>
        </p:sp>
        <p:sp>
          <p:nvSpPr>
            <p:cNvPr id="12313" name="Rectangle 30">
              <a:extLst>
                <a:ext uri="{FF2B5EF4-FFF2-40B4-BE49-F238E27FC236}">
                  <a16:creationId xmlns:a16="http://schemas.microsoft.com/office/drawing/2014/main" id="{7CF09C50-FF52-486A-14F3-8021FCC33C63}"/>
                </a:ext>
              </a:extLst>
            </p:cNvPr>
            <p:cNvSpPr>
              <a:spLocks noChangeArrowheads="1"/>
            </p:cNvSpPr>
            <p:nvPr/>
          </p:nvSpPr>
          <p:spPr bwMode="auto">
            <a:xfrm>
              <a:off x="2257" y="1824"/>
              <a:ext cx="673" cy="192"/>
            </a:xfrm>
            <a:prstGeom prst="rect">
              <a:avLst/>
            </a:prstGeom>
            <a:solidFill>
              <a:srgbClr val="FFFF00"/>
            </a:solidFill>
            <a:ln w="12700">
              <a:noFill/>
              <a:miter lim="800000"/>
              <a:headEnd type="none" w="sm" len="sm"/>
              <a:tailEnd type="none" w="sm" len="sm"/>
            </a:ln>
          </p:spPr>
          <p:txBody>
            <a:bodyPr wrap="none" anchor="ctr"/>
            <a:lstStyle/>
            <a:p>
              <a:pPr algn="ctr">
                <a:defRPr/>
              </a:pPr>
              <a:r>
                <a:rPr lang="en-US" sz="1929" b="1" dirty="0">
                  <a:solidFill>
                    <a:schemeClr val="bg2">
                      <a:lumMod val="10000"/>
                    </a:schemeClr>
                  </a:solidFill>
                  <a:latin typeface="Times New Roman" pitchFamily="18" charset="0"/>
                  <a:cs typeface="Arial" charset="0"/>
                </a:rPr>
                <a:t>31..40</a:t>
              </a:r>
              <a:endParaRPr lang="en-US" sz="1929" dirty="0">
                <a:solidFill>
                  <a:schemeClr val="bg2">
                    <a:lumMod val="10000"/>
                  </a:schemeClr>
                </a:solidFill>
                <a:latin typeface="Times New Roman" pitchFamily="18" charset="0"/>
                <a:cs typeface="Arial" charset="0"/>
              </a:endParaRPr>
            </a:p>
          </p:txBody>
        </p:sp>
        <p:sp>
          <p:nvSpPr>
            <p:cNvPr id="12314" name="Rectangle 62">
              <a:extLst>
                <a:ext uri="{FF2B5EF4-FFF2-40B4-BE49-F238E27FC236}">
                  <a16:creationId xmlns:a16="http://schemas.microsoft.com/office/drawing/2014/main" id="{4240F5ED-A7AB-6C43-30EB-11614878BA18}"/>
                </a:ext>
              </a:extLst>
            </p:cNvPr>
            <p:cNvSpPr>
              <a:spLocks noChangeArrowheads="1"/>
            </p:cNvSpPr>
            <p:nvPr/>
          </p:nvSpPr>
          <p:spPr bwMode="auto">
            <a:xfrm rot="21456844">
              <a:off x="3120" y="3176"/>
              <a:ext cx="401" cy="368"/>
            </a:xfrm>
            <a:prstGeom prst="rect">
              <a:avLst/>
            </a:prstGeom>
            <a:solidFill>
              <a:srgbClr val="FFCC99"/>
            </a:solidFill>
            <a:ln w="9525">
              <a:noFill/>
              <a:miter lim="800000"/>
              <a:headEnd/>
              <a:tailEnd/>
            </a:ln>
          </p:spPr>
          <p:txBody>
            <a:bodyPr wrap="none"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no</a:t>
              </a:r>
            </a:p>
          </p:txBody>
        </p:sp>
        <p:sp>
          <p:nvSpPr>
            <p:cNvPr id="12315" name="Rectangle 9">
              <a:extLst>
                <a:ext uri="{FF2B5EF4-FFF2-40B4-BE49-F238E27FC236}">
                  <a16:creationId xmlns:a16="http://schemas.microsoft.com/office/drawing/2014/main" id="{0491EE1E-2ADD-AF9E-05CC-4C20CA755B6E}"/>
                </a:ext>
              </a:extLst>
            </p:cNvPr>
            <p:cNvSpPr>
              <a:spLocks noChangeArrowheads="1"/>
            </p:cNvSpPr>
            <p:nvPr/>
          </p:nvSpPr>
          <p:spPr bwMode="auto">
            <a:xfrm>
              <a:off x="4118" y="2784"/>
              <a:ext cx="496" cy="368"/>
            </a:xfrm>
            <a:prstGeom prst="rect">
              <a:avLst/>
            </a:prstGeom>
            <a:solidFill>
              <a:srgbClr val="FFFF00"/>
            </a:solidFill>
            <a:ln w="9525">
              <a:noFill/>
              <a:miter lim="800000"/>
              <a:headEnd/>
              <a:tailEnd/>
            </a:ln>
          </p:spPr>
          <p:txBody>
            <a:bodyPr wrap="none"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fair</a:t>
              </a:r>
            </a:p>
          </p:txBody>
        </p:sp>
        <p:sp>
          <p:nvSpPr>
            <p:cNvPr id="12316" name="Rectangle 10">
              <a:extLst>
                <a:ext uri="{FF2B5EF4-FFF2-40B4-BE49-F238E27FC236}">
                  <a16:creationId xmlns:a16="http://schemas.microsoft.com/office/drawing/2014/main" id="{3686AE6D-F219-79E8-FD84-EE79E810D65D}"/>
                </a:ext>
              </a:extLst>
            </p:cNvPr>
            <p:cNvSpPr>
              <a:spLocks noChangeArrowheads="1"/>
            </p:cNvSpPr>
            <p:nvPr/>
          </p:nvSpPr>
          <p:spPr bwMode="auto">
            <a:xfrm>
              <a:off x="2959" y="2784"/>
              <a:ext cx="1033" cy="368"/>
            </a:xfrm>
            <a:prstGeom prst="rect">
              <a:avLst/>
            </a:prstGeom>
            <a:solidFill>
              <a:srgbClr val="FFFF00"/>
            </a:solidFill>
            <a:ln w="9525">
              <a:noFill/>
              <a:miter lim="800000"/>
              <a:headEnd/>
              <a:tailEnd/>
            </a:ln>
          </p:spPr>
          <p:txBody>
            <a:bodyPr wrap="none"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excellent</a:t>
              </a:r>
            </a:p>
          </p:txBody>
        </p:sp>
        <p:sp>
          <p:nvSpPr>
            <p:cNvPr id="12317" name="Rectangle 8">
              <a:extLst>
                <a:ext uri="{FF2B5EF4-FFF2-40B4-BE49-F238E27FC236}">
                  <a16:creationId xmlns:a16="http://schemas.microsoft.com/office/drawing/2014/main" id="{6FFAD226-3C33-4851-D862-491D8F6925CC}"/>
                </a:ext>
              </a:extLst>
            </p:cNvPr>
            <p:cNvSpPr>
              <a:spLocks noChangeArrowheads="1"/>
            </p:cNvSpPr>
            <p:nvPr/>
          </p:nvSpPr>
          <p:spPr bwMode="auto">
            <a:xfrm>
              <a:off x="1818" y="2832"/>
              <a:ext cx="482" cy="368"/>
            </a:xfrm>
            <a:prstGeom prst="rect">
              <a:avLst/>
            </a:prstGeom>
            <a:solidFill>
              <a:srgbClr val="FFFF00"/>
            </a:solidFill>
            <a:ln w="9525">
              <a:noFill/>
              <a:miter lim="800000"/>
              <a:headEnd/>
              <a:tailEnd/>
            </a:ln>
          </p:spPr>
          <p:txBody>
            <a:bodyPr wrap="none"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yes</a:t>
              </a:r>
            </a:p>
          </p:txBody>
        </p:sp>
        <p:sp>
          <p:nvSpPr>
            <p:cNvPr id="12318" name="Rectangle 7">
              <a:extLst>
                <a:ext uri="{FF2B5EF4-FFF2-40B4-BE49-F238E27FC236}">
                  <a16:creationId xmlns:a16="http://schemas.microsoft.com/office/drawing/2014/main" id="{21220957-CB47-0382-183B-D69F6EC7674A}"/>
                </a:ext>
              </a:extLst>
            </p:cNvPr>
            <p:cNvSpPr>
              <a:spLocks noChangeArrowheads="1"/>
            </p:cNvSpPr>
            <p:nvPr/>
          </p:nvSpPr>
          <p:spPr bwMode="auto">
            <a:xfrm>
              <a:off x="959" y="2832"/>
              <a:ext cx="432" cy="368"/>
            </a:xfrm>
            <a:prstGeom prst="rect">
              <a:avLst/>
            </a:prstGeom>
            <a:solidFill>
              <a:srgbClr val="FFFF00"/>
            </a:solidFill>
            <a:ln w="9525">
              <a:noFill/>
              <a:miter lim="800000"/>
              <a:headEnd/>
              <a:tailEnd/>
            </a:ln>
          </p:spPr>
          <p:txBody>
            <a:bodyPr lIns="98652" tIns="49326" rIns="98652" bIns="49326">
              <a:spAutoFit/>
            </a:bodyPr>
            <a:lstStyle/>
            <a:p>
              <a:pPr algn="ctr">
                <a:defRPr/>
              </a:pPr>
              <a:r>
                <a:rPr lang="en-US" sz="2357" dirty="0">
                  <a:solidFill>
                    <a:schemeClr val="bg2">
                      <a:lumMod val="10000"/>
                    </a:schemeClr>
                  </a:solidFill>
                  <a:latin typeface="Times New Roman" pitchFamily="18" charset="0"/>
                  <a:cs typeface="Arial" charset="0"/>
                </a:rPr>
                <a:t>no</a:t>
              </a:r>
            </a:p>
          </p:txBody>
        </p:sp>
      </p:grpSp>
      <p:graphicFrame>
        <p:nvGraphicFramePr>
          <p:cNvPr id="28677" name="Object 1024">
            <a:extLst>
              <a:ext uri="{FF2B5EF4-FFF2-40B4-BE49-F238E27FC236}">
                <a16:creationId xmlns:a16="http://schemas.microsoft.com/office/drawing/2014/main" id="{E4AD709F-7803-6602-209C-4099C95265ED}"/>
              </a:ext>
            </a:extLst>
          </p:cNvPr>
          <p:cNvGraphicFramePr>
            <a:graphicFrameLocks/>
          </p:cNvGraphicFramePr>
          <p:nvPr/>
        </p:nvGraphicFramePr>
        <p:xfrm>
          <a:off x="5252357" y="898071"/>
          <a:ext cx="3646714" cy="3429000"/>
        </p:xfrm>
        <a:graphic>
          <a:graphicData uri="http://schemas.openxmlformats.org/presentationml/2006/ole">
            <mc:AlternateContent xmlns:mc="http://schemas.openxmlformats.org/markup-compatibility/2006">
              <mc:Choice xmlns:v="urn:schemas-microsoft-com:vml" Requires="v">
                <p:oleObj name="Worksheet" r:id="rId3" imgW="5772150" imgH="4457700" progId="Excel.Sheet.8">
                  <p:embed/>
                </p:oleObj>
              </mc:Choice>
              <mc:Fallback>
                <p:oleObj name="Worksheet" r:id="rId3" imgW="5772150" imgH="4457700" progId="Excel.Sheet.8">
                  <p:embed/>
                  <p:pic>
                    <p:nvPicPr>
                      <p:cNvPr id="28677" name="Object 1024">
                        <a:extLst>
                          <a:ext uri="{FF2B5EF4-FFF2-40B4-BE49-F238E27FC236}">
                            <a16:creationId xmlns:a16="http://schemas.microsoft.com/office/drawing/2014/main" id="{E4AD709F-7803-6602-209C-4099C95265E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357" y="898071"/>
                        <a:ext cx="364671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1">
            <a:extLst>
              <a:ext uri="{FF2B5EF4-FFF2-40B4-BE49-F238E27FC236}">
                <a16:creationId xmlns:a16="http://schemas.microsoft.com/office/drawing/2014/main" id="{1BCF1394-A231-5311-7E6C-B4B1B688A186}"/>
              </a:ext>
            </a:extLst>
          </p:cNvPr>
          <p:cNvSpPr>
            <a:spLocks noChangeArrowheads="1"/>
          </p:cNvSpPr>
          <p:nvPr/>
        </p:nvSpPr>
        <p:spPr bwMode="auto">
          <a:xfrm>
            <a:off x="289152" y="1000125"/>
            <a:ext cx="4990420" cy="154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spAutoFit/>
          </a:bodyPr>
          <a:lstStyle>
            <a:lvl1pPr marL="260350" indent="-260350">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Clr>
                <a:srgbClr val="170981"/>
              </a:buClr>
              <a:buSzPct val="75000"/>
              <a:buFont typeface="Wingdings" panose="05000000000000000000" pitchFamily="2" charset="2"/>
              <a:buChar char="q"/>
            </a:pPr>
            <a:r>
              <a:rPr lang="en-US" altLang="en-US" sz="2357">
                <a:latin typeface="Calibri" panose="020F0502020204030204" pitchFamily="34" charset="0"/>
              </a:rPr>
              <a:t>Training data set: Buys_computer</a:t>
            </a:r>
          </a:p>
          <a:p>
            <a:pPr eaLnBrk="1" hangingPunct="1">
              <a:spcBef>
                <a:spcPct val="0"/>
              </a:spcBef>
              <a:buClr>
                <a:srgbClr val="170981"/>
              </a:buClr>
              <a:buSzPct val="75000"/>
              <a:buFont typeface="Wingdings" panose="05000000000000000000" pitchFamily="2" charset="2"/>
              <a:buChar char="q"/>
            </a:pPr>
            <a:r>
              <a:rPr lang="en-US" altLang="en-US" sz="2357">
                <a:latin typeface="Calibri" panose="020F0502020204030204" pitchFamily="34" charset="0"/>
              </a:rPr>
              <a:t>The data set follows an example of Quinlan’s ID3 (Playing Tennis)</a:t>
            </a:r>
          </a:p>
          <a:p>
            <a:pPr eaLnBrk="1" hangingPunct="1">
              <a:spcBef>
                <a:spcPct val="0"/>
              </a:spcBef>
              <a:buClr>
                <a:srgbClr val="170981"/>
              </a:buClr>
              <a:buSzPct val="75000"/>
              <a:buFont typeface="Wingdings" panose="05000000000000000000" pitchFamily="2" charset="2"/>
              <a:buChar char="q"/>
            </a:pPr>
            <a:r>
              <a:rPr lang="en-US" altLang="en-US" sz="2357">
                <a:latin typeface="Calibri" panose="020F0502020204030204" pitchFamily="34" charset="0"/>
              </a:rPr>
              <a:t>Resulting tree: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185FC80-765D-76DD-3D06-6D68723DCBB2}"/>
              </a:ext>
            </a:extLst>
          </p:cNvPr>
          <p:cNvSpPr>
            <a:spLocks noGrp="1"/>
          </p:cNvSpPr>
          <p:nvPr>
            <p:ph type="title"/>
          </p:nvPr>
        </p:nvSpPr>
        <p:spPr/>
        <p:txBody>
          <a:bodyPr/>
          <a:lstStyle/>
          <a:p>
            <a:pPr eaLnBrk="1" hangingPunct="1"/>
            <a:r>
              <a:rPr lang="en-US" altLang="en-US">
                <a:solidFill>
                  <a:schemeClr val="bg1"/>
                </a:solidFill>
              </a:rPr>
              <a:t>Example of a decision tree</a:t>
            </a:r>
          </a:p>
        </p:txBody>
      </p:sp>
      <p:grpSp>
        <p:nvGrpSpPr>
          <p:cNvPr id="30723" name="Group 3">
            <a:extLst>
              <a:ext uri="{FF2B5EF4-FFF2-40B4-BE49-F238E27FC236}">
                <a16:creationId xmlns:a16="http://schemas.microsoft.com/office/drawing/2014/main" id="{689E31FB-DAA9-AA16-6BC0-C84CC0C5B5B9}"/>
              </a:ext>
            </a:extLst>
          </p:cNvPr>
          <p:cNvGrpSpPr>
            <a:grpSpLocks/>
          </p:cNvGrpSpPr>
          <p:nvPr/>
        </p:nvGrpSpPr>
        <p:grpSpPr bwMode="auto">
          <a:xfrm>
            <a:off x="384402" y="1328056"/>
            <a:ext cx="3482581" cy="4354628"/>
            <a:chOff x="288" y="923"/>
            <a:chExt cx="2276" cy="2744"/>
          </a:xfrm>
        </p:grpSpPr>
        <p:graphicFrame>
          <p:nvGraphicFramePr>
            <p:cNvPr id="30756" name="Object 4">
              <a:extLst>
                <a:ext uri="{FF2B5EF4-FFF2-40B4-BE49-F238E27FC236}">
                  <a16:creationId xmlns:a16="http://schemas.microsoft.com/office/drawing/2014/main" id="{D4ABF7EA-1BC2-9954-F0BD-F21B3007C43B}"/>
                </a:ext>
              </a:extLst>
            </p:cNvPr>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name="Document" r:id="rId3" imgW="5404104" imgH="5779008" progId="Word.Document.8">
                    <p:embed/>
                  </p:oleObj>
                </mc:Choice>
                <mc:Fallback>
                  <p:oleObj name="Document" r:id="rId3" imgW="5404104" imgH="5779008" progId="Word.Document.8">
                    <p:embed/>
                    <p:pic>
                      <p:nvPicPr>
                        <p:cNvPr id="30756" name="Object 4">
                          <a:extLst>
                            <a:ext uri="{FF2B5EF4-FFF2-40B4-BE49-F238E27FC236}">
                              <a16:creationId xmlns:a16="http://schemas.microsoft.com/office/drawing/2014/main" id="{D4ABF7EA-1BC2-9954-F0BD-F21B3007C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57" name="Text Box 5">
              <a:extLst>
                <a:ext uri="{FF2B5EF4-FFF2-40B4-BE49-F238E27FC236}">
                  <a16:creationId xmlns:a16="http://schemas.microsoft.com/office/drawing/2014/main" id="{AA817B91-2299-0E0D-60E8-9B7DFBF686C3}"/>
                </a:ext>
              </a:extLst>
            </p:cNvPr>
            <p:cNvSpPr txBox="1">
              <a:spLocks noChangeArrowheads="1"/>
            </p:cNvSpPr>
            <p:nvPr/>
          </p:nvSpPr>
          <p:spPr bwMode="auto">
            <a:xfrm rot="19183191">
              <a:off x="601" y="923"/>
              <a:ext cx="74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2143">
                  <a:latin typeface="Arial" panose="020B0604020202020204" pitchFamily="34" charset="0"/>
                </a:rPr>
                <a:t>nominal</a:t>
              </a:r>
            </a:p>
          </p:txBody>
        </p:sp>
        <p:sp>
          <p:nvSpPr>
            <p:cNvPr id="30758" name="Text Box 6">
              <a:extLst>
                <a:ext uri="{FF2B5EF4-FFF2-40B4-BE49-F238E27FC236}">
                  <a16:creationId xmlns:a16="http://schemas.microsoft.com/office/drawing/2014/main" id="{CE4CBD96-48FA-AC1E-C150-16EC1FA43D4D}"/>
                </a:ext>
              </a:extLst>
            </p:cNvPr>
            <p:cNvSpPr txBox="1">
              <a:spLocks noChangeArrowheads="1"/>
            </p:cNvSpPr>
            <p:nvPr/>
          </p:nvSpPr>
          <p:spPr bwMode="auto">
            <a:xfrm rot="19183191">
              <a:off x="1053" y="924"/>
              <a:ext cx="74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2143">
                  <a:latin typeface="Arial" panose="020B0604020202020204" pitchFamily="34" charset="0"/>
                </a:rPr>
                <a:t>nominal</a:t>
              </a:r>
            </a:p>
          </p:txBody>
        </p:sp>
        <p:sp>
          <p:nvSpPr>
            <p:cNvPr id="30759" name="Text Box 7">
              <a:extLst>
                <a:ext uri="{FF2B5EF4-FFF2-40B4-BE49-F238E27FC236}">
                  <a16:creationId xmlns:a16="http://schemas.microsoft.com/office/drawing/2014/main" id="{A9470E0D-07A9-F448-6D75-8378DE9E783D}"/>
                </a:ext>
              </a:extLst>
            </p:cNvPr>
            <p:cNvSpPr txBox="1">
              <a:spLocks noChangeArrowheads="1"/>
            </p:cNvSpPr>
            <p:nvPr/>
          </p:nvSpPr>
          <p:spPr bwMode="auto">
            <a:xfrm rot="19183191">
              <a:off x="1618" y="980"/>
              <a:ext cx="47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2143">
                  <a:latin typeface="Arial" panose="020B0604020202020204" pitchFamily="34" charset="0"/>
                </a:rPr>
                <a:t>ratio</a:t>
              </a:r>
            </a:p>
          </p:txBody>
        </p:sp>
        <p:sp>
          <p:nvSpPr>
            <p:cNvPr id="30760" name="Text Box 8">
              <a:extLst>
                <a:ext uri="{FF2B5EF4-FFF2-40B4-BE49-F238E27FC236}">
                  <a16:creationId xmlns:a16="http://schemas.microsoft.com/office/drawing/2014/main" id="{687FF9D6-EC32-33D1-9D94-2948A4A45E79}"/>
                </a:ext>
              </a:extLst>
            </p:cNvPr>
            <p:cNvSpPr txBox="1">
              <a:spLocks noChangeArrowheads="1"/>
            </p:cNvSpPr>
            <p:nvPr/>
          </p:nvSpPr>
          <p:spPr bwMode="auto">
            <a:xfrm rot="19183191">
              <a:off x="2034" y="945"/>
              <a:ext cx="5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2143">
                  <a:latin typeface="Arial" panose="020B0604020202020204" pitchFamily="34" charset="0"/>
                </a:rPr>
                <a:t>class</a:t>
              </a:r>
            </a:p>
          </p:txBody>
        </p:sp>
      </p:grpSp>
      <p:sp>
        <p:nvSpPr>
          <p:cNvPr id="30724" name="Line 9">
            <a:extLst>
              <a:ext uri="{FF2B5EF4-FFF2-40B4-BE49-F238E27FC236}">
                <a16:creationId xmlns:a16="http://schemas.microsoft.com/office/drawing/2014/main" id="{F68F15B0-FBB9-CBDF-F8BA-8E2534709237}"/>
              </a:ext>
            </a:extLst>
          </p:cNvPr>
          <p:cNvSpPr>
            <a:spLocks noChangeShapeType="1"/>
          </p:cNvSpPr>
          <p:nvPr/>
        </p:nvSpPr>
        <p:spPr bwMode="auto">
          <a:xfrm>
            <a:off x="6738937" y="4185898"/>
            <a:ext cx="233023" cy="52727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0725" name="Line 10">
            <a:extLst>
              <a:ext uri="{FF2B5EF4-FFF2-40B4-BE49-F238E27FC236}">
                <a16:creationId xmlns:a16="http://schemas.microsoft.com/office/drawing/2014/main" id="{C9451439-A46B-48E8-9CFC-56B22F3CB147}"/>
              </a:ext>
            </a:extLst>
          </p:cNvPr>
          <p:cNvSpPr>
            <a:spLocks noChangeShapeType="1"/>
          </p:cNvSpPr>
          <p:nvPr/>
        </p:nvSpPr>
        <p:spPr bwMode="auto">
          <a:xfrm flipH="1">
            <a:off x="5648666" y="4185898"/>
            <a:ext cx="311263" cy="52727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0726" name="Line 11">
            <a:extLst>
              <a:ext uri="{FF2B5EF4-FFF2-40B4-BE49-F238E27FC236}">
                <a16:creationId xmlns:a16="http://schemas.microsoft.com/office/drawing/2014/main" id="{12BABC3C-8D5A-2E01-57A3-48F2E4F63FE7}"/>
              </a:ext>
            </a:extLst>
          </p:cNvPr>
          <p:cNvSpPr>
            <a:spLocks noChangeShapeType="1"/>
          </p:cNvSpPr>
          <p:nvPr/>
        </p:nvSpPr>
        <p:spPr bwMode="auto">
          <a:xfrm flipH="1">
            <a:off x="6271193" y="3393282"/>
            <a:ext cx="389504" cy="52727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0727" name="Line 12">
            <a:extLst>
              <a:ext uri="{FF2B5EF4-FFF2-40B4-BE49-F238E27FC236}">
                <a16:creationId xmlns:a16="http://schemas.microsoft.com/office/drawing/2014/main" id="{77ED2417-0E93-24FF-6F29-5B7554C49E6A}"/>
              </a:ext>
            </a:extLst>
          </p:cNvPr>
          <p:cNvSpPr>
            <a:spLocks noChangeShapeType="1"/>
          </p:cNvSpPr>
          <p:nvPr/>
        </p:nvSpPr>
        <p:spPr bwMode="auto">
          <a:xfrm>
            <a:off x="7439706" y="3393282"/>
            <a:ext cx="466045" cy="52727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0728" name="Line 13">
            <a:extLst>
              <a:ext uri="{FF2B5EF4-FFF2-40B4-BE49-F238E27FC236}">
                <a16:creationId xmlns:a16="http://schemas.microsoft.com/office/drawing/2014/main" id="{DDB55EF6-CFAA-1BE1-79C4-881D4B37234D}"/>
              </a:ext>
            </a:extLst>
          </p:cNvPr>
          <p:cNvSpPr>
            <a:spLocks noChangeShapeType="1"/>
          </p:cNvSpPr>
          <p:nvPr/>
        </p:nvSpPr>
        <p:spPr bwMode="auto">
          <a:xfrm>
            <a:off x="6427675" y="2665300"/>
            <a:ext cx="544286" cy="46434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0729" name="Line 14">
            <a:extLst>
              <a:ext uri="{FF2B5EF4-FFF2-40B4-BE49-F238E27FC236}">
                <a16:creationId xmlns:a16="http://schemas.microsoft.com/office/drawing/2014/main" id="{7298E04A-BBE6-F708-2041-A2624E3237EE}"/>
              </a:ext>
            </a:extLst>
          </p:cNvPr>
          <p:cNvSpPr>
            <a:spLocks noChangeShapeType="1"/>
          </p:cNvSpPr>
          <p:nvPr/>
        </p:nvSpPr>
        <p:spPr bwMode="auto">
          <a:xfrm flipH="1">
            <a:off x="5102679" y="2665300"/>
            <a:ext cx="545987" cy="46434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0730" name="Text Box 15">
            <a:extLst>
              <a:ext uri="{FF2B5EF4-FFF2-40B4-BE49-F238E27FC236}">
                <a16:creationId xmlns:a16="http://schemas.microsoft.com/office/drawing/2014/main" id="{5C4AC2F4-B683-C2DC-C43E-C8D4747A6855}"/>
              </a:ext>
            </a:extLst>
          </p:cNvPr>
          <p:cNvSpPr txBox="1">
            <a:spLocks noChangeArrowheads="1"/>
          </p:cNvSpPr>
          <p:nvPr/>
        </p:nvSpPr>
        <p:spPr bwMode="auto">
          <a:xfrm>
            <a:off x="5602741" y="2401661"/>
            <a:ext cx="903175" cy="337752"/>
          </a:xfrm>
          <a:prstGeom prst="rect">
            <a:avLst/>
          </a:prstGeom>
          <a:solidFill>
            <a:srgbClr val="FFFF00"/>
          </a:solidFill>
          <a:ln w="12700">
            <a:solidFill>
              <a:srgbClr val="0000FF"/>
            </a:solidFill>
            <a:miter lim="800000"/>
            <a:headEnd/>
            <a:tailEnd/>
          </a:ln>
        </p:spPr>
        <p:txBody>
          <a:bodyPr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2D1993"/>
                </a:solidFill>
                <a:latin typeface="Arial" panose="020B0604020202020204" pitchFamily="34" charset="0"/>
              </a:rPr>
              <a:t>Refund</a:t>
            </a:r>
            <a:endParaRPr lang="en-US" altLang="en-US" sz="1607">
              <a:solidFill>
                <a:schemeClr val="bg2"/>
              </a:solidFill>
              <a:latin typeface="Arial" panose="020B0604020202020204" pitchFamily="34" charset="0"/>
            </a:endParaRPr>
          </a:p>
        </p:txBody>
      </p:sp>
      <p:sp>
        <p:nvSpPr>
          <p:cNvPr id="30731" name="Text Box 16">
            <a:extLst>
              <a:ext uri="{FF2B5EF4-FFF2-40B4-BE49-F238E27FC236}">
                <a16:creationId xmlns:a16="http://schemas.microsoft.com/office/drawing/2014/main" id="{73563990-EA88-B411-0404-58B0C6C401F1}"/>
              </a:ext>
            </a:extLst>
          </p:cNvPr>
          <p:cNvSpPr txBox="1">
            <a:spLocks noChangeArrowheads="1"/>
          </p:cNvSpPr>
          <p:nvPr/>
        </p:nvSpPr>
        <p:spPr bwMode="auto">
          <a:xfrm>
            <a:off x="6582456" y="3129643"/>
            <a:ext cx="901473" cy="337752"/>
          </a:xfrm>
          <a:prstGeom prst="rect">
            <a:avLst/>
          </a:prstGeom>
          <a:solidFill>
            <a:srgbClr val="FFFF00"/>
          </a:solidFill>
          <a:ln w="12700">
            <a:solidFill>
              <a:srgbClr val="0000FF"/>
            </a:solidFill>
            <a:miter lim="800000"/>
            <a:headEnd/>
            <a:tailEnd/>
          </a:ln>
        </p:spPr>
        <p:txBody>
          <a:bodyPr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2D1993"/>
                </a:solidFill>
                <a:latin typeface="Arial" panose="020B0604020202020204" pitchFamily="34" charset="0"/>
              </a:rPr>
              <a:t>MarSt</a:t>
            </a:r>
            <a:endParaRPr lang="en-US" altLang="en-US" sz="1607">
              <a:solidFill>
                <a:schemeClr val="bg2"/>
              </a:solidFill>
              <a:latin typeface="Arial" panose="020B0604020202020204" pitchFamily="34" charset="0"/>
            </a:endParaRPr>
          </a:p>
        </p:txBody>
      </p:sp>
      <p:sp>
        <p:nvSpPr>
          <p:cNvPr id="30732" name="Text Box 17">
            <a:extLst>
              <a:ext uri="{FF2B5EF4-FFF2-40B4-BE49-F238E27FC236}">
                <a16:creationId xmlns:a16="http://schemas.microsoft.com/office/drawing/2014/main" id="{AA14A9A0-2FB6-205F-6D13-3C31380B1326}"/>
              </a:ext>
            </a:extLst>
          </p:cNvPr>
          <p:cNvSpPr txBox="1">
            <a:spLocks noChangeArrowheads="1"/>
          </p:cNvSpPr>
          <p:nvPr/>
        </p:nvSpPr>
        <p:spPr bwMode="auto">
          <a:xfrm>
            <a:off x="5881687" y="3920559"/>
            <a:ext cx="933791" cy="337752"/>
          </a:xfrm>
          <a:prstGeom prst="rect">
            <a:avLst/>
          </a:prstGeom>
          <a:solidFill>
            <a:srgbClr val="FFFF00"/>
          </a:solidFill>
          <a:ln w="12700">
            <a:solidFill>
              <a:srgbClr val="0000FF"/>
            </a:solidFill>
            <a:miter lim="800000"/>
            <a:headEnd/>
            <a:tailEnd/>
          </a:ln>
        </p:spPr>
        <p:txBody>
          <a:bodyPr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2D1993"/>
                </a:solidFill>
                <a:latin typeface="Arial" panose="020B0604020202020204" pitchFamily="34" charset="0"/>
              </a:rPr>
              <a:t>TaxInc</a:t>
            </a:r>
            <a:endParaRPr lang="en-US" altLang="en-US" sz="1607">
              <a:solidFill>
                <a:schemeClr val="bg2"/>
              </a:solidFill>
              <a:latin typeface="Arial" panose="020B0604020202020204" pitchFamily="34" charset="0"/>
            </a:endParaRPr>
          </a:p>
        </p:txBody>
      </p:sp>
      <p:sp>
        <p:nvSpPr>
          <p:cNvPr id="30733" name="AutoShape 18">
            <a:extLst>
              <a:ext uri="{FF2B5EF4-FFF2-40B4-BE49-F238E27FC236}">
                <a16:creationId xmlns:a16="http://schemas.microsoft.com/office/drawing/2014/main" id="{4A254A86-5CC2-7AC9-D8E0-FA8E68DB5520}"/>
              </a:ext>
            </a:extLst>
          </p:cNvPr>
          <p:cNvSpPr>
            <a:spLocks noChangeArrowheads="1"/>
          </p:cNvSpPr>
          <p:nvPr/>
        </p:nvSpPr>
        <p:spPr bwMode="auto">
          <a:xfrm>
            <a:off x="6776357" y="4709773"/>
            <a:ext cx="605518" cy="36739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30734" name="Text Box 19">
            <a:extLst>
              <a:ext uri="{FF2B5EF4-FFF2-40B4-BE49-F238E27FC236}">
                <a16:creationId xmlns:a16="http://schemas.microsoft.com/office/drawing/2014/main" id="{378422E6-8A24-C369-F6B5-5CC652304998}"/>
              </a:ext>
            </a:extLst>
          </p:cNvPr>
          <p:cNvSpPr txBox="1">
            <a:spLocks noChangeArrowheads="1"/>
          </p:cNvSpPr>
          <p:nvPr/>
        </p:nvSpPr>
        <p:spPr bwMode="auto">
          <a:xfrm>
            <a:off x="6703220" y="4709773"/>
            <a:ext cx="661647"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800000"/>
                </a:solidFill>
                <a:latin typeface="Arial" panose="020B0604020202020204" pitchFamily="34" charset="0"/>
              </a:rPr>
              <a:t>YES</a:t>
            </a:r>
            <a:endParaRPr lang="en-US" altLang="en-US" sz="1607">
              <a:solidFill>
                <a:schemeClr val="bg2"/>
              </a:solidFill>
              <a:latin typeface="Arial" panose="020B0604020202020204" pitchFamily="34" charset="0"/>
            </a:endParaRPr>
          </a:p>
        </p:txBody>
      </p:sp>
      <p:sp>
        <p:nvSpPr>
          <p:cNvPr id="30735" name="AutoShape 20">
            <a:extLst>
              <a:ext uri="{FF2B5EF4-FFF2-40B4-BE49-F238E27FC236}">
                <a16:creationId xmlns:a16="http://schemas.microsoft.com/office/drawing/2014/main" id="{738FAC5B-7C09-2B11-84DB-91D4425BA9E3}"/>
              </a:ext>
            </a:extLst>
          </p:cNvPr>
          <p:cNvSpPr>
            <a:spLocks noChangeArrowheads="1"/>
          </p:cNvSpPr>
          <p:nvPr/>
        </p:nvSpPr>
        <p:spPr bwMode="auto">
          <a:xfrm>
            <a:off x="5337402" y="4726782"/>
            <a:ext cx="631032" cy="363991"/>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30736" name="Text Box 21">
            <a:extLst>
              <a:ext uri="{FF2B5EF4-FFF2-40B4-BE49-F238E27FC236}">
                <a16:creationId xmlns:a16="http://schemas.microsoft.com/office/drawing/2014/main" id="{E49F408A-A307-D610-8A1F-CD19F43BF3B0}"/>
              </a:ext>
            </a:extLst>
          </p:cNvPr>
          <p:cNvSpPr txBox="1">
            <a:spLocks noChangeArrowheads="1"/>
          </p:cNvSpPr>
          <p:nvPr/>
        </p:nvSpPr>
        <p:spPr bwMode="auto">
          <a:xfrm>
            <a:off x="5421395" y="4713175"/>
            <a:ext cx="490259"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800000"/>
                </a:solidFill>
                <a:latin typeface="Arial" panose="020B0604020202020204" pitchFamily="34" charset="0"/>
              </a:rPr>
              <a:t>NO</a:t>
            </a:r>
            <a:endParaRPr lang="en-US" altLang="en-US" sz="1607">
              <a:solidFill>
                <a:schemeClr val="bg2"/>
              </a:solidFill>
              <a:latin typeface="Arial" panose="020B0604020202020204" pitchFamily="34" charset="0"/>
            </a:endParaRPr>
          </a:p>
        </p:txBody>
      </p:sp>
      <p:sp>
        <p:nvSpPr>
          <p:cNvPr id="30737" name="AutoShape 22">
            <a:extLst>
              <a:ext uri="{FF2B5EF4-FFF2-40B4-BE49-F238E27FC236}">
                <a16:creationId xmlns:a16="http://schemas.microsoft.com/office/drawing/2014/main" id="{9D175A14-6355-2393-CB2C-A9C5F30B6754}"/>
              </a:ext>
            </a:extLst>
          </p:cNvPr>
          <p:cNvSpPr>
            <a:spLocks noChangeArrowheads="1"/>
          </p:cNvSpPr>
          <p:nvPr/>
        </p:nvSpPr>
        <p:spPr bwMode="auto">
          <a:xfrm>
            <a:off x="4793116" y="3143250"/>
            <a:ext cx="659946" cy="346982"/>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30738" name="Text Box 23">
            <a:extLst>
              <a:ext uri="{FF2B5EF4-FFF2-40B4-BE49-F238E27FC236}">
                <a16:creationId xmlns:a16="http://schemas.microsoft.com/office/drawing/2014/main" id="{B8C7AF9A-27AC-D1BE-18EB-7038C9375850}"/>
              </a:ext>
            </a:extLst>
          </p:cNvPr>
          <p:cNvSpPr txBox="1">
            <a:spLocks noChangeArrowheads="1"/>
          </p:cNvSpPr>
          <p:nvPr/>
        </p:nvSpPr>
        <p:spPr bwMode="auto">
          <a:xfrm>
            <a:off x="4874559" y="3129643"/>
            <a:ext cx="490259"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800000"/>
                </a:solidFill>
                <a:latin typeface="Arial" panose="020B0604020202020204" pitchFamily="34" charset="0"/>
              </a:rPr>
              <a:t>NO</a:t>
            </a:r>
            <a:endParaRPr lang="en-US" altLang="en-US" sz="1607">
              <a:solidFill>
                <a:srgbClr val="00FFFF"/>
              </a:solidFill>
              <a:latin typeface="Arial" panose="020B0604020202020204" pitchFamily="34" charset="0"/>
            </a:endParaRPr>
          </a:p>
        </p:txBody>
      </p:sp>
      <p:sp>
        <p:nvSpPr>
          <p:cNvPr id="30739" name="AutoShape 24">
            <a:extLst>
              <a:ext uri="{FF2B5EF4-FFF2-40B4-BE49-F238E27FC236}">
                <a16:creationId xmlns:a16="http://schemas.microsoft.com/office/drawing/2014/main" id="{AA0E1D4A-A8D7-04EE-9A26-92B5DC5D6B20}"/>
              </a:ext>
            </a:extLst>
          </p:cNvPr>
          <p:cNvSpPr>
            <a:spLocks noChangeArrowheads="1"/>
          </p:cNvSpPr>
          <p:nvPr/>
        </p:nvSpPr>
        <p:spPr bwMode="auto">
          <a:xfrm>
            <a:off x="7584282" y="3947773"/>
            <a:ext cx="661647" cy="38100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30740" name="Text Box 25">
            <a:extLst>
              <a:ext uri="{FF2B5EF4-FFF2-40B4-BE49-F238E27FC236}">
                <a16:creationId xmlns:a16="http://schemas.microsoft.com/office/drawing/2014/main" id="{4C2755C2-EE36-DC17-A283-EC1201B34DC4}"/>
              </a:ext>
            </a:extLst>
          </p:cNvPr>
          <p:cNvSpPr txBox="1">
            <a:spLocks noChangeArrowheads="1"/>
          </p:cNvSpPr>
          <p:nvPr/>
        </p:nvSpPr>
        <p:spPr bwMode="auto">
          <a:xfrm>
            <a:off x="7648715" y="3947773"/>
            <a:ext cx="490259"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800000"/>
                </a:solidFill>
                <a:latin typeface="Arial" panose="020B0604020202020204" pitchFamily="34" charset="0"/>
              </a:rPr>
              <a:t>NO</a:t>
            </a:r>
            <a:endParaRPr lang="en-US" altLang="en-US" sz="1607">
              <a:solidFill>
                <a:schemeClr val="bg2"/>
              </a:solidFill>
              <a:latin typeface="Arial" panose="020B0604020202020204" pitchFamily="34" charset="0"/>
            </a:endParaRPr>
          </a:p>
        </p:txBody>
      </p:sp>
      <p:sp>
        <p:nvSpPr>
          <p:cNvPr id="30741" name="Text Box 26">
            <a:extLst>
              <a:ext uri="{FF2B5EF4-FFF2-40B4-BE49-F238E27FC236}">
                <a16:creationId xmlns:a16="http://schemas.microsoft.com/office/drawing/2014/main" id="{3054B803-B486-D8C8-ED01-AE17B5428D5C}"/>
              </a:ext>
            </a:extLst>
          </p:cNvPr>
          <p:cNvSpPr txBox="1">
            <a:spLocks noChangeArrowheads="1"/>
          </p:cNvSpPr>
          <p:nvPr/>
        </p:nvSpPr>
        <p:spPr bwMode="auto">
          <a:xfrm>
            <a:off x="4899415" y="2665300"/>
            <a:ext cx="516228"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Yes</a:t>
            </a:r>
            <a:endParaRPr lang="en-US" altLang="en-US" sz="1607">
              <a:solidFill>
                <a:schemeClr val="bg2"/>
              </a:solidFill>
              <a:latin typeface="Arial" panose="020B0604020202020204" pitchFamily="34" charset="0"/>
            </a:endParaRPr>
          </a:p>
        </p:txBody>
      </p:sp>
      <p:sp>
        <p:nvSpPr>
          <p:cNvPr id="30742" name="Text Box 27">
            <a:extLst>
              <a:ext uri="{FF2B5EF4-FFF2-40B4-BE49-F238E27FC236}">
                <a16:creationId xmlns:a16="http://schemas.microsoft.com/office/drawing/2014/main" id="{8283436C-5CC9-990B-DDE7-AB8108CCC913}"/>
              </a:ext>
            </a:extLst>
          </p:cNvPr>
          <p:cNvSpPr txBox="1">
            <a:spLocks noChangeArrowheads="1"/>
          </p:cNvSpPr>
          <p:nvPr/>
        </p:nvSpPr>
        <p:spPr bwMode="auto">
          <a:xfrm>
            <a:off x="6682970" y="2665300"/>
            <a:ext cx="443772"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No</a:t>
            </a:r>
            <a:endParaRPr lang="en-US" altLang="en-US" sz="1607">
              <a:solidFill>
                <a:schemeClr val="bg2"/>
              </a:solidFill>
              <a:latin typeface="Arial" panose="020B0604020202020204" pitchFamily="34" charset="0"/>
            </a:endParaRPr>
          </a:p>
        </p:txBody>
      </p:sp>
      <p:sp>
        <p:nvSpPr>
          <p:cNvPr id="30743" name="Text Box 28">
            <a:extLst>
              <a:ext uri="{FF2B5EF4-FFF2-40B4-BE49-F238E27FC236}">
                <a16:creationId xmlns:a16="http://schemas.microsoft.com/office/drawing/2014/main" id="{48C84EDB-9835-5663-836B-74216623C4A8}"/>
              </a:ext>
            </a:extLst>
          </p:cNvPr>
          <p:cNvSpPr txBox="1">
            <a:spLocks noChangeArrowheads="1"/>
          </p:cNvSpPr>
          <p:nvPr/>
        </p:nvSpPr>
        <p:spPr bwMode="auto">
          <a:xfrm>
            <a:off x="7609393" y="3536157"/>
            <a:ext cx="935893"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Married</a:t>
            </a:r>
            <a:r>
              <a:rPr lang="en-US" altLang="en-US" sz="1607">
                <a:solidFill>
                  <a:schemeClr val="bg2"/>
                </a:solidFill>
                <a:latin typeface="Arial" panose="020B0604020202020204" pitchFamily="34" charset="0"/>
              </a:rPr>
              <a:t> </a:t>
            </a:r>
          </a:p>
        </p:txBody>
      </p:sp>
      <p:sp>
        <p:nvSpPr>
          <p:cNvPr id="30744" name="Text Box 29">
            <a:extLst>
              <a:ext uri="{FF2B5EF4-FFF2-40B4-BE49-F238E27FC236}">
                <a16:creationId xmlns:a16="http://schemas.microsoft.com/office/drawing/2014/main" id="{52A24CA8-3E3C-A92A-382C-047497F3AAD0}"/>
              </a:ext>
            </a:extLst>
          </p:cNvPr>
          <p:cNvSpPr txBox="1">
            <a:spLocks noChangeArrowheads="1"/>
          </p:cNvSpPr>
          <p:nvPr/>
        </p:nvSpPr>
        <p:spPr bwMode="auto">
          <a:xfrm>
            <a:off x="5431747" y="3536157"/>
            <a:ext cx="1679687"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Single, Divorced</a:t>
            </a:r>
            <a:endParaRPr lang="en-US" altLang="en-US" sz="1607">
              <a:solidFill>
                <a:schemeClr val="bg2"/>
              </a:solidFill>
              <a:latin typeface="Arial" panose="020B0604020202020204" pitchFamily="34" charset="0"/>
            </a:endParaRPr>
          </a:p>
        </p:txBody>
      </p:sp>
      <p:sp>
        <p:nvSpPr>
          <p:cNvPr id="30745" name="Text Box 30">
            <a:extLst>
              <a:ext uri="{FF2B5EF4-FFF2-40B4-BE49-F238E27FC236}">
                <a16:creationId xmlns:a16="http://schemas.microsoft.com/office/drawing/2014/main" id="{B112C214-C128-D977-770E-AE73E098DF2C}"/>
              </a:ext>
            </a:extLst>
          </p:cNvPr>
          <p:cNvSpPr txBox="1">
            <a:spLocks noChangeArrowheads="1"/>
          </p:cNvSpPr>
          <p:nvPr/>
        </p:nvSpPr>
        <p:spPr bwMode="auto">
          <a:xfrm>
            <a:off x="5114868" y="4298157"/>
            <a:ext cx="724298"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&lt; 80K</a:t>
            </a:r>
            <a:endParaRPr lang="en-US" altLang="en-US" sz="1607">
              <a:solidFill>
                <a:schemeClr val="bg2"/>
              </a:solidFill>
              <a:latin typeface="Arial" panose="020B0604020202020204" pitchFamily="34" charset="0"/>
            </a:endParaRPr>
          </a:p>
        </p:txBody>
      </p:sp>
      <p:sp>
        <p:nvSpPr>
          <p:cNvPr id="30746" name="Text Box 31">
            <a:extLst>
              <a:ext uri="{FF2B5EF4-FFF2-40B4-BE49-F238E27FC236}">
                <a16:creationId xmlns:a16="http://schemas.microsoft.com/office/drawing/2014/main" id="{C4A44CEF-82B3-20FF-E203-08C943AB74C5}"/>
              </a:ext>
            </a:extLst>
          </p:cNvPr>
          <p:cNvSpPr txBox="1">
            <a:spLocks noChangeArrowheads="1"/>
          </p:cNvSpPr>
          <p:nvPr/>
        </p:nvSpPr>
        <p:spPr bwMode="auto">
          <a:xfrm>
            <a:off x="6825966" y="4298157"/>
            <a:ext cx="724298"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&gt; 80K</a:t>
            </a:r>
            <a:endParaRPr lang="en-US" altLang="en-US" sz="1607">
              <a:solidFill>
                <a:schemeClr val="bg2"/>
              </a:solidFill>
              <a:latin typeface="Arial" panose="020B0604020202020204" pitchFamily="34" charset="0"/>
            </a:endParaRPr>
          </a:p>
        </p:txBody>
      </p:sp>
      <p:sp>
        <p:nvSpPr>
          <p:cNvPr id="30747" name="Text Box 32">
            <a:extLst>
              <a:ext uri="{FF2B5EF4-FFF2-40B4-BE49-F238E27FC236}">
                <a16:creationId xmlns:a16="http://schemas.microsoft.com/office/drawing/2014/main" id="{FCF842F5-5198-39BE-F421-DACAA609D935}"/>
              </a:ext>
            </a:extLst>
          </p:cNvPr>
          <p:cNvSpPr txBox="1">
            <a:spLocks noChangeArrowheads="1"/>
          </p:cNvSpPr>
          <p:nvPr/>
        </p:nvSpPr>
        <p:spPr bwMode="auto">
          <a:xfrm>
            <a:off x="6733762" y="1447461"/>
            <a:ext cx="1581904" cy="354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714" i="1">
                <a:latin typeface="Arial" panose="020B0604020202020204" pitchFamily="34" charset="0"/>
              </a:rPr>
              <a:t>splitting nodes</a:t>
            </a:r>
          </a:p>
        </p:txBody>
      </p:sp>
      <p:sp>
        <p:nvSpPr>
          <p:cNvPr id="30748" name="Line 33">
            <a:extLst>
              <a:ext uri="{FF2B5EF4-FFF2-40B4-BE49-F238E27FC236}">
                <a16:creationId xmlns:a16="http://schemas.microsoft.com/office/drawing/2014/main" id="{52147CF8-45CD-9E84-BF36-0F2CBDE9A584}"/>
              </a:ext>
            </a:extLst>
          </p:cNvPr>
          <p:cNvSpPr>
            <a:spLocks noChangeShapeType="1"/>
          </p:cNvSpPr>
          <p:nvPr/>
        </p:nvSpPr>
        <p:spPr bwMode="auto">
          <a:xfrm flipH="1">
            <a:off x="6584157" y="1828460"/>
            <a:ext cx="517071" cy="535781"/>
          </a:xfrm>
          <a:prstGeom prst="line">
            <a:avLst/>
          </a:prstGeom>
          <a:noFill/>
          <a:ln w="19050">
            <a:solidFill>
              <a:schemeClr val="bg1"/>
            </a:solidFill>
            <a:prstDash val="dash"/>
            <a:round/>
            <a:headEnd/>
            <a:tailEnd type="triangle" w="lg" len="lg"/>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0749" name="AutoShape 34">
            <a:extLst>
              <a:ext uri="{FF2B5EF4-FFF2-40B4-BE49-F238E27FC236}">
                <a16:creationId xmlns:a16="http://schemas.microsoft.com/office/drawing/2014/main" id="{8D099134-86C4-C4CF-DDDA-F51D717E81AA}"/>
              </a:ext>
            </a:extLst>
          </p:cNvPr>
          <p:cNvSpPr>
            <a:spLocks noChangeArrowheads="1"/>
          </p:cNvSpPr>
          <p:nvPr/>
        </p:nvSpPr>
        <p:spPr bwMode="auto">
          <a:xfrm>
            <a:off x="3837215" y="3810000"/>
            <a:ext cx="881063" cy="294255"/>
          </a:xfrm>
          <a:prstGeom prst="rightArrow">
            <a:avLst>
              <a:gd name="adj1" fmla="val 50000"/>
              <a:gd name="adj2" fmla="val 77628"/>
            </a:avLst>
          </a:prstGeom>
          <a:solidFill>
            <a:schemeClr val="bg1"/>
          </a:solidFill>
          <a:ln w="12700">
            <a:solidFill>
              <a:schemeClr val="bg1"/>
            </a:solidFill>
            <a:miter lim="800000"/>
            <a:headEnd/>
            <a:tailEnd/>
          </a:ln>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30750" name="Line 35">
            <a:extLst>
              <a:ext uri="{FF2B5EF4-FFF2-40B4-BE49-F238E27FC236}">
                <a16:creationId xmlns:a16="http://schemas.microsoft.com/office/drawing/2014/main" id="{2B961756-278B-3B08-A57A-36A11008D731}"/>
              </a:ext>
            </a:extLst>
          </p:cNvPr>
          <p:cNvSpPr>
            <a:spLocks noChangeShapeType="1"/>
          </p:cNvSpPr>
          <p:nvPr/>
        </p:nvSpPr>
        <p:spPr bwMode="auto">
          <a:xfrm>
            <a:off x="7174367" y="1828461"/>
            <a:ext cx="73139" cy="1144700"/>
          </a:xfrm>
          <a:prstGeom prst="line">
            <a:avLst/>
          </a:prstGeom>
          <a:noFill/>
          <a:ln w="19050">
            <a:solidFill>
              <a:schemeClr val="bg1"/>
            </a:solidFill>
            <a:prstDash val="dash"/>
            <a:round/>
            <a:headEnd/>
            <a:tailEnd type="triangle" w="lg" len="lg"/>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0751" name="Text Box 36">
            <a:extLst>
              <a:ext uri="{FF2B5EF4-FFF2-40B4-BE49-F238E27FC236}">
                <a16:creationId xmlns:a16="http://schemas.microsoft.com/office/drawing/2014/main" id="{87948016-A810-6B2E-F224-858A813E0048}"/>
              </a:ext>
            </a:extLst>
          </p:cNvPr>
          <p:cNvSpPr txBox="1">
            <a:spLocks noChangeArrowheads="1"/>
          </p:cNvSpPr>
          <p:nvPr/>
        </p:nvSpPr>
        <p:spPr bwMode="auto">
          <a:xfrm>
            <a:off x="653144" y="5665675"/>
            <a:ext cx="2425473" cy="32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lnSpc>
                <a:spcPct val="80000"/>
              </a:lnSpc>
              <a:buClr>
                <a:schemeClr val="accent2"/>
              </a:buClr>
              <a:buSzPct val="75000"/>
              <a:buFontTx/>
              <a:buNone/>
            </a:pPr>
            <a:r>
              <a:rPr lang="en-US" altLang="en-US" sz="1929">
                <a:solidFill>
                  <a:schemeClr val="tx2"/>
                </a:solidFill>
                <a:latin typeface="Arial" panose="020B0604020202020204" pitchFamily="34" charset="0"/>
              </a:rPr>
              <a:t>training data</a:t>
            </a:r>
            <a:endParaRPr lang="en-US" altLang="en-US" sz="1929">
              <a:solidFill>
                <a:schemeClr val="bg2"/>
              </a:solidFill>
              <a:latin typeface="Arial" panose="020B0604020202020204" pitchFamily="34" charset="0"/>
            </a:endParaRPr>
          </a:p>
        </p:txBody>
      </p:sp>
      <p:sp>
        <p:nvSpPr>
          <p:cNvPr id="30752" name="Text Box 37">
            <a:extLst>
              <a:ext uri="{FF2B5EF4-FFF2-40B4-BE49-F238E27FC236}">
                <a16:creationId xmlns:a16="http://schemas.microsoft.com/office/drawing/2014/main" id="{005B842B-E1C4-55D5-6BEE-17FB2465633C}"/>
              </a:ext>
            </a:extLst>
          </p:cNvPr>
          <p:cNvSpPr txBox="1">
            <a:spLocks noChangeArrowheads="1"/>
          </p:cNvSpPr>
          <p:nvPr/>
        </p:nvSpPr>
        <p:spPr bwMode="auto">
          <a:xfrm>
            <a:off x="4922384" y="5648666"/>
            <a:ext cx="3012282" cy="32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lnSpc>
                <a:spcPct val="80000"/>
              </a:lnSpc>
              <a:buClr>
                <a:schemeClr val="accent2"/>
              </a:buClr>
              <a:buSzPct val="75000"/>
              <a:buFontTx/>
              <a:buNone/>
            </a:pPr>
            <a:r>
              <a:rPr lang="en-US" altLang="en-US" sz="1929">
                <a:solidFill>
                  <a:schemeClr val="tx2"/>
                </a:solidFill>
                <a:latin typeface="Arial" panose="020B0604020202020204" pitchFamily="34" charset="0"/>
              </a:rPr>
              <a:t>model:  decision tree</a:t>
            </a:r>
            <a:endParaRPr lang="en-US" altLang="en-US" sz="1929">
              <a:solidFill>
                <a:schemeClr val="bg2"/>
              </a:solidFill>
              <a:latin typeface="Arial" panose="020B0604020202020204" pitchFamily="34" charset="0"/>
            </a:endParaRPr>
          </a:p>
        </p:txBody>
      </p:sp>
      <p:sp>
        <p:nvSpPr>
          <p:cNvPr id="30753" name="Text Box 32">
            <a:extLst>
              <a:ext uri="{FF2B5EF4-FFF2-40B4-BE49-F238E27FC236}">
                <a16:creationId xmlns:a16="http://schemas.microsoft.com/office/drawing/2014/main" id="{9335DADC-2FFA-B041-B623-73022E8D371F}"/>
              </a:ext>
            </a:extLst>
          </p:cNvPr>
          <p:cNvSpPr txBox="1">
            <a:spLocks noChangeArrowheads="1"/>
          </p:cNvSpPr>
          <p:nvPr/>
        </p:nvSpPr>
        <p:spPr bwMode="auto">
          <a:xfrm>
            <a:off x="6602816" y="5334000"/>
            <a:ext cx="2083644" cy="354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714" i="1">
                <a:latin typeface="Arial" panose="020B0604020202020204" pitchFamily="34" charset="0"/>
              </a:rPr>
              <a:t>classification nodes</a:t>
            </a:r>
          </a:p>
        </p:txBody>
      </p:sp>
      <p:sp>
        <p:nvSpPr>
          <p:cNvPr id="30754" name="Line 35">
            <a:extLst>
              <a:ext uri="{FF2B5EF4-FFF2-40B4-BE49-F238E27FC236}">
                <a16:creationId xmlns:a16="http://schemas.microsoft.com/office/drawing/2014/main" id="{5C0A3546-086B-B4FC-5F02-8C48DE076C38}"/>
              </a:ext>
            </a:extLst>
          </p:cNvPr>
          <p:cNvSpPr>
            <a:spLocks noChangeShapeType="1"/>
          </p:cNvSpPr>
          <p:nvPr/>
        </p:nvSpPr>
        <p:spPr bwMode="auto">
          <a:xfrm flipH="1" flipV="1">
            <a:off x="7438006" y="5106081"/>
            <a:ext cx="294254" cy="304460"/>
          </a:xfrm>
          <a:prstGeom prst="line">
            <a:avLst/>
          </a:prstGeom>
          <a:noFill/>
          <a:ln w="19050">
            <a:solidFill>
              <a:schemeClr val="bg1"/>
            </a:solidFill>
            <a:prstDash val="dash"/>
            <a:round/>
            <a:headEnd/>
            <a:tailEnd type="triangle" w="lg" len="lg"/>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0755" name="Line 35">
            <a:extLst>
              <a:ext uri="{FF2B5EF4-FFF2-40B4-BE49-F238E27FC236}">
                <a16:creationId xmlns:a16="http://schemas.microsoft.com/office/drawing/2014/main" id="{8FA75E73-D2CB-24EB-77ED-22B1EE6EA1E7}"/>
              </a:ext>
            </a:extLst>
          </p:cNvPr>
          <p:cNvSpPr>
            <a:spLocks noChangeShapeType="1"/>
          </p:cNvSpPr>
          <p:nvPr/>
        </p:nvSpPr>
        <p:spPr bwMode="auto">
          <a:xfrm flipV="1">
            <a:off x="7805398" y="4418920"/>
            <a:ext cx="146277" cy="991621"/>
          </a:xfrm>
          <a:prstGeom prst="line">
            <a:avLst/>
          </a:prstGeom>
          <a:noFill/>
          <a:ln w="19050">
            <a:solidFill>
              <a:schemeClr val="bg1"/>
            </a:solidFill>
            <a:prstDash val="dash"/>
            <a:round/>
            <a:headEnd/>
            <a:tailEnd type="triangle" w="lg" len="lg"/>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F872BE9C-3D1D-4B5A-A159-5663B3027E4A}"/>
              </a:ext>
            </a:extLst>
          </p:cNvPr>
          <p:cNvSpPr>
            <a:spLocks noGrp="1" noChangeArrowheads="1"/>
          </p:cNvSpPr>
          <p:nvPr>
            <p:ph type="title"/>
          </p:nvPr>
        </p:nvSpPr>
        <p:spPr/>
        <p:txBody>
          <a:bodyPr/>
          <a:lstStyle/>
          <a:p>
            <a:pPr eaLnBrk="1" hangingPunct="1">
              <a:defRPr/>
            </a:pPr>
            <a:r>
              <a:rPr lang="en-US" sz="3428" dirty="0">
                <a:solidFill>
                  <a:schemeClr val="bg1"/>
                </a:solidFill>
                <a:latin typeface="+mn-lt"/>
              </a:rPr>
              <a:t>Another example of decision tree</a:t>
            </a:r>
          </a:p>
        </p:txBody>
      </p:sp>
      <p:graphicFrame>
        <p:nvGraphicFramePr>
          <p:cNvPr id="32771" name="Object 3">
            <a:extLst>
              <a:ext uri="{FF2B5EF4-FFF2-40B4-BE49-F238E27FC236}">
                <a16:creationId xmlns:a16="http://schemas.microsoft.com/office/drawing/2014/main" id="{A659F537-42DE-9F8F-EE21-16272D0F65FB}"/>
              </a:ext>
            </a:extLst>
          </p:cNvPr>
          <p:cNvGraphicFramePr>
            <a:graphicFrameLocks noChangeAspect="1"/>
          </p:cNvGraphicFramePr>
          <p:nvPr/>
        </p:nvGraphicFramePr>
        <p:xfrm>
          <a:off x="603818" y="2132920"/>
          <a:ext cx="3439205" cy="3689237"/>
        </p:xfrm>
        <a:graphic>
          <a:graphicData uri="http://schemas.openxmlformats.org/presentationml/2006/ole">
            <mc:AlternateContent xmlns:mc="http://schemas.openxmlformats.org/markup-compatibility/2006">
              <mc:Choice xmlns:v="urn:schemas-microsoft-com:vml" Requires="v">
                <p:oleObj name="Document" r:id="rId3" imgW="5404104" imgH="5779008" progId="Word.Document.8">
                  <p:embed/>
                </p:oleObj>
              </mc:Choice>
              <mc:Fallback>
                <p:oleObj name="Document" r:id="rId3" imgW="5404104" imgH="5779008" progId="Word.Document.8">
                  <p:embed/>
                  <p:pic>
                    <p:nvPicPr>
                      <p:cNvPr id="32771" name="Object 3">
                        <a:extLst>
                          <a:ext uri="{FF2B5EF4-FFF2-40B4-BE49-F238E27FC236}">
                            <a16:creationId xmlns:a16="http://schemas.microsoft.com/office/drawing/2014/main" id="{A659F537-42DE-9F8F-EE21-16272D0F65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18" y="2132920"/>
                        <a:ext cx="3439205" cy="368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Line 8">
            <a:extLst>
              <a:ext uri="{FF2B5EF4-FFF2-40B4-BE49-F238E27FC236}">
                <a16:creationId xmlns:a16="http://schemas.microsoft.com/office/drawing/2014/main" id="{73EA0BEE-A040-C5E9-EED0-D67AF7D2BEC3}"/>
              </a:ext>
            </a:extLst>
          </p:cNvPr>
          <p:cNvSpPr>
            <a:spLocks noChangeShapeType="1"/>
          </p:cNvSpPr>
          <p:nvPr/>
        </p:nvSpPr>
        <p:spPr bwMode="auto">
          <a:xfrm>
            <a:off x="7883639" y="3497036"/>
            <a:ext cx="233022" cy="52727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2773" name="Line 9">
            <a:extLst>
              <a:ext uri="{FF2B5EF4-FFF2-40B4-BE49-F238E27FC236}">
                <a16:creationId xmlns:a16="http://schemas.microsoft.com/office/drawing/2014/main" id="{1377DB7B-546D-B267-79F6-CA6934A3588B}"/>
              </a:ext>
            </a:extLst>
          </p:cNvPr>
          <p:cNvSpPr>
            <a:spLocks noChangeShapeType="1"/>
          </p:cNvSpPr>
          <p:nvPr/>
        </p:nvSpPr>
        <p:spPr bwMode="auto">
          <a:xfrm flipH="1">
            <a:off x="6793366" y="3497036"/>
            <a:ext cx="312964" cy="52727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2774" name="Line 10">
            <a:extLst>
              <a:ext uri="{FF2B5EF4-FFF2-40B4-BE49-F238E27FC236}">
                <a16:creationId xmlns:a16="http://schemas.microsoft.com/office/drawing/2014/main" id="{0ED53EAB-DA50-043E-5721-D65D1F0A1E46}"/>
              </a:ext>
            </a:extLst>
          </p:cNvPr>
          <p:cNvSpPr>
            <a:spLocks noChangeShapeType="1"/>
          </p:cNvSpPr>
          <p:nvPr/>
        </p:nvSpPr>
        <p:spPr bwMode="auto">
          <a:xfrm flipH="1">
            <a:off x="5835764" y="2733335"/>
            <a:ext cx="387804" cy="52897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2775" name="Line 11">
            <a:extLst>
              <a:ext uri="{FF2B5EF4-FFF2-40B4-BE49-F238E27FC236}">
                <a16:creationId xmlns:a16="http://schemas.microsoft.com/office/drawing/2014/main" id="{E3BBD86F-21C3-0BCA-7FD6-C1F85CDD06AA}"/>
              </a:ext>
            </a:extLst>
          </p:cNvPr>
          <p:cNvSpPr>
            <a:spLocks noChangeShapeType="1"/>
          </p:cNvSpPr>
          <p:nvPr/>
        </p:nvSpPr>
        <p:spPr bwMode="auto">
          <a:xfrm>
            <a:off x="7002576" y="2733335"/>
            <a:ext cx="467745" cy="52897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2776" name="Line 12">
            <a:extLst>
              <a:ext uri="{FF2B5EF4-FFF2-40B4-BE49-F238E27FC236}">
                <a16:creationId xmlns:a16="http://schemas.microsoft.com/office/drawing/2014/main" id="{BF581C9B-F432-E671-3C81-C93CD9075298}"/>
              </a:ext>
            </a:extLst>
          </p:cNvPr>
          <p:cNvSpPr>
            <a:spLocks noChangeShapeType="1"/>
          </p:cNvSpPr>
          <p:nvPr/>
        </p:nvSpPr>
        <p:spPr bwMode="auto">
          <a:xfrm>
            <a:off x="5990545" y="2007054"/>
            <a:ext cx="545987" cy="46264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2777" name="Line 13">
            <a:extLst>
              <a:ext uri="{FF2B5EF4-FFF2-40B4-BE49-F238E27FC236}">
                <a16:creationId xmlns:a16="http://schemas.microsoft.com/office/drawing/2014/main" id="{AC1A9269-1D74-EF75-EE1E-D5051CBC3BDC}"/>
              </a:ext>
            </a:extLst>
          </p:cNvPr>
          <p:cNvSpPr>
            <a:spLocks noChangeShapeType="1"/>
          </p:cNvSpPr>
          <p:nvPr/>
        </p:nvSpPr>
        <p:spPr bwMode="auto">
          <a:xfrm flipH="1">
            <a:off x="4667250" y="2007054"/>
            <a:ext cx="544286" cy="46264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32778" name="Text Box 14">
            <a:extLst>
              <a:ext uri="{FF2B5EF4-FFF2-40B4-BE49-F238E27FC236}">
                <a16:creationId xmlns:a16="http://schemas.microsoft.com/office/drawing/2014/main" id="{4F05B625-F752-6967-AA8D-223C685D4066}"/>
              </a:ext>
            </a:extLst>
          </p:cNvPr>
          <p:cNvSpPr txBox="1">
            <a:spLocks noChangeArrowheads="1"/>
          </p:cNvSpPr>
          <p:nvPr/>
        </p:nvSpPr>
        <p:spPr bwMode="auto">
          <a:xfrm>
            <a:off x="5165612" y="1743416"/>
            <a:ext cx="903174" cy="337752"/>
          </a:xfrm>
          <a:prstGeom prst="rect">
            <a:avLst/>
          </a:prstGeom>
          <a:solidFill>
            <a:srgbClr val="FFFF00"/>
          </a:solidFill>
          <a:ln w="12700">
            <a:solidFill>
              <a:srgbClr val="0000FF"/>
            </a:solidFill>
            <a:miter lim="800000"/>
            <a:headEnd/>
            <a:tailEnd/>
          </a:ln>
        </p:spPr>
        <p:txBody>
          <a:bodyPr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2D1993"/>
                </a:solidFill>
                <a:latin typeface="Arial" panose="020B0604020202020204" pitchFamily="34" charset="0"/>
              </a:rPr>
              <a:t>MarSt</a:t>
            </a:r>
            <a:endParaRPr lang="en-US" altLang="en-US" sz="1607">
              <a:solidFill>
                <a:schemeClr val="bg2"/>
              </a:solidFill>
              <a:latin typeface="Arial" panose="020B0604020202020204" pitchFamily="34" charset="0"/>
            </a:endParaRPr>
          </a:p>
        </p:txBody>
      </p:sp>
      <p:sp>
        <p:nvSpPr>
          <p:cNvPr id="32779" name="Text Box 15">
            <a:extLst>
              <a:ext uri="{FF2B5EF4-FFF2-40B4-BE49-F238E27FC236}">
                <a16:creationId xmlns:a16="http://schemas.microsoft.com/office/drawing/2014/main" id="{0FCDFF4F-B371-0B8C-ECB2-AB86555FEB9F}"/>
              </a:ext>
            </a:extLst>
          </p:cNvPr>
          <p:cNvSpPr txBox="1">
            <a:spLocks noChangeArrowheads="1"/>
          </p:cNvSpPr>
          <p:nvPr/>
        </p:nvSpPr>
        <p:spPr bwMode="auto">
          <a:xfrm>
            <a:off x="6145327" y="2469697"/>
            <a:ext cx="901473" cy="337752"/>
          </a:xfrm>
          <a:prstGeom prst="rect">
            <a:avLst/>
          </a:prstGeom>
          <a:solidFill>
            <a:srgbClr val="FFFF00"/>
          </a:solidFill>
          <a:ln w="12700">
            <a:solidFill>
              <a:srgbClr val="0000FF"/>
            </a:solidFill>
            <a:miter lim="800000"/>
            <a:headEnd/>
            <a:tailEnd/>
          </a:ln>
        </p:spPr>
        <p:txBody>
          <a:bodyPr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2D1993"/>
                </a:solidFill>
                <a:latin typeface="Arial" panose="020B0604020202020204" pitchFamily="34" charset="0"/>
              </a:rPr>
              <a:t>Refund</a:t>
            </a:r>
            <a:endParaRPr lang="en-US" altLang="en-US" sz="1607">
              <a:solidFill>
                <a:schemeClr val="bg2"/>
              </a:solidFill>
              <a:latin typeface="Arial" panose="020B0604020202020204" pitchFamily="34" charset="0"/>
            </a:endParaRPr>
          </a:p>
        </p:txBody>
      </p:sp>
      <p:sp>
        <p:nvSpPr>
          <p:cNvPr id="32780" name="Text Box 16">
            <a:extLst>
              <a:ext uri="{FF2B5EF4-FFF2-40B4-BE49-F238E27FC236}">
                <a16:creationId xmlns:a16="http://schemas.microsoft.com/office/drawing/2014/main" id="{38FD339B-319D-EF96-C64A-FD8D513A43BB}"/>
              </a:ext>
            </a:extLst>
          </p:cNvPr>
          <p:cNvSpPr txBox="1">
            <a:spLocks noChangeArrowheads="1"/>
          </p:cNvSpPr>
          <p:nvPr/>
        </p:nvSpPr>
        <p:spPr bwMode="auto">
          <a:xfrm>
            <a:off x="7028089" y="3231697"/>
            <a:ext cx="933791" cy="337752"/>
          </a:xfrm>
          <a:prstGeom prst="rect">
            <a:avLst/>
          </a:prstGeom>
          <a:solidFill>
            <a:srgbClr val="FFFF00"/>
          </a:solidFill>
          <a:ln w="12700">
            <a:solidFill>
              <a:srgbClr val="0000FF"/>
            </a:solidFill>
            <a:miter lim="800000"/>
            <a:headEnd/>
            <a:tailEnd/>
          </a:ln>
        </p:spPr>
        <p:txBody>
          <a:bodyPr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2D1993"/>
                </a:solidFill>
                <a:latin typeface="Arial" panose="020B0604020202020204" pitchFamily="34" charset="0"/>
              </a:rPr>
              <a:t>TaxInc</a:t>
            </a:r>
            <a:endParaRPr lang="en-US" altLang="en-US" sz="1607">
              <a:solidFill>
                <a:schemeClr val="bg2"/>
              </a:solidFill>
              <a:latin typeface="Arial" panose="020B0604020202020204" pitchFamily="34" charset="0"/>
            </a:endParaRPr>
          </a:p>
        </p:txBody>
      </p:sp>
      <p:sp>
        <p:nvSpPr>
          <p:cNvPr id="32781" name="AutoShape 17">
            <a:extLst>
              <a:ext uri="{FF2B5EF4-FFF2-40B4-BE49-F238E27FC236}">
                <a16:creationId xmlns:a16="http://schemas.microsoft.com/office/drawing/2014/main" id="{349C3E1A-4232-7A4D-6A20-316A10D3EC65}"/>
              </a:ext>
            </a:extLst>
          </p:cNvPr>
          <p:cNvSpPr>
            <a:spLocks noChangeArrowheads="1"/>
          </p:cNvSpPr>
          <p:nvPr/>
        </p:nvSpPr>
        <p:spPr bwMode="auto">
          <a:xfrm>
            <a:off x="7921059" y="4020911"/>
            <a:ext cx="605518" cy="36739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32782" name="Text Box 18">
            <a:extLst>
              <a:ext uri="{FF2B5EF4-FFF2-40B4-BE49-F238E27FC236}">
                <a16:creationId xmlns:a16="http://schemas.microsoft.com/office/drawing/2014/main" id="{2BE0B781-958A-476E-BEFF-6A62DD4B5C09}"/>
              </a:ext>
            </a:extLst>
          </p:cNvPr>
          <p:cNvSpPr txBox="1">
            <a:spLocks noChangeArrowheads="1"/>
          </p:cNvSpPr>
          <p:nvPr/>
        </p:nvSpPr>
        <p:spPr bwMode="auto">
          <a:xfrm>
            <a:off x="7847920" y="4020911"/>
            <a:ext cx="661648"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800000"/>
                </a:solidFill>
                <a:latin typeface="Arial" panose="020B0604020202020204" pitchFamily="34" charset="0"/>
              </a:rPr>
              <a:t>YES</a:t>
            </a:r>
            <a:endParaRPr lang="en-US" altLang="en-US" sz="1607">
              <a:solidFill>
                <a:schemeClr val="bg2"/>
              </a:solidFill>
              <a:latin typeface="Arial" panose="020B0604020202020204" pitchFamily="34" charset="0"/>
            </a:endParaRPr>
          </a:p>
        </p:txBody>
      </p:sp>
      <p:sp>
        <p:nvSpPr>
          <p:cNvPr id="32783" name="AutoShape 19">
            <a:extLst>
              <a:ext uri="{FF2B5EF4-FFF2-40B4-BE49-F238E27FC236}">
                <a16:creationId xmlns:a16="http://schemas.microsoft.com/office/drawing/2014/main" id="{73236B86-BEC8-C730-E674-25C64E057EEE}"/>
              </a:ext>
            </a:extLst>
          </p:cNvPr>
          <p:cNvSpPr>
            <a:spLocks noChangeArrowheads="1"/>
          </p:cNvSpPr>
          <p:nvPr/>
        </p:nvSpPr>
        <p:spPr bwMode="auto">
          <a:xfrm>
            <a:off x="6482103" y="4037920"/>
            <a:ext cx="631031" cy="363991"/>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32784" name="Text Box 20">
            <a:extLst>
              <a:ext uri="{FF2B5EF4-FFF2-40B4-BE49-F238E27FC236}">
                <a16:creationId xmlns:a16="http://schemas.microsoft.com/office/drawing/2014/main" id="{86103B52-F842-04E6-C1FE-0306B45741F8}"/>
              </a:ext>
            </a:extLst>
          </p:cNvPr>
          <p:cNvSpPr txBox="1">
            <a:spLocks noChangeArrowheads="1"/>
          </p:cNvSpPr>
          <p:nvPr/>
        </p:nvSpPr>
        <p:spPr bwMode="auto">
          <a:xfrm>
            <a:off x="6566948" y="4024313"/>
            <a:ext cx="490259"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800000"/>
                </a:solidFill>
                <a:latin typeface="Arial" panose="020B0604020202020204" pitchFamily="34" charset="0"/>
              </a:rPr>
              <a:t>NO</a:t>
            </a:r>
            <a:endParaRPr lang="en-US" altLang="en-US" sz="1607">
              <a:solidFill>
                <a:schemeClr val="bg2"/>
              </a:solidFill>
              <a:latin typeface="Arial" panose="020B0604020202020204" pitchFamily="34" charset="0"/>
            </a:endParaRPr>
          </a:p>
        </p:txBody>
      </p:sp>
      <p:sp>
        <p:nvSpPr>
          <p:cNvPr id="32785" name="AutoShape 21">
            <a:extLst>
              <a:ext uri="{FF2B5EF4-FFF2-40B4-BE49-F238E27FC236}">
                <a16:creationId xmlns:a16="http://schemas.microsoft.com/office/drawing/2014/main" id="{D3073DA7-644E-7A74-29C4-D2ADEBE2BC65}"/>
              </a:ext>
            </a:extLst>
          </p:cNvPr>
          <p:cNvSpPr>
            <a:spLocks noChangeArrowheads="1"/>
          </p:cNvSpPr>
          <p:nvPr/>
        </p:nvSpPr>
        <p:spPr bwMode="auto">
          <a:xfrm>
            <a:off x="4355988" y="2485005"/>
            <a:ext cx="661647" cy="346982"/>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32786" name="Text Box 22">
            <a:extLst>
              <a:ext uri="{FF2B5EF4-FFF2-40B4-BE49-F238E27FC236}">
                <a16:creationId xmlns:a16="http://schemas.microsoft.com/office/drawing/2014/main" id="{C3072E69-7E34-A869-4B4C-5778F6799D78}"/>
              </a:ext>
            </a:extLst>
          </p:cNvPr>
          <p:cNvSpPr txBox="1">
            <a:spLocks noChangeArrowheads="1"/>
          </p:cNvSpPr>
          <p:nvPr/>
        </p:nvSpPr>
        <p:spPr bwMode="auto">
          <a:xfrm>
            <a:off x="4439130" y="2469697"/>
            <a:ext cx="490259"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800000"/>
                </a:solidFill>
                <a:latin typeface="Arial" panose="020B0604020202020204" pitchFamily="34" charset="0"/>
              </a:rPr>
              <a:t>NO</a:t>
            </a:r>
            <a:endParaRPr lang="en-US" altLang="en-US" sz="1607">
              <a:solidFill>
                <a:srgbClr val="00FFFF"/>
              </a:solidFill>
              <a:latin typeface="Arial" panose="020B0604020202020204" pitchFamily="34" charset="0"/>
            </a:endParaRPr>
          </a:p>
        </p:txBody>
      </p:sp>
      <p:grpSp>
        <p:nvGrpSpPr>
          <p:cNvPr id="32787" name="Group 35">
            <a:extLst>
              <a:ext uri="{FF2B5EF4-FFF2-40B4-BE49-F238E27FC236}">
                <a16:creationId xmlns:a16="http://schemas.microsoft.com/office/drawing/2014/main" id="{6C29C5AB-5BB8-B8D9-5B84-4A4A280E54A0}"/>
              </a:ext>
            </a:extLst>
          </p:cNvPr>
          <p:cNvGrpSpPr>
            <a:grpSpLocks/>
          </p:cNvGrpSpPr>
          <p:nvPr/>
        </p:nvGrpSpPr>
        <p:grpSpPr bwMode="auto">
          <a:xfrm>
            <a:off x="5558518" y="3231696"/>
            <a:ext cx="659946" cy="381000"/>
            <a:chOff x="4927" y="2340"/>
            <a:chExt cx="432" cy="240"/>
          </a:xfrm>
        </p:grpSpPr>
        <p:sp>
          <p:nvSpPr>
            <p:cNvPr id="32799" name="AutoShape 23">
              <a:extLst>
                <a:ext uri="{FF2B5EF4-FFF2-40B4-BE49-F238E27FC236}">
                  <a16:creationId xmlns:a16="http://schemas.microsoft.com/office/drawing/2014/main" id="{E8E4EC56-A323-7509-0732-DC2417945DAE}"/>
                </a:ext>
              </a:extLst>
            </p:cNvPr>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32800" name="Text Box 24">
              <a:extLst>
                <a:ext uri="{FF2B5EF4-FFF2-40B4-BE49-F238E27FC236}">
                  <a16:creationId xmlns:a16="http://schemas.microsoft.com/office/drawing/2014/main" id="{AF334853-3E44-7CC5-643E-0F5EA397969D}"/>
                </a:ext>
              </a:extLst>
            </p:cNvPr>
            <p:cNvSpPr txBox="1">
              <a:spLocks noChangeArrowheads="1"/>
            </p:cNvSpPr>
            <p:nvPr/>
          </p:nvSpPr>
          <p:spPr bwMode="auto">
            <a:xfrm>
              <a:off x="4967" y="2340"/>
              <a:ext cx="32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solidFill>
                    <a:srgbClr val="800000"/>
                  </a:solidFill>
                  <a:latin typeface="Arial" panose="020B0604020202020204" pitchFamily="34" charset="0"/>
                </a:rPr>
                <a:t>NO</a:t>
              </a:r>
              <a:endParaRPr lang="en-US" altLang="en-US" sz="1607">
                <a:solidFill>
                  <a:schemeClr val="bg2"/>
                </a:solidFill>
                <a:latin typeface="Arial" panose="020B0604020202020204" pitchFamily="34" charset="0"/>
              </a:endParaRPr>
            </a:p>
          </p:txBody>
        </p:sp>
      </p:grpSp>
      <p:sp>
        <p:nvSpPr>
          <p:cNvPr id="32788" name="Text Box 25">
            <a:extLst>
              <a:ext uri="{FF2B5EF4-FFF2-40B4-BE49-F238E27FC236}">
                <a16:creationId xmlns:a16="http://schemas.microsoft.com/office/drawing/2014/main" id="{1E4C1C07-5F65-5D5C-EAA8-B740FE5159FC}"/>
              </a:ext>
            </a:extLst>
          </p:cNvPr>
          <p:cNvSpPr txBox="1">
            <a:spLocks noChangeArrowheads="1"/>
          </p:cNvSpPr>
          <p:nvPr/>
        </p:nvSpPr>
        <p:spPr bwMode="auto">
          <a:xfrm>
            <a:off x="5482822" y="2774157"/>
            <a:ext cx="516228"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Yes</a:t>
            </a:r>
            <a:endParaRPr lang="en-US" altLang="en-US" sz="1607">
              <a:solidFill>
                <a:schemeClr val="bg2"/>
              </a:solidFill>
              <a:latin typeface="Arial" panose="020B0604020202020204" pitchFamily="34" charset="0"/>
            </a:endParaRPr>
          </a:p>
        </p:txBody>
      </p:sp>
      <p:sp>
        <p:nvSpPr>
          <p:cNvPr id="32789" name="Text Box 26">
            <a:extLst>
              <a:ext uri="{FF2B5EF4-FFF2-40B4-BE49-F238E27FC236}">
                <a16:creationId xmlns:a16="http://schemas.microsoft.com/office/drawing/2014/main" id="{96D975DB-2373-C834-46FF-E30BB8B9A093}"/>
              </a:ext>
            </a:extLst>
          </p:cNvPr>
          <p:cNvSpPr txBox="1">
            <a:spLocks noChangeArrowheads="1"/>
          </p:cNvSpPr>
          <p:nvPr/>
        </p:nvSpPr>
        <p:spPr bwMode="auto">
          <a:xfrm>
            <a:off x="7157519" y="2699318"/>
            <a:ext cx="443772"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No</a:t>
            </a:r>
            <a:endParaRPr lang="en-US" altLang="en-US" sz="1607">
              <a:solidFill>
                <a:schemeClr val="bg2"/>
              </a:solidFill>
              <a:latin typeface="Arial" panose="020B0604020202020204" pitchFamily="34" charset="0"/>
            </a:endParaRPr>
          </a:p>
        </p:txBody>
      </p:sp>
      <p:sp>
        <p:nvSpPr>
          <p:cNvPr id="32790" name="Text Box 27">
            <a:extLst>
              <a:ext uri="{FF2B5EF4-FFF2-40B4-BE49-F238E27FC236}">
                <a16:creationId xmlns:a16="http://schemas.microsoft.com/office/drawing/2014/main" id="{9A68ACB2-7EE9-50FD-BB1F-36815D2366C6}"/>
              </a:ext>
            </a:extLst>
          </p:cNvPr>
          <p:cNvSpPr txBox="1">
            <a:spLocks noChangeArrowheads="1"/>
          </p:cNvSpPr>
          <p:nvPr/>
        </p:nvSpPr>
        <p:spPr bwMode="auto">
          <a:xfrm>
            <a:off x="4122562" y="1937318"/>
            <a:ext cx="935893"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Married</a:t>
            </a:r>
            <a:r>
              <a:rPr lang="en-US" altLang="en-US" sz="1607">
                <a:solidFill>
                  <a:schemeClr val="bg2"/>
                </a:solidFill>
                <a:latin typeface="Arial" panose="020B0604020202020204" pitchFamily="34" charset="0"/>
              </a:rPr>
              <a:t> </a:t>
            </a:r>
          </a:p>
        </p:txBody>
      </p:sp>
      <p:sp>
        <p:nvSpPr>
          <p:cNvPr id="32791" name="Text Box 28">
            <a:extLst>
              <a:ext uri="{FF2B5EF4-FFF2-40B4-BE49-F238E27FC236}">
                <a16:creationId xmlns:a16="http://schemas.microsoft.com/office/drawing/2014/main" id="{24464F06-9CE8-7D10-886C-0239831EEFAF}"/>
              </a:ext>
            </a:extLst>
          </p:cNvPr>
          <p:cNvSpPr txBox="1">
            <a:spLocks noChangeArrowheads="1"/>
          </p:cNvSpPr>
          <p:nvPr/>
        </p:nvSpPr>
        <p:spPr bwMode="auto">
          <a:xfrm>
            <a:off x="5704794" y="1707697"/>
            <a:ext cx="1348809" cy="58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Single, Divorced</a:t>
            </a:r>
            <a:endParaRPr lang="en-US" altLang="en-US" sz="1607">
              <a:solidFill>
                <a:schemeClr val="bg2"/>
              </a:solidFill>
              <a:latin typeface="Arial" panose="020B0604020202020204" pitchFamily="34" charset="0"/>
            </a:endParaRPr>
          </a:p>
        </p:txBody>
      </p:sp>
      <p:sp>
        <p:nvSpPr>
          <p:cNvPr id="32792" name="Text Box 29">
            <a:extLst>
              <a:ext uri="{FF2B5EF4-FFF2-40B4-BE49-F238E27FC236}">
                <a16:creationId xmlns:a16="http://schemas.microsoft.com/office/drawing/2014/main" id="{1FC2CC9D-EEA7-9DE4-44E5-F89FE89F2496}"/>
              </a:ext>
            </a:extLst>
          </p:cNvPr>
          <p:cNvSpPr txBox="1">
            <a:spLocks noChangeArrowheads="1"/>
          </p:cNvSpPr>
          <p:nvPr/>
        </p:nvSpPr>
        <p:spPr bwMode="auto">
          <a:xfrm>
            <a:off x="6259569" y="3561670"/>
            <a:ext cx="724298"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&lt; 80K</a:t>
            </a:r>
            <a:endParaRPr lang="en-US" altLang="en-US" sz="1607">
              <a:solidFill>
                <a:schemeClr val="bg2"/>
              </a:solidFill>
              <a:latin typeface="Arial" panose="020B0604020202020204" pitchFamily="34" charset="0"/>
            </a:endParaRPr>
          </a:p>
        </p:txBody>
      </p:sp>
      <p:sp>
        <p:nvSpPr>
          <p:cNvPr id="32793" name="Text Box 30">
            <a:extLst>
              <a:ext uri="{FF2B5EF4-FFF2-40B4-BE49-F238E27FC236}">
                <a16:creationId xmlns:a16="http://schemas.microsoft.com/office/drawing/2014/main" id="{BC3389D9-B4AE-0593-D70B-66500FA32173}"/>
              </a:ext>
            </a:extLst>
          </p:cNvPr>
          <p:cNvSpPr txBox="1">
            <a:spLocks noChangeArrowheads="1"/>
          </p:cNvSpPr>
          <p:nvPr/>
        </p:nvSpPr>
        <p:spPr bwMode="auto">
          <a:xfrm>
            <a:off x="7972368" y="3561670"/>
            <a:ext cx="724298"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buClr>
                <a:schemeClr val="accent2"/>
              </a:buClr>
              <a:buSzPct val="75000"/>
              <a:buFontTx/>
              <a:buNone/>
            </a:pPr>
            <a:r>
              <a:rPr lang="en-US" altLang="en-US" sz="1607">
                <a:latin typeface="Arial" panose="020B0604020202020204" pitchFamily="34" charset="0"/>
              </a:rPr>
              <a:t>&gt; 80K</a:t>
            </a:r>
            <a:endParaRPr lang="en-US" altLang="en-US" sz="1607">
              <a:solidFill>
                <a:schemeClr val="bg2"/>
              </a:solidFill>
              <a:latin typeface="Arial" panose="020B0604020202020204" pitchFamily="34" charset="0"/>
            </a:endParaRPr>
          </a:p>
        </p:txBody>
      </p:sp>
      <p:sp>
        <p:nvSpPr>
          <p:cNvPr id="32794" name="Text Box 37">
            <a:extLst>
              <a:ext uri="{FF2B5EF4-FFF2-40B4-BE49-F238E27FC236}">
                <a16:creationId xmlns:a16="http://schemas.microsoft.com/office/drawing/2014/main" id="{E9FFC2E3-8464-2600-C710-0A7CF8FA2D70}"/>
              </a:ext>
            </a:extLst>
          </p:cNvPr>
          <p:cNvSpPr txBox="1">
            <a:spLocks noChangeArrowheads="1"/>
          </p:cNvSpPr>
          <p:nvPr/>
        </p:nvSpPr>
        <p:spPr bwMode="auto">
          <a:xfrm>
            <a:off x="4498863" y="5029541"/>
            <a:ext cx="3820205" cy="618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spcBef>
                <a:spcPct val="50000"/>
              </a:spcBef>
              <a:buFontTx/>
              <a:buNone/>
            </a:pPr>
            <a:r>
              <a:rPr lang="en-US" altLang="en-US" sz="1714">
                <a:latin typeface="Arial" panose="020B0604020202020204" pitchFamily="34" charset="0"/>
              </a:rPr>
              <a:t>There can be more than one tree that fits the same data!</a:t>
            </a:r>
          </a:p>
        </p:txBody>
      </p:sp>
      <p:sp>
        <p:nvSpPr>
          <p:cNvPr id="32795" name="Text Box 5">
            <a:extLst>
              <a:ext uri="{FF2B5EF4-FFF2-40B4-BE49-F238E27FC236}">
                <a16:creationId xmlns:a16="http://schemas.microsoft.com/office/drawing/2014/main" id="{28FDCE06-32D8-6440-F42A-F8455D1C2D56}"/>
              </a:ext>
            </a:extLst>
          </p:cNvPr>
          <p:cNvSpPr txBox="1">
            <a:spLocks noChangeArrowheads="1"/>
          </p:cNvSpPr>
          <p:nvPr/>
        </p:nvSpPr>
        <p:spPr bwMode="auto">
          <a:xfrm rot="19183191">
            <a:off x="1220813" y="1493748"/>
            <a:ext cx="900628"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latin typeface="Arial" panose="020B0604020202020204" pitchFamily="34" charset="0"/>
              </a:rPr>
              <a:t>nominal</a:t>
            </a:r>
          </a:p>
        </p:txBody>
      </p:sp>
      <p:sp>
        <p:nvSpPr>
          <p:cNvPr id="32796" name="Text Box 6">
            <a:extLst>
              <a:ext uri="{FF2B5EF4-FFF2-40B4-BE49-F238E27FC236}">
                <a16:creationId xmlns:a16="http://schemas.microsoft.com/office/drawing/2014/main" id="{86A83B52-8CB5-192C-100A-308DBB43D871}"/>
              </a:ext>
            </a:extLst>
          </p:cNvPr>
          <p:cNvSpPr txBox="1">
            <a:spLocks noChangeArrowheads="1"/>
          </p:cNvSpPr>
          <p:nvPr/>
        </p:nvSpPr>
        <p:spPr bwMode="auto">
          <a:xfrm rot="19183191">
            <a:off x="1911376" y="1493748"/>
            <a:ext cx="900628"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latin typeface="Arial" panose="020B0604020202020204" pitchFamily="34" charset="0"/>
              </a:rPr>
              <a:t>nominal</a:t>
            </a:r>
          </a:p>
        </p:txBody>
      </p:sp>
      <p:sp>
        <p:nvSpPr>
          <p:cNvPr id="32797" name="Text Box 7">
            <a:extLst>
              <a:ext uri="{FF2B5EF4-FFF2-40B4-BE49-F238E27FC236}">
                <a16:creationId xmlns:a16="http://schemas.microsoft.com/office/drawing/2014/main" id="{15980053-6FB8-47AF-B9E3-D2D636A5AC23}"/>
              </a:ext>
            </a:extLst>
          </p:cNvPr>
          <p:cNvSpPr txBox="1">
            <a:spLocks noChangeArrowheads="1"/>
          </p:cNvSpPr>
          <p:nvPr/>
        </p:nvSpPr>
        <p:spPr bwMode="auto">
          <a:xfrm rot="19183191">
            <a:off x="2724018" y="1582194"/>
            <a:ext cx="581630"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latin typeface="Arial" panose="020B0604020202020204" pitchFamily="34" charset="0"/>
              </a:rPr>
              <a:t>ratio</a:t>
            </a:r>
          </a:p>
        </p:txBody>
      </p:sp>
      <p:sp>
        <p:nvSpPr>
          <p:cNvPr id="32798" name="Text Box 8">
            <a:extLst>
              <a:ext uri="{FF2B5EF4-FFF2-40B4-BE49-F238E27FC236}">
                <a16:creationId xmlns:a16="http://schemas.microsoft.com/office/drawing/2014/main" id="{EEABB375-ECE8-A1C8-FF6A-DF766B928BAA}"/>
              </a:ext>
            </a:extLst>
          </p:cNvPr>
          <p:cNvSpPr txBox="1">
            <a:spLocks noChangeArrowheads="1"/>
          </p:cNvSpPr>
          <p:nvPr/>
        </p:nvSpPr>
        <p:spPr bwMode="auto">
          <a:xfrm rot="19183191">
            <a:off x="3373264" y="1525214"/>
            <a:ext cx="648956"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65" tIns="44783" rIns="89565" bIns="44783">
            <a:spAutoFit/>
          </a:bodyPr>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buClr>
                <a:schemeClr val="accent2"/>
              </a:buClr>
              <a:buSzPct val="75000"/>
              <a:buFontTx/>
              <a:buNone/>
            </a:pPr>
            <a:r>
              <a:rPr lang="en-US" altLang="en-US" sz="1607">
                <a:latin typeface="Arial" panose="020B0604020202020204" pitchFamily="34" charset="0"/>
              </a:rPr>
              <a:t>class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417CC659-F7F3-F505-A447-DE653C2A08DD}"/>
              </a:ext>
            </a:extLst>
          </p:cNvPr>
          <p:cNvSpPr>
            <a:spLocks noGrp="1" noChangeArrowheads="1"/>
          </p:cNvSpPr>
          <p:nvPr>
            <p:ph type="title"/>
          </p:nvPr>
        </p:nvSpPr>
        <p:spPr/>
        <p:txBody>
          <a:bodyPr/>
          <a:lstStyle/>
          <a:p>
            <a:pPr eaLnBrk="1" hangingPunct="1">
              <a:defRPr/>
            </a:pPr>
            <a:r>
              <a:rPr lang="en-US" sz="3428" dirty="0">
                <a:solidFill>
                  <a:schemeClr val="bg1"/>
                </a:solidFill>
              </a:rPr>
              <a:t>Decision tree classification task</a:t>
            </a:r>
          </a:p>
        </p:txBody>
      </p:sp>
      <p:graphicFrame>
        <p:nvGraphicFramePr>
          <p:cNvPr id="34819" name="Object 3">
            <a:extLst>
              <a:ext uri="{FF2B5EF4-FFF2-40B4-BE49-F238E27FC236}">
                <a16:creationId xmlns:a16="http://schemas.microsoft.com/office/drawing/2014/main" id="{32C0C374-CFBD-A494-DF93-B6387D0D4C18}"/>
              </a:ext>
            </a:extLst>
          </p:cNvPr>
          <p:cNvGraphicFramePr>
            <a:graphicFrameLocks noGrp="1" noChangeAspect="1"/>
          </p:cNvGraphicFramePr>
          <p:nvPr>
            <p:ph idx="1"/>
          </p:nvPr>
        </p:nvGraphicFramePr>
        <p:xfrm>
          <a:off x="1469572" y="1143000"/>
          <a:ext cx="6703219" cy="4735286"/>
        </p:xfrm>
        <a:graphic>
          <a:graphicData uri="http://schemas.openxmlformats.org/presentationml/2006/ole">
            <mc:AlternateContent xmlns:mc="http://schemas.openxmlformats.org/markup-compatibility/2006">
              <mc:Choice xmlns:v="urn:schemas-microsoft-com:vml" Requires="v">
                <p:oleObj name="Visio" r:id="rId3" imgW="8424875" imgH="6279741" progId="Visio.Drawing.6">
                  <p:embed/>
                </p:oleObj>
              </mc:Choice>
              <mc:Fallback>
                <p:oleObj name="Visio" r:id="rId3" imgW="8424875" imgH="6279741" progId="Visio.Drawing.6">
                  <p:embed/>
                  <p:pic>
                    <p:nvPicPr>
                      <p:cNvPr id="34819" name="Object 3">
                        <a:extLst>
                          <a:ext uri="{FF2B5EF4-FFF2-40B4-BE49-F238E27FC236}">
                            <a16:creationId xmlns:a16="http://schemas.microsoft.com/office/drawing/2014/main" id="{32C0C374-CFBD-A494-DF93-B6387D0D4C18}"/>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9572" y="1143000"/>
                        <a:ext cx="6703219" cy="473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0" name="Line 4">
            <a:extLst>
              <a:ext uri="{FF2B5EF4-FFF2-40B4-BE49-F238E27FC236}">
                <a16:creationId xmlns:a16="http://schemas.microsoft.com/office/drawing/2014/main" id="{DADC6C25-109E-3A8C-5388-94957B5CA83F}"/>
              </a:ext>
            </a:extLst>
          </p:cNvPr>
          <p:cNvSpPr>
            <a:spLocks noChangeShapeType="1"/>
          </p:cNvSpPr>
          <p:nvPr/>
        </p:nvSpPr>
        <p:spPr bwMode="auto">
          <a:xfrm flipH="1" flipV="1">
            <a:off x="5959929" y="4531179"/>
            <a:ext cx="0" cy="68546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lIns="89565" tIns="44783" rIns="89565" bIns="44783"/>
          <a:lstStyle/>
          <a:p>
            <a:endParaRPr lang="en-AS" sz="1929"/>
          </a:p>
        </p:txBody>
      </p:sp>
      <p:sp>
        <p:nvSpPr>
          <p:cNvPr id="34821" name="Text Box 5">
            <a:extLst>
              <a:ext uri="{FF2B5EF4-FFF2-40B4-BE49-F238E27FC236}">
                <a16:creationId xmlns:a16="http://schemas.microsoft.com/office/drawing/2014/main" id="{663DFA4E-556A-811D-7F30-474BF239704F}"/>
              </a:ext>
            </a:extLst>
          </p:cNvPr>
          <p:cNvSpPr txBox="1">
            <a:spLocks noChangeArrowheads="1"/>
          </p:cNvSpPr>
          <p:nvPr/>
        </p:nvSpPr>
        <p:spPr bwMode="auto">
          <a:xfrm>
            <a:off x="6997474" y="4114461"/>
            <a:ext cx="1175318" cy="68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50000"/>
              </a:spcBef>
              <a:buFontTx/>
              <a:buNone/>
            </a:pPr>
            <a:r>
              <a:rPr lang="en-US" altLang="en-US" sz="1929">
                <a:latin typeface="Arial" panose="020B0604020202020204" pitchFamily="34" charset="0"/>
              </a:rPr>
              <a:t>Decision Tree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32C12100-5D46-BC75-C8E9-1CE2F56D15AD}"/>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A00949CA-AD23-4AB8-869A-9DA8BB9CE24C}" type="slidenum">
              <a:rPr lang="en-US" altLang="en-US" sz="1179">
                <a:solidFill>
                  <a:srgbClr val="FFFFFF"/>
                </a:solidFill>
              </a:rPr>
              <a:pPr algn="l">
                <a:spcBef>
                  <a:spcPct val="0"/>
                </a:spcBef>
                <a:buFontTx/>
                <a:buNone/>
              </a:pPr>
              <a:t>2</a:t>
            </a:fld>
            <a:endParaRPr lang="en-US" altLang="en-US" sz="1179">
              <a:solidFill>
                <a:srgbClr val="FFFFFF"/>
              </a:solidFill>
            </a:endParaRPr>
          </a:p>
        </p:txBody>
      </p:sp>
      <p:sp>
        <p:nvSpPr>
          <p:cNvPr id="6147" name="Rectangle 2">
            <a:extLst>
              <a:ext uri="{FF2B5EF4-FFF2-40B4-BE49-F238E27FC236}">
                <a16:creationId xmlns:a16="http://schemas.microsoft.com/office/drawing/2014/main" id="{6B8C0991-1106-B5B4-EEA4-9958ED03F008}"/>
              </a:ext>
            </a:extLst>
          </p:cNvPr>
          <p:cNvSpPr>
            <a:spLocks noGrp="1" noChangeArrowheads="1"/>
          </p:cNvSpPr>
          <p:nvPr>
            <p:ph type="title"/>
          </p:nvPr>
        </p:nvSpPr>
        <p:spPr>
          <a:xfrm>
            <a:off x="309563" y="163286"/>
            <a:ext cx="8470446" cy="762000"/>
          </a:xfrm>
        </p:spPr>
        <p:txBody>
          <a:bodyPr vert="horz" lIns="90188" tIns="45094" rIns="90188" bIns="45094" rtlCol="0" anchor="ctr">
            <a:normAutofit/>
          </a:bodyPr>
          <a:lstStyle/>
          <a:p>
            <a:pPr eaLnBrk="1" hangingPunct="1">
              <a:defRPr/>
            </a:pPr>
            <a:r>
              <a:rPr lang="en-US" sz="3428" dirty="0">
                <a:solidFill>
                  <a:schemeClr val="bg1"/>
                </a:solidFill>
              </a:rPr>
              <a:t>Supervised vs. Unsupervised Learning</a:t>
            </a:r>
          </a:p>
        </p:txBody>
      </p:sp>
      <p:sp>
        <p:nvSpPr>
          <p:cNvPr id="8196" name="Rectangle 3">
            <a:extLst>
              <a:ext uri="{FF2B5EF4-FFF2-40B4-BE49-F238E27FC236}">
                <a16:creationId xmlns:a16="http://schemas.microsoft.com/office/drawing/2014/main" id="{6CB6E64E-FB15-46BB-F4DD-B34A9C08A01D}"/>
              </a:ext>
            </a:extLst>
          </p:cNvPr>
          <p:cNvSpPr>
            <a:spLocks noGrp="1"/>
          </p:cNvSpPr>
          <p:nvPr>
            <p:ph type="body" idx="1"/>
          </p:nvPr>
        </p:nvSpPr>
        <p:spPr>
          <a:xfrm>
            <a:off x="530679" y="979714"/>
            <a:ext cx="8009505" cy="4980214"/>
          </a:xfrm>
        </p:spPr>
        <p:txBody>
          <a:bodyPr vert="horz" lIns="90188" tIns="45094" rIns="90188" bIns="45094" rtlCol="0">
            <a:normAutofit lnSpcReduction="10000"/>
          </a:bodyPr>
          <a:lstStyle/>
          <a:p>
            <a:pPr eaLnBrk="1" hangingPunct="1">
              <a:lnSpc>
                <a:spcPct val="130000"/>
              </a:lnSpc>
            </a:pPr>
            <a:r>
              <a:rPr lang="en-US" altLang="en-US" sz="2357">
                <a:solidFill>
                  <a:schemeClr val="bg1"/>
                </a:solidFill>
              </a:rPr>
              <a:t>Supervised learning (classification)</a:t>
            </a:r>
          </a:p>
          <a:p>
            <a:pPr lvl="1" eaLnBrk="1" hangingPunct="1">
              <a:lnSpc>
                <a:spcPct val="130000"/>
              </a:lnSpc>
            </a:pPr>
            <a:r>
              <a:rPr lang="en-US" altLang="en-US" sz="2357">
                <a:solidFill>
                  <a:schemeClr val="bg1"/>
                </a:solidFill>
              </a:rPr>
              <a:t>Supervision: The training data (observations, measurements, etc.) are accompanied by </a:t>
            </a:r>
            <a:r>
              <a:rPr lang="en-US" altLang="en-US" sz="2357" b="1">
                <a:solidFill>
                  <a:schemeClr val="bg1"/>
                </a:solidFill>
              </a:rPr>
              <a:t>labels</a:t>
            </a:r>
            <a:r>
              <a:rPr lang="en-US" altLang="en-US" sz="2357">
                <a:solidFill>
                  <a:schemeClr val="bg1"/>
                </a:solidFill>
              </a:rPr>
              <a:t> indicating the class of the observations</a:t>
            </a:r>
          </a:p>
          <a:p>
            <a:pPr lvl="1" eaLnBrk="1" hangingPunct="1">
              <a:lnSpc>
                <a:spcPct val="130000"/>
              </a:lnSpc>
            </a:pPr>
            <a:r>
              <a:rPr lang="en-US" altLang="en-US" sz="2357">
                <a:solidFill>
                  <a:schemeClr val="bg1"/>
                </a:solidFill>
              </a:rPr>
              <a:t>New data is classified based on the training set</a:t>
            </a:r>
          </a:p>
          <a:p>
            <a:pPr eaLnBrk="1" hangingPunct="1">
              <a:lnSpc>
                <a:spcPct val="130000"/>
              </a:lnSpc>
            </a:pPr>
            <a:r>
              <a:rPr lang="en-US" altLang="en-US" sz="2357">
                <a:solidFill>
                  <a:schemeClr val="bg1"/>
                </a:solidFill>
              </a:rPr>
              <a:t>Unsupervised learning (clustering)</a:t>
            </a:r>
          </a:p>
          <a:p>
            <a:pPr lvl="1" eaLnBrk="1" hangingPunct="1">
              <a:lnSpc>
                <a:spcPct val="130000"/>
              </a:lnSpc>
            </a:pPr>
            <a:r>
              <a:rPr lang="en-US" altLang="en-US" sz="2357">
                <a:solidFill>
                  <a:schemeClr val="bg1"/>
                </a:solidFill>
              </a:rPr>
              <a:t>The class labels of training data is unknown</a:t>
            </a:r>
          </a:p>
          <a:p>
            <a:pPr lvl="1" eaLnBrk="1" hangingPunct="1">
              <a:lnSpc>
                <a:spcPct val="130000"/>
              </a:lnSpc>
            </a:pPr>
            <a:r>
              <a:rPr lang="en-US" altLang="en-US" sz="2357">
                <a:solidFill>
                  <a:schemeClr val="bg1"/>
                </a:solidFill>
              </a:rPr>
              <a:t>Given a set of measurements, observations, etc. with the aim of establishing the existence of classes or clusters in the data</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59A4DBDD-4CF1-442F-3425-66E803EAC248}"/>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7F9F07C2-C4EE-4C28-B2A5-45046DD38154}" type="slidenum">
              <a:rPr lang="en-US" altLang="en-US" sz="1179">
                <a:solidFill>
                  <a:srgbClr val="FFFFFF"/>
                </a:solidFill>
              </a:rPr>
              <a:pPr algn="l">
                <a:spcBef>
                  <a:spcPct val="0"/>
                </a:spcBef>
                <a:buFontTx/>
                <a:buNone/>
              </a:pPr>
              <a:t>20</a:t>
            </a:fld>
            <a:endParaRPr lang="en-US" altLang="en-US" sz="1179">
              <a:solidFill>
                <a:srgbClr val="FFFFFF"/>
              </a:solidFill>
            </a:endParaRPr>
          </a:p>
        </p:txBody>
      </p:sp>
      <p:sp>
        <p:nvSpPr>
          <p:cNvPr id="13315" name="Rectangle 1026">
            <a:extLst>
              <a:ext uri="{FF2B5EF4-FFF2-40B4-BE49-F238E27FC236}">
                <a16:creationId xmlns:a16="http://schemas.microsoft.com/office/drawing/2014/main" id="{BCFCA134-B133-2C22-2149-49B8D6CC1573}"/>
              </a:ext>
            </a:extLst>
          </p:cNvPr>
          <p:cNvSpPr>
            <a:spLocks noGrp="1" noChangeArrowheads="1"/>
          </p:cNvSpPr>
          <p:nvPr>
            <p:ph type="title"/>
          </p:nvPr>
        </p:nvSpPr>
        <p:spPr>
          <a:xfrm>
            <a:off x="163286" y="163286"/>
            <a:ext cx="8817429" cy="608920"/>
          </a:xfrm>
        </p:spPr>
        <p:txBody>
          <a:bodyPr>
            <a:normAutofit fontScale="90000"/>
          </a:bodyPr>
          <a:lstStyle/>
          <a:p>
            <a:pPr eaLnBrk="1" hangingPunct="1">
              <a:defRPr/>
            </a:pPr>
            <a:r>
              <a:rPr lang="en-US" sz="3428" dirty="0">
                <a:solidFill>
                  <a:schemeClr val="bg1"/>
                </a:solidFill>
              </a:rPr>
              <a:t>Algorithm for Decision Tree Induction</a:t>
            </a:r>
          </a:p>
        </p:txBody>
      </p:sp>
      <p:sp>
        <p:nvSpPr>
          <p:cNvPr id="41988" name="Rectangle 1027">
            <a:extLst>
              <a:ext uri="{FF2B5EF4-FFF2-40B4-BE49-F238E27FC236}">
                <a16:creationId xmlns:a16="http://schemas.microsoft.com/office/drawing/2014/main" id="{8F352F3D-C08F-A1E3-858C-BFAEAA546D39}"/>
              </a:ext>
            </a:extLst>
          </p:cNvPr>
          <p:cNvSpPr>
            <a:spLocks noGrp="1" noChangeArrowheads="1"/>
          </p:cNvSpPr>
          <p:nvPr>
            <p:ph type="body" idx="1"/>
          </p:nvPr>
        </p:nvSpPr>
        <p:spPr>
          <a:xfrm>
            <a:off x="457541" y="816429"/>
            <a:ext cx="8450036" cy="5061857"/>
          </a:xfrm>
        </p:spPr>
        <p:txBody>
          <a:bodyPr>
            <a:normAutofit lnSpcReduction="10000"/>
          </a:bodyPr>
          <a:lstStyle/>
          <a:p>
            <a:pPr eaLnBrk="1" hangingPunct="1">
              <a:spcBef>
                <a:spcPct val="0"/>
              </a:spcBef>
              <a:defRPr/>
            </a:pPr>
            <a:r>
              <a:rPr lang="en-US" altLang="en-US" sz="2304" dirty="0">
                <a:solidFill>
                  <a:schemeClr val="bg1"/>
                </a:solidFill>
              </a:rPr>
              <a:t>Basic algorithm (a greedy algorithm)</a:t>
            </a:r>
          </a:p>
          <a:p>
            <a:pPr lvl="1" eaLnBrk="1" hangingPunct="1">
              <a:spcBef>
                <a:spcPct val="0"/>
              </a:spcBef>
              <a:defRPr/>
            </a:pPr>
            <a:r>
              <a:rPr lang="en-US" altLang="en-US" sz="2304" dirty="0">
                <a:solidFill>
                  <a:schemeClr val="bg1"/>
                </a:solidFill>
              </a:rPr>
              <a:t>Tree is constructed in a top-down recursive divide-and-conquer manner</a:t>
            </a:r>
          </a:p>
          <a:p>
            <a:pPr lvl="1" eaLnBrk="1" hangingPunct="1">
              <a:spcBef>
                <a:spcPct val="0"/>
              </a:spcBef>
              <a:defRPr/>
            </a:pPr>
            <a:r>
              <a:rPr lang="en-US" altLang="en-US" sz="2304" dirty="0">
                <a:solidFill>
                  <a:schemeClr val="bg1"/>
                </a:solidFill>
              </a:rPr>
              <a:t>At start, all the training examples are at the root</a:t>
            </a:r>
          </a:p>
          <a:p>
            <a:pPr lvl="1" eaLnBrk="1" hangingPunct="1">
              <a:spcBef>
                <a:spcPct val="0"/>
              </a:spcBef>
              <a:defRPr/>
            </a:pPr>
            <a:r>
              <a:rPr lang="en-US" altLang="en-US" sz="2304" dirty="0">
                <a:solidFill>
                  <a:schemeClr val="bg1"/>
                </a:solidFill>
              </a:rPr>
              <a:t>Attributes are categorical (if continuous-valued, they are discretized in advance)</a:t>
            </a:r>
          </a:p>
          <a:p>
            <a:pPr lvl="1" eaLnBrk="1" hangingPunct="1">
              <a:spcBef>
                <a:spcPct val="0"/>
              </a:spcBef>
              <a:defRPr/>
            </a:pPr>
            <a:r>
              <a:rPr lang="en-US" altLang="en-US" sz="2304" dirty="0">
                <a:solidFill>
                  <a:schemeClr val="bg1"/>
                </a:solidFill>
              </a:rPr>
              <a:t>Examples are partitioned recursively based on selected attributes</a:t>
            </a:r>
          </a:p>
          <a:p>
            <a:pPr lvl="1" eaLnBrk="1" hangingPunct="1">
              <a:spcBef>
                <a:spcPct val="0"/>
              </a:spcBef>
              <a:defRPr/>
            </a:pPr>
            <a:r>
              <a:rPr lang="en-US" altLang="en-US" sz="2304" dirty="0">
                <a:solidFill>
                  <a:schemeClr val="bg1"/>
                </a:solidFill>
              </a:rPr>
              <a:t>Test attributes are selected on the basis of a heuristic or statistical measure (e.g., information gain)</a:t>
            </a:r>
          </a:p>
          <a:p>
            <a:pPr eaLnBrk="1" hangingPunct="1">
              <a:spcBef>
                <a:spcPct val="0"/>
              </a:spcBef>
              <a:defRPr/>
            </a:pPr>
            <a:r>
              <a:rPr lang="en-US" altLang="en-US" sz="2304" dirty="0">
                <a:solidFill>
                  <a:schemeClr val="bg1"/>
                </a:solidFill>
              </a:rPr>
              <a:t>Conditions for stopping partitioning</a:t>
            </a:r>
          </a:p>
          <a:p>
            <a:pPr lvl="1" eaLnBrk="1" hangingPunct="1">
              <a:spcBef>
                <a:spcPct val="0"/>
              </a:spcBef>
              <a:defRPr/>
            </a:pPr>
            <a:r>
              <a:rPr lang="en-US" altLang="en-US" sz="2304" dirty="0">
                <a:solidFill>
                  <a:schemeClr val="bg1"/>
                </a:solidFill>
              </a:rPr>
              <a:t>All samples for a given node belong to the same class</a:t>
            </a:r>
          </a:p>
          <a:p>
            <a:pPr lvl="1" eaLnBrk="1" hangingPunct="1">
              <a:spcBef>
                <a:spcPct val="0"/>
              </a:spcBef>
              <a:defRPr/>
            </a:pPr>
            <a:r>
              <a:rPr lang="en-US" altLang="en-US" sz="2304" dirty="0">
                <a:solidFill>
                  <a:schemeClr val="bg1"/>
                </a:solidFill>
              </a:rPr>
              <a:t>There are no remaining attributes for further partitioning – majority voting is employed for classifying the leaf</a:t>
            </a:r>
          </a:p>
          <a:p>
            <a:pPr lvl="1" eaLnBrk="1" hangingPunct="1">
              <a:spcBef>
                <a:spcPct val="0"/>
              </a:spcBef>
              <a:defRPr/>
            </a:pPr>
            <a:r>
              <a:rPr lang="en-US" altLang="en-US" sz="2304" dirty="0">
                <a:solidFill>
                  <a:schemeClr val="bg1"/>
                </a:solidFill>
              </a:rPr>
              <a:t>There are no samples left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7">
            <a:extLst>
              <a:ext uri="{FF2B5EF4-FFF2-40B4-BE49-F238E27FC236}">
                <a16:creationId xmlns:a16="http://schemas.microsoft.com/office/drawing/2014/main" id="{36110882-B589-DAD9-5513-20D058114514}"/>
              </a:ext>
            </a:extLst>
          </p:cNvPr>
          <p:cNvSpPr txBox="1">
            <a:spLocks noChangeArrowheads="1"/>
          </p:cNvSpPr>
          <p:nvPr/>
        </p:nvSpPr>
        <p:spPr bwMode="auto">
          <a:xfrm>
            <a:off x="408214" y="984818"/>
            <a:ext cx="8245929" cy="38920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endParaRPr lang="en-GB" altLang="en-AS" sz="1929"/>
          </a:p>
        </p:txBody>
      </p:sp>
      <p:sp>
        <p:nvSpPr>
          <p:cNvPr id="43010" name="Title 1">
            <a:extLst>
              <a:ext uri="{FF2B5EF4-FFF2-40B4-BE49-F238E27FC236}">
                <a16:creationId xmlns:a16="http://schemas.microsoft.com/office/drawing/2014/main" id="{E32B0C5E-96A1-8B93-6177-EFE10AC1F851}"/>
              </a:ext>
            </a:extLst>
          </p:cNvPr>
          <p:cNvSpPr>
            <a:spLocks noGrp="1"/>
          </p:cNvSpPr>
          <p:nvPr>
            <p:ph type="title"/>
          </p:nvPr>
        </p:nvSpPr>
        <p:spPr/>
        <p:txBody>
          <a:bodyPr/>
          <a:lstStyle/>
          <a:p>
            <a:pPr eaLnBrk="1" hangingPunct="1">
              <a:defRPr/>
            </a:pPr>
            <a:r>
              <a:rPr lang="en-US" altLang="en-US">
                <a:solidFill>
                  <a:schemeClr val="bg1"/>
                </a:solidFill>
              </a:rPr>
              <a:t>Brief Review of Entropy</a:t>
            </a:r>
          </a:p>
        </p:txBody>
      </p:sp>
      <p:sp>
        <p:nvSpPr>
          <p:cNvPr id="38916" name="Slide Number Placeholder 3">
            <a:extLst>
              <a:ext uri="{FF2B5EF4-FFF2-40B4-BE49-F238E27FC236}">
                <a16:creationId xmlns:a16="http://schemas.microsoft.com/office/drawing/2014/main" id="{2F32DC27-22C1-42E1-DE71-200A5AAB2A67}"/>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7D713044-56A0-413B-A4ED-4C95972C488F}" type="slidenum">
              <a:rPr lang="en-US" altLang="en-US" sz="1179">
                <a:solidFill>
                  <a:schemeClr val="bg1"/>
                </a:solidFill>
              </a:rPr>
              <a:pPr algn="l">
                <a:spcBef>
                  <a:spcPct val="0"/>
                </a:spcBef>
                <a:buFontTx/>
                <a:buNone/>
              </a:pPr>
              <a:t>21</a:t>
            </a:fld>
            <a:endParaRPr lang="en-US" altLang="en-US" sz="1179">
              <a:solidFill>
                <a:schemeClr val="bg1"/>
              </a:solidFill>
            </a:endParaRPr>
          </a:p>
        </p:txBody>
      </p:sp>
      <p:pic>
        <p:nvPicPr>
          <p:cNvPr id="38917" name="Picture 2" descr="http://upload.wikimedia.org/wikipedia/commons/thumb/2/22/Binary_entropy_plot.svg/200px-Binary_entropy_plot.svg.png">
            <a:extLst>
              <a:ext uri="{FF2B5EF4-FFF2-40B4-BE49-F238E27FC236}">
                <a16:creationId xmlns:a16="http://schemas.microsoft.com/office/drawing/2014/main" id="{73076C72-3262-DB57-0D28-A5129351F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318" y="4000500"/>
            <a:ext cx="1836964" cy="1838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4">
            <a:extLst>
              <a:ext uri="{FF2B5EF4-FFF2-40B4-BE49-F238E27FC236}">
                <a16:creationId xmlns:a16="http://schemas.microsoft.com/office/drawing/2014/main" id="{8C322081-3916-7077-4916-7E1FA2F903E9}"/>
              </a:ext>
            </a:extLst>
          </p:cNvPr>
          <p:cNvSpPr txBox="1">
            <a:spLocks noChangeArrowheads="1"/>
          </p:cNvSpPr>
          <p:nvPr/>
        </p:nvSpPr>
        <p:spPr bwMode="auto">
          <a:xfrm>
            <a:off x="7070612" y="6096000"/>
            <a:ext cx="713076" cy="33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r>
              <a:rPr lang="en-US" altLang="en-US" sz="1607" b="1">
                <a:solidFill>
                  <a:schemeClr val="bg1"/>
                </a:solidFill>
                <a:latin typeface="Arial" panose="020B0604020202020204" pitchFamily="34" charset="0"/>
              </a:rPr>
              <a:t>m = 2</a:t>
            </a:r>
          </a:p>
        </p:txBody>
      </p:sp>
      <p:sp>
        <p:nvSpPr>
          <p:cNvPr id="12" name="Content Placeholder 2">
            <a:extLst>
              <a:ext uri="{FF2B5EF4-FFF2-40B4-BE49-F238E27FC236}">
                <a16:creationId xmlns:a16="http://schemas.microsoft.com/office/drawing/2014/main" id="{212C14AA-FF1E-F253-A548-5A21070887B4}"/>
              </a:ext>
            </a:extLst>
          </p:cNvPr>
          <p:cNvSpPr>
            <a:spLocks noGrp="1" noRot="1" noChangeAspect="1" noMove="1" noResize="1" noEditPoints="1" noAdjustHandles="1" noChangeArrowheads="1" noChangeShapeType="1" noTextEdit="1"/>
          </p:cNvSpPr>
          <p:nvPr>
            <p:ph idx="1"/>
          </p:nvPr>
        </p:nvSpPr>
        <p:spPr>
          <a:xfrm>
            <a:off x="604157" y="979714"/>
            <a:ext cx="7935686" cy="5061857"/>
          </a:xfrm>
          <a:blipFill>
            <a:blip r:embed="rId4" cstate="print"/>
            <a:stretch>
              <a:fillRect l="-288" t="-1043" r="-1513"/>
            </a:stretch>
          </a:blipFill>
          <a:ln>
            <a:solidFill>
              <a:schemeClr val="bg2">
                <a:lumMod val="25000"/>
              </a:schemeClr>
            </a:solidFill>
            <a:miter lim="800000"/>
            <a:headEnd/>
            <a:tailEnd/>
          </a:ln>
        </p:spPr>
        <p:txBody>
          <a:bodyPr/>
          <a:lstStyle/>
          <a:p>
            <a:pPr marL="0" indent="0">
              <a:buNone/>
              <a:defRPr/>
            </a:pPr>
            <a:r>
              <a:rPr lang="en-US" dirty="0"/>
              <a: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09825431-900C-0479-0FD5-76AF58959FDC}"/>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B2850ED0-F2FB-473B-870F-AE3BF5F35DE7}" type="slidenum">
              <a:rPr lang="en-US" altLang="en-US" sz="1179">
                <a:solidFill>
                  <a:srgbClr val="FFFFFF"/>
                </a:solidFill>
              </a:rPr>
              <a:pPr algn="l">
                <a:spcBef>
                  <a:spcPct val="0"/>
                </a:spcBef>
                <a:buFontTx/>
                <a:buNone/>
              </a:pPr>
              <a:t>22</a:t>
            </a:fld>
            <a:endParaRPr lang="en-US" altLang="en-US" sz="1179">
              <a:solidFill>
                <a:srgbClr val="FFFFFF"/>
              </a:solidFill>
            </a:endParaRPr>
          </a:p>
        </p:txBody>
      </p:sp>
      <p:sp>
        <p:nvSpPr>
          <p:cNvPr id="15363" name="Rectangle 2">
            <a:extLst>
              <a:ext uri="{FF2B5EF4-FFF2-40B4-BE49-F238E27FC236}">
                <a16:creationId xmlns:a16="http://schemas.microsoft.com/office/drawing/2014/main" id="{DEFEDBA2-ED61-0466-EF0F-84607D92CCAE}"/>
              </a:ext>
            </a:extLst>
          </p:cNvPr>
          <p:cNvSpPr>
            <a:spLocks noChangeArrowheads="1"/>
          </p:cNvSpPr>
          <p:nvPr/>
        </p:nvSpPr>
        <p:spPr bwMode="auto">
          <a:xfrm>
            <a:off x="408214" y="0"/>
            <a:ext cx="8001000" cy="903175"/>
          </a:xfrm>
          <a:prstGeom prst="rect">
            <a:avLst/>
          </a:prstGeom>
          <a:noFill/>
          <a:ln w="9525">
            <a:noFill/>
            <a:miter lim="800000"/>
            <a:headEnd/>
            <a:tailEnd/>
          </a:ln>
        </p:spPr>
        <p:txBody>
          <a:bodyPr lIns="89565" tIns="44783" rIns="89565" bIns="44783" anchor="b"/>
          <a:lstStyle/>
          <a:p>
            <a:pPr algn="ctr" eaLnBrk="1" hangingPunct="1">
              <a:defRPr/>
            </a:pPr>
            <a:r>
              <a:rPr lang="en-US" sz="2571" b="1" dirty="0">
                <a:solidFill>
                  <a:schemeClr val="tx2"/>
                </a:solidFill>
                <a:cs typeface="Arial" charset="0"/>
              </a:rPr>
              <a:t>Attribute Selection Measure: Information Gain (ID3/C4.5)</a:t>
            </a:r>
          </a:p>
        </p:txBody>
      </p:sp>
      <p:sp>
        <p:nvSpPr>
          <p:cNvPr id="40964" name="Rectangle 3">
            <a:extLst>
              <a:ext uri="{FF2B5EF4-FFF2-40B4-BE49-F238E27FC236}">
                <a16:creationId xmlns:a16="http://schemas.microsoft.com/office/drawing/2014/main" id="{07DDF4F2-B2BC-BC66-2277-ED03B61BEAAD}"/>
              </a:ext>
            </a:extLst>
          </p:cNvPr>
          <p:cNvSpPr>
            <a:spLocks noChangeArrowheads="1"/>
          </p:cNvSpPr>
          <p:nvPr/>
        </p:nvSpPr>
        <p:spPr bwMode="auto">
          <a:xfrm>
            <a:off x="457541" y="1524000"/>
            <a:ext cx="8155781"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lnSpc>
                <a:spcPct val="110000"/>
              </a:lnSpc>
              <a:buClr>
                <a:schemeClr val="folHlink"/>
              </a:buClr>
              <a:buSzPct val="60000"/>
              <a:buFont typeface="Wingdings" panose="05000000000000000000" pitchFamily="2" charset="2"/>
              <a:buChar char="n"/>
            </a:pPr>
            <a:r>
              <a:rPr lang="en-US" altLang="en-US" sz="2357">
                <a:latin typeface="Calibri" panose="020F0502020204030204" pitchFamily="34" charset="0"/>
              </a:rPr>
              <a:t>Select the attribute with the highest information gain</a:t>
            </a:r>
          </a:p>
          <a:p>
            <a:pPr eaLnBrk="1" hangingPunct="1">
              <a:lnSpc>
                <a:spcPct val="110000"/>
              </a:lnSpc>
              <a:buClr>
                <a:schemeClr val="folHlink"/>
              </a:buClr>
              <a:buSzPct val="60000"/>
              <a:buFont typeface="Wingdings" panose="05000000000000000000" pitchFamily="2" charset="2"/>
              <a:buChar char="n"/>
            </a:pPr>
            <a:r>
              <a:rPr lang="en-US" altLang="en-US" sz="2357">
                <a:latin typeface="Calibri" panose="020F0502020204030204" pitchFamily="34" charset="0"/>
              </a:rPr>
              <a:t>Let </a:t>
            </a:r>
            <a:r>
              <a:rPr lang="en-US" altLang="en-US" sz="2357" i="1">
                <a:latin typeface="Calibri" panose="020F0502020204030204" pitchFamily="34" charset="0"/>
              </a:rPr>
              <a:t>p</a:t>
            </a:r>
            <a:r>
              <a:rPr lang="en-US" altLang="en-US" sz="2357" i="1" baseline="-25000">
                <a:latin typeface="Calibri" panose="020F0502020204030204" pitchFamily="34" charset="0"/>
              </a:rPr>
              <a:t>i</a:t>
            </a:r>
            <a:r>
              <a:rPr lang="en-US" altLang="en-US" sz="2357">
                <a:latin typeface="Calibri" panose="020F0502020204030204" pitchFamily="34" charset="0"/>
              </a:rPr>
              <a:t> be the probability that an arbitrary tuple in D belongs to class C</a:t>
            </a:r>
            <a:r>
              <a:rPr lang="en-US" altLang="en-US" sz="2357" baseline="-25000">
                <a:latin typeface="Calibri" panose="020F0502020204030204" pitchFamily="34" charset="0"/>
              </a:rPr>
              <a:t>i</a:t>
            </a:r>
            <a:r>
              <a:rPr lang="en-US" altLang="en-US" sz="2357">
                <a:latin typeface="Calibri" panose="020F0502020204030204" pitchFamily="34" charset="0"/>
              </a:rPr>
              <a:t>, estimated by |C</a:t>
            </a:r>
            <a:r>
              <a:rPr lang="en-US" altLang="en-US" sz="2357" i="1" baseline="-25000">
                <a:latin typeface="Calibri" panose="020F0502020204030204" pitchFamily="34" charset="0"/>
              </a:rPr>
              <a:t>i</a:t>
            </a:r>
            <a:r>
              <a:rPr lang="en-US" altLang="en-US" sz="2357" baseline="-25000">
                <a:latin typeface="Calibri" panose="020F0502020204030204" pitchFamily="34" charset="0"/>
              </a:rPr>
              <a:t>, D</a:t>
            </a:r>
            <a:r>
              <a:rPr lang="en-US" altLang="en-US" sz="2357">
                <a:latin typeface="Calibri" panose="020F0502020204030204" pitchFamily="34" charset="0"/>
              </a:rPr>
              <a:t>|/|D|</a:t>
            </a:r>
          </a:p>
          <a:p>
            <a:pPr eaLnBrk="1" hangingPunct="1">
              <a:lnSpc>
                <a:spcPct val="110000"/>
              </a:lnSpc>
              <a:buClr>
                <a:schemeClr val="folHlink"/>
              </a:buClr>
              <a:buSzPct val="60000"/>
              <a:buFont typeface="Wingdings" panose="05000000000000000000" pitchFamily="2" charset="2"/>
              <a:buChar char="n"/>
            </a:pPr>
            <a:r>
              <a:rPr lang="en-US" altLang="en-US" sz="2357">
                <a:solidFill>
                  <a:schemeClr val="hlink"/>
                </a:solidFill>
                <a:latin typeface="Calibri" panose="020F0502020204030204" pitchFamily="34" charset="0"/>
              </a:rPr>
              <a:t>Expected information</a:t>
            </a:r>
            <a:r>
              <a:rPr lang="en-US" altLang="en-US" sz="2357">
                <a:latin typeface="Calibri" panose="020F0502020204030204" pitchFamily="34" charset="0"/>
              </a:rPr>
              <a:t> (entropy) needed to classify a tuple in D:</a:t>
            </a:r>
          </a:p>
          <a:p>
            <a:pPr eaLnBrk="1" hangingPunct="1">
              <a:lnSpc>
                <a:spcPct val="110000"/>
              </a:lnSpc>
              <a:buClr>
                <a:schemeClr val="folHlink"/>
              </a:buClr>
              <a:buSzPct val="60000"/>
              <a:buFont typeface="Wingdings" panose="05000000000000000000" pitchFamily="2" charset="2"/>
              <a:buChar char="n"/>
            </a:pPr>
            <a:endParaRPr lang="en-US" altLang="en-US" sz="2357">
              <a:latin typeface="Calibri" panose="020F0502020204030204" pitchFamily="34" charset="0"/>
            </a:endParaRPr>
          </a:p>
          <a:p>
            <a:pPr eaLnBrk="1" hangingPunct="1">
              <a:lnSpc>
                <a:spcPct val="110000"/>
              </a:lnSpc>
              <a:buClr>
                <a:schemeClr val="folHlink"/>
              </a:buClr>
              <a:buSzPct val="60000"/>
              <a:buFont typeface="Wingdings" panose="05000000000000000000" pitchFamily="2" charset="2"/>
              <a:buChar char="n"/>
            </a:pPr>
            <a:r>
              <a:rPr lang="en-US" altLang="en-US" sz="2357">
                <a:solidFill>
                  <a:schemeClr val="hlink"/>
                </a:solidFill>
                <a:latin typeface="Calibri" panose="020F0502020204030204" pitchFamily="34" charset="0"/>
              </a:rPr>
              <a:t>Information</a:t>
            </a:r>
            <a:r>
              <a:rPr lang="en-US" altLang="en-US" sz="2357">
                <a:latin typeface="Calibri" panose="020F0502020204030204" pitchFamily="34" charset="0"/>
              </a:rPr>
              <a:t> needed (after using A to split D into v partitions) to classify D:</a:t>
            </a:r>
          </a:p>
          <a:p>
            <a:pPr eaLnBrk="1" hangingPunct="1">
              <a:lnSpc>
                <a:spcPct val="110000"/>
              </a:lnSpc>
              <a:buClr>
                <a:schemeClr val="folHlink"/>
              </a:buClr>
              <a:buSzPct val="60000"/>
              <a:buFont typeface="Wingdings" panose="05000000000000000000" pitchFamily="2" charset="2"/>
              <a:buChar char="n"/>
            </a:pPr>
            <a:endParaRPr lang="en-US" altLang="en-US" sz="2357">
              <a:latin typeface="Calibri" panose="020F0502020204030204" pitchFamily="34" charset="0"/>
            </a:endParaRPr>
          </a:p>
          <a:p>
            <a:pPr eaLnBrk="1" hangingPunct="1">
              <a:lnSpc>
                <a:spcPct val="110000"/>
              </a:lnSpc>
              <a:buClr>
                <a:schemeClr val="folHlink"/>
              </a:buClr>
              <a:buSzPct val="60000"/>
              <a:buFont typeface="Wingdings" panose="05000000000000000000" pitchFamily="2" charset="2"/>
              <a:buChar char="n"/>
            </a:pPr>
            <a:r>
              <a:rPr lang="en-US" altLang="en-US" sz="2357">
                <a:solidFill>
                  <a:schemeClr val="hlink"/>
                </a:solidFill>
                <a:latin typeface="Calibri" panose="020F0502020204030204" pitchFamily="34" charset="0"/>
              </a:rPr>
              <a:t>Information gained</a:t>
            </a:r>
            <a:r>
              <a:rPr lang="en-US" altLang="en-US" sz="2357">
                <a:latin typeface="Calibri" panose="020F0502020204030204" pitchFamily="34" charset="0"/>
              </a:rPr>
              <a:t> by branching on attribute A</a:t>
            </a:r>
          </a:p>
          <a:p>
            <a:pPr eaLnBrk="1" hangingPunct="1">
              <a:lnSpc>
                <a:spcPct val="110000"/>
              </a:lnSpc>
              <a:buClr>
                <a:schemeClr val="folHlink"/>
              </a:buClr>
              <a:buSzPct val="60000"/>
              <a:buFont typeface="Wingdings" panose="05000000000000000000" pitchFamily="2" charset="2"/>
              <a:buChar char="n"/>
            </a:pPr>
            <a:endParaRPr lang="en-US" altLang="en-US" sz="2357">
              <a:latin typeface="Calibri" panose="020F0502020204030204" pitchFamily="34" charset="0"/>
            </a:endParaRPr>
          </a:p>
        </p:txBody>
      </p:sp>
      <p:graphicFrame>
        <p:nvGraphicFramePr>
          <p:cNvPr id="40965" name="Object 4">
            <a:extLst>
              <a:ext uri="{FF2B5EF4-FFF2-40B4-BE49-F238E27FC236}">
                <a16:creationId xmlns:a16="http://schemas.microsoft.com/office/drawing/2014/main" id="{5F222871-B813-7230-A5FB-D3B4E1D58FD4}"/>
              </a:ext>
            </a:extLst>
          </p:cNvPr>
          <p:cNvGraphicFramePr>
            <a:graphicFrameLocks noChangeAspect="1"/>
          </p:cNvGraphicFramePr>
          <p:nvPr/>
        </p:nvGraphicFramePr>
        <p:xfrm>
          <a:off x="4532881" y="3209585"/>
          <a:ext cx="3199379" cy="687161"/>
        </p:xfrm>
        <a:graphic>
          <a:graphicData uri="http://schemas.openxmlformats.org/presentationml/2006/ole">
            <mc:AlternateContent xmlns:mc="http://schemas.openxmlformats.org/markup-compatibility/2006">
              <mc:Choice xmlns:v="urn:schemas-microsoft-com:vml" Requires="v">
                <p:oleObj name="Equation" r:id="rId3" imgW="1612900" imgH="431800" progId="Equation.3">
                  <p:embed/>
                </p:oleObj>
              </mc:Choice>
              <mc:Fallback>
                <p:oleObj name="Equation" r:id="rId3" imgW="1612900" imgH="431800" progId="Equation.3">
                  <p:embed/>
                  <p:pic>
                    <p:nvPicPr>
                      <p:cNvPr id="40965" name="Object 4">
                        <a:extLst>
                          <a:ext uri="{FF2B5EF4-FFF2-40B4-BE49-F238E27FC236}">
                            <a16:creationId xmlns:a16="http://schemas.microsoft.com/office/drawing/2014/main" id="{5F222871-B813-7230-A5FB-D3B4E1D58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881" y="3209585"/>
                        <a:ext cx="3199379" cy="6871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Object 5">
            <a:extLst>
              <a:ext uri="{FF2B5EF4-FFF2-40B4-BE49-F238E27FC236}">
                <a16:creationId xmlns:a16="http://schemas.microsoft.com/office/drawing/2014/main" id="{4448BE6A-6A0E-EE6C-ED95-81A46C454DC3}"/>
              </a:ext>
            </a:extLst>
          </p:cNvPr>
          <p:cNvGraphicFramePr>
            <a:graphicFrameLocks noChangeAspect="1"/>
          </p:cNvGraphicFramePr>
          <p:nvPr/>
        </p:nvGraphicFramePr>
        <p:xfrm>
          <a:off x="4367893" y="4245429"/>
          <a:ext cx="4451237" cy="949098"/>
        </p:xfrm>
        <a:graphic>
          <a:graphicData uri="http://schemas.openxmlformats.org/presentationml/2006/ole">
            <mc:AlternateContent xmlns:mc="http://schemas.openxmlformats.org/markup-compatibility/2006">
              <mc:Choice xmlns:v="urn:schemas-microsoft-com:vml" Requires="v">
                <p:oleObj name="Equation" r:id="rId5" imgW="1943100" imgH="457200" progId="Equation.3">
                  <p:embed/>
                </p:oleObj>
              </mc:Choice>
              <mc:Fallback>
                <p:oleObj name="Equation" r:id="rId5" imgW="1943100" imgH="457200" progId="Equation.3">
                  <p:embed/>
                  <p:pic>
                    <p:nvPicPr>
                      <p:cNvPr id="40966" name="Object 5">
                        <a:extLst>
                          <a:ext uri="{FF2B5EF4-FFF2-40B4-BE49-F238E27FC236}">
                            <a16:creationId xmlns:a16="http://schemas.microsoft.com/office/drawing/2014/main" id="{4448BE6A-6A0E-EE6C-ED95-81A46C454D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893" y="4245429"/>
                        <a:ext cx="4451237" cy="9490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7" name="Object 6">
            <a:extLst>
              <a:ext uri="{FF2B5EF4-FFF2-40B4-BE49-F238E27FC236}">
                <a16:creationId xmlns:a16="http://schemas.microsoft.com/office/drawing/2014/main" id="{A6C06E0E-AFD3-984A-348D-8F9B855F4831}"/>
              </a:ext>
            </a:extLst>
          </p:cNvPr>
          <p:cNvGraphicFramePr>
            <a:graphicFrameLocks noChangeAspect="1"/>
          </p:cNvGraphicFramePr>
          <p:nvPr/>
        </p:nvGraphicFramePr>
        <p:xfrm>
          <a:off x="3893345" y="5551715"/>
          <a:ext cx="4425723" cy="535782"/>
        </p:xfrm>
        <a:graphic>
          <a:graphicData uri="http://schemas.openxmlformats.org/presentationml/2006/ole">
            <mc:AlternateContent xmlns:mc="http://schemas.openxmlformats.org/markup-compatibility/2006">
              <mc:Choice xmlns:v="urn:schemas-microsoft-com:vml" Requires="v">
                <p:oleObj name="Equation" r:id="rId7" imgW="1790700" imgH="215900" progId="Equation.3">
                  <p:embed/>
                </p:oleObj>
              </mc:Choice>
              <mc:Fallback>
                <p:oleObj name="Equation" r:id="rId7" imgW="1790700" imgH="215900" progId="Equation.3">
                  <p:embed/>
                  <p:pic>
                    <p:nvPicPr>
                      <p:cNvPr id="40967" name="Object 6">
                        <a:extLst>
                          <a:ext uri="{FF2B5EF4-FFF2-40B4-BE49-F238E27FC236}">
                            <a16:creationId xmlns:a16="http://schemas.microsoft.com/office/drawing/2014/main" id="{A6C06E0E-AFD3-984A-348D-8F9B855F48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3345" y="5551715"/>
                        <a:ext cx="4425723" cy="5357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6">
            <a:extLst>
              <a:ext uri="{FF2B5EF4-FFF2-40B4-BE49-F238E27FC236}">
                <a16:creationId xmlns:a16="http://schemas.microsoft.com/office/drawing/2014/main" id="{2784A630-D979-2153-F5BB-B1DFCD72783A}"/>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45420DBA-4F85-4E6C-8712-F3D248F03828}" type="slidenum">
              <a:rPr lang="en-US" altLang="en-US" sz="1179">
                <a:solidFill>
                  <a:srgbClr val="FFFFFF"/>
                </a:solidFill>
              </a:rPr>
              <a:pPr algn="l">
                <a:spcBef>
                  <a:spcPct val="0"/>
                </a:spcBef>
                <a:buFontTx/>
                <a:buNone/>
              </a:pPr>
              <a:t>23</a:t>
            </a:fld>
            <a:endParaRPr lang="en-US" altLang="en-US" sz="1179">
              <a:solidFill>
                <a:srgbClr val="FFFFFF"/>
              </a:solidFill>
            </a:endParaRPr>
          </a:p>
        </p:txBody>
      </p:sp>
      <p:sp>
        <p:nvSpPr>
          <p:cNvPr id="16387" name="Rectangle 2">
            <a:extLst>
              <a:ext uri="{FF2B5EF4-FFF2-40B4-BE49-F238E27FC236}">
                <a16:creationId xmlns:a16="http://schemas.microsoft.com/office/drawing/2014/main" id="{011609EF-F44E-EA33-6B02-A46649C148BB}"/>
              </a:ext>
            </a:extLst>
          </p:cNvPr>
          <p:cNvSpPr>
            <a:spLocks noGrp="1" noChangeArrowheads="1"/>
          </p:cNvSpPr>
          <p:nvPr>
            <p:ph type="title"/>
          </p:nvPr>
        </p:nvSpPr>
        <p:spPr>
          <a:xfrm>
            <a:off x="309562" y="304460"/>
            <a:ext cx="8450036" cy="610620"/>
          </a:xfrm>
        </p:spPr>
        <p:txBody>
          <a:bodyPr>
            <a:normAutofit fontScale="90000"/>
          </a:bodyPr>
          <a:lstStyle/>
          <a:p>
            <a:pPr eaLnBrk="1" hangingPunct="1">
              <a:defRPr/>
            </a:pPr>
            <a:r>
              <a:rPr lang="en-US" sz="3857" dirty="0">
                <a:solidFill>
                  <a:schemeClr val="bg1"/>
                </a:solidFill>
                <a:latin typeface="+mn-lt"/>
              </a:rPr>
              <a:t>Attribute Selection: Information Gain</a:t>
            </a:r>
          </a:p>
        </p:txBody>
      </p:sp>
      <p:sp>
        <p:nvSpPr>
          <p:cNvPr id="43012" name="Rectangle 3">
            <a:extLst>
              <a:ext uri="{FF2B5EF4-FFF2-40B4-BE49-F238E27FC236}">
                <a16:creationId xmlns:a16="http://schemas.microsoft.com/office/drawing/2014/main" id="{7EBD2CF3-5623-1335-D035-BF7157800C88}"/>
              </a:ext>
            </a:extLst>
          </p:cNvPr>
          <p:cNvSpPr>
            <a:spLocks noGrp="1"/>
          </p:cNvSpPr>
          <p:nvPr>
            <p:ph type="body" sz="half" idx="1"/>
          </p:nvPr>
        </p:nvSpPr>
        <p:spPr>
          <a:xfrm>
            <a:off x="457541" y="1370920"/>
            <a:ext cx="4003902" cy="1600541"/>
          </a:xfrm>
        </p:spPr>
        <p:txBody>
          <a:bodyPr/>
          <a:lstStyle/>
          <a:p>
            <a:pPr eaLnBrk="1" hangingPunct="1">
              <a:lnSpc>
                <a:spcPct val="80000"/>
              </a:lnSpc>
              <a:spcBef>
                <a:spcPct val="30000"/>
              </a:spcBef>
              <a:buSzPct val="80000"/>
              <a:buFont typeface="Marlett" pitchFamily="2" charset="2"/>
              <a:buChar char="g"/>
            </a:pPr>
            <a:r>
              <a:rPr lang="en-US" altLang="en-US" sz="1929">
                <a:solidFill>
                  <a:schemeClr val="bg1"/>
                </a:solidFill>
              </a:rPr>
              <a:t>Class P: buys_computer = “yes”</a:t>
            </a:r>
          </a:p>
          <a:p>
            <a:pPr eaLnBrk="1" hangingPunct="1">
              <a:lnSpc>
                <a:spcPct val="80000"/>
              </a:lnSpc>
              <a:spcBef>
                <a:spcPct val="30000"/>
              </a:spcBef>
              <a:buSzPct val="80000"/>
              <a:buFont typeface="Marlett" pitchFamily="2" charset="2"/>
              <a:buChar char="g"/>
            </a:pPr>
            <a:r>
              <a:rPr lang="en-US" altLang="en-US" sz="1929">
                <a:solidFill>
                  <a:schemeClr val="bg1"/>
                </a:solidFill>
              </a:rPr>
              <a:t>Class N: buys_computer = “no”</a:t>
            </a:r>
          </a:p>
        </p:txBody>
      </p:sp>
      <p:sp>
        <p:nvSpPr>
          <p:cNvPr id="43013" name="Rectangle 4">
            <a:extLst>
              <a:ext uri="{FF2B5EF4-FFF2-40B4-BE49-F238E27FC236}">
                <a16:creationId xmlns:a16="http://schemas.microsoft.com/office/drawing/2014/main" id="{A50A336F-7376-1427-2EB1-CD72A29C8B98}"/>
              </a:ext>
            </a:extLst>
          </p:cNvPr>
          <p:cNvSpPr>
            <a:spLocks noGrp="1"/>
          </p:cNvSpPr>
          <p:nvPr>
            <p:ph type="body" sz="half" idx="2"/>
          </p:nvPr>
        </p:nvSpPr>
        <p:spPr>
          <a:xfrm>
            <a:off x="4718277" y="2743541"/>
            <a:ext cx="4005603" cy="2209459"/>
          </a:xfrm>
        </p:spPr>
        <p:txBody>
          <a:bodyPr/>
          <a:lstStyle/>
          <a:p>
            <a:pPr eaLnBrk="1" hangingPunct="1">
              <a:lnSpc>
                <a:spcPct val="130000"/>
              </a:lnSpc>
              <a:buFont typeface="Wingdings" panose="05000000000000000000" pitchFamily="2" charset="2"/>
              <a:buNone/>
            </a:pPr>
            <a:r>
              <a:rPr lang="en-US" altLang="en-US" sz="1929">
                <a:solidFill>
                  <a:schemeClr val="bg1"/>
                </a:solidFill>
              </a:rPr>
              <a:t>            means “age &lt;=30” has 5 out of 14 samples, with 2 yes’es  and 3 no’s.   Hence</a:t>
            </a:r>
          </a:p>
          <a:p>
            <a:pPr eaLnBrk="1" hangingPunct="1">
              <a:lnSpc>
                <a:spcPct val="90000"/>
              </a:lnSpc>
              <a:buClr>
                <a:schemeClr val="accent1"/>
              </a:buClr>
              <a:buFont typeface="Wingdings 2" panose="05020102010507070707" pitchFamily="18" charset="2"/>
              <a:buNone/>
            </a:pPr>
            <a:endParaRPr lang="en-US" altLang="en-US" sz="1929">
              <a:solidFill>
                <a:schemeClr val="bg1"/>
              </a:solidFill>
            </a:endParaRPr>
          </a:p>
          <a:p>
            <a:pPr eaLnBrk="1" hangingPunct="1">
              <a:lnSpc>
                <a:spcPct val="90000"/>
              </a:lnSpc>
              <a:buClr>
                <a:schemeClr val="accent1"/>
              </a:buClr>
              <a:buFont typeface="Wingdings 2" panose="05020102010507070707" pitchFamily="18" charset="2"/>
              <a:buNone/>
            </a:pPr>
            <a:endParaRPr lang="en-US" altLang="en-US" sz="1929">
              <a:solidFill>
                <a:schemeClr val="bg1"/>
              </a:solidFill>
            </a:endParaRPr>
          </a:p>
          <a:p>
            <a:pPr eaLnBrk="1" hangingPunct="1">
              <a:lnSpc>
                <a:spcPct val="90000"/>
              </a:lnSpc>
              <a:buClr>
                <a:schemeClr val="accent1"/>
              </a:buClr>
              <a:buFont typeface="Wingdings 2" panose="05020102010507070707" pitchFamily="18" charset="2"/>
              <a:buNone/>
            </a:pPr>
            <a:r>
              <a:rPr lang="en-US" altLang="en-US" sz="1929">
                <a:solidFill>
                  <a:schemeClr val="bg1"/>
                </a:solidFill>
              </a:rPr>
              <a:t>Similarly,</a:t>
            </a:r>
          </a:p>
        </p:txBody>
      </p:sp>
      <p:graphicFrame>
        <p:nvGraphicFramePr>
          <p:cNvPr id="43014" name="Object 5">
            <a:extLst>
              <a:ext uri="{FF2B5EF4-FFF2-40B4-BE49-F238E27FC236}">
                <a16:creationId xmlns:a16="http://schemas.microsoft.com/office/drawing/2014/main" id="{E4E41474-C8DC-A5CB-51A0-06D11EAE6001}"/>
              </a:ext>
            </a:extLst>
          </p:cNvPr>
          <p:cNvGraphicFramePr>
            <a:graphicFrameLocks noChangeAspect="1"/>
          </p:cNvGraphicFramePr>
          <p:nvPr/>
        </p:nvGraphicFramePr>
        <p:xfrm>
          <a:off x="898072" y="2590460"/>
          <a:ext cx="3235098" cy="1440656"/>
        </p:xfrm>
        <a:graphic>
          <a:graphicData uri="http://schemas.openxmlformats.org/presentationml/2006/ole">
            <mc:AlternateContent xmlns:mc="http://schemas.openxmlformats.org/markup-compatibility/2006">
              <mc:Choice xmlns:v="urn:schemas-microsoft-com:vml" Requires="v">
                <p:oleObj name="Worksheet" r:id="rId3" imgW="3352800" imgH="1438250" progId="Excel.Sheet.8">
                  <p:embed/>
                </p:oleObj>
              </mc:Choice>
              <mc:Fallback>
                <p:oleObj name="Worksheet" r:id="rId3" imgW="3352800" imgH="1438250" progId="Excel.Sheet.8">
                  <p:embed/>
                  <p:pic>
                    <p:nvPicPr>
                      <p:cNvPr id="43014" name="Object 5">
                        <a:extLst>
                          <a:ext uri="{FF2B5EF4-FFF2-40B4-BE49-F238E27FC236}">
                            <a16:creationId xmlns:a16="http://schemas.microsoft.com/office/drawing/2014/main" id="{E4E41474-C8DC-A5CB-51A0-06D11EAE6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072" y="2590460"/>
                        <a:ext cx="3235098" cy="1440656"/>
                      </a:xfrm>
                      <a:prstGeom prst="rect">
                        <a:avLst/>
                      </a:prstGeom>
                      <a:gradFill rotWithShape="1">
                        <a:gsLst>
                          <a:gs pos="0">
                            <a:srgbClr val="FFFFFF"/>
                          </a:gs>
                          <a:gs pos="55000">
                            <a:srgbClr val="FFFFFF"/>
                          </a:gs>
                          <a:gs pos="83000">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6">
            <a:extLst>
              <a:ext uri="{FF2B5EF4-FFF2-40B4-BE49-F238E27FC236}">
                <a16:creationId xmlns:a16="http://schemas.microsoft.com/office/drawing/2014/main" id="{E25185BE-9DF4-0579-A62C-C198639CBFC1}"/>
              </a:ext>
            </a:extLst>
          </p:cNvPr>
          <p:cNvGraphicFramePr>
            <a:graphicFrameLocks noChangeAspect="1"/>
          </p:cNvGraphicFramePr>
          <p:nvPr/>
        </p:nvGraphicFramePr>
        <p:xfrm>
          <a:off x="4866255" y="1296081"/>
          <a:ext cx="3619500" cy="1370920"/>
        </p:xfrm>
        <a:graphic>
          <a:graphicData uri="http://schemas.openxmlformats.org/presentationml/2006/ole">
            <mc:AlternateContent xmlns:mc="http://schemas.openxmlformats.org/markup-compatibility/2006">
              <mc:Choice xmlns:v="urn:schemas-microsoft-com:vml" Requires="v">
                <p:oleObj name="Equation" r:id="rId5" imgW="2044700" imgH="812800" progId="Equation.3">
                  <p:embed/>
                </p:oleObj>
              </mc:Choice>
              <mc:Fallback>
                <p:oleObj name="Equation" r:id="rId5" imgW="2044700" imgH="812800" progId="Equation.3">
                  <p:embed/>
                  <p:pic>
                    <p:nvPicPr>
                      <p:cNvPr id="43015" name="Object 6">
                        <a:extLst>
                          <a:ext uri="{FF2B5EF4-FFF2-40B4-BE49-F238E27FC236}">
                            <a16:creationId xmlns:a16="http://schemas.microsoft.com/office/drawing/2014/main" id="{E25185BE-9DF4-0579-A62C-C198639CBF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6255" y="1296081"/>
                        <a:ext cx="3619500" cy="13709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Object 7">
            <a:extLst>
              <a:ext uri="{FF2B5EF4-FFF2-40B4-BE49-F238E27FC236}">
                <a16:creationId xmlns:a16="http://schemas.microsoft.com/office/drawing/2014/main" id="{DD067A61-815D-7783-9AAF-F3DC59FFF46A}"/>
              </a:ext>
            </a:extLst>
          </p:cNvPr>
          <p:cNvGraphicFramePr>
            <a:graphicFrameLocks noChangeAspect="1"/>
          </p:cNvGraphicFramePr>
          <p:nvPr/>
        </p:nvGraphicFramePr>
        <p:xfrm>
          <a:off x="5351009" y="4898572"/>
          <a:ext cx="3466420" cy="1194027"/>
        </p:xfrm>
        <a:graphic>
          <a:graphicData uri="http://schemas.openxmlformats.org/presentationml/2006/ole">
            <mc:AlternateContent xmlns:mc="http://schemas.openxmlformats.org/markup-compatibility/2006">
              <mc:Choice xmlns:v="urn:schemas-microsoft-com:vml" Requires="v">
                <p:oleObj name="Equation" r:id="rId7" imgW="3594100" imgH="1193800" progId="Equation.3">
                  <p:embed/>
                </p:oleObj>
              </mc:Choice>
              <mc:Fallback>
                <p:oleObj name="Equation" r:id="rId7" imgW="3594100" imgH="1193800" progId="Equation.3">
                  <p:embed/>
                  <p:pic>
                    <p:nvPicPr>
                      <p:cNvPr id="43016" name="Object 7">
                        <a:extLst>
                          <a:ext uri="{FF2B5EF4-FFF2-40B4-BE49-F238E27FC236}">
                            <a16:creationId xmlns:a16="http://schemas.microsoft.com/office/drawing/2014/main" id="{DD067A61-815D-7783-9AAF-F3DC59FFF4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1009" y="4898572"/>
                        <a:ext cx="3466420" cy="11940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7" name="Object 8">
            <a:extLst>
              <a:ext uri="{FF2B5EF4-FFF2-40B4-BE49-F238E27FC236}">
                <a16:creationId xmlns:a16="http://schemas.microsoft.com/office/drawing/2014/main" id="{A082B0DA-F906-7D89-9584-26CB3D930E81}"/>
              </a:ext>
            </a:extLst>
          </p:cNvPr>
          <p:cNvGraphicFramePr>
            <a:graphicFrameLocks noChangeAspect="1"/>
          </p:cNvGraphicFramePr>
          <p:nvPr/>
        </p:nvGraphicFramePr>
        <p:xfrm>
          <a:off x="4718277" y="4114461"/>
          <a:ext cx="4119563" cy="389504"/>
        </p:xfrm>
        <a:graphic>
          <a:graphicData uri="http://schemas.openxmlformats.org/presentationml/2006/ole">
            <mc:AlternateContent xmlns:mc="http://schemas.openxmlformats.org/markup-compatibility/2006">
              <mc:Choice xmlns:v="urn:schemas-microsoft-com:vml" Requires="v">
                <p:oleObj name="Equation" r:id="rId9" imgW="2552700" imgH="241300" progId="Equation.3">
                  <p:embed/>
                </p:oleObj>
              </mc:Choice>
              <mc:Fallback>
                <p:oleObj name="Equation" r:id="rId9" imgW="2552700" imgH="241300" progId="Equation.3">
                  <p:embed/>
                  <p:pic>
                    <p:nvPicPr>
                      <p:cNvPr id="43017" name="Object 8">
                        <a:extLst>
                          <a:ext uri="{FF2B5EF4-FFF2-40B4-BE49-F238E27FC236}">
                            <a16:creationId xmlns:a16="http://schemas.microsoft.com/office/drawing/2014/main" id="{A082B0DA-F906-7D89-9584-26CB3D930E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8277" y="4114461"/>
                        <a:ext cx="4119563" cy="3895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8" name="Object 9">
            <a:extLst>
              <a:ext uri="{FF2B5EF4-FFF2-40B4-BE49-F238E27FC236}">
                <a16:creationId xmlns:a16="http://schemas.microsoft.com/office/drawing/2014/main" id="{36B57017-A2AC-096B-D7F8-C435533D3B05}"/>
              </a:ext>
            </a:extLst>
          </p:cNvPr>
          <p:cNvGraphicFramePr>
            <a:graphicFrameLocks/>
          </p:cNvGraphicFramePr>
          <p:nvPr/>
        </p:nvGraphicFramePr>
        <p:xfrm>
          <a:off x="309563" y="4109357"/>
          <a:ext cx="4262438" cy="2667000"/>
        </p:xfrm>
        <a:graphic>
          <a:graphicData uri="http://schemas.openxmlformats.org/presentationml/2006/ole">
            <mc:AlternateContent xmlns:mc="http://schemas.openxmlformats.org/markup-compatibility/2006">
              <mc:Choice xmlns:v="urn:schemas-microsoft-com:vml" Requires="v">
                <p:oleObj name="Worksheet" r:id="rId11" imgW="5778000" imgH="3948840" progId="Excel.Sheet.8">
                  <p:embed/>
                </p:oleObj>
              </mc:Choice>
              <mc:Fallback>
                <p:oleObj name="Worksheet" r:id="rId11" imgW="5778000" imgH="3948840" progId="Excel.Sheet.8">
                  <p:embed/>
                  <p:pic>
                    <p:nvPicPr>
                      <p:cNvPr id="43018" name="Object 9">
                        <a:extLst>
                          <a:ext uri="{FF2B5EF4-FFF2-40B4-BE49-F238E27FC236}">
                            <a16:creationId xmlns:a16="http://schemas.microsoft.com/office/drawing/2014/main" id="{36B57017-A2AC-096B-D7F8-C435533D3B05}"/>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563" y="4109357"/>
                        <a:ext cx="4262438" cy="2667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9" name="Object 10">
            <a:extLst>
              <a:ext uri="{FF2B5EF4-FFF2-40B4-BE49-F238E27FC236}">
                <a16:creationId xmlns:a16="http://schemas.microsoft.com/office/drawing/2014/main" id="{E31926F5-DE7E-479F-B9E8-F19E810BE52E}"/>
              </a:ext>
            </a:extLst>
          </p:cNvPr>
          <p:cNvGraphicFramePr>
            <a:graphicFrameLocks noChangeAspect="1"/>
          </p:cNvGraphicFramePr>
          <p:nvPr/>
        </p:nvGraphicFramePr>
        <p:xfrm>
          <a:off x="4327071" y="2612572"/>
          <a:ext cx="1034143" cy="665050"/>
        </p:xfrm>
        <a:graphic>
          <a:graphicData uri="http://schemas.openxmlformats.org/presentationml/2006/ole">
            <mc:AlternateContent xmlns:mc="http://schemas.openxmlformats.org/markup-compatibility/2006">
              <mc:Choice xmlns:v="urn:schemas-microsoft-com:vml" Requires="v">
                <p:oleObj name="Equation" r:id="rId13" imgW="583947" imgH="393529" progId="Equation.3">
                  <p:embed/>
                </p:oleObj>
              </mc:Choice>
              <mc:Fallback>
                <p:oleObj name="Equation" r:id="rId13" imgW="583947" imgH="393529" progId="Equation.3">
                  <p:embed/>
                  <p:pic>
                    <p:nvPicPr>
                      <p:cNvPr id="43019" name="Object 10">
                        <a:extLst>
                          <a:ext uri="{FF2B5EF4-FFF2-40B4-BE49-F238E27FC236}">
                            <a16:creationId xmlns:a16="http://schemas.microsoft.com/office/drawing/2014/main" id="{E31926F5-DE7E-479F-B9E8-F19E810BE52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7071" y="2612572"/>
                        <a:ext cx="1034143" cy="665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0" name="Object 11">
            <a:extLst>
              <a:ext uri="{FF2B5EF4-FFF2-40B4-BE49-F238E27FC236}">
                <a16:creationId xmlns:a16="http://schemas.microsoft.com/office/drawing/2014/main" id="{7A7FF9E0-133D-9ED2-B011-D5367B1F54DD}"/>
              </a:ext>
            </a:extLst>
          </p:cNvPr>
          <p:cNvGraphicFramePr>
            <a:graphicFrameLocks noChangeAspect="1"/>
          </p:cNvGraphicFramePr>
          <p:nvPr/>
        </p:nvGraphicFramePr>
        <p:xfrm>
          <a:off x="236425" y="2058080"/>
          <a:ext cx="4629830" cy="523875"/>
        </p:xfrm>
        <a:graphic>
          <a:graphicData uri="http://schemas.openxmlformats.org/presentationml/2006/ole">
            <mc:AlternateContent xmlns:mc="http://schemas.openxmlformats.org/markup-compatibility/2006">
              <mc:Choice xmlns:v="urn:schemas-microsoft-com:vml" Requires="v">
                <p:oleObj name="Equation" r:id="rId15" imgW="3314700" imgH="393700" progId="Equation.3">
                  <p:embed/>
                </p:oleObj>
              </mc:Choice>
              <mc:Fallback>
                <p:oleObj name="Equation" r:id="rId15" imgW="3314700" imgH="393700" progId="Equation.3">
                  <p:embed/>
                  <p:pic>
                    <p:nvPicPr>
                      <p:cNvPr id="43020" name="Object 11">
                        <a:extLst>
                          <a:ext uri="{FF2B5EF4-FFF2-40B4-BE49-F238E27FC236}">
                            <a16:creationId xmlns:a16="http://schemas.microsoft.com/office/drawing/2014/main" id="{7A7FF9E0-133D-9ED2-B011-D5367B1F54D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425" y="2058080"/>
                        <a:ext cx="462983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F54ECF28-732E-74EF-0241-EB2AF2E94463}"/>
              </a:ext>
            </a:extLst>
          </p:cNvPr>
          <p:cNvSpPr>
            <a:spLocks noGrp="1"/>
          </p:cNvSpPr>
          <p:nvPr>
            <p:ph type="title"/>
          </p:nvPr>
        </p:nvSpPr>
        <p:spPr/>
        <p:txBody>
          <a:bodyPr/>
          <a:lstStyle/>
          <a:p>
            <a:r>
              <a:rPr lang="en-GB" altLang="en-AS"/>
              <a:t>Class Work</a:t>
            </a:r>
          </a:p>
        </p:txBody>
      </p:sp>
      <p:graphicFrame>
        <p:nvGraphicFramePr>
          <p:cNvPr id="5" name="Content Placeholder 4">
            <a:extLst>
              <a:ext uri="{FF2B5EF4-FFF2-40B4-BE49-F238E27FC236}">
                <a16:creationId xmlns:a16="http://schemas.microsoft.com/office/drawing/2014/main" id="{18A05805-0FE8-2A28-D56A-521124C0E26B}"/>
              </a:ext>
            </a:extLst>
          </p:cNvPr>
          <p:cNvGraphicFramePr>
            <a:graphicFrameLocks noGrp="1"/>
          </p:cNvGraphicFramePr>
          <p:nvPr>
            <p:ph sz="half" idx="2"/>
          </p:nvPr>
        </p:nvGraphicFramePr>
        <p:xfrm>
          <a:off x="653143" y="979714"/>
          <a:ext cx="7674426" cy="4980210"/>
        </p:xfrm>
        <a:graphic>
          <a:graphicData uri="http://schemas.openxmlformats.org/drawingml/2006/table">
            <a:tbl>
              <a:tblPr/>
              <a:tblGrid>
                <a:gridCol w="1279071">
                  <a:extLst>
                    <a:ext uri="{9D8B030D-6E8A-4147-A177-3AD203B41FA5}">
                      <a16:colId xmlns:a16="http://schemas.microsoft.com/office/drawing/2014/main" val="20000"/>
                    </a:ext>
                  </a:extLst>
                </a:gridCol>
                <a:gridCol w="1279071">
                  <a:extLst>
                    <a:ext uri="{9D8B030D-6E8A-4147-A177-3AD203B41FA5}">
                      <a16:colId xmlns:a16="http://schemas.microsoft.com/office/drawing/2014/main" val="20001"/>
                    </a:ext>
                  </a:extLst>
                </a:gridCol>
                <a:gridCol w="1279071">
                  <a:extLst>
                    <a:ext uri="{9D8B030D-6E8A-4147-A177-3AD203B41FA5}">
                      <a16:colId xmlns:a16="http://schemas.microsoft.com/office/drawing/2014/main" val="20002"/>
                    </a:ext>
                  </a:extLst>
                </a:gridCol>
                <a:gridCol w="1279071">
                  <a:extLst>
                    <a:ext uri="{9D8B030D-6E8A-4147-A177-3AD203B41FA5}">
                      <a16:colId xmlns:a16="http://schemas.microsoft.com/office/drawing/2014/main" val="20003"/>
                    </a:ext>
                  </a:extLst>
                </a:gridCol>
                <a:gridCol w="1279071">
                  <a:extLst>
                    <a:ext uri="{9D8B030D-6E8A-4147-A177-3AD203B41FA5}">
                      <a16:colId xmlns:a16="http://schemas.microsoft.com/office/drawing/2014/main" val="20004"/>
                    </a:ext>
                  </a:extLst>
                </a:gridCol>
                <a:gridCol w="1279071">
                  <a:extLst>
                    <a:ext uri="{9D8B030D-6E8A-4147-A177-3AD203B41FA5}">
                      <a16:colId xmlns:a16="http://schemas.microsoft.com/office/drawing/2014/main" val="20005"/>
                    </a:ext>
                  </a:extLst>
                </a:gridCol>
              </a:tblGrid>
              <a:tr h="332014">
                <a:tc>
                  <a:txBody>
                    <a:bodyPr/>
                    <a:lstStyle/>
                    <a:p>
                      <a:pPr algn="l" fontAlgn="ctr"/>
                      <a:r>
                        <a:rPr lang="en-GB" sz="1400" b="1">
                          <a:solidFill>
                            <a:schemeClr val="bg2">
                              <a:lumMod val="10000"/>
                            </a:schemeClr>
                          </a:solidFill>
                          <a:effectLst/>
                        </a:rPr>
                        <a:t>Day</a:t>
                      </a:r>
                    </a:p>
                  </a:txBody>
                  <a:tcPr marL="44373" marR="44373" marT="44373" marB="44373" anchor="ctr">
                    <a:lnL>
                      <a:noFill/>
                    </a:lnL>
                    <a:lnR>
                      <a:noFill/>
                    </a:lnR>
                    <a:lnT>
                      <a:noFill/>
                    </a:lnT>
                    <a:lnB w="6350" cap="flat" cmpd="sng" algn="ctr">
                      <a:solidFill>
                        <a:srgbClr val="DDDDDD"/>
                      </a:solidFill>
                      <a:prstDash val="solid"/>
                      <a:round/>
                      <a:headEnd type="none" w="med" len="med"/>
                      <a:tailEnd type="none" w="med" len="med"/>
                    </a:lnB>
                    <a:solidFill>
                      <a:schemeClr val="bg1"/>
                    </a:solidFill>
                  </a:tcPr>
                </a:tc>
                <a:tc>
                  <a:txBody>
                    <a:bodyPr/>
                    <a:lstStyle/>
                    <a:p>
                      <a:pPr algn="l" fontAlgn="ctr"/>
                      <a:r>
                        <a:rPr lang="en-GB" sz="1400" b="1">
                          <a:solidFill>
                            <a:schemeClr val="bg2">
                              <a:lumMod val="10000"/>
                            </a:schemeClr>
                          </a:solidFill>
                          <a:effectLst/>
                        </a:rPr>
                        <a:t>Outlook</a:t>
                      </a:r>
                    </a:p>
                  </a:txBody>
                  <a:tcPr marL="44373" marR="44373" marT="44373" marB="44373" anchor="ctr">
                    <a:lnL>
                      <a:noFill/>
                    </a:lnL>
                    <a:lnR>
                      <a:noFill/>
                    </a:lnR>
                    <a:lnT>
                      <a:noFill/>
                    </a:lnT>
                    <a:lnB w="6350" cap="flat" cmpd="sng" algn="ctr">
                      <a:solidFill>
                        <a:srgbClr val="DDDDDD"/>
                      </a:solidFill>
                      <a:prstDash val="solid"/>
                      <a:round/>
                      <a:headEnd type="none" w="med" len="med"/>
                      <a:tailEnd type="none" w="med" len="med"/>
                    </a:lnB>
                    <a:solidFill>
                      <a:schemeClr val="bg1"/>
                    </a:solidFill>
                  </a:tcPr>
                </a:tc>
                <a:tc>
                  <a:txBody>
                    <a:bodyPr/>
                    <a:lstStyle/>
                    <a:p>
                      <a:pPr algn="l" fontAlgn="ctr"/>
                      <a:r>
                        <a:rPr lang="en-GB" sz="1400" b="1">
                          <a:solidFill>
                            <a:schemeClr val="bg2">
                              <a:lumMod val="10000"/>
                            </a:schemeClr>
                          </a:solidFill>
                          <a:effectLst/>
                        </a:rPr>
                        <a:t>Temperature</a:t>
                      </a:r>
                    </a:p>
                  </a:txBody>
                  <a:tcPr marL="44373" marR="44373" marT="44373" marB="44373" anchor="ctr">
                    <a:lnL>
                      <a:noFill/>
                    </a:lnL>
                    <a:lnR>
                      <a:noFill/>
                    </a:lnR>
                    <a:lnT>
                      <a:noFill/>
                    </a:lnT>
                    <a:lnB w="6350" cap="flat" cmpd="sng" algn="ctr">
                      <a:solidFill>
                        <a:srgbClr val="DDDDDD"/>
                      </a:solidFill>
                      <a:prstDash val="solid"/>
                      <a:round/>
                      <a:headEnd type="none" w="med" len="med"/>
                      <a:tailEnd type="none" w="med" len="med"/>
                    </a:lnB>
                    <a:solidFill>
                      <a:schemeClr val="bg1"/>
                    </a:solidFill>
                  </a:tcPr>
                </a:tc>
                <a:tc>
                  <a:txBody>
                    <a:bodyPr/>
                    <a:lstStyle/>
                    <a:p>
                      <a:pPr algn="l" fontAlgn="ctr"/>
                      <a:r>
                        <a:rPr lang="en-GB" sz="1400" b="1">
                          <a:solidFill>
                            <a:schemeClr val="bg2">
                              <a:lumMod val="10000"/>
                            </a:schemeClr>
                          </a:solidFill>
                          <a:effectLst/>
                        </a:rPr>
                        <a:t>Humidity</a:t>
                      </a:r>
                    </a:p>
                  </a:txBody>
                  <a:tcPr marL="44373" marR="44373" marT="44373" marB="44373" anchor="ctr">
                    <a:lnL>
                      <a:noFill/>
                    </a:lnL>
                    <a:lnR>
                      <a:noFill/>
                    </a:lnR>
                    <a:lnT>
                      <a:noFill/>
                    </a:lnT>
                    <a:lnB w="6350" cap="flat" cmpd="sng" algn="ctr">
                      <a:solidFill>
                        <a:srgbClr val="DDDDDD"/>
                      </a:solidFill>
                      <a:prstDash val="solid"/>
                      <a:round/>
                      <a:headEnd type="none" w="med" len="med"/>
                      <a:tailEnd type="none" w="med" len="med"/>
                    </a:lnB>
                    <a:solidFill>
                      <a:schemeClr val="bg1"/>
                    </a:solidFill>
                  </a:tcPr>
                </a:tc>
                <a:tc>
                  <a:txBody>
                    <a:bodyPr/>
                    <a:lstStyle/>
                    <a:p>
                      <a:pPr algn="l" fontAlgn="ctr"/>
                      <a:r>
                        <a:rPr lang="en-GB" sz="1400" b="1">
                          <a:solidFill>
                            <a:schemeClr val="bg2">
                              <a:lumMod val="10000"/>
                            </a:schemeClr>
                          </a:solidFill>
                          <a:effectLst/>
                        </a:rPr>
                        <a:t>Wind</a:t>
                      </a:r>
                    </a:p>
                  </a:txBody>
                  <a:tcPr marL="44373" marR="44373" marT="44373" marB="44373" anchor="ctr">
                    <a:lnL>
                      <a:noFill/>
                    </a:lnL>
                    <a:lnR>
                      <a:noFill/>
                    </a:lnR>
                    <a:lnT>
                      <a:noFill/>
                    </a:lnT>
                    <a:lnB w="6350" cap="flat" cmpd="sng" algn="ctr">
                      <a:solidFill>
                        <a:srgbClr val="DDDDDD"/>
                      </a:solidFill>
                      <a:prstDash val="solid"/>
                      <a:round/>
                      <a:headEnd type="none" w="med" len="med"/>
                      <a:tailEnd type="none" w="med" len="med"/>
                    </a:lnB>
                    <a:solidFill>
                      <a:schemeClr val="bg1"/>
                    </a:solidFill>
                  </a:tcPr>
                </a:tc>
                <a:tc>
                  <a:txBody>
                    <a:bodyPr/>
                    <a:lstStyle/>
                    <a:p>
                      <a:pPr algn="l" fontAlgn="ctr"/>
                      <a:r>
                        <a:rPr lang="en-GB" sz="1400" b="1">
                          <a:solidFill>
                            <a:schemeClr val="bg2">
                              <a:lumMod val="10000"/>
                            </a:schemeClr>
                          </a:solidFill>
                          <a:effectLst/>
                        </a:rPr>
                        <a:t>Play cricket</a:t>
                      </a:r>
                    </a:p>
                  </a:txBody>
                  <a:tcPr marL="44373" marR="44373" marT="44373" marB="44373" anchor="ctr">
                    <a:lnL>
                      <a:noFill/>
                    </a:lnL>
                    <a:lnR>
                      <a:noFill/>
                    </a:lnR>
                    <a:lnT>
                      <a:noFill/>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2014">
                <a:tc>
                  <a:txBody>
                    <a:bodyPr/>
                    <a:lstStyle/>
                    <a:p>
                      <a:pPr algn="l" fontAlgn="t"/>
                      <a:r>
                        <a:rPr lang="en-GB" sz="1400" b="0">
                          <a:solidFill>
                            <a:schemeClr val="bg2">
                              <a:lumMod val="10000"/>
                            </a:schemeClr>
                          </a:solidFill>
                          <a:effectLst/>
                        </a:rPr>
                        <a:t>1</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Sunny</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Hot</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High</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Weak</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No</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2014">
                <a:tc>
                  <a:txBody>
                    <a:bodyPr/>
                    <a:lstStyle/>
                    <a:p>
                      <a:pPr algn="l" fontAlgn="t"/>
                      <a:r>
                        <a:rPr lang="en-GB" sz="1400" b="0">
                          <a:solidFill>
                            <a:schemeClr val="bg2">
                              <a:lumMod val="10000"/>
                            </a:schemeClr>
                          </a:solidFill>
                          <a:effectLst/>
                        </a:rPr>
                        <a:t>2</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Sunny</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Hot</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High</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Strong</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No</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2014">
                <a:tc>
                  <a:txBody>
                    <a:bodyPr/>
                    <a:lstStyle/>
                    <a:p>
                      <a:pPr algn="l" fontAlgn="t"/>
                      <a:r>
                        <a:rPr lang="en-GB" sz="1400" b="0">
                          <a:solidFill>
                            <a:schemeClr val="bg2">
                              <a:lumMod val="10000"/>
                            </a:schemeClr>
                          </a:solidFill>
                          <a:effectLst/>
                        </a:rPr>
                        <a:t>3</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Overcast</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Hot</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High</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Weak</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Yes</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2014">
                <a:tc>
                  <a:txBody>
                    <a:bodyPr/>
                    <a:lstStyle/>
                    <a:p>
                      <a:pPr algn="l" fontAlgn="t"/>
                      <a:r>
                        <a:rPr lang="en-GB" sz="1400" b="0">
                          <a:solidFill>
                            <a:schemeClr val="bg2">
                              <a:lumMod val="10000"/>
                            </a:schemeClr>
                          </a:solidFill>
                          <a:effectLst/>
                        </a:rPr>
                        <a:t>4</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Rain</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Mild</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High</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Weak</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Yes</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2014">
                <a:tc>
                  <a:txBody>
                    <a:bodyPr/>
                    <a:lstStyle/>
                    <a:p>
                      <a:pPr algn="l" fontAlgn="t"/>
                      <a:r>
                        <a:rPr lang="en-GB" sz="1400" b="0">
                          <a:solidFill>
                            <a:schemeClr val="bg2">
                              <a:lumMod val="10000"/>
                            </a:schemeClr>
                          </a:solidFill>
                          <a:effectLst/>
                        </a:rPr>
                        <a:t>5</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Rain</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Cool</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Normal</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Weak</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Yes</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32014">
                <a:tc>
                  <a:txBody>
                    <a:bodyPr/>
                    <a:lstStyle/>
                    <a:p>
                      <a:pPr algn="l" fontAlgn="t"/>
                      <a:r>
                        <a:rPr lang="en-GB" sz="1400" b="0">
                          <a:solidFill>
                            <a:schemeClr val="bg2">
                              <a:lumMod val="10000"/>
                            </a:schemeClr>
                          </a:solidFill>
                          <a:effectLst/>
                        </a:rPr>
                        <a:t>6</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Rain</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Cool</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Normal</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Strong</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No</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32014">
                <a:tc>
                  <a:txBody>
                    <a:bodyPr/>
                    <a:lstStyle/>
                    <a:p>
                      <a:pPr algn="l" fontAlgn="t"/>
                      <a:r>
                        <a:rPr lang="en-GB" sz="1400" b="0">
                          <a:solidFill>
                            <a:schemeClr val="bg2">
                              <a:lumMod val="10000"/>
                            </a:schemeClr>
                          </a:solidFill>
                          <a:effectLst/>
                        </a:rPr>
                        <a:t>7</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Overcast</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Cool</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Normal</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Strong</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Yes</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32014">
                <a:tc>
                  <a:txBody>
                    <a:bodyPr/>
                    <a:lstStyle/>
                    <a:p>
                      <a:pPr algn="l" fontAlgn="t"/>
                      <a:r>
                        <a:rPr lang="en-GB" sz="1400" b="0">
                          <a:solidFill>
                            <a:schemeClr val="bg2">
                              <a:lumMod val="10000"/>
                            </a:schemeClr>
                          </a:solidFill>
                          <a:effectLst/>
                        </a:rPr>
                        <a:t>8</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Sunny</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Mild</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High</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Weak</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No</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32014">
                <a:tc>
                  <a:txBody>
                    <a:bodyPr/>
                    <a:lstStyle/>
                    <a:p>
                      <a:pPr algn="l" fontAlgn="t"/>
                      <a:r>
                        <a:rPr lang="en-GB" sz="1400" b="0">
                          <a:solidFill>
                            <a:schemeClr val="bg2">
                              <a:lumMod val="10000"/>
                            </a:schemeClr>
                          </a:solidFill>
                          <a:effectLst/>
                        </a:rPr>
                        <a:t>9</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Sunny</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Cool</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Normal</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Weak</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Yes</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32014">
                <a:tc>
                  <a:txBody>
                    <a:bodyPr/>
                    <a:lstStyle/>
                    <a:p>
                      <a:pPr algn="l" fontAlgn="t"/>
                      <a:r>
                        <a:rPr lang="en-GB" sz="1400" b="0">
                          <a:solidFill>
                            <a:schemeClr val="bg2">
                              <a:lumMod val="10000"/>
                            </a:schemeClr>
                          </a:solidFill>
                          <a:effectLst/>
                        </a:rPr>
                        <a:t>10</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Rain</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Mild</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Normal</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Weak</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Yes</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32014">
                <a:tc>
                  <a:txBody>
                    <a:bodyPr/>
                    <a:lstStyle/>
                    <a:p>
                      <a:pPr algn="l" fontAlgn="t"/>
                      <a:r>
                        <a:rPr lang="en-GB" sz="1400" b="0">
                          <a:solidFill>
                            <a:schemeClr val="bg2">
                              <a:lumMod val="10000"/>
                            </a:schemeClr>
                          </a:solidFill>
                          <a:effectLst/>
                        </a:rPr>
                        <a:t>11</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Sunny</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Mild</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Normal</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Strong</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Yes</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32014">
                <a:tc>
                  <a:txBody>
                    <a:bodyPr/>
                    <a:lstStyle/>
                    <a:p>
                      <a:pPr algn="l" fontAlgn="t"/>
                      <a:r>
                        <a:rPr lang="en-GB" sz="1400" b="0">
                          <a:solidFill>
                            <a:schemeClr val="bg2">
                              <a:lumMod val="10000"/>
                            </a:schemeClr>
                          </a:solidFill>
                          <a:effectLst/>
                        </a:rPr>
                        <a:t>12</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Overcast</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Mild</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High</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Strong</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Yes</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32014">
                <a:tc>
                  <a:txBody>
                    <a:bodyPr/>
                    <a:lstStyle/>
                    <a:p>
                      <a:pPr algn="l" fontAlgn="t"/>
                      <a:r>
                        <a:rPr lang="en-GB" sz="1400" b="0">
                          <a:solidFill>
                            <a:schemeClr val="bg2">
                              <a:lumMod val="10000"/>
                            </a:schemeClr>
                          </a:solidFill>
                          <a:effectLst/>
                        </a:rPr>
                        <a:t>13</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Overcast</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Hot</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Normal</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Weak</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l" fontAlgn="t"/>
                      <a:r>
                        <a:rPr lang="en-GB" sz="1400" b="0">
                          <a:solidFill>
                            <a:schemeClr val="bg2">
                              <a:lumMod val="10000"/>
                            </a:schemeClr>
                          </a:solidFill>
                          <a:effectLst/>
                        </a:rPr>
                        <a:t>Yes</a:t>
                      </a:r>
                    </a:p>
                  </a:txBody>
                  <a:tcPr marL="44373" marR="44373" marT="44373" marB="4437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32014">
                <a:tc>
                  <a:txBody>
                    <a:bodyPr/>
                    <a:lstStyle/>
                    <a:p>
                      <a:pPr algn="l" fontAlgn="t"/>
                      <a:r>
                        <a:rPr lang="en-GB" sz="1400" b="0">
                          <a:solidFill>
                            <a:schemeClr val="bg2">
                              <a:lumMod val="10000"/>
                            </a:schemeClr>
                          </a:solidFill>
                          <a:effectLst/>
                        </a:rPr>
                        <a:t>14</a:t>
                      </a:r>
                    </a:p>
                  </a:txBody>
                  <a:tcPr marL="44373" marR="44373" marT="44373" marB="44373">
                    <a:lnL>
                      <a:noFill/>
                    </a:lnL>
                    <a:lnR>
                      <a:noFill/>
                    </a:lnR>
                    <a:lnT w="6350" cap="flat" cmpd="sng" algn="ctr">
                      <a:solidFill>
                        <a:srgbClr val="DDDDDD"/>
                      </a:solidFill>
                      <a:prstDash val="solid"/>
                      <a:round/>
                      <a:headEnd type="none" w="med" len="med"/>
                      <a:tailEnd type="none" w="med" len="med"/>
                    </a:lnT>
                    <a:lnB>
                      <a:noFill/>
                    </a:lnB>
                    <a:solidFill>
                      <a:schemeClr val="bg1"/>
                    </a:solidFill>
                  </a:tcPr>
                </a:tc>
                <a:tc>
                  <a:txBody>
                    <a:bodyPr/>
                    <a:lstStyle/>
                    <a:p>
                      <a:pPr algn="l" fontAlgn="t"/>
                      <a:r>
                        <a:rPr lang="en-GB" sz="1400" b="0">
                          <a:solidFill>
                            <a:schemeClr val="bg2">
                              <a:lumMod val="10000"/>
                            </a:schemeClr>
                          </a:solidFill>
                          <a:effectLst/>
                        </a:rPr>
                        <a:t>Rain</a:t>
                      </a:r>
                    </a:p>
                  </a:txBody>
                  <a:tcPr marL="44373" marR="44373" marT="44373" marB="44373">
                    <a:lnL>
                      <a:noFill/>
                    </a:lnL>
                    <a:lnR>
                      <a:noFill/>
                    </a:lnR>
                    <a:lnT w="6350" cap="flat" cmpd="sng" algn="ctr">
                      <a:solidFill>
                        <a:srgbClr val="DDDDDD"/>
                      </a:solidFill>
                      <a:prstDash val="solid"/>
                      <a:round/>
                      <a:headEnd type="none" w="med" len="med"/>
                      <a:tailEnd type="none" w="med" len="med"/>
                    </a:lnT>
                    <a:lnB>
                      <a:noFill/>
                    </a:lnB>
                    <a:solidFill>
                      <a:schemeClr val="bg1"/>
                    </a:solidFill>
                  </a:tcPr>
                </a:tc>
                <a:tc>
                  <a:txBody>
                    <a:bodyPr/>
                    <a:lstStyle/>
                    <a:p>
                      <a:pPr algn="l" fontAlgn="t"/>
                      <a:r>
                        <a:rPr lang="en-GB" sz="1400" b="0">
                          <a:solidFill>
                            <a:schemeClr val="bg2">
                              <a:lumMod val="10000"/>
                            </a:schemeClr>
                          </a:solidFill>
                          <a:effectLst/>
                        </a:rPr>
                        <a:t>Mild</a:t>
                      </a:r>
                    </a:p>
                  </a:txBody>
                  <a:tcPr marL="44373" marR="44373" marT="44373" marB="44373">
                    <a:lnL>
                      <a:noFill/>
                    </a:lnL>
                    <a:lnR>
                      <a:noFill/>
                    </a:lnR>
                    <a:lnT w="6350" cap="flat" cmpd="sng" algn="ctr">
                      <a:solidFill>
                        <a:srgbClr val="DDDDDD"/>
                      </a:solidFill>
                      <a:prstDash val="solid"/>
                      <a:round/>
                      <a:headEnd type="none" w="med" len="med"/>
                      <a:tailEnd type="none" w="med" len="med"/>
                    </a:lnT>
                    <a:lnB>
                      <a:noFill/>
                    </a:lnB>
                    <a:solidFill>
                      <a:schemeClr val="bg1"/>
                    </a:solidFill>
                  </a:tcPr>
                </a:tc>
                <a:tc>
                  <a:txBody>
                    <a:bodyPr/>
                    <a:lstStyle/>
                    <a:p>
                      <a:pPr algn="l" fontAlgn="t"/>
                      <a:r>
                        <a:rPr lang="en-GB" sz="1400" b="0">
                          <a:solidFill>
                            <a:schemeClr val="bg2">
                              <a:lumMod val="10000"/>
                            </a:schemeClr>
                          </a:solidFill>
                          <a:effectLst/>
                        </a:rPr>
                        <a:t>High</a:t>
                      </a:r>
                    </a:p>
                  </a:txBody>
                  <a:tcPr marL="44373" marR="44373" marT="44373" marB="44373">
                    <a:lnL>
                      <a:noFill/>
                    </a:lnL>
                    <a:lnR>
                      <a:noFill/>
                    </a:lnR>
                    <a:lnT w="6350" cap="flat" cmpd="sng" algn="ctr">
                      <a:solidFill>
                        <a:srgbClr val="DDDDDD"/>
                      </a:solidFill>
                      <a:prstDash val="solid"/>
                      <a:round/>
                      <a:headEnd type="none" w="med" len="med"/>
                      <a:tailEnd type="none" w="med" len="med"/>
                    </a:lnT>
                    <a:lnB>
                      <a:noFill/>
                    </a:lnB>
                    <a:solidFill>
                      <a:schemeClr val="bg1"/>
                    </a:solidFill>
                  </a:tcPr>
                </a:tc>
                <a:tc>
                  <a:txBody>
                    <a:bodyPr/>
                    <a:lstStyle/>
                    <a:p>
                      <a:pPr algn="l" fontAlgn="t"/>
                      <a:r>
                        <a:rPr lang="en-GB" sz="1400" b="0">
                          <a:solidFill>
                            <a:schemeClr val="bg2">
                              <a:lumMod val="10000"/>
                            </a:schemeClr>
                          </a:solidFill>
                          <a:effectLst/>
                        </a:rPr>
                        <a:t>Strong</a:t>
                      </a:r>
                    </a:p>
                  </a:txBody>
                  <a:tcPr marL="44373" marR="44373" marT="44373" marB="44373">
                    <a:lnL>
                      <a:noFill/>
                    </a:lnL>
                    <a:lnR>
                      <a:noFill/>
                    </a:lnR>
                    <a:lnT w="6350" cap="flat" cmpd="sng" algn="ctr">
                      <a:solidFill>
                        <a:srgbClr val="DDDDDD"/>
                      </a:solidFill>
                      <a:prstDash val="solid"/>
                      <a:round/>
                      <a:headEnd type="none" w="med" len="med"/>
                      <a:tailEnd type="none" w="med" len="med"/>
                    </a:lnT>
                    <a:lnB>
                      <a:noFill/>
                    </a:lnB>
                    <a:solidFill>
                      <a:schemeClr val="bg1"/>
                    </a:solidFill>
                  </a:tcPr>
                </a:tc>
                <a:tc>
                  <a:txBody>
                    <a:bodyPr/>
                    <a:lstStyle/>
                    <a:p>
                      <a:pPr algn="l" fontAlgn="t"/>
                      <a:r>
                        <a:rPr lang="en-GB" sz="1400" b="0" dirty="0">
                          <a:solidFill>
                            <a:schemeClr val="bg2">
                              <a:lumMod val="10000"/>
                            </a:schemeClr>
                          </a:solidFill>
                          <a:effectLst/>
                        </a:rPr>
                        <a:t>No</a:t>
                      </a:r>
                    </a:p>
                  </a:txBody>
                  <a:tcPr marL="44373" marR="44373" marT="44373" marB="44373">
                    <a:lnL>
                      <a:noFill/>
                    </a:lnL>
                    <a:lnR>
                      <a:noFill/>
                    </a:lnR>
                    <a:lnT w="6350" cap="flat" cmpd="sng" algn="ctr">
                      <a:solidFill>
                        <a:srgbClr val="DDDDD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FB234332-E27E-E506-5C02-CCCEAD918657}"/>
              </a:ext>
            </a:extLst>
          </p:cNvPr>
          <p:cNvSpPr>
            <a:spLocks noGrp="1"/>
          </p:cNvSpPr>
          <p:nvPr>
            <p:ph type="title"/>
          </p:nvPr>
        </p:nvSpPr>
        <p:spPr/>
        <p:txBody>
          <a:bodyPr/>
          <a:lstStyle/>
          <a:p>
            <a:r>
              <a:rPr lang="en-GB" altLang="en-AS"/>
              <a:t>Final Result</a:t>
            </a:r>
          </a:p>
        </p:txBody>
      </p:sp>
      <p:sp>
        <p:nvSpPr>
          <p:cNvPr id="46083" name="Content Placeholder 3">
            <a:extLst>
              <a:ext uri="{FF2B5EF4-FFF2-40B4-BE49-F238E27FC236}">
                <a16:creationId xmlns:a16="http://schemas.microsoft.com/office/drawing/2014/main" id="{9E5C22F0-7579-AB07-BDF7-2657823389EE}"/>
              </a:ext>
            </a:extLst>
          </p:cNvPr>
          <p:cNvSpPr>
            <a:spLocks noGrp="1"/>
          </p:cNvSpPr>
          <p:nvPr>
            <p:ph sz="half" idx="2"/>
          </p:nvPr>
        </p:nvSpPr>
        <p:spPr>
          <a:xfrm>
            <a:off x="4645139" y="1600541"/>
            <a:ext cx="3895045" cy="4526075"/>
          </a:xfrm>
        </p:spPr>
        <p:txBody>
          <a:bodyPr/>
          <a:lstStyle/>
          <a:p>
            <a:endParaRPr lang="en-GB" altLang="en-AS"/>
          </a:p>
        </p:txBody>
      </p:sp>
      <p:sp>
        <p:nvSpPr>
          <p:cNvPr id="46084" name="Content Placeholder 6">
            <a:extLst>
              <a:ext uri="{FF2B5EF4-FFF2-40B4-BE49-F238E27FC236}">
                <a16:creationId xmlns:a16="http://schemas.microsoft.com/office/drawing/2014/main" id="{D098AEF6-3F30-6DED-5FF5-8F4198E59226}"/>
              </a:ext>
            </a:extLst>
          </p:cNvPr>
          <p:cNvSpPr>
            <a:spLocks noGrp="1"/>
          </p:cNvSpPr>
          <p:nvPr>
            <p:ph sz="half" idx="1"/>
          </p:nvPr>
        </p:nvSpPr>
        <p:spPr>
          <a:xfrm>
            <a:off x="603818" y="1600541"/>
            <a:ext cx="3895045" cy="4526075"/>
          </a:xfrm>
        </p:spPr>
        <p:txBody>
          <a:bodyPr/>
          <a:lstStyle/>
          <a:p>
            <a:endParaRPr lang="en-GB" altLang="en-AS"/>
          </a:p>
        </p:txBody>
      </p:sp>
      <p:pic>
        <p:nvPicPr>
          <p:cNvPr id="46085" name="Picture 7">
            <a:extLst>
              <a:ext uri="{FF2B5EF4-FFF2-40B4-BE49-F238E27FC236}">
                <a16:creationId xmlns:a16="http://schemas.microsoft.com/office/drawing/2014/main" id="{6A112654-4558-DAF9-07F2-AF40F1D93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29" y="1025640"/>
            <a:ext cx="8490857" cy="45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FDCE84D4-3163-706A-271D-2BDEB1445BBB}"/>
              </a:ext>
            </a:extLst>
          </p:cNvPr>
          <p:cNvSpPr>
            <a:spLocks noGrp="1" noChangeArrowheads="1"/>
          </p:cNvSpPr>
          <p:nvPr>
            <p:ph type="sldNum" sz="quarter" idx="12"/>
          </p:nvPr>
        </p:nvSpPr>
        <p:spPr bwMode="auto">
          <a:xfrm>
            <a:off x="420122" y="6252482"/>
            <a:ext cx="2058080" cy="3656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890431E8-4EE9-43C2-9510-FF0178EFE3A7}" type="slidenum">
              <a:rPr lang="en-US" altLang="en-US" sz="1179">
                <a:solidFill>
                  <a:srgbClr val="FFFFFF"/>
                </a:solidFill>
              </a:rPr>
              <a:pPr algn="l">
                <a:spcBef>
                  <a:spcPct val="0"/>
                </a:spcBef>
                <a:buFontTx/>
                <a:buNone/>
              </a:pPr>
              <a:t>26</a:t>
            </a:fld>
            <a:endParaRPr lang="en-US" altLang="en-US" sz="1179">
              <a:solidFill>
                <a:srgbClr val="FFFFFF"/>
              </a:solidFill>
            </a:endParaRPr>
          </a:p>
        </p:txBody>
      </p:sp>
      <p:sp>
        <p:nvSpPr>
          <p:cNvPr id="44035" name="Rectangle 2">
            <a:extLst>
              <a:ext uri="{FF2B5EF4-FFF2-40B4-BE49-F238E27FC236}">
                <a16:creationId xmlns:a16="http://schemas.microsoft.com/office/drawing/2014/main" id="{FE433B16-E349-4CC3-276B-FC55E402AB9E}"/>
              </a:ext>
            </a:extLst>
          </p:cNvPr>
          <p:cNvSpPr>
            <a:spLocks noGrp="1" noChangeArrowheads="1"/>
          </p:cNvSpPr>
          <p:nvPr>
            <p:ph type="title"/>
          </p:nvPr>
        </p:nvSpPr>
        <p:spPr>
          <a:xfrm>
            <a:off x="163286" y="153081"/>
            <a:ext cx="8817429" cy="581705"/>
          </a:xfrm>
        </p:spPr>
        <p:txBody>
          <a:bodyPr/>
          <a:lstStyle/>
          <a:p>
            <a:pPr eaLnBrk="1" hangingPunct="1">
              <a:defRPr/>
            </a:pPr>
            <a:r>
              <a:rPr lang="en-US" altLang="en-US" sz="2571" dirty="0">
                <a:solidFill>
                  <a:schemeClr val="bg1"/>
                </a:solidFill>
              </a:rPr>
              <a:t>Computing Information-Gain for Continuous-Valued Attributes</a:t>
            </a:r>
            <a:endParaRPr lang="en-US" altLang="en-US" sz="2571" i="1" dirty="0">
              <a:solidFill>
                <a:schemeClr val="bg1"/>
              </a:solidFill>
            </a:endParaRPr>
          </a:p>
        </p:txBody>
      </p:sp>
      <p:sp>
        <p:nvSpPr>
          <p:cNvPr id="47108" name="Rectangle 3">
            <a:extLst>
              <a:ext uri="{FF2B5EF4-FFF2-40B4-BE49-F238E27FC236}">
                <a16:creationId xmlns:a16="http://schemas.microsoft.com/office/drawing/2014/main" id="{911EB9D4-03DA-163D-B7DD-0783B966649E}"/>
              </a:ext>
            </a:extLst>
          </p:cNvPr>
          <p:cNvSpPr>
            <a:spLocks noGrp="1"/>
          </p:cNvSpPr>
          <p:nvPr>
            <p:ph type="body" idx="1"/>
          </p:nvPr>
        </p:nvSpPr>
        <p:spPr>
          <a:xfrm>
            <a:off x="420121" y="816429"/>
            <a:ext cx="8302058" cy="5366318"/>
          </a:xfrm>
        </p:spPr>
        <p:txBody>
          <a:bodyPr/>
          <a:lstStyle/>
          <a:p>
            <a:pPr eaLnBrk="1" hangingPunct="1">
              <a:lnSpc>
                <a:spcPct val="115000"/>
              </a:lnSpc>
              <a:spcBef>
                <a:spcPct val="25000"/>
              </a:spcBef>
            </a:pPr>
            <a:r>
              <a:rPr lang="en-US" altLang="en-US" sz="2357">
                <a:solidFill>
                  <a:schemeClr val="bg1"/>
                </a:solidFill>
              </a:rPr>
              <a:t>Let attribute A be a continuous-valued attribute</a:t>
            </a:r>
          </a:p>
          <a:p>
            <a:pPr eaLnBrk="1" hangingPunct="1">
              <a:lnSpc>
                <a:spcPct val="115000"/>
              </a:lnSpc>
              <a:spcBef>
                <a:spcPct val="25000"/>
              </a:spcBef>
            </a:pPr>
            <a:r>
              <a:rPr lang="en-US" altLang="en-US" sz="2357">
                <a:solidFill>
                  <a:schemeClr val="bg1"/>
                </a:solidFill>
              </a:rPr>
              <a:t>Must determine the </a:t>
            </a:r>
            <a:r>
              <a:rPr lang="en-US" altLang="en-US" sz="2357" i="1">
                <a:solidFill>
                  <a:schemeClr val="bg1"/>
                </a:solidFill>
              </a:rPr>
              <a:t>best split point</a:t>
            </a:r>
            <a:r>
              <a:rPr lang="en-US" altLang="en-US" sz="2357">
                <a:solidFill>
                  <a:schemeClr val="bg1"/>
                </a:solidFill>
              </a:rPr>
              <a:t> for A</a:t>
            </a:r>
          </a:p>
          <a:p>
            <a:pPr lvl="1" eaLnBrk="1" hangingPunct="1">
              <a:lnSpc>
                <a:spcPct val="115000"/>
              </a:lnSpc>
              <a:spcBef>
                <a:spcPct val="25000"/>
              </a:spcBef>
            </a:pPr>
            <a:r>
              <a:rPr lang="en-US" altLang="en-US" sz="2357">
                <a:solidFill>
                  <a:schemeClr val="bg1"/>
                </a:solidFill>
              </a:rPr>
              <a:t>Sort the value A in increasing order</a:t>
            </a:r>
          </a:p>
          <a:p>
            <a:pPr lvl="1" eaLnBrk="1" hangingPunct="1">
              <a:lnSpc>
                <a:spcPct val="115000"/>
              </a:lnSpc>
              <a:spcBef>
                <a:spcPct val="25000"/>
              </a:spcBef>
            </a:pPr>
            <a:r>
              <a:rPr lang="en-US" altLang="en-US" sz="2357">
                <a:solidFill>
                  <a:schemeClr val="bg1"/>
                </a:solidFill>
              </a:rPr>
              <a:t>Typically, the midpoint between each pair of adjacent values is considered as a possible </a:t>
            </a:r>
            <a:r>
              <a:rPr lang="en-US" altLang="en-US" sz="2357" i="1">
                <a:solidFill>
                  <a:schemeClr val="bg1"/>
                </a:solidFill>
              </a:rPr>
              <a:t>split point</a:t>
            </a:r>
          </a:p>
          <a:p>
            <a:pPr lvl="2" eaLnBrk="1" hangingPunct="1">
              <a:lnSpc>
                <a:spcPct val="115000"/>
              </a:lnSpc>
              <a:spcBef>
                <a:spcPct val="25000"/>
              </a:spcBef>
            </a:pPr>
            <a:r>
              <a:rPr lang="en-US" altLang="en-US" sz="1929">
                <a:solidFill>
                  <a:schemeClr val="bg1"/>
                </a:solidFill>
              </a:rPr>
              <a:t>(a</a:t>
            </a:r>
            <a:r>
              <a:rPr lang="en-US" altLang="en-US" sz="1929" baseline="-25000">
                <a:solidFill>
                  <a:schemeClr val="bg1"/>
                </a:solidFill>
              </a:rPr>
              <a:t>i</a:t>
            </a:r>
            <a:r>
              <a:rPr lang="en-US" altLang="en-US" sz="1929">
                <a:solidFill>
                  <a:schemeClr val="bg1"/>
                </a:solidFill>
              </a:rPr>
              <a:t>+a</a:t>
            </a:r>
            <a:r>
              <a:rPr lang="en-US" altLang="en-US" sz="1929" baseline="-25000">
                <a:solidFill>
                  <a:schemeClr val="bg1"/>
                </a:solidFill>
              </a:rPr>
              <a:t>i+1</a:t>
            </a:r>
            <a:r>
              <a:rPr lang="en-US" altLang="en-US" sz="1929">
                <a:solidFill>
                  <a:schemeClr val="bg1"/>
                </a:solidFill>
              </a:rPr>
              <a:t>)/2 is the midpoint between the values of a</a:t>
            </a:r>
            <a:r>
              <a:rPr lang="en-US" altLang="en-US" sz="1929" baseline="-25000">
                <a:solidFill>
                  <a:schemeClr val="bg1"/>
                </a:solidFill>
              </a:rPr>
              <a:t>i</a:t>
            </a:r>
            <a:r>
              <a:rPr lang="en-US" altLang="en-US" sz="1929">
                <a:solidFill>
                  <a:schemeClr val="bg1"/>
                </a:solidFill>
              </a:rPr>
              <a:t> and a</a:t>
            </a:r>
            <a:r>
              <a:rPr lang="en-US" altLang="en-US" sz="1929" baseline="-25000">
                <a:solidFill>
                  <a:schemeClr val="bg1"/>
                </a:solidFill>
              </a:rPr>
              <a:t>i+1</a:t>
            </a:r>
          </a:p>
          <a:p>
            <a:pPr lvl="1" eaLnBrk="1" hangingPunct="1">
              <a:lnSpc>
                <a:spcPct val="115000"/>
              </a:lnSpc>
              <a:spcBef>
                <a:spcPct val="25000"/>
              </a:spcBef>
            </a:pPr>
            <a:r>
              <a:rPr lang="en-US" altLang="en-US" sz="2357">
                <a:solidFill>
                  <a:schemeClr val="bg1"/>
                </a:solidFill>
              </a:rPr>
              <a:t>The point with the </a:t>
            </a:r>
            <a:r>
              <a:rPr lang="en-US" altLang="en-US" sz="2357" i="1">
                <a:solidFill>
                  <a:schemeClr val="bg1"/>
                </a:solidFill>
              </a:rPr>
              <a:t>minimum expected information requirement</a:t>
            </a:r>
            <a:r>
              <a:rPr lang="en-US" altLang="en-US" sz="2357">
                <a:solidFill>
                  <a:schemeClr val="bg1"/>
                </a:solidFill>
              </a:rPr>
              <a:t> for A is selected as the split-point for A</a:t>
            </a:r>
          </a:p>
          <a:p>
            <a:pPr eaLnBrk="1" hangingPunct="1">
              <a:lnSpc>
                <a:spcPct val="115000"/>
              </a:lnSpc>
            </a:pPr>
            <a:r>
              <a:rPr lang="en-US" altLang="en-US" sz="2357">
                <a:solidFill>
                  <a:schemeClr val="bg1"/>
                </a:solidFill>
              </a:rPr>
              <a:t>Split:</a:t>
            </a:r>
          </a:p>
          <a:p>
            <a:pPr lvl="1" eaLnBrk="1" hangingPunct="1">
              <a:lnSpc>
                <a:spcPct val="115000"/>
              </a:lnSpc>
            </a:pPr>
            <a:r>
              <a:rPr lang="en-US" altLang="en-US" sz="2357">
                <a:solidFill>
                  <a:schemeClr val="bg1"/>
                </a:solidFill>
              </a:rPr>
              <a:t>D1 is the set of tuples in D satisfying A ≤ split-point, and D2 is the set of tuples in D satisfying A &gt; split-point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7">
            <a:extLst>
              <a:ext uri="{FF2B5EF4-FFF2-40B4-BE49-F238E27FC236}">
                <a16:creationId xmlns:a16="http://schemas.microsoft.com/office/drawing/2014/main" id="{1AE22AEE-1890-9BEB-A0E7-BCACF6B94FAF}"/>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spcBef>
                <a:spcPct val="0"/>
              </a:spcBef>
              <a:buFontTx/>
              <a:buNone/>
            </a:pPr>
            <a:fld id="{41DB15FB-4A46-49F3-84C3-DC9F9EDC9418}" type="slidenum">
              <a:rPr lang="en-US" altLang="en-US" sz="1179">
                <a:solidFill>
                  <a:srgbClr val="FFFFFF"/>
                </a:solidFill>
              </a:rPr>
              <a:pPr>
                <a:spcBef>
                  <a:spcPct val="0"/>
                </a:spcBef>
                <a:buFontTx/>
                <a:buNone/>
              </a:pPr>
              <a:t>27</a:t>
            </a:fld>
            <a:endParaRPr lang="en-US" altLang="en-US" sz="1179">
              <a:solidFill>
                <a:srgbClr val="FFFFFF"/>
              </a:solidFill>
            </a:endParaRPr>
          </a:p>
        </p:txBody>
      </p:sp>
      <p:sp>
        <p:nvSpPr>
          <p:cNvPr id="10244" name="Rectangle 2050">
            <a:extLst>
              <a:ext uri="{FF2B5EF4-FFF2-40B4-BE49-F238E27FC236}">
                <a16:creationId xmlns:a16="http://schemas.microsoft.com/office/drawing/2014/main" id="{FC934332-01F4-51D7-B170-086F969FF2E6}"/>
              </a:ext>
            </a:extLst>
          </p:cNvPr>
          <p:cNvSpPr>
            <a:spLocks noGrp="1" noChangeArrowheads="1"/>
          </p:cNvSpPr>
          <p:nvPr>
            <p:ph type="title"/>
          </p:nvPr>
        </p:nvSpPr>
        <p:spPr>
          <a:xfrm>
            <a:off x="457541" y="163286"/>
            <a:ext cx="8228920" cy="744991"/>
          </a:xfrm>
        </p:spPr>
        <p:txBody>
          <a:bodyPr/>
          <a:lstStyle/>
          <a:p>
            <a:pPr eaLnBrk="1" hangingPunct="1">
              <a:defRPr/>
            </a:pPr>
            <a:r>
              <a:rPr lang="en-US" altLang="en-US" dirty="0">
                <a:solidFill>
                  <a:schemeClr val="bg1"/>
                </a:solidFill>
              </a:rPr>
              <a:t>Gain Ratio for Attribute Selection (C4.5)</a:t>
            </a:r>
            <a:endParaRPr lang="en-US" altLang="en-US" i="1" dirty="0">
              <a:solidFill>
                <a:schemeClr val="bg1"/>
              </a:solidFill>
            </a:endParaRPr>
          </a:p>
        </p:txBody>
      </p:sp>
      <p:sp>
        <p:nvSpPr>
          <p:cNvPr id="49156" name="Rectangle 2051">
            <a:extLst>
              <a:ext uri="{FF2B5EF4-FFF2-40B4-BE49-F238E27FC236}">
                <a16:creationId xmlns:a16="http://schemas.microsoft.com/office/drawing/2014/main" id="{2D80F8F3-6A6E-A90D-3299-D40C88AC2AF9}"/>
              </a:ext>
            </a:extLst>
          </p:cNvPr>
          <p:cNvSpPr>
            <a:spLocks noGrp="1"/>
          </p:cNvSpPr>
          <p:nvPr>
            <p:ph type="body" sz="half" idx="1"/>
          </p:nvPr>
        </p:nvSpPr>
        <p:spPr>
          <a:xfrm>
            <a:off x="457541" y="1143000"/>
            <a:ext cx="8155781" cy="4816929"/>
          </a:xfrm>
        </p:spPr>
        <p:txBody>
          <a:bodyPr/>
          <a:lstStyle/>
          <a:p>
            <a:pPr eaLnBrk="1" hangingPunct="1"/>
            <a:r>
              <a:rPr lang="en-US" altLang="en-US" sz="2357">
                <a:solidFill>
                  <a:schemeClr val="bg1"/>
                </a:solidFill>
              </a:rPr>
              <a:t>Information gain measure is biased towards attributes with a large number of values</a:t>
            </a:r>
          </a:p>
          <a:p>
            <a:pPr eaLnBrk="1" hangingPunct="1"/>
            <a:r>
              <a:rPr lang="en-US" altLang="en-US" sz="2357">
                <a:solidFill>
                  <a:schemeClr val="bg1"/>
                </a:solidFill>
              </a:rPr>
              <a:t>C4.5 (a successor of ID3) uses gain ratio to overcome the problem (normalization to information gain)</a:t>
            </a:r>
          </a:p>
          <a:p>
            <a:pPr eaLnBrk="1" hangingPunct="1"/>
            <a:endParaRPr lang="en-US" altLang="en-US" sz="2357">
              <a:solidFill>
                <a:schemeClr val="bg1"/>
              </a:solidFill>
            </a:endParaRPr>
          </a:p>
          <a:p>
            <a:pPr eaLnBrk="1" hangingPunct="1"/>
            <a:endParaRPr lang="en-US" altLang="en-US" sz="2357">
              <a:solidFill>
                <a:schemeClr val="bg1"/>
              </a:solidFill>
            </a:endParaRPr>
          </a:p>
          <a:p>
            <a:pPr lvl="1" eaLnBrk="1" hangingPunct="1"/>
            <a:r>
              <a:rPr lang="en-US" altLang="en-US" sz="2357">
                <a:solidFill>
                  <a:schemeClr val="bg1"/>
                </a:solidFill>
              </a:rPr>
              <a:t>GainRatio(A) = Gain(A)/SplitInfo(A)</a:t>
            </a:r>
          </a:p>
          <a:p>
            <a:pPr eaLnBrk="1" hangingPunct="1"/>
            <a:r>
              <a:rPr lang="en-US" altLang="en-US" sz="2357">
                <a:solidFill>
                  <a:schemeClr val="bg1"/>
                </a:solidFill>
              </a:rPr>
              <a:t>Ex.</a:t>
            </a:r>
          </a:p>
          <a:p>
            <a:pPr lvl="1" eaLnBrk="1" hangingPunct="1"/>
            <a:r>
              <a:rPr lang="en-US" altLang="en-US" sz="2357">
                <a:solidFill>
                  <a:schemeClr val="bg1"/>
                </a:solidFill>
              </a:rPr>
              <a:t>gain_ratio(income) = 0.029/1.557 = 0.019</a:t>
            </a:r>
          </a:p>
          <a:p>
            <a:pPr eaLnBrk="1" hangingPunct="1"/>
            <a:r>
              <a:rPr lang="en-US" altLang="en-US" sz="2357">
                <a:solidFill>
                  <a:schemeClr val="bg1"/>
                </a:solidFill>
              </a:rPr>
              <a:t>The attribute with the maximum gain ratio is selected as the splitting attribute</a:t>
            </a:r>
          </a:p>
        </p:txBody>
      </p:sp>
      <p:graphicFrame>
        <p:nvGraphicFramePr>
          <p:cNvPr id="49157" name="Object 2048">
            <a:extLst>
              <a:ext uri="{FF2B5EF4-FFF2-40B4-BE49-F238E27FC236}">
                <a16:creationId xmlns:a16="http://schemas.microsoft.com/office/drawing/2014/main" id="{2F4EE2EA-5F03-7B60-89B3-B024647F27E0}"/>
              </a:ext>
            </a:extLst>
          </p:cNvPr>
          <p:cNvGraphicFramePr>
            <a:graphicFrameLocks noGrp="1" noChangeAspect="1"/>
          </p:cNvGraphicFramePr>
          <p:nvPr>
            <p:ph sz="quarter" idx="2"/>
          </p:nvPr>
        </p:nvGraphicFramePr>
        <p:xfrm>
          <a:off x="2073389" y="2775857"/>
          <a:ext cx="4189299" cy="831737"/>
        </p:xfrm>
        <a:graphic>
          <a:graphicData uri="http://schemas.openxmlformats.org/presentationml/2006/ole">
            <mc:AlternateContent xmlns:mc="http://schemas.openxmlformats.org/markup-compatibility/2006">
              <mc:Choice xmlns:v="urn:schemas-microsoft-com:vml" Requires="v">
                <p:oleObj name="Equation" r:id="rId3" imgW="2387600" imgH="457200" progId="Equation.3">
                  <p:embed/>
                </p:oleObj>
              </mc:Choice>
              <mc:Fallback>
                <p:oleObj name="Equation" r:id="rId3" imgW="2387600" imgH="457200" progId="Equation.3">
                  <p:embed/>
                  <p:pic>
                    <p:nvPicPr>
                      <p:cNvPr id="49157" name="Object 2048">
                        <a:extLst>
                          <a:ext uri="{FF2B5EF4-FFF2-40B4-BE49-F238E27FC236}">
                            <a16:creationId xmlns:a16="http://schemas.microsoft.com/office/drawing/2014/main" id="{2F4EE2EA-5F03-7B60-89B3-B024647F27E0}"/>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389" y="2775857"/>
                        <a:ext cx="4189299" cy="831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9158" name="Picture 10" descr="8splitinfo">
            <a:extLst>
              <a:ext uri="{FF2B5EF4-FFF2-40B4-BE49-F238E27FC236}">
                <a16:creationId xmlns:a16="http://schemas.microsoft.com/office/drawing/2014/main" id="{5A7CD8C6-5FCE-7C5C-335D-5F3D42D331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857" y="3964782"/>
            <a:ext cx="7274719" cy="57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6">
            <a:extLst>
              <a:ext uri="{FF2B5EF4-FFF2-40B4-BE49-F238E27FC236}">
                <a16:creationId xmlns:a16="http://schemas.microsoft.com/office/drawing/2014/main" id="{3C4C0E38-763E-CB78-0D70-AB3F94B41D2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spcBef>
                <a:spcPct val="0"/>
              </a:spcBef>
              <a:buFontTx/>
              <a:buNone/>
            </a:pPr>
            <a:fld id="{D55F2C66-DB68-4D53-8283-7B0885BAC133}" type="slidenum">
              <a:rPr lang="en-US" altLang="en-US" sz="1179">
                <a:solidFill>
                  <a:srgbClr val="FFFFFF"/>
                </a:solidFill>
              </a:rPr>
              <a:pPr>
                <a:spcBef>
                  <a:spcPct val="0"/>
                </a:spcBef>
                <a:buFontTx/>
                <a:buNone/>
              </a:pPr>
              <a:t>28</a:t>
            </a:fld>
            <a:endParaRPr lang="en-US" altLang="en-US" sz="1179">
              <a:solidFill>
                <a:srgbClr val="FFFFFF"/>
              </a:solidFill>
            </a:endParaRPr>
          </a:p>
        </p:txBody>
      </p:sp>
      <p:sp>
        <p:nvSpPr>
          <p:cNvPr id="11270" name="Rectangle 1026">
            <a:extLst>
              <a:ext uri="{FF2B5EF4-FFF2-40B4-BE49-F238E27FC236}">
                <a16:creationId xmlns:a16="http://schemas.microsoft.com/office/drawing/2014/main" id="{D5A75015-06EE-89A5-C443-0BDDDDC3395E}"/>
              </a:ext>
            </a:extLst>
          </p:cNvPr>
          <p:cNvSpPr>
            <a:spLocks noGrp="1" noChangeArrowheads="1"/>
          </p:cNvSpPr>
          <p:nvPr>
            <p:ph type="title"/>
          </p:nvPr>
        </p:nvSpPr>
        <p:spPr>
          <a:xfrm>
            <a:off x="326571" y="244929"/>
            <a:ext cx="8103054" cy="608920"/>
          </a:xfrm>
        </p:spPr>
        <p:txBody>
          <a:bodyPr vert="horz" lIns="90188" tIns="45094" rIns="90188" bIns="45094" rtlCol="0" anchor="ctr">
            <a:normAutofit fontScale="90000"/>
          </a:bodyPr>
          <a:lstStyle/>
          <a:p>
            <a:pPr eaLnBrk="1" hangingPunct="1">
              <a:defRPr/>
            </a:pPr>
            <a:r>
              <a:rPr lang="en-US" altLang="en-US" sz="3428" dirty="0">
                <a:solidFill>
                  <a:schemeClr val="bg1"/>
                </a:solidFill>
              </a:rPr>
              <a:t>Gini Index (CART, IBM </a:t>
            </a:r>
            <a:r>
              <a:rPr lang="en-US" altLang="en-US" sz="3428" dirty="0" err="1">
                <a:solidFill>
                  <a:schemeClr val="bg1"/>
                </a:solidFill>
              </a:rPr>
              <a:t>IntelligentMiner</a:t>
            </a:r>
            <a:r>
              <a:rPr lang="en-US" altLang="en-US" sz="3428" dirty="0">
                <a:solidFill>
                  <a:schemeClr val="bg1"/>
                </a:solidFill>
              </a:rPr>
              <a:t>)</a:t>
            </a:r>
          </a:p>
        </p:txBody>
      </p:sp>
      <p:sp>
        <p:nvSpPr>
          <p:cNvPr id="51204" name="Rectangle 1027">
            <a:extLst>
              <a:ext uri="{FF2B5EF4-FFF2-40B4-BE49-F238E27FC236}">
                <a16:creationId xmlns:a16="http://schemas.microsoft.com/office/drawing/2014/main" id="{7D3DF334-3300-25FE-AC9E-F2B5986356C8}"/>
              </a:ext>
            </a:extLst>
          </p:cNvPr>
          <p:cNvSpPr>
            <a:spLocks noGrp="1"/>
          </p:cNvSpPr>
          <p:nvPr>
            <p:ph type="body" sz="half" idx="1"/>
          </p:nvPr>
        </p:nvSpPr>
        <p:spPr>
          <a:xfrm>
            <a:off x="457541" y="1370920"/>
            <a:ext cx="8228920" cy="5106080"/>
          </a:xfrm>
        </p:spPr>
        <p:txBody>
          <a:bodyPr vert="horz" lIns="90188" tIns="45094" rIns="90188" bIns="45094" rtlCol="0">
            <a:normAutofit lnSpcReduction="10000"/>
          </a:bodyPr>
          <a:lstStyle/>
          <a:p>
            <a:pPr>
              <a:spcBef>
                <a:spcPts val="589"/>
              </a:spcBef>
              <a:spcAft>
                <a:spcPts val="201"/>
              </a:spcAft>
            </a:pPr>
            <a:r>
              <a:rPr lang="en-US" altLang="en-US" sz="2357">
                <a:solidFill>
                  <a:schemeClr val="bg1"/>
                </a:solidFill>
              </a:rPr>
              <a:t>If a data set </a:t>
            </a:r>
            <a:r>
              <a:rPr lang="en-US" altLang="en-US" sz="2357" i="1">
                <a:solidFill>
                  <a:schemeClr val="bg1"/>
                </a:solidFill>
              </a:rPr>
              <a:t>D </a:t>
            </a:r>
            <a:r>
              <a:rPr lang="en-US" altLang="en-US" sz="2357">
                <a:solidFill>
                  <a:schemeClr val="bg1"/>
                </a:solidFill>
              </a:rPr>
              <a:t>contains examples from </a:t>
            </a:r>
            <a:r>
              <a:rPr lang="en-US" altLang="en-US" sz="2357" i="1">
                <a:solidFill>
                  <a:schemeClr val="bg1"/>
                </a:solidFill>
              </a:rPr>
              <a:t>n</a:t>
            </a:r>
            <a:r>
              <a:rPr lang="en-US" altLang="en-US" sz="2357">
                <a:solidFill>
                  <a:schemeClr val="bg1"/>
                </a:solidFill>
              </a:rPr>
              <a:t> classes, gini index, </a:t>
            </a:r>
            <a:r>
              <a:rPr lang="en-US" altLang="en-US" sz="2357" i="1">
                <a:solidFill>
                  <a:schemeClr val="bg1"/>
                </a:solidFill>
              </a:rPr>
              <a:t>gini</a:t>
            </a:r>
            <a:r>
              <a:rPr lang="en-US" altLang="en-US" sz="2357">
                <a:solidFill>
                  <a:schemeClr val="bg1"/>
                </a:solidFill>
              </a:rPr>
              <a:t>(</a:t>
            </a:r>
            <a:r>
              <a:rPr lang="en-US" altLang="en-US" sz="2357" i="1">
                <a:solidFill>
                  <a:schemeClr val="bg1"/>
                </a:solidFill>
              </a:rPr>
              <a:t>D</a:t>
            </a:r>
            <a:r>
              <a:rPr lang="en-US" altLang="en-US" sz="2357">
                <a:solidFill>
                  <a:schemeClr val="bg1"/>
                </a:solidFill>
              </a:rPr>
              <a:t>) is defined as</a:t>
            </a:r>
          </a:p>
          <a:p>
            <a:pPr>
              <a:spcBef>
                <a:spcPts val="589"/>
              </a:spcBef>
              <a:spcAft>
                <a:spcPts val="201"/>
              </a:spcAft>
            </a:pPr>
            <a:endParaRPr lang="en-US" altLang="en-US" sz="2357">
              <a:solidFill>
                <a:schemeClr val="bg1"/>
              </a:solidFill>
            </a:endParaRPr>
          </a:p>
          <a:p>
            <a:pPr>
              <a:spcBef>
                <a:spcPts val="589"/>
              </a:spcBef>
              <a:spcAft>
                <a:spcPts val="201"/>
              </a:spcAft>
              <a:buNone/>
            </a:pPr>
            <a:r>
              <a:rPr lang="en-US" altLang="en-US" sz="2357">
                <a:solidFill>
                  <a:schemeClr val="bg1"/>
                </a:solidFill>
              </a:rPr>
              <a:t>    		where </a:t>
            </a:r>
            <a:r>
              <a:rPr lang="en-US" altLang="en-US" sz="2357" i="1">
                <a:solidFill>
                  <a:schemeClr val="bg1"/>
                </a:solidFill>
              </a:rPr>
              <a:t>p</a:t>
            </a:r>
            <a:r>
              <a:rPr lang="en-US" altLang="en-US" sz="2357" i="1" baseline="-25000">
                <a:solidFill>
                  <a:schemeClr val="bg1"/>
                </a:solidFill>
              </a:rPr>
              <a:t>j</a:t>
            </a:r>
            <a:r>
              <a:rPr lang="en-US" altLang="en-US" sz="2357">
                <a:solidFill>
                  <a:schemeClr val="bg1"/>
                </a:solidFill>
              </a:rPr>
              <a:t> is the relative frequency of class </a:t>
            </a:r>
            <a:r>
              <a:rPr lang="en-US" altLang="en-US" sz="2357" i="1">
                <a:solidFill>
                  <a:schemeClr val="bg1"/>
                </a:solidFill>
              </a:rPr>
              <a:t>j</a:t>
            </a:r>
            <a:r>
              <a:rPr lang="en-US" altLang="en-US" sz="2357">
                <a:solidFill>
                  <a:schemeClr val="bg1"/>
                </a:solidFill>
              </a:rPr>
              <a:t> in </a:t>
            </a:r>
            <a:r>
              <a:rPr lang="en-US" altLang="en-US" sz="2357" i="1">
                <a:solidFill>
                  <a:schemeClr val="bg1"/>
                </a:solidFill>
              </a:rPr>
              <a:t>D</a:t>
            </a:r>
          </a:p>
          <a:p>
            <a:pPr>
              <a:spcBef>
                <a:spcPts val="589"/>
              </a:spcBef>
              <a:spcAft>
                <a:spcPts val="201"/>
              </a:spcAft>
            </a:pPr>
            <a:r>
              <a:rPr lang="en-US" altLang="en-US" sz="2357">
                <a:solidFill>
                  <a:schemeClr val="bg1"/>
                </a:solidFill>
              </a:rPr>
              <a:t>If a data set </a:t>
            </a:r>
            <a:r>
              <a:rPr lang="en-US" altLang="en-US" sz="2357" i="1">
                <a:solidFill>
                  <a:schemeClr val="bg1"/>
                </a:solidFill>
              </a:rPr>
              <a:t>D</a:t>
            </a:r>
            <a:r>
              <a:rPr lang="en-US" altLang="en-US" sz="2357">
                <a:solidFill>
                  <a:schemeClr val="bg1"/>
                </a:solidFill>
              </a:rPr>
              <a:t>  is split on A into two subsets </a:t>
            </a:r>
            <a:r>
              <a:rPr lang="en-US" altLang="en-US" sz="2357" i="1">
                <a:solidFill>
                  <a:schemeClr val="bg1"/>
                </a:solidFill>
              </a:rPr>
              <a:t>D</a:t>
            </a:r>
            <a:r>
              <a:rPr lang="en-US" altLang="en-US" sz="2357" i="1" baseline="-25000">
                <a:solidFill>
                  <a:schemeClr val="bg1"/>
                </a:solidFill>
              </a:rPr>
              <a:t>1</a:t>
            </a:r>
            <a:r>
              <a:rPr lang="en-US" altLang="en-US" sz="2357">
                <a:solidFill>
                  <a:schemeClr val="bg1"/>
                </a:solidFill>
              </a:rPr>
              <a:t> and </a:t>
            </a:r>
            <a:r>
              <a:rPr lang="en-US" altLang="en-US" sz="2357" i="1">
                <a:solidFill>
                  <a:schemeClr val="bg1"/>
                </a:solidFill>
              </a:rPr>
              <a:t>D</a:t>
            </a:r>
            <a:r>
              <a:rPr lang="en-US" altLang="en-US" sz="2357" i="1" baseline="-25000">
                <a:solidFill>
                  <a:schemeClr val="bg1"/>
                </a:solidFill>
              </a:rPr>
              <a:t>2</a:t>
            </a:r>
            <a:r>
              <a:rPr lang="en-US" altLang="en-US" sz="2357">
                <a:solidFill>
                  <a:schemeClr val="bg1"/>
                </a:solidFill>
              </a:rPr>
              <a:t>, the </a:t>
            </a:r>
            <a:r>
              <a:rPr lang="en-US" altLang="en-US" sz="2357" i="1">
                <a:solidFill>
                  <a:schemeClr val="bg1"/>
                </a:solidFill>
              </a:rPr>
              <a:t>gini</a:t>
            </a:r>
            <a:r>
              <a:rPr lang="en-US" altLang="en-US" sz="2357">
                <a:solidFill>
                  <a:schemeClr val="bg1"/>
                </a:solidFill>
              </a:rPr>
              <a:t> index </a:t>
            </a:r>
            <a:r>
              <a:rPr lang="en-US" altLang="en-US" sz="2357" i="1">
                <a:solidFill>
                  <a:schemeClr val="bg1"/>
                </a:solidFill>
              </a:rPr>
              <a:t>gini</a:t>
            </a:r>
            <a:r>
              <a:rPr lang="en-US" altLang="en-US" sz="2357">
                <a:solidFill>
                  <a:schemeClr val="bg1"/>
                </a:solidFill>
              </a:rPr>
              <a:t>(</a:t>
            </a:r>
            <a:r>
              <a:rPr lang="en-US" altLang="en-US" sz="2357" i="1">
                <a:solidFill>
                  <a:schemeClr val="bg1"/>
                </a:solidFill>
              </a:rPr>
              <a:t>D</a:t>
            </a:r>
            <a:r>
              <a:rPr lang="en-US" altLang="en-US" sz="2357">
                <a:solidFill>
                  <a:schemeClr val="bg1"/>
                </a:solidFill>
              </a:rPr>
              <a:t>) is defined as</a:t>
            </a:r>
          </a:p>
          <a:p>
            <a:pPr>
              <a:spcBef>
                <a:spcPts val="589"/>
              </a:spcBef>
              <a:spcAft>
                <a:spcPts val="201"/>
              </a:spcAft>
            </a:pPr>
            <a:endParaRPr lang="en-US" altLang="en-US" sz="2357">
              <a:solidFill>
                <a:schemeClr val="bg1"/>
              </a:solidFill>
            </a:endParaRPr>
          </a:p>
          <a:p>
            <a:pPr>
              <a:spcBef>
                <a:spcPts val="589"/>
              </a:spcBef>
              <a:spcAft>
                <a:spcPts val="201"/>
              </a:spcAft>
            </a:pPr>
            <a:r>
              <a:rPr lang="en-US" altLang="en-US" sz="2357">
                <a:solidFill>
                  <a:schemeClr val="bg1"/>
                </a:solidFill>
              </a:rPr>
              <a:t>Reduction in Impurity:</a:t>
            </a:r>
          </a:p>
          <a:p>
            <a:pPr>
              <a:spcBef>
                <a:spcPts val="589"/>
              </a:spcBef>
              <a:spcAft>
                <a:spcPts val="201"/>
              </a:spcAft>
            </a:pPr>
            <a:endParaRPr lang="en-US" altLang="en-US" sz="2357">
              <a:solidFill>
                <a:schemeClr val="bg1"/>
              </a:solidFill>
            </a:endParaRPr>
          </a:p>
          <a:p>
            <a:pPr>
              <a:spcBef>
                <a:spcPts val="589"/>
              </a:spcBef>
              <a:spcAft>
                <a:spcPts val="201"/>
              </a:spcAft>
            </a:pPr>
            <a:r>
              <a:rPr lang="en-US" altLang="en-US" sz="2357">
                <a:solidFill>
                  <a:schemeClr val="bg1"/>
                </a:solidFill>
              </a:rPr>
              <a:t>The attribute provides the smallest </a:t>
            </a:r>
            <a:r>
              <a:rPr lang="en-US" altLang="en-US" sz="2357" i="1">
                <a:solidFill>
                  <a:schemeClr val="bg1"/>
                </a:solidFill>
              </a:rPr>
              <a:t>gini</a:t>
            </a:r>
            <a:r>
              <a:rPr lang="en-US" altLang="en-US" sz="2357" i="1" baseline="-25000">
                <a:solidFill>
                  <a:schemeClr val="bg1"/>
                </a:solidFill>
              </a:rPr>
              <a:t>split</a:t>
            </a:r>
            <a:r>
              <a:rPr lang="en-US" altLang="en-US" sz="2357">
                <a:solidFill>
                  <a:schemeClr val="bg1"/>
                </a:solidFill>
              </a:rPr>
              <a:t>(</a:t>
            </a:r>
            <a:r>
              <a:rPr lang="en-US" altLang="en-US" sz="2357" i="1">
                <a:solidFill>
                  <a:schemeClr val="bg1"/>
                </a:solidFill>
              </a:rPr>
              <a:t>D</a:t>
            </a:r>
            <a:r>
              <a:rPr lang="en-US" altLang="en-US" sz="2357">
                <a:solidFill>
                  <a:schemeClr val="bg1"/>
                </a:solidFill>
              </a:rPr>
              <a:t>) (or the largest reduction in impurity) is chosen to split the node (</a:t>
            </a:r>
            <a:r>
              <a:rPr lang="en-US" altLang="en-US" sz="2357" i="1">
                <a:solidFill>
                  <a:schemeClr val="bg1"/>
                </a:solidFill>
              </a:rPr>
              <a:t>need to enumerate all the possible splitting points for each attribute</a:t>
            </a:r>
            <a:r>
              <a:rPr lang="en-US" altLang="en-US" sz="2357">
                <a:solidFill>
                  <a:schemeClr val="bg1"/>
                </a:solidFill>
              </a:rPr>
              <a:t>)</a:t>
            </a:r>
          </a:p>
        </p:txBody>
      </p:sp>
      <p:graphicFrame>
        <p:nvGraphicFramePr>
          <p:cNvPr id="51205" name="Object 1024">
            <a:extLst>
              <a:ext uri="{FF2B5EF4-FFF2-40B4-BE49-F238E27FC236}">
                <a16:creationId xmlns:a16="http://schemas.microsoft.com/office/drawing/2014/main" id="{4B92A1EB-8168-9C45-F899-43E389CD7A38}"/>
              </a:ext>
            </a:extLst>
          </p:cNvPr>
          <p:cNvGraphicFramePr>
            <a:graphicFrameLocks/>
          </p:cNvGraphicFramePr>
          <p:nvPr/>
        </p:nvGraphicFramePr>
        <p:xfrm>
          <a:off x="3910354" y="1828461"/>
          <a:ext cx="2792866" cy="838540"/>
        </p:xfrm>
        <a:graphic>
          <a:graphicData uri="http://schemas.openxmlformats.org/presentationml/2006/ole">
            <mc:AlternateContent xmlns:mc="http://schemas.openxmlformats.org/markup-compatibility/2006">
              <mc:Choice xmlns:v="urn:schemas-microsoft-com:vml" Requires="v">
                <p:oleObj name="Equation" r:id="rId3" imgW="1777229" imgH="761669" progId="Equation.3">
                  <p:embed/>
                </p:oleObj>
              </mc:Choice>
              <mc:Fallback>
                <p:oleObj name="Equation" r:id="rId3" imgW="1777229" imgH="761669" progId="Equation.3">
                  <p:embed/>
                  <p:pic>
                    <p:nvPicPr>
                      <p:cNvPr id="51205" name="Object 1024">
                        <a:extLst>
                          <a:ext uri="{FF2B5EF4-FFF2-40B4-BE49-F238E27FC236}">
                            <a16:creationId xmlns:a16="http://schemas.microsoft.com/office/drawing/2014/main" id="{4B92A1EB-8168-9C45-F899-43E389CD7A3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354" y="1828461"/>
                        <a:ext cx="2792866" cy="8385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6" name="Object 1025">
            <a:extLst>
              <a:ext uri="{FF2B5EF4-FFF2-40B4-BE49-F238E27FC236}">
                <a16:creationId xmlns:a16="http://schemas.microsoft.com/office/drawing/2014/main" id="{387BB894-F19A-440C-ACEE-5360246E3762}"/>
              </a:ext>
            </a:extLst>
          </p:cNvPr>
          <p:cNvGraphicFramePr>
            <a:graphicFrameLocks noChangeAspect="1"/>
          </p:cNvGraphicFramePr>
          <p:nvPr/>
        </p:nvGraphicFramePr>
        <p:xfrm>
          <a:off x="3175568" y="3718152"/>
          <a:ext cx="5500688" cy="853848"/>
        </p:xfrm>
        <a:graphic>
          <a:graphicData uri="http://schemas.openxmlformats.org/presentationml/2006/ole">
            <mc:AlternateContent xmlns:mc="http://schemas.openxmlformats.org/markup-compatibility/2006">
              <mc:Choice xmlns:v="urn:schemas-microsoft-com:vml" Requires="v">
                <p:oleObj name="Equation" r:id="rId5" imgW="3441700" imgH="596900" progId="Equation.3">
                  <p:embed/>
                </p:oleObj>
              </mc:Choice>
              <mc:Fallback>
                <p:oleObj name="Equation" r:id="rId5" imgW="3441700" imgH="596900" progId="Equation.3">
                  <p:embed/>
                  <p:pic>
                    <p:nvPicPr>
                      <p:cNvPr id="51206" name="Object 1025">
                        <a:extLst>
                          <a:ext uri="{FF2B5EF4-FFF2-40B4-BE49-F238E27FC236}">
                            <a16:creationId xmlns:a16="http://schemas.microsoft.com/office/drawing/2014/main" id="{387BB894-F19A-440C-ACEE-5360246E37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5568" y="3718152"/>
                        <a:ext cx="5500688" cy="8538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7" name="Object 1026">
            <a:extLst>
              <a:ext uri="{FF2B5EF4-FFF2-40B4-BE49-F238E27FC236}">
                <a16:creationId xmlns:a16="http://schemas.microsoft.com/office/drawing/2014/main" id="{B566896A-B7C6-AF1E-FF5D-B32C9BC42ED9}"/>
              </a:ext>
            </a:extLst>
          </p:cNvPr>
          <p:cNvGraphicFramePr>
            <a:graphicFrameLocks noGrp="1" noChangeAspect="1"/>
          </p:cNvGraphicFramePr>
          <p:nvPr>
            <p:ph sz="half" idx="2"/>
          </p:nvPr>
        </p:nvGraphicFramePr>
        <p:xfrm>
          <a:off x="3690938" y="4811826"/>
          <a:ext cx="4452938" cy="522174"/>
        </p:xfrm>
        <a:graphic>
          <a:graphicData uri="http://schemas.openxmlformats.org/presentationml/2006/ole">
            <mc:AlternateContent xmlns:mc="http://schemas.openxmlformats.org/markup-compatibility/2006">
              <mc:Choice xmlns:v="urn:schemas-microsoft-com:vml" Requires="v">
                <p:oleObj name="Equation" r:id="rId7" imgW="2692400" imgH="304800" progId="Equation.3">
                  <p:embed/>
                </p:oleObj>
              </mc:Choice>
              <mc:Fallback>
                <p:oleObj name="Equation" r:id="rId7" imgW="2692400" imgH="304800" progId="Equation.3">
                  <p:embed/>
                  <p:pic>
                    <p:nvPicPr>
                      <p:cNvPr id="51207" name="Object 1026">
                        <a:extLst>
                          <a:ext uri="{FF2B5EF4-FFF2-40B4-BE49-F238E27FC236}">
                            <a16:creationId xmlns:a16="http://schemas.microsoft.com/office/drawing/2014/main" id="{B566896A-B7C6-AF1E-FF5D-B32C9BC42ED9}"/>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0938" y="4811826"/>
                        <a:ext cx="4452938" cy="52217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7">
            <a:extLst>
              <a:ext uri="{FF2B5EF4-FFF2-40B4-BE49-F238E27FC236}">
                <a16:creationId xmlns:a16="http://schemas.microsoft.com/office/drawing/2014/main" id="{9C51E114-27BC-C798-711C-C3FF2F7583ED}"/>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spcBef>
                <a:spcPct val="0"/>
              </a:spcBef>
              <a:buFontTx/>
              <a:buNone/>
            </a:pPr>
            <a:fld id="{6881B6E2-A80B-4C98-BC5A-F07426AB89D8}" type="slidenum">
              <a:rPr lang="en-US" altLang="en-US" sz="1179">
                <a:solidFill>
                  <a:srgbClr val="FFFFFF"/>
                </a:solidFill>
              </a:rPr>
              <a:pPr>
                <a:spcBef>
                  <a:spcPct val="0"/>
                </a:spcBef>
                <a:buFontTx/>
                <a:buNone/>
              </a:pPr>
              <a:t>29</a:t>
            </a:fld>
            <a:endParaRPr lang="en-US" altLang="en-US" sz="1179">
              <a:solidFill>
                <a:srgbClr val="FFFFFF"/>
              </a:solidFill>
            </a:endParaRPr>
          </a:p>
        </p:txBody>
      </p:sp>
      <p:sp>
        <p:nvSpPr>
          <p:cNvPr id="12293" name="Rectangle 1026">
            <a:extLst>
              <a:ext uri="{FF2B5EF4-FFF2-40B4-BE49-F238E27FC236}">
                <a16:creationId xmlns:a16="http://schemas.microsoft.com/office/drawing/2014/main" id="{B0F09499-70BF-9EC4-8346-0E1733698734}"/>
              </a:ext>
            </a:extLst>
          </p:cNvPr>
          <p:cNvSpPr>
            <a:spLocks noGrp="1" noChangeArrowheads="1"/>
          </p:cNvSpPr>
          <p:nvPr>
            <p:ph type="title"/>
          </p:nvPr>
        </p:nvSpPr>
        <p:spPr>
          <a:xfrm>
            <a:off x="464344" y="180295"/>
            <a:ext cx="8103054" cy="608920"/>
          </a:xfrm>
        </p:spPr>
        <p:txBody>
          <a:bodyPr>
            <a:normAutofit fontScale="90000"/>
          </a:bodyPr>
          <a:lstStyle/>
          <a:p>
            <a:pPr eaLnBrk="1" hangingPunct="1">
              <a:defRPr/>
            </a:pPr>
            <a:r>
              <a:rPr lang="en-US" altLang="en-US" dirty="0">
                <a:solidFill>
                  <a:schemeClr val="bg1"/>
                </a:solidFill>
              </a:rPr>
              <a:t>Computation of Gini Index </a:t>
            </a:r>
          </a:p>
        </p:txBody>
      </p:sp>
      <p:sp>
        <p:nvSpPr>
          <p:cNvPr id="53252" name="Rectangle 1027">
            <a:extLst>
              <a:ext uri="{FF2B5EF4-FFF2-40B4-BE49-F238E27FC236}">
                <a16:creationId xmlns:a16="http://schemas.microsoft.com/office/drawing/2014/main" id="{3B4B52A9-E546-1DB2-ABFF-EC8D91BE4CC5}"/>
              </a:ext>
            </a:extLst>
          </p:cNvPr>
          <p:cNvSpPr>
            <a:spLocks noGrp="1"/>
          </p:cNvSpPr>
          <p:nvPr>
            <p:ph type="body" sz="half" idx="1"/>
          </p:nvPr>
        </p:nvSpPr>
        <p:spPr>
          <a:xfrm>
            <a:off x="457541" y="1296080"/>
            <a:ext cx="8376897" cy="5485380"/>
          </a:xfrm>
        </p:spPr>
        <p:txBody>
          <a:bodyPr/>
          <a:lstStyle/>
          <a:p>
            <a:pPr eaLnBrk="1" hangingPunct="1"/>
            <a:r>
              <a:rPr lang="en-US" altLang="en-US" sz="2357">
                <a:solidFill>
                  <a:schemeClr val="bg1"/>
                </a:solidFill>
              </a:rPr>
              <a:t>Ex.  D has 9 tuples in buys_computer = “yes” and 5 in “no”</a:t>
            </a:r>
          </a:p>
          <a:p>
            <a:pPr eaLnBrk="1" hangingPunct="1"/>
            <a:endParaRPr lang="en-US" altLang="en-US" sz="2357">
              <a:solidFill>
                <a:schemeClr val="bg1"/>
              </a:solidFill>
            </a:endParaRPr>
          </a:p>
          <a:p>
            <a:pPr eaLnBrk="1" hangingPunct="1"/>
            <a:r>
              <a:rPr lang="en-US" altLang="en-US" sz="2357">
                <a:solidFill>
                  <a:schemeClr val="bg1"/>
                </a:solidFill>
              </a:rPr>
              <a:t>Suppose the attribute income partitions D into 10 in D</a:t>
            </a:r>
            <a:r>
              <a:rPr lang="en-US" altLang="en-US" sz="2357" baseline="-25000">
                <a:solidFill>
                  <a:schemeClr val="bg1"/>
                </a:solidFill>
              </a:rPr>
              <a:t>1</a:t>
            </a:r>
            <a:r>
              <a:rPr lang="en-US" altLang="en-US" sz="2357">
                <a:solidFill>
                  <a:schemeClr val="bg1"/>
                </a:solidFill>
              </a:rPr>
              <a:t>: {low, medium} and 4 in D</a:t>
            </a:r>
            <a:r>
              <a:rPr lang="en-US" altLang="en-US" sz="2357" baseline="-25000">
                <a:solidFill>
                  <a:schemeClr val="bg1"/>
                </a:solidFill>
              </a:rPr>
              <a:t>2</a:t>
            </a:r>
          </a:p>
          <a:p>
            <a:pPr eaLnBrk="1" hangingPunct="1"/>
            <a:endParaRPr lang="en-US" altLang="en-US" sz="2357">
              <a:solidFill>
                <a:schemeClr val="bg1"/>
              </a:solidFill>
            </a:endParaRPr>
          </a:p>
          <a:p>
            <a:pPr eaLnBrk="1" hangingPunct="1"/>
            <a:endParaRPr lang="en-US" altLang="en-US" sz="2357">
              <a:solidFill>
                <a:schemeClr val="bg1"/>
              </a:solidFill>
            </a:endParaRPr>
          </a:p>
          <a:p>
            <a:pPr lvl="1" eaLnBrk="1" hangingPunct="1">
              <a:buFont typeface="Wingdings" panose="05000000000000000000" pitchFamily="2" charset="2"/>
              <a:buNone/>
            </a:pPr>
            <a:r>
              <a:rPr lang="en-US" altLang="en-US" sz="2143">
                <a:solidFill>
                  <a:schemeClr val="bg1"/>
                </a:solidFill>
              </a:rPr>
              <a:t> Gini</a:t>
            </a:r>
            <a:r>
              <a:rPr lang="en-US" altLang="en-US" sz="2143" baseline="-25000">
                <a:solidFill>
                  <a:schemeClr val="bg1"/>
                </a:solidFill>
              </a:rPr>
              <a:t>{low,high}</a:t>
            </a:r>
            <a:r>
              <a:rPr lang="en-US" altLang="en-US" sz="2143">
                <a:solidFill>
                  <a:schemeClr val="bg1"/>
                </a:solidFill>
              </a:rPr>
              <a:t> is 0.458; Gini</a:t>
            </a:r>
            <a:r>
              <a:rPr lang="en-US" altLang="en-US" sz="2143" baseline="-25000">
                <a:solidFill>
                  <a:schemeClr val="bg1"/>
                </a:solidFill>
              </a:rPr>
              <a:t>{medium,high}</a:t>
            </a:r>
            <a:r>
              <a:rPr lang="en-US" altLang="en-US" sz="2143">
                <a:solidFill>
                  <a:schemeClr val="bg1"/>
                </a:solidFill>
              </a:rPr>
              <a:t> is 0.450.  Thus, split on the {low,medium} (and {high}) since it has the lowest Gini index</a:t>
            </a:r>
          </a:p>
          <a:p>
            <a:pPr eaLnBrk="1" hangingPunct="1"/>
            <a:r>
              <a:rPr lang="en-US" altLang="en-US" sz="2143">
                <a:solidFill>
                  <a:schemeClr val="bg1"/>
                </a:solidFill>
              </a:rPr>
              <a:t>All attributes are assumed continuous-valued</a:t>
            </a:r>
          </a:p>
          <a:p>
            <a:pPr eaLnBrk="1" hangingPunct="1"/>
            <a:r>
              <a:rPr lang="en-US" altLang="en-US" sz="2143">
                <a:solidFill>
                  <a:schemeClr val="bg1"/>
                </a:solidFill>
              </a:rPr>
              <a:t>May need other tools, e.g., clustering, to get the possible split values</a:t>
            </a:r>
          </a:p>
          <a:p>
            <a:pPr eaLnBrk="1" hangingPunct="1"/>
            <a:r>
              <a:rPr lang="en-US" altLang="en-US" sz="2143">
                <a:solidFill>
                  <a:schemeClr val="bg1"/>
                </a:solidFill>
              </a:rPr>
              <a:t>Can be modified for categorical attributes</a:t>
            </a:r>
          </a:p>
        </p:txBody>
      </p:sp>
      <p:graphicFrame>
        <p:nvGraphicFramePr>
          <p:cNvPr id="53253" name="Object 2">
            <a:extLst>
              <a:ext uri="{FF2B5EF4-FFF2-40B4-BE49-F238E27FC236}">
                <a16:creationId xmlns:a16="http://schemas.microsoft.com/office/drawing/2014/main" id="{EA9623AF-C14C-280F-6DFA-9758F51927F3}"/>
              </a:ext>
            </a:extLst>
          </p:cNvPr>
          <p:cNvGraphicFramePr>
            <a:graphicFrameLocks noGrp="1" noChangeAspect="1"/>
          </p:cNvGraphicFramePr>
          <p:nvPr>
            <p:ph sz="quarter" idx="2"/>
          </p:nvPr>
        </p:nvGraphicFramePr>
        <p:xfrm>
          <a:off x="3837215" y="1714500"/>
          <a:ext cx="3452813" cy="539184"/>
        </p:xfrm>
        <a:graphic>
          <a:graphicData uri="http://schemas.openxmlformats.org/presentationml/2006/ole">
            <mc:AlternateContent xmlns:mc="http://schemas.openxmlformats.org/markup-compatibility/2006">
              <mc:Choice xmlns:v="urn:schemas-microsoft-com:vml" Requires="v">
                <p:oleObj name="Equation" r:id="rId3" imgW="2222500" imgH="469900" progId="Equation.3">
                  <p:embed/>
                </p:oleObj>
              </mc:Choice>
              <mc:Fallback>
                <p:oleObj name="Equation" r:id="rId3" imgW="2222500" imgH="469900" progId="Equation.3">
                  <p:embed/>
                  <p:pic>
                    <p:nvPicPr>
                      <p:cNvPr id="53253" name="Object 2">
                        <a:extLst>
                          <a:ext uri="{FF2B5EF4-FFF2-40B4-BE49-F238E27FC236}">
                            <a16:creationId xmlns:a16="http://schemas.microsoft.com/office/drawing/2014/main" id="{EA9623AF-C14C-280F-6DFA-9758F51927F3}"/>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7215" y="1714500"/>
                        <a:ext cx="3452813" cy="539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4" name="Object 3">
            <a:extLst>
              <a:ext uri="{FF2B5EF4-FFF2-40B4-BE49-F238E27FC236}">
                <a16:creationId xmlns:a16="http://schemas.microsoft.com/office/drawing/2014/main" id="{E64A5783-7DE3-47F3-BF9C-615F983B8900}"/>
              </a:ext>
            </a:extLst>
          </p:cNvPr>
          <p:cNvGraphicFramePr>
            <a:graphicFrameLocks noChangeAspect="1"/>
          </p:cNvGraphicFramePr>
          <p:nvPr/>
        </p:nvGraphicFramePr>
        <p:xfrm>
          <a:off x="3599090" y="2513920"/>
          <a:ext cx="4859451" cy="551089"/>
        </p:xfrm>
        <a:graphic>
          <a:graphicData uri="http://schemas.openxmlformats.org/presentationml/2006/ole">
            <mc:AlternateContent xmlns:mc="http://schemas.openxmlformats.org/markup-compatibility/2006">
              <mc:Choice xmlns:v="urn:schemas-microsoft-com:vml" Requires="v">
                <p:oleObj name="Equation" r:id="rId5" imgW="3340100" imgH="431800" progId="Equation.3">
                  <p:embed/>
                </p:oleObj>
              </mc:Choice>
              <mc:Fallback>
                <p:oleObj name="Equation" r:id="rId5" imgW="3340100" imgH="431800" progId="Equation.3">
                  <p:embed/>
                  <p:pic>
                    <p:nvPicPr>
                      <p:cNvPr id="53254" name="Object 3">
                        <a:extLst>
                          <a:ext uri="{FF2B5EF4-FFF2-40B4-BE49-F238E27FC236}">
                            <a16:creationId xmlns:a16="http://schemas.microsoft.com/office/drawing/2014/main" id="{E64A5783-7DE3-47F3-BF9C-615F983B89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9090" y="2513920"/>
                        <a:ext cx="4859451" cy="5510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3255" name="Picture 14" descr="8gini">
            <a:extLst>
              <a:ext uri="{FF2B5EF4-FFF2-40B4-BE49-F238E27FC236}">
                <a16:creationId xmlns:a16="http://schemas.microsoft.com/office/drawing/2014/main" id="{89F11798-AFFB-AE98-7A30-7A9D00ECBA0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1470" y="3124541"/>
            <a:ext cx="4260736" cy="79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BECA05C5-373B-F663-5F35-0BD9BCA0C8CA}"/>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FA37ED9F-3D09-4378-B233-AAB654729CDD}" type="slidenum">
              <a:rPr lang="en-US" altLang="en-US" sz="1179">
                <a:solidFill>
                  <a:srgbClr val="FFFFFF"/>
                </a:solidFill>
              </a:rPr>
              <a:pPr algn="l">
                <a:spcBef>
                  <a:spcPct val="0"/>
                </a:spcBef>
                <a:buFontTx/>
                <a:buNone/>
              </a:pPr>
              <a:t>3</a:t>
            </a:fld>
            <a:endParaRPr lang="en-US" altLang="en-US" sz="1179">
              <a:solidFill>
                <a:srgbClr val="FFFFFF"/>
              </a:solidFill>
            </a:endParaRPr>
          </a:p>
        </p:txBody>
      </p:sp>
      <p:sp>
        <p:nvSpPr>
          <p:cNvPr id="10243" name="Rectangle 2">
            <a:extLst>
              <a:ext uri="{FF2B5EF4-FFF2-40B4-BE49-F238E27FC236}">
                <a16:creationId xmlns:a16="http://schemas.microsoft.com/office/drawing/2014/main" id="{53E9C503-D1C0-C4EA-D42F-5FD97394E965}"/>
              </a:ext>
            </a:extLst>
          </p:cNvPr>
          <p:cNvSpPr>
            <a:spLocks noGrp="1"/>
          </p:cNvSpPr>
          <p:nvPr>
            <p:ph type="body" idx="1"/>
          </p:nvPr>
        </p:nvSpPr>
        <p:spPr>
          <a:xfrm>
            <a:off x="489857" y="1061357"/>
            <a:ext cx="8009505" cy="5029541"/>
          </a:xfrm>
        </p:spPr>
        <p:txBody>
          <a:bodyPr vert="horz" lIns="90188" tIns="45094" rIns="90188" bIns="45094" rtlCol="0">
            <a:normAutofit/>
          </a:bodyPr>
          <a:lstStyle/>
          <a:p>
            <a:pPr eaLnBrk="1" hangingPunct="1">
              <a:lnSpc>
                <a:spcPct val="90000"/>
              </a:lnSpc>
            </a:pPr>
            <a:r>
              <a:rPr lang="en-US" altLang="en-US" sz="2357">
                <a:solidFill>
                  <a:schemeClr val="bg1"/>
                </a:solidFill>
              </a:rPr>
              <a:t>Classification</a:t>
            </a:r>
            <a:r>
              <a:rPr lang="en-US" altLang="en-US" sz="1929">
                <a:solidFill>
                  <a:schemeClr val="bg1"/>
                </a:solidFill>
              </a:rPr>
              <a:t>  </a:t>
            </a:r>
          </a:p>
          <a:p>
            <a:pPr lvl="1" eaLnBrk="1" hangingPunct="1">
              <a:lnSpc>
                <a:spcPct val="90000"/>
              </a:lnSpc>
            </a:pPr>
            <a:r>
              <a:rPr lang="en-US" altLang="en-US" sz="2357">
                <a:solidFill>
                  <a:schemeClr val="bg1"/>
                </a:solidFill>
              </a:rPr>
              <a:t>predicts categorical class labels (discrete or nominal)</a:t>
            </a:r>
          </a:p>
          <a:p>
            <a:pPr lvl="1" eaLnBrk="1" hangingPunct="1">
              <a:lnSpc>
                <a:spcPct val="90000"/>
              </a:lnSpc>
            </a:pPr>
            <a:r>
              <a:rPr lang="en-US" altLang="en-US" sz="2357">
                <a:solidFill>
                  <a:schemeClr val="bg1"/>
                </a:solidFill>
              </a:rPr>
              <a:t>classifies data (constructs a model) based on the training set and the values (class labels) in a classifying attribute and uses it in classifying new data</a:t>
            </a:r>
          </a:p>
          <a:p>
            <a:pPr eaLnBrk="1" hangingPunct="1">
              <a:lnSpc>
                <a:spcPct val="90000"/>
              </a:lnSpc>
            </a:pPr>
            <a:r>
              <a:rPr lang="en-US" altLang="en-US" sz="2357">
                <a:solidFill>
                  <a:schemeClr val="bg1"/>
                </a:solidFill>
              </a:rPr>
              <a:t>Numeric Prediction  </a:t>
            </a:r>
          </a:p>
          <a:p>
            <a:pPr lvl="1" eaLnBrk="1" hangingPunct="1">
              <a:lnSpc>
                <a:spcPct val="90000"/>
              </a:lnSpc>
            </a:pPr>
            <a:r>
              <a:rPr lang="en-US" altLang="en-US" sz="2357">
                <a:solidFill>
                  <a:schemeClr val="bg1"/>
                </a:solidFill>
              </a:rPr>
              <a:t>models continuous-valued functions, i.e., predicts unknown or missing values </a:t>
            </a:r>
          </a:p>
          <a:p>
            <a:pPr eaLnBrk="1" hangingPunct="1">
              <a:lnSpc>
                <a:spcPct val="90000"/>
              </a:lnSpc>
            </a:pPr>
            <a:r>
              <a:rPr lang="en-US" altLang="en-US" sz="2357">
                <a:solidFill>
                  <a:schemeClr val="bg1"/>
                </a:solidFill>
              </a:rPr>
              <a:t>Typical applications</a:t>
            </a:r>
          </a:p>
          <a:p>
            <a:pPr lvl="1" eaLnBrk="1" hangingPunct="1">
              <a:lnSpc>
                <a:spcPct val="90000"/>
              </a:lnSpc>
              <a:buClr>
                <a:srgbClr val="0000CC"/>
              </a:buClr>
              <a:buFont typeface="Arial" panose="020B0604020202020204" pitchFamily="34" charset="0"/>
              <a:buChar char="•"/>
            </a:pPr>
            <a:r>
              <a:rPr lang="en-US" altLang="en-US" sz="2357">
                <a:solidFill>
                  <a:schemeClr val="bg1"/>
                </a:solidFill>
              </a:rPr>
              <a:t>Credit/loan approval:</a:t>
            </a:r>
          </a:p>
          <a:p>
            <a:pPr lvl="1" eaLnBrk="1" hangingPunct="1">
              <a:lnSpc>
                <a:spcPct val="90000"/>
              </a:lnSpc>
              <a:buClr>
                <a:srgbClr val="0000CC"/>
              </a:buClr>
              <a:buFont typeface="Arial" panose="020B0604020202020204" pitchFamily="34" charset="0"/>
              <a:buChar char="•"/>
            </a:pPr>
            <a:r>
              <a:rPr lang="en-US" altLang="en-US" sz="2357">
                <a:solidFill>
                  <a:schemeClr val="bg1"/>
                </a:solidFill>
              </a:rPr>
              <a:t>Medical diagnosis: if a tumor is cancerous or benign</a:t>
            </a:r>
          </a:p>
          <a:p>
            <a:pPr lvl="1" eaLnBrk="1" hangingPunct="1">
              <a:lnSpc>
                <a:spcPct val="90000"/>
              </a:lnSpc>
              <a:buClr>
                <a:srgbClr val="0000CC"/>
              </a:buClr>
              <a:buFont typeface="Arial" panose="020B0604020202020204" pitchFamily="34" charset="0"/>
              <a:buChar char="•"/>
            </a:pPr>
            <a:r>
              <a:rPr lang="en-US" altLang="en-US" sz="2357">
                <a:solidFill>
                  <a:schemeClr val="bg1"/>
                </a:solidFill>
              </a:rPr>
              <a:t>Fraud detection: if a transaction is fraudulent</a:t>
            </a:r>
          </a:p>
          <a:p>
            <a:pPr lvl="1" eaLnBrk="1" hangingPunct="1">
              <a:lnSpc>
                <a:spcPct val="90000"/>
              </a:lnSpc>
              <a:buClr>
                <a:srgbClr val="0000CC"/>
              </a:buClr>
              <a:buFont typeface="Arial" panose="020B0604020202020204" pitchFamily="34" charset="0"/>
              <a:buChar char="•"/>
            </a:pPr>
            <a:r>
              <a:rPr lang="en-US" altLang="en-US" sz="2357">
                <a:solidFill>
                  <a:schemeClr val="bg1"/>
                </a:solidFill>
              </a:rPr>
              <a:t>Web page categorization: which category it is</a:t>
            </a:r>
          </a:p>
        </p:txBody>
      </p:sp>
      <p:sp>
        <p:nvSpPr>
          <p:cNvPr id="10244" name="Rectangle 3">
            <a:extLst>
              <a:ext uri="{FF2B5EF4-FFF2-40B4-BE49-F238E27FC236}">
                <a16:creationId xmlns:a16="http://schemas.microsoft.com/office/drawing/2014/main" id="{07F50589-3C7D-A5B3-5F72-B93D9ECEEB85}"/>
              </a:ext>
            </a:extLst>
          </p:cNvPr>
          <p:cNvSpPr>
            <a:spLocks noGrp="1"/>
          </p:cNvSpPr>
          <p:nvPr>
            <p:ph type="title"/>
          </p:nvPr>
        </p:nvSpPr>
        <p:spPr>
          <a:xfrm>
            <a:off x="0" y="-163286"/>
            <a:ext cx="8817429" cy="1047750"/>
          </a:xfrm>
        </p:spPr>
        <p:txBody>
          <a:bodyPr vert="horz" lIns="90188" tIns="45094" rIns="90188" bIns="45094" rtlCol="0" anchor="ctr">
            <a:normAutofit/>
          </a:bodyPr>
          <a:lstStyle/>
          <a:p>
            <a:pPr eaLnBrk="1" hangingPunct="1"/>
            <a:r>
              <a:rPr lang="en-US" altLang="en-US" sz="3000">
                <a:solidFill>
                  <a:schemeClr val="bg1"/>
                </a:solidFill>
                <a:cs typeface="Times New Roman" panose="02020603050405020304" pitchFamily="18" charset="0"/>
              </a:rPr>
              <a:t>Prediction Problems: </a:t>
            </a:r>
            <a:br>
              <a:rPr lang="en-US" altLang="en-US" sz="3000">
                <a:solidFill>
                  <a:schemeClr val="bg1"/>
                </a:solidFill>
                <a:cs typeface="Times New Roman" panose="02020603050405020304" pitchFamily="18" charset="0"/>
              </a:rPr>
            </a:br>
            <a:r>
              <a:rPr lang="en-US" altLang="en-US" sz="3000">
                <a:solidFill>
                  <a:schemeClr val="bg1"/>
                </a:solidFill>
                <a:cs typeface="Times New Roman" panose="02020603050405020304" pitchFamily="18" charset="0"/>
              </a:rPr>
              <a:t>Classification vs. Numeric Prediction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0B24ABB9-7BA4-F84E-FD71-08077C1B5377}"/>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BEE52FE7-8676-41F5-912B-65A9A30A55E8}" type="slidenum">
              <a:rPr lang="en-US" altLang="en-US" sz="1179">
                <a:solidFill>
                  <a:srgbClr val="FFFFFF"/>
                </a:solidFill>
              </a:rPr>
              <a:pPr algn="l">
                <a:spcBef>
                  <a:spcPct val="0"/>
                </a:spcBef>
                <a:buFontTx/>
                <a:buNone/>
              </a:pPr>
              <a:t>30</a:t>
            </a:fld>
            <a:endParaRPr lang="en-US" altLang="en-US" sz="1179">
              <a:solidFill>
                <a:srgbClr val="FFFFFF"/>
              </a:solidFill>
            </a:endParaRPr>
          </a:p>
        </p:txBody>
      </p:sp>
      <p:sp>
        <p:nvSpPr>
          <p:cNvPr id="45059" name="Rectangle 2">
            <a:extLst>
              <a:ext uri="{FF2B5EF4-FFF2-40B4-BE49-F238E27FC236}">
                <a16:creationId xmlns:a16="http://schemas.microsoft.com/office/drawing/2014/main" id="{8C223F64-48B8-F176-25A9-B1DFE4A552E8}"/>
              </a:ext>
            </a:extLst>
          </p:cNvPr>
          <p:cNvSpPr>
            <a:spLocks noGrp="1" noChangeArrowheads="1"/>
          </p:cNvSpPr>
          <p:nvPr>
            <p:ph type="title"/>
          </p:nvPr>
        </p:nvSpPr>
        <p:spPr>
          <a:xfrm>
            <a:off x="163286" y="163286"/>
            <a:ext cx="8817429" cy="685460"/>
          </a:xfrm>
        </p:spPr>
        <p:txBody>
          <a:bodyPr vert="horz" lIns="90188" tIns="45094" rIns="90188" bIns="45094" rtlCol="0" anchor="ctr">
            <a:normAutofit/>
          </a:bodyPr>
          <a:lstStyle/>
          <a:p>
            <a:pPr eaLnBrk="1" hangingPunct="1">
              <a:defRPr/>
            </a:pPr>
            <a:r>
              <a:rPr lang="en-US" altLang="en-US" sz="3107" dirty="0">
                <a:solidFill>
                  <a:schemeClr val="bg1"/>
                </a:solidFill>
              </a:rPr>
              <a:t>Comparing Attribute Selection Measures</a:t>
            </a:r>
            <a:endParaRPr lang="en-US" altLang="en-US" sz="2786" dirty="0">
              <a:solidFill>
                <a:schemeClr val="bg1"/>
              </a:solidFill>
            </a:endParaRPr>
          </a:p>
        </p:txBody>
      </p:sp>
      <p:sp>
        <p:nvSpPr>
          <p:cNvPr id="55300" name="Rectangle 3">
            <a:extLst>
              <a:ext uri="{FF2B5EF4-FFF2-40B4-BE49-F238E27FC236}">
                <a16:creationId xmlns:a16="http://schemas.microsoft.com/office/drawing/2014/main" id="{7C6B3EDE-FE91-E877-012D-A21ADCC718AD}"/>
              </a:ext>
            </a:extLst>
          </p:cNvPr>
          <p:cNvSpPr>
            <a:spLocks noGrp="1"/>
          </p:cNvSpPr>
          <p:nvPr>
            <p:ph type="body" idx="1"/>
          </p:nvPr>
        </p:nvSpPr>
        <p:spPr>
          <a:xfrm>
            <a:off x="457541" y="979714"/>
            <a:ext cx="8155781" cy="5259161"/>
          </a:xfrm>
        </p:spPr>
        <p:txBody>
          <a:bodyPr vert="horz" lIns="90188" tIns="45094" rIns="90188" bIns="45094" rtlCol="0">
            <a:normAutofit/>
          </a:bodyPr>
          <a:lstStyle/>
          <a:p>
            <a:pPr eaLnBrk="1" hangingPunct="1">
              <a:lnSpc>
                <a:spcPct val="110000"/>
              </a:lnSpc>
            </a:pPr>
            <a:r>
              <a:rPr lang="en-US" altLang="en-US" sz="2357">
                <a:solidFill>
                  <a:schemeClr val="bg1"/>
                </a:solidFill>
              </a:rPr>
              <a:t>The three measures, in general, return good results but</a:t>
            </a:r>
          </a:p>
          <a:p>
            <a:pPr lvl="1" eaLnBrk="1" hangingPunct="1">
              <a:lnSpc>
                <a:spcPct val="110000"/>
              </a:lnSpc>
            </a:pPr>
            <a:r>
              <a:rPr lang="en-US" altLang="en-US" sz="2357" b="1">
                <a:solidFill>
                  <a:schemeClr val="bg1"/>
                </a:solidFill>
              </a:rPr>
              <a:t>Information gain</a:t>
            </a:r>
            <a:r>
              <a:rPr lang="en-US" altLang="en-US" sz="2357">
                <a:solidFill>
                  <a:schemeClr val="bg1"/>
                </a:solidFill>
              </a:rPr>
              <a:t>: </a:t>
            </a:r>
          </a:p>
          <a:p>
            <a:pPr lvl="2" eaLnBrk="1" hangingPunct="1">
              <a:lnSpc>
                <a:spcPct val="110000"/>
              </a:lnSpc>
            </a:pPr>
            <a:r>
              <a:rPr lang="en-US" altLang="en-US">
                <a:solidFill>
                  <a:schemeClr val="bg1"/>
                </a:solidFill>
              </a:rPr>
              <a:t>biased towards multivalued attributes</a:t>
            </a:r>
          </a:p>
          <a:p>
            <a:pPr lvl="1" eaLnBrk="1" hangingPunct="1">
              <a:lnSpc>
                <a:spcPct val="110000"/>
              </a:lnSpc>
            </a:pPr>
            <a:r>
              <a:rPr lang="en-US" altLang="en-US" sz="2357" b="1">
                <a:solidFill>
                  <a:schemeClr val="bg1"/>
                </a:solidFill>
              </a:rPr>
              <a:t>Gain ratio</a:t>
            </a:r>
            <a:r>
              <a:rPr lang="en-US" altLang="en-US" sz="2357">
                <a:solidFill>
                  <a:schemeClr val="bg1"/>
                </a:solidFill>
              </a:rPr>
              <a:t>: </a:t>
            </a:r>
          </a:p>
          <a:p>
            <a:pPr lvl="2" eaLnBrk="1" hangingPunct="1">
              <a:lnSpc>
                <a:spcPct val="110000"/>
              </a:lnSpc>
            </a:pPr>
            <a:r>
              <a:rPr lang="en-US" altLang="en-US">
                <a:solidFill>
                  <a:schemeClr val="bg1"/>
                </a:solidFill>
              </a:rPr>
              <a:t>tends to prefer unbalanced splits in which one partition is much smaller than the others</a:t>
            </a:r>
          </a:p>
          <a:p>
            <a:pPr lvl="1" eaLnBrk="1" hangingPunct="1">
              <a:lnSpc>
                <a:spcPct val="110000"/>
              </a:lnSpc>
            </a:pPr>
            <a:r>
              <a:rPr lang="en-US" altLang="en-US" sz="2357" b="1">
                <a:solidFill>
                  <a:schemeClr val="bg1"/>
                </a:solidFill>
              </a:rPr>
              <a:t>Gini index</a:t>
            </a:r>
            <a:r>
              <a:rPr lang="en-US" altLang="en-US" sz="2357">
                <a:solidFill>
                  <a:schemeClr val="bg1"/>
                </a:solidFill>
              </a:rPr>
              <a:t>: </a:t>
            </a:r>
          </a:p>
          <a:p>
            <a:pPr lvl="2" eaLnBrk="1" hangingPunct="1">
              <a:lnSpc>
                <a:spcPct val="110000"/>
              </a:lnSpc>
            </a:pPr>
            <a:r>
              <a:rPr lang="en-US" altLang="en-US">
                <a:solidFill>
                  <a:schemeClr val="bg1"/>
                </a:solidFill>
              </a:rPr>
              <a:t>biased to multivalued attributes</a:t>
            </a:r>
          </a:p>
          <a:p>
            <a:pPr lvl="2" eaLnBrk="1" hangingPunct="1">
              <a:lnSpc>
                <a:spcPct val="110000"/>
              </a:lnSpc>
            </a:pPr>
            <a:r>
              <a:rPr lang="en-US" altLang="en-US">
                <a:solidFill>
                  <a:schemeClr val="bg1"/>
                </a:solidFill>
              </a:rPr>
              <a:t>has difficulty when # of classes is large</a:t>
            </a:r>
          </a:p>
          <a:p>
            <a:pPr lvl="2" eaLnBrk="1" hangingPunct="1">
              <a:lnSpc>
                <a:spcPct val="110000"/>
              </a:lnSpc>
            </a:pPr>
            <a:r>
              <a:rPr lang="en-US" altLang="en-US">
                <a:solidFill>
                  <a:schemeClr val="bg1"/>
                </a:solidFill>
              </a:rPr>
              <a:t>tends to favor tests that result in equal-sized partitions and purity in both partitions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D4BF8DD0-3618-4A2B-A36D-936F8474244B}"/>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91A020F0-854B-46B2-BEFD-7142AFDACCDA}" type="slidenum">
              <a:rPr lang="en-US" altLang="en-US" sz="1179">
                <a:solidFill>
                  <a:srgbClr val="FFFFFF"/>
                </a:solidFill>
              </a:rPr>
              <a:pPr algn="l">
                <a:spcBef>
                  <a:spcPct val="0"/>
                </a:spcBef>
                <a:buFontTx/>
                <a:buNone/>
              </a:pPr>
              <a:t>31</a:t>
            </a:fld>
            <a:endParaRPr lang="en-US" altLang="en-US" sz="1179">
              <a:solidFill>
                <a:srgbClr val="FFFFFF"/>
              </a:solidFill>
            </a:endParaRPr>
          </a:p>
        </p:txBody>
      </p:sp>
      <p:sp>
        <p:nvSpPr>
          <p:cNvPr id="46083" name="Rectangle 2">
            <a:extLst>
              <a:ext uri="{FF2B5EF4-FFF2-40B4-BE49-F238E27FC236}">
                <a16:creationId xmlns:a16="http://schemas.microsoft.com/office/drawing/2014/main" id="{8A2791B1-650A-D1CF-1141-8E8B19EEC283}"/>
              </a:ext>
            </a:extLst>
          </p:cNvPr>
          <p:cNvSpPr>
            <a:spLocks noGrp="1" noChangeArrowheads="1"/>
          </p:cNvSpPr>
          <p:nvPr>
            <p:ph type="title"/>
          </p:nvPr>
        </p:nvSpPr>
        <p:spPr>
          <a:xfrm>
            <a:off x="-81643" y="163286"/>
            <a:ext cx="8817429" cy="685460"/>
          </a:xfrm>
        </p:spPr>
        <p:txBody>
          <a:bodyPr vert="horz" lIns="90188" tIns="45094" rIns="90188" bIns="45094" rtlCol="0" anchor="ctr">
            <a:normAutofit fontScale="90000"/>
          </a:bodyPr>
          <a:lstStyle/>
          <a:p>
            <a:pPr eaLnBrk="1" hangingPunct="1">
              <a:defRPr/>
            </a:pPr>
            <a:r>
              <a:rPr lang="en-US" altLang="en-US" dirty="0">
                <a:solidFill>
                  <a:schemeClr val="bg1"/>
                </a:solidFill>
              </a:rPr>
              <a:t>Other Attribute Selection Measures</a:t>
            </a:r>
            <a:endParaRPr lang="en-US" altLang="en-US" sz="3107" dirty="0">
              <a:solidFill>
                <a:schemeClr val="bg1"/>
              </a:solidFill>
            </a:endParaRPr>
          </a:p>
        </p:txBody>
      </p:sp>
      <p:sp>
        <p:nvSpPr>
          <p:cNvPr id="57348" name="Rectangle 3">
            <a:extLst>
              <a:ext uri="{FF2B5EF4-FFF2-40B4-BE49-F238E27FC236}">
                <a16:creationId xmlns:a16="http://schemas.microsoft.com/office/drawing/2014/main" id="{84B85676-2A1F-5A97-2F58-2F179F9CFD5B}"/>
              </a:ext>
            </a:extLst>
          </p:cNvPr>
          <p:cNvSpPr>
            <a:spLocks noGrp="1"/>
          </p:cNvSpPr>
          <p:nvPr>
            <p:ph type="body" idx="1"/>
          </p:nvPr>
        </p:nvSpPr>
        <p:spPr>
          <a:xfrm>
            <a:off x="457541" y="898072"/>
            <a:ext cx="8155781" cy="5257460"/>
          </a:xfrm>
        </p:spPr>
        <p:txBody>
          <a:bodyPr vert="horz" lIns="90188" tIns="45094" rIns="90188" bIns="45094" rtlCol="0">
            <a:normAutofit/>
          </a:bodyPr>
          <a:lstStyle/>
          <a:p>
            <a:pPr eaLnBrk="1" hangingPunct="1">
              <a:lnSpc>
                <a:spcPct val="130000"/>
              </a:lnSpc>
            </a:pPr>
            <a:r>
              <a:rPr lang="en-US" altLang="en-US" sz="1929" u="sng">
                <a:solidFill>
                  <a:schemeClr val="bg1"/>
                </a:solidFill>
              </a:rPr>
              <a:t>CHAID</a:t>
            </a:r>
            <a:r>
              <a:rPr lang="en-US" altLang="en-US" sz="1929">
                <a:solidFill>
                  <a:schemeClr val="bg1"/>
                </a:solidFill>
              </a:rPr>
              <a:t>: a popular decision tree algorithm, measure based on </a:t>
            </a:r>
            <a:r>
              <a:rPr lang="el-GR" altLang="en-US" sz="1929">
                <a:solidFill>
                  <a:schemeClr val="bg1"/>
                </a:solidFill>
              </a:rPr>
              <a:t>χ</a:t>
            </a:r>
            <a:r>
              <a:rPr lang="en-US" altLang="en-US" sz="1929" baseline="30000">
                <a:solidFill>
                  <a:schemeClr val="bg1"/>
                </a:solidFill>
              </a:rPr>
              <a:t>2</a:t>
            </a:r>
            <a:r>
              <a:rPr lang="en-US" altLang="en-US" sz="1929">
                <a:solidFill>
                  <a:schemeClr val="bg1"/>
                </a:solidFill>
              </a:rPr>
              <a:t> test for independence</a:t>
            </a:r>
          </a:p>
          <a:p>
            <a:pPr eaLnBrk="1" hangingPunct="1">
              <a:lnSpc>
                <a:spcPct val="130000"/>
              </a:lnSpc>
            </a:pPr>
            <a:r>
              <a:rPr lang="en-US" altLang="en-US" sz="1929" u="sng">
                <a:solidFill>
                  <a:schemeClr val="bg1"/>
                </a:solidFill>
              </a:rPr>
              <a:t>C-SEP</a:t>
            </a:r>
            <a:r>
              <a:rPr lang="en-US" altLang="en-US" sz="1929">
                <a:solidFill>
                  <a:schemeClr val="bg1"/>
                </a:solidFill>
              </a:rPr>
              <a:t>: performs better than info. gain and gini index in certain cases</a:t>
            </a:r>
          </a:p>
          <a:p>
            <a:pPr eaLnBrk="1" hangingPunct="1">
              <a:lnSpc>
                <a:spcPct val="130000"/>
              </a:lnSpc>
            </a:pPr>
            <a:r>
              <a:rPr lang="en-US" altLang="en-US" sz="1929" u="sng">
                <a:solidFill>
                  <a:schemeClr val="bg1"/>
                </a:solidFill>
              </a:rPr>
              <a:t>G-statistic</a:t>
            </a:r>
            <a:r>
              <a:rPr lang="en-US" altLang="en-US" sz="1929">
                <a:solidFill>
                  <a:schemeClr val="bg1"/>
                </a:solidFill>
              </a:rPr>
              <a:t>: has a close approximation to </a:t>
            </a:r>
            <a:r>
              <a:rPr lang="el-GR" altLang="en-US" sz="1929">
                <a:solidFill>
                  <a:schemeClr val="bg1"/>
                </a:solidFill>
              </a:rPr>
              <a:t>χ</a:t>
            </a:r>
            <a:r>
              <a:rPr lang="en-US" altLang="en-US" sz="1929" baseline="30000">
                <a:solidFill>
                  <a:schemeClr val="bg1"/>
                </a:solidFill>
              </a:rPr>
              <a:t>2</a:t>
            </a:r>
            <a:r>
              <a:rPr lang="en-US" altLang="en-US" sz="1929">
                <a:solidFill>
                  <a:schemeClr val="bg1"/>
                </a:solidFill>
              </a:rPr>
              <a:t> distribution </a:t>
            </a:r>
          </a:p>
          <a:p>
            <a:pPr eaLnBrk="1" hangingPunct="1">
              <a:lnSpc>
                <a:spcPct val="130000"/>
              </a:lnSpc>
            </a:pPr>
            <a:r>
              <a:rPr lang="en-US" altLang="en-US" sz="1929" u="sng">
                <a:solidFill>
                  <a:schemeClr val="bg1"/>
                </a:solidFill>
              </a:rPr>
              <a:t>MDL (Minimal Description Length) principle</a:t>
            </a:r>
            <a:r>
              <a:rPr lang="en-US" altLang="en-US" sz="1929">
                <a:solidFill>
                  <a:schemeClr val="bg1"/>
                </a:solidFill>
              </a:rPr>
              <a:t> (i.e., the simplest solution is preferred): </a:t>
            </a:r>
          </a:p>
          <a:p>
            <a:pPr lvl="1" eaLnBrk="1" hangingPunct="1">
              <a:lnSpc>
                <a:spcPct val="130000"/>
              </a:lnSpc>
            </a:pPr>
            <a:r>
              <a:rPr lang="en-US" altLang="en-US" sz="1929">
                <a:solidFill>
                  <a:schemeClr val="bg1"/>
                </a:solidFill>
              </a:rPr>
              <a:t>The best tree as the one that requires the fewest # of bits to both (1) encode the tree, and (2) encode the exceptions to the tree</a:t>
            </a:r>
          </a:p>
          <a:p>
            <a:pPr eaLnBrk="1" hangingPunct="1">
              <a:lnSpc>
                <a:spcPct val="130000"/>
              </a:lnSpc>
            </a:pPr>
            <a:r>
              <a:rPr lang="en-US" altLang="en-US" sz="1929">
                <a:solidFill>
                  <a:schemeClr val="bg1"/>
                </a:solidFill>
              </a:rPr>
              <a:t>Multivariate splits (partition based on multiple variable combinations)</a:t>
            </a:r>
          </a:p>
          <a:p>
            <a:pPr lvl="1" eaLnBrk="1" hangingPunct="1">
              <a:lnSpc>
                <a:spcPct val="130000"/>
              </a:lnSpc>
            </a:pPr>
            <a:r>
              <a:rPr lang="en-US" altLang="en-US" sz="1929" u="sng">
                <a:solidFill>
                  <a:schemeClr val="bg1"/>
                </a:solidFill>
              </a:rPr>
              <a:t>CART</a:t>
            </a:r>
            <a:r>
              <a:rPr lang="en-US" altLang="en-US" sz="1929">
                <a:solidFill>
                  <a:schemeClr val="bg1"/>
                </a:solidFill>
              </a:rPr>
              <a:t>: finds multivariate splits based on a linear comb. of attrs.</a:t>
            </a:r>
          </a:p>
          <a:p>
            <a:pPr eaLnBrk="1" hangingPunct="1">
              <a:lnSpc>
                <a:spcPct val="130000"/>
              </a:lnSpc>
            </a:pPr>
            <a:r>
              <a:rPr lang="en-US" altLang="en-US" sz="1929">
                <a:solidFill>
                  <a:schemeClr val="bg1"/>
                </a:solidFill>
              </a:rPr>
              <a:t>Which attribute selection measure is the best?</a:t>
            </a:r>
          </a:p>
          <a:p>
            <a:pPr lvl="1" eaLnBrk="1" hangingPunct="1">
              <a:lnSpc>
                <a:spcPct val="130000"/>
              </a:lnSpc>
            </a:pPr>
            <a:r>
              <a:rPr lang="en-US" altLang="en-US" sz="1929">
                <a:solidFill>
                  <a:schemeClr val="bg1"/>
                </a:solidFill>
              </a:rPr>
              <a:t> Most give good results, none is significantly superior than others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AF12EEE4-66E5-A32D-F07D-CCCC3FD1B83A}"/>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70C4236E-F63C-48B8-9FD7-35EAA14ABC8F}" type="slidenum">
              <a:rPr lang="en-US" altLang="en-US" sz="1179">
                <a:solidFill>
                  <a:srgbClr val="FFFFFF"/>
                </a:solidFill>
              </a:rPr>
              <a:pPr algn="l">
                <a:spcBef>
                  <a:spcPct val="0"/>
                </a:spcBef>
                <a:buFontTx/>
                <a:buNone/>
              </a:pPr>
              <a:t>32</a:t>
            </a:fld>
            <a:endParaRPr lang="en-US" altLang="en-US" sz="1179">
              <a:solidFill>
                <a:srgbClr val="FFFFFF"/>
              </a:solidFill>
            </a:endParaRPr>
          </a:p>
        </p:txBody>
      </p:sp>
      <p:sp>
        <p:nvSpPr>
          <p:cNvPr id="47107" name="Rectangle 2">
            <a:extLst>
              <a:ext uri="{FF2B5EF4-FFF2-40B4-BE49-F238E27FC236}">
                <a16:creationId xmlns:a16="http://schemas.microsoft.com/office/drawing/2014/main" id="{EAE04E9D-54B1-217D-62BF-719E4E82BC87}"/>
              </a:ext>
            </a:extLst>
          </p:cNvPr>
          <p:cNvSpPr>
            <a:spLocks noGrp="1" noChangeArrowheads="1"/>
          </p:cNvSpPr>
          <p:nvPr>
            <p:ph type="title"/>
          </p:nvPr>
        </p:nvSpPr>
        <p:spPr>
          <a:xfrm>
            <a:off x="530679" y="81644"/>
            <a:ext cx="8009505" cy="685460"/>
          </a:xfrm>
        </p:spPr>
        <p:txBody>
          <a:bodyPr vert="horz" lIns="90188" tIns="45094" rIns="90188" bIns="45094" rtlCol="0" anchor="ctr">
            <a:normAutofit fontScale="90000"/>
          </a:bodyPr>
          <a:lstStyle/>
          <a:p>
            <a:pPr eaLnBrk="1" hangingPunct="1">
              <a:defRPr/>
            </a:pPr>
            <a:r>
              <a:rPr lang="en-US" altLang="en-US" dirty="0">
                <a:solidFill>
                  <a:schemeClr val="bg1"/>
                </a:solidFill>
              </a:rPr>
              <a:t>Overfitting and Tree Pruning</a:t>
            </a:r>
            <a:endParaRPr lang="en-US" altLang="en-US" sz="3107" dirty="0">
              <a:solidFill>
                <a:schemeClr val="bg1"/>
              </a:solidFill>
            </a:endParaRPr>
          </a:p>
        </p:txBody>
      </p:sp>
      <p:sp>
        <p:nvSpPr>
          <p:cNvPr id="59396" name="Rectangle 3">
            <a:extLst>
              <a:ext uri="{FF2B5EF4-FFF2-40B4-BE49-F238E27FC236}">
                <a16:creationId xmlns:a16="http://schemas.microsoft.com/office/drawing/2014/main" id="{AAC5E414-8ACE-EEF7-0DBA-03AB08D44891}"/>
              </a:ext>
            </a:extLst>
          </p:cNvPr>
          <p:cNvSpPr>
            <a:spLocks noGrp="1"/>
          </p:cNvSpPr>
          <p:nvPr>
            <p:ph type="body" idx="1"/>
          </p:nvPr>
        </p:nvSpPr>
        <p:spPr>
          <a:xfrm>
            <a:off x="326571" y="898071"/>
            <a:ext cx="8286750" cy="5259161"/>
          </a:xfrm>
        </p:spPr>
        <p:txBody>
          <a:bodyPr vert="horz" lIns="90188" tIns="45094" rIns="90188" bIns="45094" rtlCol="0">
            <a:normAutofit lnSpcReduction="10000"/>
          </a:bodyPr>
          <a:lstStyle/>
          <a:p>
            <a:pPr eaLnBrk="1" hangingPunct="1"/>
            <a:r>
              <a:rPr lang="en-US" altLang="en-US" sz="2357" u="sng">
                <a:solidFill>
                  <a:schemeClr val="bg1"/>
                </a:solidFill>
              </a:rPr>
              <a:t>Overfitting</a:t>
            </a:r>
            <a:r>
              <a:rPr lang="en-US" altLang="en-US" sz="2357">
                <a:solidFill>
                  <a:schemeClr val="bg1"/>
                </a:solidFill>
              </a:rPr>
              <a:t>:  An induced tree may overfit the training data </a:t>
            </a:r>
          </a:p>
          <a:p>
            <a:pPr lvl="1" eaLnBrk="1" hangingPunct="1"/>
            <a:r>
              <a:rPr lang="en-US" altLang="en-US" sz="2357">
                <a:solidFill>
                  <a:schemeClr val="bg1"/>
                </a:solidFill>
              </a:rPr>
              <a:t>Too many branches, some may reflect anomalies due to noise or outliers</a:t>
            </a:r>
          </a:p>
          <a:p>
            <a:pPr lvl="1" eaLnBrk="1" hangingPunct="1"/>
            <a:r>
              <a:rPr lang="en-US" altLang="en-US" sz="2357">
                <a:solidFill>
                  <a:schemeClr val="bg1"/>
                </a:solidFill>
              </a:rPr>
              <a:t>Poor accuracy for unseen samples</a:t>
            </a:r>
          </a:p>
          <a:p>
            <a:pPr eaLnBrk="1" hangingPunct="1"/>
            <a:r>
              <a:rPr lang="en-US" altLang="en-US" sz="2357">
                <a:solidFill>
                  <a:schemeClr val="bg1"/>
                </a:solidFill>
              </a:rPr>
              <a:t>Two approaches to avoid overfitting </a:t>
            </a:r>
          </a:p>
          <a:p>
            <a:pPr lvl="1" eaLnBrk="1" hangingPunct="1"/>
            <a:r>
              <a:rPr lang="en-US" altLang="en-US" sz="2357" u="sng">
                <a:solidFill>
                  <a:schemeClr val="bg1"/>
                </a:solidFill>
              </a:rPr>
              <a:t>Prepruning</a:t>
            </a:r>
            <a:r>
              <a:rPr lang="en-US" altLang="en-US" sz="2357">
                <a:solidFill>
                  <a:schemeClr val="bg1"/>
                </a:solidFill>
              </a:rPr>
              <a:t>: </a:t>
            </a:r>
            <a:r>
              <a:rPr lang="en-US" altLang="en-US" sz="2357" i="1">
                <a:solidFill>
                  <a:schemeClr val="bg1"/>
                </a:solidFill>
              </a:rPr>
              <a:t>Halt tree construction early</a:t>
            </a:r>
            <a:r>
              <a:rPr lang="en-US" altLang="en-US" sz="2357">
                <a:solidFill>
                  <a:schemeClr val="bg1"/>
                </a:solidFill>
              </a:rPr>
              <a:t> </a:t>
            </a:r>
            <a:r>
              <a:rPr lang="en-US" altLang="en-US" sz="2357">
                <a:solidFill>
                  <a:schemeClr val="bg1"/>
                </a:solidFill>
                <a:cs typeface="Tahoma" panose="020B0604030504040204" pitchFamily="34" charset="0"/>
              </a:rPr>
              <a:t>̵</a:t>
            </a:r>
            <a:r>
              <a:rPr lang="en-US" altLang="en-US" sz="2357">
                <a:solidFill>
                  <a:schemeClr val="bg1"/>
                </a:solidFill>
              </a:rPr>
              <a:t> do not split a node if this would result in the goodness measure falling below a threshold</a:t>
            </a:r>
          </a:p>
          <a:p>
            <a:pPr lvl="2" eaLnBrk="1" hangingPunct="1"/>
            <a:r>
              <a:rPr lang="en-US" altLang="en-US">
                <a:solidFill>
                  <a:schemeClr val="bg1"/>
                </a:solidFill>
              </a:rPr>
              <a:t>Difficult to choose an appropriate threshold</a:t>
            </a:r>
          </a:p>
          <a:p>
            <a:pPr lvl="1" eaLnBrk="1" hangingPunct="1"/>
            <a:r>
              <a:rPr lang="en-US" altLang="en-US" sz="2357" u="sng">
                <a:solidFill>
                  <a:schemeClr val="bg1"/>
                </a:solidFill>
              </a:rPr>
              <a:t>Postpruning</a:t>
            </a:r>
            <a:r>
              <a:rPr lang="en-US" altLang="en-US" sz="2357">
                <a:solidFill>
                  <a:schemeClr val="bg1"/>
                </a:solidFill>
              </a:rPr>
              <a:t>: </a:t>
            </a:r>
            <a:r>
              <a:rPr lang="en-US" altLang="en-US" sz="2357" i="1">
                <a:solidFill>
                  <a:schemeClr val="bg1"/>
                </a:solidFill>
              </a:rPr>
              <a:t>Remove branches</a:t>
            </a:r>
            <a:r>
              <a:rPr lang="en-US" altLang="en-US" sz="2357">
                <a:solidFill>
                  <a:schemeClr val="bg1"/>
                </a:solidFill>
              </a:rPr>
              <a:t> from a “fully grown” tree—get a sequence of progressively pruned trees</a:t>
            </a:r>
          </a:p>
          <a:p>
            <a:pPr lvl="2" eaLnBrk="1" hangingPunct="1"/>
            <a:r>
              <a:rPr lang="en-US" altLang="en-US">
                <a:solidFill>
                  <a:schemeClr val="bg1"/>
                </a:solidFill>
              </a:rPr>
              <a:t>Use a set of data different from the training data to decide which is the “best pruned tree”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1C0FD631-00AD-4C98-0376-41472BEBD56B}"/>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D7E56491-700E-453F-BCD2-2C6B8944E97C}" type="slidenum">
              <a:rPr lang="en-US" altLang="en-US" sz="1179">
                <a:solidFill>
                  <a:srgbClr val="FFFFFF"/>
                </a:solidFill>
              </a:rPr>
              <a:pPr algn="l">
                <a:spcBef>
                  <a:spcPct val="0"/>
                </a:spcBef>
                <a:buFontTx/>
                <a:buNone/>
              </a:pPr>
              <a:t>33</a:t>
            </a:fld>
            <a:endParaRPr lang="en-US" altLang="en-US" sz="1179">
              <a:solidFill>
                <a:srgbClr val="FFFFFF"/>
              </a:solidFill>
            </a:endParaRPr>
          </a:p>
        </p:txBody>
      </p:sp>
      <p:sp>
        <p:nvSpPr>
          <p:cNvPr id="48131" name="Rectangle 2">
            <a:extLst>
              <a:ext uri="{FF2B5EF4-FFF2-40B4-BE49-F238E27FC236}">
                <a16:creationId xmlns:a16="http://schemas.microsoft.com/office/drawing/2014/main" id="{041EFCD9-DA1E-9F8B-1C67-78F49B7ED60C}"/>
              </a:ext>
            </a:extLst>
          </p:cNvPr>
          <p:cNvSpPr>
            <a:spLocks noGrp="1" noChangeArrowheads="1"/>
          </p:cNvSpPr>
          <p:nvPr>
            <p:ph type="title"/>
          </p:nvPr>
        </p:nvSpPr>
        <p:spPr>
          <a:xfrm>
            <a:off x="146277" y="-18710"/>
            <a:ext cx="8817429" cy="1061358"/>
          </a:xfrm>
        </p:spPr>
        <p:txBody>
          <a:bodyPr vert="horz" lIns="90188" tIns="45094" rIns="90188" bIns="45094" rtlCol="0" anchor="ctr">
            <a:normAutofit/>
          </a:bodyPr>
          <a:lstStyle/>
          <a:p>
            <a:pPr eaLnBrk="1" hangingPunct="1">
              <a:defRPr/>
            </a:pPr>
            <a:r>
              <a:rPr lang="en-US" altLang="en-US" sz="3107" dirty="0">
                <a:solidFill>
                  <a:schemeClr val="bg1"/>
                </a:solidFill>
              </a:rPr>
              <a:t>Enhancements to Basic Decision Tree Induction</a:t>
            </a:r>
          </a:p>
        </p:txBody>
      </p:sp>
      <p:sp>
        <p:nvSpPr>
          <p:cNvPr id="61444" name="AutoShape 3">
            <a:extLst>
              <a:ext uri="{FF2B5EF4-FFF2-40B4-BE49-F238E27FC236}">
                <a16:creationId xmlns:a16="http://schemas.microsoft.com/office/drawing/2014/main" id="{C56F8B23-E75A-C1F4-4B2E-9260E1221982}"/>
              </a:ext>
            </a:extLst>
          </p:cNvPr>
          <p:cNvSpPr>
            <a:spLocks noGrp="1" noChangeArrowheads="1"/>
          </p:cNvSpPr>
          <p:nvPr>
            <p:ph type="body" idx="1"/>
          </p:nvPr>
        </p:nvSpPr>
        <p:spPr>
          <a:xfrm>
            <a:off x="326572" y="952501"/>
            <a:ext cx="8228920" cy="5106080"/>
          </a:xfrm>
          <a:prstGeom prst="flowChartProcess">
            <a:avLst/>
          </a:prstGeom>
        </p:spPr>
        <p:txBody>
          <a:bodyPr vert="horz" lIns="90188" tIns="45094" rIns="90188" bIns="45094" rtlCol="0">
            <a:normAutofit/>
          </a:bodyPr>
          <a:lstStyle/>
          <a:p>
            <a:pPr eaLnBrk="1" hangingPunct="1">
              <a:lnSpc>
                <a:spcPct val="105000"/>
              </a:lnSpc>
              <a:spcBef>
                <a:spcPct val="25000"/>
              </a:spcBef>
            </a:pPr>
            <a:r>
              <a:rPr lang="en-US" altLang="en-US" sz="2357">
                <a:solidFill>
                  <a:schemeClr val="bg1"/>
                </a:solidFill>
              </a:rPr>
              <a:t>Allow for </a:t>
            </a:r>
            <a:r>
              <a:rPr lang="en-US" altLang="en-US" sz="2357" b="1">
                <a:solidFill>
                  <a:schemeClr val="bg1"/>
                </a:solidFill>
              </a:rPr>
              <a:t>continuous-valued attributes</a:t>
            </a:r>
          </a:p>
          <a:p>
            <a:pPr lvl="1" eaLnBrk="1" hangingPunct="1">
              <a:lnSpc>
                <a:spcPct val="105000"/>
              </a:lnSpc>
              <a:spcBef>
                <a:spcPct val="25000"/>
              </a:spcBef>
            </a:pPr>
            <a:r>
              <a:rPr lang="en-US" altLang="en-US" sz="2357">
                <a:solidFill>
                  <a:schemeClr val="bg1"/>
                </a:solidFill>
              </a:rPr>
              <a:t>Dynamically define new discrete-valued attributes that partition the continuous attribute value into a discrete set of intervals</a:t>
            </a:r>
          </a:p>
          <a:p>
            <a:pPr eaLnBrk="1" hangingPunct="1">
              <a:lnSpc>
                <a:spcPct val="105000"/>
              </a:lnSpc>
              <a:spcBef>
                <a:spcPct val="25000"/>
              </a:spcBef>
            </a:pPr>
            <a:r>
              <a:rPr lang="en-US" altLang="en-US" sz="2357">
                <a:solidFill>
                  <a:schemeClr val="bg1"/>
                </a:solidFill>
              </a:rPr>
              <a:t>Handle </a:t>
            </a:r>
            <a:r>
              <a:rPr lang="en-US" altLang="en-US" sz="2357" b="1">
                <a:solidFill>
                  <a:schemeClr val="bg1"/>
                </a:solidFill>
              </a:rPr>
              <a:t>missing attribute values</a:t>
            </a:r>
          </a:p>
          <a:p>
            <a:pPr lvl="1" eaLnBrk="1" hangingPunct="1">
              <a:lnSpc>
                <a:spcPct val="105000"/>
              </a:lnSpc>
              <a:spcBef>
                <a:spcPct val="25000"/>
              </a:spcBef>
            </a:pPr>
            <a:r>
              <a:rPr lang="en-US" altLang="en-US" sz="2357">
                <a:solidFill>
                  <a:schemeClr val="bg1"/>
                </a:solidFill>
              </a:rPr>
              <a:t>Assign the most common value of the attribute</a:t>
            </a:r>
          </a:p>
          <a:p>
            <a:pPr lvl="1" eaLnBrk="1" hangingPunct="1">
              <a:lnSpc>
                <a:spcPct val="105000"/>
              </a:lnSpc>
              <a:spcBef>
                <a:spcPct val="25000"/>
              </a:spcBef>
            </a:pPr>
            <a:r>
              <a:rPr lang="en-US" altLang="en-US" sz="2357">
                <a:solidFill>
                  <a:schemeClr val="bg1"/>
                </a:solidFill>
              </a:rPr>
              <a:t>Assign probability to each of the possible values</a:t>
            </a:r>
          </a:p>
          <a:p>
            <a:pPr eaLnBrk="1" hangingPunct="1">
              <a:lnSpc>
                <a:spcPct val="105000"/>
              </a:lnSpc>
              <a:spcBef>
                <a:spcPct val="25000"/>
              </a:spcBef>
            </a:pPr>
            <a:r>
              <a:rPr lang="en-US" altLang="en-US" sz="2357" b="1">
                <a:solidFill>
                  <a:schemeClr val="bg1"/>
                </a:solidFill>
              </a:rPr>
              <a:t>Attribute construction</a:t>
            </a:r>
          </a:p>
          <a:p>
            <a:pPr lvl="1" eaLnBrk="1" hangingPunct="1">
              <a:lnSpc>
                <a:spcPct val="105000"/>
              </a:lnSpc>
              <a:spcBef>
                <a:spcPct val="25000"/>
              </a:spcBef>
            </a:pPr>
            <a:r>
              <a:rPr lang="en-US" altLang="en-US" sz="2357">
                <a:solidFill>
                  <a:schemeClr val="bg1"/>
                </a:solidFill>
              </a:rPr>
              <a:t>Create new attributes based on existing ones that are sparsely represented</a:t>
            </a:r>
          </a:p>
          <a:p>
            <a:pPr lvl="1" eaLnBrk="1" hangingPunct="1">
              <a:lnSpc>
                <a:spcPct val="105000"/>
              </a:lnSpc>
              <a:spcBef>
                <a:spcPct val="25000"/>
              </a:spcBef>
            </a:pPr>
            <a:r>
              <a:rPr lang="en-US" altLang="en-US" sz="2357">
                <a:solidFill>
                  <a:schemeClr val="bg1"/>
                </a:solidFill>
              </a:rPr>
              <a:t>This reduces fragmentation, repetition, and replication</a:t>
            </a:r>
          </a:p>
        </p:txBody>
      </p:sp>
      <p:sp>
        <p:nvSpPr>
          <p:cNvPr id="61445" name="AutoShape 4">
            <a:extLst>
              <a:ext uri="{FF2B5EF4-FFF2-40B4-BE49-F238E27FC236}">
                <a16:creationId xmlns:a16="http://schemas.microsoft.com/office/drawing/2014/main" id="{283C1DCF-2901-A8C5-C64B-1ECA58E41043}"/>
              </a:ext>
            </a:extLst>
          </p:cNvPr>
          <p:cNvSpPr>
            <a:spLocks noChangeArrowheads="1"/>
          </p:cNvSpPr>
          <p:nvPr/>
        </p:nvSpPr>
        <p:spPr bwMode="auto">
          <a:xfrm>
            <a:off x="2000251" y="3352461"/>
            <a:ext cx="73139" cy="76540"/>
          </a:xfrm>
          <a:prstGeom prst="flowChartInternalStorag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88" tIns="45094" rIns="90188" bIns="45094"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61446" name="Line 5">
            <a:extLst>
              <a:ext uri="{FF2B5EF4-FFF2-40B4-BE49-F238E27FC236}">
                <a16:creationId xmlns:a16="http://schemas.microsoft.com/office/drawing/2014/main" id="{3CAFB045-1443-B21F-F0BF-E0E99B48A051}"/>
              </a:ext>
            </a:extLst>
          </p:cNvPr>
          <p:cNvSpPr>
            <a:spLocks noChangeShapeType="1"/>
          </p:cNvSpPr>
          <p:nvPr/>
        </p:nvSpPr>
        <p:spPr bwMode="auto">
          <a:xfrm>
            <a:off x="1119188" y="3582080"/>
            <a:ext cx="68324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lIns="90188" tIns="45094" rIns="90188" bIns="45094" anchor="ctr"/>
          <a:lstStyle/>
          <a:p>
            <a:endParaRPr lang="en-AS" sz="1929"/>
          </a:p>
        </p:txBody>
      </p:sp>
      <p:sp>
        <p:nvSpPr>
          <p:cNvPr id="61447" name="Line 6">
            <a:extLst>
              <a:ext uri="{FF2B5EF4-FFF2-40B4-BE49-F238E27FC236}">
                <a16:creationId xmlns:a16="http://schemas.microsoft.com/office/drawing/2014/main" id="{83044298-CD01-D1FE-483A-E2975B481530}"/>
              </a:ext>
            </a:extLst>
          </p:cNvPr>
          <p:cNvSpPr>
            <a:spLocks noChangeShapeType="1"/>
          </p:cNvSpPr>
          <p:nvPr/>
        </p:nvSpPr>
        <p:spPr bwMode="auto">
          <a:xfrm>
            <a:off x="1119188" y="3505541"/>
            <a:ext cx="6905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lIns="90188" tIns="45094" rIns="90188" bIns="45094" anchor="ctr"/>
          <a:lstStyle/>
          <a:p>
            <a:endParaRPr lang="en-AS" sz="1929"/>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480A5BFD-50FA-7419-8976-74F52B0229C6}"/>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C4842A09-36A3-4576-AA97-4B28CB0DD353}" type="slidenum">
              <a:rPr lang="en-US" altLang="en-US" sz="1179">
                <a:solidFill>
                  <a:srgbClr val="FFFFFF"/>
                </a:solidFill>
              </a:rPr>
              <a:pPr algn="l">
                <a:spcBef>
                  <a:spcPct val="0"/>
                </a:spcBef>
                <a:buFontTx/>
                <a:buNone/>
              </a:pPr>
              <a:t>34</a:t>
            </a:fld>
            <a:endParaRPr lang="en-US" altLang="en-US" sz="1179">
              <a:solidFill>
                <a:srgbClr val="FFFFFF"/>
              </a:solidFill>
            </a:endParaRPr>
          </a:p>
        </p:txBody>
      </p:sp>
      <p:sp>
        <p:nvSpPr>
          <p:cNvPr id="49155" name="Rectangle 2">
            <a:extLst>
              <a:ext uri="{FF2B5EF4-FFF2-40B4-BE49-F238E27FC236}">
                <a16:creationId xmlns:a16="http://schemas.microsoft.com/office/drawing/2014/main" id="{3A9567EA-E23D-E582-C189-CF9623632724}"/>
              </a:ext>
            </a:extLst>
          </p:cNvPr>
          <p:cNvSpPr>
            <a:spLocks noGrp="1" noChangeArrowheads="1"/>
          </p:cNvSpPr>
          <p:nvPr>
            <p:ph type="title"/>
          </p:nvPr>
        </p:nvSpPr>
        <p:spPr>
          <a:xfrm>
            <a:off x="163286" y="168389"/>
            <a:ext cx="8616723" cy="608920"/>
          </a:xfrm>
        </p:spPr>
        <p:txBody>
          <a:bodyPr vert="horz" lIns="90188" tIns="45094" rIns="90188" bIns="45094" rtlCol="0" anchor="ctr">
            <a:normAutofit fontScale="90000"/>
          </a:bodyPr>
          <a:lstStyle/>
          <a:p>
            <a:pPr eaLnBrk="1" hangingPunct="1">
              <a:defRPr/>
            </a:pPr>
            <a:r>
              <a:rPr lang="en-US" altLang="en-US" dirty="0">
                <a:solidFill>
                  <a:schemeClr val="bg1"/>
                </a:solidFill>
              </a:rPr>
              <a:t>Classification in Large Databases</a:t>
            </a:r>
          </a:p>
        </p:txBody>
      </p:sp>
      <p:sp>
        <p:nvSpPr>
          <p:cNvPr id="63492" name="Rectangle 3">
            <a:extLst>
              <a:ext uri="{FF2B5EF4-FFF2-40B4-BE49-F238E27FC236}">
                <a16:creationId xmlns:a16="http://schemas.microsoft.com/office/drawing/2014/main" id="{59A20664-7D9E-205B-D496-37E9689E73B8}"/>
              </a:ext>
            </a:extLst>
          </p:cNvPr>
          <p:cNvSpPr>
            <a:spLocks noGrp="1"/>
          </p:cNvSpPr>
          <p:nvPr>
            <p:ph type="body" idx="1"/>
          </p:nvPr>
        </p:nvSpPr>
        <p:spPr>
          <a:xfrm>
            <a:off x="408214" y="1022238"/>
            <a:ext cx="8234023" cy="5152004"/>
          </a:xfrm>
        </p:spPr>
        <p:txBody>
          <a:bodyPr vert="horz" lIns="90188" tIns="45094" rIns="90188" bIns="45094" rtlCol="0">
            <a:normAutofit/>
          </a:bodyPr>
          <a:lstStyle/>
          <a:p>
            <a:pPr eaLnBrk="1" hangingPunct="1">
              <a:lnSpc>
                <a:spcPct val="110000"/>
              </a:lnSpc>
            </a:pPr>
            <a:r>
              <a:rPr lang="en-US" altLang="en-US" sz="2357">
                <a:solidFill>
                  <a:schemeClr val="bg1"/>
                </a:solidFill>
              </a:rPr>
              <a:t>Classification—a classical problem extensively studied by statisticians and machine learning researchers</a:t>
            </a:r>
          </a:p>
          <a:p>
            <a:pPr eaLnBrk="1" hangingPunct="1">
              <a:lnSpc>
                <a:spcPct val="110000"/>
              </a:lnSpc>
            </a:pPr>
            <a:r>
              <a:rPr lang="en-US" altLang="en-US" sz="2357">
                <a:solidFill>
                  <a:schemeClr val="bg1"/>
                </a:solidFill>
              </a:rPr>
              <a:t>Scalability: Classifying data sets with millions of examples and hundreds of attributes with reasonable speed</a:t>
            </a:r>
          </a:p>
          <a:p>
            <a:pPr eaLnBrk="1" hangingPunct="1">
              <a:lnSpc>
                <a:spcPct val="110000"/>
              </a:lnSpc>
            </a:pPr>
            <a:r>
              <a:rPr lang="en-US" altLang="en-US" sz="2357">
                <a:solidFill>
                  <a:schemeClr val="bg1"/>
                </a:solidFill>
              </a:rPr>
              <a:t>Why is decision tree induction popular?</a:t>
            </a:r>
          </a:p>
          <a:p>
            <a:pPr lvl="1" eaLnBrk="1" hangingPunct="1">
              <a:lnSpc>
                <a:spcPct val="80000"/>
              </a:lnSpc>
            </a:pPr>
            <a:r>
              <a:rPr lang="en-US" altLang="en-US" sz="2357">
                <a:solidFill>
                  <a:schemeClr val="bg1"/>
                </a:solidFill>
              </a:rPr>
              <a:t>relatively faster learning speed (than other classification methods)</a:t>
            </a:r>
          </a:p>
          <a:p>
            <a:pPr lvl="1" eaLnBrk="1" hangingPunct="1">
              <a:lnSpc>
                <a:spcPct val="80000"/>
              </a:lnSpc>
            </a:pPr>
            <a:r>
              <a:rPr lang="en-US" altLang="en-US" sz="2357">
                <a:solidFill>
                  <a:schemeClr val="bg1"/>
                </a:solidFill>
              </a:rPr>
              <a:t>convertible to simple and easy to understand classification rules</a:t>
            </a:r>
          </a:p>
          <a:p>
            <a:pPr lvl="1" eaLnBrk="1" hangingPunct="1">
              <a:lnSpc>
                <a:spcPct val="80000"/>
              </a:lnSpc>
            </a:pPr>
            <a:r>
              <a:rPr lang="en-US" altLang="en-US" sz="2357">
                <a:solidFill>
                  <a:schemeClr val="bg1"/>
                </a:solidFill>
              </a:rPr>
              <a:t>can use SQL queries for accessing databases</a:t>
            </a:r>
          </a:p>
          <a:p>
            <a:pPr lvl="1" eaLnBrk="1" hangingPunct="1">
              <a:lnSpc>
                <a:spcPct val="80000"/>
              </a:lnSpc>
            </a:pPr>
            <a:r>
              <a:rPr lang="en-US" altLang="en-US" sz="2357">
                <a:solidFill>
                  <a:schemeClr val="bg1"/>
                </a:solidFill>
              </a:rPr>
              <a:t>comparable classification accuracy with other methods</a:t>
            </a:r>
          </a:p>
          <a:p>
            <a:pPr eaLnBrk="1" hangingPunct="1">
              <a:lnSpc>
                <a:spcPct val="80000"/>
              </a:lnSpc>
            </a:pPr>
            <a:r>
              <a:rPr lang="en-US" altLang="en-US" sz="2357">
                <a:solidFill>
                  <a:schemeClr val="bg1"/>
                </a:solidFill>
              </a:rPr>
              <a:t>RainForest (VLDB’98 — Gehrke, Ramakrishnan &amp; Ganti)</a:t>
            </a:r>
          </a:p>
          <a:p>
            <a:pPr lvl="1" eaLnBrk="1" hangingPunct="1">
              <a:lnSpc>
                <a:spcPct val="80000"/>
              </a:lnSpc>
            </a:pPr>
            <a:r>
              <a:rPr lang="en-US" altLang="en-US" sz="2357">
                <a:solidFill>
                  <a:schemeClr val="bg1"/>
                </a:solidFill>
              </a:rPr>
              <a:t>Builds an AVC-list (attribute, value, class label)</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5538" name="Slide Number Placeholder 8">
            <a:extLst>
              <a:ext uri="{FF2B5EF4-FFF2-40B4-BE49-F238E27FC236}">
                <a16:creationId xmlns:a16="http://schemas.microsoft.com/office/drawing/2014/main" id="{6F669BE1-6586-936A-288A-F5C70ED97627}"/>
              </a:ext>
            </a:extLst>
          </p:cNvPr>
          <p:cNvSpPr>
            <a:spLocks noGrp="1" noChangeArrowheads="1"/>
          </p:cNvSpPr>
          <p:nvPr>
            <p:ph type="sldNum" sz="quarter" idx="10"/>
          </p:nvPr>
        </p:nvSpPr>
        <p:spPr bwMode="auto">
          <a:xfrm>
            <a:off x="6507617" y="6247380"/>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spcBef>
                <a:spcPct val="0"/>
              </a:spcBef>
              <a:buFontTx/>
              <a:buNone/>
            </a:pPr>
            <a:fld id="{9D430E84-C587-4998-87CB-188BDC3BBBE6}" type="slidenum">
              <a:rPr lang="en-US" altLang="en-US" sz="1179">
                <a:solidFill>
                  <a:srgbClr val="FFFFFF"/>
                </a:solidFill>
              </a:rPr>
              <a:pPr>
                <a:spcBef>
                  <a:spcPct val="0"/>
                </a:spcBef>
                <a:buFontTx/>
                <a:buNone/>
              </a:pPr>
              <a:t>35</a:t>
            </a:fld>
            <a:endParaRPr lang="en-US" altLang="en-US" sz="1179">
              <a:solidFill>
                <a:srgbClr val="FFFFFF"/>
              </a:solidFill>
            </a:endParaRPr>
          </a:p>
        </p:txBody>
      </p:sp>
      <p:sp>
        <p:nvSpPr>
          <p:cNvPr id="13316" name="Rectangle 2">
            <a:extLst>
              <a:ext uri="{FF2B5EF4-FFF2-40B4-BE49-F238E27FC236}">
                <a16:creationId xmlns:a16="http://schemas.microsoft.com/office/drawing/2014/main" id="{CFFCEAC6-0174-C1E9-3410-3B4E272DC3EF}"/>
              </a:ext>
            </a:extLst>
          </p:cNvPr>
          <p:cNvSpPr>
            <a:spLocks noGrp="1" noChangeArrowheads="1"/>
          </p:cNvSpPr>
          <p:nvPr>
            <p:ph type="title" sz="quarter"/>
          </p:nvPr>
        </p:nvSpPr>
        <p:spPr>
          <a:xfrm>
            <a:off x="45924" y="187099"/>
            <a:ext cx="8817430" cy="608920"/>
          </a:xfrm>
        </p:spPr>
        <p:txBody>
          <a:bodyPr>
            <a:normAutofit fontScale="90000"/>
          </a:bodyPr>
          <a:lstStyle/>
          <a:p>
            <a:pPr eaLnBrk="1" hangingPunct="1">
              <a:defRPr/>
            </a:pPr>
            <a:r>
              <a:rPr lang="en-US" altLang="en-US" dirty="0">
                <a:solidFill>
                  <a:schemeClr val="bg1"/>
                </a:solidFill>
              </a:rPr>
              <a:t>Rainforest:  Training Set and Its AVC Sets </a:t>
            </a:r>
          </a:p>
        </p:txBody>
      </p:sp>
      <p:graphicFrame>
        <p:nvGraphicFramePr>
          <p:cNvPr id="1678460" name="Group 124">
            <a:extLst>
              <a:ext uri="{FF2B5EF4-FFF2-40B4-BE49-F238E27FC236}">
                <a16:creationId xmlns:a16="http://schemas.microsoft.com/office/drawing/2014/main" id="{90FDA166-7031-B886-5FF8-D97D97973ED3}"/>
              </a:ext>
            </a:extLst>
          </p:cNvPr>
          <p:cNvGraphicFramePr>
            <a:graphicFrameLocks noGrp="1"/>
          </p:cNvGraphicFramePr>
          <p:nvPr>
            <p:ph sz="quarter" idx="1"/>
          </p:nvPr>
        </p:nvGraphicFramePr>
        <p:xfrm>
          <a:off x="4350884" y="4274345"/>
          <a:ext cx="2314916" cy="1486579"/>
        </p:xfrm>
        <a:graphic>
          <a:graphicData uri="http://schemas.openxmlformats.org/drawingml/2006/table">
            <a:tbl>
              <a:tblPr/>
              <a:tblGrid>
                <a:gridCol w="912493">
                  <a:extLst>
                    <a:ext uri="{9D8B030D-6E8A-4147-A177-3AD203B41FA5}">
                      <a16:colId xmlns:a16="http://schemas.microsoft.com/office/drawing/2014/main" val="20000"/>
                    </a:ext>
                  </a:extLst>
                </a:gridCol>
                <a:gridCol w="474619">
                  <a:extLst>
                    <a:ext uri="{9D8B030D-6E8A-4147-A177-3AD203B41FA5}">
                      <a16:colId xmlns:a16="http://schemas.microsoft.com/office/drawing/2014/main" val="20001"/>
                    </a:ext>
                  </a:extLst>
                </a:gridCol>
                <a:gridCol w="927804">
                  <a:extLst>
                    <a:ext uri="{9D8B030D-6E8A-4147-A177-3AD203B41FA5}">
                      <a16:colId xmlns:a16="http://schemas.microsoft.com/office/drawing/2014/main" val="20002"/>
                    </a:ext>
                  </a:extLst>
                </a:gridCol>
              </a:tblGrid>
              <a:tr h="371644">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student</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41" marB="45741"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a:ln>
                            <a:noFill/>
                          </a:ln>
                          <a:solidFill>
                            <a:schemeClr val="tx1"/>
                          </a:solidFill>
                          <a:effectLst/>
                          <a:latin typeface="Arial" charset="0"/>
                        </a:rPr>
                        <a:t>Buy_Computer</a:t>
                      </a:r>
                    </a:p>
                  </a:txBody>
                  <a:tcPr marL="88187" marR="88187" marT="45741" marB="45741"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70058">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endParaRPr kumimoji="0" lang="en-US" sz="1300" b="0" i="0" u="none" strike="noStrike" cap="none" normalizeH="0" baseline="0">
                        <a:ln>
                          <a:noFill/>
                        </a:ln>
                        <a:solidFill>
                          <a:schemeClr val="tx1"/>
                        </a:solidFill>
                        <a:effectLst/>
                        <a:latin typeface="Arial" charset="0"/>
                      </a:endParaRPr>
                    </a:p>
                  </a:txBody>
                  <a:tcPr marL="88187" marR="88187" marT="45741" marB="45741"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41" marB="4574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no</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41" marB="45741"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23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41" marB="45741"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6</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41" marB="4574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1</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41" marB="45741"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644">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no</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41" marB="45741"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41" marB="4574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dirty="0">
                          <a:ln>
                            <a:noFill/>
                          </a:ln>
                          <a:solidFill>
                            <a:schemeClr val="tx1"/>
                          </a:solidFill>
                          <a:effectLst/>
                          <a:latin typeface="Arial" charset="0"/>
                          <a:ea typeface="Gulim" pitchFamily="34" charset="-127"/>
                          <a:cs typeface="Arial" charset="0"/>
                        </a:rPr>
                        <a:t>4</a:t>
                      </a:r>
                      <a:endParaRPr kumimoji="0" lang="en-US" sz="1300" b="0" i="0" u="none" strike="noStrike" cap="none" normalizeH="0" baseline="0" dirty="0">
                        <a:ln>
                          <a:noFill/>
                        </a:ln>
                        <a:solidFill>
                          <a:schemeClr val="tx1"/>
                        </a:solidFill>
                        <a:effectLst/>
                        <a:latin typeface="Arial" charset="0"/>
                        <a:ea typeface="Gulim" pitchFamily="34" charset="-127"/>
                        <a:cs typeface="Arial" charset="0"/>
                      </a:endParaRPr>
                    </a:p>
                  </a:txBody>
                  <a:tcPr marL="88187" marR="88187" marT="45741" marB="45741"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678471" name="Group 135">
            <a:extLst>
              <a:ext uri="{FF2B5EF4-FFF2-40B4-BE49-F238E27FC236}">
                <a16:creationId xmlns:a16="http://schemas.microsoft.com/office/drawing/2014/main" id="{F3F7349D-4C23-2E68-9983-1A659B299651}"/>
              </a:ext>
            </a:extLst>
          </p:cNvPr>
          <p:cNvGraphicFramePr>
            <a:graphicFrameLocks noGrp="1"/>
          </p:cNvGraphicFramePr>
          <p:nvPr>
            <p:ph sz="quarter" idx="2"/>
          </p:nvPr>
        </p:nvGraphicFramePr>
        <p:xfrm>
          <a:off x="4454639" y="1649866"/>
          <a:ext cx="1910103" cy="2070735"/>
        </p:xfrm>
        <a:graphic>
          <a:graphicData uri="http://schemas.openxmlformats.org/drawingml/2006/table">
            <a:tbl>
              <a:tblPr/>
              <a:tblGrid>
                <a:gridCol w="633640">
                  <a:extLst>
                    <a:ext uri="{9D8B030D-6E8A-4147-A177-3AD203B41FA5}">
                      <a16:colId xmlns:a16="http://schemas.microsoft.com/office/drawing/2014/main" val="20000"/>
                    </a:ext>
                  </a:extLst>
                </a:gridCol>
                <a:gridCol w="599968">
                  <a:extLst>
                    <a:ext uri="{9D8B030D-6E8A-4147-A177-3AD203B41FA5}">
                      <a16:colId xmlns:a16="http://schemas.microsoft.com/office/drawing/2014/main" val="20001"/>
                    </a:ext>
                  </a:extLst>
                </a:gridCol>
                <a:gridCol w="676495">
                  <a:extLst>
                    <a:ext uri="{9D8B030D-6E8A-4147-A177-3AD203B41FA5}">
                      <a16:colId xmlns:a16="http://schemas.microsoft.com/office/drawing/2014/main" val="20002"/>
                    </a:ext>
                  </a:extLst>
                </a:gridCol>
              </a:tblGrid>
              <a:tr h="30956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Age</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58" marR="8815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dirty="0" err="1">
                          <a:ln>
                            <a:noFill/>
                          </a:ln>
                          <a:solidFill>
                            <a:schemeClr val="tx1"/>
                          </a:solidFill>
                          <a:effectLst/>
                          <a:latin typeface="Arial" charset="0"/>
                        </a:rPr>
                        <a:t>Buy_Computer</a:t>
                      </a:r>
                      <a:endParaRPr kumimoji="0" lang="en-US" sz="1300" b="0" i="0" u="none" strike="noStrike" cap="none" normalizeH="0" baseline="0" dirty="0">
                        <a:ln>
                          <a:noFill/>
                        </a:ln>
                        <a:solidFill>
                          <a:schemeClr val="tx1"/>
                        </a:solidFill>
                        <a:effectLst/>
                        <a:latin typeface="Arial" charset="0"/>
                      </a:endParaRPr>
                    </a:p>
                  </a:txBody>
                  <a:tcPr marL="88158" marR="8815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77837">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endParaRPr kumimoji="0" lang="en-US" sz="1300" b="0" i="0" u="none" strike="noStrike" cap="none" normalizeH="0" baseline="0">
                        <a:ln>
                          <a:noFill/>
                        </a:ln>
                        <a:solidFill>
                          <a:schemeClr val="tx1"/>
                        </a:solidFill>
                        <a:effectLst/>
                        <a:latin typeface="Arial" charset="0"/>
                      </a:endParaRPr>
                    </a:p>
                  </a:txBody>
                  <a:tcPr marL="88158" marR="8815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58" marR="8815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no</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58" marR="8815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975">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&lt;=30</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58" marR="8815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2</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58" marR="8815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58" marR="8815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31..40</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58" marR="8815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4</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58" marR="8815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0</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58" marR="8815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56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&gt;40</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58" marR="8815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58" marR="8815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dirty="0">
                          <a:ln>
                            <a:noFill/>
                          </a:ln>
                          <a:solidFill>
                            <a:schemeClr val="tx1"/>
                          </a:solidFill>
                          <a:effectLst/>
                          <a:latin typeface="Arial" charset="0"/>
                          <a:ea typeface="Gulim" pitchFamily="34" charset="-127"/>
                          <a:cs typeface="Arial" charset="0"/>
                        </a:rPr>
                        <a:t>2</a:t>
                      </a:r>
                      <a:endParaRPr kumimoji="0" lang="en-US" sz="1300" b="0" i="0" u="none" strike="noStrike" cap="none" normalizeH="0" baseline="0" dirty="0">
                        <a:ln>
                          <a:noFill/>
                        </a:ln>
                        <a:solidFill>
                          <a:schemeClr val="tx1"/>
                        </a:solidFill>
                        <a:effectLst/>
                        <a:latin typeface="Arial" charset="0"/>
                        <a:ea typeface="Gulim" pitchFamily="34" charset="-127"/>
                        <a:cs typeface="Arial" charset="0"/>
                      </a:endParaRPr>
                    </a:p>
                  </a:txBody>
                  <a:tcPr marL="88158" marR="8815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678511" name="Group 175">
            <a:extLst>
              <a:ext uri="{FF2B5EF4-FFF2-40B4-BE49-F238E27FC236}">
                <a16:creationId xmlns:a16="http://schemas.microsoft.com/office/drawing/2014/main" id="{6D6C5966-8057-6BCA-9657-0CA54C9F9A3D}"/>
              </a:ext>
            </a:extLst>
          </p:cNvPr>
          <p:cNvGraphicFramePr>
            <a:graphicFrameLocks noGrp="1"/>
          </p:cNvGraphicFramePr>
          <p:nvPr>
            <p:ph sz="quarter" idx="3"/>
          </p:nvPr>
        </p:nvGraphicFramePr>
        <p:xfrm>
          <a:off x="6665800" y="4437630"/>
          <a:ext cx="2314914" cy="1401534"/>
        </p:xfrm>
        <a:graphic>
          <a:graphicData uri="http://schemas.openxmlformats.org/drawingml/2006/table">
            <a:tbl>
              <a:tblPr/>
              <a:tblGrid>
                <a:gridCol w="959955">
                  <a:extLst>
                    <a:ext uri="{9D8B030D-6E8A-4147-A177-3AD203B41FA5}">
                      <a16:colId xmlns:a16="http://schemas.microsoft.com/office/drawing/2014/main" val="20000"/>
                    </a:ext>
                  </a:extLst>
                </a:gridCol>
                <a:gridCol w="566480">
                  <a:extLst>
                    <a:ext uri="{9D8B030D-6E8A-4147-A177-3AD203B41FA5}">
                      <a16:colId xmlns:a16="http://schemas.microsoft.com/office/drawing/2014/main" val="20001"/>
                    </a:ext>
                  </a:extLst>
                </a:gridCol>
                <a:gridCol w="788479">
                  <a:extLst>
                    <a:ext uri="{9D8B030D-6E8A-4147-A177-3AD203B41FA5}">
                      <a16:colId xmlns:a16="http://schemas.microsoft.com/office/drawing/2014/main" val="20002"/>
                    </a:ext>
                  </a:extLst>
                </a:gridCol>
              </a:tblGrid>
              <a:tr h="350780">
                <a:tc rowSpan="2">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dirty="0">
                          <a:ln>
                            <a:noFill/>
                          </a:ln>
                          <a:solidFill>
                            <a:schemeClr val="tx1"/>
                          </a:solidFill>
                          <a:effectLst/>
                          <a:latin typeface="Arial" charset="0"/>
                          <a:ea typeface="Gulim" pitchFamily="34" charset="-127"/>
                          <a:cs typeface="Arial" charset="0"/>
                        </a:rPr>
                        <a:t>Credit</a:t>
                      </a:r>
                    </a:p>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dirty="0">
                          <a:ln>
                            <a:noFill/>
                          </a:ln>
                          <a:solidFill>
                            <a:schemeClr val="tx1"/>
                          </a:solidFill>
                          <a:effectLst/>
                          <a:latin typeface="Arial" charset="0"/>
                          <a:ea typeface="Gulim" pitchFamily="34" charset="-127"/>
                          <a:cs typeface="Arial" charset="0"/>
                        </a:rPr>
                        <a:t>Rating</a:t>
                      </a:r>
                      <a:endParaRPr kumimoji="0" lang="en-US" sz="1300" b="0" i="0" u="none" strike="noStrike" cap="none" normalizeH="0" baseline="0" dirty="0">
                        <a:ln>
                          <a:noFill/>
                        </a:ln>
                        <a:solidFill>
                          <a:schemeClr val="tx1"/>
                        </a:solidFill>
                        <a:effectLst/>
                        <a:latin typeface="Arial" charset="0"/>
                        <a:ea typeface="Gulim" pitchFamily="34" charset="-127"/>
                        <a:cs typeface="Arial" charset="0"/>
                      </a:endParaRPr>
                    </a:p>
                  </a:txBody>
                  <a:tcPr marL="88187" marR="88187" marT="45713" marB="45713"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dirty="0" err="1">
                          <a:ln>
                            <a:noFill/>
                          </a:ln>
                          <a:solidFill>
                            <a:schemeClr val="tx1"/>
                          </a:solidFill>
                          <a:effectLst/>
                          <a:latin typeface="Arial" charset="0"/>
                        </a:rPr>
                        <a:t>Buy_Computer</a:t>
                      </a:r>
                      <a:endParaRPr kumimoji="0" lang="en-US" sz="1300" b="0" i="0" u="none" strike="noStrike" cap="none" normalizeH="0" baseline="0" dirty="0">
                        <a:ln>
                          <a:noFill/>
                        </a:ln>
                        <a:solidFill>
                          <a:schemeClr val="tx1"/>
                        </a:solidFill>
                        <a:effectLst/>
                        <a:latin typeface="Arial" charset="0"/>
                      </a:endParaRPr>
                    </a:p>
                  </a:txBody>
                  <a:tcPr marL="88187" marR="88187" marT="45713" marB="45713"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0780">
                <a:tc vMerge="1">
                  <a:txBody>
                    <a:bodyPr/>
                    <a:lstStyle/>
                    <a:p>
                      <a:endParaRPr lang="en-US"/>
                    </a:p>
                  </a:txBody>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13" marB="4571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no</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13" marB="45713"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194">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dirty="0">
                          <a:ln>
                            <a:noFill/>
                          </a:ln>
                          <a:solidFill>
                            <a:schemeClr val="tx1"/>
                          </a:solidFill>
                          <a:effectLst/>
                          <a:latin typeface="Arial" charset="0"/>
                          <a:ea typeface="Gulim" pitchFamily="34" charset="-127"/>
                          <a:cs typeface="Arial" charset="0"/>
                        </a:rPr>
                        <a:t>Fair</a:t>
                      </a:r>
                      <a:endParaRPr kumimoji="0" lang="en-US" sz="1300" b="0" i="0" u="none" strike="noStrike" cap="none" normalizeH="0" baseline="0" dirty="0">
                        <a:ln>
                          <a:noFill/>
                        </a:ln>
                        <a:solidFill>
                          <a:schemeClr val="tx1"/>
                        </a:solidFill>
                        <a:effectLst/>
                        <a:latin typeface="Arial" charset="0"/>
                        <a:ea typeface="Gulim" pitchFamily="34" charset="-127"/>
                        <a:cs typeface="Arial" charset="0"/>
                      </a:endParaRPr>
                    </a:p>
                  </a:txBody>
                  <a:tcPr marL="88187" marR="88187" marT="45713" marB="45713"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6</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13" marB="4571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2</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13" marB="45713"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780">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dirty="0">
                          <a:ln>
                            <a:noFill/>
                          </a:ln>
                          <a:solidFill>
                            <a:schemeClr val="tx1"/>
                          </a:solidFill>
                          <a:effectLst/>
                          <a:latin typeface="Arial" charset="0"/>
                          <a:ea typeface="Gulim" pitchFamily="34" charset="-127"/>
                          <a:cs typeface="Arial" charset="0"/>
                        </a:rPr>
                        <a:t>Excellent</a:t>
                      </a:r>
                      <a:endParaRPr kumimoji="0" lang="en-US" sz="1300" b="0" i="0" u="none" strike="noStrike" cap="none" normalizeH="0" baseline="0" dirty="0">
                        <a:ln>
                          <a:noFill/>
                        </a:ln>
                        <a:solidFill>
                          <a:schemeClr val="tx1"/>
                        </a:solidFill>
                        <a:effectLst/>
                        <a:latin typeface="Arial" charset="0"/>
                        <a:ea typeface="Gulim" pitchFamily="34" charset="-127"/>
                        <a:cs typeface="Arial" charset="0"/>
                      </a:endParaRPr>
                    </a:p>
                  </a:txBody>
                  <a:tcPr marL="88187" marR="88187" marT="45713" marB="45713"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7" marR="88187" marT="45713" marB="4571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dirty="0">
                          <a:ln>
                            <a:noFill/>
                          </a:ln>
                          <a:solidFill>
                            <a:schemeClr val="tx1"/>
                          </a:solidFill>
                          <a:effectLst/>
                          <a:latin typeface="Arial" charset="0"/>
                          <a:ea typeface="Gulim" pitchFamily="34" charset="-127"/>
                          <a:cs typeface="Arial" charset="0"/>
                        </a:rPr>
                        <a:t>3</a:t>
                      </a:r>
                      <a:endParaRPr kumimoji="0" lang="en-US" sz="1300" b="0" i="0" u="none" strike="noStrike" cap="none" normalizeH="0" baseline="0" dirty="0">
                        <a:ln>
                          <a:noFill/>
                        </a:ln>
                        <a:solidFill>
                          <a:schemeClr val="tx1"/>
                        </a:solidFill>
                        <a:effectLst/>
                        <a:latin typeface="Arial" charset="0"/>
                        <a:ea typeface="Gulim" pitchFamily="34" charset="-127"/>
                        <a:cs typeface="Arial" charset="0"/>
                      </a:endParaRPr>
                    </a:p>
                  </a:txBody>
                  <a:tcPr marL="88187" marR="88187" marT="45713" marB="45713"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5606" name="Object 3">
            <a:extLst>
              <a:ext uri="{FF2B5EF4-FFF2-40B4-BE49-F238E27FC236}">
                <a16:creationId xmlns:a16="http://schemas.microsoft.com/office/drawing/2014/main" id="{A68AE894-B5DE-7271-DB07-481101CFB104}"/>
              </a:ext>
            </a:extLst>
          </p:cNvPr>
          <p:cNvGraphicFramePr>
            <a:graphicFrameLocks noGrp="1"/>
          </p:cNvGraphicFramePr>
          <p:nvPr>
            <p:ph type="body" idx="4294967295"/>
          </p:nvPr>
        </p:nvGraphicFramePr>
        <p:xfrm>
          <a:off x="188800" y="1279071"/>
          <a:ext cx="4065134" cy="4572000"/>
        </p:xfrm>
        <a:graphic>
          <a:graphicData uri="http://schemas.openxmlformats.org/presentationml/2006/ole">
            <mc:AlternateContent xmlns:mc="http://schemas.openxmlformats.org/markup-compatibility/2006">
              <mc:Choice xmlns:v="urn:schemas-microsoft-com:vml" Requires="v">
                <p:oleObj name="Worksheet" r:id="rId3" imgW="4457700" imgH="4457700" progId="Excel.Sheet.8">
                  <p:embed/>
                </p:oleObj>
              </mc:Choice>
              <mc:Fallback>
                <p:oleObj name="Worksheet" r:id="rId3" imgW="4457700" imgH="4457700" progId="Excel.Sheet.8">
                  <p:embed/>
                  <p:pic>
                    <p:nvPicPr>
                      <p:cNvPr id="65606" name="Object 3">
                        <a:extLst>
                          <a:ext uri="{FF2B5EF4-FFF2-40B4-BE49-F238E27FC236}">
                            <a16:creationId xmlns:a16="http://schemas.microsoft.com/office/drawing/2014/main" id="{A68AE894-B5DE-7271-DB07-481101CFB104}"/>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800" y="1279071"/>
                        <a:ext cx="406513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607" name="Rectangle 128">
            <a:extLst>
              <a:ext uri="{FF2B5EF4-FFF2-40B4-BE49-F238E27FC236}">
                <a16:creationId xmlns:a16="http://schemas.microsoft.com/office/drawing/2014/main" id="{AD83BA30-C0C7-1550-B132-706664322C1C}"/>
              </a:ext>
            </a:extLst>
          </p:cNvPr>
          <p:cNvSpPr>
            <a:spLocks noChangeArrowheads="1"/>
          </p:cNvSpPr>
          <p:nvPr/>
        </p:nvSpPr>
        <p:spPr bwMode="auto">
          <a:xfrm>
            <a:off x="6630080" y="1389630"/>
            <a:ext cx="2294535" cy="38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r>
              <a:rPr lang="en-US" altLang="en-US" sz="1929">
                <a:latin typeface="Arial" panose="020B0604020202020204" pitchFamily="34" charset="0"/>
              </a:rPr>
              <a:t>AVC-set on </a:t>
            </a:r>
            <a:r>
              <a:rPr lang="en-US" altLang="ko-KR" sz="1929" i="1">
                <a:latin typeface="Arial" panose="020B0604020202020204" pitchFamily="34" charset="0"/>
                <a:ea typeface="Gulim" panose="020B0503020000020004" pitchFamily="34" charset="-127"/>
              </a:rPr>
              <a:t>income</a:t>
            </a:r>
            <a:endParaRPr lang="en-US" altLang="en-US" sz="1929" i="1">
              <a:latin typeface="Arial" panose="020B0604020202020204" pitchFamily="34" charset="0"/>
            </a:endParaRPr>
          </a:p>
        </p:txBody>
      </p:sp>
      <p:sp>
        <p:nvSpPr>
          <p:cNvPr id="65608" name="Rectangle 129">
            <a:extLst>
              <a:ext uri="{FF2B5EF4-FFF2-40B4-BE49-F238E27FC236}">
                <a16:creationId xmlns:a16="http://schemas.microsoft.com/office/drawing/2014/main" id="{0B2DEB1A-88F8-2A82-8FCA-2F851814FF19}"/>
              </a:ext>
            </a:extLst>
          </p:cNvPr>
          <p:cNvSpPr>
            <a:spLocks noChangeArrowheads="1"/>
          </p:cNvSpPr>
          <p:nvPr/>
        </p:nvSpPr>
        <p:spPr bwMode="auto">
          <a:xfrm>
            <a:off x="4425724" y="1236550"/>
            <a:ext cx="1937066" cy="38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r>
              <a:rPr lang="en-US" altLang="en-US" sz="1929">
                <a:latin typeface="Arial" panose="020B0604020202020204" pitchFamily="34" charset="0"/>
              </a:rPr>
              <a:t>AVC-set on </a:t>
            </a:r>
            <a:r>
              <a:rPr lang="en-US" altLang="ko-KR" sz="1929" i="1">
                <a:latin typeface="Arial" panose="020B0604020202020204" pitchFamily="34" charset="0"/>
                <a:ea typeface="Gulim" panose="020B0503020000020004" pitchFamily="34" charset="-127"/>
              </a:rPr>
              <a:t>Age</a:t>
            </a:r>
            <a:endParaRPr lang="en-US" altLang="en-US" sz="1929" i="1">
              <a:latin typeface="Arial" panose="020B0604020202020204" pitchFamily="34" charset="0"/>
            </a:endParaRPr>
          </a:p>
        </p:txBody>
      </p:sp>
      <p:sp>
        <p:nvSpPr>
          <p:cNvPr id="65609" name="Rectangle 130">
            <a:extLst>
              <a:ext uri="{FF2B5EF4-FFF2-40B4-BE49-F238E27FC236}">
                <a16:creationId xmlns:a16="http://schemas.microsoft.com/office/drawing/2014/main" id="{C9C66D6D-0B73-0DF4-C3C6-523BCBA8A707}"/>
              </a:ext>
            </a:extLst>
          </p:cNvPr>
          <p:cNvSpPr>
            <a:spLocks noChangeArrowheads="1"/>
          </p:cNvSpPr>
          <p:nvPr/>
        </p:nvSpPr>
        <p:spPr bwMode="auto">
          <a:xfrm>
            <a:off x="4425723" y="3784487"/>
            <a:ext cx="2350640" cy="38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r>
              <a:rPr lang="en-US" altLang="en-US" sz="1929">
                <a:latin typeface="Arial" panose="020B0604020202020204" pitchFamily="34" charset="0"/>
              </a:rPr>
              <a:t>AVC-set on </a:t>
            </a:r>
            <a:r>
              <a:rPr lang="en-US" altLang="ko-KR" sz="1929" i="1">
                <a:latin typeface="Arial" panose="020B0604020202020204" pitchFamily="34" charset="0"/>
                <a:ea typeface="Gulim" panose="020B0503020000020004" pitchFamily="34" charset="-127"/>
              </a:rPr>
              <a:t>Student</a:t>
            </a:r>
            <a:endParaRPr lang="en-US" altLang="en-US" sz="1929" i="1">
              <a:latin typeface="Arial" panose="020B0604020202020204" pitchFamily="34" charset="0"/>
            </a:endParaRPr>
          </a:p>
        </p:txBody>
      </p:sp>
      <p:sp>
        <p:nvSpPr>
          <p:cNvPr id="65610" name="Rectangle 132">
            <a:extLst>
              <a:ext uri="{FF2B5EF4-FFF2-40B4-BE49-F238E27FC236}">
                <a16:creationId xmlns:a16="http://schemas.microsoft.com/office/drawing/2014/main" id="{3FCBFDE3-1E58-8A14-A607-ECF77C0DA1EB}"/>
              </a:ext>
            </a:extLst>
          </p:cNvPr>
          <p:cNvSpPr>
            <a:spLocks noChangeArrowheads="1"/>
          </p:cNvSpPr>
          <p:nvPr/>
        </p:nvSpPr>
        <p:spPr bwMode="auto">
          <a:xfrm>
            <a:off x="432027" y="767103"/>
            <a:ext cx="3527652" cy="45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spcBef>
                <a:spcPct val="0"/>
              </a:spcBef>
              <a:buFontTx/>
              <a:buNone/>
            </a:pPr>
            <a:r>
              <a:rPr lang="en-US" altLang="en-US" sz="2357">
                <a:latin typeface="Arial" panose="020B0604020202020204" pitchFamily="34" charset="0"/>
              </a:rPr>
              <a:t>Training Examples</a:t>
            </a:r>
            <a:endParaRPr lang="en-US" altLang="en-US" sz="2357" i="1">
              <a:latin typeface="Arial" panose="020B0604020202020204" pitchFamily="34" charset="0"/>
            </a:endParaRPr>
          </a:p>
        </p:txBody>
      </p:sp>
      <p:graphicFrame>
        <p:nvGraphicFramePr>
          <p:cNvPr id="1678504" name="Group 168">
            <a:extLst>
              <a:ext uri="{FF2B5EF4-FFF2-40B4-BE49-F238E27FC236}">
                <a16:creationId xmlns:a16="http://schemas.microsoft.com/office/drawing/2014/main" id="{23BE4B74-EFFB-192F-7AF8-41F1A74EE65B}"/>
              </a:ext>
            </a:extLst>
          </p:cNvPr>
          <p:cNvGraphicFramePr>
            <a:graphicFrameLocks noGrp="1"/>
          </p:cNvGraphicFramePr>
          <p:nvPr>
            <p:ph sz="quarter" idx="4"/>
          </p:nvPr>
        </p:nvGraphicFramePr>
        <p:xfrm>
          <a:off x="6703220" y="1770630"/>
          <a:ext cx="2131219" cy="1828459"/>
        </p:xfrm>
        <a:graphic>
          <a:graphicData uri="http://schemas.openxmlformats.org/drawingml/2006/table">
            <a:tbl>
              <a:tblPr/>
              <a:tblGrid>
                <a:gridCol w="799208">
                  <a:extLst>
                    <a:ext uri="{9D8B030D-6E8A-4147-A177-3AD203B41FA5}">
                      <a16:colId xmlns:a16="http://schemas.microsoft.com/office/drawing/2014/main" val="20000"/>
                    </a:ext>
                  </a:extLst>
                </a:gridCol>
                <a:gridCol w="557301">
                  <a:extLst>
                    <a:ext uri="{9D8B030D-6E8A-4147-A177-3AD203B41FA5}">
                      <a16:colId xmlns:a16="http://schemas.microsoft.com/office/drawing/2014/main" val="20001"/>
                    </a:ext>
                  </a:extLst>
                </a:gridCol>
                <a:gridCol w="774710">
                  <a:extLst>
                    <a:ext uri="{9D8B030D-6E8A-4147-A177-3AD203B41FA5}">
                      <a16:colId xmlns:a16="http://schemas.microsoft.com/office/drawing/2014/main" val="20002"/>
                    </a:ext>
                  </a:extLst>
                </a:gridCol>
              </a:tblGrid>
              <a:tr h="30474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income</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8" marR="88188" marT="45711" marB="45711"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dirty="0" err="1">
                          <a:ln>
                            <a:noFill/>
                          </a:ln>
                          <a:solidFill>
                            <a:schemeClr val="tx1"/>
                          </a:solidFill>
                          <a:effectLst/>
                          <a:latin typeface="Arial" charset="0"/>
                        </a:rPr>
                        <a:t>Buy_Computer</a:t>
                      </a:r>
                      <a:endParaRPr kumimoji="0" lang="en-US" sz="1300" b="0" i="0" u="none" strike="noStrike" cap="none" normalizeH="0" baseline="0" dirty="0">
                        <a:ln>
                          <a:noFill/>
                        </a:ln>
                        <a:solidFill>
                          <a:schemeClr val="tx1"/>
                        </a:solidFill>
                        <a:effectLst/>
                        <a:latin typeface="Arial" charset="0"/>
                      </a:endParaRPr>
                    </a:p>
                  </a:txBody>
                  <a:tcPr marL="88188" marR="88188" marT="45711" marB="45711"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80929">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endParaRPr kumimoji="0" lang="en-US" sz="1300" b="0" i="0" u="none" strike="noStrike" cap="none" normalizeH="0" baseline="0">
                        <a:ln>
                          <a:noFill/>
                        </a:ln>
                        <a:solidFill>
                          <a:schemeClr val="tx1"/>
                        </a:solidFill>
                        <a:effectLst/>
                        <a:latin typeface="Arial" charset="0"/>
                      </a:endParaRPr>
                    </a:p>
                  </a:txBody>
                  <a:tcPr marL="88188" marR="88188" marT="45711" marB="45711"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8" marR="88188"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no</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8" marR="88188" marT="45711" marB="45711"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929">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high</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8" marR="88188" marT="45711" marB="45711"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2</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8" marR="88188"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2</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8" marR="88188" marT="45711" marB="45711"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929">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medium</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8" marR="88188" marT="45711" marB="45711"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4</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8" marR="88188"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2</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8" marR="88188" marT="45711" marB="45711"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9">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low</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8" marR="88188" marT="45711" marB="45711"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a:ln>
                            <a:noFill/>
                          </a:ln>
                          <a:solidFill>
                            <a:schemeClr val="tx1"/>
                          </a:solidFill>
                          <a:effectLst/>
                          <a:latin typeface="Arial" charset="0"/>
                          <a:ea typeface="Gulim" pitchFamily="34" charset="-127"/>
                          <a:cs typeface="Arial" charset="0"/>
                        </a:rPr>
                        <a:t>3</a:t>
                      </a:r>
                      <a:endParaRPr kumimoji="0" lang="en-US" sz="1300" b="0" i="0" u="none" strike="noStrike" cap="none" normalizeH="0" baseline="0">
                        <a:ln>
                          <a:noFill/>
                        </a:ln>
                        <a:solidFill>
                          <a:schemeClr val="tx1"/>
                        </a:solidFill>
                        <a:effectLst/>
                        <a:latin typeface="Arial" charset="0"/>
                        <a:ea typeface="Gulim" pitchFamily="34" charset="-127"/>
                        <a:cs typeface="Arial" charset="0"/>
                      </a:endParaRPr>
                    </a:p>
                  </a:txBody>
                  <a:tcPr marL="88188" marR="88188"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dirty="0">
                          <a:ln>
                            <a:noFill/>
                          </a:ln>
                          <a:solidFill>
                            <a:schemeClr val="tx1"/>
                          </a:solidFill>
                          <a:effectLst/>
                          <a:latin typeface="Arial" charset="0"/>
                          <a:ea typeface="Gulim" pitchFamily="34" charset="-127"/>
                          <a:cs typeface="Arial" charset="0"/>
                        </a:rPr>
                        <a:t>1</a:t>
                      </a:r>
                      <a:endParaRPr kumimoji="0" lang="en-US" sz="1300" b="0" i="0" u="none" strike="noStrike" cap="none" normalizeH="0" baseline="0" dirty="0">
                        <a:ln>
                          <a:noFill/>
                        </a:ln>
                        <a:solidFill>
                          <a:schemeClr val="tx1"/>
                        </a:solidFill>
                        <a:effectLst/>
                        <a:latin typeface="Arial" charset="0"/>
                        <a:ea typeface="Gulim" pitchFamily="34" charset="-127"/>
                        <a:cs typeface="Arial" charset="0"/>
                      </a:endParaRPr>
                    </a:p>
                  </a:txBody>
                  <a:tcPr marL="88188" marR="88188" marT="45711" marB="45711"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5636" name="Rectangle 167">
            <a:extLst>
              <a:ext uri="{FF2B5EF4-FFF2-40B4-BE49-F238E27FC236}">
                <a16:creationId xmlns:a16="http://schemas.microsoft.com/office/drawing/2014/main" id="{647A5C70-56A9-0048-780C-43D129AC56DF}"/>
              </a:ext>
            </a:extLst>
          </p:cNvPr>
          <p:cNvSpPr>
            <a:spLocks noChangeArrowheads="1"/>
          </p:cNvSpPr>
          <p:nvPr/>
        </p:nvSpPr>
        <p:spPr bwMode="auto">
          <a:xfrm>
            <a:off x="6788265" y="3702845"/>
            <a:ext cx="2131218" cy="68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spcBef>
                <a:spcPct val="0"/>
              </a:spcBef>
              <a:buFontTx/>
              <a:buNone/>
            </a:pPr>
            <a:r>
              <a:rPr lang="en-US" altLang="en-US" sz="1929">
                <a:latin typeface="Arial" panose="020B0604020202020204" pitchFamily="34" charset="0"/>
              </a:rPr>
              <a:t>AVC-set on </a:t>
            </a:r>
          </a:p>
          <a:p>
            <a:pPr algn="ctr" eaLnBrk="1" hangingPunct="1">
              <a:spcBef>
                <a:spcPct val="0"/>
              </a:spcBef>
              <a:buFontTx/>
              <a:buNone/>
            </a:pPr>
            <a:r>
              <a:rPr lang="en-US" altLang="ko-KR" sz="1929" i="1">
                <a:latin typeface="Arial" panose="020B0604020202020204" pitchFamily="34" charset="0"/>
                <a:ea typeface="Gulim" panose="020B0503020000020004" pitchFamily="34" charset="-127"/>
              </a:rPr>
              <a:t>credit_rating</a:t>
            </a:r>
            <a:endParaRPr lang="en-US" altLang="en-US" sz="1929" i="1">
              <a:latin typeface="Arial" panose="020B0604020202020204" pitchFamily="34" charset="0"/>
            </a:endParaRP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2CDC2BE5-D7E5-F200-9082-33F4E07C1C87}"/>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2443637D-9D35-479E-9937-72EAC30962DD}" type="slidenum">
              <a:rPr lang="en-US" altLang="en-US" sz="1179">
                <a:solidFill>
                  <a:srgbClr val="FFFFFF"/>
                </a:solidFill>
              </a:rPr>
              <a:pPr algn="l">
                <a:spcBef>
                  <a:spcPct val="0"/>
                </a:spcBef>
                <a:buFontTx/>
                <a:buNone/>
              </a:pPr>
              <a:t>36</a:t>
            </a:fld>
            <a:endParaRPr lang="en-US" altLang="en-US" sz="1179">
              <a:solidFill>
                <a:srgbClr val="FFFFFF"/>
              </a:solidFill>
            </a:endParaRPr>
          </a:p>
        </p:txBody>
      </p:sp>
      <p:sp>
        <p:nvSpPr>
          <p:cNvPr id="56323" name="Rectangle 2">
            <a:extLst>
              <a:ext uri="{FF2B5EF4-FFF2-40B4-BE49-F238E27FC236}">
                <a16:creationId xmlns:a16="http://schemas.microsoft.com/office/drawing/2014/main" id="{DACD169D-2E13-06FB-D178-18983A62D5E8}"/>
              </a:ext>
            </a:extLst>
          </p:cNvPr>
          <p:cNvSpPr>
            <a:spLocks noGrp="1" noChangeArrowheads="1"/>
          </p:cNvSpPr>
          <p:nvPr>
            <p:ph type="title"/>
          </p:nvPr>
        </p:nvSpPr>
        <p:spPr>
          <a:xfrm>
            <a:off x="734786" y="81643"/>
            <a:ext cx="7420996" cy="687161"/>
          </a:xfrm>
        </p:spPr>
        <p:txBody>
          <a:bodyPr vert="horz" lIns="90188" tIns="45094" rIns="90188" bIns="45094" rtlCol="0" anchor="ctr">
            <a:normAutofit fontScale="90000"/>
          </a:bodyPr>
          <a:lstStyle/>
          <a:p>
            <a:pPr eaLnBrk="1" hangingPunct="1">
              <a:defRPr/>
            </a:pPr>
            <a:r>
              <a:rPr lang="en-US" altLang="en-US" dirty="0">
                <a:solidFill>
                  <a:schemeClr val="bg1"/>
                </a:solidFill>
              </a:rPr>
              <a:t>Bayesian Classification: Why?</a:t>
            </a:r>
            <a:endParaRPr lang="en-US" altLang="en-US" sz="2357" dirty="0">
              <a:solidFill>
                <a:schemeClr val="bg1"/>
              </a:solidFill>
            </a:endParaRPr>
          </a:p>
        </p:txBody>
      </p:sp>
      <p:sp>
        <p:nvSpPr>
          <p:cNvPr id="67588" name="Rectangle 3">
            <a:extLst>
              <a:ext uri="{FF2B5EF4-FFF2-40B4-BE49-F238E27FC236}">
                <a16:creationId xmlns:a16="http://schemas.microsoft.com/office/drawing/2014/main" id="{5E2C26F5-8868-E114-2231-B24592E0C262}"/>
              </a:ext>
            </a:extLst>
          </p:cNvPr>
          <p:cNvSpPr>
            <a:spLocks noGrp="1"/>
          </p:cNvSpPr>
          <p:nvPr>
            <p:ph type="body" idx="1"/>
          </p:nvPr>
        </p:nvSpPr>
        <p:spPr>
          <a:xfrm>
            <a:off x="493259" y="1006929"/>
            <a:ext cx="8155782" cy="5257460"/>
          </a:xfrm>
        </p:spPr>
        <p:txBody>
          <a:bodyPr vert="horz" lIns="90188" tIns="45094" rIns="90188" bIns="45094" rtlCol="0">
            <a:normAutofit/>
          </a:bodyPr>
          <a:lstStyle/>
          <a:p>
            <a:pPr eaLnBrk="1" hangingPunct="1">
              <a:lnSpc>
                <a:spcPct val="110000"/>
              </a:lnSpc>
            </a:pPr>
            <a:r>
              <a:rPr lang="en-US" altLang="en-US" sz="2357" u="sng">
                <a:solidFill>
                  <a:schemeClr val="bg1"/>
                </a:solidFill>
              </a:rPr>
              <a:t>A statistical classifier</a:t>
            </a:r>
            <a:r>
              <a:rPr lang="en-US" altLang="en-US" sz="2357">
                <a:solidFill>
                  <a:schemeClr val="bg1"/>
                </a:solidFill>
              </a:rPr>
              <a:t>: performs </a:t>
            </a:r>
            <a:r>
              <a:rPr lang="en-US" altLang="en-US" sz="2357" i="1">
                <a:solidFill>
                  <a:schemeClr val="bg1"/>
                </a:solidFill>
              </a:rPr>
              <a:t>probabilistic prediction, i.e.,</a:t>
            </a:r>
            <a:r>
              <a:rPr lang="en-US" altLang="en-US" sz="2357">
                <a:solidFill>
                  <a:schemeClr val="bg1"/>
                </a:solidFill>
              </a:rPr>
              <a:t> predicts class membership probabilities</a:t>
            </a:r>
          </a:p>
          <a:p>
            <a:pPr eaLnBrk="1" hangingPunct="1">
              <a:lnSpc>
                <a:spcPct val="110000"/>
              </a:lnSpc>
            </a:pPr>
            <a:r>
              <a:rPr lang="en-US" altLang="en-US" sz="2357" u="sng">
                <a:solidFill>
                  <a:schemeClr val="bg1"/>
                </a:solidFill>
              </a:rPr>
              <a:t>Foundation:</a:t>
            </a:r>
            <a:r>
              <a:rPr lang="en-US" altLang="en-US" sz="2357">
                <a:solidFill>
                  <a:schemeClr val="bg1"/>
                </a:solidFill>
              </a:rPr>
              <a:t> Based on Bayes’ Theorem. </a:t>
            </a:r>
          </a:p>
          <a:p>
            <a:pPr eaLnBrk="1" hangingPunct="1">
              <a:lnSpc>
                <a:spcPct val="110000"/>
              </a:lnSpc>
            </a:pPr>
            <a:r>
              <a:rPr lang="en-US" altLang="en-US" sz="2357" u="sng">
                <a:solidFill>
                  <a:schemeClr val="bg1"/>
                </a:solidFill>
              </a:rPr>
              <a:t>Performance:</a:t>
            </a:r>
            <a:r>
              <a:rPr lang="en-US" altLang="en-US" sz="2357">
                <a:solidFill>
                  <a:schemeClr val="bg1"/>
                </a:solidFill>
              </a:rPr>
              <a:t> A simple Bayesian classifier, </a:t>
            </a:r>
            <a:r>
              <a:rPr lang="en-US" altLang="en-US" sz="2357" i="1">
                <a:solidFill>
                  <a:schemeClr val="bg1"/>
                </a:solidFill>
              </a:rPr>
              <a:t>naïve Bayesian classifier</a:t>
            </a:r>
            <a:r>
              <a:rPr lang="en-US" altLang="en-US" sz="2357">
                <a:solidFill>
                  <a:schemeClr val="bg1"/>
                </a:solidFill>
              </a:rPr>
              <a:t>, has comparable performance with decision tree and selected neural network classifiers</a:t>
            </a:r>
          </a:p>
          <a:p>
            <a:pPr eaLnBrk="1" hangingPunct="1">
              <a:lnSpc>
                <a:spcPct val="110000"/>
              </a:lnSpc>
            </a:pPr>
            <a:r>
              <a:rPr lang="en-US" altLang="en-US" sz="2357" u="sng">
                <a:solidFill>
                  <a:schemeClr val="bg1"/>
                </a:solidFill>
              </a:rPr>
              <a:t>Incremental</a:t>
            </a:r>
            <a:r>
              <a:rPr lang="en-US" altLang="en-US" sz="2357">
                <a:solidFill>
                  <a:schemeClr val="bg1"/>
                </a:solidFill>
              </a:rPr>
              <a:t>: Each training example can incrementally increase/decrease the probability that a hypothesis is correct — prior knowledge can be combined with observed data</a:t>
            </a:r>
          </a:p>
          <a:p>
            <a:pPr eaLnBrk="1" hangingPunct="1">
              <a:lnSpc>
                <a:spcPct val="110000"/>
              </a:lnSpc>
            </a:pPr>
            <a:r>
              <a:rPr lang="en-US" altLang="en-US" sz="2357" u="sng">
                <a:solidFill>
                  <a:schemeClr val="bg1"/>
                </a:solidFill>
              </a:rPr>
              <a:t>Standard</a:t>
            </a:r>
            <a:r>
              <a:rPr lang="en-US" altLang="en-US" sz="2357">
                <a:solidFill>
                  <a:schemeClr val="bg1"/>
                </a:solidFill>
              </a:rPr>
              <a:t>: Even when Bayesian methods are computationally intractable, they can provide a standard of optimal decision making against which other methods can be measured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CE11D508-53BB-E3DD-0A31-6DD99AA125C4}"/>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252750B0-3D47-442F-8B72-953285D512A4}" type="slidenum">
              <a:rPr lang="en-US" altLang="en-US" sz="1179">
                <a:solidFill>
                  <a:srgbClr val="FFFFFF"/>
                </a:solidFill>
              </a:rPr>
              <a:pPr algn="l">
                <a:spcBef>
                  <a:spcPct val="0"/>
                </a:spcBef>
                <a:buFontTx/>
                <a:buNone/>
              </a:pPr>
              <a:t>37</a:t>
            </a:fld>
            <a:endParaRPr lang="en-US" altLang="en-US" sz="1179">
              <a:solidFill>
                <a:srgbClr val="FFFFFF"/>
              </a:solidFill>
            </a:endParaRPr>
          </a:p>
        </p:txBody>
      </p:sp>
      <p:sp>
        <p:nvSpPr>
          <p:cNvPr id="14341" name="Rectangle 2">
            <a:extLst>
              <a:ext uri="{FF2B5EF4-FFF2-40B4-BE49-F238E27FC236}">
                <a16:creationId xmlns:a16="http://schemas.microsoft.com/office/drawing/2014/main" id="{451FE1DD-5D99-7243-F7C0-F2546F7D1889}"/>
              </a:ext>
            </a:extLst>
          </p:cNvPr>
          <p:cNvSpPr>
            <a:spLocks noGrp="1" noChangeArrowheads="1"/>
          </p:cNvSpPr>
          <p:nvPr>
            <p:ph type="title"/>
          </p:nvPr>
        </p:nvSpPr>
        <p:spPr>
          <a:xfrm>
            <a:off x="787515" y="6804"/>
            <a:ext cx="7568973" cy="762000"/>
          </a:xfrm>
        </p:spPr>
        <p:txBody>
          <a:bodyPr/>
          <a:lstStyle/>
          <a:p>
            <a:pPr eaLnBrk="1" hangingPunct="1">
              <a:defRPr/>
            </a:pPr>
            <a:r>
              <a:rPr lang="en-US" altLang="en-US" dirty="0">
                <a:solidFill>
                  <a:schemeClr val="bg1"/>
                </a:solidFill>
              </a:rPr>
              <a:t>Bayes’ Theorem: Basics</a:t>
            </a:r>
          </a:p>
        </p:txBody>
      </p:sp>
      <p:sp>
        <p:nvSpPr>
          <p:cNvPr id="69636" name="Rectangle 3">
            <a:extLst>
              <a:ext uri="{FF2B5EF4-FFF2-40B4-BE49-F238E27FC236}">
                <a16:creationId xmlns:a16="http://schemas.microsoft.com/office/drawing/2014/main" id="{3D36D240-0651-3608-CB4E-897EE88ADE87}"/>
              </a:ext>
            </a:extLst>
          </p:cNvPr>
          <p:cNvSpPr>
            <a:spLocks noGrp="1"/>
          </p:cNvSpPr>
          <p:nvPr>
            <p:ph type="body" idx="1"/>
          </p:nvPr>
        </p:nvSpPr>
        <p:spPr>
          <a:xfrm>
            <a:off x="408214" y="1039247"/>
            <a:ext cx="8302059" cy="5002325"/>
          </a:xfrm>
        </p:spPr>
        <p:txBody>
          <a:bodyPr>
            <a:normAutofit lnSpcReduction="10000"/>
          </a:bodyPr>
          <a:lstStyle/>
          <a:p>
            <a:pPr eaLnBrk="1" hangingPunct="1"/>
            <a:r>
              <a:rPr lang="en-US" altLang="en-US" sz="1929">
                <a:solidFill>
                  <a:schemeClr val="bg1"/>
                </a:solidFill>
              </a:rPr>
              <a:t>Total probability Theorem:</a:t>
            </a:r>
          </a:p>
          <a:p>
            <a:pPr eaLnBrk="1" hangingPunct="1"/>
            <a:endParaRPr lang="en-US" altLang="en-US" sz="1929">
              <a:solidFill>
                <a:schemeClr val="bg1"/>
              </a:solidFill>
            </a:endParaRPr>
          </a:p>
          <a:p>
            <a:pPr eaLnBrk="1" hangingPunct="1"/>
            <a:r>
              <a:rPr lang="en-US" altLang="en-US" sz="1929">
                <a:solidFill>
                  <a:schemeClr val="bg1"/>
                </a:solidFill>
              </a:rPr>
              <a:t>Bayes’ Theorem:</a:t>
            </a:r>
          </a:p>
          <a:p>
            <a:pPr eaLnBrk="1" hangingPunct="1"/>
            <a:endParaRPr lang="en-US" altLang="en-US" sz="1929">
              <a:solidFill>
                <a:schemeClr val="bg1"/>
              </a:solidFill>
            </a:endParaRPr>
          </a:p>
          <a:p>
            <a:pPr lvl="1" eaLnBrk="1" hangingPunct="1"/>
            <a:r>
              <a:rPr lang="en-US" altLang="en-US" sz="1929">
                <a:solidFill>
                  <a:schemeClr val="bg1"/>
                </a:solidFill>
              </a:rPr>
              <a:t>Let </a:t>
            </a:r>
            <a:r>
              <a:rPr lang="en-US" altLang="en-US" sz="1929" b="1">
                <a:solidFill>
                  <a:schemeClr val="bg1"/>
                </a:solidFill>
              </a:rPr>
              <a:t>X</a:t>
            </a:r>
            <a:r>
              <a:rPr lang="en-US" altLang="en-US" sz="1929">
                <a:solidFill>
                  <a:schemeClr val="bg1"/>
                </a:solidFill>
              </a:rPr>
              <a:t> be a data sample (“</a:t>
            </a:r>
            <a:r>
              <a:rPr lang="en-US" altLang="en-US" sz="1929" i="1">
                <a:solidFill>
                  <a:schemeClr val="bg1"/>
                </a:solidFill>
              </a:rPr>
              <a:t>evidence</a:t>
            </a:r>
            <a:r>
              <a:rPr lang="en-US" altLang="en-US" sz="1929">
                <a:solidFill>
                  <a:schemeClr val="bg1"/>
                </a:solidFill>
              </a:rPr>
              <a:t>”): class label is unknown</a:t>
            </a:r>
          </a:p>
          <a:p>
            <a:pPr lvl="1" eaLnBrk="1" hangingPunct="1"/>
            <a:r>
              <a:rPr lang="en-US" altLang="en-US" sz="1929">
                <a:solidFill>
                  <a:schemeClr val="bg1"/>
                </a:solidFill>
              </a:rPr>
              <a:t>Let H be a </a:t>
            </a:r>
            <a:r>
              <a:rPr lang="en-US" altLang="en-US" sz="1929" i="1">
                <a:solidFill>
                  <a:schemeClr val="bg1"/>
                </a:solidFill>
              </a:rPr>
              <a:t>hypothesis</a:t>
            </a:r>
            <a:r>
              <a:rPr lang="en-US" altLang="en-US" sz="1929">
                <a:solidFill>
                  <a:schemeClr val="bg1"/>
                </a:solidFill>
              </a:rPr>
              <a:t> that X belongs to class C </a:t>
            </a:r>
          </a:p>
          <a:p>
            <a:pPr lvl="1" eaLnBrk="1" hangingPunct="1"/>
            <a:r>
              <a:rPr lang="en-US" altLang="en-US" sz="1929">
                <a:solidFill>
                  <a:schemeClr val="bg1"/>
                </a:solidFill>
              </a:rPr>
              <a:t>Classification is to determine P(H|</a:t>
            </a:r>
            <a:r>
              <a:rPr lang="en-US" altLang="en-US" sz="1929" b="1">
                <a:solidFill>
                  <a:schemeClr val="bg1"/>
                </a:solidFill>
              </a:rPr>
              <a:t>X</a:t>
            </a:r>
            <a:r>
              <a:rPr lang="en-US" altLang="en-US" sz="1929">
                <a:solidFill>
                  <a:schemeClr val="bg1"/>
                </a:solidFill>
              </a:rPr>
              <a:t>), (i.e., </a:t>
            </a:r>
            <a:r>
              <a:rPr lang="en-US" altLang="en-US" sz="1929" i="1">
                <a:solidFill>
                  <a:schemeClr val="bg1"/>
                </a:solidFill>
              </a:rPr>
              <a:t>posteriori probability): </a:t>
            </a:r>
            <a:r>
              <a:rPr lang="en-US" altLang="en-US" sz="1929">
                <a:solidFill>
                  <a:schemeClr val="bg1"/>
                </a:solidFill>
              </a:rPr>
              <a:t> the probability that the hypothesis holds given the observed data sample </a:t>
            </a:r>
            <a:r>
              <a:rPr lang="en-US" altLang="en-US" sz="1929" b="1">
                <a:solidFill>
                  <a:schemeClr val="bg1"/>
                </a:solidFill>
              </a:rPr>
              <a:t>X</a:t>
            </a:r>
          </a:p>
          <a:p>
            <a:pPr lvl="1" eaLnBrk="1" hangingPunct="1"/>
            <a:r>
              <a:rPr lang="en-US" altLang="en-US" sz="1929">
                <a:solidFill>
                  <a:schemeClr val="bg1"/>
                </a:solidFill>
              </a:rPr>
              <a:t>P(H) (</a:t>
            </a:r>
            <a:r>
              <a:rPr lang="en-US" altLang="en-US" sz="1929" i="1">
                <a:solidFill>
                  <a:schemeClr val="bg1"/>
                </a:solidFill>
              </a:rPr>
              <a:t>prior probability</a:t>
            </a:r>
            <a:r>
              <a:rPr lang="en-US" altLang="en-US" sz="1929">
                <a:solidFill>
                  <a:schemeClr val="bg1"/>
                </a:solidFill>
              </a:rPr>
              <a:t>): the initial probability</a:t>
            </a:r>
          </a:p>
          <a:p>
            <a:pPr lvl="2" eaLnBrk="1" hangingPunct="1"/>
            <a:r>
              <a:rPr lang="en-US" altLang="en-US" sz="1929">
                <a:solidFill>
                  <a:schemeClr val="bg1"/>
                </a:solidFill>
              </a:rPr>
              <a:t>E.g.,</a:t>
            </a:r>
            <a:r>
              <a:rPr lang="en-US" altLang="en-US" sz="1929" b="1">
                <a:solidFill>
                  <a:schemeClr val="bg1"/>
                </a:solidFill>
              </a:rPr>
              <a:t> X</a:t>
            </a:r>
            <a:r>
              <a:rPr lang="en-US" altLang="en-US" sz="1929">
                <a:solidFill>
                  <a:schemeClr val="bg1"/>
                </a:solidFill>
              </a:rPr>
              <a:t> will buy computer, regardless of age, income, …</a:t>
            </a:r>
          </a:p>
          <a:p>
            <a:pPr lvl="1" eaLnBrk="1" hangingPunct="1"/>
            <a:r>
              <a:rPr lang="en-US" altLang="en-US" sz="1929">
                <a:solidFill>
                  <a:schemeClr val="bg1"/>
                </a:solidFill>
              </a:rPr>
              <a:t>P(</a:t>
            </a:r>
            <a:r>
              <a:rPr lang="en-US" altLang="en-US" sz="1929" b="1">
                <a:solidFill>
                  <a:schemeClr val="bg1"/>
                </a:solidFill>
              </a:rPr>
              <a:t>X</a:t>
            </a:r>
            <a:r>
              <a:rPr lang="en-US" altLang="en-US" sz="1929">
                <a:solidFill>
                  <a:schemeClr val="bg1"/>
                </a:solidFill>
              </a:rPr>
              <a:t>): probability that sample data is observed</a:t>
            </a:r>
          </a:p>
          <a:p>
            <a:pPr lvl="1" eaLnBrk="1" hangingPunct="1"/>
            <a:r>
              <a:rPr lang="en-US" altLang="en-US" sz="1929">
                <a:solidFill>
                  <a:schemeClr val="bg1"/>
                </a:solidFill>
              </a:rPr>
              <a:t>P(</a:t>
            </a:r>
            <a:r>
              <a:rPr lang="en-US" altLang="en-US" sz="1929" b="1">
                <a:solidFill>
                  <a:schemeClr val="bg1"/>
                </a:solidFill>
              </a:rPr>
              <a:t>X</a:t>
            </a:r>
            <a:r>
              <a:rPr lang="en-US" altLang="en-US" sz="1929">
                <a:solidFill>
                  <a:schemeClr val="bg1"/>
                </a:solidFill>
              </a:rPr>
              <a:t>|H) (likelihood): the probability of observing the sample </a:t>
            </a:r>
            <a:r>
              <a:rPr lang="en-US" altLang="en-US" sz="1929" b="1">
                <a:solidFill>
                  <a:schemeClr val="bg1"/>
                </a:solidFill>
              </a:rPr>
              <a:t>X</a:t>
            </a:r>
            <a:r>
              <a:rPr lang="en-US" altLang="en-US" sz="1929">
                <a:solidFill>
                  <a:schemeClr val="bg1"/>
                </a:solidFill>
              </a:rPr>
              <a:t>, given that the hypothesis holds</a:t>
            </a:r>
          </a:p>
          <a:p>
            <a:pPr lvl="2" eaLnBrk="1" hangingPunct="1"/>
            <a:r>
              <a:rPr lang="en-US" altLang="en-US" sz="1929">
                <a:solidFill>
                  <a:schemeClr val="bg1"/>
                </a:solidFill>
              </a:rPr>
              <a:t>E.g.,</a:t>
            </a:r>
            <a:r>
              <a:rPr lang="en-US" altLang="en-US" sz="1929" b="1">
                <a:solidFill>
                  <a:schemeClr val="bg1"/>
                </a:solidFill>
              </a:rPr>
              <a:t> </a:t>
            </a:r>
            <a:r>
              <a:rPr lang="en-US" altLang="en-US" sz="1929">
                <a:solidFill>
                  <a:schemeClr val="bg1"/>
                </a:solidFill>
              </a:rPr>
              <a:t>Given that</a:t>
            </a:r>
            <a:r>
              <a:rPr lang="en-US" altLang="en-US" sz="1929" b="1">
                <a:solidFill>
                  <a:schemeClr val="bg1"/>
                </a:solidFill>
              </a:rPr>
              <a:t> X</a:t>
            </a:r>
            <a:r>
              <a:rPr lang="en-US" altLang="en-US" sz="1929">
                <a:solidFill>
                  <a:schemeClr val="bg1"/>
                </a:solidFill>
              </a:rPr>
              <a:t> will buy computer, the prob. that X is 31..40, medium income</a:t>
            </a:r>
          </a:p>
        </p:txBody>
      </p:sp>
      <p:graphicFrame>
        <p:nvGraphicFramePr>
          <p:cNvPr id="69637" name="Object 1">
            <a:extLst>
              <a:ext uri="{FF2B5EF4-FFF2-40B4-BE49-F238E27FC236}">
                <a16:creationId xmlns:a16="http://schemas.microsoft.com/office/drawing/2014/main" id="{46770436-E0B3-E694-57C3-54BA4D8BA24C}"/>
              </a:ext>
            </a:extLst>
          </p:cNvPr>
          <p:cNvGraphicFramePr>
            <a:graphicFrameLocks noChangeAspect="1"/>
          </p:cNvGraphicFramePr>
          <p:nvPr/>
        </p:nvGraphicFramePr>
        <p:xfrm>
          <a:off x="3641612" y="962706"/>
          <a:ext cx="2086995" cy="554491"/>
        </p:xfrm>
        <a:graphic>
          <a:graphicData uri="http://schemas.openxmlformats.org/presentationml/2006/ole">
            <mc:AlternateContent xmlns:mc="http://schemas.openxmlformats.org/markup-compatibility/2006">
              <mc:Choice xmlns:v="urn:schemas-microsoft-com:vml" Requires="v">
                <p:oleObj name="Equation" r:id="rId3" imgW="2476500" imgH="685800" progId="Equation.3">
                  <p:embed/>
                </p:oleObj>
              </mc:Choice>
              <mc:Fallback>
                <p:oleObj name="Equation" r:id="rId3" imgW="2476500" imgH="685800" progId="Equation.3">
                  <p:embed/>
                  <p:pic>
                    <p:nvPicPr>
                      <p:cNvPr id="69637" name="Object 1">
                        <a:extLst>
                          <a:ext uri="{FF2B5EF4-FFF2-40B4-BE49-F238E27FC236}">
                            <a16:creationId xmlns:a16="http://schemas.microsoft.com/office/drawing/2014/main" id="{46770436-E0B3-E694-57C3-54BA4D8BA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1612" y="962706"/>
                        <a:ext cx="2086995" cy="5544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8" name="Object 3">
            <a:extLst>
              <a:ext uri="{FF2B5EF4-FFF2-40B4-BE49-F238E27FC236}">
                <a16:creationId xmlns:a16="http://schemas.microsoft.com/office/drawing/2014/main" id="{D22269AE-AA88-5755-32A6-28BD9EF678F7}"/>
              </a:ext>
            </a:extLst>
          </p:cNvPr>
          <p:cNvGraphicFramePr>
            <a:graphicFrameLocks noChangeAspect="1"/>
          </p:cNvGraphicFramePr>
          <p:nvPr/>
        </p:nvGraphicFramePr>
        <p:xfrm>
          <a:off x="2685710" y="1801246"/>
          <a:ext cx="5862977" cy="569799"/>
        </p:xfrm>
        <a:graphic>
          <a:graphicData uri="http://schemas.openxmlformats.org/presentationml/2006/ole">
            <mc:AlternateContent xmlns:mc="http://schemas.openxmlformats.org/markup-compatibility/2006">
              <mc:Choice xmlns:v="urn:schemas-microsoft-com:vml" Requires="v">
                <p:oleObj name="Equation" r:id="rId5" imgW="4813300" imgH="558800" progId="Equation.3">
                  <p:embed/>
                </p:oleObj>
              </mc:Choice>
              <mc:Fallback>
                <p:oleObj name="Equation" r:id="rId5" imgW="4813300" imgH="558800" progId="Equation.3">
                  <p:embed/>
                  <p:pic>
                    <p:nvPicPr>
                      <p:cNvPr id="69638" name="Object 3">
                        <a:extLst>
                          <a:ext uri="{FF2B5EF4-FFF2-40B4-BE49-F238E27FC236}">
                            <a16:creationId xmlns:a16="http://schemas.microsoft.com/office/drawing/2014/main" id="{D22269AE-AA88-5755-32A6-28BD9EF678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5710" y="1801246"/>
                        <a:ext cx="5862977" cy="5697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89CE05F9-DD0C-3D55-6D4D-5E1C8C185CAC}"/>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89FFFCC1-70C0-41F0-B508-3B3E1056DB6E}" type="slidenum">
              <a:rPr lang="en-US" altLang="en-US" sz="1179">
                <a:solidFill>
                  <a:srgbClr val="FFFFFF"/>
                </a:solidFill>
              </a:rPr>
              <a:pPr algn="l">
                <a:spcBef>
                  <a:spcPct val="0"/>
                </a:spcBef>
                <a:buFontTx/>
                <a:buNone/>
              </a:pPr>
              <a:t>38</a:t>
            </a:fld>
            <a:endParaRPr lang="en-US" altLang="en-US" sz="1179">
              <a:solidFill>
                <a:srgbClr val="FFFFFF"/>
              </a:solidFill>
            </a:endParaRPr>
          </a:p>
        </p:txBody>
      </p:sp>
      <p:sp>
        <p:nvSpPr>
          <p:cNvPr id="15364" name="Rectangle 2">
            <a:extLst>
              <a:ext uri="{FF2B5EF4-FFF2-40B4-BE49-F238E27FC236}">
                <a16:creationId xmlns:a16="http://schemas.microsoft.com/office/drawing/2014/main" id="{7DDDDF6C-5893-EBE4-3AE3-FF77048860BB}"/>
              </a:ext>
            </a:extLst>
          </p:cNvPr>
          <p:cNvSpPr>
            <a:spLocks noGrp="1" noChangeArrowheads="1"/>
          </p:cNvSpPr>
          <p:nvPr>
            <p:ph type="title"/>
          </p:nvPr>
        </p:nvSpPr>
        <p:spPr>
          <a:xfrm>
            <a:off x="163286" y="304460"/>
            <a:ext cx="8817429" cy="610620"/>
          </a:xfrm>
        </p:spPr>
        <p:txBody>
          <a:bodyPr>
            <a:normAutofit fontScale="90000"/>
          </a:bodyPr>
          <a:lstStyle/>
          <a:p>
            <a:pPr eaLnBrk="1" hangingPunct="1">
              <a:defRPr/>
            </a:pPr>
            <a:r>
              <a:rPr lang="en-US" altLang="en-US">
                <a:solidFill>
                  <a:schemeClr val="bg1"/>
                </a:solidFill>
              </a:rPr>
              <a:t>Prediction Based on Bayes’ Theorem</a:t>
            </a:r>
          </a:p>
        </p:txBody>
      </p:sp>
      <p:sp>
        <p:nvSpPr>
          <p:cNvPr id="71684" name="Rectangle 3">
            <a:extLst>
              <a:ext uri="{FF2B5EF4-FFF2-40B4-BE49-F238E27FC236}">
                <a16:creationId xmlns:a16="http://schemas.microsoft.com/office/drawing/2014/main" id="{EF69B6EC-D7D2-4822-F128-A8633DA500D7}"/>
              </a:ext>
            </a:extLst>
          </p:cNvPr>
          <p:cNvSpPr>
            <a:spLocks noGrp="1"/>
          </p:cNvSpPr>
          <p:nvPr>
            <p:ph type="body" idx="1"/>
          </p:nvPr>
        </p:nvSpPr>
        <p:spPr>
          <a:xfrm>
            <a:off x="489858" y="1061357"/>
            <a:ext cx="8155782" cy="5027839"/>
          </a:xfrm>
        </p:spPr>
        <p:txBody>
          <a:bodyPr/>
          <a:lstStyle/>
          <a:p>
            <a:pPr eaLnBrk="1" hangingPunct="1">
              <a:lnSpc>
                <a:spcPct val="120000"/>
              </a:lnSpc>
            </a:pPr>
            <a:r>
              <a:rPr lang="en-US" altLang="en-US" sz="2357">
                <a:solidFill>
                  <a:schemeClr val="bg1"/>
                </a:solidFill>
              </a:rPr>
              <a:t>Given training data</a:t>
            </a:r>
            <a:r>
              <a:rPr lang="en-US" altLang="en-US" sz="2357" i="1">
                <a:solidFill>
                  <a:schemeClr val="bg1"/>
                </a:solidFill>
              </a:rPr>
              <a:t> </a:t>
            </a:r>
            <a:r>
              <a:rPr lang="en-US" altLang="en-US" sz="2357" b="1">
                <a:solidFill>
                  <a:schemeClr val="bg1"/>
                </a:solidFill>
              </a:rPr>
              <a:t>X</a:t>
            </a:r>
            <a:r>
              <a:rPr lang="en-US" altLang="en-US" sz="2357" i="1">
                <a:solidFill>
                  <a:schemeClr val="bg1"/>
                </a:solidFill>
              </a:rPr>
              <a:t>, posteriori probability of a hypothesis </a:t>
            </a:r>
            <a:r>
              <a:rPr lang="en-US" altLang="en-US" sz="2357">
                <a:solidFill>
                  <a:schemeClr val="bg1"/>
                </a:solidFill>
              </a:rPr>
              <a:t>H</a:t>
            </a:r>
            <a:r>
              <a:rPr lang="en-US" altLang="en-US" sz="2357" i="1">
                <a:solidFill>
                  <a:schemeClr val="bg1"/>
                </a:solidFill>
              </a:rPr>
              <a:t>, </a:t>
            </a:r>
            <a:r>
              <a:rPr lang="en-US" altLang="en-US" sz="2357">
                <a:solidFill>
                  <a:schemeClr val="bg1"/>
                </a:solidFill>
              </a:rPr>
              <a:t>P(H|</a:t>
            </a:r>
            <a:r>
              <a:rPr lang="en-US" altLang="en-US" sz="2357" b="1">
                <a:solidFill>
                  <a:schemeClr val="bg1"/>
                </a:solidFill>
              </a:rPr>
              <a:t>X</a:t>
            </a:r>
            <a:r>
              <a:rPr lang="en-US" altLang="en-US" sz="2357">
                <a:solidFill>
                  <a:schemeClr val="bg1"/>
                </a:solidFill>
              </a:rPr>
              <a:t>)</a:t>
            </a:r>
            <a:r>
              <a:rPr lang="en-US" altLang="en-US" sz="2357" i="1">
                <a:solidFill>
                  <a:schemeClr val="bg1"/>
                </a:solidFill>
              </a:rPr>
              <a:t>, </a:t>
            </a:r>
            <a:r>
              <a:rPr lang="en-US" altLang="en-US" sz="2357">
                <a:solidFill>
                  <a:schemeClr val="bg1"/>
                </a:solidFill>
              </a:rPr>
              <a:t>follows the Bayes’ theorem</a:t>
            </a:r>
          </a:p>
          <a:p>
            <a:pPr eaLnBrk="1" hangingPunct="1">
              <a:lnSpc>
                <a:spcPct val="120000"/>
              </a:lnSpc>
              <a:buFont typeface="Wingdings" panose="05000000000000000000" pitchFamily="2" charset="2"/>
              <a:buNone/>
            </a:pPr>
            <a:r>
              <a:rPr lang="en-US" altLang="en-US" sz="2357">
                <a:solidFill>
                  <a:schemeClr val="bg1"/>
                </a:solidFill>
              </a:rPr>
              <a:t>			</a:t>
            </a:r>
          </a:p>
          <a:p>
            <a:pPr eaLnBrk="1" hangingPunct="1">
              <a:lnSpc>
                <a:spcPct val="120000"/>
              </a:lnSpc>
            </a:pPr>
            <a:endParaRPr lang="en-US" altLang="en-US" sz="2357">
              <a:solidFill>
                <a:schemeClr val="bg1"/>
              </a:solidFill>
            </a:endParaRPr>
          </a:p>
          <a:p>
            <a:pPr eaLnBrk="1" hangingPunct="1">
              <a:lnSpc>
                <a:spcPct val="120000"/>
              </a:lnSpc>
            </a:pPr>
            <a:r>
              <a:rPr lang="en-US" altLang="en-US" sz="2357">
                <a:solidFill>
                  <a:schemeClr val="bg1"/>
                </a:solidFill>
              </a:rPr>
              <a:t>Informally, this can be viewed as </a:t>
            </a:r>
          </a:p>
          <a:p>
            <a:pPr lvl="1" eaLnBrk="1" hangingPunct="1">
              <a:lnSpc>
                <a:spcPct val="120000"/>
              </a:lnSpc>
              <a:buFont typeface="Wingdings" panose="05000000000000000000" pitchFamily="2" charset="2"/>
              <a:buNone/>
            </a:pPr>
            <a:r>
              <a:rPr lang="en-US" altLang="en-US" sz="2357">
                <a:solidFill>
                  <a:schemeClr val="bg1"/>
                </a:solidFill>
              </a:rPr>
              <a:t>		posteriori = likelihood x prior/evidence</a:t>
            </a:r>
          </a:p>
          <a:p>
            <a:pPr eaLnBrk="1" hangingPunct="1">
              <a:lnSpc>
                <a:spcPct val="120000"/>
              </a:lnSpc>
            </a:pPr>
            <a:r>
              <a:rPr lang="en-US" altLang="en-US" sz="2357">
                <a:solidFill>
                  <a:schemeClr val="bg1"/>
                </a:solidFill>
              </a:rPr>
              <a:t>Predicts </a:t>
            </a:r>
            <a:r>
              <a:rPr lang="en-US" altLang="en-US" sz="2357" b="1">
                <a:solidFill>
                  <a:schemeClr val="bg1"/>
                </a:solidFill>
              </a:rPr>
              <a:t>X</a:t>
            </a:r>
            <a:r>
              <a:rPr lang="en-US" altLang="en-US" sz="2357">
                <a:solidFill>
                  <a:schemeClr val="bg1"/>
                </a:solidFill>
              </a:rPr>
              <a:t> belongs to C</a:t>
            </a:r>
            <a:r>
              <a:rPr lang="en-US" altLang="en-US" sz="2357" baseline="-25000">
                <a:solidFill>
                  <a:schemeClr val="bg1"/>
                </a:solidFill>
              </a:rPr>
              <a:t>i</a:t>
            </a:r>
            <a:r>
              <a:rPr lang="en-US" altLang="en-US" sz="2357">
                <a:solidFill>
                  <a:schemeClr val="bg1"/>
                </a:solidFill>
              </a:rPr>
              <a:t> iff the probability P(C</a:t>
            </a:r>
            <a:r>
              <a:rPr lang="en-US" altLang="en-US" sz="2357" baseline="-25000">
                <a:solidFill>
                  <a:schemeClr val="bg1"/>
                </a:solidFill>
              </a:rPr>
              <a:t>i</a:t>
            </a:r>
            <a:r>
              <a:rPr lang="en-US" altLang="en-US" sz="2357">
                <a:solidFill>
                  <a:schemeClr val="bg1"/>
                </a:solidFill>
              </a:rPr>
              <a:t>|</a:t>
            </a:r>
            <a:r>
              <a:rPr lang="en-US" altLang="en-US" sz="2357" b="1">
                <a:solidFill>
                  <a:schemeClr val="bg1"/>
                </a:solidFill>
              </a:rPr>
              <a:t>X</a:t>
            </a:r>
            <a:r>
              <a:rPr lang="en-US" altLang="en-US" sz="2357">
                <a:solidFill>
                  <a:schemeClr val="bg1"/>
                </a:solidFill>
              </a:rPr>
              <a:t>) is the highest among all the P(C</a:t>
            </a:r>
            <a:r>
              <a:rPr lang="en-US" altLang="en-US" sz="2357" baseline="-25000">
                <a:solidFill>
                  <a:schemeClr val="bg1"/>
                </a:solidFill>
              </a:rPr>
              <a:t>k</a:t>
            </a:r>
            <a:r>
              <a:rPr lang="en-US" altLang="en-US" sz="2357">
                <a:solidFill>
                  <a:schemeClr val="bg1"/>
                </a:solidFill>
              </a:rPr>
              <a:t>|X) for all the </a:t>
            </a:r>
            <a:r>
              <a:rPr lang="en-US" altLang="en-US" sz="2357" i="1">
                <a:solidFill>
                  <a:schemeClr val="bg1"/>
                </a:solidFill>
              </a:rPr>
              <a:t>k</a:t>
            </a:r>
            <a:r>
              <a:rPr lang="en-US" altLang="en-US" sz="2357">
                <a:solidFill>
                  <a:schemeClr val="bg1"/>
                </a:solidFill>
              </a:rPr>
              <a:t> classes</a:t>
            </a:r>
          </a:p>
          <a:p>
            <a:pPr eaLnBrk="1" hangingPunct="1">
              <a:lnSpc>
                <a:spcPct val="120000"/>
              </a:lnSpc>
            </a:pPr>
            <a:r>
              <a:rPr lang="en-US" altLang="en-US" sz="2357">
                <a:solidFill>
                  <a:schemeClr val="bg1"/>
                </a:solidFill>
              </a:rPr>
              <a:t>Practical difficulty:  It requires initial knowledge of many probabilities, involving significant computational cost</a:t>
            </a:r>
          </a:p>
        </p:txBody>
      </p:sp>
      <p:graphicFrame>
        <p:nvGraphicFramePr>
          <p:cNvPr id="71685" name="Object 4">
            <a:extLst>
              <a:ext uri="{FF2B5EF4-FFF2-40B4-BE49-F238E27FC236}">
                <a16:creationId xmlns:a16="http://schemas.microsoft.com/office/drawing/2014/main" id="{EFBE2DC9-27B0-9606-FDA2-611CEA25A81A}"/>
              </a:ext>
            </a:extLst>
          </p:cNvPr>
          <p:cNvGraphicFramePr>
            <a:graphicFrameLocks noChangeAspect="1"/>
          </p:cNvGraphicFramePr>
          <p:nvPr/>
        </p:nvGraphicFramePr>
        <p:xfrm>
          <a:off x="1061357" y="2041072"/>
          <a:ext cx="7313839" cy="767103"/>
        </p:xfrm>
        <a:graphic>
          <a:graphicData uri="http://schemas.openxmlformats.org/presentationml/2006/ole">
            <mc:AlternateContent xmlns:mc="http://schemas.openxmlformats.org/markup-compatibility/2006">
              <mc:Choice xmlns:v="urn:schemas-microsoft-com:vml" Requires="v">
                <p:oleObj name="Equation" r:id="rId3" imgW="4813300" imgH="558800" progId="Equation.3">
                  <p:embed/>
                </p:oleObj>
              </mc:Choice>
              <mc:Fallback>
                <p:oleObj name="Equation" r:id="rId3" imgW="4813300" imgH="558800" progId="Equation.3">
                  <p:embed/>
                  <p:pic>
                    <p:nvPicPr>
                      <p:cNvPr id="71685" name="Object 4">
                        <a:extLst>
                          <a:ext uri="{FF2B5EF4-FFF2-40B4-BE49-F238E27FC236}">
                            <a16:creationId xmlns:a16="http://schemas.microsoft.com/office/drawing/2014/main" id="{EFBE2DC9-27B0-9606-FDA2-611CEA25A8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357" y="2041072"/>
                        <a:ext cx="7313839" cy="7671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7">
            <a:extLst>
              <a:ext uri="{FF2B5EF4-FFF2-40B4-BE49-F238E27FC236}">
                <a16:creationId xmlns:a16="http://schemas.microsoft.com/office/drawing/2014/main" id="{0D44298E-4208-102F-A61C-D747D6677D5A}"/>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spcBef>
                <a:spcPct val="0"/>
              </a:spcBef>
              <a:buFontTx/>
              <a:buNone/>
            </a:pPr>
            <a:fld id="{838CCB7D-3860-420D-A329-3E59D21CC2D7}" type="slidenum">
              <a:rPr lang="en-US" altLang="en-US" sz="1179">
                <a:solidFill>
                  <a:srgbClr val="FFFFFF"/>
                </a:solidFill>
              </a:rPr>
              <a:pPr>
                <a:spcBef>
                  <a:spcPct val="0"/>
                </a:spcBef>
                <a:buFontTx/>
                <a:buNone/>
              </a:pPr>
              <a:t>39</a:t>
            </a:fld>
            <a:endParaRPr lang="en-US" altLang="en-US" sz="1179">
              <a:solidFill>
                <a:srgbClr val="FFFFFF"/>
              </a:solidFill>
            </a:endParaRPr>
          </a:p>
        </p:txBody>
      </p:sp>
      <p:sp>
        <p:nvSpPr>
          <p:cNvPr id="16389" name="Rectangle 2">
            <a:extLst>
              <a:ext uri="{FF2B5EF4-FFF2-40B4-BE49-F238E27FC236}">
                <a16:creationId xmlns:a16="http://schemas.microsoft.com/office/drawing/2014/main" id="{BB982152-1969-42F5-F54A-904CEF3612FD}"/>
              </a:ext>
            </a:extLst>
          </p:cNvPr>
          <p:cNvSpPr>
            <a:spLocks noGrp="1" noChangeArrowheads="1"/>
          </p:cNvSpPr>
          <p:nvPr>
            <p:ph type="title"/>
          </p:nvPr>
        </p:nvSpPr>
        <p:spPr>
          <a:xfrm>
            <a:off x="-57831" y="304460"/>
            <a:ext cx="9259661" cy="610620"/>
          </a:xfrm>
        </p:spPr>
        <p:txBody>
          <a:bodyPr/>
          <a:lstStyle/>
          <a:p>
            <a:pPr eaLnBrk="1" hangingPunct="1">
              <a:defRPr/>
            </a:pPr>
            <a:r>
              <a:rPr lang="en-US" altLang="en-US" sz="3107">
                <a:solidFill>
                  <a:schemeClr val="bg1"/>
                </a:solidFill>
              </a:rPr>
              <a:t>Classification Is to Derive the Maximum Posteriori</a:t>
            </a:r>
          </a:p>
        </p:txBody>
      </p:sp>
      <p:sp>
        <p:nvSpPr>
          <p:cNvPr id="73732" name="Rectangle 3">
            <a:extLst>
              <a:ext uri="{FF2B5EF4-FFF2-40B4-BE49-F238E27FC236}">
                <a16:creationId xmlns:a16="http://schemas.microsoft.com/office/drawing/2014/main" id="{0AE50D97-EAEE-7564-55D4-630C1B1568F1}"/>
              </a:ext>
            </a:extLst>
          </p:cNvPr>
          <p:cNvSpPr>
            <a:spLocks noGrp="1"/>
          </p:cNvSpPr>
          <p:nvPr>
            <p:ph type="body" sz="half" idx="1"/>
          </p:nvPr>
        </p:nvSpPr>
        <p:spPr>
          <a:xfrm>
            <a:off x="530679" y="1219541"/>
            <a:ext cx="8155782" cy="5180920"/>
          </a:xfrm>
        </p:spPr>
        <p:txBody>
          <a:bodyPr/>
          <a:lstStyle/>
          <a:p>
            <a:pPr eaLnBrk="1" hangingPunct="1"/>
            <a:r>
              <a:rPr lang="en-US" altLang="en-US" sz="2357">
                <a:solidFill>
                  <a:schemeClr val="bg1"/>
                </a:solidFill>
              </a:rPr>
              <a:t>Let D be a training set of tuples and their associated class labels, and each tuple is represented by an n-D attribute vector </a:t>
            </a:r>
            <a:r>
              <a:rPr lang="en-US" altLang="en-US" sz="2357" b="1">
                <a:solidFill>
                  <a:schemeClr val="bg1"/>
                </a:solidFill>
              </a:rPr>
              <a:t>X</a:t>
            </a:r>
            <a:r>
              <a:rPr lang="en-US" altLang="en-US" sz="2357">
                <a:solidFill>
                  <a:schemeClr val="bg1"/>
                </a:solidFill>
              </a:rPr>
              <a:t> = (x</a:t>
            </a:r>
            <a:r>
              <a:rPr lang="en-US" altLang="en-US" sz="2357" baseline="-25000">
                <a:solidFill>
                  <a:schemeClr val="bg1"/>
                </a:solidFill>
              </a:rPr>
              <a:t>1</a:t>
            </a:r>
            <a:r>
              <a:rPr lang="en-US" altLang="en-US" sz="2357">
                <a:solidFill>
                  <a:schemeClr val="bg1"/>
                </a:solidFill>
              </a:rPr>
              <a:t>, x</a:t>
            </a:r>
            <a:r>
              <a:rPr lang="en-US" altLang="en-US" sz="2357" baseline="-25000">
                <a:solidFill>
                  <a:schemeClr val="bg1"/>
                </a:solidFill>
              </a:rPr>
              <a:t>2</a:t>
            </a:r>
            <a:r>
              <a:rPr lang="en-US" altLang="en-US" sz="2357">
                <a:solidFill>
                  <a:schemeClr val="bg1"/>
                </a:solidFill>
              </a:rPr>
              <a:t>, …, x</a:t>
            </a:r>
            <a:r>
              <a:rPr lang="en-US" altLang="en-US" sz="2357" baseline="-25000">
                <a:solidFill>
                  <a:schemeClr val="bg1"/>
                </a:solidFill>
              </a:rPr>
              <a:t>n</a:t>
            </a:r>
            <a:r>
              <a:rPr lang="en-US" altLang="en-US" sz="2357">
                <a:solidFill>
                  <a:schemeClr val="bg1"/>
                </a:solidFill>
              </a:rPr>
              <a:t>)</a:t>
            </a:r>
          </a:p>
          <a:p>
            <a:pPr eaLnBrk="1" hangingPunct="1"/>
            <a:r>
              <a:rPr lang="en-US" altLang="en-US" sz="2357">
                <a:solidFill>
                  <a:schemeClr val="bg1"/>
                </a:solidFill>
              </a:rPr>
              <a:t>Suppose there are </a:t>
            </a:r>
            <a:r>
              <a:rPr lang="en-US" altLang="en-US" sz="2357" i="1">
                <a:solidFill>
                  <a:schemeClr val="bg1"/>
                </a:solidFill>
              </a:rPr>
              <a:t>m</a:t>
            </a:r>
            <a:r>
              <a:rPr lang="en-US" altLang="en-US" sz="2357">
                <a:solidFill>
                  <a:schemeClr val="bg1"/>
                </a:solidFill>
              </a:rPr>
              <a:t> classes C</a:t>
            </a:r>
            <a:r>
              <a:rPr lang="en-US" altLang="en-US" sz="2357" baseline="-25000">
                <a:solidFill>
                  <a:schemeClr val="bg1"/>
                </a:solidFill>
              </a:rPr>
              <a:t>1</a:t>
            </a:r>
            <a:r>
              <a:rPr lang="en-US" altLang="en-US" sz="2357">
                <a:solidFill>
                  <a:schemeClr val="bg1"/>
                </a:solidFill>
              </a:rPr>
              <a:t>, C</a:t>
            </a:r>
            <a:r>
              <a:rPr lang="en-US" altLang="en-US" sz="2357" baseline="-25000">
                <a:solidFill>
                  <a:schemeClr val="bg1"/>
                </a:solidFill>
              </a:rPr>
              <a:t>2</a:t>
            </a:r>
            <a:r>
              <a:rPr lang="en-US" altLang="en-US" sz="2357">
                <a:solidFill>
                  <a:schemeClr val="bg1"/>
                </a:solidFill>
              </a:rPr>
              <a:t>, …, C</a:t>
            </a:r>
            <a:r>
              <a:rPr lang="en-US" altLang="en-US" sz="2357" baseline="-25000">
                <a:solidFill>
                  <a:schemeClr val="bg1"/>
                </a:solidFill>
              </a:rPr>
              <a:t>m</a:t>
            </a:r>
            <a:r>
              <a:rPr lang="en-US" altLang="en-US" sz="2357">
                <a:solidFill>
                  <a:schemeClr val="bg1"/>
                </a:solidFill>
              </a:rPr>
              <a:t>.</a:t>
            </a:r>
          </a:p>
          <a:p>
            <a:pPr eaLnBrk="1" hangingPunct="1">
              <a:lnSpc>
                <a:spcPct val="90000"/>
              </a:lnSpc>
            </a:pPr>
            <a:r>
              <a:rPr lang="en-US" altLang="en-US" sz="2357">
                <a:solidFill>
                  <a:schemeClr val="bg1"/>
                </a:solidFill>
              </a:rPr>
              <a:t>Classification is to derive the maximum posteriori, i.e., the maximal P(C</a:t>
            </a:r>
            <a:r>
              <a:rPr lang="en-US" altLang="en-US" sz="2357" baseline="-25000">
                <a:solidFill>
                  <a:schemeClr val="bg1"/>
                </a:solidFill>
              </a:rPr>
              <a:t>i</a:t>
            </a:r>
            <a:r>
              <a:rPr lang="en-US" altLang="en-US" sz="2357">
                <a:solidFill>
                  <a:schemeClr val="bg1"/>
                </a:solidFill>
              </a:rPr>
              <a:t>|</a:t>
            </a:r>
            <a:r>
              <a:rPr lang="en-US" altLang="en-US" sz="2357" b="1">
                <a:solidFill>
                  <a:schemeClr val="bg1"/>
                </a:solidFill>
              </a:rPr>
              <a:t>X</a:t>
            </a:r>
            <a:r>
              <a:rPr lang="en-US" altLang="en-US" sz="2357">
                <a:solidFill>
                  <a:schemeClr val="bg1"/>
                </a:solidFill>
              </a:rPr>
              <a:t>)</a:t>
            </a:r>
          </a:p>
          <a:p>
            <a:pPr eaLnBrk="1" hangingPunct="1">
              <a:lnSpc>
                <a:spcPct val="90000"/>
              </a:lnSpc>
            </a:pPr>
            <a:r>
              <a:rPr lang="en-US" altLang="en-US" sz="2357">
                <a:solidFill>
                  <a:schemeClr val="bg1"/>
                </a:solidFill>
              </a:rPr>
              <a:t>This can be derived from Bayes’ theorem</a:t>
            </a:r>
          </a:p>
          <a:p>
            <a:pPr eaLnBrk="1" hangingPunct="1">
              <a:lnSpc>
                <a:spcPct val="90000"/>
              </a:lnSpc>
            </a:pPr>
            <a:endParaRPr lang="en-US" altLang="en-US" sz="2357">
              <a:solidFill>
                <a:schemeClr val="bg1"/>
              </a:solidFill>
            </a:endParaRPr>
          </a:p>
          <a:p>
            <a:pPr eaLnBrk="1" hangingPunct="1">
              <a:lnSpc>
                <a:spcPct val="90000"/>
              </a:lnSpc>
            </a:pPr>
            <a:endParaRPr lang="en-US" altLang="en-US" sz="2357">
              <a:solidFill>
                <a:schemeClr val="bg1"/>
              </a:solidFill>
            </a:endParaRPr>
          </a:p>
          <a:p>
            <a:pPr eaLnBrk="1" hangingPunct="1">
              <a:lnSpc>
                <a:spcPct val="90000"/>
              </a:lnSpc>
            </a:pPr>
            <a:r>
              <a:rPr lang="en-US" altLang="en-US" sz="2357">
                <a:solidFill>
                  <a:schemeClr val="bg1"/>
                </a:solidFill>
              </a:rPr>
              <a:t>Since P(X) is constant for all classes, only                                        </a:t>
            </a:r>
          </a:p>
          <a:p>
            <a:pPr eaLnBrk="1" hangingPunct="1">
              <a:lnSpc>
                <a:spcPct val="90000"/>
              </a:lnSpc>
            </a:pPr>
            <a:endParaRPr lang="en-US" altLang="en-US" sz="2357">
              <a:solidFill>
                <a:schemeClr val="bg1"/>
              </a:solidFill>
            </a:endParaRPr>
          </a:p>
          <a:p>
            <a:pPr lvl="1" eaLnBrk="1" hangingPunct="1">
              <a:lnSpc>
                <a:spcPct val="90000"/>
              </a:lnSpc>
              <a:buFont typeface="Wingdings" panose="05000000000000000000" pitchFamily="2" charset="2"/>
              <a:buNone/>
            </a:pPr>
            <a:r>
              <a:rPr lang="en-US" altLang="en-US" sz="2357">
                <a:solidFill>
                  <a:schemeClr val="bg1"/>
                </a:solidFill>
              </a:rPr>
              <a:t>needs to be maximized</a:t>
            </a:r>
          </a:p>
        </p:txBody>
      </p:sp>
      <p:graphicFrame>
        <p:nvGraphicFramePr>
          <p:cNvPr id="73733" name="Object 5">
            <a:extLst>
              <a:ext uri="{FF2B5EF4-FFF2-40B4-BE49-F238E27FC236}">
                <a16:creationId xmlns:a16="http://schemas.microsoft.com/office/drawing/2014/main" id="{FCC196A9-E7C3-C6EA-E2C7-0419AF0C164B}"/>
              </a:ext>
            </a:extLst>
          </p:cNvPr>
          <p:cNvGraphicFramePr>
            <a:graphicFrameLocks noGrp="1" noChangeAspect="1"/>
          </p:cNvGraphicFramePr>
          <p:nvPr>
            <p:ph sz="quarter" idx="2"/>
          </p:nvPr>
        </p:nvGraphicFramePr>
        <p:xfrm>
          <a:off x="4645139" y="3963080"/>
          <a:ext cx="2644888" cy="709273"/>
        </p:xfrm>
        <a:graphic>
          <a:graphicData uri="http://schemas.openxmlformats.org/presentationml/2006/ole">
            <mc:AlternateContent xmlns:mc="http://schemas.openxmlformats.org/markup-compatibility/2006">
              <mc:Choice xmlns:v="urn:schemas-microsoft-com:vml" Requires="v">
                <p:oleObj name="Equation" r:id="rId3" imgW="2501900" imgH="647700" progId="Equation.3">
                  <p:embed/>
                </p:oleObj>
              </mc:Choice>
              <mc:Fallback>
                <p:oleObj name="Equation" r:id="rId3" imgW="2501900" imgH="647700" progId="Equation.3">
                  <p:embed/>
                  <p:pic>
                    <p:nvPicPr>
                      <p:cNvPr id="73733" name="Object 5">
                        <a:extLst>
                          <a:ext uri="{FF2B5EF4-FFF2-40B4-BE49-F238E27FC236}">
                            <a16:creationId xmlns:a16="http://schemas.microsoft.com/office/drawing/2014/main" id="{FCC196A9-E7C3-C6EA-E2C7-0419AF0C164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139" y="3963080"/>
                        <a:ext cx="2644888" cy="709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4" name="Object 7">
            <a:extLst>
              <a:ext uri="{FF2B5EF4-FFF2-40B4-BE49-F238E27FC236}">
                <a16:creationId xmlns:a16="http://schemas.microsoft.com/office/drawing/2014/main" id="{24960E73-2196-FE15-85DA-E5AE0D672293}"/>
              </a:ext>
            </a:extLst>
          </p:cNvPr>
          <p:cNvGraphicFramePr>
            <a:graphicFrameLocks noGrp="1" noChangeAspect="1"/>
          </p:cNvGraphicFramePr>
          <p:nvPr>
            <p:ph sz="quarter" idx="3"/>
          </p:nvPr>
        </p:nvGraphicFramePr>
        <p:xfrm>
          <a:off x="4204608" y="5180920"/>
          <a:ext cx="2792866" cy="447335"/>
        </p:xfrm>
        <a:graphic>
          <a:graphicData uri="http://schemas.openxmlformats.org/presentationml/2006/ole">
            <mc:AlternateContent xmlns:mc="http://schemas.openxmlformats.org/markup-compatibility/2006">
              <mc:Choice xmlns:v="urn:schemas-microsoft-com:vml" Requires="v">
                <p:oleObj name="Equation" r:id="rId5" imgW="2476500" imgH="381000" progId="Equation.3">
                  <p:embed/>
                </p:oleObj>
              </mc:Choice>
              <mc:Fallback>
                <p:oleObj name="Equation" r:id="rId5" imgW="2476500" imgH="381000" progId="Equation.3">
                  <p:embed/>
                  <p:pic>
                    <p:nvPicPr>
                      <p:cNvPr id="73734" name="Object 7">
                        <a:extLst>
                          <a:ext uri="{FF2B5EF4-FFF2-40B4-BE49-F238E27FC236}">
                            <a16:creationId xmlns:a16="http://schemas.microsoft.com/office/drawing/2014/main" id="{24960E73-2196-FE15-85DA-E5AE0D672293}"/>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608" y="5180920"/>
                        <a:ext cx="2792866" cy="447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40BA4F3-B958-4FB5-1B48-9E14A4FB75C2}"/>
              </a:ext>
            </a:extLst>
          </p:cNvPr>
          <p:cNvSpPr>
            <a:spLocks noGrp="1"/>
          </p:cNvSpPr>
          <p:nvPr>
            <p:ph type="title"/>
          </p:nvPr>
        </p:nvSpPr>
        <p:spPr/>
        <p:txBody>
          <a:bodyPr/>
          <a:lstStyle/>
          <a:p>
            <a:pPr eaLnBrk="1" hangingPunct="1">
              <a:defRPr/>
            </a:pPr>
            <a:r>
              <a:rPr lang="en-US" altLang="en-US">
                <a:solidFill>
                  <a:schemeClr val="bg1"/>
                </a:solidFill>
              </a:rPr>
              <a:t>Classification</a:t>
            </a:r>
          </a:p>
        </p:txBody>
      </p:sp>
      <p:sp>
        <p:nvSpPr>
          <p:cNvPr id="3075" name="Content Placeholder 2">
            <a:extLst>
              <a:ext uri="{FF2B5EF4-FFF2-40B4-BE49-F238E27FC236}">
                <a16:creationId xmlns:a16="http://schemas.microsoft.com/office/drawing/2014/main" id="{80E57041-128C-7E5C-82F0-61CAA1B71F81}"/>
              </a:ext>
            </a:extLst>
          </p:cNvPr>
          <p:cNvSpPr>
            <a:spLocks noGrp="1"/>
          </p:cNvSpPr>
          <p:nvPr>
            <p:ph idx="1"/>
          </p:nvPr>
        </p:nvSpPr>
        <p:spPr>
          <a:xfrm>
            <a:off x="540885" y="908277"/>
            <a:ext cx="7936366" cy="3616098"/>
          </a:xfrm>
        </p:spPr>
        <p:txBody>
          <a:bodyPr/>
          <a:lstStyle/>
          <a:p>
            <a:pPr marL="447815" indent="-447815">
              <a:buFont typeface="Arial" charset="0"/>
              <a:buChar char="•"/>
              <a:defRPr/>
            </a:pPr>
            <a:r>
              <a:rPr lang="en-US" sz="2571" dirty="0">
                <a:solidFill>
                  <a:schemeClr val="bg1"/>
                </a:solidFill>
                <a:cs typeface="Times New Roman" pitchFamily="18" charset="0"/>
              </a:rPr>
              <a:t>Classification is a data mining technique used to predict group membership of data instances.</a:t>
            </a:r>
          </a:p>
          <a:p>
            <a:pPr marL="447815" indent="-447815">
              <a:buFont typeface="Arial" charset="0"/>
              <a:buChar char="•"/>
              <a:defRPr/>
            </a:pPr>
            <a:endParaRPr lang="en-US" sz="2571" dirty="0">
              <a:solidFill>
                <a:schemeClr val="bg1"/>
              </a:solidFill>
              <a:cs typeface="Times New Roman" pitchFamily="18" charset="0"/>
            </a:endParaRPr>
          </a:p>
          <a:p>
            <a:pPr marL="444706" indent="-335861">
              <a:buFont typeface="Arial" charset="0"/>
              <a:buChar char="•"/>
              <a:defRPr/>
            </a:pPr>
            <a:r>
              <a:rPr lang="en-US" sz="2571" dirty="0">
                <a:solidFill>
                  <a:schemeClr val="bg1"/>
                </a:solidFill>
                <a:cs typeface="Times New Roman" pitchFamily="18" charset="0"/>
              </a:rPr>
              <a:t>Classification assigns items on a collection to target categories or classes.</a:t>
            </a:r>
          </a:p>
          <a:p>
            <a:pPr marL="444706" indent="-335861">
              <a:buFont typeface="Arial" charset="0"/>
              <a:buChar char="•"/>
              <a:defRPr/>
            </a:pPr>
            <a:endParaRPr lang="en-US" sz="2571" dirty="0">
              <a:solidFill>
                <a:schemeClr val="bg1"/>
              </a:solidFill>
              <a:cs typeface="Times New Roman" pitchFamily="18" charset="0"/>
            </a:endParaRPr>
          </a:p>
          <a:p>
            <a:pPr marL="447815" indent="-447815">
              <a:buFont typeface="Arial" charset="0"/>
              <a:buChar char="•"/>
              <a:defRPr/>
            </a:pPr>
            <a:r>
              <a:rPr lang="en-US" sz="2571" dirty="0">
                <a:solidFill>
                  <a:schemeClr val="bg1"/>
                </a:solidFill>
                <a:cs typeface="Times New Roman" pitchFamily="18" charset="0"/>
              </a:rPr>
              <a:t>The goal of classification is to accurately predict the target class for each case in the data.</a:t>
            </a:r>
          </a:p>
        </p:txBody>
      </p:sp>
      <p:grpSp>
        <p:nvGrpSpPr>
          <p:cNvPr id="12292" name="Group 9">
            <a:extLst>
              <a:ext uri="{FF2B5EF4-FFF2-40B4-BE49-F238E27FC236}">
                <a16:creationId xmlns:a16="http://schemas.microsoft.com/office/drawing/2014/main" id="{3141D09A-17A9-51CA-EC11-B0DD406452B9}"/>
              </a:ext>
            </a:extLst>
          </p:cNvPr>
          <p:cNvGrpSpPr>
            <a:grpSpLocks/>
          </p:cNvGrpSpPr>
          <p:nvPr/>
        </p:nvGrpSpPr>
        <p:grpSpPr bwMode="auto">
          <a:xfrm>
            <a:off x="1224644" y="4611121"/>
            <a:ext cx="5624853" cy="762272"/>
            <a:chOff x="1100667" y="4191003"/>
            <a:chExt cx="5833533" cy="762371"/>
          </a:xfrm>
        </p:grpSpPr>
        <p:grpSp>
          <p:nvGrpSpPr>
            <p:cNvPr id="12293" name="Group 2">
              <a:extLst>
                <a:ext uri="{FF2B5EF4-FFF2-40B4-BE49-F238E27FC236}">
                  <a16:creationId xmlns:a16="http://schemas.microsoft.com/office/drawing/2014/main" id="{EC97C72A-48B8-2EA0-C86D-0277D202910D}"/>
                </a:ext>
              </a:extLst>
            </p:cNvPr>
            <p:cNvGrpSpPr>
              <a:grpSpLocks/>
            </p:cNvGrpSpPr>
            <p:nvPr/>
          </p:nvGrpSpPr>
          <p:grpSpPr bwMode="auto">
            <a:xfrm>
              <a:off x="2971800" y="4343400"/>
              <a:ext cx="2590800" cy="428625"/>
              <a:chOff x="2850" y="3960"/>
              <a:chExt cx="4080" cy="675"/>
            </a:xfrm>
          </p:grpSpPr>
          <p:sp>
            <p:nvSpPr>
              <p:cNvPr id="3080" name="Rectangle 3">
                <a:extLst>
                  <a:ext uri="{FF2B5EF4-FFF2-40B4-BE49-F238E27FC236}">
                    <a16:creationId xmlns:a16="http://schemas.microsoft.com/office/drawing/2014/main" id="{790791FF-BFD0-0087-F1D5-76D52E17E3C9}"/>
                  </a:ext>
                </a:extLst>
              </p:cNvPr>
              <p:cNvSpPr>
                <a:spLocks noChangeArrowheads="1"/>
              </p:cNvSpPr>
              <p:nvPr/>
            </p:nvSpPr>
            <p:spPr bwMode="auto">
              <a:xfrm>
                <a:off x="3931" y="3961"/>
                <a:ext cx="1842" cy="675"/>
              </a:xfrm>
              <a:prstGeom prst="rect">
                <a:avLst/>
              </a:prstGeom>
              <a:solidFill>
                <a:srgbClr val="FFFFFF"/>
              </a:solidFill>
              <a:ln w="9525">
                <a:solidFill>
                  <a:schemeClr val="bg1"/>
                </a:solidFill>
                <a:miter lim="800000"/>
                <a:headEnd/>
                <a:tailEnd/>
              </a:ln>
            </p:spPr>
            <p:txBody>
              <a:bodyPr/>
              <a:lstStyle/>
              <a:p>
                <a:pPr>
                  <a:spcAft>
                    <a:spcPts val="979"/>
                  </a:spcAft>
                  <a:defRPr/>
                </a:pPr>
                <a:r>
                  <a:rPr lang="en-US" sz="1607" b="1" dirty="0">
                    <a:solidFill>
                      <a:schemeClr val="bg2">
                        <a:lumMod val="10000"/>
                      </a:schemeClr>
                    </a:solidFill>
                    <a:latin typeface="Times New Roman" pitchFamily="18" charset="0"/>
                    <a:ea typeface="Arial" charset="0"/>
                    <a:cs typeface="Times New Roman" pitchFamily="18" charset="0"/>
                  </a:rPr>
                  <a:t>Classifier</a:t>
                </a:r>
                <a:endParaRPr lang="en-US" sz="1607" dirty="0">
                  <a:solidFill>
                    <a:schemeClr val="bg2">
                      <a:lumMod val="10000"/>
                    </a:schemeClr>
                  </a:solidFill>
                  <a:latin typeface="Times New Roman" pitchFamily="18" charset="0"/>
                  <a:ea typeface="Arial" charset="0"/>
                  <a:cs typeface="Times New Roman" pitchFamily="18" charset="0"/>
                </a:endParaRPr>
              </a:p>
            </p:txBody>
          </p:sp>
          <p:cxnSp>
            <p:nvCxnSpPr>
              <p:cNvPr id="12297" name="AutoShape 4">
                <a:extLst>
                  <a:ext uri="{FF2B5EF4-FFF2-40B4-BE49-F238E27FC236}">
                    <a16:creationId xmlns:a16="http://schemas.microsoft.com/office/drawing/2014/main" id="{7CF079F5-FF61-8EBC-D3ED-43FEB153CBF2}"/>
                  </a:ext>
                </a:extLst>
              </p:cNvPr>
              <p:cNvCxnSpPr>
                <a:cxnSpLocks noChangeShapeType="1"/>
              </p:cNvCxnSpPr>
              <p:nvPr/>
            </p:nvCxnSpPr>
            <p:spPr bwMode="auto">
              <a:xfrm flipV="1">
                <a:off x="2850" y="4365"/>
                <a:ext cx="1140" cy="15"/>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2298" name="AutoShape 5">
                <a:extLst>
                  <a:ext uri="{FF2B5EF4-FFF2-40B4-BE49-F238E27FC236}">
                    <a16:creationId xmlns:a16="http://schemas.microsoft.com/office/drawing/2014/main" id="{48A5AB8F-A957-D6BE-6F32-725C6A1F381A}"/>
                  </a:ext>
                </a:extLst>
              </p:cNvPr>
              <p:cNvCxnSpPr>
                <a:cxnSpLocks noChangeShapeType="1"/>
              </p:cNvCxnSpPr>
              <p:nvPr/>
            </p:nvCxnSpPr>
            <p:spPr bwMode="auto">
              <a:xfrm flipV="1">
                <a:off x="5835" y="4350"/>
                <a:ext cx="1095" cy="15"/>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grpSp>
        <p:sp>
          <p:nvSpPr>
            <p:cNvPr id="12294" name="TextBox 7">
              <a:extLst>
                <a:ext uri="{FF2B5EF4-FFF2-40B4-BE49-F238E27FC236}">
                  <a16:creationId xmlns:a16="http://schemas.microsoft.com/office/drawing/2014/main" id="{7A1E1DF0-7E5F-17AF-C63F-F4F5E9A6E611}"/>
                </a:ext>
              </a:extLst>
            </p:cNvPr>
            <p:cNvSpPr txBox="1">
              <a:spLocks noChangeArrowheads="1"/>
            </p:cNvSpPr>
            <p:nvPr/>
          </p:nvSpPr>
          <p:spPr bwMode="auto">
            <a:xfrm>
              <a:off x="1100667" y="4191003"/>
              <a:ext cx="1947333" cy="6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spcBef>
                  <a:spcPct val="0"/>
                </a:spcBef>
                <a:buFontTx/>
                <a:buNone/>
              </a:pPr>
              <a:r>
                <a:rPr lang="en-US" altLang="en-US" sz="1929">
                  <a:latin typeface="Calibri" panose="020F0502020204030204" pitchFamily="34" charset="0"/>
                </a:rPr>
                <a:t>Unclassified Data Set</a:t>
              </a:r>
            </a:p>
          </p:txBody>
        </p:sp>
        <p:sp>
          <p:nvSpPr>
            <p:cNvPr id="12295" name="TextBox 8">
              <a:extLst>
                <a:ext uri="{FF2B5EF4-FFF2-40B4-BE49-F238E27FC236}">
                  <a16:creationId xmlns:a16="http://schemas.microsoft.com/office/drawing/2014/main" id="{DD4A213E-E851-4FC6-E1B7-4793D16324BD}"/>
                </a:ext>
              </a:extLst>
            </p:cNvPr>
            <p:cNvSpPr txBox="1">
              <a:spLocks noChangeArrowheads="1"/>
            </p:cNvSpPr>
            <p:nvPr/>
          </p:nvSpPr>
          <p:spPr bwMode="auto">
            <a:xfrm>
              <a:off x="5562599" y="4267200"/>
              <a:ext cx="1371601" cy="6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spcBef>
                  <a:spcPct val="0"/>
                </a:spcBef>
                <a:buFontTx/>
                <a:buNone/>
              </a:pPr>
              <a:r>
                <a:rPr lang="en-US" altLang="en-US" sz="1929">
                  <a:latin typeface="Calibri" panose="020F0502020204030204" pitchFamily="34" charset="0"/>
                </a:rPr>
                <a:t>Classified Data Set</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7">
            <a:extLst>
              <a:ext uri="{FF2B5EF4-FFF2-40B4-BE49-F238E27FC236}">
                <a16:creationId xmlns:a16="http://schemas.microsoft.com/office/drawing/2014/main" id="{38CD6840-3757-49C4-EAB0-D4378662BE9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spcBef>
                <a:spcPct val="0"/>
              </a:spcBef>
              <a:buFontTx/>
              <a:buNone/>
            </a:pPr>
            <a:fld id="{6EBECCA2-ECA7-4E0D-95D1-4B018417BE74}" type="slidenum">
              <a:rPr lang="en-US" altLang="en-US" sz="1179">
                <a:solidFill>
                  <a:srgbClr val="FFFFFF"/>
                </a:solidFill>
              </a:rPr>
              <a:pPr>
                <a:spcBef>
                  <a:spcPct val="0"/>
                </a:spcBef>
                <a:buFontTx/>
                <a:buNone/>
              </a:pPr>
              <a:t>40</a:t>
            </a:fld>
            <a:endParaRPr lang="en-US" altLang="en-US" sz="1179">
              <a:solidFill>
                <a:srgbClr val="FFFFFF"/>
              </a:solidFill>
            </a:endParaRPr>
          </a:p>
        </p:txBody>
      </p:sp>
      <p:sp>
        <p:nvSpPr>
          <p:cNvPr id="17414" name="Rectangle 2">
            <a:extLst>
              <a:ext uri="{FF2B5EF4-FFF2-40B4-BE49-F238E27FC236}">
                <a16:creationId xmlns:a16="http://schemas.microsoft.com/office/drawing/2014/main" id="{F76C16DB-4791-B335-D297-831CB3BD6FA4}"/>
              </a:ext>
            </a:extLst>
          </p:cNvPr>
          <p:cNvSpPr>
            <a:spLocks noGrp="1" noChangeArrowheads="1"/>
          </p:cNvSpPr>
          <p:nvPr>
            <p:ph type="title"/>
          </p:nvPr>
        </p:nvSpPr>
        <p:spPr>
          <a:xfrm>
            <a:off x="457541" y="244929"/>
            <a:ext cx="8103054" cy="534080"/>
          </a:xfrm>
        </p:spPr>
        <p:txBody>
          <a:bodyPr>
            <a:normAutofit fontScale="90000"/>
          </a:bodyPr>
          <a:lstStyle/>
          <a:p>
            <a:pPr eaLnBrk="1" hangingPunct="1">
              <a:defRPr/>
            </a:pPr>
            <a:r>
              <a:rPr lang="en-US" altLang="en-US" dirty="0">
                <a:solidFill>
                  <a:schemeClr val="bg1"/>
                </a:solidFill>
              </a:rPr>
              <a:t>Naïve Bayes Classifier </a:t>
            </a:r>
          </a:p>
        </p:txBody>
      </p:sp>
      <p:sp>
        <p:nvSpPr>
          <p:cNvPr id="75780" name="Rectangle 3">
            <a:extLst>
              <a:ext uri="{FF2B5EF4-FFF2-40B4-BE49-F238E27FC236}">
                <a16:creationId xmlns:a16="http://schemas.microsoft.com/office/drawing/2014/main" id="{EE3E993E-8259-924F-D181-F320DF95790E}"/>
              </a:ext>
            </a:extLst>
          </p:cNvPr>
          <p:cNvSpPr>
            <a:spLocks noGrp="1"/>
          </p:cNvSpPr>
          <p:nvPr>
            <p:ph type="body" sz="half" idx="1"/>
          </p:nvPr>
        </p:nvSpPr>
        <p:spPr>
          <a:xfrm>
            <a:off x="406514" y="1006929"/>
            <a:ext cx="8082643" cy="5104380"/>
          </a:xfrm>
        </p:spPr>
        <p:txBody>
          <a:bodyPr>
            <a:normAutofit lnSpcReduction="10000"/>
          </a:bodyPr>
          <a:lstStyle/>
          <a:p>
            <a:pPr eaLnBrk="1" hangingPunct="1">
              <a:lnSpc>
                <a:spcPct val="90000"/>
              </a:lnSpc>
            </a:pPr>
            <a:r>
              <a:rPr lang="en-US" altLang="en-US" sz="2357">
                <a:solidFill>
                  <a:schemeClr val="bg1"/>
                </a:solidFill>
              </a:rPr>
              <a:t>A simplified assumption: attributes are conditionally independent (i.e., no dependence relation between attributes):</a:t>
            </a:r>
          </a:p>
          <a:p>
            <a:pPr eaLnBrk="1" hangingPunct="1">
              <a:lnSpc>
                <a:spcPct val="90000"/>
              </a:lnSpc>
            </a:pPr>
            <a:endParaRPr lang="en-US" altLang="en-US" sz="2357">
              <a:solidFill>
                <a:schemeClr val="bg1"/>
              </a:solidFill>
            </a:endParaRPr>
          </a:p>
          <a:p>
            <a:pPr eaLnBrk="1" hangingPunct="1">
              <a:lnSpc>
                <a:spcPct val="90000"/>
              </a:lnSpc>
            </a:pPr>
            <a:endParaRPr lang="en-US" altLang="en-US" sz="2357">
              <a:solidFill>
                <a:schemeClr val="bg1"/>
              </a:solidFill>
            </a:endParaRPr>
          </a:p>
          <a:p>
            <a:pPr eaLnBrk="1" hangingPunct="1">
              <a:lnSpc>
                <a:spcPct val="90000"/>
              </a:lnSpc>
            </a:pPr>
            <a:r>
              <a:rPr lang="en-US" altLang="en-US" sz="2357">
                <a:solidFill>
                  <a:schemeClr val="bg1"/>
                </a:solidFill>
              </a:rPr>
              <a:t>This greatly reduces the computation cost: Only counts the class distribution</a:t>
            </a:r>
          </a:p>
          <a:p>
            <a:pPr eaLnBrk="1" hangingPunct="1">
              <a:lnSpc>
                <a:spcPct val="90000"/>
              </a:lnSpc>
            </a:pPr>
            <a:r>
              <a:rPr lang="en-US" altLang="en-US" sz="2357">
                <a:solidFill>
                  <a:schemeClr val="bg1"/>
                </a:solidFill>
              </a:rPr>
              <a:t>If A</a:t>
            </a:r>
            <a:r>
              <a:rPr lang="en-US" altLang="en-US" sz="2357" baseline="-25000">
                <a:solidFill>
                  <a:schemeClr val="bg1"/>
                </a:solidFill>
              </a:rPr>
              <a:t>k</a:t>
            </a:r>
            <a:r>
              <a:rPr lang="en-US" altLang="en-US" sz="2357">
                <a:solidFill>
                  <a:schemeClr val="bg1"/>
                </a:solidFill>
              </a:rPr>
              <a:t> is categorical, P(x</a:t>
            </a:r>
            <a:r>
              <a:rPr lang="en-US" altLang="en-US" sz="2357" baseline="-25000">
                <a:solidFill>
                  <a:schemeClr val="bg1"/>
                </a:solidFill>
              </a:rPr>
              <a:t>k</a:t>
            </a:r>
            <a:r>
              <a:rPr lang="en-US" altLang="en-US" sz="2357">
                <a:solidFill>
                  <a:schemeClr val="bg1"/>
                </a:solidFill>
              </a:rPr>
              <a:t>|C</a:t>
            </a:r>
            <a:r>
              <a:rPr lang="en-US" altLang="en-US" sz="2357" baseline="-25000">
                <a:solidFill>
                  <a:schemeClr val="bg1"/>
                </a:solidFill>
              </a:rPr>
              <a:t>i</a:t>
            </a:r>
            <a:r>
              <a:rPr lang="en-US" altLang="en-US" sz="2357">
                <a:solidFill>
                  <a:schemeClr val="bg1"/>
                </a:solidFill>
              </a:rPr>
              <a:t>) is the # of tuples in C</a:t>
            </a:r>
            <a:r>
              <a:rPr lang="en-US" altLang="en-US" sz="2357" baseline="-25000">
                <a:solidFill>
                  <a:schemeClr val="bg1"/>
                </a:solidFill>
              </a:rPr>
              <a:t>i</a:t>
            </a:r>
            <a:r>
              <a:rPr lang="en-US" altLang="en-US" sz="2357">
                <a:solidFill>
                  <a:schemeClr val="bg1"/>
                </a:solidFill>
              </a:rPr>
              <a:t> having value x</a:t>
            </a:r>
            <a:r>
              <a:rPr lang="en-US" altLang="en-US" sz="2357" baseline="-25000">
                <a:solidFill>
                  <a:schemeClr val="bg1"/>
                </a:solidFill>
              </a:rPr>
              <a:t>k</a:t>
            </a:r>
            <a:r>
              <a:rPr lang="en-US" altLang="en-US" sz="2357">
                <a:solidFill>
                  <a:schemeClr val="bg1"/>
                </a:solidFill>
              </a:rPr>
              <a:t> for A</a:t>
            </a:r>
            <a:r>
              <a:rPr lang="en-US" altLang="en-US" sz="2357" baseline="-25000">
                <a:solidFill>
                  <a:schemeClr val="bg1"/>
                </a:solidFill>
              </a:rPr>
              <a:t>k</a:t>
            </a:r>
            <a:r>
              <a:rPr lang="en-US" altLang="en-US" sz="2357">
                <a:solidFill>
                  <a:schemeClr val="bg1"/>
                </a:solidFill>
              </a:rPr>
              <a:t> divided by |C</a:t>
            </a:r>
            <a:r>
              <a:rPr lang="en-US" altLang="en-US" sz="2357" baseline="-25000">
                <a:solidFill>
                  <a:schemeClr val="bg1"/>
                </a:solidFill>
              </a:rPr>
              <a:t>i, D</a:t>
            </a:r>
            <a:r>
              <a:rPr lang="en-US" altLang="en-US" sz="2357">
                <a:solidFill>
                  <a:schemeClr val="bg1"/>
                </a:solidFill>
              </a:rPr>
              <a:t>| (# of tuples of C</a:t>
            </a:r>
            <a:r>
              <a:rPr lang="en-US" altLang="en-US" sz="2357" baseline="-25000">
                <a:solidFill>
                  <a:schemeClr val="bg1"/>
                </a:solidFill>
              </a:rPr>
              <a:t>i</a:t>
            </a:r>
            <a:r>
              <a:rPr lang="en-US" altLang="en-US" sz="2357">
                <a:solidFill>
                  <a:schemeClr val="bg1"/>
                </a:solidFill>
              </a:rPr>
              <a:t> in D)</a:t>
            </a:r>
          </a:p>
          <a:p>
            <a:pPr eaLnBrk="1" hangingPunct="1">
              <a:lnSpc>
                <a:spcPct val="90000"/>
              </a:lnSpc>
            </a:pPr>
            <a:r>
              <a:rPr lang="en-US" altLang="en-US" sz="2357">
                <a:solidFill>
                  <a:schemeClr val="bg1"/>
                </a:solidFill>
              </a:rPr>
              <a:t>If A</a:t>
            </a:r>
            <a:r>
              <a:rPr lang="en-US" altLang="en-US" sz="2357" baseline="-25000">
                <a:solidFill>
                  <a:schemeClr val="bg1"/>
                </a:solidFill>
              </a:rPr>
              <a:t>k</a:t>
            </a:r>
            <a:r>
              <a:rPr lang="en-US" altLang="en-US" sz="2357">
                <a:solidFill>
                  <a:schemeClr val="bg1"/>
                </a:solidFill>
              </a:rPr>
              <a:t> is continous-valued, P(x</a:t>
            </a:r>
            <a:r>
              <a:rPr lang="en-US" altLang="en-US" sz="2357" baseline="-25000">
                <a:solidFill>
                  <a:schemeClr val="bg1"/>
                </a:solidFill>
              </a:rPr>
              <a:t>k</a:t>
            </a:r>
            <a:r>
              <a:rPr lang="en-US" altLang="en-US" sz="2357">
                <a:solidFill>
                  <a:schemeClr val="bg1"/>
                </a:solidFill>
              </a:rPr>
              <a:t>|C</a:t>
            </a:r>
            <a:r>
              <a:rPr lang="en-US" altLang="en-US" sz="2357" baseline="-25000">
                <a:solidFill>
                  <a:schemeClr val="bg1"/>
                </a:solidFill>
              </a:rPr>
              <a:t>i</a:t>
            </a:r>
            <a:r>
              <a:rPr lang="en-US" altLang="en-US" sz="2357">
                <a:solidFill>
                  <a:schemeClr val="bg1"/>
                </a:solidFill>
              </a:rPr>
              <a:t>) is usually computed based on Gaussian distribution with a mean </a:t>
            </a:r>
            <a:r>
              <a:rPr lang="el-GR" altLang="en-US" sz="2357">
                <a:solidFill>
                  <a:schemeClr val="bg1"/>
                </a:solidFill>
              </a:rPr>
              <a:t>μ</a:t>
            </a:r>
            <a:r>
              <a:rPr lang="en-US" altLang="en-US" sz="2357">
                <a:solidFill>
                  <a:schemeClr val="bg1"/>
                </a:solidFill>
              </a:rPr>
              <a:t> and standard deviation </a:t>
            </a:r>
            <a:r>
              <a:rPr lang="el-GR" altLang="en-US" sz="2357">
                <a:solidFill>
                  <a:schemeClr val="bg1"/>
                </a:solidFill>
              </a:rPr>
              <a:t>σ</a:t>
            </a:r>
          </a:p>
          <a:p>
            <a:pPr eaLnBrk="1" hangingPunct="1">
              <a:lnSpc>
                <a:spcPct val="90000"/>
              </a:lnSpc>
            </a:pPr>
            <a:endParaRPr lang="en-US" altLang="en-US" sz="2357">
              <a:solidFill>
                <a:schemeClr val="bg1"/>
              </a:solidFill>
            </a:endParaRPr>
          </a:p>
          <a:p>
            <a:pPr lvl="1" eaLnBrk="1" hangingPunct="1">
              <a:lnSpc>
                <a:spcPct val="90000"/>
              </a:lnSpc>
              <a:buFont typeface="Wingdings" panose="05000000000000000000" pitchFamily="2" charset="2"/>
              <a:buNone/>
            </a:pPr>
            <a:r>
              <a:rPr lang="en-US" altLang="en-US" sz="2357">
                <a:solidFill>
                  <a:schemeClr val="bg1"/>
                </a:solidFill>
              </a:rPr>
              <a:t>and P(x</a:t>
            </a:r>
            <a:r>
              <a:rPr lang="en-US" altLang="en-US" sz="2357" baseline="-25000">
                <a:solidFill>
                  <a:schemeClr val="bg1"/>
                </a:solidFill>
              </a:rPr>
              <a:t>k</a:t>
            </a:r>
            <a:r>
              <a:rPr lang="en-US" altLang="en-US" sz="2357">
                <a:solidFill>
                  <a:schemeClr val="bg1"/>
                </a:solidFill>
              </a:rPr>
              <a:t>|C</a:t>
            </a:r>
            <a:r>
              <a:rPr lang="en-US" altLang="en-US" sz="2357" baseline="-25000">
                <a:solidFill>
                  <a:schemeClr val="bg1"/>
                </a:solidFill>
              </a:rPr>
              <a:t>i</a:t>
            </a:r>
            <a:r>
              <a:rPr lang="en-US" altLang="en-US" sz="2357">
                <a:solidFill>
                  <a:schemeClr val="bg1"/>
                </a:solidFill>
              </a:rPr>
              <a:t>) is </a:t>
            </a:r>
          </a:p>
          <a:p>
            <a:pPr eaLnBrk="1" hangingPunct="1">
              <a:lnSpc>
                <a:spcPct val="90000"/>
              </a:lnSpc>
            </a:pPr>
            <a:endParaRPr lang="en-US" altLang="en-US" sz="2357">
              <a:solidFill>
                <a:schemeClr val="bg1"/>
              </a:solidFill>
            </a:endParaRPr>
          </a:p>
        </p:txBody>
      </p:sp>
      <p:graphicFrame>
        <p:nvGraphicFramePr>
          <p:cNvPr id="75781" name="Object 10">
            <a:extLst>
              <a:ext uri="{FF2B5EF4-FFF2-40B4-BE49-F238E27FC236}">
                <a16:creationId xmlns:a16="http://schemas.microsoft.com/office/drawing/2014/main" id="{11FAD686-A93B-25DD-2C49-B7137F769AEA}"/>
              </a:ext>
            </a:extLst>
          </p:cNvPr>
          <p:cNvGraphicFramePr>
            <a:graphicFrameLocks noGrp="1"/>
          </p:cNvGraphicFramePr>
          <p:nvPr>
            <p:ph sz="quarter" idx="2"/>
          </p:nvPr>
        </p:nvGraphicFramePr>
        <p:xfrm>
          <a:off x="2513920" y="1714500"/>
          <a:ext cx="5953125" cy="838541"/>
        </p:xfrm>
        <a:graphic>
          <a:graphicData uri="http://schemas.openxmlformats.org/presentationml/2006/ole">
            <mc:AlternateContent xmlns:mc="http://schemas.openxmlformats.org/markup-compatibility/2006">
              <mc:Choice xmlns:v="urn:schemas-microsoft-com:vml" Requires="v">
                <p:oleObj name="Equation" r:id="rId3" imgW="4089400" imgH="508000" progId="Equation.3">
                  <p:embed/>
                </p:oleObj>
              </mc:Choice>
              <mc:Fallback>
                <p:oleObj name="Equation" r:id="rId3" imgW="4089400" imgH="508000" progId="Equation.3">
                  <p:embed/>
                  <p:pic>
                    <p:nvPicPr>
                      <p:cNvPr id="75781" name="Object 10">
                        <a:extLst>
                          <a:ext uri="{FF2B5EF4-FFF2-40B4-BE49-F238E27FC236}">
                            <a16:creationId xmlns:a16="http://schemas.microsoft.com/office/drawing/2014/main" id="{11FAD686-A93B-25DD-2C49-B7137F769AEA}"/>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920" y="1714500"/>
                        <a:ext cx="5953125" cy="8385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2" name="Object 12">
            <a:extLst>
              <a:ext uri="{FF2B5EF4-FFF2-40B4-BE49-F238E27FC236}">
                <a16:creationId xmlns:a16="http://schemas.microsoft.com/office/drawing/2014/main" id="{B749133B-E148-CF05-EBE4-75AD8D0B3727}"/>
              </a:ext>
            </a:extLst>
          </p:cNvPr>
          <p:cNvGraphicFramePr>
            <a:graphicFrameLocks noGrp="1"/>
          </p:cNvGraphicFramePr>
          <p:nvPr>
            <p:ph sz="quarter" idx="3"/>
          </p:nvPr>
        </p:nvGraphicFramePr>
        <p:xfrm>
          <a:off x="4168889" y="4658746"/>
          <a:ext cx="3160259" cy="838540"/>
        </p:xfrm>
        <a:graphic>
          <a:graphicData uri="http://schemas.openxmlformats.org/presentationml/2006/ole">
            <mc:AlternateContent xmlns:mc="http://schemas.openxmlformats.org/markup-compatibility/2006">
              <mc:Choice xmlns:v="urn:schemas-microsoft-com:vml" Requires="v">
                <p:oleObj name="Equation" r:id="rId5" imgW="1663700" imgH="482600" progId="Equation.3">
                  <p:embed/>
                </p:oleObj>
              </mc:Choice>
              <mc:Fallback>
                <p:oleObj name="Equation" r:id="rId5" imgW="1663700" imgH="482600" progId="Equation.3">
                  <p:embed/>
                  <p:pic>
                    <p:nvPicPr>
                      <p:cNvPr id="75782" name="Object 12">
                        <a:extLst>
                          <a:ext uri="{FF2B5EF4-FFF2-40B4-BE49-F238E27FC236}">
                            <a16:creationId xmlns:a16="http://schemas.microsoft.com/office/drawing/2014/main" id="{B749133B-E148-CF05-EBE4-75AD8D0B3727}"/>
                          </a:ext>
                        </a:extLst>
                      </p:cNvPr>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8889" y="4658746"/>
                        <a:ext cx="3160259" cy="8385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3" name="Object 14">
            <a:extLst>
              <a:ext uri="{FF2B5EF4-FFF2-40B4-BE49-F238E27FC236}">
                <a16:creationId xmlns:a16="http://schemas.microsoft.com/office/drawing/2014/main" id="{91CF0D9A-4E62-BDE6-C1D2-9D1657C4B6AA}"/>
              </a:ext>
            </a:extLst>
          </p:cNvPr>
          <p:cNvGraphicFramePr>
            <a:graphicFrameLocks/>
          </p:cNvGraphicFramePr>
          <p:nvPr/>
        </p:nvGraphicFramePr>
        <p:xfrm>
          <a:off x="4245429" y="5589135"/>
          <a:ext cx="2718027" cy="534080"/>
        </p:xfrm>
        <a:graphic>
          <a:graphicData uri="http://schemas.openxmlformats.org/presentationml/2006/ole">
            <mc:AlternateContent xmlns:mc="http://schemas.openxmlformats.org/markup-compatibility/2006">
              <mc:Choice xmlns:v="urn:schemas-microsoft-com:vml" Requires="v">
                <p:oleObj name="Equation" r:id="rId7" imgW="1625600" imgH="241300" progId="Equation.3">
                  <p:embed/>
                </p:oleObj>
              </mc:Choice>
              <mc:Fallback>
                <p:oleObj name="Equation" r:id="rId7" imgW="1625600" imgH="241300" progId="Equation.3">
                  <p:embed/>
                  <p:pic>
                    <p:nvPicPr>
                      <p:cNvPr id="75783" name="Object 14">
                        <a:extLst>
                          <a:ext uri="{FF2B5EF4-FFF2-40B4-BE49-F238E27FC236}">
                            <a16:creationId xmlns:a16="http://schemas.microsoft.com/office/drawing/2014/main" id="{91CF0D9A-4E62-BDE6-C1D2-9D1657C4B6A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5429" y="5589135"/>
                        <a:ext cx="2718027" cy="5340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64ED9BF0-4FC5-419C-560E-F0A08F415B8C}"/>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C81901F8-DC5D-4E1B-8C5A-801ABC4ED829}" type="slidenum">
              <a:rPr lang="en-US" altLang="en-US" sz="1179">
                <a:solidFill>
                  <a:srgbClr val="FFFFFF"/>
                </a:solidFill>
              </a:rPr>
              <a:pPr algn="l">
                <a:spcBef>
                  <a:spcPct val="0"/>
                </a:spcBef>
                <a:buFontTx/>
                <a:buNone/>
              </a:pPr>
              <a:t>41</a:t>
            </a:fld>
            <a:endParaRPr lang="en-US" altLang="en-US" sz="1179">
              <a:solidFill>
                <a:srgbClr val="FFFFFF"/>
              </a:solidFill>
            </a:endParaRPr>
          </a:p>
        </p:txBody>
      </p:sp>
      <p:sp>
        <p:nvSpPr>
          <p:cNvPr id="18436" name="Rectangle 2">
            <a:extLst>
              <a:ext uri="{FF2B5EF4-FFF2-40B4-BE49-F238E27FC236}">
                <a16:creationId xmlns:a16="http://schemas.microsoft.com/office/drawing/2014/main" id="{484935C7-A1E7-F98E-D9C4-74DF46529F28}"/>
              </a:ext>
            </a:extLst>
          </p:cNvPr>
          <p:cNvSpPr>
            <a:spLocks noGrp="1" noChangeArrowheads="1"/>
          </p:cNvSpPr>
          <p:nvPr>
            <p:ph type="title"/>
          </p:nvPr>
        </p:nvSpPr>
        <p:spPr>
          <a:xfrm>
            <a:off x="163286" y="304460"/>
            <a:ext cx="8817429" cy="610620"/>
          </a:xfrm>
        </p:spPr>
        <p:txBody>
          <a:bodyPr>
            <a:normAutofit fontScale="90000"/>
          </a:bodyPr>
          <a:lstStyle/>
          <a:p>
            <a:pPr eaLnBrk="1" hangingPunct="1">
              <a:defRPr/>
            </a:pPr>
            <a:r>
              <a:rPr lang="en-US" altLang="en-US">
                <a:solidFill>
                  <a:schemeClr val="bg1"/>
                </a:solidFill>
              </a:rPr>
              <a:t>Naïve Bayes Classifier: Training Dataset</a:t>
            </a:r>
          </a:p>
        </p:txBody>
      </p:sp>
      <p:sp>
        <p:nvSpPr>
          <p:cNvPr id="77828" name="Text Box 4">
            <a:extLst>
              <a:ext uri="{FF2B5EF4-FFF2-40B4-BE49-F238E27FC236}">
                <a16:creationId xmlns:a16="http://schemas.microsoft.com/office/drawing/2014/main" id="{814CD2D8-1AF6-513A-F408-110B3340EADC}"/>
              </a:ext>
            </a:extLst>
          </p:cNvPr>
          <p:cNvSpPr txBox="1">
            <a:spLocks noChangeArrowheads="1"/>
          </p:cNvSpPr>
          <p:nvPr/>
        </p:nvSpPr>
        <p:spPr bwMode="auto">
          <a:xfrm>
            <a:off x="309562" y="1828460"/>
            <a:ext cx="3306536" cy="36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lnSpc>
                <a:spcPct val="110000"/>
              </a:lnSpc>
              <a:spcBef>
                <a:spcPct val="0"/>
              </a:spcBef>
              <a:buFontTx/>
              <a:buNone/>
            </a:pPr>
            <a:r>
              <a:rPr lang="en-US" altLang="en-US" sz="2357">
                <a:latin typeface="Calibri" panose="020F0502020204030204" pitchFamily="34" charset="0"/>
              </a:rPr>
              <a:t>Class:</a:t>
            </a:r>
          </a:p>
          <a:p>
            <a:pPr eaLnBrk="1" hangingPunct="1">
              <a:lnSpc>
                <a:spcPct val="110000"/>
              </a:lnSpc>
              <a:spcBef>
                <a:spcPct val="0"/>
              </a:spcBef>
              <a:buFontTx/>
              <a:buNone/>
            </a:pPr>
            <a:r>
              <a:rPr lang="en-US" altLang="en-US" sz="2357">
                <a:latin typeface="Calibri" panose="020F0502020204030204" pitchFamily="34" charset="0"/>
              </a:rPr>
              <a:t>C1:buys_computer = ‘yes’</a:t>
            </a:r>
          </a:p>
          <a:p>
            <a:pPr eaLnBrk="1" hangingPunct="1">
              <a:lnSpc>
                <a:spcPct val="110000"/>
              </a:lnSpc>
              <a:spcBef>
                <a:spcPct val="0"/>
              </a:spcBef>
              <a:buFontTx/>
              <a:buNone/>
            </a:pPr>
            <a:r>
              <a:rPr lang="en-US" altLang="en-US" sz="2357">
                <a:latin typeface="Calibri" panose="020F0502020204030204" pitchFamily="34" charset="0"/>
              </a:rPr>
              <a:t>C2:buys_computer = ‘no’</a:t>
            </a:r>
          </a:p>
          <a:p>
            <a:pPr eaLnBrk="1" hangingPunct="1">
              <a:lnSpc>
                <a:spcPct val="110000"/>
              </a:lnSpc>
              <a:spcBef>
                <a:spcPct val="0"/>
              </a:spcBef>
              <a:buFontTx/>
              <a:buNone/>
            </a:pPr>
            <a:endParaRPr lang="en-US" altLang="en-US" sz="2357">
              <a:latin typeface="Calibri" panose="020F0502020204030204" pitchFamily="34" charset="0"/>
            </a:endParaRPr>
          </a:p>
          <a:p>
            <a:pPr eaLnBrk="1" hangingPunct="1">
              <a:lnSpc>
                <a:spcPct val="110000"/>
              </a:lnSpc>
              <a:spcBef>
                <a:spcPct val="0"/>
              </a:spcBef>
              <a:buFontTx/>
              <a:buNone/>
            </a:pPr>
            <a:r>
              <a:rPr lang="en-US" altLang="en-US" sz="2357">
                <a:latin typeface="Calibri" panose="020F0502020204030204" pitchFamily="34" charset="0"/>
              </a:rPr>
              <a:t>Data to be classified: </a:t>
            </a:r>
          </a:p>
          <a:p>
            <a:pPr eaLnBrk="1" hangingPunct="1">
              <a:lnSpc>
                <a:spcPct val="110000"/>
              </a:lnSpc>
              <a:spcBef>
                <a:spcPct val="0"/>
              </a:spcBef>
              <a:buFontTx/>
              <a:buNone/>
            </a:pPr>
            <a:r>
              <a:rPr lang="en-US" altLang="en-US" sz="2357">
                <a:latin typeface="Calibri" panose="020F0502020204030204" pitchFamily="34" charset="0"/>
              </a:rPr>
              <a:t>X = (age &lt;=30, </a:t>
            </a:r>
          </a:p>
          <a:p>
            <a:pPr eaLnBrk="1" hangingPunct="1">
              <a:lnSpc>
                <a:spcPct val="110000"/>
              </a:lnSpc>
              <a:spcBef>
                <a:spcPct val="0"/>
              </a:spcBef>
              <a:buFontTx/>
              <a:buNone/>
            </a:pPr>
            <a:r>
              <a:rPr lang="en-US" altLang="en-US" sz="2357">
                <a:latin typeface="Calibri" panose="020F0502020204030204" pitchFamily="34" charset="0"/>
              </a:rPr>
              <a:t>Income = medium,</a:t>
            </a:r>
          </a:p>
          <a:p>
            <a:pPr eaLnBrk="1" hangingPunct="1">
              <a:lnSpc>
                <a:spcPct val="110000"/>
              </a:lnSpc>
              <a:spcBef>
                <a:spcPct val="0"/>
              </a:spcBef>
              <a:buFontTx/>
              <a:buNone/>
            </a:pPr>
            <a:r>
              <a:rPr lang="en-US" altLang="en-US" sz="2357">
                <a:latin typeface="Calibri" panose="020F0502020204030204" pitchFamily="34" charset="0"/>
              </a:rPr>
              <a:t>Student = yes</a:t>
            </a:r>
          </a:p>
          <a:p>
            <a:pPr eaLnBrk="1" hangingPunct="1">
              <a:lnSpc>
                <a:spcPct val="110000"/>
              </a:lnSpc>
              <a:spcBef>
                <a:spcPct val="0"/>
              </a:spcBef>
              <a:buFontTx/>
              <a:buNone/>
            </a:pPr>
            <a:r>
              <a:rPr lang="en-US" altLang="en-US" sz="2357">
                <a:latin typeface="Calibri" panose="020F0502020204030204" pitchFamily="34" charset="0"/>
              </a:rPr>
              <a:t>Credit_rating = Fair)</a:t>
            </a:r>
          </a:p>
        </p:txBody>
      </p:sp>
      <p:graphicFrame>
        <p:nvGraphicFramePr>
          <p:cNvPr id="77829" name="Object 5">
            <a:extLst>
              <a:ext uri="{FF2B5EF4-FFF2-40B4-BE49-F238E27FC236}">
                <a16:creationId xmlns:a16="http://schemas.microsoft.com/office/drawing/2014/main" id="{B6D129EA-D6F2-CE49-C2F0-B99FA9DD6BF8}"/>
              </a:ext>
            </a:extLst>
          </p:cNvPr>
          <p:cNvGraphicFramePr>
            <a:graphicFrameLocks noGrp="1"/>
          </p:cNvGraphicFramePr>
          <p:nvPr>
            <p:ph idx="1"/>
          </p:nvPr>
        </p:nvGraphicFramePr>
        <p:xfrm>
          <a:off x="3837214" y="915081"/>
          <a:ext cx="4927487" cy="5257460"/>
        </p:xfrm>
        <a:graphic>
          <a:graphicData uri="http://schemas.openxmlformats.org/presentationml/2006/ole">
            <mc:AlternateContent xmlns:mc="http://schemas.openxmlformats.org/markup-compatibility/2006">
              <mc:Choice xmlns:v="urn:schemas-microsoft-com:vml" Requires="v">
                <p:oleObj name="Worksheet" r:id="rId3" imgW="4324438" imgH="4457652" progId="Excel.Sheet.8">
                  <p:embed/>
                </p:oleObj>
              </mc:Choice>
              <mc:Fallback>
                <p:oleObj name="Worksheet" r:id="rId3" imgW="4324438" imgH="4457652" progId="Excel.Sheet.8">
                  <p:embed/>
                  <p:pic>
                    <p:nvPicPr>
                      <p:cNvPr id="77829" name="Object 5">
                        <a:extLst>
                          <a:ext uri="{FF2B5EF4-FFF2-40B4-BE49-F238E27FC236}">
                            <a16:creationId xmlns:a16="http://schemas.microsoft.com/office/drawing/2014/main" id="{B6D129EA-D6F2-CE49-C2F0-B99FA9DD6BF8}"/>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7214" y="915081"/>
                        <a:ext cx="4927487" cy="52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DE550699-19AE-59B0-2EB3-1CD911E62240}"/>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D956B3AA-85F2-42AE-AD57-891DDB17B5BF}" type="slidenum">
              <a:rPr lang="en-US" altLang="en-US" sz="1179">
                <a:solidFill>
                  <a:srgbClr val="FFFFFF"/>
                </a:solidFill>
              </a:rPr>
              <a:pPr algn="l">
                <a:spcBef>
                  <a:spcPct val="0"/>
                </a:spcBef>
                <a:buFontTx/>
                <a:buNone/>
              </a:pPr>
              <a:t>42</a:t>
            </a:fld>
            <a:endParaRPr lang="en-US" altLang="en-US" sz="1179">
              <a:solidFill>
                <a:srgbClr val="FFFFFF"/>
              </a:solidFill>
            </a:endParaRPr>
          </a:p>
        </p:txBody>
      </p:sp>
      <p:sp>
        <p:nvSpPr>
          <p:cNvPr id="19460" name="Rectangle 2">
            <a:extLst>
              <a:ext uri="{FF2B5EF4-FFF2-40B4-BE49-F238E27FC236}">
                <a16:creationId xmlns:a16="http://schemas.microsoft.com/office/drawing/2014/main" id="{F626AE1E-1F12-B8E6-487D-EACFB5161352}"/>
              </a:ext>
            </a:extLst>
          </p:cNvPr>
          <p:cNvSpPr>
            <a:spLocks noGrp="1" noChangeArrowheads="1"/>
          </p:cNvSpPr>
          <p:nvPr>
            <p:ph type="title"/>
          </p:nvPr>
        </p:nvSpPr>
        <p:spPr>
          <a:xfrm>
            <a:off x="163286" y="227920"/>
            <a:ext cx="8744291" cy="610621"/>
          </a:xfrm>
        </p:spPr>
        <p:txBody>
          <a:bodyPr>
            <a:normAutofit fontScale="90000"/>
          </a:bodyPr>
          <a:lstStyle/>
          <a:p>
            <a:pPr eaLnBrk="1" hangingPunct="1">
              <a:defRPr/>
            </a:pPr>
            <a:r>
              <a:rPr lang="en-US" altLang="en-US">
                <a:solidFill>
                  <a:schemeClr val="bg1"/>
                </a:solidFill>
              </a:rPr>
              <a:t>Naïve Bayes Classifier: An Example</a:t>
            </a:r>
          </a:p>
        </p:txBody>
      </p:sp>
      <p:sp>
        <p:nvSpPr>
          <p:cNvPr id="79876" name="Rectangle 3">
            <a:extLst>
              <a:ext uri="{FF2B5EF4-FFF2-40B4-BE49-F238E27FC236}">
                <a16:creationId xmlns:a16="http://schemas.microsoft.com/office/drawing/2014/main" id="{FC172C08-107B-E026-9E1B-CFD4B279E6F8}"/>
              </a:ext>
            </a:extLst>
          </p:cNvPr>
          <p:cNvSpPr>
            <a:spLocks noGrp="1"/>
          </p:cNvSpPr>
          <p:nvPr>
            <p:ph type="body" idx="1"/>
          </p:nvPr>
        </p:nvSpPr>
        <p:spPr>
          <a:xfrm>
            <a:off x="348684" y="843643"/>
            <a:ext cx="8558893" cy="5279571"/>
          </a:xfrm>
        </p:spPr>
        <p:txBody>
          <a:bodyPr>
            <a:normAutofit lnSpcReduction="10000"/>
          </a:bodyPr>
          <a:lstStyle/>
          <a:p>
            <a:pPr eaLnBrk="1" hangingPunct="1">
              <a:lnSpc>
                <a:spcPct val="90000"/>
              </a:lnSpc>
            </a:pPr>
            <a:r>
              <a:rPr lang="en-US" altLang="en-US" sz="1929">
                <a:solidFill>
                  <a:schemeClr val="bg1"/>
                </a:solidFill>
              </a:rPr>
              <a:t>P(C</a:t>
            </a:r>
            <a:r>
              <a:rPr lang="en-US" altLang="en-US" sz="1929" baseline="-25000">
                <a:solidFill>
                  <a:schemeClr val="bg1"/>
                </a:solidFill>
              </a:rPr>
              <a:t>i</a:t>
            </a:r>
            <a:r>
              <a:rPr lang="en-US" altLang="en-US" sz="1929">
                <a:solidFill>
                  <a:schemeClr val="bg1"/>
                </a:solidFill>
              </a:rPr>
              <a:t>):    P(buys_computer = “yes”)  = 9/14 = 0.643</a:t>
            </a:r>
          </a:p>
          <a:p>
            <a:pPr eaLnBrk="1" hangingPunct="1">
              <a:lnSpc>
                <a:spcPct val="90000"/>
              </a:lnSpc>
              <a:buFont typeface="Wingdings" panose="05000000000000000000" pitchFamily="2" charset="2"/>
              <a:buNone/>
            </a:pPr>
            <a:r>
              <a:rPr lang="en-US" altLang="en-US" sz="1929">
                <a:solidFill>
                  <a:schemeClr val="bg1"/>
                </a:solidFill>
              </a:rPr>
              <a:t>                   P(buys_computer = “no”) = 5/14= 0.357</a:t>
            </a:r>
          </a:p>
          <a:p>
            <a:pPr eaLnBrk="1" hangingPunct="1">
              <a:lnSpc>
                <a:spcPct val="90000"/>
              </a:lnSpc>
            </a:pPr>
            <a:r>
              <a:rPr lang="en-US" altLang="en-US" sz="1929">
                <a:solidFill>
                  <a:schemeClr val="bg1"/>
                </a:solidFill>
              </a:rPr>
              <a:t>Compute P(X|C</a:t>
            </a:r>
            <a:r>
              <a:rPr lang="en-US" altLang="en-US" sz="1929" baseline="-25000">
                <a:solidFill>
                  <a:schemeClr val="bg1"/>
                </a:solidFill>
              </a:rPr>
              <a:t>i</a:t>
            </a:r>
            <a:r>
              <a:rPr lang="en-US" altLang="en-US" sz="1929">
                <a:solidFill>
                  <a:schemeClr val="bg1"/>
                </a:solidFill>
              </a:rPr>
              <a:t>) for each class</a:t>
            </a:r>
          </a:p>
          <a:p>
            <a:pPr lvl="1" eaLnBrk="1" hangingPunct="1">
              <a:lnSpc>
                <a:spcPct val="90000"/>
              </a:lnSpc>
              <a:buFont typeface="Wingdings" panose="05000000000000000000" pitchFamily="2" charset="2"/>
              <a:buNone/>
            </a:pPr>
            <a:r>
              <a:rPr lang="en-US" altLang="en-US" sz="1929">
                <a:solidFill>
                  <a:schemeClr val="bg1"/>
                </a:solidFill>
              </a:rPr>
              <a:t>     P(age = “&lt;=30” | buys_computer = “yes”)  = 2/9 = 0.222</a:t>
            </a:r>
          </a:p>
          <a:p>
            <a:pPr lvl="1" eaLnBrk="1" hangingPunct="1">
              <a:lnSpc>
                <a:spcPct val="90000"/>
              </a:lnSpc>
              <a:buFont typeface="Wingdings" panose="05000000000000000000" pitchFamily="2" charset="2"/>
              <a:buNone/>
            </a:pPr>
            <a:r>
              <a:rPr lang="en-US" altLang="en-US" sz="1929">
                <a:solidFill>
                  <a:schemeClr val="bg1"/>
                </a:solidFill>
              </a:rPr>
              <a:t>     P(age = “&lt;= 30” | buys_computer = “no”) = 3/5 = 0.6</a:t>
            </a:r>
          </a:p>
          <a:p>
            <a:pPr lvl="1" eaLnBrk="1" hangingPunct="1">
              <a:lnSpc>
                <a:spcPct val="90000"/>
              </a:lnSpc>
              <a:buFont typeface="Wingdings" panose="05000000000000000000" pitchFamily="2" charset="2"/>
              <a:buNone/>
            </a:pPr>
            <a:r>
              <a:rPr lang="en-US" altLang="en-US" sz="1929">
                <a:solidFill>
                  <a:schemeClr val="bg1"/>
                </a:solidFill>
              </a:rPr>
              <a:t>     P(income = “medium” | buys_computer = “yes”) = 4/9 = 0.444</a:t>
            </a:r>
          </a:p>
          <a:p>
            <a:pPr lvl="1" eaLnBrk="1" hangingPunct="1">
              <a:lnSpc>
                <a:spcPct val="90000"/>
              </a:lnSpc>
              <a:buFont typeface="Wingdings" panose="05000000000000000000" pitchFamily="2" charset="2"/>
              <a:buNone/>
            </a:pPr>
            <a:r>
              <a:rPr lang="en-US" altLang="en-US" sz="1929">
                <a:solidFill>
                  <a:schemeClr val="bg1"/>
                </a:solidFill>
              </a:rPr>
              <a:t>     P(income = “medium” | buys_computer = “no”) = 2/5 = 0.4</a:t>
            </a:r>
          </a:p>
          <a:p>
            <a:pPr lvl="1" eaLnBrk="1" hangingPunct="1">
              <a:lnSpc>
                <a:spcPct val="90000"/>
              </a:lnSpc>
              <a:buFont typeface="Wingdings" panose="05000000000000000000" pitchFamily="2" charset="2"/>
              <a:buNone/>
            </a:pPr>
            <a:r>
              <a:rPr lang="en-US" altLang="en-US" sz="1929">
                <a:solidFill>
                  <a:schemeClr val="bg1"/>
                </a:solidFill>
              </a:rPr>
              <a:t>     P(student = “yes” | buys_computer = “yes) = 6/9 = 0.667</a:t>
            </a:r>
          </a:p>
          <a:p>
            <a:pPr lvl="1" eaLnBrk="1" hangingPunct="1">
              <a:lnSpc>
                <a:spcPct val="90000"/>
              </a:lnSpc>
              <a:buFont typeface="Wingdings" panose="05000000000000000000" pitchFamily="2" charset="2"/>
              <a:buNone/>
            </a:pPr>
            <a:r>
              <a:rPr lang="en-US" altLang="en-US" sz="1929">
                <a:solidFill>
                  <a:schemeClr val="bg1"/>
                </a:solidFill>
              </a:rPr>
              <a:t>     P(student = “yes” | buys_computer = “no”) = 1/5 = 0.2</a:t>
            </a:r>
          </a:p>
          <a:p>
            <a:pPr lvl="1" eaLnBrk="1" hangingPunct="1">
              <a:lnSpc>
                <a:spcPct val="90000"/>
              </a:lnSpc>
              <a:buFont typeface="Wingdings" panose="05000000000000000000" pitchFamily="2" charset="2"/>
              <a:buNone/>
            </a:pPr>
            <a:r>
              <a:rPr lang="en-US" altLang="en-US" sz="1929">
                <a:solidFill>
                  <a:schemeClr val="bg1"/>
                </a:solidFill>
              </a:rPr>
              <a:t>     P(credit_rating = “fair” | buys_computer = “yes”) = 6/9 = 0.667</a:t>
            </a:r>
          </a:p>
          <a:p>
            <a:pPr lvl="1" eaLnBrk="1" hangingPunct="1">
              <a:lnSpc>
                <a:spcPct val="90000"/>
              </a:lnSpc>
              <a:buFont typeface="Wingdings" panose="05000000000000000000" pitchFamily="2" charset="2"/>
              <a:buNone/>
            </a:pPr>
            <a:r>
              <a:rPr lang="en-US" altLang="en-US" sz="1929">
                <a:solidFill>
                  <a:schemeClr val="bg1"/>
                </a:solidFill>
              </a:rPr>
              <a:t>     P(credit_rating = “fair” | buys_computer = “no”) = 2/5 = 0.4</a:t>
            </a:r>
          </a:p>
          <a:p>
            <a:pPr eaLnBrk="1" hangingPunct="1">
              <a:lnSpc>
                <a:spcPct val="90000"/>
              </a:lnSpc>
            </a:pPr>
            <a:r>
              <a:rPr lang="en-US" altLang="en-US" sz="1929" b="1">
                <a:solidFill>
                  <a:schemeClr val="bg1"/>
                </a:solidFill>
              </a:rPr>
              <a:t> X = (age &lt;= 30 , income = medium, student = yes, credit_rating = fair)</a:t>
            </a:r>
          </a:p>
          <a:p>
            <a:pPr eaLnBrk="1" hangingPunct="1">
              <a:lnSpc>
                <a:spcPct val="90000"/>
              </a:lnSpc>
              <a:buFont typeface="Wingdings" panose="05000000000000000000" pitchFamily="2" charset="2"/>
              <a:buNone/>
            </a:pPr>
            <a:r>
              <a:rPr lang="en-US" altLang="en-US" sz="1929">
                <a:solidFill>
                  <a:schemeClr val="bg1"/>
                </a:solidFill>
              </a:rPr>
              <a:t> </a:t>
            </a:r>
            <a:r>
              <a:rPr lang="en-US" altLang="en-US" sz="1714" b="1">
                <a:solidFill>
                  <a:schemeClr val="bg1"/>
                </a:solidFill>
              </a:rPr>
              <a:t>P(X|C</a:t>
            </a:r>
            <a:r>
              <a:rPr lang="en-US" altLang="en-US" sz="1714" b="1" baseline="-25000">
                <a:solidFill>
                  <a:schemeClr val="bg1"/>
                </a:solidFill>
              </a:rPr>
              <a:t>i</a:t>
            </a:r>
            <a:r>
              <a:rPr lang="en-US" altLang="en-US" sz="1714" b="1">
                <a:solidFill>
                  <a:schemeClr val="bg1"/>
                </a:solidFill>
              </a:rPr>
              <a:t>) :</a:t>
            </a:r>
            <a:r>
              <a:rPr lang="en-US" altLang="en-US" sz="1714">
                <a:solidFill>
                  <a:schemeClr val="bg1"/>
                </a:solidFill>
              </a:rPr>
              <a:t> P(X|buys_computer = “yes”) = 0.222 x 0.444 x 0.667 x 0.667 = 0.044</a:t>
            </a:r>
          </a:p>
          <a:p>
            <a:pPr eaLnBrk="1" hangingPunct="1">
              <a:lnSpc>
                <a:spcPct val="90000"/>
              </a:lnSpc>
              <a:buFont typeface="Wingdings" panose="05000000000000000000" pitchFamily="2" charset="2"/>
              <a:buNone/>
            </a:pPr>
            <a:r>
              <a:rPr lang="en-US" altLang="en-US" sz="1714">
                <a:solidFill>
                  <a:schemeClr val="bg1"/>
                </a:solidFill>
              </a:rPr>
              <a:t>                P(X|buys_computer = “no”) = 0.6 x 0.4 x 0.2 x 0.4 = 0.019</a:t>
            </a:r>
          </a:p>
          <a:p>
            <a:pPr eaLnBrk="1" hangingPunct="1">
              <a:lnSpc>
                <a:spcPct val="90000"/>
              </a:lnSpc>
              <a:buFont typeface="Wingdings" panose="05000000000000000000" pitchFamily="2" charset="2"/>
              <a:buNone/>
            </a:pPr>
            <a:r>
              <a:rPr lang="en-US" altLang="en-US" sz="1714" b="1">
                <a:solidFill>
                  <a:schemeClr val="bg1"/>
                </a:solidFill>
              </a:rPr>
              <a:t>P(X|C</a:t>
            </a:r>
            <a:r>
              <a:rPr lang="en-US" altLang="en-US" sz="1714" b="1" baseline="-25000">
                <a:solidFill>
                  <a:schemeClr val="bg1"/>
                </a:solidFill>
              </a:rPr>
              <a:t>i</a:t>
            </a:r>
            <a:r>
              <a:rPr lang="en-US" altLang="en-US" sz="1714" b="1">
                <a:solidFill>
                  <a:schemeClr val="bg1"/>
                </a:solidFill>
              </a:rPr>
              <a:t>)*P(C</a:t>
            </a:r>
            <a:r>
              <a:rPr lang="en-US" altLang="en-US" sz="1714" b="1" baseline="-25000">
                <a:solidFill>
                  <a:schemeClr val="bg1"/>
                </a:solidFill>
              </a:rPr>
              <a:t>i</a:t>
            </a:r>
            <a:r>
              <a:rPr lang="en-US" altLang="en-US" sz="1714" b="1">
                <a:solidFill>
                  <a:schemeClr val="bg1"/>
                </a:solidFill>
              </a:rPr>
              <a:t>) : </a:t>
            </a:r>
            <a:r>
              <a:rPr lang="en-US" altLang="en-US" sz="1714">
                <a:solidFill>
                  <a:schemeClr val="bg1"/>
                </a:solidFill>
              </a:rPr>
              <a:t>P(X|buys_computer = “yes”) * P(buys_computer = “yes”) = 0.028</a:t>
            </a:r>
          </a:p>
          <a:p>
            <a:pPr eaLnBrk="1" hangingPunct="1">
              <a:lnSpc>
                <a:spcPct val="90000"/>
              </a:lnSpc>
              <a:buFont typeface="Wingdings" panose="05000000000000000000" pitchFamily="2" charset="2"/>
              <a:buNone/>
            </a:pPr>
            <a:r>
              <a:rPr lang="en-US" altLang="en-US" sz="1714" b="1">
                <a:solidFill>
                  <a:schemeClr val="bg1"/>
                </a:solidFill>
              </a:rPr>
              <a:t>		             </a:t>
            </a:r>
            <a:r>
              <a:rPr lang="en-US" altLang="en-US" sz="1714">
                <a:solidFill>
                  <a:schemeClr val="bg1"/>
                </a:solidFill>
              </a:rPr>
              <a:t>P(X|buys_computer = “no”) * P(buys_computer = “no”) = 0.007</a:t>
            </a:r>
            <a:endParaRPr lang="en-US" altLang="en-US" sz="1714" b="1">
              <a:solidFill>
                <a:schemeClr val="bg1"/>
              </a:solidFill>
            </a:endParaRPr>
          </a:p>
          <a:p>
            <a:pPr eaLnBrk="1" hangingPunct="1">
              <a:lnSpc>
                <a:spcPct val="90000"/>
              </a:lnSpc>
              <a:buFont typeface="Wingdings" panose="05000000000000000000" pitchFamily="2" charset="2"/>
              <a:buNone/>
            </a:pPr>
            <a:r>
              <a:rPr lang="en-US" altLang="en-US" sz="1714" b="1">
                <a:solidFill>
                  <a:schemeClr val="bg1"/>
                </a:solidFill>
              </a:rPr>
              <a:t>Therefore,  X belongs to class (“buys_computer = yes”)		</a:t>
            </a:r>
          </a:p>
        </p:txBody>
      </p:sp>
      <p:graphicFrame>
        <p:nvGraphicFramePr>
          <p:cNvPr id="79877" name="Object 1">
            <a:extLst>
              <a:ext uri="{FF2B5EF4-FFF2-40B4-BE49-F238E27FC236}">
                <a16:creationId xmlns:a16="http://schemas.microsoft.com/office/drawing/2014/main" id="{6614A6E2-0EB1-66CA-5866-9393F1761D2B}"/>
              </a:ext>
            </a:extLst>
          </p:cNvPr>
          <p:cNvGraphicFramePr>
            <a:graphicFrameLocks/>
          </p:cNvGraphicFramePr>
          <p:nvPr/>
        </p:nvGraphicFramePr>
        <p:xfrm>
          <a:off x="6919232" y="979715"/>
          <a:ext cx="1988344" cy="1751920"/>
        </p:xfrm>
        <a:graphic>
          <a:graphicData uri="http://schemas.openxmlformats.org/presentationml/2006/ole">
            <mc:AlternateContent xmlns:mc="http://schemas.openxmlformats.org/markup-compatibility/2006">
              <mc:Choice xmlns:v="urn:schemas-microsoft-com:vml" Requires="v">
                <p:oleObj name="Worksheet" r:id="rId3" imgW="4324438" imgH="4457652" progId="Excel.Sheet.8">
                  <p:embed/>
                </p:oleObj>
              </mc:Choice>
              <mc:Fallback>
                <p:oleObj name="Worksheet" r:id="rId3" imgW="4324438" imgH="4457652" progId="Excel.Sheet.8">
                  <p:embed/>
                  <p:pic>
                    <p:nvPicPr>
                      <p:cNvPr id="79877" name="Object 1">
                        <a:extLst>
                          <a:ext uri="{FF2B5EF4-FFF2-40B4-BE49-F238E27FC236}">
                            <a16:creationId xmlns:a16="http://schemas.microsoft.com/office/drawing/2014/main" id="{6614A6E2-0EB1-66CA-5866-9393F1761D2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9232" y="979715"/>
                        <a:ext cx="1988344" cy="175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6">
            <a:extLst>
              <a:ext uri="{FF2B5EF4-FFF2-40B4-BE49-F238E27FC236}">
                <a16:creationId xmlns:a16="http://schemas.microsoft.com/office/drawing/2014/main" id="{DF0FF7AF-26CA-EEC0-40BD-7DC1AC63693F}"/>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spcBef>
                <a:spcPct val="0"/>
              </a:spcBef>
              <a:buFontTx/>
              <a:buNone/>
            </a:pPr>
            <a:fld id="{32C76CF8-056B-42A8-9C5C-68D6FDC25C09}" type="slidenum">
              <a:rPr lang="en-US" altLang="en-US" sz="1179">
                <a:solidFill>
                  <a:srgbClr val="FFFFFF"/>
                </a:solidFill>
              </a:rPr>
              <a:pPr>
                <a:spcBef>
                  <a:spcPct val="0"/>
                </a:spcBef>
                <a:buFontTx/>
                <a:buNone/>
              </a:pPr>
              <a:t>43</a:t>
            </a:fld>
            <a:endParaRPr lang="en-US" altLang="en-US" sz="1179">
              <a:solidFill>
                <a:srgbClr val="FFFFFF"/>
              </a:solidFill>
            </a:endParaRPr>
          </a:p>
        </p:txBody>
      </p:sp>
      <p:sp>
        <p:nvSpPr>
          <p:cNvPr id="20484" name="Rectangle 2">
            <a:extLst>
              <a:ext uri="{FF2B5EF4-FFF2-40B4-BE49-F238E27FC236}">
                <a16:creationId xmlns:a16="http://schemas.microsoft.com/office/drawing/2014/main" id="{699ED32D-5D4B-D4F1-6421-00457D47BA73}"/>
              </a:ext>
            </a:extLst>
          </p:cNvPr>
          <p:cNvSpPr>
            <a:spLocks noGrp="1" noChangeArrowheads="1"/>
          </p:cNvSpPr>
          <p:nvPr>
            <p:ph type="title"/>
          </p:nvPr>
        </p:nvSpPr>
        <p:spPr>
          <a:xfrm>
            <a:off x="244928" y="163286"/>
            <a:ext cx="8103054" cy="610621"/>
          </a:xfrm>
        </p:spPr>
        <p:txBody>
          <a:bodyPr>
            <a:normAutofit fontScale="90000"/>
          </a:bodyPr>
          <a:lstStyle/>
          <a:p>
            <a:pPr eaLnBrk="1" hangingPunct="1">
              <a:defRPr/>
            </a:pPr>
            <a:r>
              <a:rPr lang="en-US" altLang="en-US" dirty="0">
                <a:solidFill>
                  <a:schemeClr val="bg1"/>
                </a:solidFill>
              </a:rPr>
              <a:t>Avoiding the Zero-Probability Problem</a:t>
            </a:r>
          </a:p>
        </p:txBody>
      </p:sp>
      <p:sp>
        <p:nvSpPr>
          <p:cNvPr id="81924" name="Rectangle 3">
            <a:extLst>
              <a:ext uri="{FF2B5EF4-FFF2-40B4-BE49-F238E27FC236}">
                <a16:creationId xmlns:a16="http://schemas.microsoft.com/office/drawing/2014/main" id="{FF7B6E51-5F42-5B0F-3CAB-41B031CA8AF7}"/>
              </a:ext>
            </a:extLst>
          </p:cNvPr>
          <p:cNvSpPr>
            <a:spLocks noGrp="1"/>
          </p:cNvSpPr>
          <p:nvPr>
            <p:ph type="body" sz="half" idx="1"/>
          </p:nvPr>
        </p:nvSpPr>
        <p:spPr>
          <a:xfrm>
            <a:off x="408215" y="979714"/>
            <a:ext cx="8327571" cy="5485380"/>
          </a:xfrm>
        </p:spPr>
        <p:txBody>
          <a:bodyPr/>
          <a:lstStyle/>
          <a:p>
            <a:pPr eaLnBrk="1" hangingPunct="1"/>
            <a:r>
              <a:rPr lang="en-US" altLang="en-US" sz="2357">
                <a:solidFill>
                  <a:schemeClr val="bg1"/>
                </a:solidFill>
              </a:rPr>
              <a:t>Naïve Bayesian prediction requires each conditional prob. be </a:t>
            </a:r>
            <a:r>
              <a:rPr lang="en-US" altLang="en-US" sz="2357" b="1">
                <a:solidFill>
                  <a:schemeClr val="bg1"/>
                </a:solidFill>
              </a:rPr>
              <a:t>non-zero</a:t>
            </a:r>
            <a:r>
              <a:rPr lang="en-US" altLang="en-US" sz="2357">
                <a:solidFill>
                  <a:schemeClr val="bg1"/>
                </a:solidFill>
              </a:rPr>
              <a:t>.  Otherwise, the predicted prob. will be zero</a:t>
            </a:r>
          </a:p>
          <a:p>
            <a:pPr eaLnBrk="1" hangingPunct="1"/>
            <a:endParaRPr lang="en-US" altLang="en-US" sz="2357">
              <a:solidFill>
                <a:schemeClr val="bg1"/>
              </a:solidFill>
            </a:endParaRPr>
          </a:p>
          <a:p>
            <a:pPr eaLnBrk="1" hangingPunct="1">
              <a:buFont typeface="Wingdings" panose="05000000000000000000" pitchFamily="2" charset="2"/>
              <a:buNone/>
            </a:pPr>
            <a:r>
              <a:rPr lang="en-US" altLang="en-US" sz="2357" b="1">
                <a:solidFill>
                  <a:schemeClr val="bg1"/>
                </a:solidFill>
              </a:rPr>
              <a:t>	</a:t>
            </a:r>
          </a:p>
          <a:p>
            <a:pPr eaLnBrk="1" hangingPunct="1"/>
            <a:r>
              <a:rPr lang="en-US" altLang="en-US" sz="2250">
                <a:solidFill>
                  <a:schemeClr val="bg1"/>
                </a:solidFill>
              </a:rPr>
              <a:t>Ex. Suppose a dataset with 1000 tuples, income=low (0), income= medium (990), and income = high (10)</a:t>
            </a:r>
          </a:p>
          <a:p>
            <a:pPr eaLnBrk="1" hangingPunct="1"/>
            <a:r>
              <a:rPr lang="en-US" altLang="en-US" sz="2250">
                <a:solidFill>
                  <a:schemeClr val="bg1"/>
                </a:solidFill>
              </a:rPr>
              <a:t>Use </a:t>
            </a:r>
            <a:r>
              <a:rPr lang="en-US" altLang="en-US" sz="2250" b="1">
                <a:solidFill>
                  <a:schemeClr val="bg1"/>
                </a:solidFill>
              </a:rPr>
              <a:t>Laplacian correction</a:t>
            </a:r>
            <a:r>
              <a:rPr lang="en-US" altLang="en-US" sz="2250">
                <a:solidFill>
                  <a:schemeClr val="bg1"/>
                </a:solidFill>
              </a:rPr>
              <a:t> (or Laplacian estimator)</a:t>
            </a:r>
          </a:p>
          <a:p>
            <a:pPr lvl="1" eaLnBrk="1" hangingPunct="1"/>
            <a:r>
              <a:rPr lang="en-US" altLang="en-US" sz="2250" i="1">
                <a:solidFill>
                  <a:schemeClr val="bg1"/>
                </a:solidFill>
              </a:rPr>
              <a:t>Adding 1 to each case</a:t>
            </a:r>
          </a:p>
          <a:p>
            <a:pPr lvl="2" eaLnBrk="1" hangingPunct="1">
              <a:buFont typeface="Wingdings" panose="05000000000000000000" pitchFamily="2" charset="2"/>
              <a:buNone/>
            </a:pPr>
            <a:r>
              <a:rPr lang="en-US" altLang="en-US" sz="2250">
                <a:solidFill>
                  <a:schemeClr val="bg1"/>
                </a:solidFill>
              </a:rPr>
              <a:t>Prob(income = low) = 1/1003</a:t>
            </a:r>
          </a:p>
          <a:p>
            <a:pPr lvl="2" eaLnBrk="1" hangingPunct="1">
              <a:buFont typeface="Wingdings" panose="05000000000000000000" pitchFamily="2" charset="2"/>
              <a:buNone/>
            </a:pPr>
            <a:r>
              <a:rPr lang="en-US" altLang="en-US" sz="2250">
                <a:solidFill>
                  <a:schemeClr val="bg1"/>
                </a:solidFill>
              </a:rPr>
              <a:t>Prob(income = medium) = 991/1003</a:t>
            </a:r>
          </a:p>
          <a:p>
            <a:pPr lvl="2" eaLnBrk="1" hangingPunct="1">
              <a:buFont typeface="Wingdings" panose="05000000000000000000" pitchFamily="2" charset="2"/>
              <a:buNone/>
            </a:pPr>
            <a:r>
              <a:rPr lang="en-US" altLang="en-US" sz="2250">
                <a:solidFill>
                  <a:schemeClr val="bg1"/>
                </a:solidFill>
              </a:rPr>
              <a:t>Prob(income = high) = 11/1003</a:t>
            </a:r>
          </a:p>
          <a:p>
            <a:pPr lvl="1" eaLnBrk="1" hangingPunct="1"/>
            <a:r>
              <a:rPr lang="en-US" altLang="en-US" sz="2250">
                <a:solidFill>
                  <a:schemeClr val="bg1"/>
                </a:solidFill>
              </a:rPr>
              <a:t>The “corrected” prob. estimates are close to their “uncorrected” counterparts</a:t>
            </a:r>
          </a:p>
        </p:txBody>
      </p:sp>
      <p:graphicFrame>
        <p:nvGraphicFramePr>
          <p:cNvPr id="81925" name="Object 4">
            <a:extLst>
              <a:ext uri="{FF2B5EF4-FFF2-40B4-BE49-F238E27FC236}">
                <a16:creationId xmlns:a16="http://schemas.microsoft.com/office/drawing/2014/main" id="{B4200BF9-4EB8-05CF-DB8A-6D7ECF3496B4}"/>
              </a:ext>
            </a:extLst>
          </p:cNvPr>
          <p:cNvGraphicFramePr>
            <a:graphicFrameLocks noGrp="1"/>
          </p:cNvGraphicFramePr>
          <p:nvPr>
            <p:ph sz="half" idx="2"/>
          </p:nvPr>
        </p:nvGraphicFramePr>
        <p:xfrm>
          <a:off x="2286000" y="1796143"/>
          <a:ext cx="3893344" cy="838541"/>
        </p:xfrm>
        <a:graphic>
          <a:graphicData uri="http://schemas.openxmlformats.org/presentationml/2006/ole">
            <mc:AlternateContent xmlns:mc="http://schemas.openxmlformats.org/markup-compatibility/2006">
              <mc:Choice xmlns:v="urn:schemas-microsoft-com:vml" Requires="v">
                <p:oleObj name="Equation" r:id="rId3" imgW="1765300" imgH="508000" progId="Equation.3">
                  <p:embed/>
                </p:oleObj>
              </mc:Choice>
              <mc:Fallback>
                <p:oleObj name="Equation" r:id="rId3" imgW="1765300" imgH="508000" progId="Equation.3">
                  <p:embed/>
                  <p:pic>
                    <p:nvPicPr>
                      <p:cNvPr id="81925" name="Object 4">
                        <a:extLst>
                          <a:ext uri="{FF2B5EF4-FFF2-40B4-BE49-F238E27FC236}">
                            <a16:creationId xmlns:a16="http://schemas.microsoft.com/office/drawing/2014/main" id="{B4200BF9-4EB8-05CF-DB8A-6D7ECF3496B4}"/>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96143"/>
                        <a:ext cx="3893344" cy="8385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96FFCDC1-22C6-B207-2579-75BC879D0CE1}"/>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8A0397DA-5ACB-40C1-B812-F9DB7EDA21CC}" type="slidenum">
              <a:rPr lang="en-US" altLang="en-US" sz="1179">
                <a:solidFill>
                  <a:srgbClr val="FFFFFF"/>
                </a:solidFill>
              </a:rPr>
              <a:pPr algn="l">
                <a:spcBef>
                  <a:spcPct val="0"/>
                </a:spcBef>
                <a:buFontTx/>
                <a:buNone/>
              </a:pPr>
              <a:t>44</a:t>
            </a:fld>
            <a:endParaRPr lang="en-US" altLang="en-US" sz="1179">
              <a:solidFill>
                <a:srgbClr val="FFFFFF"/>
              </a:solidFill>
            </a:endParaRPr>
          </a:p>
        </p:txBody>
      </p:sp>
      <p:sp>
        <p:nvSpPr>
          <p:cNvPr id="57347" name="Rectangle 2">
            <a:extLst>
              <a:ext uri="{FF2B5EF4-FFF2-40B4-BE49-F238E27FC236}">
                <a16:creationId xmlns:a16="http://schemas.microsoft.com/office/drawing/2014/main" id="{BCEFFC1B-BF3E-016C-CD02-BD9DC8C5942A}"/>
              </a:ext>
            </a:extLst>
          </p:cNvPr>
          <p:cNvSpPr>
            <a:spLocks noGrp="1" noChangeArrowheads="1"/>
          </p:cNvSpPr>
          <p:nvPr>
            <p:ph type="title"/>
          </p:nvPr>
        </p:nvSpPr>
        <p:spPr>
          <a:xfrm>
            <a:off x="163286" y="158184"/>
            <a:ext cx="8817429" cy="610620"/>
          </a:xfrm>
        </p:spPr>
        <p:txBody>
          <a:bodyPr>
            <a:normAutofit fontScale="90000"/>
          </a:bodyPr>
          <a:lstStyle/>
          <a:p>
            <a:pPr eaLnBrk="1" hangingPunct="1">
              <a:defRPr/>
            </a:pPr>
            <a:r>
              <a:rPr lang="en-US" altLang="en-US" dirty="0">
                <a:solidFill>
                  <a:schemeClr val="bg1"/>
                </a:solidFill>
              </a:rPr>
              <a:t>Naïve Bayes Classifier: Comments</a:t>
            </a:r>
          </a:p>
        </p:txBody>
      </p:sp>
      <p:sp>
        <p:nvSpPr>
          <p:cNvPr id="83972" name="Rectangle 3">
            <a:extLst>
              <a:ext uri="{FF2B5EF4-FFF2-40B4-BE49-F238E27FC236}">
                <a16:creationId xmlns:a16="http://schemas.microsoft.com/office/drawing/2014/main" id="{E7F27B2E-78FE-77EB-53A4-05D7B4BB62AE}"/>
              </a:ext>
            </a:extLst>
          </p:cNvPr>
          <p:cNvSpPr>
            <a:spLocks noGrp="1"/>
          </p:cNvSpPr>
          <p:nvPr>
            <p:ph type="body" idx="1"/>
          </p:nvPr>
        </p:nvSpPr>
        <p:spPr>
          <a:xfrm>
            <a:off x="430327" y="926988"/>
            <a:ext cx="8300357" cy="5104379"/>
          </a:xfrm>
        </p:spPr>
        <p:txBody>
          <a:bodyPr/>
          <a:lstStyle/>
          <a:p>
            <a:pPr eaLnBrk="1" hangingPunct="1">
              <a:lnSpc>
                <a:spcPct val="90000"/>
              </a:lnSpc>
            </a:pPr>
            <a:r>
              <a:rPr lang="en-US" altLang="en-US" sz="2357">
                <a:solidFill>
                  <a:schemeClr val="bg1"/>
                </a:solidFill>
              </a:rPr>
              <a:t>Advantages </a:t>
            </a:r>
          </a:p>
          <a:p>
            <a:pPr lvl="1" eaLnBrk="1" hangingPunct="1">
              <a:lnSpc>
                <a:spcPct val="90000"/>
              </a:lnSpc>
            </a:pPr>
            <a:r>
              <a:rPr lang="en-US" altLang="en-US" sz="2357">
                <a:solidFill>
                  <a:schemeClr val="bg1"/>
                </a:solidFill>
              </a:rPr>
              <a:t>Easy to implement </a:t>
            </a:r>
          </a:p>
          <a:p>
            <a:pPr lvl="1" eaLnBrk="1" hangingPunct="1">
              <a:lnSpc>
                <a:spcPct val="90000"/>
              </a:lnSpc>
            </a:pPr>
            <a:r>
              <a:rPr lang="en-US" altLang="en-US" sz="2357">
                <a:solidFill>
                  <a:schemeClr val="bg1"/>
                </a:solidFill>
              </a:rPr>
              <a:t>Good results obtained in most of the cases</a:t>
            </a:r>
          </a:p>
          <a:p>
            <a:pPr eaLnBrk="1" hangingPunct="1">
              <a:lnSpc>
                <a:spcPct val="90000"/>
              </a:lnSpc>
            </a:pPr>
            <a:r>
              <a:rPr lang="en-US" altLang="en-US" sz="2357">
                <a:solidFill>
                  <a:schemeClr val="bg1"/>
                </a:solidFill>
              </a:rPr>
              <a:t>Disadvantages</a:t>
            </a:r>
          </a:p>
          <a:p>
            <a:pPr lvl="1" eaLnBrk="1" hangingPunct="1">
              <a:lnSpc>
                <a:spcPct val="90000"/>
              </a:lnSpc>
            </a:pPr>
            <a:r>
              <a:rPr lang="en-US" altLang="en-US" sz="2357">
                <a:solidFill>
                  <a:schemeClr val="bg1"/>
                </a:solidFill>
              </a:rPr>
              <a:t>Assumption: class conditional independence, therefore loss of accuracy</a:t>
            </a:r>
          </a:p>
          <a:p>
            <a:pPr lvl="1" eaLnBrk="1" hangingPunct="1">
              <a:lnSpc>
                <a:spcPct val="90000"/>
              </a:lnSpc>
            </a:pPr>
            <a:r>
              <a:rPr lang="en-US" altLang="en-US" sz="2357">
                <a:solidFill>
                  <a:schemeClr val="bg1"/>
                </a:solidFill>
              </a:rPr>
              <a:t>Practically, dependencies exist among variables </a:t>
            </a:r>
          </a:p>
          <a:p>
            <a:pPr lvl="2" eaLnBrk="1" hangingPunct="1">
              <a:lnSpc>
                <a:spcPct val="90000"/>
              </a:lnSpc>
            </a:pPr>
            <a:r>
              <a:rPr lang="en-US" altLang="en-US">
                <a:solidFill>
                  <a:schemeClr val="bg1"/>
                </a:solidFill>
              </a:rPr>
              <a:t>E.g.,  hospitals: patients: Profile: age, family history, etc. </a:t>
            </a:r>
          </a:p>
          <a:p>
            <a:pPr lvl="3" eaLnBrk="1" hangingPunct="1">
              <a:lnSpc>
                <a:spcPct val="90000"/>
              </a:lnSpc>
              <a:buFont typeface="Wingdings" panose="05000000000000000000" pitchFamily="2" charset="2"/>
              <a:buNone/>
            </a:pPr>
            <a:r>
              <a:rPr lang="en-US" altLang="en-US">
                <a:solidFill>
                  <a:schemeClr val="bg1"/>
                </a:solidFill>
              </a:rPr>
              <a:t> </a:t>
            </a:r>
            <a:r>
              <a:rPr lang="en-US" altLang="en-US" sz="2357">
                <a:solidFill>
                  <a:schemeClr val="bg1"/>
                </a:solidFill>
              </a:rPr>
              <a:t>Symptoms: fever, cough etc., Disease: lung cancer, diabetes, etc. </a:t>
            </a:r>
          </a:p>
          <a:p>
            <a:pPr lvl="2" eaLnBrk="1" hangingPunct="1">
              <a:lnSpc>
                <a:spcPct val="90000"/>
              </a:lnSpc>
            </a:pPr>
            <a:r>
              <a:rPr lang="en-US" altLang="en-US">
                <a:solidFill>
                  <a:schemeClr val="bg1"/>
                </a:solidFill>
              </a:rPr>
              <a:t>Dependencies among these cannot be modeled by Naïve Bayes Classifier</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4795A178-98FD-7E04-73DF-053F555B39EB}"/>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38CE9C98-F96F-4C09-B275-DCA46269C08C}" type="slidenum">
              <a:rPr lang="en-US" altLang="en-US" sz="1179">
                <a:solidFill>
                  <a:srgbClr val="FFFFFF"/>
                </a:solidFill>
              </a:rPr>
              <a:pPr algn="l">
                <a:spcBef>
                  <a:spcPct val="0"/>
                </a:spcBef>
                <a:buFontTx/>
                <a:buNone/>
              </a:pPr>
              <a:t>45</a:t>
            </a:fld>
            <a:endParaRPr lang="en-US" altLang="en-US" sz="1179">
              <a:solidFill>
                <a:srgbClr val="FFFFFF"/>
              </a:solidFill>
            </a:endParaRPr>
          </a:p>
        </p:txBody>
      </p:sp>
      <p:sp>
        <p:nvSpPr>
          <p:cNvPr id="59395" name="Rectangle 2">
            <a:extLst>
              <a:ext uri="{FF2B5EF4-FFF2-40B4-BE49-F238E27FC236}">
                <a16:creationId xmlns:a16="http://schemas.microsoft.com/office/drawing/2014/main" id="{39E6BF7F-410B-F227-61DE-7ABC25E1A7DD}"/>
              </a:ext>
            </a:extLst>
          </p:cNvPr>
          <p:cNvSpPr>
            <a:spLocks noGrp="1" noChangeArrowheads="1"/>
          </p:cNvSpPr>
          <p:nvPr>
            <p:ph type="title"/>
          </p:nvPr>
        </p:nvSpPr>
        <p:spPr>
          <a:xfrm>
            <a:off x="81643" y="144576"/>
            <a:ext cx="8470446" cy="610620"/>
          </a:xfrm>
        </p:spPr>
        <p:txBody>
          <a:bodyPr>
            <a:normAutofit fontScale="90000"/>
          </a:bodyPr>
          <a:lstStyle/>
          <a:p>
            <a:pPr eaLnBrk="1" hangingPunct="1">
              <a:defRPr/>
            </a:pPr>
            <a:r>
              <a:rPr lang="en-US" altLang="en-US" dirty="0">
                <a:solidFill>
                  <a:schemeClr val="bg1"/>
                </a:solidFill>
              </a:rPr>
              <a:t>Using IF-THEN Rules for Classification</a:t>
            </a:r>
          </a:p>
        </p:txBody>
      </p:sp>
      <p:sp>
        <p:nvSpPr>
          <p:cNvPr id="86020" name="Rectangle 3">
            <a:extLst>
              <a:ext uri="{FF2B5EF4-FFF2-40B4-BE49-F238E27FC236}">
                <a16:creationId xmlns:a16="http://schemas.microsoft.com/office/drawing/2014/main" id="{8291F5CC-E3B1-69BD-750A-55C7C2CE380B}"/>
              </a:ext>
            </a:extLst>
          </p:cNvPr>
          <p:cNvSpPr>
            <a:spLocks noGrp="1"/>
          </p:cNvSpPr>
          <p:nvPr>
            <p:ph type="body" idx="1"/>
          </p:nvPr>
        </p:nvSpPr>
        <p:spPr>
          <a:xfrm>
            <a:off x="326572" y="898072"/>
            <a:ext cx="8359889" cy="5257460"/>
          </a:xfrm>
        </p:spPr>
        <p:txBody>
          <a:bodyPr/>
          <a:lstStyle/>
          <a:p>
            <a:pPr eaLnBrk="1" hangingPunct="1"/>
            <a:r>
              <a:rPr lang="en-US" altLang="en-US" sz="1929">
                <a:solidFill>
                  <a:schemeClr val="bg1"/>
                </a:solidFill>
              </a:rPr>
              <a:t>Represent the knowledge in the form of IF-THEN rules</a:t>
            </a:r>
          </a:p>
          <a:p>
            <a:pPr lvl="1" eaLnBrk="1" hangingPunct="1">
              <a:spcBef>
                <a:spcPct val="40000"/>
              </a:spcBef>
              <a:buFont typeface="Wingdings" panose="05000000000000000000" pitchFamily="2" charset="2"/>
              <a:buNone/>
            </a:pPr>
            <a:r>
              <a:rPr lang="en-US" altLang="en-US" sz="1929">
                <a:solidFill>
                  <a:schemeClr val="bg1"/>
                </a:solidFill>
              </a:rPr>
              <a:t>R:  IF </a:t>
            </a:r>
            <a:r>
              <a:rPr lang="en-US" altLang="en-US" sz="1929" i="1">
                <a:solidFill>
                  <a:schemeClr val="bg1"/>
                </a:solidFill>
              </a:rPr>
              <a:t>age</a:t>
            </a:r>
            <a:r>
              <a:rPr lang="en-US" altLang="en-US" sz="1929">
                <a:solidFill>
                  <a:schemeClr val="bg1"/>
                </a:solidFill>
              </a:rPr>
              <a:t> = youth AND </a:t>
            </a:r>
            <a:r>
              <a:rPr lang="en-US" altLang="en-US" sz="1929" i="1">
                <a:solidFill>
                  <a:schemeClr val="bg1"/>
                </a:solidFill>
              </a:rPr>
              <a:t>student</a:t>
            </a:r>
            <a:r>
              <a:rPr lang="en-US" altLang="en-US" sz="1929">
                <a:solidFill>
                  <a:schemeClr val="bg1"/>
                </a:solidFill>
              </a:rPr>
              <a:t> = yes  THEN </a:t>
            </a:r>
            <a:r>
              <a:rPr lang="en-US" altLang="en-US" sz="1929" i="1">
                <a:solidFill>
                  <a:schemeClr val="bg1"/>
                </a:solidFill>
              </a:rPr>
              <a:t>buys_computer</a:t>
            </a:r>
            <a:r>
              <a:rPr lang="en-US" altLang="en-US" sz="1929">
                <a:solidFill>
                  <a:schemeClr val="bg1"/>
                </a:solidFill>
              </a:rPr>
              <a:t> = yes</a:t>
            </a:r>
          </a:p>
          <a:p>
            <a:pPr lvl="1" eaLnBrk="1" hangingPunct="1"/>
            <a:r>
              <a:rPr lang="en-US" altLang="en-US" sz="1929">
                <a:solidFill>
                  <a:schemeClr val="bg1"/>
                </a:solidFill>
              </a:rPr>
              <a:t>Rule antecedent/precondition vs. rule consequent</a:t>
            </a:r>
          </a:p>
          <a:p>
            <a:pPr eaLnBrk="1" hangingPunct="1"/>
            <a:r>
              <a:rPr lang="en-US" altLang="en-US" sz="1929">
                <a:solidFill>
                  <a:schemeClr val="bg1"/>
                </a:solidFill>
              </a:rPr>
              <a:t>Assessment of a rule: </a:t>
            </a:r>
            <a:r>
              <a:rPr lang="en-US" altLang="en-US" sz="1929" i="1">
                <a:solidFill>
                  <a:schemeClr val="bg1"/>
                </a:solidFill>
              </a:rPr>
              <a:t>coverage</a:t>
            </a:r>
            <a:r>
              <a:rPr lang="en-US" altLang="en-US" sz="1929">
                <a:solidFill>
                  <a:schemeClr val="bg1"/>
                </a:solidFill>
              </a:rPr>
              <a:t> and </a:t>
            </a:r>
            <a:r>
              <a:rPr lang="en-US" altLang="en-US" sz="1929" i="1">
                <a:solidFill>
                  <a:schemeClr val="bg1"/>
                </a:solidFill>
              </a:rPr>
              <a:t>accuracy</a:t>
            </a:r>
            <a:r>
              <a:rPr lang="en-US" altLang="en-US" sz="1929">
                <a:solidFill>
                  <a:schemeClr val="bg1"/>
                </a:solidFill>
              </a:rPr>
              <a:t> </a:t>
            </a:r>
          </a:p>
          <a:p>
            <a:pPr lvl="1" eaLnBrk="1" hangingPunct="1"/>
            <a:r>
              <a:rPr lang="en-US" altLang="en-US" sz="1929">
                <a:solidFill>
                  <a:schemeClr val="bg1"/>
                </a:solidFill>
              </a:rPr>
              <a:t>n</a:t>
            </a:r>
            <a:r>
              <a:rPr lang="en-US" altLang="en-US" sz="1929" baseline="-25000">
                <a:solidFill>
                  <a:schemeClr val="bg1"/>
                </a:solidFill>
              </a:rPr>
              <a:t>covers </a:t>
            </a:r>
            <a:r>
              <a:rPr lang="en-US" altLang="en-US" sz="1929">
                <a:solidFill>
                  <a:schemeClr val="bg1"/>
                </a:solidFill>
              </a:rPr>
              <a:t>= # of tuples covered by R</a:t>
            </a:r>
          </a:p>
          <a:p>
            <a:pPr lvl="1" eaLnBrk="1" hangingPunct="1"/>
            <a:r>
              <a:rPr lang="en-US" altLang="en-US" sz="1929">
                <a:solidFill>
                  <a:schemeClr val="bg1"/>
                </a:solidFill>
              </a:rPr>
              <a:t>n</a:t>
            </a:r>
            <a:r>
              <a:rPr lang="en-US" altLang="en-US" sz="1929" baseline="-25000">
                <a:solidFill>
                  <a:schemeClr val="bg1"/>
                </a:solidFill>
              </a:rPr>
              <a:t>correct </a:t>
            </a:r>
            <a:r>
              <a:rPr lang="en-US" altLang="en-US" sz="1929">
                <a:solidFill>
                  <a:schemeClr val="bg1"/>
                </a:solidFill>
              </a:rPr>
              <a:t>= # of tuples correctly classified by R</a:t>
            </a:r>
          </a:p>
          <a:p>
            <a:pPr lvl="1" eaLnBrk="1" hangingPunct="1">
              <a:buFont typeface="Wingdings" panose="05000000000000000000" pitchFamily="2" charset="2"/>
              <a:buNone/>
            </a:pPr>
            <a:r>
              <a:rPr lang="en-US" altLang="en-US" sz="1929">
                <a:solidFill>
                  <a:schemeClr val="bg1"/>
                </a:solidFill>
              </a:rPr>
              <a:t>coverage(R) = n</a:t>
            </a:r>
            <a:r>
              <a:rPr lang="en-US" altLang="en-US" sz="1929" baseline="-25000">
                <a:solidFill>
                  <a:schemeClr val="bg1"/>
                </a:solidFill>
              </a:rPr>
              <a:t>covers </a:t>
            </a:r>
            <a:r>
              <a:rPr lang="en-US" altLang="en-US" sz="1929">
                <a:solidFill>
                  <a:schemeClr val="bg1"/>
                </a:solidFill>
              </a:rPr>
              <a:t>/|D|   /* D: training data set */</a:t>
            </a:r>
          </a:p>
          <a:p>
            <a:pPr lvl="1" eaLnBrk="1" hangingPunct="1">
              <a:buFont typeface="Wingdings" panose="05000000000000000000" pitchFamily="2" charset="2"/>
              <a:buNone/>
            </a:pPr>
            <a:r>
              <a:rPr lang="en-US" altLang="en-US" sz="1929">
                <a:solidFill>
                  <a:schemeClr val="bg1"/>
                </a:solidFill>
              </a:rPr>
              <a:t>accuracy(R) = n</a:t>
            </a:r>
            <a:r>
              <a:rPr lang="en-US" altLang="en-US" sz="1929" baseline="-25000">
                <a:solidFill>
                  <a:schemeClr val="bg1"/>
                </a:solidFill>
              </a:rPr>
              <a:t>correct </a:t>
            </a:r>
            <a:r>
              <a:rPr lang="en-US" altLang="en-US" sz="1929">
                <a:solidFill>
                  <a:schemeClr val="bg1"/>
                </a:solidFill>
              </a:rPr>
              <a:t>/ n</a:t>
            </a:r>
            <a:r>
              <a:rPr lang="en-US" altLang="en-US" sz="1929" baseline="-25000">
                <a:solidFill>
                  <a:schemeClr val="bg1"/>
                </a:solidFill>
              </a:rPr>
              <a:t>covers</a:t>
            </a:r>
            <a:endParaRPr lang="en-US" altLang="en-US" sz="1929">
              <a:solidFill>
                <a:schemeClr val="bg1"/>
              </a:solidFill>
            </a:endParaRPr>
          </a:p>
          <a:p>
            <a:pPr eaLnBrk="1" hangingPunct="1"/>
            <a:r>
              <a:rPr lang="en-US" altLang="en-US" sz="1929">
                <a:solidFill>
                  <a:schemeClr val="bg1"/>
                </a:solidFill>
              </a:rPr>
              <a:t>If more than one rule are triggered, need </a:t>
            </a:r>
            <a:r>
              <a:rPr lang="en-US" altLang="en-US" sz="1929" b="1">
                <a:solidFill>
                  <a:schemeClr val="bg1"/>
                </a:solidFill>
              </a:rPr>
              <a:t>conflict resolution</a:t>
            </a:r>
          </a:p>
          <a:p>
            <a:pPr lvl="1" eaLnBrk="1" hangingPunct="1"/>
            <a:r>
              <a:rPr lang="en-US" altLang="en-US" sz="1929">
                <a:solidFill>
                  <a:schemeClr val="bg1"/>
                </a:solidFill>
              </a:rPr>
              <a:t>Size ordering: assign the highest priority to the triggering rules that has the “toughest” requirement (i.e., with the </a:t>
            </a:r>
            <a:r>
              <a:rPr lang="en-US" altLang="en-US" sz="1929" i="1">
                <a:solidFill>
                  <a:schemeClr val="bg1"/>
                </a:solidFill>
              </a:rPr>
              <a:t>most attribute tests</a:t>
            </a:r>
            <a:r>
              <a:rPr lang="en-US" altLang="en-US" sz="1929">
                <a:solidFill>
                  <a:schemeClr val="bg1"/>
                </a:solidFill>
              </a:rPr>
              <a:t>)</a:t>
            </a:r>
          </a:p>
          <a:p>
            <a:pPr lvl="1" eaLnBrk="1" hangingPunct="1"/>
            <a:r>
              <a:rPr lang="en-US" altLang="en-US" sz="1929">
                <a:solidFill>
                  <a:schemeClr val="bg1"/>
                </a:solidFill>
              </a:rPr>
              <a:t>Class-based ordering: decreasing order of </a:t>
            </a:r>
            <a:r>
              <a:rPr lang="en-US" altLang="en-US" sz="1929" i="1">
                <a:solidFill>
                  <a:schemeClr val="bg1"/>
                </a:solidFill>
              </a:rPr>
              <a:t>prevalence or misclassification cost per class</a:t>
            </a:r>
          </a:p>
          <a:p>
            <a:pPr lvl="1" eaLnBrk="1" hangingPunct="1"/>
            <a:r>
              <a:rPr lang="en-US" altLang="en-US" sz="1929">
                <a:solidFill>
                  <a:schemeClr val="bg1"/>
                </a:solidFill>
              </a:rPr>
              <a:t>Rule-based ordering (</a:t>
            </a:r>
            <a:r>
              <a:rPr lang="en-US" altLang="en-US" sz="1929" b="1">
                <a:solidFill>
                  <a:schemeClr val="bg1"/>
                </a:solidFill>
              </a:rPr>
              <a:t>decision list</a:t>
            </a:r>
            <a:r>
              <a:rPr lang="en-US" altLang="en-US" sz="1929">
                <a:solidFill>
                  <a:schemeClr val="bg1"/>
                </a:solidFill>
              </a:rPr>
              <a:t>): rules are organized into one long priority list, according to some measure of rule quality or by experts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D42D9CDF-48A8-3103-E28D-458E1253E0D0}"/>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F342117B-B869-4F85-8F64-7D24E1A40251}" type="slidenum">
              <a:rPr lang="en-US" altLang="en-US" sz="1179">
                <a:solidFill>
                  <a:srgbClr val="FFFFFF"/>
                </a:solidFill>
              </a:rPr>
              <a:pPr algn="l">
                <a:spcBef>
                  <a:spcPct val="0"/>
                </a:spcBef>
                <a:buFontTx/>
                <a:buNone/>
              </a:pPr>
              <a:t>46</a:t>
            </a:fld>
            <a:endParaRPr lang="en-US" altLang="en-US" sz="1179">
              <a:solidFill>
                <a:srgbClr val="FFFFFF"/>
              </a:solidFill>
            </a:endParaRPr>
          </a:p>
        </p:txBody>
      </p:sp>
      <p:grpSp>
        <p:nvGrpSpPr>
          <p:cNvPr id="88067" name="Group 59">
            <a:extLst>
              <a:ext uri="{FF2B5EF4-FFF2-40B4-BE49-F238E27FC236}">
                <a16:creationId xmlns:a16="http://schemas.microsoft.com/office/drawing/2014/main" id="{265B99A4-CA2D-C420-0141-BEDF6412516B}"/>
              </a:ext>
            </a:extLst>
          </p:cNvPr>
          <p:cNvGrpSpPr>
            <a:grpSpLocks/>
          </p:cNvGrpSpPr>
          <p:nvPr/>
        </p:nvGrpSpPr>
        <p:grpSpPr bwMode="auto">
          <a:xfrm>
            <a:off x="5592538" y="1061357"/>
            <a:ext cx="3388180" cy="2119313"/>
            <a:chOff x="3501" y="144"/>
            <a:chExt cx="2096" cy="1240"/>
          </a:xfrm>
        </p:grpSpPr>
        <p:sp>
          <p:nvSpPr>
            <p:cNvPr id="88071" name="Rectangle 34">
              <a:extLst>
                <a:ext uri="{FF2B5EF4-FFF2-40B4-BE49-F238E27FC236}">
                  <a16:creationId xmlns:a16="http://schemas.microsoft.com/office/drawing/2014/main" id="{7B22A697-57B5-796C-2C9F-E98B7B6AF0F6}"/>
                </a:ext>
              </a:extLst>
            </p:cNvPr>
            <p:cNvSpPr>
              <a:spLocks noChangeArrowheads="1"/>
            </p:cNvSpPr>
            <p:nvPr/>
          </p:nvSpPr>
          <p:spPr bwMode="auto">
            <a:xfrm>
              <a:off x="4272" y="144"/>
              <a:ext cx="336" cy="184"/>
            </a:xfrm>
            <a:prstGeom prst="rect">
              <a:avLst/>
            </a:prstGeom>
            <a:solidFill>
              <a:srgbClr val="00CCFF"/>
            </a:solidFill>
            <a:ln w="12700">
              <a:solidFill>
                <a:schemeClr val="tx1"/>
              </a:solidFill>
              <a:miter lim="800000"/>
              <a:headEnd/>
              <a:tailEnd/>
            </a:ln>
          </p:spPr>
          <p:txBody>
            <a:bodyPr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393"/>
                <a:t>age?</a:t>
              </a:r>
            </a:p>
          </p:txBody>
        </p:sp>
        <p:grpSp>
          <p:nvGrpSpPr>
            <p:cNvPr id="88072" name="Group 58">
              <a:extLst>
                <a:ext uri="{FF2B5EF4-FFF2-40B4-BE49-F238E27FC236}">
                  <a16:creationId xmlns:a16="http://schemas.microsoft.com/office/drawing/2014/main" id="{0E5755BE-40F9-DAC1-7B94-4980913A75FC}"/>
                </a:ext>
              </a:extLst>
            </p:cNvPr>
            <p:cNvGrpSpPr>
              <a:grpSpLocks/>
            </p:cNvGrpSpPr>
            <p:nvPr/>
          </p:nvGrpSpPr>
          <p:grpSpPr bwMode="auto">
            <a:xfrm>
              <a:off x="3501" y="290"/>
              <a:ext cx="2096" cy="1094"/>
              <a:chOff x="3501" y="144"/>
              <a:chExt cx="2096" cy="1094"/>
            </a:xfrm>
          </p:grpSpPr>
          <p:sp>
            <p:nvSpPr>
              <p:cNvPr id="88073" name="Rectangle 36">
                <a:extLst>
                  <a:ext uri="{FF2B5EF4-FFF2-40B4-BE49-F238E27FC236}">
                    <a16:creationId xmlns:a16="http://schemas.microsoft.com/office/drawing/2014/main" id="{CD3CDAC3-2273-5B23-4161-1A1FE8356E73}"/>
                  </a:ext>
                </a:extLst>
              </p:cNvPr>
              <p:cNvSpPr>
                <a:spLocks noChangeArrowheads="1"/>
              </p:cNvSpPr>
              <p:nvPr/>
            </p:nvSpPr>
            <p:spPr bwMode="auto">
              <a:xfrm>
                <a:off x="3721" y="528"/>
                <a:ext cx="491" cy="184"/>
              </a:xfrm>
              <a:prstGeom prst="rect">
                <a:avLst/>
              </a:prstGeom>
              <a:solidFill>
                <a:srgbClr val="00FFCC"/>
              </a:solidFill>
              <a:ln w="12700">
                <a:solidFill>
                  <a:schemeClr val="tx1"/>
                </a:solidFill>
                <a:miter lim="800000"/>
                <a:headEnd/>
                <a:tailEnd/>
              </a:ln>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393"/>
                  <a:t>student?</a:t>
                </a:r>
              </a:p>
            </p:txBody>
          </p:sp>
          <p:sp>
            <p:nvSpPr>
              <p:cNvPr id="88074" name="Rectangle 37">
                <a:extLst>
                  <a:ext uri="{FF2B5EF4-FFF2-40B4-BE49-F238E27FC236}">
                    <a16:creationId xmlns:a16="http://schemas.microsoft.com/office/drawing/2014/main" id="{AEC56A77-B199-CE3A-3145-DA91EAF8B00F}"/>
                  </a:ext>
                </a:extLst>
              </p:cNvPr>
              <p:cNvSpPr>
                <a:spLocks noChangeArrowheads="1"/>
              </p:cNvSpPr>
              <p:nvPr/>
            </p:nvSpPr>
            <p:spPr bwMode="auto">
              <a:xfrm>
                <a:off x="4829" y="528"/>
                <a:ext cx="708" cy="184"/>
              </a:xfrm>
              <a:prstGeom prst="rect">
                <a:avLst/>
              </a:prstGeom>
              <a:solidFill>
                <a:srgbClr val="99CCFF"/>
              </a:solidFill>
              <a:ln w="12700">
                <a:solidFill>
                  <a:schemeClr val="tx1"/>
                </a:solidFill>
                <a:miter lim="800000"/>
                <a:headEnd/>
                <a:tailEnd/>
              </a:ln>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393"/>
                  <a:t>credit rating?</a:t>
                </a:r>
              </a:p>
            </p:txBody>
          </p:sp>
          <p:sp>
            <p:nvSpPr>
              <p:cNvPr id="88075" name="Line 38">
                <a:extLst>
                  <a:ext uri="{FF2B5EF4-FFF2-40B4-BE49-F238E27FC236}">
                    <a16:creationId xmlns:a16="http://schemas.microsoft.com/office/drawing/2014/main" id="{ADD40065-0540-AC5E-3296-C718BED99A9F}"/>
                  </a:ext>
                </a:extLst>
              </p:cNvPr>
              <p:cNvSpPr>
                <a:spLocks noChangeShapeType="1"/>
              </p:cNvSpPr>
              <p:nvPr/>
            </p:nvSpPr>
            <p:spPr bwMode="auto">
              <a:xfrm flipH="1">
                <a:off x="3971" y="155"/>
                <a:ext cx="317" cy="41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88076" name="Line 39">
                <a:extLst>
                  <a:ext uri="{FF2B5EF4-FFF2-40B4-BE49-F238E27FC236}">
                    <a16:creationId xmlns:a16="http://schemas.microsoft.com/office/drawing/2014/main" id="{AE03346D-019B-E520-B617-F7889DF7EFB5}"/>
                  </a:ext>
                </a:extLst>
              </p:cNvPr>
              <p:cNvSpPr>
                <a:spLocks noChangeShapeType="1"/>
              </p:cNvSpPr>
              <p:nvPr/>
            </p:nvSpPr>
            <p:spPr bwMode="auto">
              <a:xfrm flipH="1">
                <a:off x="4481" y="169"/>
                <a:ext cx="0" cy="17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88077" name="Line 40">
                <a:extLst>
                  <a:ext uri="{FF2B5EF4-FFF2-40B4-BE49-F238E27FC236}">
                    <a16:creationId xmlns:a16="http://schemas.microsoft.com/office/drawing/2014/main" id="{1A661156-ECE6-425E-FD9F-6220EA868995}"/>
                  </a:ext>
                </a:extLst>
              </p:cNvPr>
              <p:cNvSpPr>
                <a:spLocks noChangeShapeType="1"/>
              </p:cNvSpPr>
              <p:nvPr/>
            </p:nvSpPr>
            <p:spPr bwMode="auto">
              <a:xfrm>
                <a:off x="4636" y="144"/>
                <a:ext cx="534" cy="4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88078" name="Rectangle 41">
                <a:extLst>
                  <a:ext uri="{FF2B5EF4-FFF2-40B4-BE49-F238E27FC236}">
                    <a16:creationId xmlns:a16="http://schemas.microsoft.com/office/drawing/2014/main" id="{48BB10B7-A05A-94E6-5F16-0DB2FBFDFE55}"/>
                  </a:ext>
                </a:extLst>
              </p:cNvPr>
              <p:cNvSpPr>
                <a:spLocks noChangeArrowheads="1"/>
              </p:cNvSpPr>
              <p:nvPr/>
            </p:nvSpPr>
            <p:spPr bwMode="auto">
              <a:xfrm>
                <a:off x="3892" y="288"/>
                <a:ext cx="324" cy="164"/>
              </a:xfrm>
              <a:prstGeom prst="rect">
                <a:avLst/>
              </a:prstGeom>
              <a:solidFill>
                <a:srgbClr val="FFFF00"/>
              </a:solidFill>
              <a:ln w="12700">
                <a:solidFill>
                  <a:schemeClr val="bg1"/>
                </a:solidFill>
                <a:miter lim="800000"/>
                <a:headEnd/>
                <a:tailEnd/>
              </a:ln>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179" b="1"/>
                  <a:t>&lt;=30</a:t>
                </a:r>
                <a:endParaRPr lang="en-US" altLang="en-US" sz="1179"/>
              </a:p>
            </p:txBody>
          </p:sp>
          <p:sp>
            <p:nvSpPr>
              <p:cNvPr id="88079" name="Rectangle 42">
                <a:extLst>
                  <a:ext uri="{FF2B5EF4-FFF2-40B4-BE49-F238E27FC236}">
                    <a16:creationId xmlns:a16="http://schemas.microsoft.com/office/drawing/2014/main" id="{BC32BD92-009D-6361-535C-92B36F6E4F8C}"/>
                  </a:ext>
                </a:extLst>
              </p:cNvPr>
              <p:cNvSpPr>
                <a:spLocks noChangeArrowheads="1"/>
              </p:cNvSpPr>
              <p:nvPr/>
            </p:nvSpPr>
            <p:spPr bwMode="auto">
              <a:xfrm>
                <a:off x="4827" y="325"/>
                <a:ext cx="270" cy="16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179" b="1"/>
                  <a:t>&gt;40</a:t>
                </a:r>
                <a:endParaRPr lang="en-US" altLang="en-US" sz="1179"/>
              </a:p>
            </p:txBody>
          </p:sp>
          <p:sp>
            <p:nvSpPr>
              <p:cNvPr id="88080" name="Line 43">
                <a:extLst>
                  <a:ext uri="{FF2B5EF4-FFF2-40B4-BE49-F238E27FC236}">
                    <a16:creationId xmlns:a16="http://schemas.microsoft.com/office/drawing/2014/main" id="{0A02F70B-4C06-0949-12D9-87DE2ADC2B5C}"/>
                  </a:ext>
                </a:extLst>
              </p:cNvPr>
              <p:cNvSpPr>
                <a:spLocks noChangeShapeType="1"/>
              </p:cNvSpPr>
              <p:nvPr/>
            </p:nvSpPr>
            <p:spPr bwMode="auto">
              <a:xfrm flipH="1">
                <a:off x="3636" y="743"/>
                <a:ext cx="268" cy="31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88081" name="Line 44">
                <a:extLst>
                  <a:ext uri="{FF2B5EF4-FFF2-40B4-BE49-F238E27FC236}">
                    <a16:creationId xmlns:a16="http://schemas.microsoft.com/office/drawing/2014/main" id="{0C2C10F0-C106-F813-DE97-D5305A3FBEB8}"/>
                  </a:ext>
                </a:extLst>
              </p:cNvPr>
              <p:cNvSpPr>
                <a:spLocks noChangeShapeType="1"/>
              </p:cNvSpPr>
              <p:nvPr/>
            </p:nvSpPr>
            <p:spPr bwMode="auto">
              <a:xfrm>
                <a:off x="4026" y="743"/>
                <a:ext cx="244" cy="31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88082" name="Line 45">
                <a:extLst>
                  <a:ext uri="{FF2B5EF4-FFF2-40B4-BE49-F238E27FC236}">
                    <a16:creationId xmlns:a16="http://schemas.microsoft.com/office/drawing/2014/main" id="{E8869596-D1A3-9765-CBCC-9BB38236BC4F}"/>
                  </a:ext>
                </a:extLst>
              </p:cNvPr>
              <p:cNvSpPr>
                <a:spLocks noChangeShapeType="1"/>
              </p:cNvSpPr>
              <p:nvPr/>
            </p:nvSpPr>
            <p:spPr bwMode="auto">
              <a:xfrm flipH="1">
                <a:off x="4856" y="743"/>
                <a:ext cx="244" cy="2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88083" name="Line 46">
                <a:extLst>
                  <a:ext uri="{FF2B5EF4-FFF2-40B4-BE49-F238E27FC236}">
                    <a16:creationId xmlns:a16="http://schemas.microsoft.com/office/drawing/2014/main" id="{6838A108-A722-2AC8-D500-81294432AB05}"/>
                  </a:ext>
                </a:extLst>
              </p:cNvPr>
              <p:cNvSpPr>
                <a:spLocks noChangeShapeType="1"/>
              </p:cNvSpPr>
              <p:nvPr/>
            </p:nvSpPr>
            <p:spPr bwMode="auto">
              <a:xfrm>
                <a:off x="5246" y="743"/>
                <a:ext cx="220" cy="2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88084" name="Line 47">
                <a:extLst>
                  <a:ext uri="{FF2B5EF4-FFF2-40B4-BE49-F238E27FC236}">
                    <a16:creationId xmlns:a16="http://schemas.microsoft.com/office/drawing/2014/main" id="{E5DBD94C-F8A3-3021-54BB-26793CFE9868}"/>
                  </a:ext>
                </a:extLst>
              </p:cNvPr>
              <p:cNvSpPr>
                <a:spLocks noChangeShapeType="1"/>
              </p:cNvSpPr>
              <p:nvPr/>
            </p:nvSpPr>
            <p:spPr bwMode="auto">
              <a:xfrm>
                <a:off x="4481" y="438"/>
                <a:ext cx="0" cy="1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S" sz="1929"/>
              </a:p>
            </p:txBody>
          </p:sp>
          <p:sp>
            <p:nvSpPr>
              <p:cNvPr id="88085" name="Rectangle 48">
                <a:extLst>
                  <a:ext uri="{FF2B5EF4-FFF2-40B4-BE49-F238E27FC236}">
                    <a16:creationId xmlns:a16="http://schemas.microsoft.com/office/drawing/2014/main" id="{89D47E9B-ACE7-54B9-7310-3F1AC7020A74}"/>
                  </a:ext>
                </a:extLst>
              </p:cNvPr>
              <p:cNvSpPr>
                <a:spLocks noChangeArrowheads="1"/>
              </p:cNvSpPr>
              <p:nvPr/>
            </p:nvSpPr>
            <p:spPr bwMode="auto">
              <a:xfrm>
                <a:off x="3501" y="1054"/>
                <a:ext cx="234" cy="18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393"/>
                  <a:t>no</a:t>
                </a:r>
              </a:p>
            </p:txBody>
          </p:sp>
          <p:sp>
            <p:nvSpPr>
              <p:cNvPr id="88086" name="Rectangle 49">
                <a:extLst>
                  <a:ext uri="{FF2B5EF4-FFF2-40B4-BE49-F238E27FC236}">
                    <a16:creationId xmlns:a16="http://schemas.microsoft.com/office/drawing/2014/main" id="{F83B6209-7073-8CF9-F885-961BC0F3F940}"/>
                  </a:ext>
                </a:extLst>
              </p:cNvPr>
              <p:cNvSpPr>
                <a:spLocks noChangeArrowheads="1"/>
              </p:cNvSpPr>
              <p:nvPr/>
            </p:nvSpPr>
            <p:spPr bwMode="auto">
              <a:xfrm>
                <a:off x="4137" y="1054"/>
                <a:ext cx="270" cy="184"/>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393"/>
                  <a:t>yes</a:t>
                </a:r>
              </a:p>
            </p:txBody>
          </p:sp>
          <p:sp>
            <p:nvSpPr>
              <p:cNvPr id="88087" name="Rectangle 50">
                <a:extLst>
                  <a:ext uri="{FF2B5EF4-FFF2-40B4-BE49-F238E27FC236}">
                    <a16:creationId xmlns:a16="http://schemas.microsoft.com/office/drawing/2014/main" id="{B5CBECAC-C293-213C-ED8E-451F094D441E}"/>
                  </a:ext>
                </a:extLst>
              </p:cNvPr>
              <p:cNvSpPr>
                <a:spLocks noChangeArrowheads="1"/>
              </p:cNvSpPr>
              <p:nvPr/>
            </p:nvSpPr>
            <p:spPr bwMode="auto">
              <a:xfrm>
                <a:off x="5327" y="1030"/>
                <a:ext cx="270" cy="184"/>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393"/>
                  <a:t>yes</a:t>
                </a:r>
              </a:p>
            </p:txBody>
          </p:sp>
          <p:sp>
            <p:nvSpPr>
              <p:cNvPr id="88088" name="Rectangle 51">
                <a:extLst>
                  <a:ext uri="{FF2B5EF4-FFF2-40B4-BE49-F238E27FC236}">
                    <a16:creationId xmlns:a16="http://schemas.microsoft.com/office/drawing/2014/main" id="{F488149D-B426-1701-72B9-B3F3188E45BB}"/>
                  </a:ext>
                </a:extLst>
              </p:cNvPr>
              <p:cNvSpPr>
                <a:spLocks noChangeArrowheads="1"/>
              </p:cNvSpPr>
              <p:nvPr/>
            </p:nvSpPr>
            <p:spPr bwMode="auto">
              <a:xfrm>
                <a:off x="4346" y="595"/>
                <a:ext cx="270" cy="184"/>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393"/>
                  <a:t>yes</a:t>
                </a:r>
              </a:p>
            </p:txBody>
          </p:sp>
          <p:sp>
            <p:nvSpPr>
              <p:cNvPr id="88089" name="Rectangle 52">
                <a:extLst>
                  <a:ext uri="{FF2B5EF4-FFF2-40B4-BE49-F238E27FC236}">
                    <a16:creationId xmlns:a16="http://schemas.microsoft.com/office/drawing/2014/main" id="{86EE57AF-B6DA-5F8A-ED4E-56C512F91960}"/>
                  </a:ext>
                </a:extLst>
              </p:cNvPr>
              <p:cNvSpPr>
                <a:spLocks noChangeArrowheads="1"/>
              </p:cNvSpPr>
              <p:nvPr/>
            </p:nvSpPr>
            <p:spPr bwMode="auto">
              <a:xfrm>
                <a:off x="4295" y="335"/>
                <a:ext cx="341" cy="96"/>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179" b="1"/>
                  <a:t>31..40</a:t>
                </a:r>
                <a:endParaRPr lang="en-US" altLang="en-US" sz="1179"/>
              </a:p>
            </p:txBody>
          </p:sp>
          <p:sp>
            <p:nvSpPr>
              <p:cNvPr id="88090" name="Rectangle 53">
                <a:extLst>
                  <a:ext uri="{FF2B5EF4-FFF2-40B4-BE49-F238E27FC236}">
                    <a16:creationId xmlns:a16="http://schemas.microsoft.com/office/drawing/2014/main" id="{A891D5CA-6477-A791-2295-1EAB2035BA4D}"/>
                  </a:ext>
                </a:extLst>
              </p:cNvPr>
              <p:cNvSpPr>
                <a:spLocks noChangeArrowheads="1"/>
              </p:cNvSpPr>
              <p:nvPr/>
            </p:nvSpPr>
            <p:spPr bwMode="auto">
              <a:xfrm rot="21456844">
                <a:off x="4720" y="1035"/>
                <a:ext cx="234" cy="18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393"/>
                  <a:t>no</a:t>
                </a:r>
              </a:p>
            </p:txBody>
          </p:sp>
          <p:sp>
            <p:nvSpPr>
              <p:cNvPr id="88091" name="Rectangle 54">
                <a:extLst>
                  <a:ext uri="{FF2B5EF4-FFF2-40B4-BE49-F238E27FC236}">
                    <a16:creationId xmlns:a16="http://schemas.microsoft.com/office/drawing/2014/main" id="{3DE35445-2285-9BE9-63FD-4696B04B152C}"/>
                  </a:ext>
                </a:extLst>
              </p:cNvPr>
              <p:cNvSpPr>
                <a:spLocks noChangeArrowheads="1"/>
              </p:cNvSpPr>
              <p:nvPr/>
            </p:nvSpPr>
            <p:spPr bwMode="auto">
              <a:xfrm>
                <a:off x="5240" y="815"/>
                <a:ext cx="252" cy="16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179"/>
                  <a:t>fair</a:t>
                </a:r>
              </a:p>
            </p:txBody>
          </p:sp>
          <p:sp>
            <p:nvSpPr>
              <p:cNvPr id="88092" name="Rectangle 55">
                <a:extLst>
                  <a:ext uri="{FF2B5EF4-FFF2-40B4-BE49-F238E27FC236}">
                    <a16:creationId xmlns:a16="http://schemas.microsoft.com/office/drawing/2014/main" id="{42FB8FD7-8BAD-80C9-A340-98A76633C420}"/>
                  </a:ext>
                </a:extLst>
              </p:cNvPr>
              <p:cNvSpPr>
                <a:spLocks noChangeArrowheads="1"/>
              </p:cNvSpPr>
              <p:nvPr/>
            </p:nvSpPr>
            <p:spPr bwMode="auto">
              <a:xfrm>
                <a:off x="4684" y="815"/>
                <a:ext cx="460" cy="16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179"/>
                  <a:t>excellent</a:t>
                </a:r>
              </a:p>
            </p:txBody>
          </p:sp>
          <p:sp>
            <p:nvSpPr>
              <p:cNvPr id="88093" name="Rectangle 56">
                <a:extLst>
                  <a:ext uri="{FF2B5EF4-FFF2-40B4-BE49-F238E27FC236}">
                    <a16:creationId xmlns:a16="http://schemas.microsoft.com/office/drawing/2014/main" id="{FF822154-81E3-A960-A3FE-6FD6351D3C7E}"/>
                  </a:ext>
                </a:extLst>
              </p:cNvPr>
              <p:cNvSpPr>
                <a:spLocks noChangeArrowheads="1"/>
              </p:cNvSpPr>
              <p:nvPr/>
            </p:nvSpPr>
            <p:spPr bwMode="auto">
              <a:xfrm>
                <a:off x="4067" y="839"/>
                <a:ext cx="248" cy="16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179"/>
                  <a:t>yes</a:t>
                </a:r>
              </a:p>
            </p:txBody>
          </p:sp>
          <p:sp>
            <p:nvSpPr>
              <p:cNvPr id="88094" name="Rectangle 57">
                <a:extLst>
                  <a:ext uri="{FF2B5EF4-FFF2-40B4-BE49-F238E27FC236}">
                    <a16:creationId xmlns:a16="http://schemas.microsoft.com/office/drawing/2014/main" id="{42AC7E86-0F3B-209A-E67A-42A4F2FFA762}"/>
                  </a:ext>
                </a:extLst>
              </p:cNvPr>
              <p:cNvSpPr>
                <a:spLocks noChangeArrowheads="1"/>
              </p:cNvSpPr>
              <p:nvPr/>
            </p:nvSpPr>
            <p:spPr bwMode="auto">
              <a:xfrm>
                <a:off x="3637" y="839"/>
                <a:ext cx="218" cy="16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8652" tIns="49326" rIns="98652" bIns="49326">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179"/>
                  <a:t>no</a:t>
                </a:r>
              </a:p>
            </p:txBody>
          </p:sp>
        </p:grpSp>
      </p:grpSp>
      <p:sp>
        <p:nvSpPr>
          <p:cNvPr id="88068" name="Rectangle 3">
            <a:extLst>
              <a:ext uri="{FF2B5EF4-FFF2-40B4-BE49-F238E27FC236}">
                <a16:creationId xmlns:a16="http://schemas.microsoft.com/office/drawing/2014/main" id="{5F93A8E1-49D4-212B-9C57-B55FB7289346}"/>
              </a:ext>
            </a:extLst>
          </p:cNvPr>
          <p:cNvSpPr>
            <a:spLocks noGrp="1"/>
          </p:cNvSpPr>
          <p:nvPr>
            <p:ph type="body" idx="1"/>
          </p:nvPr>
        </p:nvSpPr>
        <p:spPr>
          <a:xfrm>
            <a:off x="362291" y="3903550"/>
            <a:ext cx="8450036" cy="2360839"/>
          </a:xfrm>
        </p:spPr>
        <p:txBody>
          <a:bodyPr/>
          <a:lstStyle/>
          <a:p>
            <a:pPr eaLnBrk="1" hangingPunct="1"/>
            <a:r>
              <a:rPr lang="en-US" altLang="en-US" sz="2357">
                <a:solidFill>
                  <a:schemeClr val="bg1"/>
                </a:solidFill>
              </a:rPr>
              <a:t>Example: Rule extraction from our </a:t>
            </a:r>
            <a:r>
              <a:rPr lang="en-US" altLang="en-US" sz="2357" i="1">
                <a:solidFill>
                  <a:schemeClr val="bg1"/>
                </a:solidFill>
              </a:rPr>
              <a:t>buys_computer</a:t>
            </a:r>
            <a:r>
              <a:rPr lang="en-US" altLang="en-US" sz="2357">
                <a:solidFill>
                  <a:schemeClr val="bg1"/>
                </a:solidFill>
              </a:rPr>
              <a:t> decision-tree</a:t>
            </a:r>
          </a:p>
          <a:p>
            <a:pPr lvl="1" eaLnBrk="1" hangingPunct="1">
              <a:spcBef>
                <a:spcPct val="40000"/>
              </a:spcBef>
              <a:buFont typeface="Wingdings" panose="05000000000000000000" pitchFamily="2" charset="2"/>
              <a:buNone/>
            </a:pPr>
            <a:r>
              <a:rPr lang="en-US" altLang="en-US" sz="1929">
                <a:solidFill>
                  <a:schemeClr val="bg1"/>
                </a:solidFill>
              </a:rPr>
              <a:t>IF </a:t>
            </a:r>
            <a:r>
              <a:rPr lang="en-US" altLang="en-US" sz="1929" i="1">
                <a:solidFill>
                  <a:schemeClr val="bg1"/>
                </a:solidFill>
              </a:rPr>
              <a:t>age</a:t>
            </a:r>
            <a:r>
              <a:rPr lang="en-US" altLang="en-US" sz="1929">
                <a:solidFill>
                  <a:schemeClr val="bg1"/>
                </a:solidFill>
              </a:rPr>
              <a:t> = young AND </a:t>
            </a:r>
            <a:r>
              <a:rPr lang="en-US" altLang="en-US" sz="1929" i="1">
                <a:solidFill>
                  <a:schemeClr val="bg1"/>
                </a:solidFill>
              </a:rPr>
              <a:t>student</a:t>
            </a:r>
            <a:r>
              <a:rPr lang="en-US" altLang="en-US" sz="1929">
                <a:solidFill>
                  <a:schemeClr val="bg1"/>
                </a:solidFill>
              </a:rPr>
              <a:t> = </a:t>
            </a:r>
            <a:r>
              <a:rPr lang="en-US" altLang="en-US" sz="1929" i="1">
                <a:solidFill>
                  <a:schemeClr val="bg1"/>
                </a:solidFill>
              </a:rPr>
              <a:t>no</a:t>
            </a:r>
            <a:r>
              <a:rPr lang="en-US" altLang="en-US" sz="1929">
                <a:solidFill>
                  <a:schemeClr val="bg1"/>
                </a:solidFill>
              </a:rPr>
              <a:t>                 THEN </a:t>
            </a:r>
            <a:r>
              <a:rPr lang="en-US" altLang="en-US" sz="1929" i="1">
                <a:solidFill>
                  <a:schemeClr val="bg1"/>
                </a:solidFill>
              </a:rPr>
              <a:t>buys_computer</a:t>
            </a:r>
            <a:r>
              <a:rPr lang="en-US" altLang="en-US" sz="1929">
                <a:solidFill>
                  <a:schemeClr val="bg1"/>
                </a:solidFill>
              </a:rPr>
              <a:t> = </a:t>
            </a:r>
            <a:r>
              <a:rPr lang="en-US" altLang="en-US" sz="1929" i="1">
                <a:solidFill>
                  <a:schemeClr val="bg1"/>
                </a:solidFill>
              </a:rPr>
              <a:t>no</a:t>
            </a:r>
            <a:endParaRPr lang="en-US" altLang="en-US" sz="1929">
              <a:solidFill>
                <a:schemeClr val="bg1"/>
              </a:solidFill>
            </a:endParaRPr>
          </a:p>
          <a:p>
            <a:pPr lvl="1" eaLnBrk="1" hangingPunct="1">
              <a:buFont typeface="Wingdings" panose="05000000000000000000" pitchFamily="2" charset="2"/>
              <a:buNone/>
            </a:pPr>
            <a:r>
              <a:rPr lang="en-US" altLang="en-US" sz="1929">
                <a:solidFill>
                  <a:schemeClr val="bg1"/>
                </a:solidFill>
              </a:rPr>
              <a:t>IF </a:t>
            </a:r>
            <a:r>
              <a:rPr lang="en-US" altLang="en-US" sz="1929" i="1">
                <a:solidFill>
                  <a:schemeClr val="bg1"/>
                </a:solidFill>
              </a:rPr>
              <a:t>age</a:t>
            </a:r>
            <a:r>
              <a:rPr lang="en-US" altLang="en-US" sz="1929">
                <a:solidFill>
                  <a:schemeClr val="bg1"/>
                </a:solidFill>
              </a:rPr>
              <a:t> = young AND </a:t>
            </a:r>
            <a:r>
              <a:rPr lang="en-US" altLang="en-US" sz="1929" i="1">
                <a:solidFill>
                  <a:schemeClr val="bg1"/>
                </a:solidFill>
              </a:rPr>
              <a:t>student</a:t>
            </a:r>
            <a:r>
              <a:rPr lang="en-US" altLang="en-US" sz="1929">
                <a:solidFill>
                  <a:schemeClr val="bg1"/>
                </a:solidFill>
              </a:rPr>
              <a:t> = </a:t>
            </a:r>
            <a:r>
              <a:rPr lang="en-US" altLang="en-US" sz="1929" i="1">
                <a:solidFill>
                  <a:schemeClr val="bg1"/>
                </a:solidFill>
              </a:rPr>
              <a:t>yes</a:t>
            </a:r>
            <a:r>
              <a:rPr lang="en-US" altLang="en-US" sz="1929">
                <a:solidFill>
                  <a:schemeClr val="bg1"/>
                </a:solidFill>
              </a:rPr>
              <a:t>                THEN </a:t>
            </a:r>
            <a:r>
              <a:rPr lang="en-US" altLang="en-US" sz="1929" i="1">
                <a:solidFill>
                  <a:schemeClr val="bg1"/>
                </a:solidFill>
              </a:rPr>
              <a:t>buys_computer</a:t>
            </a:r>
            <a:r>
              <a:rPr lang="en-US" altLang="en-US" sz="1929">
                <a:solidFill>
                  <a:schemeClr val="bg1"/>
                </a:solidFill>
              </a:rPr>
              <a:t> = </a:t>
            </a:r>
            <a:r>
              <a:rPr lang="en-US" altLang="en-US" sz="1929" i="1">
                <a:solidFill>
                  <a:schemeClr val="bg1"/>
                </a:solidFill>
              </a:rPr>
              <a:t>yes</a:t>
            </a:r>
            <a:endParaRPr lang="en-US" altLang="en-US" sz="1929">
              <a:solidFill>
                <a:schemeClr val="bg1"/>
              </a:solidFill>
            </a:endParaRPr>
          </a:p>
          <a:p>
            <a:pPr lvl="1" eaLnBrk="1" hangingPunct="1">
              <a:buFont typeface="Wingdings" panose="05000000000000000000" pitchFamily="2" charset="2"/>
              <a:buNone/>
            </a:pPr>
            <a:r>
              <a:rPr lang="en-US" altLang="en-US" sz="1929">
                <a:solidFill>
                  <a:schemeClr val="bg1"/>
                </a:solidFill>
              </a:rPr>
              <a:t>IF </a:t>
            </a:r>
            <a:r>
              <a:rPr lang="en-US" altLang="en-US" sz="1929" i="1">
                <a:solidFill>
                  <a:schemeClr val="bg1"/>
                </a:solidFill>
              </a:rPr>
              <a:t>age</a:t>
            </a:r>
            <a:r>
              <a:rPr lang="en-US" altLang="en-US" sz="1929">
                <a:solidFill>
                  <a:schemeClr val="bg1"/>
                </a:solidFill>
              </a:rPr>
              <a:t> = mid-age 			    THEN </a:t>
            </a:r>
            <a:r>
              <a:rPr lang="en-US" altLang="en-US" sz="1929" i="1">
                <a:solidFill>
                  <a:schemeClr val="bg1"/>
                </a:solidFill>
              </a:rPr>
              <a:t>buys_computer</a:t>
            </a:r>
            <a:r>
              <a:rPr lang="en-US" altLang="en-US" sz="1929">
                <a:solidFill>
                  <a:schemeClr val="bg1"/>
                </a:solidFill>
              </a:rPr>
              <a:t> = </a:t>
            </a:r>
            <a:r>
              <a:rPr lang="en-US" altLang="en-US" sz="1929" i="1">
                <a:solidFill>
                  <a:schemeClr val="bg1"/>
                </a:solidFill>
              </a:rPr>
              <a:t>yes</a:t>
            </a:r>
            <a:endParaRPr lang="en-US" altLang="en-US" sz="1929">
              <a:solidFill>
                <a:schemeClr val="bg1"/>
              </a:solidFill>
            </a:endParaRPr>
          </a:p>
          <a:p>
            <a:pPr lvl="1" eaLnBrk="1" hangingPunct="1">
              <a:buFont typeface="Wingdings" panose="05000000000000000000" pitchFamily="2" charset="2"/>
              <a:buNone/>
            </a:pPr>
            <a:r>
              <a:rPr lang="en-US" altLang="en-US" sz="1929">
                <a:solidFill>
                  <a:schemeClr val="bg1"/>
                </a:solidFill>
              </a:rPr>
              <a:t>IF </a:t>
            </a:r>
            <a:r>
              <a:rPr lang="en-US" altLang="en-US" sz="1929" i="1">
                <a:solidFill>
                  <a:schemeClr val="bg1"/>
                </a:solidFill>
              </a:rPr>
              <a:t>age</a:t>
            </a:r>
            <a:r>
              <a:rPr lang="en-US" altLang="en-US" sz="1929">
                <a:solidFill>
                  <a:schemeClr val="bg1"/>
                </a:solidFill>
              </a:rPr>
              <a:t> = old AND </a:t>
            </a:r>
            <a:r>
              <a:rPr lang="en-US" altLang="en-US" sz="1929" i="1">
                <a:solidFill>
                  <a:schemeClr val="bg1"/>
                </a:solidFill>
              </a:rPr>
              <a:t>credit_rating</a:t>
            </a:r>
            <a:r>
              <a:rPr lang="en-US" altLang="en-US" sz="1929">
                <a:solidFill>
                  <a:schemeClr val="bg1"/>
                </a:solidFill>
              </a:rPr>
              <a:t> = </a:t>
            </a:r>
            <a:r>
              <a:rPr lang="en-US" altLang="en-US" sz="1929" i="1">
                <a:solidFill>
                  <a:schemeClr val="bg1"/>
                </a:solidFill>
              </a:rPr>
              <a:t>excellent</a:t>
            </a:r>
            <a:r>
              <a:rPr lang="en-US" altLang="en-US" sz="1929">
                <a:solidFill>
                  <a:schemeClr val="bg1"/>
                </a:solidFill>
              </a:rPr>
              <a:t>  THEN </a:t>
            </a:r>
            <a:r>
              <a:rPr lang="en-US" altLang="en-US" sz="1929" i="1">
                <a:solidFill>
                  <a:schemeClr val="bg1"/>
                </a:solidFill>
              </a:rPr>
              <a:t>buys_computer </a:t>
            </a:r>
            <a:r>
              <a:rPr lang="en-US" altLang="en-US" sz="1929">
                <a:solidFill>
                  <a:schemeClr val="bg1"/>
                </a:solidFill>
              </a:rPr>
              <a:t>= </a:t>
            </a:r>
            <a:r>
              <a:rPr lang="en-US" altLang="en-US" sz="1929" i="1">
                <a:solidFill>
                  <a:schemeClr val="bg1"/>
                </a:solidFill>
              </a:rPr>
              <a:t>no</a:t>
            </a:r>
            <a:endParaRPr lang="en-US" altLang="en-US" sz="1929">
              <a:solidFill>
                <a:schemeClr val="bg1"/>
              </a:solidFill>
            </a:endParaRPr>
          </a:p>
          <a:p>
            <a:pPr lvl="1" eaLnBrk="1" hangingPunct="1">
              <a:buFont typeface="Wingdings" panose="05000000000000000000" pitchFamily="2" charset="2"/>
              <a:buNone/>
            </a:pPr>
            <a:r>
              <a:rPr lang="en-US" altLang="en-US" sz="1929">
                <a:solidFill>
                  <a:schemeClr val="bg1"/>
                </a:solidFill>
              </a:rPr>
              <a:t>IF </a:t>
            </a:r>
            <a:r>
              <a:rPr lang="en-US" altLang="en-US" sz="1929" i="1">
                <a:solidFill>
                  <a:schemeClr val="bg1"/>
                </a:solidFill>
              </a:rPr>
              <a:t>age</a:t>
            </a:r>
            <a:r>
              <a:rPr lang="en-US" altLang="en-US" sz="1929">
                <a:solidFill>
                  <a:schemeClr val="bg1"/>
                </a:solidFill>
              </a:rPr>
              <a:t> = old AND </a:t>
            </a:r>
            <a:r>
              <a:rPr lang="en-US" altLang="en-US" sz="1929" i="1">
                <a:solidFill>
                  <a:schemeClr val="bg1"/>
                </a:solidFill>
              </a:rPr>
              <a:t>credit_rating</a:t>
            </a:r>
            <a:r>
              <a:rPr lang="en-US" altLang="en-US" sz="1929">
                <a:solidFill>
                  <a:schemeClr val="bg1"/>
                </a:solidFill>
              </a:rPr>
              <a:t> = </a:t>
            </a:r>
            <a:r>
              <a:rPr lang="en-US" altLang="en-US" sz="1929" i="1">
                <a:solidFill>
                  <a:schemeClr val="bg1"/>
                </a:solidFill>
              </a:rPr>
              <a:t>fair</a:t>
            </a:r>
            <a:r>
              <a:rPr lang="en-US" altLang="en-US" sz="1929">
                <a:solidFill>
                  <a:schemeClr val="bg1"/>
                </a:solidFill>
              </a:rPr>
              <a:t>            THEN </a:t>
            </a:r>
            <a:r>
              <a:rPr lang="en-US" altLang="en-US" sz="1929" i="1">
                <a:solidFill>
                  <a:schemeClr val="bg1"/>
                </a:solidFill>
              </a:rPr>
              <a:t>buys_computer</a:t>
            </a:r>
            <a:r>
              <a:rPr lang="en-US" altLang="en-US" sz="1929">
                <a:solidFill>
                  <a:schemeClr val="bg1"/>
                </a:solidFill>
              </a:rPr>
              <a:t> = </a:t>
            </a:r>
            <a:r>
              <a:rPr lang="en-US" altLang="en-US" sz="1929" i="1">
                <a:solidFill>
                  <a:schemeClr val="bg1"/>
                </a:solidFill>
              </a:rPr>
              <a:t>yes</a:t>
            </a:r>
          </a:p>
        </p:txBody>
      </p:sp>
      <p:sp>
        <p:nvSpPr>
          <p:cNvPr id="60421" name="Rectangle 2">
            <a:extLst>
              <a:ext uri="{FF2B5EF4-FFF2-40B4-BE49-F238E27FC236}">
                <a16:creationId xmlns:a16="http://schemas.microsoft.com/office/drawing/2014/main" id="{C480AA9B-8373-55FA-97C6-47C78F59C31F}"/>
              </a:ext>
            </a:extLst>
          </p:cNvPr>
          <p:cNvSpPr>
            <a:spLocks noGrp="1" noChangeArrowheads="1"/>
          </p:cNvSpPr>
          <p:nvPr>
            <p:ph type="title"/>
          </p:nvPr>
        </p:nvSpPr>
        <p:spPr>
          <a:xfrm>
            <a:off x="362291" y="227920"/>
            <a:ext cx="8470446" cy="610621"/>
          </a:xfrm>
        </p:spPr>
        <p:txBody>
          <a:bodyPr>
            <a:normAutofit fontScale="90000"/>
          </a:bodyPr>
          <a:lstStyle/>
          <a:p>
            <a:pPr eaLnBrk="1" hangingPunct="1">
              <a:defRPr/>
            </a:pPr>
            <a:r>
              <a:rPr lang="en-US" altLang="en-US">
                <a:solidFill>
                  <a:schemeClr val="bg1"/>
                </a:solidFill>
              </a:rPr>
              <a:t>Rule Extraction from a Decision Tree</a:t>
            </a:r>
          </a:p>
        </p:txBody>
      </p:sp>
      <p:sp>
        <p:nvSpPr>
          <p:cNvPr id="60422" name="Rectangle 60">
            <a:extLst>
              <a:ext uri="{FF2B5EF4-FFF2-40B4-BE49-F238E27FC236}">
                <a16:creationId xmlns:a16="http://schemas.microsoft.com/office/drawing/2014/main" id="{04942E04-5496-5542-D73C-B05B97AA7729}"/>
              </a:ext>
            </a:extLst>
          </p:cNvPr>
          <p:cNvSpPr>
            <a:spLocks noChangeArrowheads="1"/>
          </p:cNvSpPr>
          <p:nvPr/>
        </p:nvSpPr>
        <p:spPr bwMode="auto">
          <a:xfrm>
            <a:off x="210911" y="836840"/>
            <a:ext cx="6024563" cy="3201080"/>
          </a:xfrm>
          <a:prstGeom prst="rect">
            <a:avLst/>
          </a:prstGeom>
          <a:noFill/>
          <a:ln>
            <a:noFill/>
          </a:ln>
        </p:spPr>
        <p:txBody>
          <a:bodyPr lIns="89565" tIns="44783" rIns="89565" bIns="44783"/>
          <a:lstStyle>
            <a:lvl1pPr marL="312738" indent="-31273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Char char="n"/>
              <a:defRPr/>
            </a:pPr>
            <a:r>
              <a:rPr lang="en-US" altLang="en-US" sz="2357" dirty="0">
                <a:latin typeface="+mn-lt"/>
              </a:rPr>
              <a:t>Rules are </a:t>
            </a:r>
            <a:r>
              <a:rPr lang="en-US" altLang="en-US" sz="2357" i="1" dirty="0">
                <a:latin typeface="+mn-lt"/>
              </a:rPr>
              <a:t>easier to understand</a:t>
            </a:r>
            <a:r>
              <a:rPr lang="en-US" altLang="en-US" sz="2357" dirty="0">
                <a:latin typeface="+mn-lt"/>
              </a:rPr>
              <a:t> than large trees</a:t>
            </a:r>
          </a:p>
          <a:p>
            <a:pPr eaLnBrk="1" hangingPunct="1">
              <a:spcBef>
                <a:spcPct val="20000"/>
              </a:spcBef>
              <a:buClr>
                <a:schemeClr val="folHlink"/>
              </a:buClr>
              <a:buSzPct val="60000"/>
              <a:buFont typeface="Wingdings" panose="05000000000000000000" pitchFamily="2" charset="2"/>
              <a:buChar char="n"/>
              <a:defRPr/>
            </a:pPr>
            <a:r>
              <a:rPr lang="en-US" altLang="en-US" sz="2357" dirty="0">
                <a:latin typeface="+mn-lt"/>
              </a:rPr>
              <a:t>One rule is created </a:t>
            </a:r>
            <a:r>
              <a:rPr lang="en-US" altLang="en-US" sz="2357" i="1" dirty="0">
                <a:latin typeface="+mn-lt"/>
              </a:rPr>
              <a:t>for each path</a:t>
            </a:r>
            <a:r>
              <a:rPr lang="en-US" altLang="en-US" sz="2357" dirty="0">
                <a:latin typeface="+mn-lt"/>
              </a:rPr>
              <a:t> from the root to a leaf</a:t>
            </a:r>
          </a:p>
          <a:p>
            <a:pPr eaLnBrk="1" hangingPunct="1">
              <a:spcBef>
                <a:spcPct val="20000"/>
              </a:spcBef>
              <a:buClr>
                <a:schemeClr val="folHlink"/>
              </a:buClr>
              <a:buSzPct val="60000"/>
              <a:buFont typeface="Wingdings" panose="05000000000000000000" pitchFamily="2" charset="2"/>
              <a:buChar char="n"/>
              <a:defRPr/>
            </a:pPr>
            <a:r>
              <a:rPr lang="en-US" altLang="en-US" sz="2357" dirty="0">
                <a:latin typeface="+mn-lt"/>
              </a:rPr>
              <a:t>Each attribute-value pair along a path forms a conjunction: the leaf holds the class prediction </a:t>
            </a:r>
          </a:p>
          <a:p>
            <a:pPr eaLnBrk="1" hangingPunct="1">
              <a:spcBef>
                <a:spcPct val="20000"/>
              </a:spcBef>
              <a:buClr>
                <a:schemeClr val="folHlink"/>
              </a:buClr>
              <a:buSzPct val="60000"/>
              <a:buFont typeface="Wingdings" panose="05000000000000000000" pitchFamily="2" charset="2"/>
              <a:buChar char="n"/>
              <a:defRPr/>
            </a:pPr>
            <a:r>
              <a:rPr lang="en-US" altLang="en-US" sz="2357" dirty="0">
                <a:latin typeface="+mn-lt"/>
              </a:rPr>
              <a:t>Rules are mutually exclusive and exhaustive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87C3152F-E6C2-0118-D74D-E2D59D0F5AA5}"/>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F4DF5241-1963-4046-BAA1-D6010280BB20}" type="slidenum">
              <a:rPr lang="en-US" altLang="en-US" sz="1179">
                <a:solidFill>
                  <a:srgbClr val="FFFFFF"/>
                </a:solidFill>
              </a:rPr>
              <a:pPr algn="l">
                <a:spcBef>
                  <a:spcPct val="0"/>
                </a:spcBef>
                <a:buFontTx/>
                <a:buNone/>
              </a:pPr>
              <a:t>47</a:t>
            </a:fld>
            <a:endParaRPr lang="en-US" altLang="en-US" sz="1179">
              <a:solidFill>
                <a:srgbClr val="FFFFFF"/>
              </a:solidFill>
            </a:endParaRPr>
          </a:p>
        </p:txBody>
      </p:sp>
      <p:sp>
        <p:nvSpPr>
          <p:cNvPr id="61443" name="Rectangle 2">
            <a:extLst>
              <a:ext uri="{FF2B5EF4-FFF2-40B4-BE49-F238E27FC236}">
                <a16:creationId xmlns:a16="http://schemas.microsoft.com/office/drawing/2014/main" id="{006C53CE-D39B-2BBD-779E-F6096009567D}"/>
              </a:ext>
            </a:extLst>
          </p:cNvPr>
          <p:cNvSpPr>
            <a:spLocks noGrp="1" noChangeArrowheads="1"/>
          </p:cNvSpPr>
          <p:nvPr>
            <p:ph type="title"/>
          </p:nvPr>
        </p:nvSpPr>
        <p:spPr>
          <a:xfrm>
            <a:off x="17009" y="304460"/>
            <a:ext cx="9109982" cy="610620"/>
          </a:xfrm>
        </p:spPr>
        <p:txBody>
          <a:bodyPr>
            <a:normAutofit fontScale="90000"/>
          </a:bodyPr>
          <a:lstStyle/>
          <a:p>
            <a:pPr eaLnBrk="1" hangingPunct="1">
              <a:defRPr/>
            </a:pPr>
            <a:r>
              <a:rPr lang="en-US" altLang="en-US">
                <a:solidFill>
                  <a:schemeClr val="bg1"/>
                </a:solidFill>
              </a:rPr>
              <a:t>Rule Induction: Sequential Covering Method</a:t>
            </a:r>
            <a:r>
              <a:rPr lang="en-US" altLang="en-US" sz="3107">
                <a:solidFill>
                  <a:schemeClr val="bg1"/>
                </a:solidFill>
              </a:rPr>
              <a:t> </a:t>
            </a:r>
          </a:p>
        </p:txBody>
      </p:sp>
      <p:sp>
        <p:nvSpPr>
          <p:cNvPr id="90116" name="Rectangle 3">
            <a:extLst>
              <a:ext uri="{FF2B5EF4-FFF2-40B4-BE49-F238E27FC236}">
                <a16:creationId xmlns:a16="http://schemas.microsoft.com/office/drawing/2014/main" id="{90468DAC-C2A8-853B-FD42-68F821AA9FDA}"/>
              </a:ext>
            </a:extLst>
          </p:cNvPr>
          <p:cNvSpPr>
            <a:spLocks noGrp="1"/>
          </p:cNvSpPr>
          <p:nvPr>
            <p:ph type="body" idx="1"/>
          </p:nvPr>
        </p:nvSpPr>
        <p:spPr>
          <a:xfrm>
            <a:off x="229622" y="979714"/>
            <a:ext cx="8669450" cy="5259161"/>
          </a:xfrm>
        </p:spPr>
        <p:txBody>
          <a:bodyPr/>
          <a:lstStyle/>
          <a:p>
            <a:pPr eaLnBrk="1" hangingPunct="1">
              <a:lnSpc>
                <a:spcPct val="90000"/>
              </a:lnSpc>
            </a:pPr>
            <a:r>
              <a:rPr lang="en-US" altLang="en-US" sz="2357">
                <a:solidFill>
                  <a:schemeClr val="bg1"/>
                </a:solidFill>
              </a:rPr>
              <a:t>Sequential covering algorithm: Extracts rules directly from training data</a:t>
            </a:r>
          </a:p>
          <a:p>
            <a:pPr eaLnBrk="1" hangingPunct="1">
              <a:lnSpc>
                <a:spcPct val="90000"/>
              </a:lnSpc>
            </a:pPr>
            <a:r>
              <a:rPr lang="en-US" altLang="en-US" sz="2357">
                <a:solidFill>
                  <a:schemeClr val="bg1"/>
                </a:solidFill>
              </a:rPr>
              <a:t>Typical sequential covering algorithms: FOIL, AQ, CN2, RIPPER</a:t>
            </a:r>
          </a:p>
          <a:p>
            <a:pPr eaLnBrk="1" hangingPunct="1">
              <a:lnSpc>
                <a:spcPct val="90000"/>
              </a:lnSpc>
            </a:pPr>
            <a:r>
              <a:rPr lang="en-US" altLang="en-US" sz="2357">
                <a:solidFill>
                  <a:schemeClr val="bg1"/>
                </a:solidFill>
              </a:rPr>
              <a:t>Rules are learned </a:t>
            </a:r>
            <a:r>
              <a:rPr lang="en-US" altLang="en-US" sz="2357" i="1">
                <a:solidFill>
                  <a:schemeClr val="bg1"/>
                </a:solidFill>
              </a:rPr>
              <a:t>sequentially</a:t>
            </a:r>
            <a:r>
              <a:rPr lang="en-US" altLang="en-US" sz="2357">
                <a:solidFill>
                  <a:schemeClr val="bg1"/>
                </a:solidFill>
              </a:rPr>
              <a:t>, each for a given class C</a:t>
            </a:r>
            <a:r>
              <a:rPr lang="en-US" altLang="en-US" sz="2357" baseline="-25000">
                <a:solidFill>
                  <a:schemeClr val="bg1"/>
                </a:solidFill>
              </a:rPr>
              <a:t>i </a:t>
            </a:r>
            <a:r>
              <a:rPr lang="en-US" altLang="en-US" sz="2357">
                <a:solidFill>
                  <a:schemeClr val="bg1"/>
                </a:solidFill>
              </a:rPr>
              <a:t>will cover many tuples of C</a:t>
            </a:r>
            <a:r>
              <a:rPr lang="en-US" altLang="en-US" sz="2357" baseline="-25000">
                <a:solidFill>
                  <a:schemeClr val="bg1"/>
                </a:solidFill>
              </a:rPr>
              <a:t>i </a:t>
            </a:r>
            <a:r>
              <a:rPr lang="en-US" altLang="en-US" sz="2357">
                <a:solidFill>
                  <a:schemeClr val="bg1"/>
                </a:solidFill>
              </a:rPr>
              <a:t>but none (or few) of the tuples of other classes</a:t>
            </a:r>
          </a:p>
          <a:p>
            <a:pPr eaLnBrk="1" hangingPunct="1">
              <a:lnSpc>
                <a:spcPct val="90000"/>
              </a:lnSpc>
            </a:pPr>
            <a:r>
              <a:rPr lang="en-US" altLang="en-US" sz="2357">
                <a:solidFill>
                  <a:schemeClr val="bg1"/>
                </a:solidFill>
              </a:rPr>
              <a:t>Steps: </a:t>
            </a:r>
          </a:p>
          <a:p>
            <a:pPr lvl="1" eaLnBrk="1" hangingPunct="1">
              <a:lnSpc>
                <a:spcPct val="90000"/>
              </a:lnSpc>
            </a:pPr>
            <a:r>
              <a:rPr lang="en-US" altLang="en-US" sz="2357">
                <a:solidFill>
                  <a:schemeClr val="bg1"/>
                </a:solidFill>
              </a:rPr>
              <a:t>Rules are learned one at a time</a:t>
            </a:r>
          </a:p>
          <a:p>
            <a:pPr lvl="1" eaLnBrk="1" hangingPunct="1">
              <a:lnSpc>
                <a:spcPct val="90000"/>
              </a:lnSpc>
            </a:pPr>
            <a:r>
              <a:rPr lang="en-US" altLang="en-US" sz="2357">
                <a:solidFill>
                  <a:schemeClr val="bg1"/>
                </a:solidFill>
              </a:rPr>
              <a:t>Each time a rule is learned, the tuples covered by the rules are removed</a:t>
            </a:r>
          </a:p>
          <a:p>
            <a:pPr lvl="1" eaLnBrk="1" hangingPunct="1">
              <a:lnSpc>
                <a:spcPct val="90000"/>
              </a:lnSpc>
            </a:pPr>
            <a:r>
              <a:rPr lang="en-US" altLang="en-US" sz="2357">
                <a:solidFill>
                  <a:schemeClr val="bg1"/>
                </a:solidFill>
              </a:rPr>
              <a:t>Repeat the process on the remaining tuples until </a:t>
            </a:r>
            <a:r>
              <a:rPr lang="en-US" altLang="en-US" sz="2357" i="1">
                <a:solidFill>
                  <a:schemeClr val="bg1"/>
                </a:solidFill>
              </a:rPr>
              <a:t>termination condition</a:t>
            </a:r>
            <a:r>
              <a:rPr lang="en-US" altLang="en-US" sz="2357">
                <a:solidFill>
                  <a:schemeClr val="bg1"/>
                </a:solidFill>
              </a:rPr>
              <a:t>, e.g., when no more training examples or when the quality of a rule returned is below a user-specified threshold</a:t>
            </a:r>
          </a:p>
          <a:p>
            <a:pPr eaLnBrk="1" hangingPunct="1">
              <a:lnSpc>
                <a:spcPct val="90000"/>
              </a:lnSpc>
            </a:pPr>
            <a:r>
              <a:rPr lang="en-US" altLang="en-US" sz="2357">
                <a:solidFill>
                  <a:schemeClr val="bg1"/>
                </a:solidFill>
              </a:rPr>
              <a:t>Comp. w. decision-tree induction: learning a set of rules </a:t>
            </a:r>
            <a:r>
              <a:rPr lang="en-US" altLang="en-US" sz="2357" i="1">
                <a:solidFill>
                  <a:schemeClr val="bg1"/>
                </a:solidFill>
              </a:rPr>
              <a:t>simultaneously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a:extLst>
              <a:ext uri="{FF2B5EF4-FFF2-40B4-BE49-F238E27FC236}">
                <a16:creationId xmlns:a16="http://schemas.microsoft.com/office/drawing/2014/main" id="{873D5449-66C9-7C3E-459F-8647F23C4136}"/>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75C9C026-0375-4699-9DDC-1C22240502AD}" type="slidenum">
              <a:rPr lang="en-US" altLang="en-US" sz="1179">
                <a:solidFill>
                  <a:srgbClr val="FFFFFF"/>
                </a:solidFill>
              </a:rPr>
              <a:pPr algn="l">
                <a:spcBef>
                  <a:spcPct val="0"/>
                </a:spcBef>
                <a:buFontTx/>
                <a:buNone/>
              </a:pPr>
              <a:t>48</a:t>
            </a:fld>
            <a:endParaRPr lang="en-US" altLang="en-US" sz="1179">
              <a:solidFill>
                <a:srgbClr val="FFFFFF"/>
              </a:solidFill>
            </a:endParaRPr>
          </a:p>
        </p:txBody>
      </p:sp>
      <p:sp>
        <p:nvSpPr>
          <p:cNvPr id="62467" name="Rectangle 2">
            <a:extLst>
              <a:ext uri="{FF2B5EF4-FFF2-40B4-BE49-F238E27FC236}">
                <a16:creationId xmlns:a16="http://schemas.microsoft.com/office/drawing/2014/main" id="{1B2E2F98-74E4-B61E-D152-62C5E2089EB0}"/>
              </a:ext>
            </a:extLst>
          </p:cNvPr>
          <p:cNvSpPr>
            <a:spLocks noGrp="1" noChangeArrowheads="1"/>
          </p:cNvSpPr>
          <p:nvPr>
            <p:ph type="title"/>
          </p:nvPr>
        </p:nvSpPr>
        <p:spPr/>
        <p:txBody>
          <a:bodyPr>
            <a:normAutofit fontScale="90000"/>
          </a:bodyPr>
          <a:lstStyle/>
          <a:p>
            <a:pPr eaLnBrk="1" hangingPunct="1">
              <a:defRPr/>
            </a:pPr>
            <a:r>
              <a:rPr lang="en-US" altLang="en-US">
                <a:solidFill>
                  <a:schemeClr val="bg1"/>
                </a:solidFill>
              </a:rPr>
              <a:t>Sequential Covering Algorithm	</a:t>
            </a:r>
          </a:p>
        </p:txBody>
      </p:sp>
      <p:sp>
        <p:nvSpPr>
          <p:cNvPr id="92164" name="Rectangle 3">
            <a:extLst>
              <a:ext uri="{FF2B5EF4-FFF2-40B4-BE49-F238E27FC236}">
                <a16:creationId xmlns:a16="http://schemas.microsoft.com/office/drawing/2014/main" id="{1698545E-B131-3659-5BA5-D2B8482D22C5}"/>
              </a:ext>
            </a:extLst>
          </p:cNvPr>
          <p:cNvSpPr>
            <a:spLocks noGrp="1"/>
          </p:cNvSpPr>
          <p:nvPr>
            <p:ph type="body" idx="1"/>
          </p:nvPr>
        </p:nvSpPr>
        <p:spPr>
          <a:xfrm>
            <a:off x="603818" y="1370920"/>
            <a:ext cx="7936366" cy="1449161"/>
          </a:xfrm>
        </p:spPr>
        <p:txBody>
          <a:bodyPr/>
          <a:lstStyle/>
          <a:p>
            <a:pPr eaLnBrk="1" hangingPunct="1">
              <a:lnSpc>
                <a:spcPct val="80000"/>
              </a:lnSpc>
              <a:buFont typeface="Wingdings" panose="05000000000000000000" pitchFamily="2" charset="2"/>
              <a:buNone/>
            </a:pPr>
            <a:endParaRPr lang="en-US" altLang="en-US" sz="1607">
              <a:solidFill>
                <a:schemeClr val="bg1"/>
              </a:solidFill>
            </a:endParaRPr>
          </a:p>
          <a:p>
            <a:pPr eaLnBrk="1" hangingPunct="1">
              <a:lnSpc>
                <a:spcPct val="80000"/>
              </a:lnSpc>
              <a:buFont typeface="Wingdings" panose="05000000000000000000" pitchFamily="2" charset="2"/>
              <a:buNone/>
            </a:pPr>
            <a:r>
              <a:rPr lang="en-US" altLang="en-US" sz="1607">
                <a:solidFill>
                  <a:schemeClr val="bg1"/>
                </a:solidFill>
              </a:rPr>
              <a:t>	</a:t>
            </a:r>
            <a:r>
              <a:rPr lang="en-US" altLang="en-US" sz="2357" b="1">
                <a:solidFill>
                  <a:schemeClr val="bg1"/>
                </a:solidFill>
              </a:rPr>
              <a:t>while </a:t>
            </a:r>
            <a:r>
              <a:rPr lang="en-US" altLang="en-US" sz="2357">
                <a:solidFill>
                  <a:schemeClr val="bg1"/>
                </a:solidFill>
              </a:rPr>
              <a:t>(enough target tuples left)</a:t>
            </a:r>
          </a:p>
          <a:p>
            <a:pPr lvl="1" eaLnBrk="1" hangingPunct="1">
              <a:lnSpc>
                <a:spcPct val="80000"/>
              </a:lnSpc>
              <a:buFont typeface="Wingdings" panose="05000000000000000000" pitchFamily="2" charset="2"/>
              <a:buNone/>
            </a:pPr>
            <a:r>
              <a:rPr lang="en-US" altLang="en-US" sz="2357">
                <a:solidFill>
                  <a:schemeClr val="bg1"/>
                </a:solidFill>
              </a:rPr>
              <a:t>	generate a rule</a:t>
            </a:r>
          </a:p>
          <a:p>
            <a:pPr lvl="1" eaLnBrk="1" hangingPunct="1">
              <a:lnSpc>
                <a:spcPct val="80000"/>
              </a:lnSpc>
              <a:buFont typeface="Wingdings" panose="05000000000000000000" pitchFamily="2" charset="2"/>
              <a:buNone/>
            </a:pPr>
            <a:r>
              <a:rPr lang="en-US" altLang="en-US" sz="2357">
                <a:solidFill>
                  <a:schemeClr val="bg1"/>
                </a:solidFill>
              </a:rPr>
              <a:t>	remove positive target tuples satisfying this rule</a:t>
            </a:r>
          </a:p>
        </p:txBody>
      </p:sp>
      <p:sp>
        <p:nvSpPr>
          <p:cNvPr id="62469" name="Oval 4">
            <a:extLst>
              <a:ext uri="{FF2B5EF4-FFF2-40B4-BE49-F238E27FC236}">
                <a16:creationId xmlns:a16="http://schemas.microsoft.com/office/drawing/2014/main" id="{3BB2DF6B-9907-E6A9-ADB7-90A67E0A1DB2}"/>
              </a:ext>
            </a:extLst>
          </p:cNvPr>
          <p:cNvSpPr>
            <a:spLocks noChangeArrowheads="1"/>
          </p:cNvSpPr>
          <p:nvPr/>
        </p:nvSpPr>
        <p:spPr bwMode="auto">
          <a:xfrm>
            <a:off x="1779135" y="3275920"/>
            <a:ext cx="5291478" cy="2896621"/>
          </a:xfrm>
          <a:prstGeom prst="ellipse">
            <a:avLst/>
          </a:prstGeom>
          <a:solidFill>
            <a:srgbClr val="FF0000"/>
          </a:solidFill>
          <a:ln w="9525">
            <a:solidFill>
              <a:schemeClr val="tx1"/>
            </a:solidFill>
            <a:round/>
            <a:headEnd/>
            <a:tailEnd/>
          </a:ln>
        </p:spPr>
        <p:txBody>
          <a:bodyPr wrap="none" lIns="89565" tIns="44783" rIns="89565" bIns="4478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929">
              <a:solidFill>
                <a:schemeClr val="bg2">
                  <a:lumMod val="10000"/>
                </a:schemeClr>
              </a:solidFill>
            </a:endParaRPr>
          </a:p>
        </p:txBody>
      </p:sp>
      <p:sp>
        <p:nvSpPr>
          <p:cNvPr id="1985541" name="Oval 5">
            <a:extLst>
              <a:ext uri="{FF2B5EF4-FFF2-40B4-BE49-F238E27FC236}">
                <a16:creationId xmlns:a16="http://schemas.microsoft.com/office/drawing/2014/main" id="{4E62B028-C814-6816-6870-B87ECA900F9E}"/>
              </a:ext>
            </a:extLst>
          </p:cNvPr>
          <p:cNvSpPr>
            <a:spLocks noChangeArrowheads="1"/>
          </p:cNvSpPr>
          <p:nvPr/>
        </p:nvSpPr>
        <p:spPr bwMode="auto">
          <a:xfrm>
            <a:off x="4441032" y="4294755"/>
            <a:ext cx="2498611" cy="1828459"/>
          </a:xfrm>
          <a:prstGeom prst="ellipse">
            <a:avLst/>
          </a:prstGeom>
          <a:solidFill>
            <a:schemeClr val="bg1"/>
          </a:solidFill>
          <a:ln w="9525">
            <a:solidFill>
              <a:schemeClr val="tx1"/>
            </a:solidFill>
            <a:round/>
            <a:headEnd/>
            <a:tailEnd/>
          </a:ln>
        </p:spPr>
        <p:txBody>
          <a:bodyPr wrap="none" lIns="89565" tIns="44783" rIns="89565" bIns="4478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sz="1929">
                <a:solidFill>
                  <a:schemeClr val="bg2">
                    <a:lumMod val="10000"/>
                  </a:schemeClr>
                </a:solidFill>
              </a:rPr>
              <a:t>Examples covered</a:t>
            </a:r>
          </a:p>
          <a:p>
            <a:pPr algn="ctr">
              <a:defRPr/>
            </a:pPr>
            <a:r>
              <a:rPr lang="en-US" altLang="en-US" sz="1929">
                <a:solidFill>
                  <a:schemeClr val="bg2">
                    <a:lumMod val="10000"/>
                  </a:schemeClr>
                </a:solidFill>
              </a:rPr>
              <a:t>by Rule 3</a:t>
            </a:r>
          </a:p>
        </p:txBody>
      </p:sp>
      <p:sp>
        <p:nvSpPr>
          <p:cNvPr id="1985542" name="Oval 6">
            <a:extLst>
              <a:ext uri="{FF2B5EF4-FFF2-40B4-BE49-F238E27FC236}">
                <a16:creationId xmlns:a16="http://schemas.microsoft.com/office/drawing/2014/main" id="{59CCF3B8-A0EA-3AD4-B786-6556D8109099}"/>
              </a:ext>
            </a:extLst>
          </p:cNvPr>
          <p:cNvSpPr>
            <a:spLocks noChangeArrowheads="1"/>
          </p:cNvSpPr>
          <p:nvPr/>
        </p:nvSpPr>
        <p:spPr bwMode="auto">
          <a:xfrm>
            <a:off x="3248705" y="3020786"/>
            <a:ext cx="2571750" cy="1905000"/>
          </a:xfrm>
          <a:prstGeom prst="ellipse">
            <a:avLst/>
          </a:prstGeom>
          <a:solidFill>
            <a:schemeClr val="bg1"/>
          </a:solidFill>
          <a:ln w="9525">
            <a:solidFill>
              <a:schemeClr val="tx1"/>
            </a:solidFill>
            <a:round/>
            <a:headEnd/>
            <a:tailEnd/>
          </a:ln>
        </p:spPr>
        <p:txBody>
          <a:bodyPr wrap="none" lIns="89565" tIns="44783" rIns="89565" bIns="4478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sz="1929">
                <a:solidFill>
                  <a:schemeClr val="bg2">
                    <a:lumMod val="10000"/>
                  </a:schemeClr>
                </a:solidFill>
              </a:rPr>
              <a:t>Examples covered</a:t>
            </a:r>
          </a:p>
          <a:p>
            <a:pPr algn="ctr">
              <a:defRPr/>
            </a:pPr>
            <a:r>
              <a:rPr lang="en-US" altLang="en-US" sz="1929">
                <a:solidFill>
                  <a:schemeClr val="bg2">
                    <a:lumMod val="10000"/>
                  </a:schemeClr>
                </a:solidFill>
              </a:rPr>
              <a:t>by Rule 2</a:t>
            </a:r>
          </a:p>
        </p:txBody>
      </p:sp>
      <p:sp>
        <p:nvSpPr>
          <p:cNvPr id="1985543" name="Oval 7">
            <a:extLst>
              <a:ext uri="{FF2B5EF4-FFF2-40B4-BE49-F238E27FC236}">
                <a16:creationId xmlns:a16="http://schemas.microsoft.com/office/drawing/2014/main" id="{46CFC93E-9168-2090-5A15-ABF03E457991}"/>
              </a:ext>
            </a:extLst>
          </p:cNvPr>
          <p:cNvSpPr>
            <a:spLocks noChangeArrowheads="1"/>
          </p:cNvSpPr>
          <p:nvPr/>
        </p:nvSpPr>
        <p:spPr bwMode="auto">
          <a:xfrm>
            <a:off x="2088696" y="4196104"/>
            <a:ext cx="1911804" cy="1600540"/>
          </a:xfrm>
          <a:prstGeom prst="ellipse">
            <a:avLst/>
          </a:prstGeom>
          <a:solidFill>
            <a:schemeClr val="bg1"/>
          </a:solidFill>
          <a:ln w="9525">
            <a:solidFill>
              <a:schemeClr val="tx1"/>
            </a:solidFill>
            <a:round/>
            <a:headEnd/>
            <a:tailEnd/>
          </a:ln>
        </p:spPr>
        <p:txBody>
          <a:bodyPr wrap="none" lIns="89565" tIns="44783" rIns="89565" bIns="4478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sz="1929">
                <a:solidFill>
                  <a:schemeClr val="bg2">
                    <a:lumMod val="10000"/>
                  </a:schemeClr>
                </a:solidFill>
              </a:rPr>
              <a:t>Examples covered</a:t>
            </a:r>
          </a:p>
          <a:p>
            <a:pPr algn="ctr">
              <a:defRPr/>
            </a:pPr>
            <a:r>
              <a:rPr lang="en-US" altLang="en-US" sz="1929">
                <a:solidFill>
                  <a:schemeClr val="bg2">
                    <a:lumMod val="10000"/>
                  </a:schemeClr>
                </a:solidFill>
              </a:rPr>
              <a:t>by Rule 1</a:t>
            </a:r>
          </a:p>
        </p:txBody>
      </p:sp>
      <p:sp>
        <p:nvSpPr>
          <p:cNvPr id="62473" name="Text Box 8">
            <a:extLst>
              <a:ext uri="{FF2B5EF4-FFF2-40B4-BE49-F238E27FC236}">
                <a16:creationId xmlns:a16="http://schemas.microsoft.com/office/drawing/2014/main" id="{13AE3510-AD60-C2A2-C237-BBBC6F968756}"/>
              </a:ext>
            </a:extLst>
          </p:cNvPr>
          <p:cNvSpPr txBox="1">
            <a:spLocks noChangeArrowheads="1"/>
          </p:cNvSpPr>
          <p:nvPr/>
        </p:nvSpPr>
        <p:spPr bwMode="auto">
          <a:xfrm>
            <a:off x="3396684" y="5487081"/>
            <a:ext cx="1469571" cy="684193"/>
          </a:xfrm>
          <a:prstGeom prst="rect">
            <a:avLst/>
          </a:prstGeom>
          <a:noFill/>
          <a:ln>
            <a:noFill/>
          </a:ln>
        </p:spPr>
        <p:txBody>
          <a:bodyPr lIns="89565" tIns="44783" rIns="89565" bIns="44783">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r>
              <a:rPr lang="en-US" altLang="en-US" sz="1929" b="1">
                <a:solidFill>
                  <a:schemeClr val="bg2">
                    <a:lumMod val="10000"/>
                  </a:schemeClr>
                </a:solidFill>
              </a:rPr>
              <a:t>Positive examples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85543"/>
                                        </p:tgtEl>
                                        <p:attrNameLst>
                                          <p:attrName>style.visibility</p:attrName>
                                        </p:attrNameLst>
                                      </p:cBhvr>
                                      <p:to>
                                        <p:strVal val="visible"/>
                                      </p:to>
                                    </p:set>
                                    <p:animEffect transition="in" filter="strips(downRight)">
                                      <p:cBhvr>
                                        <p:cTn id="7" dur="500"/>
                                        <p:tgtEl>
                                          <p:spTgt spid="1985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85542"/>
                                        </p:tgtEl>
                                        <p:attrNameLst>
                                          <p:attrName>style.visibility</p:attrName>
                                        </p:attrNameLst>
                                      </p:cBhvr>
                                      <p:to>
                                        <p:strVal val="visible"/>
                                      </p:to>
                                    </p:set>
                                    <p:animEffect transition="in" filter="strips(downRight)">
                                      <p:cBhvr>
                                        <p:cTn id="12" dur="500"/>
                                        <p:tgtEl>
                                          <p:spTgt spid="1985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85541"/>
                                        </p:tgtEl>
                                        <p:attrNameLst>
                                          <p:attrName>style.visibility</p:attrName>
                                        </p:attrNameLst>
                                      </p:cBhvr>
                                      <p:to>
                                        <p:strVal val="visible"/>
                                      </p:to>
                                    </p:set>
                                    <p:animEffect transition="in" filter="strips(downRight)">
                                      <p:cBhvr>
                                        <p:cTn id="17" dur="500"/>
                                        <p:tgtEl>
                                          <p:spTgt spid="198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5541" grpId="0" animBg="1"/>
      <p:bldP spid="1985542" grpId="0" animBg="1"/>
      <p:bldP spid="198554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a:extLst>
              <a:ext uri="{FF2B5EF4-FFF2-40B4-BE49-F238E27FC236}">
                <a16:creationId xmlns:a16="http://schemas.microsoft.com/office/drawing/2014/main" id="{D894BA97-B8A4-C897-7319-24B90BCF21DD}"/>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01C5B057-BFE8-42D5-B22F-F7454D404789}" type="slidenum">
              <a:rPr lang="en-US" altLang="en-US" sz="1179">
                <a:solidFill>
                  <a:srgbClr val="FFFFFF"/>
                </a:solidFill>
              </a:rPr>
              <a:pPr algn="l">
                <a:spcBef>
                  <a:spcPct val="0"/>
                </a:spcBef>
                <a:buFontTx/>
                <a:buNone/>
              </a:pPr>
              <a:t>49</a:t>
            </a:fld>
            <a:endParaRPr lang="en-US" altLang="en-US" sz="1179">
              <a:solidFill>
                <a:srgbClr val="FFFFFF"/>
              </a:solidFill>
            </a:endParaRPr>
          </a:p>
        </p:txBody>
      </p:sp>
      <p:sp>
        <p:nvSpPr>
          <p:cNvPr id="63491" name="Rectangle 2">
            <a:extLst>
              <a:ext uri="{FF2B5EF4-FFF2-40B4-BE49-F238E27FC236}">
                <a16:creationId xmlns:a16="http://schemas.microsoft.com/office/drawing/2014/main" id="{F258E27E-1693-52F3-CBE0-7B8299CFC70D}"/>
              </a:ext>
            </a:extLst>
          </p:cNvPr>
          <p:cNvSpPr>
            <a:spLocks noGrp="1" noChangeArrowheads="1"/>
          </p:cNvSpPr>
          <p:nvPr>
            <p:ph type="title"/>
          </p:nvPr>
        </p:nvSpPr>
        <p:spPr/>
        <p:txBody>
          <a:bodyPr/>
          <a:lstStyle/>
          <a:p>
            <a:pPr eaLnBrk="1" hangingPunct="1">
              <a:defRPr/>
            </a:pPr>
            <a:r>
              <a:rPr lang="en-US" altLang="en-US">
                <a:solidFill>
                  <a:schemeClr val="bg1"/>
                </a:solidFill>
              </a:rPr>
              <a:t>Rule Generation</a:t>
            </a:r>
          </a:p>
        </p:txBody>
      </p:sp>
      <p:sp>
        <p:nvSpPr>
          <p:cNvPr id="94212" name="Rectangle 3">
            <a:extLst>
              <a:ext uri="{FF2B5EF4-FFF2-40B4-BE49-F238E27FC236}">
                <a16:creationId xmlns:a16="http://schemas.microsoft.com/office/drawing/2014/main" id="{8A7354F8-0F65-0376-45F9-126F633138ED}"/>
              </a:ext>
            </a:extLst>
          </p:cNvPr>
          <p:cNvSpPr>
            <a:spLocks noGrp="1"/>
          </p:cNvSpPr>
          <p:nvPr>
            <p:ph type="body" idx="1"/>
          </p:nvPr>
        </p:nvSpPr>
        <p:spPr>
          <a:xfrm>
            <a:off x="603818" y="1219541"/>
            <a:ext cx="7936366" cy="2056379"/>
          </a:xfrm>
        </p:spPr>
        <p:txBody>
          <a:bodyPr/>
          <a:lstStyle/>
          <a:p>
            <a:pPr eaLnBrk="1" hangingPunct="1">
              <a:lnSpc>
                <a:spcPct val="90000"/>
              </a:lnSpc>
            </a:pPr>
            <a:r>
              <a:rPr lang="en-US" altLang="en-US" sz="2357">
                <a:solidFill>
                  <a:schemeClr val="bg1"/>
                </a:solidFill>
              </a:rPr>
              <a:t>To generate a rule</a:t>
            </a:r>
          </a:p>
          <a:p>
            <a:pPr lvl="1" eaLnBrk="1" hangingPunct="1">
              <a:lnSpc>
                <a:spcPct val="90000"/>
              </a:lnSpc>
              <a:buFont typeface="Wingdings" panose="05000000000000000000" pitchFamily="2" charset="2"/>
              <a:buNone/>
            </a:pPr>
            <a:r>
              <a:rPr lang="en-US" altLang="en-US" sz="2357" b="1">
                <a:solidFill>
                  <a:schemeClr val="bg1"/>
                </a:solidFill>
              </a:rPr>
              <a:t>while</a:t>
            </a:r>
            <a:r>
              <a:rPr lang="en-US" altLang="en-US" sz="2357">
                <a:solidFill>
                  <a:schemeClr val="bg1"/>
                </a:solidFill>
              </a:rPr>
              <a:t>(true)</a:t>
            </a:r>
          </a:p>
          <a:p>
            <a:pPr lvl="1" eaLnBrk="1" hangingPunct="1">
              <a:lnSpc>
                <a:spcPct val="90000"/>
              </a:lnSpc>
              <a:buFont typeface="Wingdings" panose="05000000000000000000" pitchFamily="2" charset="2"/>
              <a:buNone/>
            </a:pPr>
            <a:r>
              <a:rPr lang="en-US" altLang="en-US" sz="2357">
                <a:solidFill>
                  <a:schemeClr val="bg1"/>
                </a:solidFill>
              </a:rPr>
              <a:t>	find the best predicate </a:t>
            </a:r>
            <a:r>
              <a:rPr lang="en-US" altLang="en-US" sz="2357" i="1">
                <a:solidFill>
                  <a:schemeClr val="bg1"/>
                </a:solidFill>
              </a:rPr>
              <a:t>p</a:t>
            </a:r>
            <a:endParaRPr lang="en-US" altLang="en-US" sz="2357">
              <a:solidFill>
                <a:schemeClr val="bg1"/>
              </a:solidFill>
            </a:endParaRPr>
          </a:p>
          <a:p>
            <a:pPr lvl="1" eaLnBrk="1" hangingPunct="1">
              <a:lnSpc>
                <a:spcPct val="90000"/>
              </a:lnSpc>
              <a:buFont typeface="Wingdings" panose="05000000000000000000" pitchFamily="2" charset="2"/>
              <a:buNone/>
            </a:pPr>
            <a:r>
              <a:rPr lang="en-US" altLang="en-US" sz="2357">
                <a:solidFill>
                  <a:schemeClr val="bg1"/>
                </a:solidFill>
              </a:rPr>
              <a:t>	</a:t>
            </a:r>
            <a:r>
              <a:rPr lang="en-US" altLang="en-US" sz="2357" b="1">
                <a:solidFill>
                  <a:schemeClr val="bg1"/>
                </a:solidFill>
              </a:rPr>
              <a:t>if</a:t>
            </a:r>
            <a:r>
              <a:rPr lang="en-US" altLang="en-US" sz="2357">
                <a:solidFill>
                  <a:schemeClr val="bg1"/>
                </a:solidFill>
              </a:rPr>
              <a:t> foil-gain(</a:t>
            </a:r>
            <a:r>
              <a:rPr lang="en-US" altLang="en-US" sz="2357" i="1">
                <a:solidFill>
                  <a:schemeClr val="bg1"/>
                </a:solidFill>
              </a:rPr>
              <a:t>p</a:t>
            </a:r>
            <a:r>
              <a:rPr lang="en-US" altLang="en-US" sz="2357">
                <a:solidFill>
                  <a:schemeClr val="bg1"/>
                </a:solidFill>
              </a:rPr>
              <a:t>) &gt; threshold </a:t>
            </a:r>
            <a:r>
              <a:rPr lang="en-US" altLang="en-US" sz="2357" b="1">
                <a:solidFill>
                  <a:schemeClr val="bg1"/>
                </a:solidFill>
              </a:rPr>
              <a:t>then</a:t>
            </a:r>
            <a:r>
              <a:rPr lang="en-US" altLang="en-US" sz="2357">
                <a:solidFill>
                  <a:schemeClr val="bg1"/>
                </a:solidFill>
              </a:rPr>
              <a:t> add </a:t>
            </a:r>
            <a:r>
              <a:rPr lang="en-US" altLang="en-US" sz="2357" i="1">
                <a:solidFill>
                  <a:schemeClr val="bg1"/>
                </a:solidFill>
              </a:rPr>
              <a:t>p</a:t>
            </a:r>
            <a:r>
              <a:rPr lang="en-US" altLang="en-US" sz="2357">
                <a:solidFill>
                  <a:schemeClr val="bg1"/>
                </a:solidFill>
              </a:rPr>
              <a:t> to current rule</a:t>
            </a:r>
          </a:p>
          <a:p>
            <a:pPr lvl="1" eaLnBrk="1" hangingPunct="1">
              <a:lnSpc>
                <a:spcPct val="90000"/>
              </a:lnSpc>
              <a:buFont typeface="Wingdings" panose="05000000000000000000" pitchFamily="2" charset="2"/>
              <a:buNone/>
            </a:pPr>
            <a:r>
              <a:rPr lang="en-US" altLang="en-US" sz="2357">
                <a:solidFill>
                  <a:schemeClr val="bg1"/>
                </a:solidFill>
              </a:rPr>
              <a:t>	</a:t>
            </a:r>
            <a:r>
              <a:rPr lang="en-US" altLang="en-US" sz="2357" b="1">
                <a:solidFill>
                  <a:schemeClr val="bg1"/>
                </a:solidFill>
              </a:rPr>
              <a:t>else</a:t>
            </a:r>
            <a:r>
              <a:rPr lang="en-US" altLang="en-US" sz="2357">
                <a:solidFill>
                  <a:schemeClr val="bg1"/>
                </a:solidFill>
              </a:rPr>
              <a:t> break</a:t>
            </a:r>
          </a:p>
        </p:txBody>
      </p:sp>
      <p:sp>
        <p:nvSpPr>
          <p:cNvPr id="94213" name="Rectangle 4">
            <a:extLst>
              <a:ext uri="{FF2B5EF4-FFF2-40B4-BE49-F238E27FC236}">
                <a16:creationId xmlns:a16="http://schemas.microsoft.com/office/drawing/2014/main" id="{710AFB5E-829D-7747-5C34-EFBC07072904}"/>
              </a:ext>
            </a:extLst>
          </p:cNvPr>
          <p:cNvSpPr>
            <a:spLocks noChangeArrowheads="1"/>
          </p:cNvSpPr>
          <p:nvPr/>
        </p:nvSpPr>
        <p:spPr bwMode="auto">
          <a:xfrm>
            <a:off x="1927113" y="3150053"/>
            <a:ext cx="1983241" cy="2973161"/>
          </a:xfrm>
          <a:prstGeom prst="rect">
            <a:avLst/>
          </a:prstGeom>
          <a:solidFill>
            <a:srgbClr val="FF0000"/>
          </a:solidFill>
          <a:ln w="9525">
            <a:solidFill>
              <a:schemeClr val="tx1"/>
            </a:solidFill>
            <a:miter lim="800000"/>
            <a:headEnd/>
            <a:tailEnd/>
          </a:ln>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endParaRPr lang="en-US" altLang="en-US" sz="1929">
              <a:latin typeface="Arial" panose="020B0604020202020204" pitchFamily="34" charset="0"/>
            </a:endParaRPr>
          </a:p>
        </p:txBody>
      </p:sp>
      <p:sp>
        <p:nvSpPr>
          <p:cNvPr id="94214" name="Rectangle 5">
            <a:extLst>
              <a:ext uri="{FF2B5EF4-FFF2-40B4-BE49-F238E27FC236}">
                <a16:creationId xmlns:a16="http://schemas.microsoft.com/office/drawing/2014/main" id="{B13234BA-52B8-2BF5-EFD7-87380DDA504C}"/>
              </a:ext>
            </a:extLst>
          </p:cNvPr>
          <p:cNvSpPr>
            <a:spLocks noChangeArrowheads="1"/>
          </p:cNvSpPr>
          <p:nvPr/>
        </p:nvSpPr>
        <p:spPr bwMode="auto">
          <a:xfrm>
            <a:off x="3910353" y="3184071"/>
            <a:ext cx="3379674" cy="2973161"/>
          </a:xfrm>
          <a:prstGeom prst="rect">
            <a:avLst/>
          </a:prstGeom>
          <a:solidFill>
            <a:srgbClr val="000080"/>
          </a:solidFill>
          <a:ln w="9525">
            <a:solidFill>
              <a:schemeClr val="tx1"/>
            </a:solidFill>
            <a:miter lim="800000"/>
            <a:headEnd/>
            <a:tailEnd/>
          </a:ln>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94215" name="Text Box 6">
            <a:extLst>
              <a:ext uri="{FF2B5EF4-FFF2-40B4-BE49-F238E27FC236}">
                <a16:creationId xmlns:a16="http://schemas.microsoft.com/office/drawing/2014/main" id="{09B1DD40-A07C-BEB6-5BF6-17996E29BC30}"/>
              </a:ext>
            </a:extLst>
          </p:cNvPr>
          <p:cNvSpPr txBox="1">
            <a:spLocks noChangeArrowheads="1"/>
          </p:cNvSpPr>
          <p:nvPr/>
        </p:nvSpPr>
        <p:spPr bwMode="auto">
          <a:xfrm>
            <a:off x="2294505" y="5388429"/>
            <a:ext cx="1175316" cy="98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spcBef>
                <a:spcPct val="50000"/>
              </a:spcBef>
              <a:buFontTx/>
              <a:buNone/>
            </a:pPr>
            <a:r>
              <a:rPr lang="en-US" altLang="en-US" sz="1929">
                <a:solidFill>
                  <a:srgbClr val="FFFF00"/>
                </a:solidFill>
                <a:latin typeface="Arial" panose="020B0604020202020204" pitchFamily="34" charset="0"/>
              </a:rPr>
              <a:t>Positive examples</a:t>
            </a:r>
          </a:p>
        </p:txBody>
      </p:sp>
      <p:sp>
        <p:nvSpPr>
          <p:cNvPr id="94216" name="Text Box 7">
            <a:extLst>
              <a:ext uri="{FF2B5EF4-FFF2-40B4-BE49-F238E27FC236}">
                <a16:creationId xmlns:a16="http://schemas.microsoft.com/office/drawing/2014/main" id="{52C966FC-CF5A-4D49-E79F-8BBEAE327B37}"/>
              </a:ext>
            </a:extLst>
          </p:cNvPr>
          <p:cNvSpPr txBox="1">
            <a:spLocks noChangeArrowheads="1"/>
          </p:cNvSpPr>
          <p:nvPr/>
        </p:nvSpPr>
        <p:spPr bwMode="auto">
          <a:xfrm>
            <a:off x="5085670" y="5439456"/>
            <a:ext cx="1690688" cy="68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spcBef>
                <a:spcPct val="50000"/>
              </a:spcBef>
              <a:buFontTx/>
              <a:buNone/>
            </a:pPr>
            <a:r>
              <a:rPr lang="en-US" altLang="en-US" sz="1929">
                <a:solidFill>
                  <a:srgbClr val="FFFF00"/>
                </a:solidFill>
                <a:latin typeface="Arial" panose="020B0604020202020204" pitchFamily="34" charset="0"/>
              </a:rPr>
              <a:t>Negative examples</a:t>
            </a:r>
          </a:p>
        </p:txBody>
      </p:sp>
      <p:sp>
        <p:nvSpPr>
          <p:cNvPr id="1987592" name="Oval 8">
            <a:extLst>
              <a:ext uri="{FF2B5EF4-FFF2-40B4-BE49-F238E27FC236}">
                <a16:creationId xmlns:a16="http://schemas.microsoft.com/office/drawing/2014/main" id="{86AF8670-0BDD-2B02-08DC-D69B0923F61D}"/>
              </a:ext>
            </a:extLst>
          </p:cNvPr>
          <p:cNvSpPr>
            <a:spLocks noChangeArrowheads="1"/>
          </p:cNvSpPr>
          <p:nvPr/>
        </p:nvSpPr>
        <p:spPr bwMode="auto">
          <a:xfrm>
            <a:off x="2000250" y="3352461"/>
            <a:ext cx="3233398" cy="2362540"/>
          </a:xfrm>
          <a:prstGeom prst="ellipse">
            <a:avLst/>
          </a:prstGeom>
          <a:solidFill>
            <a:srgbClr val="CCFFFF">
              <a:alpha val="50195"/>
            </a:srgbClr>
          </a:solidFill>
          <a:ln w="9525">
            <a:solidFill>
              <a:schemeClr val="tx1"/>
            </a:solidFill>
            <a:round/>
            <a:headEnd/>
            <a:tailEnd/>
          </a:ln>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1929" i="1">
                <a:latin typeface="Arial" panose="020B0604020202020204" pitchFamily="34" charset="0"/>
              </a:rPr>
              <a:t>A3</a:t>
            </a:r>
            <a:r>
              <a:rPr lang="en-US" altLang="en-US" sz="1929">
                <a:latin typeface="Arial" panose="020B0604020202020204" pitchFamily="34" charset="0"/>
              </a:rPr>
              <a:t>=1</a:t>
            </a:r>
          </a:p>
        </p:txBody>
      </p:sp>
      <p:sp>
        <p:nvSpPr>
          <p:cNvPr id="1987593" name="Oval 9">
            <a:extLst>
              <a:ext uri="{FF2B5EF4-FFF2-40B4-BE49-F238E27FC236}">
                <a16:creationId xmlns:a16="http://schemas.microsoft.com/office/drawing/2014/main" id="{70DE6855-872F-335B-3A3D-5F42149FB752}"/>
              </a:ext>
            </a:extLst>
          </p:cNvPr>
          <p:cNvSpPr>
            <a:spLocks noChangeArrowheads="1"/>
          </p:cNvSpPr>
          <p:nvPr/>
        </p:nvSpPr>
        <p:spPr bwMode="auto">
          <a:xfrm>
            <a:off x="2146527" y="3401786"/>
            <a:ext cx="2279196" cy="1905000"/>
          </a:xfrm>
          <a:prstGeom prst="ellipse">
            <a:avLst/>
          </a:prstGeom>
          <a:solidFill>
            <a:srgbClr val="00FFFF">
              <a:alpha val="50195"/>
            </a:srgbClr>
          </a:solidFill>
          <a:ln w="9525">
            <a:solidFill>
              <a:schemeClr val="tx1"/>
            </a:solidFill>
            <a:round/>
            <a:headEnd/>
            <a:tailEnd/>
          </a:ln>
        </p:spPr>
        <p:txBody>
          <a:bodyPr wrap="none" lIns="89565" tIns="44783" rIns="89565" bIns="4478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sz="1929" i="1">
                <a:solidFill>
                  <a:schemeClr val="bg2">
                    <a:lumMod val="10000"/>
                  </a:schemeClr>
                </a:solidFill>
              </a:rPr>
              <a:t>A3</a:t>
            </a:r>
            <a:r>
              <a:rPr lang="en-US" altLang="en-US" sz="1929">
                <a:solidFill>
                  <a:schemeClr val="bg2">
                    <a:lumMod val="10000"/>
                  </a:schemeClr>
                </a:solidFill>
              </a:rPr>
              <a:t>=1&amp;&amp;</a:t>
            </a:r>
            <a:r>
              <a:rPr lang="en-US" altLang="en-US" sz="1929" i="1">
                <a:solidFill>
                  <a:schemeClr val="bg2">
                    <a:lumMod val="10000"/>
                  </a:schemeClr>
                </a:solidFill>
              </a:rPr>
              <a:t>A1</a:t>
            </a:r>
            <a:r>
              <a:rPr lang="en-US" altLang="en-US" sz="1929">
                <a:solidFill>
                  <a:schemeClr val="bg2">
                    <a:lumMod val="10000"/>
                  </a:schemeClr>
                </a:solidFill>
              </a:rPr>
              <a:t>=2</a:t>
            </a:r>
          </a:p>
        </p:txBody>
      </p:sp>
      <p:sp>
        <p:nvSpPr>
          <p:cNvPr id="1987594" name="Oval 10">
            <a:extLst>
              <a:ext uri="{FF2B5EF4-FFF2-40B4-BE49-F238E27FC236}">
                <a16:creationId xmlns:a16="http://schemas.microsoft.com/office/drawing/2014/main" id="{186E712C-CA4F-F46B-0EC9-71A8B8AC3A4E}"/>
              </a:ext>
            </a:extLst>
          </p:cNvPr>
          <p:cNvSpPr>
            <a:spLocks noChangeArrowheads="1"/>
          </p:cNvSpPr>
          <p:nvPr/>
        </p:nvSpPr>
        <p:spPr bwMode="auto">
          <a:xfrm>
            <a:off x="2146527" y="3629706"/>
            <a:ext cx="1690688" cy="1372621"/>
          </a:xfrm>
          <a:prstGeom prst="ellipse">
            <a:avLst/>
          </a:prstGeom>
          <a:solidFill>
            <a:schemeClr val="accent1">
              <a:alpha val="65097"/>
            </a:schemeClr>
          </a:solidFill>
          <a:ln w="9525">
            <a:solidFill>
              <a:schemeClr val="tx1"/>
            </a:solidFill>
            <a:round/>
            <a:headEnd/>
            <a:tailEnd/>
          </a:ln>
        </p:spPr>
        <p:txBody>
          <a:bodyPr wrap="none" lIns="89565" tIns="44783" rIns="89565" bIns="4478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sz="1929" i="1" dirty="0">
                <a:solidFill>
                  <a:schemeClr val="bg2">
                    <a:lumMod val="10000"/>
                  </a:schemeClr>
                </a:solidFill>
              </a:rPr>
              <a:t>A3</a:t>
            </a:r>
            <a:r>
              <a:rPr lang="en-US" altLang="en-US" sz="1929" dirty="0">
                <a:solidFill>
                  <a:schemeClr val="bg2">
                    <a:lumMod val="10000"/>
                  </a:schemeClr>
                </a:solidFill>
              </a:rPr>
              <a:t>=1&amp;&amp;</a:t>
            </a:r>
            <a:r>
              <a:rPr lang="en-US" altLang="en-US" sz="1929" i="1" dirty="0">
                <a:solidFill>
                  <a:schemeClr val="bg2">
                    <a:lumMod val="10000"/>
                  </a:schemeClr>
                </a:solidFill>
              </a:rPr>
              <a:t>A1</a:t>
            </a:r>
            <a:r>
              <a:rPr lang="en-US" altLang="en-US" sz="1929" dirty="0">
                <a:solidFill>
                  <a:schemeClr val="bg2">
                    <a:lumMod val="10000"/>
                  </a:schemeClr>
                </a:solidFill>
              </a:rPr>
              <a:t>=2</a:t>
            </a:r>
          </a:p>
          <a:p>
            <a:pPr algn="ctr">
              <a:defRPr/>
            </a:pPr>
            <a:r>
              <a:rPr lang="en-US" altLang="en-US" sz="1929" i="1" dirty="0">
                <a:solidFill>
                  <a:schemeClr val="bg2">
                    <a:lumMod val="10000"/>
                  </a:schemeClr>
                </a:solidFill>
              </a:rPr>
              <a:t>&amp;&amp;A8</a:t>
            </a:r>
            <a:r>
              <a:rPr lang="en-US" altLang="en-US" sz="1929" dirty="0">
                <a:solidFill>
                  <a:schemeClr val="bg2">
                    <a:lumMod val="10000"/>
                  </a:schemeClr>
                </a:solidFill>
              </a:rPr>
              <a:t>=5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7592"/>
                                        </p:tgtEl>
                                        <p:attrNameLst>
                                          <p:attrName>style.visibility</p:attrName>
                                        </p:attrNameLst>
                                      </p:cBhvr>
                                      <p:to>
                                        <p:strVal val="visible"/>
                                      </p:to>
                                    </p:set>
                                    <p:animEffect transition="in" filter="blinds(horizontal)">
                                      <p:cBhvr>
                                        <p:cTn id="7" dur="500"/>
                                        <p:tgtEl>
                                          <p:spTgt spid="19875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87593"/>
                                        </p:tgtEl>
                                        <p:attrNameLst>
                                          <p:attrName>style.visibility</p:attrName>
                                        </p:attrNameLst>
                                      </p:cBhvr>
                                      <p:to>
                                        <p:strVal val="visible"/>
                                      </p:to>
                                    </p:set>
                                    <p:animEffect transition="in" filter="blinds(horizontal)">
                                      <p:cBhvr>
                                        <p:cTn id="12" dur="500"/>
                                        <p:tgtEl>
                                          <p:spTgt spid="19875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87594"/>
                                        </p:tgtEl>
                                        <p:attrNameLst>
                                          <p:attrName>style.visibility</p:attrName>
                                        </p:attrNameLst>
                                      </p:cBhvr>
                                      <p:to>
                                        <p:strVal val="visible"/>
                                      </p:to>
                                    </p:set>
                                    <p:animEffect transition="in" filter="blinds(horizontal)">
                                      <p:cBhvr>
                                        <p:cTn id="17" dur="500"/>
                                        <p:tgtEl>
                                          <p:spTgt spid="198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592" grpId="0" animBg="1"/>
      <p:bldP spid="1987593" grpId="0" animBg="1"/>
      <p:bldP spid="19875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A9EBA2B8-F1FE-1F2F-CC90-95D72A6355AE}"/>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89AFE9A3-AED2-455A-A096-517F72AD7A88}" type="slidenum">
              <a:rPr lang="en-US" altLang="en-US" sz="1179">
                <a:solidFill>
                  <a:srgbClr val="FFFFFF"/>
                </a:solidFill>
              </a:rPr>
              <a:pPr algn="l">
                <a:spcBef>
                  <a:spcPct val="0"/>
                </a:spcBef>
                <a:buFontTx/>
                <a:buNone/>
              </a:pPr>
              <a:t>5</a:t>
            </a:fld>
            <a:endParaRPr lang="en-US" altLang="en-US" sz="1179">
              <a:solidFill>
                <a:srgbClr val="FFFFFF"/>
              </a:solidFill>
            </a:endParaRPr>
          </a:p>
        </p:txBody>
      </p:sp>
      <p:sp>
        <p:nvSpPr>
          <p:cNvPr id="33795" name="Rectangle 2">
            <a:extLst>
              <a:ext uri="{FF2B5EF4-FFF2-40B4-BE49-F238E27FC236}">
                <a16:creationId xmlns:a16="http://schemas.microsoft.com/office/drawing/2014/main" id="{8DFA37AF-0EE8-E715-79E8-FAFBD875BA07}"/>
              </a:ext>
            </a:extLst>
          </p:cNvPr>
          <p:cNvSpPr>
            <a:spLocks noGrp="1" noChangeArrowheads="1"/>
          </p:cNvSpPr>
          <p:nvPr>
            <p:ph type="title"/>
          </p:nvPr>
        </p:nvSpPr>
        <p:spPr>
          <a:xfrm>
            <a:off x="676955" y="244929"/>
            <a:ext cx="7715250" cy="685460"/>
          </a:xfrm>
        </p:spPr>
        <p:txBody>
          <a:bodyPr/>
          <a:lstStyle/>
          <a:p>
            <a:pPr eaLnBrk="1" hangingPunct="1">
              <a:defRPr/>
            </a:pPr>
            <a:r>
              <a:rPr lang="en-US" altLang="en-US" sz="3428">
                <a:solidFill>
                  <a:schemeClr val="bg1"/>
                </a:solidFill>
              </a:rPr>
              <a:t>Classification—A Two-Step Process </a:t>
            </a:r>
          </a:p>
        </p:txBody>
      </p:sp>
      <p:sp>
        <p:nvSpPr>
          <p:cNvPr id="13316" name="Rectangle 3">
            <a:extLst>
              <a:ext uri="{FF2B5EF4-FFF2-40B4-BE49-F238E27FC236}">
                <a16:creationId xmlns:a16="http://schemas.microsoft.com/office/drawing/2014/main" id="{8CDCAFA7-F816-694E-2DC6-EBE691BB3A87}"/>
              </a:ext>
            </a:extLst>
          </p:cNvPr>
          <p:cNvSpPr>
            <a:spLocks noGrp="1"/>
          </p:cNvSpPr>
          <p:nvPr>
            <p:ph type="body" idx="1"/>
          </p:nvPr>
        </p:nvSpPr>
        <p:spPr>
          <a:xfrm>
            <a:off x="489857" y="898072"/>
            <a:ext cx="8490857" cy="5732009"/>
          </a:xfrm>
        </p:spPr>
        <p:txBody>
          <a:bodyPr/>
          <a:lstStyle/>
          <a:p>
            <a:pPr eaLnBrk="1" hangingPunct="1"/>
            <a:r>
              <a:rPr lang="en-US" altLang="en-US" sz="1929">
                <a:solidFill>
                  <a:schemeClr val="bg1"/>
                </a:solidFill>
              </a:rPr>
              <a:t>Model construction: describing a set of predetermined classes</a:t>
            </a:r>
          </a:p>
          <a:p>
            <a:pPr lvl="1" eaLnBrk="1" hangingPunct="1"/>
            <a:r>
              <a:rPr lang="en-US" altLang="en-US" sz="1929">
                <a:solidFill>
                  <a:schemeClr val="bg1"/>
                </a:solidFill>
              </a:rPr>
              <a:t>Each tuple /sample is assumed to belong to a predefined class, as determined by the class label attribute</a:t>
            </a:r>
          </a:p>
          <a:p>
            <a:pPr lvl="1" eaLnBrk="1" hangingPunct="1"/>
            <a:r>
              <a:rPr lang="en-US" altLang="en-US" sz="1929">
                <a:solidFill>
                  <a:schemeClr val="bg1"/>
                </a:solidFill>
              </a:rPr>
              <a:t>The set of tuples used for model construction is training set</a:t>
            </a:r>
          </a:p>
          <a:p>
            <a:pPr lvl="1" eaLnBrk="1" hangingPunct="1"/>
            <a:r>
              <a:rPr lang="en-US" altLang="en-US" sz="1929">
                <a:solidFill>
                  <a:schemeClr val="bg1"/>
                </a:solidFill>
              </a:rPr>
              <a:t>The model is represented as classification rules, decision trees, or mathematical formulae</a:t>
            </a:r>
          </a:p>
          <a:p>
            <a:pPr eaLnBrk="1" hangingPunct="1"/>
            <a:r>
              <a:rPr lang="en-US" altLang="en-US" sz="1929">
                <a:solidFill>
                  <a:schemeClr val="bg1"/>
                </a:solidFill>
              </a:rPr>
              <a:t>Model usage: for classifying future or unknown objects</a:t>
            </a:r>
          </a:p>
          <a:p>
            <a:pPr lvl="1" eaLnBrk="1" hangingPunct="1"/>
            <a:r>
              <a:rPr lang="en-US" altLang="en-US" sz="1929">
                <a:solidFill>
                  <a:schemeClr val="bg1"/>
                </a:solidFill>
              </a:rPr>
              <a:t>Estimate accuracy of the model</a:t>
            </a:r>
          </a:p>
          <a:p>
            <a:pPr lvl="2" eaLnBrk="1" hangingPunct="1"/>
            <a:r>
              <a:rPr lang="en-US" altLang="en-US" sz="1929">
                <a:solidFill>
                  <a:schemeClr val="bg1"/>
                </a:solidFill>
              </a:rPr>
              <a:t>The known label of test sample is compared with the classified result from the model</a:t>
            </a:r>
          </a:p>
          <a:p>
            <a:pPr lvl="2" eaLnBrk="1" hangingPunct="1"/>
            <a:r>
              <a:rPr lang="en-US" altLang="en-US" sz="1929">
                <a:solidFill>
                  <a:schemeClr val="bg1"/>
                </a:solidFill>
              </a:rPr>
              <a:t>Accuracy rate is the percentage of test set samples that are correctly classified by the model</a:t>
            </a:r>
          </a:p>
          <a:p>
            <a:pPr lvl="2" eaLnBrk="1" hangingPunct="1"/>
            <a:r>
              <a:rPr lang="en-US" altLang="en-US" sz="1929">
                <a:solidFill>
                  <a:schemeClr val="bg1"/>
                </a:solidFill>
              </a:rPr>
              <a:t>Test set is independent of training set (otherwise overfitting) </a:t>
            </a:r>
          </a:p>
          <a:p>
            <a:pPr lvl="1" eaLnBrk="1" hangingPunct="1"/>
            <a:r>
              <a:rPr lang="en-US" altLang="en-US" sz="1929">
                <a:solidFill>
                  <a:schemeClr val="bg1"/>
                </a:solidFill>
              </a:rPr>
              <a:t>If the accuracy is acceptable, use the model to classify new data</a:t>
            </a:r>
          </a:p>
          <a:p>
            <a:pPr eaLnBrk="1" hangingPunct="1"/>
            <a:r>
              <a:rPr lang="en-US" altLang="en-US" sz="1929">
                <a:solidFill>
                  <a:schemeClr val="bg1"/>
                </a:solidFill>
              </a:rPr>
              <a:t>Note: If </a:t>
            </a:r>
            <a:r>
              <a:rPr lang="en-US" altLang="en-US" sz="1929" i="1">
                <a:solidFill>
                  <a:schemeClr val="bg1"/>
                </a:solidFill>
              </a:rPr>
              <a:t>the test set </a:t>
            </a:r>
            <a:r>
              <a:rPr lang="en-US" altLang="en-US" sz="1929">
                <a:solidFill>
                  <a:schemeClr val="bg1"/>
                </a:solidFill>
              </a:rPr>
              <a:t>is used to select models, it is called validation (test) set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7">
            <a:extLst>
              <a:ext uri="{FF2B5EF4-FFF2-40B4-BE49-F238E27FC236}">
                <a16:creationId xmlns:a16="http://schemas.microsoft.com/office/drawing/2014/main" id="{6D17A91B-697F-92CC-1902-34948A63617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spcBef>
                <a:spcPct val="0"/>
              </a:spcBef>
              <a:buFontTx/>
              <a:buNone/>
            </a:pPr>
            <a:fld id="{F3B0EAA6-DF4C-4A7C-953C-03C60286928D}" type="slidenum">
              <a:rPr lang="en-US" altLang="en-US" sz="1179">
                <a:solidFill>
                  <a:srgbClr val="FFFFFF"/>
                </a:solidFill>
              </a:rPr>
              <a:pPr>
                <a:spcBef>
                  <a:spcPct val="0"/>
                </a:spcBef>
                <a:buFontTx/>
                <a:buNone/>
              </a:pPr>
              <a:t>50</a:t>
            </a:fld>
            <a:endParaRPr lang="en-US" altLang="en-US" sz="1179">
              <a:solidFill>
                <a:srgbClr val="FFFFFF"/>
              </a:solidFill>
            </a:endParaRPr>
          </a:p>
        </p:txBody>
      </p:sp>
      <p:sp>
        <p:nvSpPr>
          <p:cNvPr id="21509" name="Rectangle 2">
            <a:extLst>
              <a:ext uri="{FF2B5EF4-FFF2-40B4-BE49-F238E27FC236}">
                <a16:creationId xmlns:a16="http://schemas.microsoft.com/office/drawing/2014/main" id="{EFB6A98C-C4AD-D15D-D708-C9596CB21C15}"/>
              </a:ext>
            </a:extLst>
          </p:cNvPr>
          <p:cNvSpPr>
            <a:spLocks noGrp="1" noChangeArrowheads="1"/>
          </p:cNvSpPr>
          <p:nvPr>
            <p:ph type="title"/>
          </p:nvPr>
        </p:nvSpPr>
        <p:spPr>
          <a:xfrm>
            <a:off x="466044" y="243229"/>
            <a:ext cx="8103054" cy="608920"/>
          </a:xfrm>
        </p:spPr>
        <p:txBody>
          <a:bodyPr>
            <a:normAutofit fontScale="90000"/>
          </a:bodyPr>
          <a:lstStyle/>
          <a:p>
            <a:pPr eaLnBrk="1" hangingPunct="1">
              <a:defRPr/>
            </a:pPr>
            <a:r>
              <a:rPr lang="en-US" altLang="en-US" dirty="0">
                <a:solidFill>
                  <a:schemeClr val="bg1"/>
                </a:solidFill>
              </a:rPr>
              <a:t>How to Learn-One-Rule?</a:t>
            </a:r>
          </a:p>
        </p:txBody>
      </p:sp>
      <p:sp>
        <p:nvSpPr>
          <p:cNvPr id="96260" name="Rectangle 3">
            <a:extLst>
              <a:ext uri="{FF2B5EF4-FFF2-40B4-BE49-F238E27FC236}">
                <a16:creationId xmlns:a16="http://schemas.microsoft.com/office/drawing/2014/main" id="{95F07475-9B49-2758-E713-8D01D84F4842}"/>
              </a:ext>
            </a:extLst>
          </p:cNvPr>
          <p:cNvSpPr>
            <a:spLocks noGrp="1"/>
          </p:cNvSpPr>
          <p:nvPr>
            <p:ph type="body" sz="half" idx="1"/>
          </p:nvPr>
        </p:nvSpPr>
        <p:spPr>
          <a:xfrm>
            <a:off x="163286" y="779010"/>
            <a:ext cx="8817429" cy="5344205"/>
          </a:xfrm>
        </p:spPr>
        <p:txBody>
          <a:bodyPr/>
          <a:lstStyle/>
          <a:p>
            <a:pPr eaLnBrk="1" hangingPunct="1"/>
            <a:r>
              <a:rPr lang="en-US" altLang="en-US" sz="2357">
                <a:solidFill>
                  <a:schemeClr val="bg1"/>
                </a:solidFill>
              </a:rPr>
              <a:t>Start with the </a:t>
            </a:r>
            <a:r>
              <a:rPr lang="en-US" altLang="en-US" sz="2357" i="1">
                <a:solidFill>
                  <a:schemeClr val="bg1"/>
                </a:solidFill>
              </a:rPr>
              <a:t>most general rule</a:t>
            </a:r>
            <a:r>
              <a:rPr lang="en-US" altLang="en-US" sz="2357">
                <a:solidFill>
                  <a:schemeClr val="bg1"/>
                </a:solidFill>
              </a:rPr>
              <a:t> possible: condition = empty</a:t>
            </a:r>
          </a:p>
          <a:p>
            <a:pPr eaLnBrk="1" hangingPunct="1"/>
            <a:r>
              <a:rPr lang="en-US" altLang="en-US" sz="2357" i="1">
                <a:solidFill>
                  <a:schemeClr val="bg1"/>
                </a:solidFill>
              </a:rPr>
              <a:t>Adding new attributes</a:t>
            </a:r>
            <a:r>
              <a:rPr lang="en-US" altLang="en-US" sz="2357">
                <a:solidFill>
                  <a:schemeClr val="bg1"/>
                </a:solidFill>
              </a:rPr>
              <a:t> by adopting a greedy depth-first strategy</a:t>
            </a:r>
          </a:p>
          <a:p>
            <a:pPr lvl="1" eaLnBrk="1" hangingPunct="1"/>
            <a:r>
              <a:rPr lang="en-US" altLang="en-US" sz="2357">
                <a:solidFill>
                  <a:schemeClr val="bg1"/>
                </a:solidFill>
              </a:rPr>
              <a:t>Picks the one that most improves the rule quality</a:t>
            </a:r>
          </a:p>
          <a:p>
            <a:pPr eaLnBrk="1" hangingPunct="1"/>
            <a:r>
              <a:rPr lang="en-US" altLang="en-US" sz="2357">
                <a:solidFill>
                  <a:schemeClr val="bg1"/>
                </a:solidFill>
              </a:rPr>
              <a:t>Rule-Quality measures: consider both coverage and accuracy</a:t>
            </a:r>
          </a:p>
          <a:p>
            <a:pPr lvl="1" eaLnBrk="1" hangingPunct="1"/>
            <a:r>
              <a:rPr lang="en-US" altLang="en-US" sz="2357">
                <a:solidFill>
                  <a:schemeClr val="bg1"/>
                </a:solidFill>
              </a:rPr>
              <a:t>Foil-gain (in FOIL &amp; RIPPER): assesses info_gain by extending condition</a:t>
            </a:r>
          </a:p>
          <a:p>
            <a:pPr lvl="1" eaLnBrk="1" hangingPunct="1"/>
            <a:endParaRPr lang="en-US" altLang="en-US" sz="2357">
              <a:solidFill>
                <a:schemeClr val="bg1"/>
              </a:solidFill>
            </a:endParaRPr>
          </a:p>
          <a:p>
            <a:pPr lvl="2" eaLnBrk="1" hangingPunct="1"/>
            <a:r>
              <a:rPr lang="en-US" altLang="en-US" sz="1929">
                <a:solidFill>
                  <a:schemeClr val="bg1"/>
                </a:solidFill>
              </a:rPr>
              <a:t>favors rules that have high accuracy and cover many positive tuples</a:t>
            </a:r>
          </a:p>
          <a:p>
            <a:pPr eaLnBrk="1" hangingPunct="1"/>
            <a:r>
              <a:rPr lang="en-US" altLang="en-US" sz="2357">
                <a:solidFill>
                  <a:schemeClr val="bg1"/>
                </a:solidFill>
              </a:rPr>
              <a:t>Rule pruning based on an independent set of test tuples</a:t>
            </a:r>
            <a:endParaRPr lang="en-US" altLang="en-US" sz="1929">
              <a:solidFill>
                <a:schemeClr val="bg1"/>
              </a:solidFill>
            </a:endParaRPr>
          </a:p>
          <a:p>
            <a:pPr lvl="2" eaLnBrk="1" hangingPunct="1">
              <a:buFont typeface="Wingdings" panose="05000000000000000000" pitchFamily="2" charset="2"/>
              <a:buNone/>
            </a:pPr>
            <a:endParaRPr lang="en-US" altLang="en-US" sz="1929">
              <a:solidFill>
                <a:schemeClr val="bg1"/>
              </a:solidFill>
            </a:endParaRPr>
          </a:p>
          <a:p>
            <a:pPr lvl="2" eaLnBrk="1" hangingPunct="1">
              <a:buFont typeface="Wingdings" panose="05000000000000000000" pitchFamily="2" charset="2"/>
              <a:buNone/>
            </a:pPr>
            <a:endParaRPr lang="en-US" altLang="en-US" sz="1929">
              <a:solidFill>
                <a:schemeClr val="bg1"/>
              </a:solidFill>
            </a:endParaRPr>
          </a:p>
          <a:p>
            <a:pPr lvl="2" eaLnBrk="1" hangingPunct="1">
              <a:buFont typeface="Wingdings" panose="05000000000000000000" pitchFamily="2" charset="2"/>
              <a:buNone/>
            </a:pPr>
            <a:r>
              <a:rPr lang="en-US" altLang="en-US">
                <a:solidFill>
                  <a:schemeClr val="bg1"/>
                </a:solidFill>
              </a:rPr>
              <a:t>Pos/neg are # of positive/negative tuples covered by R.</a:t>
            </a:r>
          </a:p>
          <a:p>
            <a:pPr lvl="2" eaLnBrk="1" hangingPunct="1">
              <a:buFont typeface="Wingdings" panose="05000000000000000000" pitchFamily="2" charset="2"/>
              <a:buNone/>
            </a:pPr>
            <a:r>
              <a:rPr lang="en-US" altLang="en-US">
                <a:solidFill>
                  <a:schemeClr val="bg1"/>
                </a:solidFill>
              </a:rPr>
              <a:t>If </a:t>
            </a:r>
            <a:r>
              <a:rPr lang="en-US" altLang="en-US" i="1">
                <a:solidFill>
                  <a:schemeClr val="bg1"/>
                </a:solidFill>
              </a:rPr>
              <a:t>FOIL_Prune</a:t>
            </a:r>
            <a:r>
              <a:rPr lang="en-US" altLang="en-US">
                <a:solidFill>
                  <a:schemeClr val="bg1"/>
                </a:solidFill>
              </a:rPr>
              <a:t> is higher for the pruned version of R, prune R</a:t>
            </a:r>
          </a:p>
        </p:txBody>
      </p:sp>
      <p:graphicFrame>
        <p:nvGraphicFramePr>
          <p:cNvPr id="96261" name="Object 4">
            <a:extLst>
              <a:ext uri="{FF2B5EF4-FFF2-40B4-BE49-F238E27FC236}">
                <a16:creationId xmlns:a16="http://schemas.microsoft.com/office/drawing/2014/main" id="{E337E0D0-EBC9-4500-63EA-F2972EC67FD4}"/>
              </a:ext>
            </a:extLst>
          </p:cNvPr>
          <p:cNvGraphicFramePr>
            <a:graphicFrameLocks noGrp="1" noChangeAspect="1"/>
          </p:cNvGraphicFramePr>
          <p:nvPr>
            <p:ph sz="quarter" idx="2"/>
          </p:nvPr>
        </p:nvGraphicFramePr>
        <p:xfrm>
          <a:off x="3347358" y="2939144"/>
          <a:ext cx="4922384" cy="685460"/>
        </p:xfrm>
        <a:graphic>
          <a:graphicData uri="http://schemas.openxmlformats.org/presentationml/2006/ole">
            <mc:AlternateContent xmlns:mc="http://schemas.openxmlformats.org/markup-compatibility/2006">
              <mc:Choice xmlns:v="urn:schemas-microsoft-com:vml" Requires="v">
                <p:oleObj name="Equation" r:id="rId3" imgW="3365500" imgH="419100" progId="Equation.3">
                  <p:embed/>
                </p:oleObj>
              </mc:Choice>
              <mc:Fallback>
                <p:oleObj name="Equation" r:id="rId3" imgW="3365500" imgH="419100" progId="Equation.3">
                  <p:embed/>
                  <p:pic>
                    <p:nvPicPr>
                      <p:cNvPr id="96261" name="Object 4">
                        <a:extLst>
                          <a:ext uri="{FF2B5EF4-FFF2-40B4-BE49-F238E27FC236}">
                            <a16:creationId xmlns:a16="http://schemas.microsoft.com/office/drawing/2014/main" id="{E337E0D0-EBC9-4500-63EA-F2972EC67FD4}"/>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358" y="2939144"/>
                        <a:ext cx="4922384" cy="6854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2" name="Object 6">
            <a:extLst>
              <a:ext uri="{FF2B5EF4-FFF2-40B4-BE49-F238E27FC236}">
                <a16:creationId xmlns:a16="http://schemas.microsoft.com/office/drawing/2014/main" id="{E36C7F0E-6894-0D67-A9CE-B5CC2EEEBBFB}"/>
              </a:ext>
            </a:extLst>
          </p:cNvPr>
          <p:cNvGraphicFramePr>
            <a:graphicFrameLocks noGrp="1" noChangeAspect="1"/>
          </p:cNvGraphicFramePr>
          <p:nvPr>
            <p:ph sz="quarter" idx="3"/>
          </p:nvPr>
        </p:nvGraphicFramePr>
        <p:xfrm>
          <a:off x="3434103" y="4524375"/>
          <a:ext cx="3048000" cy="699068"/>
        </p:xfrm>
        <a:graphic>
          <a:graphicData uri="http://schemas.openxmlformats.org/presentationml/2006/ole">
            <mc:AlternateContent xmlns:mc="http://schemas.openxmlformats.org/markup-compatibility/2006">
              <mc:Choice xmlns:v="urn:schemas-microsoft-com:vml" Requires="v">
                <p:oleObj name="Equation" r:id="rId5" imgW="1892300" imgH="419100" progId="Equation.3">
                  <p:embed/>
                </p:oleObj>
              </mc:Choice>
              <mc:Fallback>
                <p:oleObj name="Equation" r:id="rId5" imgW="1892300" imgH="419100" progId="Equation.3">
                  <p:embed/>
                  <p:pic>
                    <p:nvPicPr>
                      <p:cNvPr id="96262" name="Object 6">
                        <a:extLst>
                          <a:ext uri="{FF2B5EF4-FFF2-40B4-BE49-F238E27FC236}">
                            <a16:creationId xmlns:a16="http://schemas.microsoft.com/office/drawing/2014/main" id="{E36C7F0E-6894-0D67-A9CE-B5CC2EEEBBFB}"/>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4103" y="4524375"/>
                        <a:ext cx="3048000" cy="6990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CCFE515-3D42-ACEE-1C90-4C6A17D31146}"/>
              </a:ext>
            </a:extLst>
          </p:cNvPr>
          <p:cNvSpPr>
            <a:spLocks noGrp="1" noChangeArrowheads="1"/>
          </p:cNvSpPr>
          <p:nvPr>
            <p:ph type="title"/>
          </p:nvPr>
        </p:nvSpPr>
        <p:spPr/>
        <p:txBody>
          <a:bodyPr>
            <a:normAutofit fontScale="90000"/>
          </a:bodyPr>
          <a:lstStyle/>
          <a:p>
            <a:pPr eaLnBrk="1" hangingPunct="1">
              <a:defRPr/>
            </a:pPr>
            <a:r>
              <a:rPr lang="en-US" altLang="en-US" dirty="0">
                <a:solidFill>
                  <a:schemeClr val="bg1"/>
                </a:solidFill>
              </a:rPr>
              <a:t>Model Evaluation and Selection</a:t>
            </a:r>
          </a:p>
        </p:txBody>
      </p:sp>
      <p:sp>
        <p:nvSpPr>
          <p:cNvPr id="98307" name="Rectangle 3">
            <a:extLst>
              <a:ext uri="{FF2B5EF4-FFF2-40B4-BE49-F238E27FC236}">
                <a16:creationId xmlns:a16="http://schemas.microsoft.com/office/drawing/2014/main" id="{EA6C52FB-C49A-78C1-92C0-BAC75D20EA0B}"/>
              </a:ext>
            </a:extLst>
          </p:cNvPr>
          <p:cNvSpPr>
            <a:spLocks noGrp="1"/>
          </p:cNvSpPr>
          <p:nvPr>
            <p:ph type="body" idx="1"/>
          </p:nvPr>
        </p:nvSpPr>
        <p:spPr/>
        <p:txBody>
          <a:bodyPr/>
          <a:lstStyle/>
          <a:p>
            <a:pPr eaLnBrk="1" hangingPunct="1">
              <a:lnSpc>
                <a:spcPct val="110000"/>
              </a:lnSpc>
            </a:pPr>
            <a:r>
              <a:rPr lang="en-US" altLang="en-US" sz="2357">
                <a:solidFill>
                  <a:schemeClr val="bg1"/>
                </a:solidFill>
              </a:rPr>
              <a:t>Evaluation metrics: How can we measure accuracy?  Other metrics to consider?</a:t>
            </a:r>
          </a:p>
          <a:p>
            <a:pPr eaLnBrk="1" hangingPunct="1">
              <a:lnSpc>
                <a:spcPct val="110000"/>
              </a:lnSpc>
            </a:pPr>
            <a:r>
              <a:rPr lang="en-US" altLang="en-US" sz="2357">
                <a:solidFill>
                  <a:schemeClr val="bg1"/>
                </a:solidFill>
              </a:rPr>
              <a:t>Use </a:t>
            </a:r>
            <a:r>
              <a:rPr lang="en-US" altLang="en-US" sz="2357" b="1">
                <a:solidFill>
                  <a:schemeClr val="bg1"/>
                </a:solidFill>
              </a:rPr>
              <a:t>validation test set</a:t>
            </a:r>
            <a:r>
              <a:rPr lang="en-US" altLang="en-US" sz="2357">
                <a:solidFill>
                  <a:schemeClr val="bg1"/>
                </a:solidFill>
              </a:rPr>
              <a:t> of class-labeled tuples instead of training set when assessing accuracy</a:t>
            </a:r>
          </a:p>
          <a:p>
            <a:pPr eaLnBrk="1" hangingPunct="1">
              <a:lnSpc>
                <a:spcPct val="110000"/>
              </a:lnSpc>
            </a:pPr>
            <a:r>
              <a:rPr lang="en-US" altLang="en-US" sz="2357">
                <a:solidFill>
                  <a:schemeClr val="bg1"/>
                </a:solidFill>
              </a:rPr>
              <a:t>Methods for estimating a classifier’s accuracy: </a:t>
            </a:r>
          </a:p>
          <a:p>
            <a:pPr lvl="1" eaLnBrk="1" hangingPunct="1">
              <a:lnSpc>
                <a:spcPct val="110000"/>
              </a:lnSpc>
            </a:pPr>
            <a:r>
              <a:rPr lang="en-US" altLang="en-US" sz="2357">
                <a:solidFill>
                  <a:schemeClr val="bg1"/>
                </a:solidFill>
              </a:rPr>
              <a:t>Holdout method, random subsampling</a:t>
            </a:r>
          </a:p>
          <a:p>
            <a:pPr lvl="1" eaLnBrk="1" hangingPunct="1">
              <a:lnSpc>
                <a:spcPct val="110000"/>
              </a:lnSpc>
            </a:pPr>
            <a:r>
              <a:rPr lang="en-US" altLang="en-US" sz="2357">
                <a:solidFill>
                  <a:schemeClr val="bg1"/>
                </a:solidFill>
              </a:rPr>
              <a:t>Cross-validation</a:t>
            </a:r>
          </a:p>
          <a:p>
            <a:pPr lvl="1" eaLnBrk="1" hangingPunct="1">
              <a:lnSpc>
                <a:spcPct val="110000"/>
              </a:lnSpc>
            </a:pPr>
            <a:r>
              <a:rPr lang="en-US" altLang="en-US" sz="2357">
                <a:solidFill>
                  <a:schemeClr val="bg1"/>
                </a:solidFill>
              </a:rPr>
              <a:t>Bootstrap</a:t>
            </a:r>
          </a:p>
          <a:p>
            <a:pPr eaLnBrk="1" hangingPunct="1">
              <a:lnSpc>
                <a:spcPct val="110000"/>
              </a:lnSpc>
            </a:pPr>
            <a:r>
              <a:rPr lang="en-US" altLang="en-US" sz="2357">
                <a:solidFill>
                  <a:schemeClr val="bg1"/>
                </a:solidFill>
              </a:rPr>
              <a:t>Comparing classifiers:</a:t>
            </a:r>
          </a:p>
          <a:p>
            <a:pPr lvl="1" eaLnBrk="1" hangingPunct="1">
              <a:lnSpc>
                <a:spcPct val="110000"/>
              </a:lnSpc>
            </a:pPr>
            <a:r>
              <a:rPr lang="en-US" altLang="en-US" sz="2357">
                <a:solidFill>
                  <a:schemeClr val="bg1"/>
                </a:solidFill>
              </a:rPr>
              <a:t>Confidence intervals</a:t>
            </a:r>
          </a:p>
          <a:p>
            <a:pPr lvl="1" eaLnBrk="1" hangingPunct="1">
              <a:lnSpc>
                <a:spcPct val="110000"/>
              </a:lnSpc>
            </a:pPr>
            <a:r>
              <a:rPr lang="en-US" altLang="en-US" sz="2357">
                <a:solidFill>
                  <a:schemeClr val="bg1"/>
                </a:solidFill>
              </a:rPr>
              <a:t>Cost-benefit analysis and ROC Curves</a:t>
            </a:r>
          </a:p>
        </p:txBody>
      </p:sp>
      <p:sp>
        <p:nvSpPr>
          <p:cNvPr id="98308" name="Slide Number Placeholder 7">
            <a:extLst>
              <a:ext uri="{FF2B5EF4-FFF2-40B4-BE49-F238E27FC236}">
                <a16:creationId xmlns:a16="http://schemas.microsoft.com/office/drawing/2014/main" id="{7F0A3441-CF9E-FCED-B4AD-2F477FD9FBD3}"/>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5895BCBB-130B-470B-9CB7-62ED884AC73A}" type="slidenum">
              <a:rPr lang="en-US" altLang="en-US" sz="1179" b="1">
                <a:latin typeface="Calibri" panose="020F0502020204030204" pitchFamily="34" charset="0"/>
              </a:rPr>
              <a:pPr algn="r" eaLnBrk="1" hangingPunct="1">
                <a:spcBef>
                  <a:spcPct val="0"/>
                </a:spcBef>
                <a:buFontTx/>
                <a:buNone/>
              </a:pPr>
              <a:t>51</a:t>
            </a:fld>
            <a:endParaRPr lang="en-US" altLang="en-US" sz="1179" b="1">
              <a:latin typeface="Calibri" panose="020F0502020204030204" pitchFamily="34"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DF53246-FC84-AC06-68A1-6A2BBF387596}"/>
              </a:ext>
            </a:extLst>
          </p:cNvPr>
          <p:cNvSpPr>
            <a:spLocks noGrp="1" noChangeArrowheads="1"/>
          </p:cNvSpPr>
          <p:nvPr>
            <p:ph type="title"/>
          </p:nvPr>
        </p:nvSpPr>
        <p:spPr>
          <a:xfrm>
            <a:off x="163286" y="0"/>
            <a:ext cx="8817429" cy="898071"/>
          </a:xfrm>
        </p:spPr>
        <p:txBody>
          <a:bodyPr anchor="b"/>
          <a:lstStyle/>
          <a:p>
            <a:pPr eaLnBrk="1" hangingPunct="1">
              <a:defRPr/>
            </a:pPr>
            <a:r>
              <a:rPr lang="en-US" altLang="en-US" sz="3000" dirty="0">
                <a:solidFill>
                  <a:schemeClr val="bg1"/>
                </a:solidFill>
              </a:rPr>
              <a:t>Classifier Evaluation Metrics: Confusion Matrix</a:t>
            </a:r>
          </a:p>
        </p:txBody>
      </p:sp>
      <p:graphicFrame>
        <p:nvGraphicFramePr>
          <p:cNvPr id="61519" name="Group 79">
            <a:extLst>
              <a:ext uri="{FF2B5EF4-FFF2-40B4-BE49-F238E27FC236}">
                <a16:creationId xmlns:a16="http://schemas.microsoft.com/office/drawing/2014/main" id="{ABADFEB3-8965-1DA0-3712-89444ABFD712}"/>
              </a:ext>
            </a:extLst>
          </p:cNvPr>
          <p:cNvGraphicFramePr>
            <a:graphicFrameLocks noGrp="1"/>
          </p:cNvGraphicFramePr>
          <p:nvPr>
            <p:ph sz="half" idx="1"/>
          </p:nvPr>
        </p:nvGraphicFramePr>
        <p:xfrm>
          <a:off x="1192327" y="2939144"/>
          <a:ext cx="6759348" cy="1957726"/>
        </p:xfrm>
        <a:graphic>
          <a:graphicData uri="http://schemas.openxmlformats.org/drawingml/2006/table">
            <a:tbl>
              <a:tblPr/>
              <a:tblGrid>
                <a:gridCol w="2424549">
                  <a:extLst>
                    <a:ext uri="{9D8B030D-6E8A-4147-A177-3AD203B41FA5}">
                      <a16:colId xmlns:a16="http://schemas.microsoft.com/office/drawing/2014/main" val="20000"/>
                    </a:ext>
                  </a:extLst>
                </a:gridCol>
                <a:gridCol w="1689837">
                  <a:extLst>
                    <a:ext uri="{9D8B030D-6E8A-4147-A177-3AD203B41FA5}">
                      <a16:colId xmlns:a16="http://schemas.microsoft.com/office/drawing/2014/main" val="20001"/>
                    </a:ext>
                  </a:extLst>
                </a:gridCol>
                <a:gridCol w="1689837">
                  <a:extLst>
                    <a:ext uri="{9D8B030D-6E8A-4147-A177-3AD203B41FA5}">
                      <a16:colId xmlns:a16="http://schemas.microsoft.com/office/drawing/2014/main" val="20002"/>
                    </a:ext>
                  </a:extLst>
                </a:gridCol>
                <a:gridCol w="955125">
                  <a:extLst>
                    <a:ext uri="{9D8B030D-6E8A-4147-A177-3AD203B41FA5}">
                      <a16:colId xmlns:a16="http://schemas.microsoft.com/office/drawing/2014/main" val="20003"/>
                    </a:ext>
                  </a:extLst>
                </a:gridCol>
              </a:tblGrid>
              <a:tr h="71230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alibri" pitchFamily="34" charset="0"/>
                        </a:rPr>
                        <a:t>Actual class\Predicted class</a:t>
                      </a:r>
                    </a:p>
                  </a:txBody>
                  <a:tcPr marL="88166" marR="88166" marT="45751" marB="4575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yes</a:t>
                      </a:r>
                    </a:p>
                  </a:txBody>
                  <a:tcPr marL="88166" marR="88166" marT="45751" marB="4575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no</a:t>
                      </a:r>
                    </a:p>
                  </a:txBody>
                  <a:tcPr marL="88166" marR="88166" marT="45751" marB="4575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Total</a:t>
                      </a:r>
                    </a:p>
                  </a:txBody>
                  <a:tcPr marL="88166" marR="88166" marT="45751" marB="4575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90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yes</a:t>
                      </a:r>
                    </a:p>
                  </a:txBody>
                  <a:tcPr marL="88166" marR="88166" marT="45751" marB="4575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alibri" pitchFamily="34" charset="0"/>
                        </a:rPr>
                        <a:t>6954</a:t>
                      </a:r>
                    </a:p>
                  </a:txBody>
                  <a:tcPr marL="88166" marR="88166" marT="45751" marB="4575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alibri" pitchFamily="34" charset="0"/>
                        </a:rPr>
                        <a:t>46</a:t>
                      </a:r>
                    </a:p>
                  </a:txBody>
                  <a:tcPr marL="88166" marR="88166" marT="45751" marB="4575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7000</a:t>
                      </a:r>
                    </a:p>
                  </a:txBody>
                  <a:tcPr marL="88166" marR="88166" marT="45751" marB="4575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90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no</a:t>
                      </a:r>
                    </a:p>
                  </a:txBody>
                  <a:tcPr marL="88166" marR="88166" marT="45751" marB="4575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alibri" pitchFamily="34" charset="0"/>
                        </a:rPr>
                        <a:t>412</a:t>
                      </a:r>
                    </a:p>
                  </a:txBody>
                  <a:tcPr marL="88166" marR="88166" marT="45751" marB="4575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alibri" pitchFamily="34" charset="0"/>
                        </a:rPr>
                        <a:t>2588</a:t>
                      </a:r>
                    </a:p>
                  </a:txBody>
                  <a:tcPr marL="88166" marR="88166" marT="45751" marB="4575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3000</a:t>
                      </a:r>
                    </a:p>
                  </a:txBody>
                  <a:tcPr marL="88166" marR="88166" marT="45751" marB="4575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62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Total</a:t>
                      </a:r>
                    </a:p>
                  </a:txBody>
                  <a:tcPr marL="88166" marR="88166" marT="45751" marB="4575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7366</a:t>
                      </a:r>
                    </a:p>
                  </a:txBody>
                  <a:tcPr marL="88166" marR="88166" marT="45751" marB="4575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2634</a:t>
                      </a:r>
                    </a:p>
                  </a:txBody>
                  <a:tcPr marL="88166" marR="88166" marT="45751" marB="4575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alibri" pitchFamily="34" charset="0"/>
                        </a:rPr>
                        <a:t>10000</a:t>
                      </a:r>
                    </a:p>
                  </a:txBody>
                  <a:tcPr marL="88166" marR="88166" marT="45751" marB="4575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0382" name="Rectangle 63">
            <a:extLst>
              <a:ext uri="{FF2B5EF4-FFF2-40B4-BE49-F238E27FC236}">
                <a16:creationId xmlns:a16="http://schemas.microsoft.com/office/drawing/2014/main" id="{2F7D19D7-D05D-8A8A-860E-EA35636E5ABB}"/>
              </a:ext>
            </a:extLst>
          </p:cNvPr>
          <p:cNvSpPr>
            <a:spLocks noGrp="1"/>
          </p:cNvSpPr>
          <p:nvPr>
            <p:ph type="body" sz="half" idx="2"/>
          </p:nvPr>
        </p:nvSpPr>
        <p:spPr>
          <a:xfrm>
            <a:off x="326572" y="4980214"/>
            <a:ext cx="8490857" cy="1258661"/>
          </a:xfrm>
        </p:spPr>
        <p:txBody>
          <a:bodyPr/>
          <a:lstStyle/>
          <a:p>
            <a:pPr eaLnBrk="1" hangingPunct="1">
              <a:lnSpc>
                <a:spcPct val="90000"/>
              </a:lnSpc>
            </a:pPr>
            <a:r>
              <a:rPr lang="en-US" altLang="en-US" sz="2357">
                <a:solidFill>
                  <a:schemeClr val="bg1"/>
                </a:solidFill>
              </a:rPr>
              <a:t>Given</a:t>
            </a:r>
            <a:r>
              <a:rPr lang="en-US" altLang="en-US" sz="2357" i="1">
                <a:solidFill>
                  <a:schemeClr val="bg1"/>
                </a:solidFill>
              </a:rPr>
              <a:t> m</a:t>
            </a:r>
            <a:r>
              <a:rPr lang="en-US" altLang="en-US" sz="2357">
                <a:solidFill>
                  <a:schemeClr val="bg1"/>
                </a:solidFill>
              </a:rPr>
              <a:t> classes, an entry, </a:t>
            </a:r>
            <a:r>
              <a:rPr lang="en-US" altLang="en-US" sz="2357" b="1" i="1">
                <a:solidFill>
                  <a:schemeClr val="bg1"/>
                </a:solidFill>
              </a:rPr>
              <a:t>CM</a:t>
            </a:r>
            <a:r>
              <a:rPr lang="en-US" altLang="en-US" sz="2357" b="1" i="1" baseline="-25000">
                <a:solidFill>
                  <a:schemeClr val="bg1"/>
                </a:solidFill>
              </a:rPr>
              <a:t>i,j</a:t>
            </a:r>
            <a:r>
              <a:rPr lang="en-US" altLang="en-US" sz="2357" b="1" baseline="-25000">
                <a:solidFill>
                  <a:schemeClr val="bg1"/>
                </a:solidFill>
              </a:rPr>
              <a:t> </a:t>
            </a:r>
            <a:r>
              <a:rPr lang="en-US" altLang="en-US" sz="2357">
                <a:solidFill>
                  <a:schemeClr val="bg1"/>
                </a:solidFill>
              </a:rPr>
              <a:t> in a </a:t>
            </a:r>
            <a:r>
              <a:rPr lang="en-US" altLang="en-US" sz="2357" b="1">
                <a:solidFill>
                  <a:schemeClr val="bg1"/>
                </a:solidFill>
              </a:rPr>
              <a:t>confusion matrix</a:t>
            </a:r>
            <a:r>
              <a:rPr lang="en-US" altLang="en-US" sz="2357">
                <a:solidFill>
                  <a:schemeClr val="bg1"/>
                </a:solidFill>
              </a:rPr>
              <a:t> indicates # of tuples in class </a:t>
            </a:r>
            <a:r>
              <a:rPr lang="en-US" altLang="en-US" sz="2357" i="1">
                <a:solidFill>
                  <a:schemeClr val="bg1"/>
                </a:solidFill>
              </a:rPr>
              <a:t>i</a:t>
            </a:r>
            <a:r>
              <a:rPr lang="en-US" altLang="en-US" sz="2357">
                <a:solidFill>
                  <a:schemeClr val="bg1"/>
                </a:solidFill>
              </a:rPr>
              <a:t>  that were labeled by the classifier as class </a:t>
            </a:r>
            <a:r>
              <a:rPr lang="en-US" altLang="en-US" sz="2357" i="1">
                <a:solidFill>
                  <a:schemeClr val="bg1"/>
                </a:solidFill>
              </a:rPr>
              <a:t>j</a:t>
            </a:r>
          </a:p>
          <a:p>
            <a:pPr eaLnBrk="1" hangingPunct="1">
              <a:lnSpc>
                <a:spcPct val="90000"/>
              </a:lnSpc>
            </a:pPr>
            <a:r>
              <a:rPr lang="en-US" altLang="en-US" sz="2357">
                <a:solidFill>
                  <a:schemeClr val="bg1"/>
                </a:solidFill>
              </a:rPr>
              <a:t>May have extra rows/columns to provide totals</a:t>
            </a:r>
          </a:p>
        </p:txBody>
      </p:sp>
      <p:sp>
        <p:nvSpPr>
          <p:cNvPr id="100383" name="Text Box 66">
            <a:extLst>
              <a:ext uri="{FF2B5EF4-FFF2-40B4-BE49-F238E27FC236}">
                <a16:creationId xmlns:a16="http://schemas.microsoft.com/office/drawing/2014/main" id="{DC81786E-781D-2A89-DCF1-5C3C8EEE392D}"/>
              </a:ext>
            </a:extLst>
          </p:cNvPr>
          <p:cNvSpPr txBox="1">
            <a:spLocks noChangeArrowheads="1"/>
          </p:cNvSpPr>
          <p:nvPr/>
        </p:nvSpPr>
        <p:spPr bwMode="auto">
          <a:xfrm>
            <a:off x="384402" y="898072"/>
            <a:ext cx="2513920" cy="45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r>
              <a:rPr lang="en-US" altLang="en-US" sz="2357" b="1">
                <a:latin typeface="Calibri" panose="020F0502020204030204" pitchFamily="34" charset="0"/>
              </a:rPr>
              <a:t>Confusion Matrix:</a:t>
            </a:r>
          </a:p>
        </p:txBody>
      </p:sp>
      <p:graphicFrame>
        <p:nvGraphicFramePr>
          <p:cNvPr id="61517" name="Group 77">
            <a:extLst>
              <a:ext uri="{FF2B5EF4-FFF2-40B4-BE49-F238E27FC236}">
                <a16:creationId xmlns:a16="http://schemas.microsoft.com/office/drawing/2014/main" id="{D1EC45EF-2294-ABB9-840E-B2100022287E}"/>
              </a:ext>
            </a:extLst>
          </p:cNvPr>
          <p:cNvGraphicFramePr>
            <a:graphicFrameLocks noGrp="1"/>
          </p:cNvGraphicFramePr>
          <p:nvPr/>
        </p:nvGraphicFramePr>
        <p:xfrm>
          <a:off x="676955" y="1306286"/>
          <a:ext cx="7642113" cy="1234847"/>
        </p:xfrm>
        <a:graphic>
          <a:graphicData uri="http://schemas.openxmlformats.org/drawingml/2006/table">
            <a:tbl>
              <a:tblPr/>
              <a:tblGrid>
                <a:gridCol w="2792310">
                  <a:extLst>
                    <a:ext uri="{9D8B030D-6E8A-4147-A177-3AD203B41FA5}">
                      <a16:colId xmlns:a16="http://schemas.microsoft.com/office/drawing/2014/main" val="20000"/>
                    </a:ext>
                  </a:extLst>
                </a:gridCol>
                <a:gridCol w="2383568">
                  <a:extLst>
                    <a:ext uri="{9D8B030D-6E8A-4147-A177-3AD203B41FA5}">
                      <a16:colId xmlns:a16="http://schemas.microsoft.com/office/drawing/2014/main" val="20001"/>
                    </a:ext>
                  </a:extLst>
                </a:gridCol>
                <a:gridCol w="2466235">
                  <a:extLst>
                    <a:ext uri="{9D8B030D-6E8A-4147-A177-3AD203B41FA5}">
                      <a16:colId xmlns:a16="http://schemas.microsoft.com/office/drawing/2014/main" val="20002"/>
                    </a:ext>
                  </a:extLst>
                </a:gridCol>
              </a:tblGrid>
              <a:tr h="4269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Actual class\Predicted class</a:t>
                      </a:r>
                    </a:p>
                  </a:txBody>
                  <a:tcPr marL="88179" marR="88179"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r>
                        <a:rPr kumimoji="0" lang="en-US" sz="1800" b="0" i="0" u="none" strike="noStrike" cap="none" normalizeH="0" baseline="-25000">
                          <a:ln>
                            <a:noFill/>
                          </a:ln>
                          <a:solidFill>
                            <a:schemeClr val="tx1"/>
                          </a:solidFill>
                          <a:effectLst/>
                          <a:latin typeface="Calibri" pitchFamily="34" charset="0"/>
                        </a:rPr>
                        <a:t>1</a:t>
                      </a:r>
                    </a:p>
                  </a:txBody>
                  <a:tcPr marL="88179" marR="88179"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 C</a:t>
                      </a:r>
                      <a:r>
                        <a:rPr kumimoji="0" lang="en-US" sz="1800" b="0" i="0" u="none" strike="noStrike" cap="none" normalizeH="0" baseline="-25000">
                          <a:ln>
                            <a:noFill/>
                          </a:ln>
                          <a:solidFill>
                            <a:schemeClr val="tx1"/>
                          </a:solidFill>
                          <a:effectLst/>
                          <a:latin typeface="Calibri" pitchFamily="34" charset="0"/>
                        </a:rPr>
                        <a:t>1</a:t>
                      </a:r>
                    </a:p>
                  </a:txBody>
                  <a:tcPr marL="88179" marR="88179"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92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C</a:t>
                      </a:r>
                      <a:r>
                        <a:rPr kumimoji="0" lang="en-US" sz="1800" b="0" i="0" u="none" strike="noStrike" cap="none" normalizeH="0" baseline="-25000" dirty="0">
                          <a:ln>
                            <a:noFill/>
                          </a:ln>
                          <a:solidFill>
                            <a:schemeClr val="tx1"/>
                          </a:solidFill>
                          <a:effectLst/>
                          <a:latin typeface="Calibri" pitchFamily="34" charset="0"/>
                        </a:rPr>
                        <a:t>1</a:t>
                      </a:r>
                    </a:p>
                  </a:txBody>
                  <a:tcPr marL="88179" marR="88179"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True Positives (TP)</a:t>
                      </a:r>
                    </a:p>
                  </a:txBody>
                  <a:tcPr marL="88179" marR="88179"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False Negatives (FN)</a:t>
                      </a:r>
                    </a:p>
                  </a:txBody>
                  <a:tcPr marL="88179" marR="88179"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9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 C</a:t>
                      </a:r>
                      <a:r>
                        <a:rPr kumimoji="0" lang="en-US" sz="1800" b="0" i="0" u="none" strike="noStrike" cap="none" normalizeH="0" baseline="-25000" dirty="0">
                          <a:ln>
                            <a:noFill/>
                          </a:ln>
                          <a:solidFill>
                            <a:schemeClr val="tx1"/>
                          </a:solidFill>
                          <a:effectLst/>
                          <a:latin typeface="Calibri" pitchFamily="34" charset="0"/>
                        </a:rPr>
                        <a:t>1</a:t>
                      </a:r>
                    </a:p>
                  </a:txBody>
                  <a:tcPr marL="88179" marR="88179"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False Positives (FP)</a:t>
                      </a:r>
                    </a:p>
                  </a:txBody>
                  <a:tcPr marL="88179" marR="88179"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Calibri" pitchFamily="34" charset="0"/>
                        </a:rPr>
                        <a:t>True Negatives (TN)</a:t>
                      </a:r>
                    </a:p>
                  </a:txBody>
                  <a:tcPr marL="88179" marR="88179"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0402" name="Rectangle 78">
            <a:extLst>
              <a:ext uri="{FF2B5EF4-FFF2-40B4-BE49-F238E27FC236}">
                <a16:creationId xmlns:a16="http://schemas.microsoft.com/office/drawing/2014/main" id="{CEB89B58-E8BD-942E-F60F-0B51540A5F4F}"/>
              </a:ext>
            </a:extLst>
          </p:cNvPr>
          <p:cNvSpPr>
            <a:spLocks noChangeArrowheads="1"/>
          </p:cNvSpPr>
          <p:nvPr/>
        </p:nvSpPr>
        <p:spPr bwMode="auto">
          <a:xfrm>
            <a:off x="457541" y="2530928"/>
            <a:ext cx="3669014" cy="38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r>
              <a:rPr lang="en-US" altLang="en-US" sz="1929" b="1">
                <a:latin typeface="Arial" panose="020B0604020202020204" pitchFamily="34" charset="0"/>
              </a:rPr>
              <a:t>Example of Confusion Matrix:</a:t>
            </a:r>
          </a:p>
        </p:txBody>
      </p:sp>
      <p:sp>
        <p:nvSpPr>
          <p:cNvPr id="100403" name="Slide Number Placeholder 7">
            <a:extLst>
              <a:ext uri="{FF2B5EF4-FFF2-40B4-BE49-F238E27FC236}">
                <a16:creationId xmlns:a16="http://schemas.microsoft.com/office/drawing/2014/main" id="{32FCAF4A-F6CA-7CB2-E0B9-B8F59A98B826}"/>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A7F9F899-E5CF-425D-8911-9ED0E409FBFF}" type="slidenum">
              <a:rPr lang="en-US" altLang="en-US" sz="1179" b="1">
                <a:latin typeface="Calibri" panose="020F0502020204030204" pitchFamily="34" charset="0"/>
              </a:rPr>
              <a:pPr algn="r" eaLnBrk="1" hangingPunct="1">
                <a:spcBef>
                  <a:spcPct val="0"/>
                </a:spcBef>
                <a:buFontTx/>
                <a:buNone/>
              </a:pPr>
              <a:t>52</a:t>
            </a:fld>
            <a:endParaRPr lang="en-US" altLang="en-US" sz="1179" b="1">
              <a:latin typeface="Calibri" panose="020F0502020204030204" pitchFamily="34" charset="0"/>
            </a:endParaRPr>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D335EF2-9495-92C7-EA83-461B54DCB4B1}"/>
              </a:ext>
            </a:extLst>
          </p:cNvPr>
          <p:cNvSpPr>
            <a:spLocks noGrp="1" noChangeArrowheads="1"/>
          </p:cNvSpPr>
          <p:nvPr>
            <p:ph type="title"/>
          </p:nvPr>
        </p:nvSpPr>
        <p:spPr>
          <a:xfrm>
            <a:off x="163286" y="0"/>
            <a:ext cx="8817429" cy="816429"/>
          </a:xfrm>
        </p:spPr>
        <p:txBody>
          <a:bodyPr>
            <a:normAutofit fontScale="90000"/>
          </a:bodyPr>
          <a:lstStyle/>
          <a:p>
            <a:pPr eaLnBrk="1" hangingPunct="1">
              <a:defRPr/>
            </a:pPr>
            <a:r>
              <a:rPr lang="en-US" altLang="en-US" sz="3000" dirty="0">
                <a:solidFill>
                  <a:schemeClr val="bg1"/>
                </a:solidFill>
              </a:rPr>
              <a:t>Classifier Evaluation Metrics: </a:t>
            </a:r>
            <a:br>
              <a:rPr lang="en-US" altLang="en-US" sz="3000" dirty="0">
                <a:solidFill>
                  <a:schemeClr val="bg1"/>
                </a:solidFill>
              </a:rPr>
            </a:br>
            <a:r>
              <a:rPr lang="en-US" altLang="en-US" sz="3000" dirty="0">
                <a:solidFill>
                  <a:schemeClr val="bg1"/>
                </a:solidFill>
              </a:rPr>
              <a:t>Accuracy, Error Rate, Sensitivity and Specificity</a:t>
            </a:r>
          </a:p>
        </p:txBody>
      </p:sp>
      <p:sp>
        <p:nvSpPr>
          <p:cNvPr id="102403" name="Rectangle 3">
            <a:extLst>
              <a:ext uri="{FF2B5EF4-FFF2-40B4-BE49-F238E27FC236}">
                <a16:creationId xmlns:a16="http://schemas.microsoft.com/office/drawing/2014/main" id="{31A77CEF-8488-39E7-575A-190ADBFC4281}"/>
              </a:ext>
            </a:extLst>
          </p:cNvPr>
          <p:cNvSpPr>
            <a:spLocks noGrp="1"/>
          </p:cNvSpPr>
          <p:nvPr>
            <p:ph type="body" idx="1"/>
          </p:nvPr>
        </p:nvSpPr>
        <p:spPr>
          <a:xfrm>
            <a:off x="309563" y="3048000"/>
            <a:ext cx="4556693" cy="2911929"/>
          </a:xfrm>
        </p:spPr>
        <p:txBody>
          <a:bodyPr/>
          <a:lstStyle/>
          <a:p>
            <a:pPr eaLnBrk="1" hangingPunct="1"/>
            <a:r>
              <a:rPr lang="en-US" altLang="en-US" sz="2357" b="1">
                <a:solidFill>
                  <a:schemeClr val="bg1"/>
                </a:solidFill>
              </a:rPr>
              <a:t>Classifier Accuracy, </a:t>
            </a:r>
            <a:r>
              <a:rPr lang="en-US" altLang="en-US" sz="2357">
                <a:solidFill>
                  <a:schemeClr val="bg1"/>
                </a:solidFill>
              </a:rPr>
              <a:t>or recognition rate: percentage of test set tuples that are correctly classified</a:t>
            </a:r>
          </a:p>
          <a:p>
            <a:pPr lvl="1" eaLnBrk="1" hangingPunct="1">
              <a:buFont typeface="Wingdings" panose="05000000000000000000" pitchFamily="2" charset="2"/>
              <a:buNone/>
            </a:pPr>
            <a:r>
              <a:rPr lang="en-US" altLang="en-US" sz="2357" b="1">
                <a:solidFill>
                  <a:schemeClr val="bg1"/>
                </a:solidFill>
              </a:rPr>
              <a:t>Accuracy = (TP + TN)/All</a:t>
            </a:r>
            <a:endParaRPr lang="en-US" altLang="en-US" sz="2357">
              <a:solidFill>
                <a:schemeClr val="bg1"/>
              </a:solidFill>
            </a:endParaRPr>
          </a:p>
          <a:p>
            <a:pPr eaLnBrk="1" hangingPunct="1"/>
            <a:r>
              <a:rPr lang="en-US" altLang="en-US" sz="2357" b="1">
                <a:solidFill>
                  <a:schemeClr val="bg1"/>
                </a:solidFill>
              </a:rPr>
              <a:t>Error rate:</a:t>
            </a:r>
            <a:r>
              <a:rPr lang="en-US" altLang="en-US" sz="2357">
                <a:solidFill>
                  <a:schemeClr val="bg1"/>
                </a:solidFill>
              </a:rPr>
              <a:t> </a:t>
            </a:r>
            <a:r>
              <a:rPr lang="en-US" altLang="en-US" sz="2357" i="1">
                <a:solidFill>
                  <a:schemeClr val="bg1"/>
                </a:solidFill>
              </a:rPr>
              <a:t>1 –</a:t>
            </a:r>
            <a:r>
              <a:rPr lang="en-US" altLang="en-US" sz="2357">
                <a:solidFill>
                  <a:schemeClr val="bg1"/>
                </a:solidFill>
              </a:rPr>
              <a:t> </a:t>
            </a:r>
            <a:r>
              <a:rPr lang="en-US" altLang="en-US" sz="2357" i="1">
                <a:solidFill>
                  <a:schemeClr val="bg1"/>
                </a:solidFill>
              </a:rPr>
              <a:t>accuracy</a:t>
            </a:r>
            <a:r>
              <a:rPr lang="en-US" altLang="en-US" sz="2357">
                <a:solidFill>
                  <a:schemeClr val="bg1"/>
                </a:solidFill>
              </a:rPr>
              <a:t>, or</a:t>
            </a:r>
          </a:p>
          <a:p>
            <a:pPr lvl="1" eaLnBrk="1" hangingPunct="1">
              <a:buFont typeface="Wingdings" panose="05000000000000000000" pitchFamily="2" charset="2"/>
              <a:buNone/>
            </a:pPr>
            <a:r>
              <a:rPr lang="en-US" altLang="en-US" sz="2357" b="1">
                <a:solidFill>
                  <a:schemeClr val="bg1"/>
                </a:solidFill>
              </a:rPr>
              <a:t>Error rate = (FP + FN)/All</a:t>
            </a:r>
          </a:p>
        </p:txBody>
      </p:sp>
      <p:sp>
        <p:nvSpPr>
          <p:cNvPr id="102404" name="Rectangle 3">
            <a:extLst>
              <a:ext uri="{FF2B5EF4-FFF2-40B4-BE49-F238E27FC236}">
                <a16:creationId xmlns:a16="http://schemas.microsoft.com/office/drawing/2014/main" id="{5D6F2F2C-36F6-4F24-A018-B0B11FD05F6D}"/>
              </a:ext>
            </a:extLst>
          </p:cNvPr>
          <p:cNvSpPr>
            <a:spLocks noChangeArrowheads="1"/>
          </p:cNvSpPr>
          <p:nvPr/>
        </p:nvSpPr>
        <p:spPr bwMode="auto">
          <a:xfrm>
            <a:off x="4327072" y="979715"/>
            <a:ext cx="4556693" cy="510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677863" indent="-2603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044575" indent="-207963">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buClr>
                <a:schemeClr val="folHlink"/>
              </a:buClr>
              <a:buSzPct val="60000"/>
              <a:buFont typeface="Wingdings" panose="05000000000000000000" pitchFamily="2" charset="2"/>
              <a:buChar char="n"/>
            </a:pPr>
            <a:r>
              <a:rPr lang="en-US" altLang="en-US" sz="2357" b="1">
                <a:latin typeface="Calibri" panose="020F0502020204030204" pitchFamily="34" charset="0"/>
              </a:rPr>
              <a:t>Class Imbalance Problem</a:t>
            </a:r>
            <a:r>
              <a:rPr lang="en-US" altLang="en-US" sz="2357">
                <a:latin typeface="Calibri" panose="020F0502020204030204" pitchFamily="34" charset="0"/>
              </a:rPr>
              <a:t>: </a:t>
            </a:r>
          </a:p>
          <a:p>
            <a:pPr lvl="1">
              <a:buClr>
                <a:schemeClr val="hlink"/>
              </a:buClr>
              <a:buSzPct val="55000"/>
              <a:buFont typeface="Wingdings" panose="05000000000000000000" pitchFamily="2" charset="2"/>
              <a:buChar char="n"/>
            </a:pPr>
            <a:r>
              <a:rPr lang="en-US" altLang="en-US" sz="2357">
                <a:latin typeface="Calibri" panose="020F0502020204030204" pitchFamily="34" charset="0"/>
              </a:rPr>
              <a:t>One class may be </a:t>
            </a:r>
            <a:r>
              <a:rPr lang="en-US" altLang="en-US" sz="2357" i="1">
                <a:latin typeface="Calibri" panose="020F0502020204030204" pitchFamily="34" charset="0"/>
              </a:rPr>
              <a:t>rare</a:t>
            </a:r>
            <a:r>
              <a:rPr lang="en-US" altLang="en-US" sz="2357">
                <a:latin typeface="Calibri" panose="020F0502020204030204" pitchFamily="34" charset="0"/>
              </a:rPr>
              <a:t>, e.g. fraud, or HIV-positive</a:t>
            </a:r>
          </a:p>
          <a:p>
            <a:pPr lvl="1">
              <a:buClr>
                <a:schemeClr val="hlink"/>
              </a:buClr>
              <a:buSzPct val="55000"/>
              <a:buFont typeface="Wingdings" panose="05000000000000000000" pitchFamily="2" charset="2"/>
              <a:buChar char="n"/>
            </a:pPr>
            <a:r>
              <a:rPr lang="en-US" altLang="en-US" sz="2357">
                <a:latin typeface="Calibri" panose="020F0502020204030204" pitchFamily="34" charset="0"/>
              </a:rPr>
              <a:t>Significant </a:t>
            </a:r>
            <a:r>
              <a:rPr lang="en-US" altLang="en-US" sz="2357" i="1">
                <a:latin typeface="Calibri" panose="020F0502020204030204" pitchFamily="34" charset="0"/>
              </a:rPr>
              <a:t>majority of the negative class</a:t>
            </a:r>
            <a:r>
              <a:rPr lang="en-US" altLang="en-US" sz="2357">
                <a:latin typeface="Calibri" panose="020F0502020204030204" pitchFamily="34" charset="0"/>
              </a:rPr>
              <a:t> and minority of the positive class</a:t>
            </a:r>
          </a:p>
          <a:p>
            <a:pPr lvl="1">
              <a:buClr>
                <a:schemeClr val="hlink"/>
              </a:buClr>
              <a:buSzPct val="55000"/>
              <a:buFont typeface="Wingdings" panose="05000000000000000000" pitchFamily="2" charset="2"/>
              <a:buChar char="n"/>
            </a:pPr>
            <a:r>
              <a:rPr lang="en-US" altLang="en-US" sz="2357" b="1">
                <a:latin typeface="Calibri" panose="020F0502020204030204" pitchFamily="34" charset="0"/>
              </a:rPr>
              <a:t>Sensitivity</a:t>
            </a:r>
            <a:r>
              <a:rPr lang="en-US" altLang="en-US" sz="2357">
                <a:latin typeface="Calibri" panose="020F0502020204030204" pitchFamily="34" charset="0"/>
              </a:rPr>
              <a:t>: True Positive recognition rate</a:t>
            </a:r>
          </a:p>
          <a:p>
            <a:pPr lvl="2">
              <a:buClr>
                <a:schemeClr val="folHlink"/>
              </a:buClr>
              <a:buSzPct val="50000"/>
              <a:buFont typeface="Wingdings" panose="05000000000000000000" pitchFamily="2" charset="2"/>
              <a:buChar char="n"/>
            </a:pPr>
            <a:r>
              <a:rPr lang="en-US" altLang="en-US" sz="2357" b="1">
                <a:latin typeface="Calibri" panose="020F0502020204030204" pitchFamily="34" charset="0"/>
              </a:rPr>
              <a:t>Sensitivity = TP/P</a:t>
            </a:r>
          </a:p>
          <a:p>
            <a:pPr lvl="1">
              <a:buClr>
                <a:schemeClr val="hlink"/>
              </a:buClr>
              <a:buSzPct val="55000"/>
              <a:buFont typeface="Wingdings" panose="05000000000000000000" pitchFamily="2" charset="2"/>
              <a:buChar char="n"/>
            </a:pPr>
            <a:r>
              <a:rPr lang="en-US" altLang="en-US" sz="2357" b="1">
                <a:latin typeface="Calibri" panose="020F0502020204030204" pitchFamily="34" charset="0"/>
              </a:rPr>
              <a:t>Specificity</a:t>
            </a:r>
            <a:r>
              <a:rPr lang="en-US" altLang="en-US" sz="2357">
                <a:latin typeface="Calibri" panose="020F0502020204030204" pitchFamily="34" charset="0"/>
              </a:rPr>
              <a:t>: True Negative recognition rate</a:t>
            </a:r>
          </a:p>
          <a:p>
            <a:pPr lvl="2">
              <a:buClr>
                <a:schemeClr val="folHlink"/>
              </a:buClr>
              <a:buSzPct val="50000"/>
              <a:buFont typeface="Wingdings" panose="05000000000000000000" pitchFamily="2" charset="2"/>
              <a:buChar char="n"/>
            </a:pPr>
            <a:r>
              <a:rPr lang="en-US" altLang="en-US" sz="2357" b="1">
                <a:latin typeface="Calibri" panose="020F0502020204030204" pitchFamily="34" charset="0"/>
              </a:rPr>
              <a:t>Specificity = TN/N</a:t>
            </a:r>
          </a:p>
        </p:txBody>
      </p:sp>
      <p:graphicFrame>
        <p:nvGraphicFramePr>
          <p:cNvPr id="62595" name="Group 131">
            <a:extLst>
              <a:ext uri="{FF2B5EF4-FFF2-40B4-BE49-F238E27FC236}">
                <a16:creationId xmlns:a16="http://schemas.microsoft.com/office/drawing/2014/main" id="{138A3F8D-6C48-BA45-181A-4509536A1FE8}"/>
              </a:ext>
            </a:extLst>
          </p:cNvPr>
          <p:cNvGraphicFramePr>
            <a:graphicFrameLocks noGrp="1"/>
          </p:cNvGraphicFramePr>
          <p:nvPr/>
        </p:nvGraphicFramePr>
        <p:xfrm>
          <a:off x="1632857" y="898072"/>
          <a:ext cx="1836963" cy="2032568"/>
        </p:xfrm>
        <a:graphic>
          <a:graphicData uri="http://schemas.openxmlformats.org/drawingml/2006/table">
            <a:tbl>
              <a:tblPr/>
              <a:tblGrid>
                <a:gridCol w="514350">
                  <a:extLst>
                    <a:ext uri="{9D8B030D-6E8A-4147-A177-3AD203B41FA5}">
                      <a16:colId xmlns:a16="http://schemas.microsoft.com/office/drawing/2014/main" val="20000"/>
                    </a:ext>
                  </a:extLst>
                </a:gridCol>
                <a:gridCol w="440871">
                  <a:extLst>
                    <a:ext uri="{9D8B030D-6E8A-4147-A177-3AD203B41FA5}">
                      <a16:colId xmlns:a16="http://schemas.microsoft.com/office/drawing/2014/main" val="20001"/>
                    </a:ext>
                  </a:extLst>
                </a:gridCol>
                <a:gridCol w="440871">
                  <a:extLst>
                    <a:ext uri="{9D8B030D-6E8A-4147-A177-3AD203B41FA5}">
                      <a16:colId xmlns:a16="http://schemas.microsoft.com/office/drawing/2014/main" val="20002"/>
                    </a:ext>
                  </a:extLst>
                </a:gridCol>
                <a:gridCol w="440871">
                  <a:extLst>
                    <a:ext uri="{9D8B030D-6E8A-4147-A177-3AD203B41FA5}">
                      <a16:colId xmlns:a16="http://schemas.microsoft.com/office/drawing/2014/main" val="20003"/>
                    </a:ext>
                  </a:extLst>
                </a:gridCol>
              </a:tblGrid>
              <a:tr h="647012">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A\P</a:t>
                      </a:r>
                    </a:p>
                  </a:txBody>
                  <a:tcPr marL="88174" marR="88174" marT="45766" marB="4576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L="88174" marR="88174" marT="45766" marB="4576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L="88174" marR="88174" marT="45766" marB="4576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Calibri" pitchFamily="34" charset="0"/>
                      </a:endParaRPr>
                    </a:p>
                  </a:txBody>
                  <a:tcPr marL="88174" marR="88174" marT="45766" marB="4576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272">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L="88174" marR="88174" marT="45766" marB="4576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TP</a:t>
                      </a:r>
                    </a:p>
                  </a:txBody>
                  <a:tcPr marL="88174" marR="88174" marT="45766" marB="4576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FN</a:t>
                      </a:r>
                    </a:p>
                  </a:txBody>
                  <a:tcPr marL="88174" marR="88174" marT="45766" marB="4576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P</a:t>
                      </a:r>
                    </a:p>
                  </a:txBody>
                  <a:tcPr marL="88174" marR="88174" marT="45766" marB="4576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012">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t>
                      </a:r>
                    </a:p>
                  </a:txBody>
                  <a:tcPr marL="88174" marR="88174" marT="45766" marB="4576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FP</a:t>
                      </a:r>
                    </a:p>
                  </a:txBody>
                  <a:tcPr marL="88174" marR="88174" marT="45766" marB="4576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TN</a:t>
                      </a:r>
                    </a:p>
                  </a:txBody>
                  <a:tcPr marL="88174" marR="88174" marT="45766" marB="4576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Calibri" pitchFamily="34" charset="0"/>
                        </a:rPr>
                        <a:t>N</a:t>
                      </a:r>
                    </a:p>
                  </a:txBody>
                  <a:tcPr marL="88174" marR="88174" marT="45766" marB="4576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272">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Calibri" pitchFamily="34" charset="0"/>
                      </a:endParaRPr>
                    </a:p>
                  </a:txBody>
                  <a:tcPr marL="88174" marR="88174" marT="45766" marB="4576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P’</a:t>
                      </a:r>
                    </a:p>
                  </a:txBody>
                  <a:tcPr marL="88174" marR="88174" marT="45766" marB="4576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N’</a:t>
                      </a:r>
                    </a:p>
                  </a:txBody>
                  <a:tcPr marL="88174" marR="88174" marT="45766" marB="4576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Calibri" pitchFamily="34" charset="0"/>
                        </a:rPr>
                        <a:t>All</a:t>
                      </a:r>
                    </a:p>
                  </a:txBody>
                  <a:tcPr marL="88174" marR="88174" marT="45766" marB="4576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2432" name="Slide Number Placeholder 7">
            <a:extLst>
              <a:ext uri="{FF2B5EF4-FFF2-40B4-BE49-F238E27FC236}">
                <a16:creationId xmlns:a16="http://schemas.microsoft.com/office/drawing/2014/main" id="{7AE0F1F1-8811-BAC4-953A-3881E358F179}"/>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7C6D3E7A-7D64-4592-A9B7-C33EC5569513}" type="slidenum">
              <a:rPr lang="en-US" altLang="en-US" sz="1179" b="1">
                <a:latin typeface="Calibri" panose="020F0502020204030204" pitchFamily="34" charset="0"/>
              </a:rPr>
              <a:pPr algn="r" eaLnBrk="1" hangingPunct="1">
                <a:spcBef>
                  <a:spcPct val="0"/>
                </a:spcBef>
                <a:buFontTx/>
                <a:buNone/>
              </a:pPr>
              <a:t>53</a:t>
            </a:fld>
            <a:endParaRPr lang="en-US" altLang="en-US" sz="1179" b="1">
              <a:latin typeface="Calibri" panose="020F0502020204030204" pitchFamily="34"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7" descr="8F">
            <a:extLst>
              <a:ext uri="{FF2B5EF4-FFF2-40B4-BE49-F238E27FC236}">
                <a16:creationId xmlns:a16="http://schemas.microsoft.com/office/drawing/2014/main" id="{6963297A-899C-7C1C-7EE5-2DD824AFF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077" y="3978389"/>
            <a:ext cx="3541259"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Picture 8" descr="8recall">
            <a:extLst>
              <a:ext uri="{FF2B5EF4-FFF2-40B4-BE49-F238E27FC236}">
                <a16:creationId xmlns:a16="http://schemas.microsoft.com/office/drawing/2014/main" id="{3C1EE40D-DA69-7A0A-E3ED-3AC0A8BDE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8782" y="2503715"/>
            <a:ext cx="3012281" cy="739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2" name="Picture 7" descr="8precision">
            <a:extLst>
              <a:ext uri="{FF2B5EF4-FFF2-40B4-BE49-F238E27FC236}">
                <a16:creationId xmlns:a16="http://schemas.microsoft.com/office/drawing/2014/main" id="{830AE904-B62B-D2FF-AF5C-9EF1577B5B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018" y="1474675"/>
            <a:ext cx="3454514" cy="72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Rectangle 2">
            <a:extLst>
              <a:ext uri="{FF2B5EF4-FFF2-40B4-BE49-F238E27FC236}">
                <a16:creationId xmlns:a16="http://schemas.microsoft.com/office/drawing/2014/main" id="{4D3CE615-E4ED-8CD5-4F15-3AE6F9F43117}"/>
              </a:ext>
            </a:extLst>
          </p:cNvPr>
          <p:cNvSpPr>
            <a:spLocks noGrp="1" noChangeArrowheads="1"/>
          </p:cNvSpPr>
          <p:nvPr>
            <p:ph type="title"/>
          </p:nvPr>
        </p:nvSpPr>
        <p:spPr>
          <a:xfrm>
            <a:off x="457541" y="0"/>
            <a:ext cx="8103054" cy="816429"/>
          </a:xfrm>
        </p:spPr>
        <p:txBody>
          <a:bodyPr>
            <a:normAutofit fontScale="90000"/>
          </a:bodyPr>
          <a:lstStyle/>
          <a:p>
            <a:pPr algn="l" eaLnBrk="1" hangingPunct="1">
              <a:defRPr/>
            </a:pPr>
            <a:r>
              <a:rPr lang="en-US" altLang="en-US" sz="3000" dirty="0">
                <a:solidFill>
                  <a:schemeClr val="bg1"/>
                </a:solidFill>
              </a:rPr>
              <a:t>Classifier Evaluation Metrics: Precision and Recall, and F-measures</a:t>
            </a:r>
          </a:p>
        </p:txBody>
      </p:sp>
      <p:sp>
        <p:nvSpPr>
          <p:cNvPr id="104454" name="Rectangle 3">
            <a:extLst>
              <a:ext uri="{FF2B5EF4-FFF2-40B4-BE49-F238E27FC236}">
                <a16:creationId xmlns:a16="http://schemas.microsoft.com/office/drawing/2014/main" id="{9DF0315D-E1AD-0C0C-B663-95929B4A6CE6}"/>
              </a:ext>
            </a:extLst>
          </p:cNvPr>
          <p:cNvSpPr>
            <a:spLocks noGrp="1"/>
          </p:cNvSpPr>
          <p:nvPr>
            <p:ph type="body" idx="1"/>
          </p:nvPr>
        </p:nvSpPr>
        <p:spPr>
          <a:xfrm>
            <a:off x="326572" y="979714"/>
            <a:ext cx="8079241" cy="4816929"/>
          </a:xfrm>
        </p:spPr>
        <p:txBody>
          <a:bodyPr/>
          <a:lstStyle/>
          <a:p>
            <a:pPr eaLnBrk="1" hangingPunct="1">
              <a:lnSpc>
                <a:spcPct val="90000"/>
              </a:lnSpc>
            </a:pPr>
            <a:r>
              <a:rPr lang="en-US" altLang="en-US" sz="2357" b="1">
                <a:solidFill>
                  <a:schemeClr val="bg1"/>
                </a:solidFill>
              </a:rPr>
              <a:t>Precision</a:t>
            </a:r>
            <a:r>
              <a:rPr lang="en-US" altLang="en-US" sz="2357">
                <a:solidFill>
                  <a:schemeClr val="bg1"/>
                </a:solidFill>
              </a:rPr>
              <a:t>: exactness – what % of tuples that the classifier labeled as positive are actually positive</a:t>
            </a:r>
          </a:p>
          <a:p>
            <a:pPr lvl="1" eaLnBrk="1" hangingPunct="1">
              <a:lnSpc>
                <a:spcPct val="90000"/>
              </a:lnSpc>
            </a:pPr>
            <a:endParaRPr lang="en-US" altLang="en-US" sz="2357" b="1">
              <a:solidFill>
                <a:schemeClr val="bg1"/>
              </a:solidFill>
            </a:endParaRPr>
          </a:p>
          <a:p>
            <a:pPr eaLnBrk="1" hangingPunct="1">
              <a:lnSpc>
                <a:spcPct val="90000"/>
              </a:lnSpc>
            </a:pPr>
            <a:r>
              <a:rPr lang="en-US" altLang="en-US" sz="2357" b="1">
                <a:solidFill>
                  <a:schemeClr val="bg1"/>
                </a:solidFill>
              </a:rPr>
              <a:t>Recall: </a:t>
            </a:r>
            <a:r>
              <a:rPr lang="en-US" altLang="en-US" sz="2357">
                <a:solidFill>
                  <a:schemeClr val="bg1"/>
                </a:solidFill>
              </a:rPr>
              <a:t>completeness – what % of positive tuples did the classifier label as positive?</a:t>
            </a:r>
          </a:p>
          <a:p>
            <a:pPr eaLnBrk="1" hangingPunct="1">
              <a:lnSpc>
                <a:spcPct val="90000"/>
              </a:lnSpc>
            </a:pPr>
            <a:r>
              <a:rPr lang="en-US" altLang="en-US" sz="2357">
                <a:solidFill>
                  <a:schemeClr val="bg1"/>
                </a:solidFill>
              </a:rPr>
              <a:t>Perfect score is 1.0</a:t>
            </a:r>
          </a:p>
          <a:p>
            <a:pPr eaLnBrk="1" hangingPunct="1">
              <a:lnSpc>
                <a:spcPct val="90000"/>
              </a:lnSpc>
            </a:pPr>
            <a:r>
              <a:rPr lang="en-US" altLang="en-US" sz="2357">
                <a:solidFill>
                  <a:schemeClr val="bg1"/>
                </a:solidFill>
              </a:rPr>
              <a:t>Inverse relationship between precision &amp; recall</a:t>
            </a:r>
          </a:p>
          <a:p>
            <a:pPr eaLnBrk="1" hangingPunct="1">
              <a:lnSpc>
                <a:spcPct val="80000"/>
              </a:lnSpc>
            </a:pPr>
            <a:r>
              <a:rPr lang="en-US" altLang="en-US" sz="2357" b="1" i="1">
                <a:solidFill>
                  <a:schemeClr val="bg1"/>
                </a:solidFill>
              </a:rPr>
              <a:t>F</a:t>
            </a:r>
            <a:r>
              <a:rPr lang="en-US" altLang="en-US" sz="2357" b="1">
                <a:solidFill>
                  <a:schemeClr val="bg1"/>
                </a:solidFill>
              </a:rPr>
              <a:t> measure (</a:t>
            </a:r>
            <a:r>
              <a:rPr lang="en-US" altLang="en-US" sz="2357" b="1" i="1">
                <a:solidFill>
                  <a:schemeClr val="bg1"/>
                </a:solidFill>
              </a:rPr>
              <a:t>F</a:t>
            </a:r>
            <a:r>
              <a:rPr lang="en-US" altLang="en-US" sz="2357" b="1" i="1" baseline="-25000">
                <a:solidFill>
                  <a:schemeClr val="bg1"/>
                </a:solidFill>
              </a:rPr>
              <a:t>1</a:t>
            </a:r>
            <a:r>
              <a:rPr lang="en-US" altLang="en-US" sz="2357" b="1">
                <a:solidFill>
                  <a:schemeClr val="bg1"/>
                </a:solidFill>
              </a:rPr>
              <a:t> </a:t>
            </a:r>
            <a:r>
              <a:rPr lang="en-US" altLang="en-US" sz="2357">
                <a:solidFill>
                  <a:schemeClr val="bg1"/>
                </a:solidFill>
              </a:rPr>
              <a:t>or</a:t>
            </a:r>
            <a:r>
              <a:rPr lang="en-US" altLang="en-US" sz="2357" b="1">
                <a:solidFill>
                  <a:schemeClr val="bg1"/>
                </a:solidFill>
              </a:rPr>
              <a:t> </a:t>
            </a:r>
            <a:r>
              <a:rPr lang="en-US" altLang="en-US" sz="2357" b="1" i="1">
                <a:solidFill>
                  <a:schemeClr val="bg1"/>
                </a:solidFill>
              </a:rPr>
              <a:t>F</a:t>
            </a:r>
            <a:r>
              <a:rPr lang="en-US" altLang="en-US" sz="2357" b="1">
                <a:solidFill>
                  <a:schemeClr val="bg1"/>
                </a:solidFill>
              </a:rPr>
              <a:t>-score)</a:t>
            </a:r>
            <a:r>
              <a:rPr lang="en-US" altLang="en-US" sz="2357">
                <a:solidFill>
                  <a:schemeClr val="bg1"/>
                </a:solidFill>
              </a:rPr>
              <a:t>: harmonic mean of precision and recall,</a:t>
            </a:r>
            <a:endParaRPr lang="en-US" altLang="en-US" sz="2357" b="1">
              <a:solidFill>
                <a:schemeClr val="bg1"/>
              </a:solidFill>
            </a:endParaRPr>
          </a:p>
          <a:p>
            <a:pPr eaLnBrk="1" hangingPunct="1">
              <a:lnSpc>
                <a:spcPct val="80000"/>
              </a:lnSpc>
              <a:buFont typeface="Wingdings" panose="05000000000000000000" pitchFamily="2" charset="2"/>
              <a:buNone/>
            </a:pPr>
            <a:endParaRPr lang="en-US" altLang="en-US" sz="2357" b="1" i="1">
              <a:solidFill>
                <a:schemeClr val="bg1"/>
              </a:solidFill>
            </a:endParaRPr>
          </a:p>
          <a:p>
            <a:pPr eaLnBrk="1" hangingPunct="1">
              <a:lnSpc>
                <a:spcPct val="80000"/>
              </a:lnSpc>
            </a:pPr>
            <a:r>
              <a:rPr lang="en-US" altLang="en-US" sz="2357" b="1" i="1">
                <a:solidFill>
                  <a:schemeClr val="bg1"/>
                </a:solidFill>
              </a:rPr>
              <a:t>F</a:t>
            </a:r>
            <a:r>
              <a:rPr lang="en-US" altLang="en-US" sz="2357" b="1" i="1" baseline="-25000">
                <a:solidFill>
                  <a:schemeClr val="bg1"/>
                </a:solidFill>
                <a:cs typeface="Tahoma" panose="020B0604030504040204" pitchFamily="34" charset="0"/>
              </a:rPr>
              <a:t>ß</a:t>
            </a:r>
            <a:r>
              <a:rPr lang="en-US" altLang="en-US" sz="2357" b="1">
                <a:solidFill>
                  <a:schemeClr val="bg1"/>
                </a:solidFill>
              </a:rPr>
              <a:t>:  </a:t>
            </a:r>
            <a:r>
              <a:rPr lang="en-US" altLang="en-US" sz="2357">
                <a:solidFill>
                  <a:schemeClr val="bg1"/>
                </a:solidFill>
              </a:rPr>
              <a:t>weighted measure of precision and recall</a:t>
            </a:r>
          </a:p>
          <a:p>
            <a:pPr lvl="1" eaLnBrk="1" hangingPunct="1">
              <a:lnSpc>
                <a:spcPct val="80000"/>
              </a:lnSpc>
            </a:pPr>
            <a:r>
              <a:rPr lang="en-US" altLang="en-US" sz="2357">
                <a:solidFill>
                  <a:schemeClr val="bg1"/>
                </a:solidFill>
              </a:rPr>
              <a:t>assigns </a:t>
            </a:r>
            <a:r>
              <a:rPr lang="en-US" altLang="en-US" sz="2357">
                <a:solidFill>
                  <a:schemeClr val="bg1"/>
                </a:solidFill>
                <a:cs typeface="Tahoma" panose="020B0604030504040204" pitchFamily="34" charset="0"/>
              </a:rPr>
              <a:t>ß times as much weight to recall as to precision</a:t>
            </a:r>
            <a:endParaRPr lang="en-US" altLang="en-US" sz="2357">
              <a:solidFill>
                <a:schemeClr val="bg1"/>
              </a:solidFill>
            </a:endParaRPr>
          </a:p>
        </p:txBody>
      </p:sp>
      <p:sp>
        <p:nvSpPr>
          <p:cNvPr id="104455" name="Text Box 5">
            <a:extLst>
              <a:ext uri="{FF2B5EF4-FFF2-40B4-BE49-F238E27FC236}">
                <a16:creationId xmlns:a16="http://schemas.microsoft.com/office/drawing/2014/main" id="{A081523F-B202-FA8A-537C-B3ABFEFB5806}"/>
              </a:ext>
            </a:extLst>
          </p:cNvPr>
          <p:cNvSpPr txBox="1">
            <a:spLocks noChangeArrowheads="1"/>
          </p:cNvSpPr>
          <p:nvPr/>
        </p:nvSpPr>
        <p:spPr bwMode="auto">
          <a:xfrm>
            <a:off x="1177019" y="5010831"/>
            <a:ext cx="180944" cy="51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565" tIns="44783" rIns="89565" bIns="44783">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2786">
              <a:latin typeface="Arial" panose="020B0604020202020204" pitchFamily="34" charset="0"/>
            </a:endParaRPr>
          </a:p>
        </p:txBody>
      </p:sp>
      <p:sp>
        <p:nvSpPr>
          <p:cNvPr id="104456" name="Slide Number Placeholder 7">
            <a:extLst>
              <a:ext uri="{FF2B5EF4-FFF2-40B4-BE49-F238E27FC236}">
                <a16:creationId xmlns:a16="http://schemas.microsoft.com/office/drawing/2014/main" id="{26771CCE-82B7-118C-7056-8A54F34C2913}"/>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A0BCB35C-5FBE-4DE4-8B06-B30E337D0109}" type="slidenum">
              <a:rPr lang="en-US" altLang="en-US" sz="1179" b="1">
                <a:latin typeface="Calibri" panose="020F0502020204030204" pitchFamily="34" charset="0"/>
              </a:rPr>
              <a:pPr algn="r" eaLnBrk="1" hangingPunct="1">
                <a:spcBef>
                  <a:spcPct val="0"/>
                </a:spcBef>
                <a:buFontTx/>
                <a:buNone/>
              </a:pPr>
              <a:t>54</a:t>
            </a:fld>
            <a:endParaRPr lang="en-US" altLang="en-US" sz="1179" b="1">
              <a:latin typeface="Calibri" panose="020F0502020204030204" pitchFamily="34" charset="0"/>
            </a:endParaRPr>
          </a:p>
        </p:txBody>
      </p:sp>
      <p:pic>
        <p:nvPicPr>
          <p:cNvPr id="104457" name="Picture 8" descr="8Fbeta">
            <a:extLst>
              <a:ext uri="{FF2B5EF4-FFF2-40B4-BE49-F238E27FC236}">
                <a16:creationId xmlns:a16="http://schemas.microsoft.com/office/drawing/2014/main" id="{513C3B06-3A5B-BF46-311A-D04BDE97C3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5429" y="5379925"/>
            <a:ext cx="3184071" cy="462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03072D6-4955-6E05-DC8C-FCC4658F78C9}"/>
              </a:ext>
            </a:extLst>
          </p:cNvPr>
          <p:cNvSpPr>
            <a:spLocks noGrp="1" noChangeArrowheads="1"/>
          </p:cNvSpPr>
          <p:nvPr>
            <p:ph type="title"/>
          </p:nvPr>
        </p:nvSpPr>
        <p:spPr>
          <a:xfrm>
            <a:off x="163286" y="227920"/>
            <a:ext cx="8817429" cy="762000"/>
          </a:xfrm>
        </p:spPr>
        <p:txBody>
          <a:bodyPr/>
          <a:lstStyle/>
          <a:p>
            <a:pPr eaLnBrk="1" hangingPunct="1">
              <a:defRPr/>
            </a:pPr>
            <a:r>
              <a:rPr lang="en-US" altLang="en-US">
                <a:solidFill>
                  <a:schemeClr val="bg1"/>
                </a:solidFill>
              </a:rPr>
              <a:t>Classifier Evaluation Metrics: Example</a:t>
            </a:r>
          </a:p>
        </p:txBody>
      </p:sp>
      <p:sp>
        <p:nvSpPr>
          <p:cNvPr id="106499" name="Rectangle 35">
            <a:extLst>
              <a:ext uri="{FF2B5EF4-FFF2-40B4-BE49-F238E27FC236}">
                <a16:creationId xmlns:a16="http://schemas.microsoft.com/office/drawing/2014/main" id="{A1E61490-DE74-5A46-2735-D86C0A64C5A1}"/>
              </a:ext>
            </a:extLst>
          </p:cNvPr>
          <p:cNvSpPr>
            <a:spLocks noChangeArrowheads="1"/>
          </p:cNvSpPr>
          <p:nvPr/>
        </p:nvSpPr>
        <p:spPr bwMode="auto">
          <a:xfrm>
            <a:off x="384402" y="4572000"/>
            <a:ext cx="830205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lstStyle>
            <a:lvl1pPr marL="312738" indent="-312738">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90000"/>
              </a:lnSpc>
              <a:buClr>
                <a:schemeClr val="folHlink"/>
              </a:buClr>
              <a:buSzPct val="60000"/>
              <a:buFontTx/>
              <a:buNone/>
            </a:pPr>
            <a:endParaRPr lang="en-US" altLang="en-US" sz="2357">
              <a:latin typeface="Arial" panose="020B0604020202020204" pitchFamily="34" charset="0"/>
            </a:endParaRPr>
          </a:p>
        </p:txBody>
      </p:sp>
      <p:sp>
        <p:nvSpPr>
          <p:cNvPr id="106500" name="Slide Number Placeholder 7">
            <a:extLst>
              <a:ext uri="{FF2B5EF4-FFF2-40B4-BE49-F238E27FC236}">
                <a16:creationId xmlns:a16="http://schemas.microsoft.com/office/drawing/2014/main" id="{62507AA3-B7FE-04F0-EC09-FAD9BDAEFFF8}"/>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E36B8DC3-4CD0-418E-8DA7-7A5B38A6FF5E}" type="slidenum">
              <a:rPr lang="en-US" altLang="en-US" sz="1179" b="1">
                <a:latin typeface="Calibri" panose="020F0502020204030204" pitchFamily="34" charset="0"/>
              </a:rPr>
              <a:pPr algn="r" eaLnBrk="1" hangingPunct="1">
                <a:spcBef>
                  <a:spcPct val="0"/>
                </a:spcBef>
                <a:buFontTx/>
                <a:buNone/>
              </a:pPr>
              <a:t>55</a:t>
            </a:fld>
            <a:endParaRPr lang="en-US" altLang="en-US" sz="1179" b="1">
              <a:latin typeface="Calibri" panose="020F0502020204030204" pitchFamily="34" charset="0"/>
            </a:endParaRPr>
          </a:p>
        </p:txBody>
      </p:sp>
      <p:sp>
        <p:nvSpPr>
          <p:cNvPr id="106501" name="Content Placeholder 1">
            <a:extLst>
              <a:ext uri="{FF2B5EF4-FFF2-40B4-BE49-F238E27FC236}">
                <a16:creationId xmlns:a16="http://schemas.microsoft.com/office/drawing/2014/main" id="{D9D56066-EF8E-A70F-658E-398D9BAE33B7}"/>
              </a:ext>
            </a:extLst>
          </p:cNvPr>
          <p:cNvSpPr>
            <a:spLocks noGrp="1"/>
          </p:cNvSpPr>
          <p:nvPr>
            <p:ph sz="half" idx="1"/>
          </p:nvPr>
        </p:nvSpPr>
        <p:spPr>
          <a:xfrm>
            <a:off x="244929" y="4082143"/>
            <a:ext cx="8155782" cy="608920"/>
          </a:xfrm>
        </p:spPr>
        <p:txBody>
          <a:bodyPr/>
          <a:lstStyle/>
          <a:p>
            <a:pPr marL="335067" lvl="1" indent="-335067">
              <a:buClr>
                <a:schemeClr val="folHlink"/>
              </a:buClr>
              <a:buSzPct val="60000"/>
            </a:pPr>
            <a:r>
              <a:rPr lang="en-US" altLang="en-US" sz="2357" i="1">
                <a:solidFill>
                  <a:schemeClr val="bg1"/>
                </a:solidFill>
              </a:rPr>
              <a:t>Precision</a:t>
            </a:r>
            <a:r>
              <a:rPr lang="en-US" altLang="en-US" sz="2357">
                <a:solidFill>
                  <a:schemeClr val="bg1"/>
                </a:solidFill>
              </a:rPr>
              <a:t> = 90/230 = 39.13%             </a:t>
            </a:r>
            <a:r>
              <a:rPr lang="en-US" altLang="en-US" sz="2357" i="1">
                <a:solidFill>
                  <a:schemeClr val="bg1"/>
                </a:solidFill>
              </a:rPr>
              <a:t>Recall</a:t>
            </a:r>
            <a:r>
              <a:rPr lang="en-US" altLang="en-US" sz="2357">
                <a:solidFill>
                  <a:schemeClr val="bg1"/>
                </a:solidFill>
              </a:rPr>
              <a:t> = 90/300 = 30.00%</a:t>
            </a:r>
          </a:p>
          <a:p>
            <a:pPr eaLnBrk="1" hangingPunct="1"/>
            <a:endParaRPr lang="en-US" altLang="en-US">
              <a:solidFill>
                <a:schemeClr val="bg1"/>
              </a:solidFill>
            </a:endParaRPr>
          </a:p>
        </p:txBody>
      </p:sp>
      <p:graphicFrame>
        <p:nvGraphicFramePr>
          <p:cNvPr id="7" name="Group 54">
            <a:extLst>
              <a:ext uri="{FF2B5EF4-FFF2-40B4-BE49-F238E27FC236}">
                <a16:creationId xmlns:a16="http://schemas.microsoft.com/office/drawing/2014/main" id="{ECACE796-C59B-877D-0223-4EDA2636A052}"/>
              </a:ext>
            </a:extLst>
          </p:cNvPr>
          <p:cNvGraphicFramePr>
            <a:graphicFrameLocks noGrp="1"/>
          </p:cNvGraphicFramePr>
          <p:nvPr/>
        </p:nvGraphicFramePr>
        <p:xfrm>
          <a:off x="384402" y="1889693"/>
          <a:ext cx="8523175" cy="2031248"/>
        </p:xfrm>
        <a:graphic>
          <a:graphicData uri="http://schemas.openxmlformats.org/drawingml/2006/table">
            <a:tbl>
              <a:tblPr/>
              <a:tblGrid>
                <a:gridCol w="3085977">
                  <a:extLst>
                    <a:ext uri="{9D8B030D-6E8A-4147-A177-3AD203B41FA5}">
                      <a16:colId xmlns:a16="http://schemas.microsoft.com/office/drawing/2014/main" val="20000"/>
                    </a:ext>
                  </a:extLst>
                </a:gridCol>
                <a:gridCol w="1469513">
                  <a:extLst>
                    <a:ext uri="{9D8B030D-6E8A-4147-A177-3AD203B41FA5}">
                      <a16:colId xmlns:a16="http://schemas.microsoft.com/office/drawing/2014/main" val="20001"/>
                    </a:ext>
                  </a:extLst>
                </a:gridCol>
                <a:gridCol w="1249085">
                  <a:extLst>
                    <a:ext uri="{9D8B030D-6E8A-4147-A177-3AD203B41FA5}">
                      <a16:colId xmlns:a16="http://schemas.microsoft.com/office/drawing/2014/main" val="20002"/>
                    </a:ext>
                  </a:extLst>
                </a:gridCol>
                <a:gridCol w="946000">
                  <a:extLst>
                    <a:ext uri="{9D8B030D-6E8A-4147-A177-3AD203B41FA5}">
                      <a16:colId xmlns:a16="http://schemas.microsoft.com/office/drawing/2014/main" val="20003"/>
                    </a:ext>
                  </a:extLst>
                </a:gridCol>
                <a:gridCol w="1772600">
                  <a:extLst>
                    <a:ext uri="{9D8B030D-6E8A-4147-A177-3AD203B41FA5}">
                      <a16:colId xmlns:a16="http://schemas.microsoft.com/office/drawing/2014/main" val="20004"/>
                    </a:ext>
                  </a:extLst>
                </a:gridCol>
              </a:tblGrid>
              <a:tr h="6466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Actual Class\Predicted class</a:t>
                      </a:r>
                    </a:p>
                  </a:txBody>
                  <a:tcPr marL="88171" marR="88171"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yes</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no</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Total</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Recognition(%)</a:t>
                      </a:r>
                    </a:p>
                  </a:txBody>
                  <a:tcPr marL="88171" marR="88171"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0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yes</a:t>
                      </a:r>
                    </a:p>
                  </a:txBody>
                  <a:tcPr marL="88171" marR="88171"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90</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210</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300</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30.00 (</a:t>
                      </a:r>
                      <a:r>
                        <a:rPr kumimoji="0" lang="en-US" sz="1800" b="0" i="1" u="none" strike="noStrike" cap="none" normalizeH="0" baseline="0">
                          <a:ln>
                            <a:noFill/>
                          </a:ln>
                          <a:solidFill>
                            <a:schemeClr val="tx1"/>
                          </a:solidFill>
                          <a:effectLst/>
                          <a:latin typeface="Calibri" pitchFamily="34" charset="0"/>
                        </a:rPr>
                        <a:t>sensitivity</a:t>
                      </a:r>
                    </a:p>
                  </a:txBody>
                  <a:tcPr marL="88171" marR="88171"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6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cancer = no</a:t>
                      </a:r>
                    </a:p>
                  </a:txBody>
                  <a:tcPr marL="88171" marR="88171"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140</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9560</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9700</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98.56 (</a:t>
                      </a:r>
                      <a:r>
                        <a:rPr kumimoji="0" lang="en-US" sz="1800" b="0" i="1" u="none" strike="noStrike" cap="none" normalizeH="0" baseline="0">
                          <a:ln>
                            <a:noFill/>
                          </a:ln>
                          <a:solidFill>
                            <a:schemeClr val="tx1"/>
                          </a:solidFill>
                          <a:effectLst/>
                          <a:latin typeface="Calibri" pitchFamily="34" charset="0"/>
                        </a:rPr>
                        <a:t>specificity)</a:t>
                      </a:r>
                    </a:p>
                  </a:txBody>
                  <a:tcPr marL="88171" marR="88171"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0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Total</a:t>
                      </a:r>
                    </a:p>
                  </a:txBody>
                  <a:tcPr marL="88171" marR="88171"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230</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9770</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10000</a:t>
                      </a:r>
                    </a:p>
                  </a:txBody>
                  <a:tcPr marL="88171" marR="88171"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96.40 (</a:t>
                      </a:r>
                      <a:r>
                        <a:rPr kumimoji="0" lang="en-US" sz="1800" b="0" i="1" u="none" strike="noStrike" cap="none" normalizeH="0" baseline="0">
                          <a:ln>
                            <a:noFill/>
                          </a:ln>
                          <a:solidFill>
                            <a:schemeClr val="tx1"/>
                          </a:solidFill>
                          <a:effectLst/>
                          <a:latin typeface="Calibri" pitchFamily="34" charset="0"/>
                        </a:rPr>
                        <a:t>accuracy</a:t>
                      </a:r>
                      <a:r>
                        <a:rPr kumimoji="0" lang="en-US" sz="1800" b="0" i="0" u="none" strike="noStrike" cap="none" normalizeH="0" baseline="0">
                          <a:ln>
                            <a:noFill/>
                          </a:ln>
                          <a:solidFill>
                            <a:schemeClr val="tx1"/>
                          </a:solidFill>
                          <a:effectLst/>
                          <a:latin typeface="Calibri" pitchFamily="34" charset="0"/>
                        </a:rPr>
                        <a:t>)</a:t>
                      </a:r>
                      <a:endParaRPr kumimoji="0" lang="en-US" sz="1800" b="0" i="1" u="none" strike="noStrike" cap="none" normalizeH="0" baseline="0">
                        <a:ln>
                          <a:noFill/>
                        </a:ln>
                        <a:solidFill>
                          <a:schemeClr val="tx1"/>
                        </a:solidFill>
                        <a:effectLst/>
                        <a:latin typeface="Calibri" pitchFamily="34" charset="0"/>
                      </a:endParaRPr>
                    </a:p>
                  </a:txBody>
                  <a:tcPr marL="88171" marR="88171"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04F4308-2680-BCFF-7444-CF0857D2E2CC}"/>
              </a:ext>
            </a:extLst>
          </p:cNvPr>
          <p:cNvSpPr>
            <a:spLocks noGrp="1" noChangeArrowheads="1"/>
          </p:cNvSpPr>
          <p:nvPr>
            <p:ph type="title"/>
          </p:nvPr>
        </p:nvSpPr>
        <p:spPr>
          <a:xfrm>
            <a:off x="676956" y="76541"/>
            <a:ext cx="7803696" cy="1066459"/>
          </a:xfrm>
        </p:spPr>
        <p:txBody>
          <a:bodyPr vert="horz" lIns="90188" tIns="45094" rIns="90188" bIns="45094" rtlCol="0" anchor="ctr">
            <a:normAutofit fontScale="90000"/>
          </a:bodyPr>
          <a:lstStyle/>
          <a:p>
            <a:pPr eaLnBrk="1" hangingPunct="1">
              <a:defRPr/>
            </a:pPr>
            <a:r>
              <a:rPr lang="en-US" altLang="en-US">
                <a:solidFill>
                  <a:schemeClr val="bg1"/>
                </a:solidFill>
              </a:rPr>
              <a:t>Evaluating Classifier Accuracy:</a:t>
            </a:r>
            <a:br>
              <a:rPr lang="en-US" altLang="en-US">
                <a:solidFill>
                  <a:schemeClr val="bg1"/>
                </a:solidFill>
              </a:rPr>
            </a:br>
            <a:r>
              <a:rPr lang="en-US" altLang="en-US">
                <a:solidFill>
                  <a:schemeClr val="bg1"/>
                </a:solidFill>
              </a:rPr>
              <a:t>Holdout &amp; Cross-Validation Methods</a:t>
            </a:r>
            <a:endParaRPr lang="en-US" altLang="en-US" sz="3964">
              <a:solidFill>
                <a:schemeClr val="bg1"/>
              </a:solidFill>
            </a:endParaRPr>
          </a:p>
        </p:txBody>
      </p:sp>
      <p:sp>
        <p:nvSpPr>
          <p:cNvPr id="108547" name="Rectangle 3">
            <a:extLst>
              <a:ext uri="{FF2B5EF4-FFF2-40B4-BE49-F238E27FC236}">
                <a16:creationId xmlns:a16="http://schemas.microsoft.com/office/drawing/2014/main" id="{AFC7938A-EDF3-2FFC-C265-EBEA0811D5B4}"/>
              </a:ext>
            </a:extLst>
          </p:cNvPr>
          <p:cNvSpPr>
            <a:spLocks noGrp="1"/>
          </p:cNvSpPr>
          <p:nvPr>
            <p:ph type="body" idx="1"/>
          </p:nvPr>
        </p:nvSpPr>
        <p:spPr>
          <a:xfrm>
            <a:off x="309562" y="1370920"/>
            <a:ext cx="8450036" cy="5274469"/>
          </a:xfrm>
        </p:spPr>
        <p:txBody>
          <a:bodyPr vert="horz" lIns="90188" tIns="45094" rIns="90188" bIns="45094" rtlCol="0">
            <a:normAutofit/>
          </a:bodyPr>
          <a:lstStyle/>
          <a:p>
            <a:pPr eaLnBrk="1" hangingPunct="1">
              <a:lnSpc>
                <a:spcPct val="80000"/>
              </a:lnSpc>
            </a:pPr>
            <a:r>
              <a:rPr lang="en-US" altLang="en-US" sz="2357" b="1">
                <a:solidFill>
                  <a:schemeClr val="bg1"/>
                </a:solidFill>
              </a:rPr>
              <a:t>Holdout method</a:t>
            </a:r>
          </a:p>
          <a:p>
            <a:pPr lvl="1" eaLnBrk="1" hangingPunct="1">
              <a:lnSpc>
                <a:spcPct val="80000"/>
              </a:lnSpc>
            </a:pPr>
            <a:r>
              <a:rPr lang="en-US" altLang="en-US" sz="2357">
                <a:solidFill>
                  <a:schemeClr val="bg1"/>
                </a:solidFill>
              </a:rPr>
              <a:t>Given data is randomly partitioned into two independent sets</a:t>
            </a:r>
          </a:p>
          <a:p>
            <a:pPr lvl="2" eaLnBrk="1" hangingPunct="1">
              <a:lnSpc>
                <a:spcPct val="80000"/>
              </a:lnSpc>
            </a:pPr>
            <a:r>
              <a:rPr lang="en-US" altLang="en-US">
                <a:solidFill>
                  <a:schemeClr val="bg1"/>
                </a:solidFill>
              </a:rPr>
              <a:t>Training set (e.g., 2/3) for model construction</a:t>
            </a:r>
          </a:p>
          <a:p>
            <a:pPr lvl="2" eaLnBrk="1" hangingPunct="1">
              <a:lnSpc>
                <a:spcPct val="80000"/>
              </a:lnSpc>
            </a:pPr>
            <a:r>
              <a:rPr lang="en-US" altLang="en-US">
                <a:solidFill>
                  <a:schemeClr val="bg1"/>
                </a:solidFill>
              </a:rPr>
              <a:t>Test set (e.g., 1/3) for accuracy estimation</a:t>
            </a:r>
          </a:p>
          <a:p>
            <a:pPr lvl="1" eaLnBrk="1" hangingPunct="1">
              <a:lnSpc>
                <a:spcPct val="80000"/>
              </a:lnSpc>
            </a:pPr>
            <a:r>
              <a:rPr lang="en-US" altLang="en-US" sz="2357" u="sng">
                <a:solidFill>
                  <a:schemeClr val="bg1"/>
                </a:solidFill>
              </a:rPr>
              <a:t>Random sampling</a:t>
            </a:r>
            <a:r>
              <a:rPr lang="en-US" altLang="en-US" sz="2357">
                <a:solidFill>
                  <a:schemeClr val="bg1"/>
                </a:solidFill>
              </a:rPr>
              <a:t>: a variation of holdout</a:t>
            </a:r>
          </a:p>
          <a:p>
            <a:pPr lvl="2" eaLnBrk="1" hangingPunct="1">
              <a:lnSpc>
                <a:spcPct val="80000"/>
              </a:lnSpc>
            </a:pPr>
            <a:r>
              <a:rPr lang="en-US" altLang="en-US">
                <a:solidFill>
                  <a:schemeClr val="bg1"/>
                </a:solidFill>
              </a:rPr>
              <a:t>Repeat holdout k times, accuracy = avg. of the accuracies obtained</a:t>
            </a:r>
          </a:p>
          <a:p>
            <a:pPr eaLnBrk="1" hangingPunct="1">
              <a:lnSpc>
                <a:spcPct val="80000"/>
              </a:lnSpc>
            </a:pPr>
            <a:r>
              <a:rPr lang="en-US" altLang="en-US" sz="2357" b="1">
                <a:solidFill>
                  <a:schemeClr val="bg1"/>
                </a:solidFill>
              </a:rPr>
              <a:t>Cross-validation</a:t>
            </a:r>
            <a:r>
              <a:rPr lang="en-US" altLang="en-US" sz="2357">
                <a:solidFill>
                  <a:schemeClr val="bg1"/>
                </a:solidFill>
              </a:rPr>
              <a:t> (</a:t>
            </a:r>
            <a:r>
              <a:rPr lang="en-US" altLang="en-US" sz="2357" i="1">
                <a:solidFill>
                  <a:schemeClr val="bg1"/>
                </a:solidFill>
              </a:rPr>
              <a:t>k</a:t>
            </a:r>
            <a:r>
              <a:rPr lang="en-US" altLang="en-US" sz="2357">
                <a:solidFill>
                  <a:schemeClr val="bg1"/>
                </a:solidFill>
              </a:rPr>
              <a:t>-fold, where k = 10 is most popular)</a:t>
            </a:r>
          </a:p>
          <a:p>
            <a:pPr lvl="1" eaLnBrk="1" hangingPunct="1">
              <a:lnSpc>
                <a:spcPct val="80000"/>
              </a:lnSpc>
            </a:pPr>
            <a:r>
              <a:rPr lang="en-US" altLang="en-US" sz="2357">
                <a:solidFill>
                  <a:schemeClr val="bg1"/>
                </a:solidFill>
              </a:rPr>
              <a:t>Randomly partition the data into </a:t>
            </a:r>
            <a:r>
              <a:rPr lang="en-US" altLang="en-US" sz="2357" i="1">
                <a:solidFill>
                  <a:schemeClr val="bg1"/>
                </a:solidFill>
              </a:rPr>
              <a:t>k</a:t>
            </a:r>
            <a:r>
              <a:rPr lang="en-US" altLang="en-US" sz="2357">
                <a:solidFill>
                  <a:schemeClr val="bg1"/>
                </a:solidFill>
              </a:rPr>
              <a:t> </a:t>
            </a:r>
            <a:r>
              <a:rPr lang="en-US" altLang="en-US" sz="2357" i="1">
                <a:solidFill>
                  <a:schemeClr val="bg1"/>
                </a:solidFill>
              </a:rPr>
              <a:t>mutually exclusive</a:t>
            </a:r>
            <a:r>
              <a:rPr lang="en-US" altLang="en-US" sz="2357">
                <a:solidFill>
                  <a:schemeClr val="bg1"/>
                </a:solidFill>
              </a:rPr>
              <a:t> subsets, each approximately equal size</a:t>
            </a:r>
          </a:p>
          <a:p>
            <a:pPr lvl="1" eaLnBrk="1" hangingPunct="1">
              <a:lnSpc>
                <a:spcPct val="80000"/>
              </a:lnSpc>
            </a:pPr>
            <a:r>
              <a:rPr lang="en-US" altLang="en-US" sz="2357">
                <a:solidFill>
                  <a:schemeClr val="bg1"/>
                </a:solidFill>
              </a:rPr>
              <a:t>At </a:t>
            </a:r>
            <a:r>
              <a:rPr lang="en-US" altLang="en-US" sz="2357" i="1">
                <a:solidFill>
                  <a:schemeClr val="bg1"/>
                </a:solidFill>
              </a:rPr>
              <a:t>i</a:t>
            </a:r>
            <a:r>
              <a:rPr lang="en-US" altLang="en-US" sz="2357">
                <a:solidFill>
                  <a:schemeClr val="bg1"/>
                </a:solidFill>
              </a:rPr>
              <a:t>-th iteration, use D</a:t>
            </a:r>
            <a:r>
              <a:rPr lang="en-US" altLang="en-US" sz="2357" baseline="-25000">
                <a:solidFill>
                  <a:schemeClr val="bg1"/>
                </a:solidFill>
              </a:rPr>
              <a:t>i </a:t>
            </a:r>
            <a:r>
              <a:rPr lang="en-US" altLang="en-US" sz="2357">
                <a:solidFill>
                  <a:schemeClr val="bg1"/>
                </a:solidFill>
              </a:rPr>
              <a:t>as test set and others as training set</a:t>
            </a:r>
          </a:p>
          <a:p>
            <a:pPr lvl="1" eaLnBrk="1" hangingPunct="1">
              <a:lnSpc>
                <a:spcPct val="80000"/>
              </a:lnSpc>
            </a:pPr>
            <a:r>
              <a:rPr lang="en-US" altLang="en-US" sz="2357" u="sng">
                <a:solidFill>
                  <a:schemeClr val="bg1"/>
                </a:solidFill>
              </a:rPr>
              <a:t>Leave-one-out</a:t>
            </a:r>
            <a:r>
              <a:rPr lang="en-US" altLang="en-US" sz="2357">
                <a:solidFill>
                  <a:schemeClr val="bg1"/>
                </a:solidFill>
              </a:rPr>
              <a:t>: </a:t>
            </a:r>
            <a:r>
              <a:rPr lang="en-US" altLang="en-US" sz="2357" i="1">
                <a:solidFill>
                  <a:schemeClr val="bg1"/>
                </a:solidFill>
              </a:rPr>
              <a:t>k</a:t>
            </a:r>
            <a:r>
              <a:rPr lang="en-US" altLang="en-US" sz="2357">
                <a:solidFill>
                  <a:schemeClr val="bg1"/>
                </a:solidFill>
              </a:rPr>
              <a:t> folds where </a:t>
            </a:r>
            <a:r>
              <a:rPr lang="en-US" altLang="en-US" sz="2357" i="1">
                <a:solidFill>
                  <a:schemeClr val="bg1"/>
                </a:solidFill>
              </a:rPr>
              <a:t>k</a:t>
            </a:r>
            <a:r>
              <a:rPr lang="en-US" altLang="en-US" sz="2357">
                <a:solidFill>
                  <a:schemeClr val="bg1"/>
                </a:solidFill>
              </a:rPr>
              <a:t> = # of tuples, for small sized data</a:t>
            </a:r>
          </a:p>
          <a:p>
            <a:pPr lvl="1" eaLnBrk="1" hangingPunct="1">
              <a:lnSpc>
                <a:spcPct val="80000"/>
              </a:lnSpc>
            </a:pPr>
            <a:r>
              <a:rPr lang="en-US" altLang="en-US" sz="2357" b="1" u="sng">
                <a:solidFill>
                  <a:schemeClr val="bg1"/>
                </a:solidFill>
              </a:rPr>
              <a:t>*Stratified cross-validation*</a:t>
            </a:r>
            <a:r>
              <a:rPr lang="en-US" altLang="en-US" sz="2357">
                <a:solidFill>
                  <a:schemeClr val="bg1"/>
                </a:solidFill>
              </a:rPr>
              <a:t>: folds are stratified so that class dist. in each fold is approx. the same as that in the initial data</a:t>
            </a:r>
          </a:p>
        </p:txBody>
      </p:sp>
      <p:sp>
        <p:nvSpPr>
          <p:cNvPr id="108548" name="Slide Number Placeholder 7">
            <a:extLst>
              <a:ext uri="{FF2B5EF4-FFF2-40B4-BE49-F238E27FC236}">
                <a16:creationId xmlns:a16="http://schemas.microsoft.com/office/drawing/2014/main" id="{E89A090E-0853-7803-07D2-240C970EBDE6}"/>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CA337523-6D7E-4FC4-91D0-D41944258C6A}" type="slidenum">
              <a:rPr lang="en-US" altLang="en-US" sz="1179" b="1">
                <a:latin typeface="Calibri" panose="020F0502020204030204" pitchFamily="34" charset="0"/>
              </a:rPr>
              <a:pPr algn="r" eaLnBrk="1" hangingPunct="1">
                <a:spcBef>
                  <a:spcPct val="0"/>
                </a:spcBef>
                <a:buFontTx/>
                <a:buNone/>
              </a:pPr>
              <a:t>56</a:t>
            </a:fld>
            <a:endParaRPr lang="en-US" altLang="en-US" sz="1179" b="1">
              <a:latin typeface="Calibri" panose="020F0502020204030204"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9259993-0DD9-176F-4281-854C8EE887A0}"/>
              </a:ext>
            </a:extLst>
          </p:cNvPr>
          <p:cNvSpPr>
            <a:spLocks noGrp="1" noChangeArrowheads="1"/>
          </p:cNvSpPr>
          <p:nvPr>
            <p:ph type="title"/>
          </p:nvPr>
        </p:nvSpPr>
        <p:spPr>
          <a:xfrm>
            <a:off x="163286" y="227920"/>
            <a:ext cx="8817429" cy="687161"/>
          </a:xfrm>
        </p:spPr>
        <p:txBody>
          <a:bodyPr vert="horz" lIns="90188" tIns="45094" rIns="90188" bIns="45094" rtlCol="0" anchor="ctr">
            <a:normAutofit/>
          </a:bodyPr>
          <a:lstStyle/>
          <a:p>
            <a:pPr eaLnBrk="1" hangingPunct="1">
              <a:defRPr/>
            </a:pPr>
            <a:r>
              <a:rPr lang="en-US" altLang="en-US">
                <a:solidFill>
                  <a:schemeClr val="bg1"/>
                </a:solidFill>
              </a:rPr>
              <a:t>Evaluating Classifier Accuracy: Bootstrap</a:t>
            </a:r>
            <a:endParaRPr lang="en-US" altLang="en-US" sz="3964">
              <a:solidFill>
                <a:schemeClr val="bg1"/>
              </a:solidFill>
            </a:endParaRPr>
          </a:p>
        </p:txBody>
      </p:sp>
      <p:sp>
        <p:nvSpPr>
          <p:cNvPr id="110595" name="Rectangle 3">
            <a:extLst>
              <a:ext uri="{FF2B5EF4-FFF2-40B4-BE49-F238E27FC236}">
                <a16:creationId xmlns:a16="http://schemas.microsoft.com/office/drawing/2014/main" id="{742F33FF-A8FD-59C0-6155-2609DD1AD454}"/>
              </a:ext>
            </a:extLst>
          </p:cNvPr>
          <p:cNvSpPr>
            <a:spLocks noGrp="1"/>
          </p:cNvSpPr>
          <p:nvPr>
            <p:ph type="body" sz="half" idx="1"/>
          </p:nvPr>
        </p:nvSpPr>
        <p:spPr>
          <a:xfrm>
            <a:off x="420121" y="915081"/>
            <a:ext cx="8302058" cy="5106080"/>
          </a:xfrm>
        </p:spPr>
        <p:txBody>
          <a:bodyPr vert="horz" lIns="90188" tIns="45094" rIns="90188" bIns="45094" rtlCol="0">
            <a:normAutofit/>
          </a:bodyPr>
          <a:lstStyle/>
          <a:p>
            <a:pPr eaLnBrk="1" hangingPunct="1">
              <a:lnSpc>
                <a:spcPct val="110000"/>
              </a:lnSpc>
            </a:pPr>
            <a:r>
              <a:rPr lang="en-US" altLang="en-US" sz="1929" b="1">
                <a:solidFill>
                  <a:schemeClr val="bg1"/>
                </a:solidFill>
              </a:rPr>
              <a:t>Bootstrap</a:t>
            </a:r>
          </a:p>
          <a:p>
            <a:pPr lvl="1" eaLnBrk="1" hangingPunct="1">
              <a:lnSpc>
                <a:spcPct val="110000"/>
              </a:lnSpc>
            </a:pPr>
            <a:r>
              <a:rPr lang="en-US" altLang="en-US" sz="1929">
                <a:solidFill>
                  <a:schemeClr val="bg1"/>
                </a:solidFill>
              </a:rPr>
              <a:t>Works well with small data sets</a:t>
            </a:r>
          </a:p>
          <a:p>
            <a:pPr lvl="1" eaLnBrk="1" hangingPunct="1">
              <a:lnSpc>
                <a:spcPct val="110000"/>
              </a:lnSpc>
            </a:pPr>
            <a:r>
              <a:rPr lang="en-US" altLang="en-US" sz="1929">
                <a:solidFill>
                  <a:schemeClr val="bg1"/>
                </a:solidFill>
              </a:rPr>
              <a:t>Samples the given training tuples uniformly </a:t>
            </a:r>
            <a:r>
              <a:rPr lang="en-US" altLang="en-US" sz="1929" i="1">
                <a:solidFill>
                  <a:schemeClr val="bg1"/>
                </a:solidFill>
              </a:rPr>
              <a:t>with replacement</a:t>
            </a:r>
          </a:p>
          <a:p>
            <a:pPr lvl="2" eaLnBrk="1" hangingPunct="1">
              <a:lnSpc>
                <a:spcPct val="110000"/>
              </a:lnSpc>
            </a:pPr>
            <a:r>
              <a:rPr lang="en-US" altLang="en-US" sz="1929">
                <a:solidFill>
                  <a:schemeClr val="bg1"/>
                </a:solidFill>
              </a:rPr>
              <a:t>i.e., each time a tuple is selected, it is equally likely to be selected again and re-added to the training set</a:t>
            </a:r>
          </a:p>
          <a:p>
            <a:pPr eaLnBrk="1" hangingPunct="1">
              <a:lnSpc>
                <a:spcPct val="110000"/>
              </a:lnSpc>
            </a:pPr>
            <a:r>
              <a:rPr lang="en-US" altLang="en-US" sz="1929">
                <a:solidFill>
                  <a:schemeClr val="bg1"/>
                </a:solidFill>
              </a:rPr>
              <a:t>Several bootstrap methods, and a common one is </a:t>
            </a:r>
            <a:r>
              <a:rPr lang="en-US" altLang="en-US" sz="1929" b="1">
                <a:solidFill>
                  <a:schemeClr val="bg1"/>
                </a:solidFill>
              </a:rPr>
              <a:t>.632 boostrap</a:t>
            </a:r>
          </a:p>
          <a:p>
            <a:pPr lvl="1" eaLnBrk="1" hangingPunct="1">
              <a:lnSpc>
                <a:spcPct val="110000"/>
              </a:lnSpc>
            </a:pPr>
            <a:r>
              <a:rPr lang="en-US" altLang="en-US" sz="1929">
                <a:solidFill>
                  <a:schemeClr val="bg1"/>
                </a:solidFill>
              </a:rPr>
              <a:t>A data set with </a:t>
            </a:r>
            <a:r>
              <a:rPr lang="en-US" altLang="en-US" sz="1929" i="1">
                <a:solidFill>
                  <a:schemeClr val="bg1"/>
                </a:solidFill>
              </a:rPr>
              <a:t>d</a:t>
            </a:r>
            <a:r>
              <a:rPr lang="en-US" altLang="en-US" sz="1929">
                <a:solidFill>
                  <a:schemeClr val="bg1"/>
                </a:solidFill>
              </a:rPr>
              <a:t> tuples is sampled </a:t>
            </a:r>
            <a:r>
              <a:rPr lang="en-US" altLang="en-US" sz="1929" i="1">
                <a:solidFill>
                  <a:schemeClr val="bg1"/>
                </a:solidFill>
              </a:rPr>
              <a:t>d</a:t>
            </a:r>
            <a:r>
              <a:rPr lang="en-US" altLang="en-US" sz="1929">
                <a:solidFill>
                  <a:schemeClr val="bg1"/>
                </a:solidFill>
              </a:rPr>
              <a:t> times, with replacement, resulting in a training set of </a:t>
            </a:r>
            <a:r>
              <a:rPr lang="en-US" altLang="en-US" sz="1929" i="1">
                <a:solidFill>
                  <a:schemeClr val="bg1"/>
                </a:solidFill>
              </a:rPr>
              <a:t>d</a:t>
            </a:r>
            <a:r>
              <a:rPr lang="en-US" altLang="en-US" sz="1929">
                <a:solidFill>
                  <a:schemeClr val="bg1"/>
                </a:solidFill>
              </a:rPr>
              <a:t> samples.  The data tuples that did not make it into the training set end up forming the test set.  About 63.2% of the original data end up in the bootstrap, and the remaining 36.8% form the test set (since (1 – 1/d)</a:t>
            </a:r>
            <a:r>
              <a:rPr lang="en-US" altLang="en-US" sz="1929" baseline="30000">
                <a:solidFill>
                  <a:schemeClr val="bg1"/>
                </a:solidFill>
              </a:rPr>
              <a:t>d</a:t>
            </a:r>
            <a:r>
              <a:rPr lang="en-US" altLang="en-US" sz="1929">
                <a:solidFill>
                  <a:schemeClr val="bg1"/>
                </a:solidFill>
              </a:rPr>
              <a:t> ≈ e</a:t>
            </a:r>
            <a:r>
              <a:rPr lang="en-US" altLang="en-US" sz="1929" baseline="30000">
                <a:solidFill>
                  <a:schemeClr val="bg1"/>
                </a:solidFill>
              </a:rPr>
              <a:t>-1</a:t>
            </a:r>
            <a:r>
              <a:rPr lang="en-US" altLang="en-US" sz="1929">
                <a:solidFill>
                  <a:schemeClr val="bg1"/>
                </a:solidFill>
              </a:rPr>
              <a:t> = 0.368)</a:t>
            </a:r>
          </a:p>
          <a:p>
            <a:pPr lvl="1" eaLnBrk="1" hangingPunct="1">
              <a:lnSpc>
                <a:spcPct val="110000"/>
              </a:lnSpc>
            </a:pPr>
            <a:r>
              <a:rPr lang="en-US" altLang="en-US" sz="1929">
                <a:solidFill>
                  <a:schemeClr val="bg1"/>
                </a:solidFill>
              </a:rPr>
              <a:t>Repeat the sampling procedure </a:t>
            </a:r>
            <a:r>
              <a:rPr lang="en-US" altLang="en-US" sz="1929" i="1">
                <a:solidFill>
                  <a:schemeClr val="bg1"/>
                </a:solidFill>
              </a:rPr>
              <a:t>k</a:t>
            </a:r>
            <a:r>
              <a:rPr lang="en-US" altLang="en-US" sz="1929">
                <a:solidFill>
                  <a:schemeClr val="bg1"/>
                </a:solidFill>
              </a:rPr>
              <a:t> times, overall accuracy of the model:</a:t>
            </a:r>
          </a:p>
          <a:p>
            <a:pPr lvl="1" eaLnBrk="1" hangingPunct="1">
              <a:lnSpc>
                <a:spcPct val="110000"/>
              </a:lnSpc>
            </a:pPr>
            <a:endParaRPr lang="en-US" altLang="en-US" sz="1929">
              <a:solidFill>
                <a:schemeClr val="bg1"/>
              </a:solidFill>
            </a:endParaRPr>
          </a:p>
        </p:txBody>
      </p:sp>
      <p:sp>
        <p:nvSpPr>
          <p:cNvPr id="110596" name="Slide Number Placeholder 7">
            <a:extLst>
              <a:ext uri="{FF2B5EF4-FFF2-40B4-BE49-F238E27FC236}">
                <a16:creationId xmlns:a16="http://schemas.microsoft.com/office/drawing/2014/main" id="{9797AA2E-86F6-5E2E-E091-3384C1636ADE}"/>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05410C23-434B-4C57-B29D-996B22F836C9}" type="slidenum">
              <a:rPr lang="en-US" altLang="en-US" sz="1179" b="1">
                <a:latin typeface="Calibri" panose="020F0502020204030204" pitchFamily="34" charset="0"/>
              </a:rPr>
              <a:pPr algn="r" eaLnBrk="1" hangingPunct="1">
                <a:spcBef>
                  <a:spcPct val="0"/>
                </a:spcBef>
                <a:buFontTx/>
                <a:buNone/>
              </a:pPr>
              <a:t>57</a:t>
            </a:fld>
            <a:endParaRPr lang="en-US" altLang="en-US" sz="1179" b="1">
              <a:latin typeface="Calibri" panose="020F0502020204030204" pitchFamily="34" charset="0"/>
            </a:endParaRPr>
          </a:p>
        </p:txBody>
      </p:sp>
      <p:pic>
        <p:nvPicPr>
          <p:cNvPr id="110597" name="Picture 6">
            <a:extLst>
              <a:ext uri="{FF2B5EF4-FFF2-40B4-BE49-F238E27FC236}">
                <a16:creationId xmlns:a16="http://schemas.microsoft.com/office/drawing/2014/main" id="{8D3702FB-C5F4-9D64-B1FE-FDB4A253A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929" y="5218340"/>
            <a:ext cx="6907326" cy="70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16B0AB7-6803-D1AF-3EB3-3177D53CA124}"/>
              </a:ext>
            </a:extLst>
          </p:cNvPr>
          <p:cNvSpPr>
            <a:spLocks noGrp="1" noChangeArrowheads="1"/>
          </p:cNvSpPr>
          <p:nvPr>
            <p:ph type="title"/>
          </p:nvPr>
        </p:nvSpPr>
        <p:spPr>
          <a:xfrm>
            <a:off x="163286" y="0"/>
            <a:ext cx="8817429" cy="1143000"/>
          </a:xfrm>
        </p:spPr>
        <p:txBody>
          <a:bodyPr>
            <a:normAutofit fontScale="90000"/>
          </a:bodyPr>
          <a:lstStyle/>
          <a:p>
            <a:pPr eaLnBrk="1" hangingPunct="1">
              <a:defRPr/>
            </a:pPr>
            <a:r>
              <a:rPr lang="en-US" altLang="en-US">
                <a:solidFill>
                  <a:schemeClr val="bg1"/>
                </a:solidFill>
              </a:rPr>
              <a:t>Estimating Confidence Intervals:</a:t>
            </a:r>
            <a:br>
              <a:rPr lang="en-US" altLang="en-US">
                <a:solidFill>
                  <a:schemeClr val="bg1"/>
                </a:solidFill>
              </a:rPr>
            </a:br>
            <a:r>
              <a:rPr lang="en-US" altLang="en-US">
                <a:solidFill>
                  <a:schemeClr val="bg1"/>
                </a:solidFill>
              </a:rPr>
              <a:t>Classifier Models M</a:t>
            </a:r>
            <a:r>
              <a:rPr lang="en-US" altLang="en-US" baseline="-25000">
                <a:solidFill>
                  <a:schemeClr val="bg1"/>
                </a:solidFill>
              </a:rPr>
              <a:t>1</a:t>
            </a:r>
            <a:r>
              <a:rPr lang="en-US" altLang="en-US">
                <a:solidFill>
                  <a:schemeClr val="bg1"/>
                </a:solidFill>
              </a:rPr>
              <a:t> vs. M</a:t>
            </a:r>
            <a:r>
              <a:rPr lang="en-US" altLang="en-US" baseline="-25000">
                <a:solidFill>
                  <a:schemeClr val="bg1"/>
                </a:solidFill>
              </a:rPr>
              <a:t>2</a:t>
            </a:r>
          </a:p>
        </p:txBody>
      </p:sp>
      <p:sp>
        <p:nvSpPr>
          <p:cNvPr id="112643" name="Rectangle 3">
            <a:extLst>
              <a:ext uri="{FF2B5EF4-FFF2-40B4-BE49-F238E27FC236}">
                <a16:creationId xmlns:a16="http://schemas.microsoft.com/office/drawing/2014/main" id="{957E3F2D-5C85-0D0A-24A5-F837F00233F0}"/>
              </a:ext>
            </a:extLst>
          </p:cNvPr>
          <p:cNvSpPr>
            <a:spLocks noGrp="1"/>
          </p:cNvSpPr>
          <p:nvPr>
            <p:ph type="body" idx="1"/>
          </p:nvPr>
        </p:nvSpPr>
        <p:spPr/>
        <p:txBody>
          <a:bodyPr/>
          <a:lstStyle/>
          <a:p>
            <a:pPr eaLnBrk="1" hangingPunct="1">
              <a:lnSpc>
                <a:spcPct val="150000"/>
              </a:lnSpc>
            </a:pPr>
            <a:r>
              <a:rPr lang="en-US" altLang="en-US" sz="2357">
                <a:solidFill>
                  <a:schemeClr val="bg1"/>
                </a:solidFill>
              </a:rPr>
              <a:t>Suppose we have 2 classifiers, M</a:t>
            </a:r>
            <a:r>
              <a:rPr lang="en-US" altLang="en-US" sz="2357" baseline="-25000">
                <a:solidFill>
                  <a:schemeClr val="bg1"/>
                </a:solidFill>
              </a:rPr>
              <a:t>1</a:t>
            </a:r>
            <a:r>
              <a:rPr lang="en-US" altLang="en-US" sz="2357">
                <a:solidFill>
                  <a:schemeClr val="bg1"/>
                </a:solidFill>
              </a:rPr>
              <a:t> and M</a:t>
            </a:r>
            <a:r>
              <a:rPr lang="en-US" altLang="en-US" sz="2357" baseline="-25000">
                <a:solidFill>
                  <a:schemeClr val="bg1"/>
                </a:solidFill>
              </a:rPr>
              <a:t>2</a:t>
            </a:r>
            <a:r>
              <a:rPr lang="en-US" altLang="en-US" sz="2357">
                <a:solidFill>
                  <a:schemeClr val="bg1"/>
                </a:solidFill>
              </a:rPr>
              <a:t>, which one is better?</a:t>
            </a:r>
          </a:p>
          <a:p>
            <a:pPr eaLnBrk="1" hangingPunct="1">
              <a:lnSpc>
                <a:spcPct val="150000"/>
              </a:lnSpc>
            </a:pPr>
            <a:r>
              <a:rPr lang="en-US" altLang="en-US" sz="2357">
                <a:solidFill>
                  <a:schemeClr val="bg1"/>
                </a:solidFill>
              </a:rPr>
              <a:t>Use 10-fold cross-validation to obtain                     and</a:t>
            </a:r>
          </a:p>
          <a:p>
            <a:pPr eaLnBrk="1" hangingPunct="1">
              <a:lnSpc>
                <a:spcPct val="150000"/>
              </a:lnSpc>
            </a:pPr>
            <a:r>
              <a:rPr lang="en-US" altLang="en-US" sz="2357">
                <a:solidFill>
                  <a:schemeClr val="bg1"/>
                </a:solidFill>
              </a:rPr>
              <a:t>These mean error rates are just </a:t>
            </a:r>
            <a:r>
              <a:rPr lang="en-US" altLang="en-US" sz="2357" i="1">
                <a:solidFill>
                  <a:schemeClr val="bg1"/>
                </a:solidFill>
              </a:rPr>
              <a:t>estimates</a:t>
            </a:r>
            <a:r>
              <a:rPr lang="en-US" altLang="en-US" sz="2357">
                <a:solidFill>
                  <a:schemeClr val="bg1"/>
                </a:solidFill>
              </a:rPr>
              <a:t> of error on the true population of </a:t>
            </a:r>
            <a:r>
              <a:rPr lang="en-US" altLang="en-US" sz="2357" i="1">
                <a:solidFill>
                  <a:schemeClr val="bg1"/>
                </a:solidFill>
              </a:rPr>
              <a:t>future</a:t>
            </a:r>
            <a:r>
              <a:rPr lang="en-US" altLang="en-US" sz="2357">
                <a:solidFill>
                  <a:schemeClr val="bg1"/>
                </a:solidFill>
              </a:rPr>
              <a:t> data cases</a:t>
            </a:r>
          </a:p>
          <a:p>
            <a:pPr eaLnBrk="1" hangingPunct="1">
              <a:lnSpc>
                <a:spcPct val="150000"/>
              </a:lnSpc>
            </a:pPr>
            <a:r>
              <a:rPr lang="en-US" altLang="en-US" sz="2357">
                <a:solidFill>
                  <a:schemeClr val="bg1"/>
                </a:solidFill>
              </a:rPr>
              <a:t>What if the difference between the 2 error rates is just attributed to </a:t>
            </a:r>
            <a:r>
              <a:rPr lang="en-US" altLang="en-US" sz="2357" i="1">
                <a:solidFill>
                  <a:schemeClr val="bg1"/>
                </a:solidFill>
              </a:rPr>
              <a:t>chance</a:t>
            </a:r>
            <a:r>
              <a:rPr lang="en-US" altLang="en-US" sz="2357">
                <a:solidFill>
                  <a:schemeClr val="bg1"/>
                </a:solidFill>
              </a:rPr>
              <a:t>?</a:t>
            </a:r>
          </a:p>
          <a:p>
            <a:pPr lvl="1" eaLnBrk="1" hangingPunct="1">
              <a:lnSpc>
                <a:spcPct val="150000"/>
              </a:lnSpc>
            </a:pPr>
            <a:r>
              <a:rPr lang="en-US" altLang="en-US" sz="2357">
                <a:solidFill>
                  <a:schemeClr val="bg1"/>
                </a:solidFill>
              </a:rPr>
              <a:t>Use a </a:t>
            </a:r>
            <a:r>
              <a:rPr lang="en-US" altLang="en-US" sz="2357" b="1">
                <a:solidFill>
                  <a:schemeClr val="bg1"/>
                </a:solidFill>
              </a:rPr>
              <a:t>test of statistical significance</a:t>
            </a:r>
          </a:p>
          <a:p>
            <a:pPr lvl="1" eaLnBrk="1" hangingPunct="1">
              <a:lnSpc>
                <a:spcPct val="150000"/>
              </a:lnSpc>
            </a:pPr>
            <a:r>
              <a:rPr lang="en-US" altLang="en-US" sz="2357">
                <a:solidFill>
                  <a:schemeClr val="bg1"/>
                </a:solidFill>
              </a:rPr>
              <a:t>Obtain </a:t>
            </a:r>
            <a:r>
              <a:rPr lang="en-US" altLang="en-US" sz="2357" b="1">
                <a:solidFill>
                  <a:schemeClr val="bg1"/>
                </a:solidFill>
              </a:rPr>
              <a:t>confidence limits</a:t>
            </a:r>
            <a:r>
              <a:rPr lang="en-US" altLang="en-US" sz="2357">
                <a:solidFill>
                  <a:schemeClr val="bg1"/>
                </a:solidFill>
              </a:rPr>
              <a:t> for our error estimates</a:t>
            </a:r>
          </a:p>
        </p:txBody>
      </p:sp>
      <p:pic>
        <p:nvPicPr>
          <p:cNvPr id="112644" name="Picture 5" descr="8mean-err-m2">
            <a:extLst>
              <a:ext uri="{FF2B5EF4-FFF2-40B4-BE49-F238E27FC236}">
                <a16:creationId xmlns:a16="http://schemas.microsoft.com/office/drawing/2014/main" id="{8023F4F3-8867-519B-5C77-ECDB47719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027" y="2209460"/>
            <a:ext cx="1250157" cy="37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5" name="Picture 6" descr="8mean-err-m1">
            <a:extLst>
              <a:ext uri="{FF2B5EF4-FFF2-40B4-BE49-F238E27FC236}">
                <a16:creationId xmlns:a16="http://schemas.microsoft.com/office/drawing/2014/main" id="{E81A325A-9CB4-CD0E-FC8C-EB2A59084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925" y="2132920"/>
            <a:ext cx="1250156" cy="47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Slide Number Placeholder 7">
            <a:extLst>
              <a:ext uri="{FF2B5EF4-FFF2-40B4-BE49-F238E27FC236}">
                <a16:creationId xmlns:a16="http://schemas.microsoft.com/office/drawing/2014/main" id="{700D8053-B496-07CC-FD7A-5C4B5D9E06E7}"/>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090D1873-1947-4DFD-8A31-6A4D5746EB78}" type="slidenum">
              <a:rPr lang="en-US" altLang="en-US" sz="1179" b="1">
                <a:latin typeface="Calibri" panose="020F0502020204030204" pitchFamily="34" charset="0"/>
              </a:rPr>
              <a:pPr algn="r" eaLnBrk="1" hangingPunct="1">
                <a:spcBef>
                  <a:spcPct val="0"/>
                </a:spcBef>
                <a:buFontTx/>
                <a:buNone/>
              </a:pPr>
              <a:t>58</a:t>
            </a:fld>
            <a:endParaRPr lang="en-US" altLang="en-US" sz="1179" b="1">
              <a:latin typeface="Calibri" panose="020F0502020204030204" pitchFamily="34"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6">
            <a:extLst>
              <a:ext uri="{FF2B5EF4-FFF2-40B4-BE49-F238E27FC236}">
                <a16:creationId xmlns:a16="http://schemas.microsoft.com/office/drawing/2014/main" id="{F27B7D0F-DB73-CE86-4A97-BB399D0EE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178" y="1"/>
            <a:ext cx="3306536" cy="324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2">
            <a:extLst>
              <a:ext uri="{FF2B5EF4-FFF2-40B4-BE49-F238E27FC236}">
                <a16:creationId xmlns:a16="http://schemas.microsoft.com/office/drawing/2014/main" id="{E87CD5A8-3E9F-F425-1853-8790999C50CB}"/>
              </a:ext>
            </a:extLst>
          </p:cNvPr>
          <p:cNvSpPr>
            <a:spLocks noGrp="1" noChangeArrowheads="1"/>
          </p:cNvSpPr>
          <p:nvPr>
            <p:ph type="title" idx="4294967295"/>
          </p:nvPr>
        </p:nvSpPr>
        <p:spPr>
          <a:xfrm>
            <a:off x="17009" y="381000"/>
            <a:ext cx="5584032" cy="608920"/>
          </a:xfrm>
        </p:spPr>
        <p:txBody>
          <a:bodyPr/>
          <a:lstStyle/>
          <a:p>
            <a:pPr eaLnBrk="1" hangingPunct="1">
              <a:defRPr/>
            </a:pPr>
            <a:r>
              <a:rPr lang="en-US" altLang="en-US" sz="2571" dirty="0">
                <a:solidFill>
                  <a:schemeClr val="bg1"/>
                </a:solidFill>
                <a:latin typeface="+mn-lt"/>
              </a:rPr>
              <a:t>Model Selection: ROC Curves</a:t>
            </a:r>
          </a:p>
        </p:txBody>
      </p:sp>
      <p:sp>
        <p:nvSpPr>
          <p:cNvPr id="114692" name="Rectangle 3">
            <a:extLst>
              <a:ext uri="{FF2B5EF4-FFF2-40B4-BE49-F238E27FC236}">
                <a16:creationId xmlns:a16="http://schemas.microsoft.com/office/drawing/2014/main" id="{A4300930-D5DF-300E-DCCD-13C5CBB9807D}"/>
              </a:ext>
            </a:extLst>
          </p:cNvPr>
          <p:cNvSpPr>
            <a:spLocks noGrp="1"/>
          </p:cNvSpPr>
          <p:nvPr>
            <p:ph type="body" sz="half" idx="4294967295"/>
          </p:nvPr>
        </p:nvSpPr>
        <p:spPr>
          <a:xfrm>
            <a:off x="384402" y="904876"/>
            <a:ext cx="5362916" cy="5257460"/>
          </a:xfrm>
        </p:spPr>
        <p:txBody>
          <a:bodyPr/>
          <a:lstStyle/>
          <a:p>
            <a:pPr marL="447323" indent="-447323">
              <a:lnSpc>
                <a:spcPct val="90000"/>
              </a:lnSpc>
            </a:pPr>
            <a:r>
              <a:rPr lang="en-US" altLang="en-US" sz="2250" b="1">
                <a:solidFill>
                  <a:schemeClr val="bg1"/>
                </a:solidFill>
              </a:rPr>
              <a:t>ROC</a:t>
            </a:r>
            <a:r>
              <a:rPr lang="en-US" altLang="en-US" sz="2250">
                <a:solidFill>
                  <a:schemeClr val="bg1"/>
                </a:solidFill>
              </a:rPr>
              <a:t> (Receiver Operating Characteristics) curves: for visual comparison of classification models</a:t>
            </a:r>
          </a:p>
          <a:p>
            <a:pPr marL="447323" indent="-447323">
              <a:lnSpc>
                <a:spcPct val="90000"/>
              </a:lnSpc>
            </a:pPr>
            <a:r>
              <a:rPr lang="en-US" altLang="en-US" sz="2250">
                <a:solidFill>
                  <a:schemeClr val="bg1"/>
                </a:solidFill>
              </a:rPr>
              <a:t>Originated from signal detection theory</a:t>
            </a:r>
          </a:p>
          <a:p>
            <a:pPr marL="447323" indent="-447323">
              <a:lnSpc>
                <a:spcPct val="90000"/>
              </a:lnSpc>
            </a:pPr>
            <a:r>
              <a:rPr lang="en-US" altLang="en-US" sz="2250">
                <a:solidFill>
                  <a:schemeClr val="bg1"/>
                </a:solidFill>
              </a:rPr>
              <a:t>Shows the trade-off between the true positive rate and the false positive rate</a:t>
            </a:r>
          </a:p>
          <a:p>
            <a:pPr marL="447323" indent="-447323">
              <a:lnSpc>
                <a:spcPct val="90000"/>
              </a:lnSpc>
            </a:pPr>
            <a:r>
              <a:rPr lang="en-US" altLang="en-US" sz="2250">
                <a:solidFill>
                  <a:schemeClr val="bg1"/>
                </a:solidFill>
              </a:rPr>
              <a:t>The area under the ROC curve is a measure of the accuracy of the model</a:t>
            </a:r>
          </a:p>
          <a:p>
            <a:pPr marL="447323" indent="-447323">
              <a:lnSpc>
                <a:spcPct val="90000"/>
              </a:lnSpc>
            </a:pPr>
            <a:r>
              <a:rPr lang="en-US" altLang="en-US" sz="2250">
                <a:solidFill>
                  <a:schemeClr val="bg1"/>
                </a:solidFill>
              </a:rPr>
              <a:t>Rank the test tuples in decreasing order: the one that is most likely to belong to the positive class appears at the top of the list</a:t>
            </a:r>
          </a:p>
          <a:p>
            <a:pPr marL="447323" indent="-447323">
              <a:lnSpc>
                <a:spcPct val="90000"/>
              </a:lnSpc>
            </a:pPr>
            <a:r>
              <a:rPr lang="en-US" altLang="en-US" sz="2250">
                <a:solidFill>
                  <a:schemeClr val="bg1"/>
                </a:solidFill>
              </a:rPr>
              <a:t>The closer to the diagonal line (i.e., the closer the area is to 0.5), the less accurate is the model</a:t>
            </a:r>
          </a:p>
        </p:txBody>
      </p:sp>
      <p:sp>
        <p:nvSpPr>
          <p:cNvPr id="77829" name="Rectangle 7">
            <a:extLst>
              <a:ext uri="{FF2B5EF4-FFF2-40B4-BE49-F238E27FC236}">
                <a16:creationId xmlns:a16="http://schemas.microsoft.com/office/drawing/2014/main" id="{9223B771-C9D6-94E2-DE66-A53BA7DF9CA8}"/>
              </a:ext>
            </a:extLst>
          </p:cNvPr>
          <p:cNvSpPr>
            <a:spLocks noChangeArrowheads="1"/>
          </p:cNvSpPr>
          <p:nvPr/>
        </p:nvSpPr>
        <p:spPr bwMode="auto">
          <a:xfrm>
            <a:off x="5747318" y="3429000"/>
            <a:ext cx="3233397" cy="3048000"/>
          </a:xfrm>
          <a:prstGeom prst="rect">
            <a:avLst/>
          </a:prstGeom>
          <a:noFill/>
          <a:ln>
            <a:noFill/>
          </a:ln>
        </p:spPr>
        <p:txBody>
          <a:bodyPr lIns="89565" tIns="44783" rIns="89565" bIns="44783"/>
          <a:lstStyle>
            <a:lvl1pPr marL="417513" indent="-4175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Clr>
                <a:schemeClr val="folHlink"/>
              </a:buClr>
              <a:buSzPct val="60000"/>
              <a:buFont typeface="Wingdings" panose="05000000000000000000" pitchFamily="2" charset="2"/>
              <a:buChar char="n"/>
              <a:defRPr/>
            </a:pPr>
            <a:r>
              <a:rPr lang="en-US" altLang="en-US" sz="2143" dirty="0">
                <a:latin typeface="+mn-lt"/>
              </a:rPr>
              <a:t>Vertical axis represents the true positive rate</a:t>
            </a:r>
          </a:p>
          <a:p>
            <a:pPr eaLnBrk="1" hangingPunct="1">
              <a:lnSpc>
                <a:spcPct val="80000"/>
              </a:lnSpc>
              <a:spcBef>
                <a:spcPct val="20000"/>
              </a:spcBef>
              <a:buClr>
                <a:schemeClr val="folHlink"/>
              </a:buClr>
              <a:buSzPct val="60000"/>
              <a:buFont typeface="Wingdings" panose="05000000000000000000" pitchFamily="2" charset="2"/>
              <a:buChar char="n"/>
              <a:defRPr/>
            </a:pPr>
            <a:r>
              <a:rPr lang="en-US" altLang="en-US" sz="2143" dirty="0">
                <a:latin typeface="+mn-lt"/>
              </a:rPr>
              <a:t>Horizontal axis rep. the false positive rate</a:t>
            </a:r>
          </a:p>
          <a:p>
            <a:pPr eaLnBrk="1" hangingPunct="1">
              <a:lnSpc>
                <a:spcPct val="80000"/>
              </a:lnSpc>
              <a:spcBef>
                <a:spcPct val="20000"/>
              </a:spcBef>
              <a:buClr>
                <a:schemeClr val="folHlink"/>
              </a:buClr>
              <a:buSzPct val="60000"/>
              <a:buFont typeface="Wingdings" panose="05000000000000000000" pitchFamily="2" charset="2"/>
              <a:buChar char="n"/>
              <a:defRPr/>
            </a:pPr>
            <a:r>
              <a:rPr lang="en-US" altLang="en-US" sz="2143" dirty="0">
                <a:latin typeface="+mn-lt"/>
              </a:rPr>
              <a:t>The plot also shows a diagonal line</a:t>
            </a:r>
          </a:p>
          <a:p>
            <a:pPr eaLnBrk="1" hangingPunct="1">
              <a:lnSpc>
                <a:spcPct val="80000"/>
              </a:lnSpc>
              <a:spcBef>
                <a:spcPct val="20000"/>
              </a:spcBef>
              <a:buClr>
                <a:schemeClr val="folHlink"/>
              </a:buClr>
              <a:buSzPct val="60000"/>
              <a:buFont typeface="Wingdings" panose="05000000000000000000" pitchFamily="2" charset="2"/>
              <a:buChar char="n"/>
              <a:defRPr/>
            </a:pPr>
            <a:r>
              <a:rPr lang="en-US" altLang="en-US" sz="2143" dirty="0">
                <a:latin typeface="+mn-lt"/>
              </a:rPr>
              <a:t>A model with perfect accuracy will have an area of 1.0</a:t>
            </a:r>
          </a:p>
        </p:txBody>
      </p:sp>
      <p:sp>
        <p:nvSpPr>
          <p:cNvPr id="114694" name="Slide Number Placeholder 7">
            <a:extLst>
              <a:ext uri="{FF2B5EF4-FFF2-40B4-BE49-F238E27FC236}">
                <a16:creationId xmlns:a16="http://schemas.microsoft.com/office/drawing/2014/main" id="{1723442C-5043-0F02-9185-5EEB6820F75D}"/>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23526B5E-B9F2-4EAD-9AE7-91ED9AD270BC}" type="slidenum">
              <a:rPr lang="en-US" altLang="en-US" sz="1179" b="1">
                <a:latin typeface="Calibri" panose="020F0502020204030204" pitchFamily="34" charset="0"/>
              </a:rPr>
              <a:pPr algn="r" eaLnBrk="1" hangingPunct="1">
                <a:spcBef>
                  <a:spcPct val="0"/>
                </a:spcBef>
                <a:buFontTx/>
                <a:buNone/>
              </a:pPr>
              <a:t>59</a:t>
            </a:fld>
            <a:endParaRPr lang="en-US" altLang="en-US" sz="1179" b="1">
              <a:latin typeface="Calibri" panose="020F050202020403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146A9A4-FEB7-B031-7218-4E8673431C93}"/>
              </a:ext>
            </a:extLst>
          </p:cNvPr>
          <p:cNvSpPr>
            <a:spLocks noGrp="1"/>
          </p:cNvSpPr>
          <p:nvPr>
            <p:ph type="title"/>
          </p:nvPr>
        </p:nvSpPr>
        <p:spPr/>
        <p:txBody>
          <a:bodyPr/>
          <a:lstStyle/>
          <a:p>
            <a:pPr eaLnBrk="1" hangingPunct="1">
              <a:defRPr/>
            </a:pPr>
            <a:r>
              <a:rPr lang="en-US" altLang="en-US" b="1">
                <a:solidFill>
                  <a:schemeClr val="bg1"/>
                </a:solidFill>
              </a:rPr>
              <a:t>Stages in classification </a:t>
            </a:r>
            <a:endParaRPr lang="en-US" altLang="en-US">
              <a:solidFill>
                <a:schemeClr val="bg1"/>
              </a:solidFill>
            </a:endParaRPr>
          </a:p>
        </p:txBody>
      </p:sp>
      <p:sp>
        <p:nvSpPr>
          <p:cNvPr id="4099" name="Rectangle 14">
            <a:extLst>
              <a:ext uri="{FF2B5EF4-FFF2-40B4-BE49-F238E27FC236}">
                <a16:creationId xmlns:a16="http://schemas.microsoft.com/office/drawing/2014/main" id="{7E09F82D-FA65-3200-A4AC-5D42E20570A8}"/>
              </a:ext>
            </a:extLst>
          </p:cNvPr>
          <p:cNvSpPr>
            <a:spLocks noChangeArrowheads="1"/>
          </p:cNvSpPr>
          <p:nvPr/>
        </p:nvSpPr>
        <p:spPr bwMode="auto">
          <a:xfrm>
            <a:off x="163286" y="35112"/>
            <a:ext cx="180944" cy="387317"/>
          </a:xfrm>
          <a:prstGeom prst="rect">
            <a:avLst/>
          </a:prstGeom>
          <a:noFill/>
          <a:ln w="9525">
            <a:noFill/>
            <a:miter lim="800000"/>
            <a:headEnd/>
            <a:tailEnd/>
          </a:ln>
        </p:spPr>
        <p:txBody>
          <a:bodyPr wrap="none" lIns="89565" tIns="44783" rIns="89565" bIns="44783" anchor="ctr">
            <a:spAutoFit/>
          </a:bodyPr>
          <a:lstStyle/>
          <a:p>
            <a:pPr eaLnBrk="1" hangingPunct="1">
              <a:defRPr/>
            </a:pPr>
            <a:endParaRPr lang="en-US" sz="1929">
              <a:solidFill>
                <a:schemeClr val="bg2">
                  <a:lumMod val="10000"/>
                </a:schemeClr>
              </a:solidFill>
              <a:latin typeface="Calibri" pitchFamily="34" charset="0"/>
              <a:cs typeface="Arial" charset="0"/>
            </a:endParaRPr>
          </a:p>
        </p:txBody>
      </p:sp>
      <p:grpSp>
        <p:nvGrpSpPr>
          <p:cNvPr id="15364" name="Group 21">
            <a:extLst>
              <a:ext uri="{FF2B5EF4-FFF2-40B4-BE49-F238E27FC236}">
                <a16:creationId xmlns:a16="http://schemas.microsoft.com/office/drawing/2014/main" id="{CCF1399A-E703-4878-52A9-0CB24AC5AE3C}"/>
              </a:ext>
            </a:extLst>
          </p:cNvPr>
          <p:cNvGrpSpPr>
            <a:grpSpLocks/>
          </p:cNvGrpSpPr>
          <p:nvPr/>
        </p:nvGrpSpPr>
        <p:grpSpPr bwMode="auto">
          <a:xfrm>
            <a:off x="816429" y="1469571"/>
            <a:ext cx="7429500" cy="3510643"/>
            <a:chOff x="1447800" y="2448536"/>
            <a:chExt cx="6057900" cy="2871305"/>
          </a:xfrm>
        </p:grpSpPr>
        <p:grpSp>
          <p:nvGrpSpPr>
            <p:cNvPr id="15365" name="Group 1">
              <a:extLst>
                <a:ext uri="{FF2B5EF4-FFF2-40B4-BE49-F238E27FC236}">
                  <a16:creationId xmlns:a16="http://schemas.microsoft.com/office/drawing/2014/main" id="{0D5A9B60-9E94-71FD-2F6E-D7BAB1D727BA}"/>
                </a:ext>
              </a:extLst>
            </p:cNvPr>
            <p:cNvGrpSpPr>
              <a:grpSpLocks/>
            </p:cNvGrpSpPr>
            <p:nvPr/>
          </p:nvGrpSpPr>
          <p:grpSpPr bwMode="auto">
            <a:xfrm>
              <a:off x="1447800" y="2448536"/>
              <a:ext cx="6057900" cy="2871305"/>
              <a:chOff x="840" y="5101"/>
              <a:chExt cx="9540" cy="4521"/>
            </a:xfrm>
          </p:grpSpPr>
          <p:sp>
            <p:nvSpPr>
              <p:cNvPr id="4103" name="Text Box 13">
                <a:extLst>
                  <a:ext uri="{FF2B5EF4-FFF2-40B4-BE49-F238E27FC236}">
                    <a16:creationId xmlns:a16="http://schemas.microsoft.com/office/drawing/2014/main" id="{1E16DC4F-8909-17B5-A38D-108B4FDA45E9}"/>
                  </a:ext>
                </a:extLst>
              </p:cNvPr>
              <p:cNvSpPr txBox="1">
                <a:spLocks noChangeArrowheads="1"/>
              </p:cNvSpPr>
              <p:nvPr/>
            </p:nvSpPr>
            <p:spPr bwMode="auto">
              <a:xfrm>
                <a:off x="3760" y="8498"/>
                <a:ext cx="1878" cy="1124"/>
              </a:xfrm>
              <a:prstGeom prst="rect">
                <a:avLst/>
              </a:prstGeom>
              <a:solidFill>
                <a:srgbClr val="FFFFFF"/>
              </a:solidFill>
              <a:ln w="9525">
                <a:noFill/>
                <a:miter lim="800000"/>
                <a:headEnd/>
                <a:tailEnd/>
              </a:ln>
            </p:spPr>
            <p:txBody>
              <a:bodyPr/>
              <a:lstStyle/>
              <a:p>
                <a:pPr eaLnBrk="1" hangingPunct="1">
                  <a:defRPr/>
                </a:pPr>
                <a:r>
                  <a:rPr lang="en-US" sz="1393" dirty="0">
                    <a:solidFill>
                      <a:schemeClr val="bg2">
                        <a:lumMod val="10000"/>
                      </a:schemeClr>
                    </a:solidFill>
                    <a:latin typeface="Calibri" pitchFamily="34" charset="0"/>
                    <a:ea typeface="Calibri" pitchFamily="34" charset="0"/>
                    <a:cs typeface="Mangal" pitchFamily="18" charset="0"/>
                  </a:rPr>
                  <a:t>Training Algorithm</a:t>
                </a:r>
                <a:endParaRPr lang="en-US" sz="1393" dirty="0">
                  <a:solidFill>
                    <a:schemeClr val="bg2">
                      <a:lumMod val="10000"/>
                    </a:schemeClr>
                  </a:solidFill>
                  <a:latin typeface="Arial" charset="0"/>
                  <a:ea typeface="Calibri" pitchFamily="34" charset="0"/>
                  <a:cs typeface="Arial" charset="0"/>
                </a:endParaRPr>
              </a:p>
            </p:txBody>
          </p:sp>
          <p:sp>
            <p:nvSpPr>
              <p:cNvPr id="4104" name="Rectangle 12">
                <a:extLst>
                  <a:ext uri="{FF2B5EF4-FFF2-40B4-BE49-F238E27FC236}">
                    <a16:creationId xmlns:a16="http://schemas.microsoft.com/office/drawing/2014/main" id="{7172DE77-804F-482F-87CF-36E99B494880}"/>
                  </a:ext>
                </a:extLst>
              </p:cNvPr>
              <p:cNvSpPr>
                <a:spLocks noChangeArrowheads="1"/>
              </p:cNvSpPr>
              <p:nvPr/>
            </p:nvSpPr>
            <p:spPr bwMode="auto">
              <a:xfrm>
                <a:off x="840" y="6534"/>
                <a:ext cx="2625" cy="870"/>
              </a:xfrm>
              <a:prstGeom prst="rect">
                <a:avLst/>
              </a:prstGeom>
              <a:solidFill>
                <a:srgbClr val="FFFFFF"/>
              </a:solidFill>
              <a:ln w="9525">
                <a:solidFill>
                  <a:srgbClr val="000000"/>
                </a:solidFill>
                <a:miter lim="800000"/>
                <a:headEnd/>
                <a:tailEnd/>
              </a:ln>
            </p:spPr>
            <p:txBody>
              <a:bodyPr/>
              <a:lstStyle/>
              <a:p>
                <a:pPr eaLnBrk="1" hangingPunct="1">
                  <a:defRPr/>
                </a:pPr>
                <a:r>
                  <a:rPr lang="en-US" sz="1393" dirty="0">
                    <a:solidFill>
                      <a:schemeClr val="bg2">
                        <a:lumMod val="10000"/>
                      </a:schemeClr>
                    </a:solidFill>
                    <a:latin typeface="Calibri" pitchFamily="34" charset="0"/>
                    <a:ea typeface="Calibri" pitchFamily="34" charset="0"/>
                    <a:cs typeface="Mangal" pitchFamily="18" charset="0"/>
                  </a:rPr>
                  <a:t>Conceptual Model</a:t>
                </a:r>
                <a:endParaRPr lang="en-US" sz="1393" dirty="0">
                  <a:solidFill>
                    <a:schemeClr val="bg2">
                      <a:lumMod val="10000"/>
                    </a:schemeClr>
                  </a:solidFill>
                  <a:latin typeface="Arial" charset="0"/>
                  <a:ea typeface="Calibri" pitchFamily="34" charset="0"/>
                  <a:cs typeface="Arial" charset="0"/>
                </a:endParaRPr>
              </a:p>
            </p:txBody>
          </p:sp>
          <p:sp>
            <p:nvSpPr>
              <p:cNvPr id="4105" name="Rectangle 11">
                <a:extLst>
                  <a:ext uri="{FF2B5EF4-FFF2-40B4-BE49-F238E27FC236}">
                    <a16:creationId xmlns:a16="http://schemas.microsoft.com/office/drawing/2014/main" id="{8D0B2DE1-1EAE-4F85-21C4-E74D8F50808F}"/>
                  </a:ext>
                </a:extLst>
              </p:cNvPr>
              <p:cNvSpPr>
                <a:spLocks noChangeArrowheads="1"/>
              </p:cNvSpPr>
              <p:nvPr/>
            </p:nvSpPr>
            <p:spPr bwMode="auto">
              <a:xfrm>
                <a:off x="4186" y="6534"/>
                <a:ext cx="1424" cy="870"/>
              </a:xfrm>
              <a:prstGeom prst="rect">
                <a:avLst/>
              </a:prstGeom>
              <a:solidFill>
                <a:srgbClr val="FFFFFF"/>
              </a:solidFill>
              <a:ln w="9525">
                <a:solidFill>
                  <a:srgbClr val="000000"/>
                </a:solidFill>
                <a:miter lim="800000"/>
                <a:headEnd/>
                <a:tailEnd/>
              </a:ln>
            </p:spPr>
            <p:txBody>
              <a:bodyPr/>
              <a:lstStyle/>
              <a:p>
                <a:pPr eaLnBrk="1" hangingPunct="1">
                  <a:defRPr/>
                </a:pPr>
                <a:r>
                  <a:rPr lang="en-US" sz="1393" dirty="0">
                    <a:solidFill>
                      <a:schemeClr val="bg2">
                        <a:lumMod val="10000"/>
                      </a:schemeClr>
                    </a:solidFill>
                    <a:latin typeface="Calibri" pitchFamily="34" charset="0"/>
                    <a:ea typeface="Calibri" pitchFamily="34" charset="0"/>
                    <a:cs typeface="Mangal" pitchFamily="18" charset="0"/>
                  </a:rPr>
                  <a:t>Model Learning</a:t>
                </a:r>
                <a:endParaRPr lang="en-US" sz="1393" dirty="0">
                  <a:solidFill>
                    <a:schemeClr val="bg2">
                      <a:lumMod val="10000"/>
                    </a:schemeClr>
                  </a:solidFill>
                  <a:latin typeface="Arial" charset="0"/>
                  <a:ea typeface="Calibri" pitchFamily="34" charset="0"/>
                  <a:cs typeface="Arial" charset="0"/>
                </a:endParaRPr>
              </a:p>
            </p:txBody>
          </p:sp>
          <p:sp>
            <p:nvSpPr>
              <p:cNvPr id="4106" name="Rectangle 10">
                <a:extLst>
                  <a:ext uri="{FF2B5EF4-FFF2-40B4-BE49-F238E27FC236}">
                    <a16:creationId xmlns:a16="http://schemas.microsoft.com/office/drawing/2014/main" id="{F05EDD87-CC81-AB70-5DF8-A8BA0D277AE0}"/>
                  </a:ext>
                </a:extLst>
              </p:cNvPr>
              <p:cNvSpPr>
                <a:spLocks noChangeArrowheads="1"/>
              </p:cNvSpPr>
              <p:nvPr/>
            </p:nvSpPr>
            <p:spPr bwMode="auto">
              <a:xfrm>
                <a:off x="6405" y="6534"/>
                <a:ext cx="1756" cy="870"/>
              </a:xfrm>
              <a:prstGeom prst="rect">
                <a:avLst/>
              </a:prstGeom>
              <a:solidFill>
                <a:srgbClr val="FFFFFF"/>
              </a:solidFill>
              <a:ln w="9525">
                <a:solidFill>
                  <a:srgbClr val="000000"/>
                </a:solidFill>
                <a:miter lim="800000"/>
                <a:headEnd/>
                <a:tailEnd/>
              </a:ln>
            </p:spPr>
            <p:txBody>
              <a:bodyPr/>
              <a:lstStyle/>
              <a:p>
                <a:pPr eaLnBrk="1" hangingPunct="1">
                  <a:defRPr/>
                </a:pPr>
                <a:r>
                  <a:rPr lang="en-US" sz="1393" dirty="0">
                    <a:solidFill>
                      <a:schemeClr val="bg2">
                        <a:lumMod val="10000"/>
                      </a:schemeClr>
                    </a:solidFill>
                    <a:latin typeface="Calibri" pitchFamily="34" charset="0"/>
                    <a:ea typeface="Calibri" pitchFamily="34" charset="0"/>
                    <a:cs typeface="Mangal" pitchFamily="18" charset="0"/>
                  </a:rPr>
                  <a:t>Model</a:t>
                </a:r>
                <a:endParaRPr lang="en-US" sz="1393" dirty="0">
                  <a:solidFill>
                    <a:schemeClr val="bg2">
                      <a:lumMod val="10000"/>
                    </a:schemeClr>
                  </a:solidFill>
                  <a:latin typeface="Arial" charset="0"/>
                  <a:ea typeface="Calibri" pitchFamily="34" charset="0"/>
                  <a:cs typeface="Arial" charset="0"/>
                </a:endParaRPr>
              </a:p>
              <a:p>
                <a:pPr>
                  <a:defRPr/>
                </a:pPr>
                <a:r>
                  <a:rPr lang="en-US" sz="1393" dirty="0">
                    <a:solidFill>
                      <a:schemeClr val="bg2">
                        <a:lumMod val="10000"/>
                      </a:schemeClr>
                    </a:solidFill>
                    <a:latin typeface="Calibri" pitchFamily="34" charset="0"/>
                    <a:ea typeface="Calibri" pitchFamily="34" charset="0"/>
                    <a:cs typeface="Mangal" pitchFamily="18" charset="0"/>
                  </a:rPr>
                  <a:t>Evaluation</a:t>
                </a:r>
                <a:endParaRPr lang="en-US" sz="1393" dirty="0">
                  <a:solidFill>
                    <a:schemeClr val="bg2">
                      <a:lumMod val="10000"/>
                    </a:schemeClr>
                  </a:solidFill>
                  <a:latin typeface="Arial" charset="0"/>
                  <a:cs typeface="Arial" charset="0"/>
                </a:endParaRPr>
              </a:p>
              <a:p>
                <a:pPr>
                  <a:defRPr/>
                </a:pPr>
                <a:endParaRPr lang="en-US" sz="1393" dirty="0">
                  <a:solidFill>
                    <a:schemeClr val="bg2">
                      <a:lumMod val="10000"/>
                    </a:schemeClr>
                  </a:solidFill>
                  <a:latin typeface="Arial" charset="0"/>
                  <a:cs typeface="Arial" charset="0"/>
                </a:endParaRPr>
              </a:p>
            </p:txBody>
          </p:sp>
          <p:sp>
            <p:nvSpPr>
              <p:cNvPr id="4107" name="Rectangle 9">
                <a:extLst>
                  <a:ext uri="{FF2B5EF4-FFF2-40B4-BE49-F238E27FC236}">
                    <a16:creationId xmlns:a16="http://schemas.microsoft.com/office/drawing/2014/main" id="{FE4E13D6-F997-2A2F-BD58-2F1EE1182970}"/>
                  </a:ext>
                </a:extLst>
              </p:cNvPr>
              <p:cNvSpPr>
                <a:spLocks noChangeArrowheads="1"/>
              </p:cNvSpPr>
              <p:nvPr/>
            </p:nvSpPr>
            <p:spPr bwMode="auto">
              <a:xfrm>
                <a:off x="8956" y="6534"/>
                <a:ext cx="1424" cy="870"/>
              </a:xfrm>
              <a:prstGeom prst="rect">
                <a:avLst/>
              </a:prstGeom>
              <a:solidFill>
                <a:srgbClr val="FFFFFF"/>
              </a:solidFill>
              <a:ln w="9525">
                <a:solidFill>
                  <a:srgbClr val="000000"/>
                </a:solidFill>
                <a:miter lim="800000"/>
                <a:headEnd/>
                <a:tailEnd/>
              </a:ln>
            </p:spPr>
            <p:txBody>
              <a:bodyPr/>
              <a:lstStyle/>
              <a:p>
                <a:pPr eaLnBrk="1" hangingPunct="1">
                  <a:defRPr/>
                </a:pPr>
                <a:r>
                  <a:rPr lang="en-US" sz="1393" dirty="0">
                    <a:solidFill>
                      <a:schemeClr val="bg2">
                        <a:lumMod val="10000"/>
                      </a:schemeClr>
                    </a:solidFill>
                    <a:latin typeface="Calibri" pitchFamily="34" charset="0"/>
                    <a:ea typeface="Calibri" pitchFamily="34" charset="0"/>
                    <a:cs typeface="Mangal" pitchFamily="18" charset="0"/>
                  </a:rPr>
                  <a:t>Apply Model</a:t>
                </a:r>
                <a:endParaRPr lang="en-US" sz="1393" dirty="0">
                  <a:solidFill>
                    <a:schemeClr val="bg2">
                      <a:lumMod val="10000"/>
                    </a:schemeClr>
                  </a:solidFill>
                  <a:latin typeface="Arial" charset="0"/>
                  <a:ea typeface="Calibri" pitchFamily="34" charset="0"/>
                  <a:cs typeface="Arial" charset="0"/>
                </a:endParaRPr>
              </a:p>
              <a:p>
                <a:pPr>
                  <a:defRPr/>
                </a:pPr>
                <a:endParaRPr lang="en-US" sz="1393" dirty="0">
                  <a:solidFill>
                    <a:schemeClr val="bg2">
                      <a:lumMod val="10000"/>
                    </a:schemeClr>
                  </a:solidFill>
                  <a:latin typeface="Arial" charset="0"/>
                  <a:ea typeface="Calibri" pitchFamily="34" charset="0"/>
                  <a:cs typeface="Arial" charset="0"/>
                </a:endParaRPr>
              </a:p>
            </p:txBody>
          </p:sp>
          <p:cxnSp>
            <p:nvCxnSpPr>
              <p:cNvPr id="15372" name="AutoShape 8">
                <a:extLst>
                  <a:ext uri="{FF2B5EF4-FFF2-40B4-BE49-F238E27FC236}">
                    <a16:creationId xmlns:a16="http://schemas.microsoft.com/office/drawing/2014/main" id="{2EAC977E-BA9E-A9AD-7B9E-7DC02F3BACA9}"/>
                  </a:ext>
                </a:extLst>
              </p:cNvPr>
              <p:cNvCxnSpPr>
                <a:cxnSpLocks noChangeShapeType="1"/>
              </p:cNvCxnSpPr>
              <p:nvPr/>
            </p:nvCxnSpPr>
            <p:spPr bwMode="auto">
              <a:xfrm flipV="1">
                <a:off x="3465" y="6967"/>
                <a:ext cx="720" cy="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373" name="AutoShape 7">
                <a:extLst>
                  <a:ext uri="{FF2B5EF4-FFF2-40B4-BE49-F238E27FC236}">
                    <a16:creationId xmlns:a16="http://schemas.microsoft.com/office/drawing/2014/main" id="{CAD17535-5346-FE3C-6E38-2CC859E655CA}"/>
                  </a:ext>
                </a:extLst>
              </p:cNvPr>
              <p:cNvCxnSpPr>
                <a:cxnSpLocks noChangeShapeType="1"/>
              </p:cNvCxnSpPr>
              <p:nvPr/>
            </p:nvCxnSpPr>
            <p:spPr bwMode="auto">
              <a:xfrm>
                <a:off x="5610" y="6967"/>
                <a:ext cx="79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374" name="AutoShape 6">
                <a:extLst>
                  <a:ext uri="{FF2B5EF4-FFF2-40B4-BE49-F238E27FC236}">
                    <a16:creationId xmlns:a16="http://schemas.microsoft.com/office/drawing/2014/main" id="{089D33F7-1F32-9700-8529-D5CE80E553EC}"/>
                  </a:ext>
                </a:extLst>
              </p:cNvPr>
              <p:cNvCxnSpPr>
                <a:cxnSpLocks noChangeShapeType="1"/>
              </p:cNvCxnSpPr>
              <p:nvPr/>
            </p:nvCxnSpPr>
            <p:spPr bwMode="auto">
              <a:xfrm flipV="1">
                <a:off x="4635" y="7402"/>
                <a:ext cx="0" cy="9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375" name="AutoShape 5">
                <a:extLst>
                  <a:ext uri="{FF2B5EF4-FFF2-40B4-BE49-F238E27FC236}">
                    <a16:creationId xmlns:a16="http://schemas.microsoft.com/office/drawing/2014/main" id="{1C67B045-E2F5-594C-3184-D993E23D498B}"/>
                  </a:ext>
                </a:extLst>
              </p:cNvPr>
              <p:cNvCxnSpPr>
                <a:cxnSpLocks noChangeShapeType="1"/>
              </p:cNvCxnSpPr>
              <p:nvPr/>
            </p:nvCxnSpPr>
            <p:spPr bwMode="auto">
              <a:xfrm flipV="1">
                <a:off x="7095" y="7351"/>
                <a:ext cx="0" cy="8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112" name="Text Box 4">
                <a:extLst>
                  <a:ext uri="{FF2B5EF4-FFF2-40B4-BE49-F238E27FC236}">
                    <a16:creationId xmlns:a16="http://schemas.microsoft.com/office/drawing/2014/main" id="{2770BBD4-3F55-7688-FBD6-2A168986A270}"/>
                  </a:ext>
                </a:extLst>
              </p:cNvPr>
              <p:cNvSpPr txBox="1">
                <a:spLocks noChangeArrowheads="1"/>
              </p:cNvSpPr>
              <p:nvPr/>
            </p:nvSpPr>
            <p:spPr bwMode="auto">
              <a:xfrm>
                <a:off x="4411" y="5101"/>
                <a:ext cx="1616" cy="1003"/>
              </a:xfrm>
              <a:prstGeom prst="rect">
                <a:avLst/>
              </a:prstGeom>
              <a:solidFill>
                <a:srgbClr val="FFFFFF"/>
              </a:solidFill>
              <a:ln w="9525">
                <a:noFill/>
                <a:miter lim="800000"/>
                <a:headEnd/>
                <a:tailEnd/>
              </a:ln>
            </p:spPr>
            <p:txBody>
              <a:bodyPr/>
              <a:lstStyle/>
              <a:p>
                <a:pPr eaLnBrk="1" hangingPunct="1">
                  <a:defRPr/>
                </a:pPr>
                <a:r>
                  <a:rPr lang="en-US" sz="1393" dirty="0">
                    <a:solidFill>
                      <a:schemeClr val="bg2">
                        <a:lumMod val="10000"/>
                      </a:schemeClr>
                    </a:solidFill>
                    <a:latin typeface="Calibri" pitchFamily="34" charset="0"/>
                    <a:ea typeface="Calibri" pitchFamily="34" charset="0"/>
                    <a:cs typeface="Mangal" pitchFamily="18" charset="0"/>
                  </a:rPr>
                  <a:t>Training data</a:t>
                </a:r>
                <a:endParaRPr lang="en-US" sz="1393" dirty="0">
                  <a:solidFill>
                    <a:schemeClr val="bg2">
                      <a:lumMod val="10000"/>
                    </a:schemeClr>
                  </a:solidFill>
                  <a:latin typeface="Arial" charset="0"/>
                  <a:ea typeface="Calibri" pitchFamily="34" charset="0"/>
                  <a:cs typeface="Arial" charset="0"/>
                </a:endParaRPr>
              </a:p>
            </p:txBody>
          </p:sp>
          <p:sp>
            <p:nvSpPr>
              <p:cNvPr id="4113" name="Text Box 3">
                <a:extLst>
                  <a:ext uri="{FF2B5EF4-FFF2-40B4-BE49-F238E27FC236}">
                    <a16:creationId xmlns:a16="http://schemas.microsoft.com/office/drawing/2014/main" id="{CEF6120C-8E3A-44AC-ED17-32139D99FE95}"/>
                  </a:ext>
                </a:extLst>
              </p:cNvPr>
              <p:cNvSpPr txBox="1">
                <a:spLocks noChangeArrowheads="1"/>
              </p:cNvSpPr>
              <p:nvPr/>
            </p:nvSpPr>
            <p:spPr bwMode="auto">
              <a:xfrm>
                <a:off x="6560" y="8310"/>
                <a:ext cx="2001" cy="1167"/>
              </a:xfrm>
              <a:prstGeom prst="rect">
                <a:avLst/>
              </a:prstGeom>
              <a:solidFill>
                <a:srgbClr val="FFFFFF"/>
              </a:solidFill>
              <a:ln w="9525">
                <a:noFill/>
                <a:miter lim="800000"/>
                <a:headEnd/>
                <a:tailEnd/>
              </a:ln>
            </p:spPr>
            <p:txBody>
              <a:bodyPr/>
              <a:lstStyle/>
              <a:p>
                <a:pPr eaLnBrk="1" hangingPunct="1">
                  <a:defRPr/>
                </a:pPr>
                <a:r>
                  <a:rPr lang="en-US" sz="1393" dirty="0">
                    <a:solidFill>
                      <a:schemeClr val="bg2">
                        <a:lumMod val="10000"/>
                      </a:schemeClr>
                    </a:solidFill>
                    <a:latin typeface="Calibri" pitchFamily="34" charset="0"/>
                    <a:ea typeface="Calibri" pitchFamily="34" charset="0"/>
                    <a:cs typeface="Mangal" pitchFamily="18" charset="0"/>
                  </a:rPr>
                  <a:t>Test Data</a:t>
                </a:r>
                <a:endParaRPr lang="en-US" sz="1393" dirty="0">
                  <a:solidFill>
                    <a:schemeClr val="bg2">
                      <a:lumMod val="10000"/>
                    </a:schemeClr>
                  </a:solidFill>
                  <a:latin typeface="Arial" charset="0"/>
                  <a:ea typeface="Calibri" pitchFamily="34" charset="0"/>
                  <a:cs typeface="Arial" charset="0"/>
                </a:endParaRPr>
              </a:p>
            </p:txBody>
          </p:sp>
          <p:cxnSp>
            <p:nvCxnSpPr>
              <p:cNvPr id="15378" name="AutoShape 2">
                <a:extLst>
                  <a:ext uri="{FF2B5EF4-FFF2-40B4-BE49-F238E27FC236}">
                    <a16:creationId xmlns:a16="http://schemas.microsoft.com/office/drawing/2014/main" id="{860D2BA7-C3FE-988F-5A8B-F8E3BB0F3C6E}"/>
                  </a:ext>
                </a:extLst>
              </p:cNvPr>
              <p:cNvCxnSpPr>
                <a:cxnSpLocks noChangeShapeType="1"/>
              </p:cNvCxnSpPr>
              <p:nvPr/>
            </p:nvCxnSpPr>
            <p:spPr bwMode="auto">
              <a:xfrm>
                <a:off x="4960" y="6015"/>
                <a:ext cx="0" cy="51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15366" name="AutoShape 23">
              <a:extLst>
                <a:ext uri="{FF2B5EF4-FFF2-40B4-BE49-F238E27FC236}">
                  <a16:creationId xmlns:a16="http://schemas.microsoft.com/office/drawing/2014/main" id="{2A476436-C989-24C7-F8C6-271E8499CD12}"/>
                </a:ext>
              </a:extLst>
            </p:cNvPr>
            <p:cNvCxnSpPr>
              <a:cxnSpLocks noChangeShapeType="1"/>
              <a:stCxn id="4106" idx="3"/>
              <a:endCxn id="4107" idx="1"/>
            </p:cNvCxnSpPr>
            <p:nvPr/>
          </p:nvCxnSpPr>
          <p:spPr bwMode="auto">
            <a:xfrm>
              <a:off x="6096000" y="3634277"/>
              <a:ext cx="5048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D07598A-4D25-F895-989F-136856B98B09}"/>
              </a:ext>
            </a:extLst>
          </p:cNvPr>
          <p:cNvSpPr>
            <a:spLocks noGrp="1"/>
          </p:cNvSpPr>
          <p:nvPr>
            <p:ph type="title" idx="4294967295"/>
          </p:nvPr>
        </p:nvSpPr>
        <p:spPr>
          <a:xfrm>
            <a:off x="-57831" y="153081"/>
            <a:ext cx="9259661" cy="836839"/>
          </a:xfrm>
        </p:spPr>
        <p:txBody>
          <a:bodyPr vert="horz" lIns="90188" tIns="45094" rIns="90188" bIns="45094" rtlCol="0" anchor="ctr">
            <a:normAutofit/>
          </a:bodyPr>
          <a:lstStyle/>
          <a:p>
            <a:pPr eaLnBrk="1" hangingPunct="1">
              <a:lnSpc>
                <a:spcPct val="110000"/>
              </a:lnSpc>
            </a:pPr>
            <a:r>
              <a:rPr lang="en-US" altLang="en-US">
                <a:solidFill>
                  <a:schemeClr val="bg1"/>
                </a:solidFill>
              </a:rPr>
              <a:t>Issues Affecting Model Selection</a:t>
            </a:r>
          </a:p>
        </p:txBody>
      </p:sp>
      <p:sp>
        <p:nvSpPr>
          <p:cNvPr id="116739" name="Rectangle 3">
            <a:extLst>
              <a:ext uri="{FF2B5EF4-FFF2-40B4-BE49-F238E27FC236}">
                <a16:creationId xmlns:a16="http://schemas.microsoft.com/office/drawing/2014/main" id="{A45723C1-C2B8-1DA1-8399-DD87899B6983}"/>
              </a:ext>
            </a:extLst>
          </p:cNvPr>
          <p:cNvSpPr>
            <a:spLocks noGrp="1"/>
          </p:cNvSpPr>
          <p:nvPr>
            <p:ph type="body" idx="4294967295"/>
          </p:nvPr>
        </p:nvSpPr>
        <p:spPr>
          <a:xfrm>
            <a:off x="489858" y="989920"/>
            <a:ext cx="8079241" cy="5259161"/>
          </a:xfrm>
        </p:spPr>
        <p:txBody>
          <a:bodyPr vert="horz" lIns="90188" tIns="45094" rIns="90188" bIns="45094" rtlCol="0">
            <a:normAutofit/>
          </a:bodyPr>
          <a:lstStyle/>
          <a:p>
            <a:pPr eaLnBrk="1" hangingPunct="1">
              <a:lnSpc>
                <a:spcPct val="110000"/>
              </a:lnSpc>
            </a:pPr>
            <a:r>
              <a:rPr lang="en-US" altLang="en-US" sz="2357" b="1">
                <a:solidFill>
                  <a:schemeClr val="bg1"/>
                </a:solidFill>
              </a:rPr>
              <a:t>Accuracy</a:t>
            </a:r>
          </a:p>
          <a:p>
            <a:pPr lvl="1" eaLnBrk="1" hangingPunct="1">
              <a:lnSpc>
                <a:spcPct val="110000"/>
              </a:lnSpc>
            </a:pPr>
            <a:r>
              <a:rPr lang="en-US" altLang="en-US" sz="2357">
                <a:solidFill>
                  <a:schemeClr val="bg1"/>
                </a:solidFill>
              </a:rPr>
              <a:t>classifier accuracy: predicting class label</a:t>
            </a:r>
          </a:p>
          <a:p>
            <a:pPr eaLnBrk="1" hangingPunct="1">
              <a:lnSpc>
                <a:spcPct val="110000"/>
              </a:lnSpc>
            </a:pPr>
            <a:r>
              <a:rPr lang="en-US" altLang="en-US" sz="2357" b="1">
                <a:solidFill>
                  <a:schemeClr val="bg1"/>
                </a:solidFill>
              </a:rPr>
              <a:t>Speed</a:t>
            </a:r>
          </a:p>
          <a:p>
            <a:pPr lvl="1" eaLnBrk="1" hangingPunct="1">
              <a:lnSpc>
                <a:spcPct val="110000"/>
              </a:lnSpc>
            </a:pPr>
            <a:r>
              <a:rPr lang="en-US" altLang="en-US" sz="2357">
                <a:solidFill>
                  <a:schemeClr val="bg1"/>
                </a:solidFill>
              </a:rPr>
              <a:t>time to construct the model (training time)</a:t>
            </a:r>
          </a:p>
          <a:p>
            <a:pPr lvl="1" eaLnBrk="1" hangingPunct="1">
              <a:lnSpc>
                <a:spcPct val="110000"/>
              </a:lnSpc>
            </a:pPr>
            <a:r>
              <a:rPr lang="en-US" altLang="en-US" sz="2357">
                <a:solidFill>
                  <a:schemeClr val="bg1"/>
                </a:solidFill>
              </a:rPr>
              <a:t>time to use the model (classification/prediction time)</a:t>
            </a:r>
          </a:p>
          <a:p>
            <a:pPr eaLnBrk="1" hangingPunct="1">
              <a:lnSpc>
                <a:spcPct val="110000"/>
              </a:lnSpc>
            </a:pPr>
            <a:r>
              <a:rPr lang="en-US" altLang="en-US" sz="2357" b="1">
                <a:solidFill>
                  <a:schemeClr val="bg1"/>
                </a:solidFill>
              </a:rPr>
              <a:t>Robustness</a:t>
            </a:r>
            <a:r>
              <a:rPr lang="en-US" altLang="en-US" sz="2357">
                <a:solidFill>
                  <a:schemeClr val="bg1"/>
                </a:solidFill>
              </a:rPr>
              <a:t>: handling noise and missing values</a:t>
            </a:r>
          </a:p>
          <a:p>
            <a:pPr eaLnBrk="1" hangingPunct="1">
              <a:lnSpc>
                <a:spcPct val="110000"/>
              </a:lnSpc>
            </a:pPr>
            <a:r>
              <a:rPr lang="en-US" altLang="en-US" sz="2357" b="1">
                <a:solidFill>
                  <a:schemeClr val="bg1"/>
                </a:solidFill>
              </a:rPr>
              <a:t>Scalability</a:t>
            </a:r>
            <a:r>
              <a:rPr lang="en-US" altLang="en-US" sz="2357">
                <a:solidFill>
                  <a:schemeClr val="bg1"/>
                </a:solidFill>
              </a:rPr>
              <a:t>: efficiency in disk-resident databases </a:t>
            </a:r>
          </a:p>
          <a:p>
            <a:pPr eaLnBrk="1" hangingPunct="1">
              <a:lnSpc>
                <a:spcPct val="110000"/>
              </a:lnSpc>
            </a:pPr>
            <a:r>
              <a:rPr lang="en-US" altLang="en-US" sz="2357" b="1">
                <a:solidFill>
                  <a:schemeClr val="bg1"/>
                </a:solidFill>
              </a:rPr>
              <a:t>Interpretability</a:t>
            </a:r>
          </a:p>
          <a:p>
            <a:pPr lvl="1" eaLnBrk="1" hangingPunct="1">
              <a:lnSpc>
                <a:spcPct val="110000"/>
              </a:lnSpc>
            </a:pPr>
            <a:r>
              <a:rPr lang="en-US" altLang="en-US" sz="2357">
                <a:solidFill>
                  <a:schemeClr val="bg1"/>
                </a:solidFill>
              </a:rPr>
              <a:t>understanding and insight provided by the model</a:t>
            </a:r>
          </a:p>
          <a:p>
            <a:pPr eaLnBrk="1" hangingPunct="1">
              <a:lnSpc>
                <a:spcPct val="110000"/>
              </a:lnSpc>
            </a:pPr>
            <a:r>
              <a:rPr lang="en-US" altLang="en-US" sz="2357">
                <a:solidFill>
                  <a:schemeClr val="bg1"/>
                </a:solidFill>
              </a:rPr>
              <a:t>Other measures, e.g., goodness of rules, such as decision tree size or compactness of classification rules</a:t>
            </a:r>
          </a:p>
        </p:txBody>
      </p:sp>
      <p:sp>
        <p:nvSpPr>
          <p:cNvPr id="116740" name="Slide Number Placeholder 7">
            <a:extLst>
              <a:ext uri="{FF2B5EF4-FFF2-40B4-BE49-F238E27FC236}">
                <a16:creationId xmlns:a16="http://schemas.microsoft.com/office/drawing/2014/main" id="{EAF802E7-DB81-7A27-1419-9A90D5B30553}"/>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953C6A0E-BB3C-40E5-9A4B-7C287E4E30B1}" type="slidenum">
              <a:rPr lang="en-US" altLang="en-US" sz="1179" b="1">
                <a:latin typeface="Calibri" panose="020F0502020204030204" pitchFamily="34" charset="0"/>
              </a:rPr>
              <a:pPr algn="r" eaLnBrk="1" hangingPunct="1">
                <a:spcBef>
                  <a:spcPct val="0"/>
                </a:spcBef>
                <a:buFontTx/>
                <a:buNone/>
              </a:pPr>
              <a:t>60</a:t>
            </a:fld>
            <a:endParaRPr lang="en-US" altLang="en-US" sz="1179" b="1">
              <a:latin typeface="Calibri" panose="020F0502020204030204" pitchFamily="34"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BC51860-535B-0C72-A77D-31358492678D}"/>
              </a:ext>
            </a:extLst>
          </p:cNvPr>
          <p:cNvSpPr>
            <a:spLocks noGrp="1" noChangeArrowheads="1"/>
          </p:cNvSpPr>
          <p:nvPr>
            <p:ph type="title"/>
          </p:nvPr>
        </p:nvSpPr>
        <p:spPr>
          <a:xfrm>
            <a:off x="163286" y="304460"/>
            <a:ext cx="8817429" cy="610620"/>
          </a:xfrm>
        </p:spPr>
        <p:txBody>
          <a:bodyPr/>
          <a:lstStyle/>
          <a:p>
            <a:pPr eaLnBrk="1" hangingPunct="1">
              <a:defRPr/>
            </a:pPr>
            <a:r>
              <a:rPr lang="en-US" altLang="en-US" sz="3107">
                <a:solidFill>
                  <a:schemeClr val="bg1"/>
                </a:solidFill>
              </a:rPr>
              <a:t>Classification of Class-Imbalanced Data Sets</a:t>
            </a:r>
          </a:p>
        </p:txBody>
      </p:sp>
      <p:sp>
        <p:nvSpPr>
          <p:cNvPr id="118787" name="Rectangle 3">
            <a:extLst>
              <a:ext uri="{FF2B5EF4-FFF2-40B4-BE49-F238E27FC236}">
                <a16:creationId xmlns:a16="http://schemas.microsoft.com/office/drawing/2014/main" id="{AB183C3B-32C5-48F7-6690-0DC5ABDA0A38}"/>
              </a:ext>
            </a:extLst>
          </p:cNvPr>
          <p:cNvSpPr>
            <a:spLocks noGrp="1"/>
          </p:cNvSpPr>
          <p:nvPr>
            <p:ph type="body" idx="1"/>
          </p:nvPr>
        </p:nvSpPr>
        <p:spPr>
          <a:xfrm>
            <a:off x="408215" y="979714"/>
            <a:ext cx="8426223" cy="5143500"/>
          </a:xfrm>
        </p:spPr>
        <p:txBody>
          <a:bodyPr/>
          <a:lstStyle/>
          <a:p>
            <a:pPr eaLnBrk="1" hangingPunct="1">
              <a:lnSpc>
                <a:spcPct val="90000"/>
              </a:lnSpc>
            </a:pPr>
            <a:r>
              <a:rPr lang="en-US" altLang="en-US" sz="2357">
                <a:solidFill>
                  <a:schemeClr val="bg1"/>
                </a:solidFill>
              </a:rPr>
              <a:t>Class-imbalance problem: Rare positive example but numerous negative ones, e.g., medical diagnosis, fraud, oil-spill, fault, etc. </a:t>
            </a:r>
          </a:p>
          <a:p>
            <a:pPr eaLnBrk="1" hangingPunct="1">
              <a:lnSpc>
                <a:spcPct val="90000"/>
              </a:lnSpc>
            </a:pPr>
            <a:r>
              <a:rPr lang="en-US" altLang="en-US" sz="2357">
                <a:solidFill>
                  <a:schemeClr val="bg1"/>
                </a:solidFill>
              </a:rPr>
              <a:t>Traditional methods assume a balanced distribution of classes and equal error costs: not suitable for class-imbalanced data</a:t>
            </a:r>
          </a:p>
          <a:p>
            <a:pPr eaLnBrk="1" hangingPunct="1">
              <a:lnSpc>
                <a:spcPct val="90000"/>
              </a:lnSpc>
            </a:pPr>
            <a:r>
              <a:rPr lang="en-US" altLang="en-US" sz="2357">
                <a:solidFill>
                  <a:schemeClr val="bg1"/>
                </a:solidFill>
              </a:rPr>
              <a:t>Typical methods for imbalance data in 2-class classification: </a:t>
            </a:r>
          </a:p>
          <a:p>
            <a:pPr lvl="1" eaLnBrk="1" hangingPunct="1">
              <a:lnSpc>
                <a:spcPct val="90000"/>
              </a:lnSpc>
            </a:pPr>
            <a:r>
              <a:rPr lang="en-US" altLang="en-US" sz="2357" b="1">
                <a:solidFill>
                  <a:schemeClr val="bg1"/>
                </a:solidFill>
              </a:rPr>
              <a:t>Oversampling</a:t>
            </a:r>
            <a:r>
              <a:rPr lang="en-US" altLang="en-US" sz="2357">
                <a:solidFill>
                  <a:schemeClr val="bg1"/>
                </a:solidFill>
              </a:rPr>
              <a:t>: re-sampling of data from positive class</a:t>
            </a:r>
          </a:p>
          <a:p>
            <a:pPr lvl="1" eaLnBrk="1" hangingPunct="1">
              <a:lnSpc>
                <a:spcPct val="90000"/>
              </a:lnSpc>
            </a:pPr>
            <a:r>
              <a:rPr lang="en-US" altLang="en-US" sz="2357" b="1">
                <a:solidFill>
                  <a:schemeClr val="bg1"/>
                </a:solidFill>
              </a:rPr>
              <a:t>Under-sampling</a:t>
            </a:r>
            <a:r>
              <a:rPr lang="en-US" altLang="en-US" sz="2357">
                <a:solidFill>
                  <a:schemeClr val="bg1"/>
                </a:solidFill>
              </a:rPr>
              <a:t>: randomly eliminate  tuples from negative class</a:t>
            </a:r>
          </a:p>
          <a:p>
            <a:pPr lvl="1" eaLnBrk="1" hangingPunct="1">
              <a:lnSpc>
                <a:spcPct val="90000"/>
              </a:lnSpc>
            </a:pPr>
            <a:r>
              <a:rPr lang="en-US" altLang="en-US" sz="2357" b="1">
                <a:solidFill>
                  <a:schemeClr val="bg1"/>
                </a:solidFill>
              </a:rPr>
              <a:t>Threshold-moving</a:t>
            </a:r>
            <a:r>
              <a:rPr lang="en-US" altLang="en-US" sz="2357">
                <a:solidFill>
                  <a:schemeClr val="bg1"/>
                </a:solidFill>
              </a:rPr>
              <a:t>: moves the decision threshold, t, so that the rare class tuples are easier to classify, and hence, less chance of costly false negative errors</a:t>
            </a:r>
          </a:p>
          <a:p>
            <a:pPr lvl="1" eaLnBrk="1" hangingPunct="1">
              <a:lnSpc>
                <a:spcPct val="90000"/>
              </a:lnSpc>
            </a:pPr>
            <a:r>
              <a:rPr lang="en-US" altLang="en-US" sz="2357">
                <a:solidFill>
                  <a:schemeClr val="bg1"/>
                </a:solidFill>
              </a:rPr>
              <a:t>Ensemble techniques: Ensemble multiple classifiers introduced above</a:t>
            </a:r>
          </a:p>
          <a:p>
            <a:pPr eaLnBrk="1" hangingPunct="1">
              <a:lnSpc>
                <a:spcPct val="90000"/>
              </a:lnSpc>
            </a:pPr>
            <a:r>
              <a:rPr lang="en-US" altLang="en-US" sz="2357">
                <a:solidFill>
                  <a:schemeClr val="bg1"/>
                </a:solidFill>
              </a:rPr>
              <a:t>Still difficult for class imbalance problem on multiclass tasks</a:t>
            </a:r>
          </a:p>
        </p:txBody>
      </p:sp>
      <p:sp>
        <p:nvSpPr>
          <p:cNvPr id="118788" name="Slide Number Placeholder 7">
            <a:extLst>
              <a:ext uri="{FF2B5EF4-FFF2-40B4-BE49-F238E27FC236}">
                <a16:creationId xmlns:a16="http://schemas.microsoft.com/office/drawing/2014/main" id="{7A2CCFC0-5D71-1045-AE54-D067A9C51766}"/>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D621783B-5D42-467B-8208-F14E59420E4C}" type="slidenum">
              <a:rPr lang="en-US" altLang="en-US" sz="1179" b="1">
                <a:latin typeface="Calibri" panose="020F0502020204030204" pitchFamily="34" charset="0"/>
              </a:rPr>
              <a:pPr algn="r" eaLnBrk="1" hangingPunct="1">
                <a:spcBef>
                  <a:spcPct val="0"/>
                </a:spcBef>
                <a:buFontTx/>
                <a:buNone/>
              </a:pPr>
              <a:t>61</a:t>
            </a:fld>
            <a:endParaRPr lang="en-US" altLang="en-US" sz="1179" b="1">
              <a:latin typeface="Calibri" panose="020F0502020204030204"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7">
            <a:extLst>
              <a:ext uri="{FF2B5EF4-FFF2-40B4-BE49-F238E27FC236}">
                <a16:creationId xmlns:a16="http://schemas.microsoft.com/office/drawing/2014/main" id="{CBBA544E-2F63-25B6-FF1F-F68F1432BF03}"/>
              </a:ext>
            </a:extLst>
          </p:cNvPr>
          <p:cNvSpPr txBox="1">
            <a:spLocks noGrp="1"/>
          </p:cNvSpPr>
          <p:nvPr/>
        </p:nvSpPr>
        <p:spPr bwMode="auto">
          <a:xfrm>
            <a:off x="7143750" y="6477000"/>
            <a:ext cx="1836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5" tIns="44783" rIns="89565" bIns="44783" anchor="b"/>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r" eaLnBrk="1" hangingPunct="1">
              <a:spcBef>
                <a:spcPct val="0"/>
              </a:spcBef>
              <a:buFontTx/>
              <a:buNone/>
            </a:pPr>
            <a:fld id="{DC7F0459-EDDF-4F63-B810-3DD63F65C471}" type="slidenum">
              <a:rPr lang="en-US" altLang="en-US" sz="1179">
                <a:latin typeface="Arial" panose="020B0604020202020204" pitchFamily="34" charset="0"/>
              </a:rPr>
              <a:pPr algn="r" eaLnBrk="1" hangingPunct="1">
                <a:spcBef>
                  <a:spcPct val="0"/>
                </a:spcBef>
                <a:buFontTx/>
                <a:buNone/>
              </a:pPr>
              <a:t>62</a:t>
            </a:fld>
            <a:endParaRPr lang="en-US" altLang="en-US" sz="1179">
              <a:latin typeface="Arial" panose="020B0604020202020204" pitchFamily="34" charset="0"/>
            </a:endParaRPr>
          </a:p>
        </p:txBody>
      </p:sp>
      <p:sp>
        <p:nvSpPr>
          <p:cNvPr id="120835" name="Rectangle 2">
            <a:extLst>
              <a:ext uri="{FF2B5EF4-FFF2-40B4-BE49-F238E27FC236}">
                <a16:creationId xmlns:a16="http://schemas.microsoft.com/office/drawing/2014/main" id="{193506D4-561D-D5A1-8706-FC54746C0D15}"/>
              </a:ext>
            </a:extLst>
          </p:cNvPr>
          <p:cNvSpPr>
            <a:spLocks noGrp="1"/>
          </p:cNvSpPr>
          <p:nvPr>
            <p:ph type="title" idx="4294967295"/>
          </p:nvPr>
        </p:nvSpPr>
        <p:spPr/>
        <p:txBody>
          <a:bodyPr vert="horz" lIns="90188" tIns="45094" rIns="90188" bIns="45094" rtlCol="0" anchor="ctr">
            <a:normAutofit/>
          </a:bodyPr>
          <a:lstStyle/>
          <a:p>
            <a:pPr eaLnBrk="1" hangingPunct="1"/>
            <a:r>
              <a:rPr lang="en-US" altLang="en-US" sz="3107">
                <a:solidFill>
                  <a:schemeClr val="bg1"/>
                </a:solidFill>
              </a:rPr>
              <a:t>Predictor Error Measures</a:t>
            </a:r>
            <a:endParaRPr lang="en-US" altLang="en-US">
              <a:solidFill>
                <a:schemeClr val="bg1"/>
              </a:solidFill>
            </a:endParaRPr>
          </a:p>
        </p:txBody>
      </p:sp>
      <p:sp>
        <p:nvSpPr>
          <p:cNvPr id="120836" name="Rectangle 3">
            <a:extLst>
              <a:ext uri="{FF2B5EF4-FFF2-40B4-BE49-F238E27FC236}">
                <a16:creationId xmlns:a16="http://schemas.microsoft.com/office/drawing/2014/main" id="{B82562C6-9591-ADAF-D7D1-1AAB458C3DD6}"/>
              </a:ext>
            </a:extLst>
          </p:cNvPr>
          <p:cNvSpPr>
            <a:spLocks noGrp="1"/>
          </p:cNvSpPr>
          <p:nvPr>
            <p:ph type="body" sz="half" idx="4294967295"/>
          </p:nvPr>
        </p:nvSpPr>
        <p:spPr>
          <a:xfrm>
            <a:off x="457541" y="935492"/>
            <a:ext cx="8302058" cy="5106080"/>
          </a:xfrm>
        </p:spPr>
        <p:txBody>
          <a:bodyPr vert="horz" lIns="90188" tIns="45094" rIns="90188" bIns="45094" rtlCol="0">
            <a:normAutofit/>
          </a:bodyPr>
          <a:lstStyle/>
          <a:p>
            <a:pPr eaLnBrk="1" hangingPunct="1">
              <a:lnSpc>
                <a:spcPct val="110000"/>
              </a:lnSpc>
            </a:pPr>
            <a:r>
              <a:rPr lang="en-US" altLang="en-US" sz="1929">
                <a:solidFill>
                  <a:schemeClr val="bg1"/>
                </a:solidFill>
              </a:rPr>
              <a:t>Measure predictor accuracy: measure how far off the predicted value is from the actual known value</a:t>
            </a:r>
          </a:p>
          <a:p>
            <a:pPr eaLnBrk="1" hangingPunct="1">
              <a:lnSpc>
                <a:spcPct val="110000"/>
              </a:lnSpc>
            </a:pPr>
            <a:r>
              <a:rPr lang="en-US" altLang="en-US" sz="1929" b="1">
                <a:solidFill>
                  <a:schemeClr val="bg1"/>
                </a:solidFill>
              </a:rPr>
              <a:t>Loss function</a:t>
            </a:r>
            <a:r>
              <a:rPr lang="en-US" altLang="en-US" sz="1929">
                <a:solidFill>
                  <a:schemeClr val="bg1"/>
                </a:solidFill>
              </a:rPr>
              <a:t>: measures the error betw. y</a:t>
            </a:r>
            <a:r>
              <a:rPr lang="en-US" altLang="en-US" sz="1929" baseline="-25000">
                <a:solidFill>
                  <a:schemeClr val="bg1"/>
                </a:solidFill>
              </a:rPr>
              <a:t>i</a:t>
            </a:r>
            <a:r>
              <a:rPr lang="en-US" altLang="en-US" sz="1929">
                <a:solidFill>
                  <a:schemeClr val="bg1"/>
                </a:solidFill>
              </a:rPr>
              <a:t> and the predicted value y</a:t>
            </a:r>
            <a:r>
              <a:rPr lang="en-US" altLang="en-US" sz="1929" baseline="-25000">
                <a:solidFill>
                  <a:schemeClr val="bg1"/>
                </a:solidFill>
              </a:rPr>
              <a:t>i</a:t>
            </a:r>
            <a:r>
              <a:rPr lang="en-US" altLang="en-US" sz="1929">
                <a:solidFill>
                  <a:schemeClr val="bg1"/>
                </a:solidFill>
              </a:rPr>
              <a:t>’</a:t>
            </a:r>
          </a:p>
          <a:p>
            <a:pPr lvl="1" eaLnBrk="1" hangingPunct="1">
              <a:lnSpc>
                <a:spcPct val="110000"/>
              </a:lnSpc>
            </a:pPr>
            <a:r>
              <a:rPr lang="en-US" altLang="en-US" sz="1929">
                <a:solidFill>
                  <a:schemeClr val="bg1"/>
                </a:solidFill>
              </a:rPr>
              <a:t>Absolute error: | y</a:t>
            </a:r>
            <a:r>
              <a:rPr lang="en-US" altLang="en-US" sz="1929" baseline="-25000">
                <a:solidFill>
                  <a:schemeClr val="bg1"/>
                </a:solidFill>
              </a:rPr>
              <a:t>i</a:t>
            </a:r>
            <a:r>
              <a:rPr lang="en-US" altLang="en-US" sz="1929">
                <a:solidFill>
                  <a:schemeClr val="bg1"/>
                </a:solidFill>
              </a:rPr>
              <a:t> – y</a:t>
            </a:r>
            <a:r>
              <a:rPr lang="en-US" altLang="en-US" sz="1929" baseline="-25000">
                <a:solidFill>
                  <a:schemeClr val="bg1"/>
                </a:solidFill>
              </a:rPr>
              <a:t>i</a:t>
            </a:r>
            <a:r>
              <a:rPr lang="en-US" altLang="en-US" sz="1929">
                <a:solidFill>
                  <a:schemeClr val="bg1"/>
                </a:solidFill>
              </a:rPr>
              <a:t>’| </a:t>
            </a:r>
          </a:p>
          <a:p>
            <a:pPr lvl="1" eaLnBrk="1" hangingPunct="1">
              <a:lnSpc>
                <a:spcPct val="110000"/>
              </a:lnSpc>
            </a:pPr>
            <a:r>
              <a:rPr lang="en-US" altLang="en-US" sz="1929">
                <a:solidFill>
                  <a:schemeClr val="bg1"/>
                </a:solidFill>
              </a:rPr>
              <a:t>Squared error:  (y</a:t>
            </a:r>
            <a:r>
              <a:rPr lang="en-US" altLang="en-US" sz="1929" baseline="-25000">
                <a:solidFill>
                  <a:schemeClr val="bg1"/>
                </a:solidFill>
              </a:rPr>
              <a:t>i</a:t>
            </a:r>
            <a:r>
              <a:rPr lang="en-US" altLang="en-US" sz="1929">
                <a:solidFill>
                  <a:schemeClr val="bg1"/>
                </a:solidFill>
              </a:rPr>
              <a:t> – y</a:t>
            </a:r>
            <a:r>
              <a:rPr lang="en-US" altLang="en-US" sz="1929" baseline="-25000">
                <a:solidFill>
                  <a:schemeClr val="bg1"/>
                </a:solidFill>
              </a:rPr>
              <a:t>i</a:t>
            </a:r>
            <a:r>
              <a:rPr lang="en-US" altLang="en-US" sz="1929">
                <a:solidFill>
                  <a:schemeClr val="bg1"/>
                </a:solidFill>
              </a:rPr>
              <a:t>’)</a:t>
            </a:r>
            <a:r>
              <a:rPr lang="en-US" altLang="en-US" sz="1929" baseline="30000">
                <a:solidFill>
                  <a:schemeClr val="bg1"/>
                </a:solidFill>
              </a:rPr>
              <a:t>2</a:t>
            </a:r>
            <a:r>
              <a:rPr lang="en-US" altLang="en-US" sz="1929">
                <a:solidFill>
                  <a:schemeClr val="bg1"/>
                </a:solidFill>
              </a:rPr>
              <a:t> </a:t>
            </a:r>
          </a:p>
          <a:p>
            <a:pPr eaLnBrk="1" hangingPunct="1">
              <a:lnSpc>
                <a:spcPct val="110000"/>
              </a:lnSpc>
            </a:pPr>
            <a:r>
              <a:rPr lang="en-US" altLang="en-US" sz="1929">
                <a:solidFill>
                  <a:schemeClr val="bg1"/>
                </a:solidFill>
              </a:rPr>
              <a:t>Test error (generalization error): the average loss over the test set</a:t>
            </a:r>
          </a:p>
          <a:p>
            <a:pPr lvl="1" eaLnBrk="1" hangingPunct="1">
              <a:lnSpc>
                <a:spcPct val="110000"/>
              </a:lnSpc>
            </a:pPr>
            <a:r>
              <a:rPr lang="en-US" altLang="en-US" sz="1929">
                <a:solidFill>
                  <a:schemeClr val="bg1"/>
                </a:solidFill>
              </a:rPr>
              <a:t>Mean absolute error:                  Mean squared error:</a:t>
            </a:r>
          </a:p>
          <a:p>
            <a:pPr lvl="1" eaLnBrk="1" hangingPunct="1">
              <a:lnSpc>
                <a:spcPct val="110000"/>
              </a:lnSpc>
            </a:pPr>
            <a:endParaRPr lang="en-US" altLang="en-US" sz="1929">
              <a:solidFill>
                <a:schemeClr val="bg1"/>
              </a:solidFill>
            </a:endParaRPr>
          </a:p>
          <a:p>
            <a:pPr lvl="1" eaLnBrk="1" hangingPunct="1">
              <a:lnSpc>
                <a:spcPct val="110000"/>
              </a:lnSpc>
            </a:pPr>
            <a:r>
              <a:rPr lang="en-US" altLang="en-US" sz="1929">
                <a:solidFill>
                  <a:schemeClr val="bg1"/>
                </a:solidFill>
              </a:rPr>
              <a:t>Relative absolute error:                      Relative squared error:</a:t>
            </a:r>
          </a:p>
          <a:p>
            <a:pPr lvl="1" eaLnBrk="1" hangingPunct="1">
              <a:lnSpc>
                <a:spcPct val="110000"/>
              </a:lnSpc>
              <a:buFont typeface="Wingdings" panose="05000000000000000000" pitchFamily="2" charset="2"/>
              <a:buNone/>
            </a:pPr>
            <a:endParaRPr lang="en-US" altLang="en-US" sz="1929">
              <a:solidFill>
                <a:schemeClr val="bg1"/>
              </a:solidFill>
            </a:endParaRPr>
          </a:p>
          <a:p>
            <a:pPr lvl="1" eaLnBrk="1" hangingPunct="1">
              <a:lnSpc>
                <a:spcPct val="110000"/>
              </a:lnSpc>
              <a:buFont typeface="Wingdings" panose="05000000000000000000" pitchFamily="2" charset="2"/>
              <a:buNone/>
            </a:pPr>
            <a:r>
              <a:rPr lang="en-US" altLang="en-US" sz="1929">
                <a:solidFill>
                  <a:schemeClr val="bg1"/>
                </a:solidFill>
              </a:rPr>
              <a:t>The mean squared-error exaggerates the presence of outliers</a:t>
            </a:r>
          </a:p>
          <a:p>
            <a:pPr lvl="1" eaLnBrk="1" hangingPunct="1">
              <a:lnSpc>
                <a:spcPct val="110000"/>
              </a:lnSpc>
              <a:buFont typeface="Wingdings" panose="05000000000000000000" pitchFamily="2" charset="2"/>
              <a:buNone/>
            </a:pPr>
            <a:r>
              <a:rPr lang="en-US" altLang="en-US" sz="1929">
                <a:solidFill>
                  <a:schemeClr val="bg1"/>
                </a:solidFill>
              </a:rPr>
              <a:t>Popularly use (square) root mean-square error, similarly, root relative squared error</a:t>
            </a:r>
          </a:p>
        </p:txBody>
      </p:sp>
      <p:graphicFrame>
        <p:nvGraphicFramePr>
          <p:cNvPr id="120837" name="Object 4">
            <a:extLst>
              <a:ext uri="{FF2B5EF4-FFF2-40B4-BE49-F238E27FC236}">
                <a16:creationId xmlns:a16="http://schemas.microsoft.com/office/drawing/2014/main" id="{0DEE6748-5228-2827-3E85-55B255E740DF}"/>
              </a:ext>
            </a:extLst>
          </p:cNvPr>
          <p:cNvGraphicFramePr>
            <a:graphicFrameLocks noGrp="1" noChangeAspect="1"/>
          </p:cNvGraphicFramePr>
          <p:nvPr>
            <p:ph sz="quarter" idx="4294967295"/>
          </p:nvPr>
        </p:nvGraphicFramePr>
        <p:xfrm>
          <a:off x="3347357" y="3146652"/>
          <a:ext cx="995023" cy="836839"/>
        </p:xfrm>
        <a:graphic>
          <a:graphicData uri="http://schemas.openxmlformats.org/presentationml/2006/ole">
            <mc:AlternateContent xmlns:mc="http://schemas.openxmlformats.org/markup-compatibility/2006">
              <mc:Choice xmlns:v="urn:schemas-microsoft-com:vml" Requires="v">
                <p:oleObj name="Equation" r:id="rId3" imgW="749300" imgH="609600" progId="Equation.3">
                  <p:embed/>
                </p:oleObj>
              </mc:Choice>
              <mc:Fallback>
                <p:oleObj name="Equation" r:id="rId3" imgW="749300" imgH="609600" progId="Equation.3">
                  <p:embed/>
                  <p:pic>
                    <p:nvPicPr>
                      <p:cNvPr id="120837" name="Object 4">
                        <a:extLst>
                          <a:ext uri="{FF2B5EF4-FFF2-40B4-BE49-F238E27FC236}">
                            <a16:creationId xmlns:a16="http://schemas.microsoft.com/office/drawing/2014/main" id="{0DEE6748-5228-2827-3E85-55B255E740DF}"/>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357" y="3146652"/>
                        <a:ext cx="995023" cy="8368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38" name="Object 8">
            <a:extLst>
              <a:ext uri="{FF2B5EF4-FFF2-40B4-BE49-F238E27FC236}">
                <a16:creationId xmlns:a16="http://schemas.microsoft.com/office/drawing/2014/main" id="{B9536B2D-D77A-7369-9205-14195D4123B7}"/>
              </a:ext>
            </a:extLst>
          </p:cNvPr>
          <p:cNvGraphicFramePr>
            <a:graphicFrameLocks noChangeAspect="1"/>
          </p:cNvGraphicFramePr>
          <p:nvPr/>
        </p:nvGraphicFramePr>
        <p:xfrm>
          <a:off x="7216889" y="3146652"/>
          <a:ext cx="1129393" cy="836839"/>
        </p:xfrm>
        <a:graphic>
          <a:graphicData uri="http://schemas.openxmlformats.org/presentationml/2006/ole">
            <mc:AlternateContent xmlns:mc="http://schemas.openxmlformats.org/markup-compatibility/2006">
              <mc:Choice xmlns:v="urn:schemas-microsoft-com:vml" Requires="v">
                <p:oleObj name="Equation" r:id="rId5" imgW="850531" imgH="609336" progId="Equation.3">
                  <p:embed/>
                </p:oleObj>
              </mc:Choice>
              <mc:Fallback>
                <p:oleObj name="Equation" r:id="rId5" imgW="850531" imgH="609336" progId="Equation.3">
                  <p:embed/>
                  <p:pic>
                    <p:nvPicPr>
                      <p:cNvPr id="120838" name="Object 8">
                        <a:extLst>
                          <a:ext uri="{FF2B5EF4-FFF2-40B4-BE49-F238E27FC236}">
                            <a16:creationId xmlns:a16="http://schemas.microsoft.com/office/drawing/2014/main" id="{B9536B2D-D77A-7369-9205-14195D4123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889" y="3146652"/>
                        <a:ext cx="1129393" cy="8368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39" name="Object 10">
            <a:extLst>
              <a:ext uri="{FF2B5EF4-FFF2-40B4-BE49-F238E27FC236}">
                <a16:creationId xmlns:a16="http://schemas.microsoft.com/office/drawing/2014/main" id="{3DEFECDD-8215-5B92-5AFB-74C6300A42FE}"/>
              </a:ext>
            </a:extLst>
          </p:cNvPr>
          <p:cNvGraphicFramePr>
            <a:graphicFrameLocks noGrp="1" noChangeAspect="1"/>
          </p:cNvGraphicFramePr>
          <p:nvPr>
            <p:ph sz="quarter" idx="4294967295"/>
          </p:nvPr>
        </p:nvGraphicFramePr>
        <p:xfrm>
          <a:off x="3837214" y="3983492"/>
          <a:ext cx="1029041" cy="915080"/>
        </p:xfrm>
        <a:graphic>
          <a:graphicData uri="http://schemas.openxmlformats.org/presentationml/2006/ole">
            <mc:AlternateContent xmlns:mc="http://schemas.openxmlformats.org/markup-compatibility/2006">
              <mc:Choice xmlns:v="urn:schemas-microsoft-com:vml" Requires="v">
                <p:oleObj name="Equation" r:id="rId7" imgW="749300" imgH="838200" progId="Equation.3">
                  <p:embed/>
                </p:oleObj>
              </mc:Choice>
              <mc:Fallback>
                <p:oleObj name="Equation" r:id="rId7" imgW="749300" imgH="838200" progId="Equation.3">
                  <p:embed/>
                  <p:pic>
                    <p:nvPicPr>
                      <p:cNvPr id="120839" name="Object 10">
                        <a:extLst>
                          <a:ext uri="{FF2B5EF4-FFF2-40B4-BE49-F238E27FC236}">
                            <a16:creationId xmlns:a16="http://schemas.microsoft.com/office/drawing/2014/main" id="{3DEFECDD-8215-5B92-5AFB-74C6300A42FE}"/>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7214" y="3983492"/>
                        <a:ext cx="1029041" cy="9150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0" name="Object 12">
            <a:extLst>
              <a:ext uri="{FF2B5EF4-FFF2-40B4-BE49-F238E27FC236}">
                <a16:creationId xmlns:a16="http://schemas.microsoft.com/office/drawing/2014/main" id="{C4F39968-1053-FD45-E8CA-FC82C6A6CA06}"/>
              </a:ext>
            </a:extLst>
          </p:cNvPr>
          <p:cNvGraphicFramePr>
            <a:graphicFrameLocks noChangeAspect="1"/>
          </p:cNvGraphicFramePr>
          <p:nvPr/>
        </p:nvGraphicFramePr>
        <p:xfrm>
          <a:off x="7511143" y="4046425"/>
          <a:ext cx="1127693" cy="1151504"/>
        </p:xfrm>
        <a:graphic>
          <a:graphicData uri="http://schemas.openxmlformats.org/presentationml/2006/ole">
            <mc:AlternateContent xmlns:mc="http://schemas.openxmlformats.org/markup-compatibility/2006">
              <mc:Choice xmlns:v="urn:schemas-microsoft-com:vml" Requires="v">
                <p:oleObj name="Equation" r:id="rId9" imgW="850900" imgH="838200" progId="Equation.3">
                  <p:embed/>
                </p:oleObj>
              </mc:Choice>
              <mc:Fallback>
                <p:oleObj name="Equation" r:id="rId9" imgW="850900" imgH="838200" progId="Equation.3">
                  <p:embed/>
                  <p:pic>
                    <p:nvPicPr>
                      <p:cNvPr id="120840" name="Object 12">
                        <a:extLst>
                          <a:ext uri="{FF2B5EF4-FFF2-40B4-BE49-F238E27FC236}">
                            <a16:creationId xmlns:a16="http://schemas.microsoft.com/office/drawing/2014/main" id="{C4F39968-1053-FD45-E8CA-FC82C6A6CA0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11143" y="4046425"/>
                        <a:ext cx="1127693" cy="11515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DEFF01AC-B336-DC7A-E310-631CDAA4A9F0}"/>
              </a:ext>
            </a:extLst>
          </p:cNvPr>
          <p:cNvSpPr>
            <a:spLocks noGrp="1" noChangeArrowheads="1"/>
          </p:cNvSpPr>
          <p:nvPr>
            <p:ph type="sldNum" sz="quarter" idx="12"/>
          </p:nvPr>
        </p:nvSpPr>
        <p:spPr bwMode="auto">
          <a:xfrm>
            <a:off x="603818" y="61657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F2A5CA44-EDC0-4587-9D10-2D565684532C}" type="slidenum">
              <a:rPr lang="en-US" altLang="en-US" sz="1179">
                <a:solidFill>
                  <a:schemeClr val="bg1"/>
                </a:solidFill>
              </a:rPr>
              <a:pPr algn="l">
                <a:spcBef>
                  <a:spcPct val="0"/>
                </a:spcBef>
                <a:buFontTx/>
                <a:buNone/>
              </a:pPr>
              <a:t>7</a:t>
            </a:fld>
            <a:endParaRPr lang="en-US" altLang="en-US" sz="1179">
              <a:solidFill>
                <a:schemeClr val="bg1"/>
              </a:solidFill>
            </a:endParaRPr>
          </a:p>
        </p:txBody>
      </p:sp>
      <p:sp>
        <p:nvSpPr>
          <p:cNvPr id="1028" name="Rectangle 2">
            <a:extLst>
              <a:ext uri="{FF2B5EF4-FFF2-40B4-BE49-F238E27FC236}">
                <a16:creationId xmlns:a16="http://schemas.microsoft.com/office/drawing/2014/main" id="{A1CBA0B9-3710-BC32-EF0B-E7FE8F16A804}"/>
              </a:ext>
            </a:extLst>
          </p:cNvPr>
          <p:cNvSpPr>
            <a:spLocks noGrp="1" noChangeArrowheads="1"/>
          </p:cNvSpPr>
          <p:nvPr>
            <p:ph type="title"/>
          </p:nvPr>
        </p:nvSpPr>
        <p:spPr>
          <a:xfrm>
            <a:off x="134370" y="1701"/>
            <a:ext cx="8228921" cy="762000"/>
          </a:xfrm>
        </p:spPr>
        <p:txBody>
          <a:bodyPr vert="horz" lIns="90188" tIns="45094" rIns="90188" bIns="45094" rtlCol="0" anchor="ctr">
            <a:normAutofit/>
          </a:bodyPr>
          <a:lstStyle/>
          <a:p>
            <a:pPr eaLnBrk="1" hangingPunct="1">
              <a:defRPr/>
            </a:pPr>
            <a:r>
              <a:rPr lang="en-US" altLang="en-US">
                <a:solidFill>
                  <a:schemeClr val="bg1"/>
                </a:solidFill>
              </a:rPr>
              <a:t>Process (1): Model Construction</a:t>
            </a:r>
          </a:p>
        </p:txBody>
      </p:sp>
      <p:grpSp>
        <p:nvGrpSpPr>
          <p:cNvPr id="16388" name="Group 3">
            <a:extLst>
              <a:ext uri="{FF2B5EF4-FFF2-40B4-BE49-F238E27FC236}">
                <a16:creationId xmlns:a16="http://schemas.microsoft.com/office/drawing/2014/main" id="{2EAAD217-14E1-D891-09CD-4E74DDA4662B}"/>
              </a:ext>
            </a:extLst>
          </p:cNvPr>
          <p:cNvGrpSpPr>
            <a:grpSpLocks/>
          </p:cNvGrpSpPr>
          <p:nvPr/>
        </p:nvGrpSpPr>
        <p:grpSpPr bwMode="auto">
          <a:xfrm>
            <a:off x="2127818" y="1583532"/>
            <a:ext cx="1637959" cy="1506991"/>
            <a:chOff x="1283" y="1118"/>
            <a:chExt cx="1070" cy="949"/>
          </a:xfrm>
        </p:grpSpPr>
        <p:pic>
          <p:nvPicPr>
            <p:cNvPr id="16401" name="Picture 4">
              <a:extLst>
                <a:ext uri="{FF2B5EF4-FFF2-40B4-BE49-F238E27FC236}">
                  <a16:creationId xmlns:a16="http://schemas.microsoft.com/office/drawing/2014/main" id="{88793B2B-FF1D-7F31-CAA7-E7130B9D6CA4}"/>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Rectangle 5">
              <a:extLst>
                <a:ext uri="{FF2B5EF4-FFF2-40B4-BE49-F238E27FC236}">
                  <a16:creationId xmlns:a16="http://schemas.microsoft.com/office/drawing/2014/main" id="{5E4CD522-CADB-3D71-40E7-8F6BCA2EE96C}"/>
                </a:ext>
              </a:extLst>
            </p:cNvPr>
            <p:cNvSpPr>
              <a:spLocks noChangeArrowheads="1"/>
            </p:cNvSpPr>
            <p:nvPr/>
          </p:nvSpPr>
          <p:spPr bwMode="auto">
            <a:xfrm>
              <a:off x="1347" y="1396"/>
              <a:ext cx="932" cy="520"/>
            </a:xfrm>
            <a:prstGeom prst="rect">
              <a:avLst/>
            </a:prstGeom>
            <a:noFill/>
            <a:ln w="9525">
              <a:noFill/>
              <a:miter lim="800000"/>
              <a:headEnd/>
              <a:tailEnd/>
            </a:ln>
          </p:spPr>
          <p:txBody>
            <a:bodyPr lIns="98652" tIns="49326" rIns="98652" bIns="49326" anchor="ctr">
              <a:spAutoFit/>
            </a:bodyPr>
            <a:lstStyle/>
            <a:p>
              <a:pPr algn="ctr">
                <a:defRPr/>
              </a:pPr>
              <a:r>
                <a:rPr lang="en-US" sz="2357" dirty="0">
                  <a:solidFill>
                    <a:schemeClr val="bg2">
                      <a:lumMod val="10000"/>
                    </a:schemeClr>
                  </a:solidFill>
                  <a:latin typeface="Times New Roman" pitchFamily="18" charset="0"/>
                  <a:cs typeface="Arial" charset="0"/>
                </a:rPr>
                <a:t>Training</a:t>
              </a:r>
            </a:p>
            <a:p>
              <a:pPr algn="ctr">
                <a:defRPr/>
              </a:pPr>
              <a:r>
                <a:rPr lang="en-US" sz="2357" dirty="0">
                  <a:solidFill>
                    <a:schemeClr val="bg2">
                      <a:lumMod val="10000"/>
                    </a:schemeClr>
                  </a:solidFill>
                  <a:latin typeface="Times New Roman" pitchFamily="18" charset="0"/>
                  <a:cs typeface="Arial" charset="0"/>
                </a:rPr>
                <a:t>Data</a:t>
              </a:r>
            </a:p>
          </p:txBody>
        </p:sp>
      </p:grpSp>
      <p:graphicFrame>
        <p:nvGraphicFramePr>
          <p:cNvPr id="16389" name="Object 0">
            <a:extLst>
              <a:ext uri="{FF2B5EF4-FFF2-40B4-BE49-F238E27FC236}">
                <a16:creationId xmlns:a16="http://schemas.microsoft.com/office/drawing/2014/main" id="{8E48BA56-9243-12C2-D2D4-DAB7863F53CF}"/>
              </a:ext>
            </a:extLst>
          </p:cNvPr>
          <p:cNvGraphicFramePr>
            <a:graphicFrameLocks/>
          </p:cNvGraphicFramePr>
          <p:nvPr/>
        </p:nvGraphicFramePr>
        <p:xfrm>
          <a:off x="442233" y="3320143"/>
          <a:ext cx="5078866" cy="2440782"/>
        </p:xfrm>
        <a:graphic>
          <a:graphicData uri="http://schemas.openxmlformats.org/presentationml/2006/ole">
            <mc:AlternateContent xmlns:mc="http://schemas.openxmlformats.org/markup-compatibility/2006">
              <mc:Choice xmlns:v="urn:schemas-microsoft-com:vml" Requires="v">
                <p:oleObj name="Worksheet" r:id="rId4" imgW="5267376" imgH="2438400" progId="Excel.Sheet.8">
                  <p:embed/>
                </p:oleObj>
              </mc:Choice>
              <mc:Fallback>
                <p:oleObj name="Worksheet" r:id="rId4" imgW="5267376" imgH="2438400" progId="Excel.Sheet.8">
                  <p:embed/>
                  <p:pic>
                    <p:nvPicPr>
                      <p:cNvPr id="16389" name="Object 0">
                        <a:extLst>
                          <a:ext uri="{FF2B5EF4-FFF2-40B4-BE49-F238E27FC236}">
                            <a16:creationId xmlns:a16="http://schemas.microsoft.com/office/drawing/2014/main" id="{8E48BA56-9243-12C2-D2D4-DAB7863F53C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233" y="3320143"/>
                        <a:ext cx="5078866" cy="2440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Line 7">
            <a:extLst>
              <a:ext uri="{FF2B5EF4-FFF2-40B4-BE49-F238E27FC236}">
                <a16:creationId xmlns:a16="http://schemas.microsoft.com/office/drawing/2014/main" id="{D74657D6-6528-72FB-A132-C5907B314A65}"/>
              </a:ext>
            </a:extLst>
          </p:cNvPr>
          <p:cNvSpPr>
            <a:spLocks noChangeShapeType="1"/>
          </p:cNvSpPr>
          <p:nvPr/>
        </p:nvSpPr>
        <p:spPr bwMode="auto">
          <a:xfrm flipH="1">
            <a:off x="1143001" y="2920434"/>
            <a:ext cx="901473" cy="39970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16391" name="Line 8">
            <a:extLst>
              <a:ext uri="{FF2B5EF4-FFF2-40B4-BE49-F238E27FC236}">
                <a16:creationId xmlns:a16="http://schemas.microsoft.com/office/drawing/2014/main" id="{358D8C19-AF3C-0CD5-AA67-84D89FF34E73}"/>
              </a:ext>
            </a:extLst>
          </p:cNvPr>
          <p:cNvSpPr>
            <a:spLocks noChangeShapeType="1"/>
          </p:cNvSpPr>
          <p:nvPr/>
        </p:nvSpPr>
        <p:spPr bwMode="auto">
          <a:xfrm>
            <a:off x="3767479" y="2920434"/>
            <a:ext cx="886165" cy="39970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9224" name="Rectangle 9">
            <a:extLst>
              <a:ext uri="{FF2B5EF4-FFF2-40B4-BE49-F238E27FC236}">
                <a16:creationId xmlns:a16="http://schemas.microsoft.com/office/drawing/2014/main" id="{B1C1AB63-5537-E448-DA83-E2E1F7330A6F}"/>
              </a:ext>
            </a:extLst>
          </p:cNvPr>
          <p:cNvSpPr>
            <a:spLocks noChangeArrowheads="1"/>
          </p:cNvSpPr>
          <p:nvPr/>
        </p:nvSpPr>
        <p:spPr bwMode="auto">
          <a:xfrm>
            <a:off x="6394918" y="1440610"/>
            <a:ext cx="1841246" cy="816524"/>
          </a:xfrm>
          <a:prstGeom prst="rect">
            <a:avLst/>
          </a:prstGeom>
          <a:solidFill>
            <a:srgbClr val="CCFFFF"/>
          </a:solidFill>
          <a:ln w="12700">
            <a:solidFill>
              <a:schemeClr val="tx1"/>
            </a:solidFill>
            <a:miter lim="800000"/>
            <a:headEnd/>
            <a:tailEnd/>
          </a:ln>
        </p:spPr>
        <p:txBody>
          <a:bodyPr wrap="none" lIns="90188" tIns="45094" rIns="90188" bIns="45094" anchor="ctr">
            <a:spAutoFit/>
          </a:bodyPr>
          <a:lstStyle/>
          <a:p>
            <a:pPr algn="ctr">
              <a:defRPr/>
            </a:pPr>
            <a:r>
              <a:rPr lang="en-US" sz="2357" dirty="0">
                <a:solidFill>
                  <a:schemeClr val="bg2">
                    <a:lumMod val="10000"/>
                  </a:schemeClr>
                </a:solidFill>
                <a:latin typeface="Times New Roman" pitchFamily="18" charset="0"/>
                <a:cs typeface="Arial" charset="0"/>
              </a:rPr>
              <a:t>Classification</a:t>
            </a:r>
          </a:p>
          <a:p>
            <a:pPr algn="ctr">
              <a:defRPr/>
            </a:pPr>
            <a:r>
              <a:rPr lang="en-US" sz="2357" dirty="0">
                <a:solidFill>
                  <a:schemeClr val="bg2">
                    <a:lumMod val="10000"/>
                  </a:schemeClr>
                </a:solidFill>
                <a:latin typeface="Times New Roman" pitchFamily="18" charset="0"/>
                <a:cs typeface="Arial" charset="0"/>
              </a:rPr>
              <a:t>Algorithms</a:t>
            </a:r>
          </a:p>
        </p:txBody>
      </p:sp>
      <p:sp>
        <p:nvSpPr>
          <p:cNvPr id="16393" name="AutoShape 10">
            <a:extLst>
              <a:ext uri="{FF2B5EF4-FFF2-40B4-BE49-F238E27FC236}">
                <a16:creationId xmlns:a16="http://schemas.microsoft.com/office/drawing/2014/main" id="{CE1F4493-61D9-757E-3416-9BF2398B814F}"/>
              </a:ext>
            </a:extLst>
          </p:cNvPr>
          <p:cNvSpPr>
            <a:spLocks noChangeArrowheads="1"/>
          </p:cNvSpPr>
          <p:nvPr/>
        </p:nvSpPr>
        <p:spPr bwMode="auto">
          <a:xfrm rot="20460000">
            <a:off x="4247130" y="1884589"/>
            <a:ext cx="1598839" cy="484755"/>
          </a:xfrm>
          <a:prstGeom prst="rightArrow">
            <a:avLst>
              <a:gd name="adj1" fmla="val 50000"/>
              <a:gd name="adj2" fmla="val 85541"/>
            </a:avLst>
          </a:prstGeom>
          <a:solidFill>
            <a:srgbClr val="2597B8"/>
          </a:solidFill>
          <a:ln w="12700">
            <a:solidFill>
              <a:srgbClr val="000000"/>
            </a:solidFill>
            <a:miter lim="800000"/>
            <a:headEnd/>
            <a:tailEnd/>
          </a:ln>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solidFill>
                <a:schemeClr val="bg1"/>
              </a:solidFill>
              <a:latin typeface="Arial" panose="020B0604020202020204" pitchFamily="34" charset="0"/>
            </a:endParaRPr>
          </a:p>
        </p:txBody>
      </p:sp>
      <p:sp>
        <p:nvSpPr>
          <p:cNvPr id="9226" name="Rectangle 11">
            <a:extLst>
              <a:ext uri="{FF2B5EF4-FFF2-40B4-BE49-F238E27FC236}">
                <a16:creationId xmlns:a16="http://schemas.microsoft.com/office/drawing/2014/main" id="{3FFE5041-3883-2DBD-D9C3-4FABE546F522}"/>
              </a:ext>
            </a:extLst>
          </p:cNvPr>
          <p:cNvSpPr>
            <a:spLocks noChangeArrowheads="1"/>
          </p:cNvSpPr>
          <p:nvPr/>
        </p:nvSpPr>
        <p:spPr bwMode="auto">
          <a:xfrm>
            <a:off x="5898697" y="4707806"/>
            <a:ext cx="2945715" cy="1179252"/>
          </a:xfrm>
          <a:prstGeom prst="rect">
            <a:avLst/>
          </a:prstGeom>
          <a:solidFill>
            <a:srgbClr val="CCFFCC"/>
          </a:solidFill>
          <a:ln w="12700">
            <a:solidFill>
              <a:schemeClr val="tx1"/>
            </a:solidFill>
            <a:miter lim="800000"/>
            <a:headEnd/>
            <a:tailEnd/>
          </a:ln>
        </p:spPr>
        <p:txBody>
          <a:bodyPr wrap="none" lIns="90188" tIns="45094" rIns="90188" bIns="45094" anchor="ctr">
            <a:spAutoFit/>
          </a:bodyPr>
          <a:lstStyle/>
          <a:p>
            <a:pPr>
              <a:defRPr/>
            </a:pPr>
            <a:r>
              <a:rPr lang="en-US" sz="2357" dirty="0">
                <a:solidFill>
                  <a:schemeClr val="bg2">
                    <a:lumMod val="10000"/>
                  </a:schemeClr>
                </a:solidFill>
                <a:latin typeface="Times New Roman" pitchFamily="18" charset="0"/>
                <a:cs typeface="Arial" charset="0"/>
              </a:rPr>
              <a:t>IF rank = ‘professor’</a:t>
            </a:r>
          </a:p>
          <a:p>
            <a:pPr>
              <a:defRPr/>
            </a:pPr>
            <a:r>
              <a:rPr lang="en-US" sz="2357" dirty="0">
                <a:solidFill>
                  <a:schemeClr val="bg2">
                    <a:lumMod val="10000"/>
                  </a:schemeClr>
                </a:solidFill>
                <a:latin typeface="Times New Roman" pitchFamily="18" charset="0"/>
                <a:cs typeface="Arial" charset="0"/>
              </a:rPr>
              <a:t>OR years &gt; 6</a:t>
            </a:r>
          </a:p>
          <a:p>
            <a:pPr>
              <a:defRPr/>
            </a:pPr>
            <a:r>
              <a:rPr lang="en-US" sz="2357" dirty="0">
                <a:solidFill>
                  <a:schemeClr val="bg2">
                    <a:lumMod val="10000"/>
                  </a:schemeClr>
                </a:solidFill>
                <a:latin typeface="Times New Roman" pitchFamily="18" charset="0"/>
                <a:cs typeface="Arial" charset="0"/>
              </a:rPr>
              <a:t>THEN tenured = ‘yes’ </a:t>
            </a:r>
          </a:p>
        </p:txBody>
      </p:sp>
      <p:grpSp>
        <p:nvGrpSpPr>
          <p:cNvPr id="16395" name="Group 12">
            <a:extLst>
              <a:ext uri="{FF2B5EF4-FFF2-40B4-BE49-F238E27FC236}">
                <a16:creationId xmlns:a16="http://schemas.microsoft.com/office/drawing/2014/main" id="{023DE3AF-F757-3F67-16B7-4125E549FC45}"/>
              </a:ext>
            </a:extLst>
          </p:cNvPr>
          <p:cNvGrpSpPr>
            <a:grpSpLocks/>
          </p:cNvGrpSpPr>
          <p:nvPr/>
        </p:nvGrpSpPr>
        <p:grpSpPr bwMode="auto">
          <a:xfrm>
            <a:off x="6410666" y="3025890"/>
            <a:ext cx="1821656" cy="1506991"/>
            <a:chOff x="4081" y="2026"/>
            <a:chExt cx="1190" cy="949"/>
          </a:xfrm>
        </p:grpSpPr>
        <p:pic>
          <p:nvPicPr>
            <p:cNvPr id="16399" name="Picture 13">
              <a:extLst>
                <a:ext uri="{FF2B5EF4-FFF2-40B4-BE49-F238E27FC236}">
                  <a16:creationId xmlns:a16="http://schemas.microsoft.com/office/drawing/2014/main" id="{7C32B5F1-1B31-33DA-43D2-740BFEBDB2C1}"/>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2" name="Rectangle 14">
              <a:extLst>
                <a:ext uri="{FF2B5EF4-FFF2-40B4-BE49-F238E27FC236}">
                  <a16:creationId xmlns:a16="http://schemas.microsoft.com/office/drawing/2014/main" id="{3F6A45DE-4B82-AA17-6FC6-25D35BE54525}"/>
                </a:ext>
              </a:extLst>
            </p:cNvPr>
            <p:cNvSpPr>
              <a:spLocks noChangeArrowheads="1"/>
            </p:cNvSpPr>
            <p:nvPr/>
          </p:nvSpPr>
          <p:spPr bwMode="auto">
            <a:xfrm>
              <a:off x="4228" y="2304"/>
              <a:ext cx="886" cy="520"/>
            </a:xfrm>
            <a:prstGeom prst="rect">
              <a:avLst/>
            </a:prstGeom>
            <a:noFill/>
            <a:ln w="9525">
              <a:noFill/>
              <a:miter lim="800000"/>
              <a:headEnd/>
              <a:tailEnd/>
            </a:ln>
          </p:spPr>
          <p:txBody>
            <a:bodyPr wrap="none" lIns="98652" tIns="49326" rIns="98652" bIns="49326" anchor="ctr">
              <a:spAutoFit/>
            </a:bodyPr>
            <a:lstStyle/>
            <a:p>
              <a:pPr algn="ctr">
                <a:defRPr/>
              </a:pPr>
              <a:r>
                <a:rPr lang="en-US" sz="2357" dirty="0">
                  <a:solidFill>
                    <a:schemeClr val="bg2">
                      <a:lumMod val="10000"/>
                    </a:schemeClr>
                  </a:solidFill>
                  <a:latin typeface="Times New Roman" pitchFamily="18" charset="0"/>
                  <a:cs typeface="Arial" charset="0"/>
                </a:rPr>
                <a:t>Classifier</a:t>
              </a:r>
            </a:p>
            <a:p>
              <a:pPr algn="ctr">
                <a:defRPr/>
              </a:pPr>
              <a:r>
                <a:rPr lang="en-US" sz="2357" dirty="0">
                  <a:solidFill>
                    <a:schemeClr val="bg2">
                      <a:lumMod val="10000"/>
                    </a:schemeClr>
                  </a:solidFill>
                  <a:latin typeface="Times New Roman" pitchFamily="18" charset="0"/>
                  <a:cs typeface="Arial" charset="0"/>
                </a:rPr>
                <a:t>(Model)</a:t>
              </a:r>
            </a:p>
          </p:txBody>
        </p:sp>
      </p:grpSp>
      <p:sp>
        <p:nvSpPr>
          <p:cNvPr id="16396" name="Line 15">
            <a:extLst>
              <a:ext uri="{FF2B5EF4-FFF2-40B4-BE49-F238E27FC236}">
                <a16:creationId xmlns:a16="http://schemas.microsoft.com/office/drawing/2014/main" id="{583AF377-DA0B-D865-B04D-030D5601C2EF}"/>
              </a:ext>
            </a:extLst>
          </p:cNvPr>
          <p:cNvSpPr>
            <a:spLocks noChangeShapeType="1"/>
          </p:cNvSpPr>
          <p:nvPr/>
        </p:nvSpPr>
        <p:spPr bwMode="auto">
          <a:xfrm flipH="1">
            <a:off x="6123215" y="4299857"/>
            <a:ext cx="287451" cy="40821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16397" name="Line 16">
            <a:extLst>
              <a:ext uri="{FF2B5EF4-FFF2-40B4-BE49-F238E27FC236}">
                <a16:creationId xmlns:a16="http://schemas.microsoft.com/office/drawing/2014/main" id="{D7A14356-C684-1D36-A26C-8228E1AD9835}"/>
              </a:ext>
            </a:extLst>
          </p:cNvPr>
          <p:cNvSpPr>
            <a:spLocks noChangeShapeType="1"/>
          </p:cNvSpPr>
          <p:nvPr/>
        </p:nvSpPr>
        <p:spPr bwMode="auto">
          <a:xfrm>
            <a:off x="8234023" y="4299857"/>
            <a:ext cx="256834" cy="3554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16398" name="AutoShape 17">
            <a:extLst>
              <a:ext uri="{FF2B5EF4-FFF2-40B4-BE49-F238E27FC236}">
                <a16:creationId xmlns:a16="http://schemas.microsoft.com/office/drawing/2014/main" id="{A715309B-ED91-8303-6DBA-D0A481B84A73}"/>
              </a:ext>
            </a:extLst>
          </p:cNvPr>
          <p:cNvSpPr>
            <a:spLocks noChangeArrowheads="1"/>
          </p:cNvSpPr>
          <p:nvPr/>
        </p:nvSpPr>
        <p:spPr bwMode="auto">
          <a:xfrm>
            <a:off x="7051902" y="2386353"/>
            <a:ext cx="527277" cy="591911"/>
          </a:xfrm>
          <a:prstGeom prst="downArrow">
            <a:avLst>
              <a:gd name="adj1" fmla="val 50000"/>
              <a:gd name="adj2" fmla="val 27072"/>
            </a:avLst>
          </a:prstGeom>
          <a:solidFill>
            <a:srgbClr val="2597B8"/>
          </a:solidFill>
          <a:ln w="12700">
            <a:solidFill>
              <a:srgbClr val="000000"/>
            </a:solidFill>
            <a:miter lim="800000"/>
            <a:headEnd/>
            <a:tailEnd/>
          </a:ln>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solidFill>
                <a:schemeClr val="bg1"/>
              </a:solidFill>
              <a:latin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655735C6-78D6-FC65-AB4D-A829EC38141F}"/>
              </a:ext>
            </a:extLst>
          </p:cNvPr>
          <p:cNvSpPr>
            <a:spLocks noGrp="1" noChangeArrowheads="1"/>
          </p:cNvSpPr>
          <p:nvPr>
            <p:ph type="sldNum" sz="quarter" idx="12"/>
          </p:nvPr>
        </p:nvSpPr>
        <p:spPr bwMode="auto">
          <a:xfrm>
            <a:off x="603818" y="6356237"/>
            <a:ext cx="2058080"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107">
                <a:solidFill>
                  <a:schemeClr val="tx1"/>
                </a:solidFill>
                <a:latin typeface="Times New Roman" panose="02020603050405020304" pitchFamily="18" charset="0"/>
              </a:defRPr>
            </a:lvl1pPr>
            <a:lvl2pPr marL="795997" indent="-306153">
              <a:spcBef>
                <a:spcPct val="20000"/>
              </a:spcBef>
              <a:buFont typeface="Arial" panose="020B0604020202020204" pitchFamily="34" charset="0"/>
              <a:buChar char="–"/>
              <a:defRPr sz="2786">
                <a:solidFill>
                  <a:schemeClr val="tx1"/>
                </a:solidFill>
                <a:latin typeface="Times New Roman" panose="02020603050405020304" pitchFamily="18" charset="0"/>
              </a:defRPr>
            </a:lvl2pPr>
            <a:lvl3pPr marL="1224610" indent="-244922">
              <a:spcBef>
                <a:spcPct val="20000"/>
              </a:spcBef>
              <a:buFont typeface="Arial" panose="020B0604020202020204" pitchFamily="34" charset="0"/>
              <a:buChar char="•"/>
              <a:defRPr sz="2357">
                <a:solidFill>
                  <a:schemeClr val="tx1"/>
                </a:solidFill>
                <a:latin typeface="Times New Roman" panose="02020603050405020304" pitchFamily="18" charset="0"/>
              </a:defRPr>
            </a:lvl3pPr>
            <a:lvl4pPr marL="1714454" indent="-244922">
              <a:spcBef>
                <a:spcPct val="20000"/>
              </a:spcBef>
              <a:buFont typeface="Arial" panose="020B0604020202020204" pitchFamily="34" charset="0"/>
              <a:buChar char="–"/>
              <a:defRPr>
                <a:solidFill>
                  <a:schemeClr val="tx1"/>
                </a:solidFill>
                <a:latin typeface="Times New Roman" panose="02020603050405020304" pitchFamily="18" charset="0"/>
              </a:defRPr>
            </a:lvl4pPr>
            <a:lvl5pPr marL="2204298" indent="-244922">
              <a:spcBef>
                <a:spcPct val="20000"/>
              </a:spcBef>
              <a:buFont typeface="Arial" panose="020B0604020202020204" pitchFamily="34" charset="0"/>
              <a:buChar char="»"/>
              <a:defRPr>
                <a:solidFill>
                  <a:schemeClr val="tx1"/>
                </a:solidFill>
                <a:latin typeface="Times New Roman" panose="02020603050405020304" pitchFamily="18" charset="0"/>
              </a:defRPr>
            </a:lvl5pPr>
            <a:lvl6pPr marL="2694142"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3183987"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673831"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4163675" indent="-244922"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a:spcBef>
                <a:spcPct val="0"/>
              </a:spcBef>
              <a:buFontTx/>
              <a:buNone/>
            </a:pPr>
            <a:fld id="{AD6A2B93-62E9-4B39-954F-E11206984C57}" type="slidenum">
              <a:rPr lang="en-US" altLang="en-US" sz="1179">
                <a:solidFill>
                  <a:srgbClr val="FFFFFF"/>
                </a:solidFill>
              </a:rPr>
              <a:pPr algn="l">
                <a:spcBef>
                  <a:spcPct val="0"/>
                </a:spcBef>
                <a:buFontTx/>
                <a:buNone/>
              </a:pPr>
              <a:t>8</a:t>
            </a:fld>
            <a:endParaRPr lang="en-US" altLang="en-US" sz="1179">
              <a:solidFill>
                <a:srgbClr val="FFFFFF"/>
              </a:solidFill>
            </a:endParaRPr>
          </a:p>
        </p:txBody>
      </p:sp>
      <p:sp>
        <p:nvSpPr>
          <p:cNvPr id="10243" name="Rectangle 2">
            <a:extLst>
              <a:ext uri="{FF2B5EF4-FFF2-40B4-BE49-F238E27FC236}">
                <a16:creationId xmlns:a16="http://schemas.microsoft.com/office/drawing/2014/main" id="{BCD06182-9D3C-CCFD-8E6C-89CA13216538}"/>
              </a:ext>
            </a:extLst>
          </p:cNvPr>
          <p:cNvSpPr>
            <a:spLocks noGrp="1" noChangeArrowheads="1"/>
          </p:cNvSpPr>
          <p:nvPr>
            <p:ph type="title"/>
          </p:nvPr>
        </p:nvSpPr>
        <p:spPr>
          <a:xfrm>
            <a:off x="163286" y="163286"/>
            <a:ext cx="8572500" cy="762000"/>
          </a:xfrm>
        </p:spPr>
        <p:txBody>
          <a:bodyPr vert="horz" lIns="90188" tIns="45094" rIns="90188" bIns="45094" rtlCol="0" anchor="ctr">
            <a:normAutofit/>
          </a:bodyPr>
          <a:lstStyle/>
          <a:p>
            <a:pPr eaLnBrk="1" hangingPunct="1">
              <a:defRPr/>
            </a:pPr>
            <a:r>
              <a:rPr lang="en-US" sz="3428" dirty="0">
                <a:solidFill>
                  <a:schemeClr val="bg1"/>
                </a:solidFill>
              </a:rPr>
              <a:t>Process (2): Using the Model in Prediction </a:t>
            </a:r>
          </a:p>
        </p:txBody>
      </p:sp>
      <p:grpSp>
        <p:nvGrpSpPr>
          <p:cNvPr id="18436" name="Group 3">
            <a:extLst>
              <a:ext uri="{FF2B5EF4-FFF2-40B4-BE49-F238E27FC236}">
                <a16:creationId xmlns:a16="http://schemas.microsoft.com/office/drawing/2014/main" id="{D0C27067-D3E9-1792-A52C-3DF74011AC1A}"/>
              </a:ext>
            </a:extLst>
          </p:cNvPr>
          <p:cNvGrpSpPr>
            <a:grpSpLocks/>
          </p:cNvGrpSpPr>
          <p:nvPr/>
        </p:nvGrpSpPr>
        <p:grpSpPr bwMode="auto">
          <a:xfrm>
            <a:off x="4449536" y="1040947"/>
            <a:ext cx="1821657" cy="1506991"/>
            <a:chOff x="2800" y="989"/>
            <a:chExt cx="1190" cy="949"/>
          </a:xfrm>
        </p:grpSpPr>
        <p:pic>
          <p:nvPicPr>
            <p:cNvPr id="18454" name="Picture 4">
              <a:extLst>
                <a:ext uri="{FF2B5EF4-FFF2-40B4-BE49-F238E27FC236}">
                  <a16:creationId xmlns:a16="http://schemas.microsoft.com/office/drawing/2014/main" id="{A21991C1-8906-0C86-9849-D5A003E15348}"/>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Rectangle 5">
              <a:extLst>
                <a:ext uri="{FF2B5EF4-FFF2-40B4-BE49-F238E27FC236}">
                  <a16:creationId xmlns:a16="http://schemas.microsoft.com/office/drawing/2014/main" id="{1EC67786-FF77-9D16-ED6A-EFA2E14A3B2C}"/>
                </a:ext>
              </a:extLst>
            </p:cNvPr>
            <p:cNvSpPr>
              <a:spLocks noChangeArrowheads="1"/>
            </p:cNvSpPr>
            <p:nvPr/>
          </p:nvSpPr>
          <p:spPr bwMode="auto">
            <a:xfrm>
              <a:off x="2947" y="1382"/>
              <a:ext cx="886" cy="291"/>
            </a:xfrm>
            <a:prstGeom prst="rect">
              <a:avLst/>
            </a:prstGeom>
            <a:noFill/>
            <a:ln w="9525">
              <a:noFill/>
              <a:miter lim="800000"/>
              <a:headEnd/>
              <a:tailEnd/>
            </a:ln>
          </p:spPr>
          <p:txBody>
            <a:bodyPr wrap="none" lIns="98652" tIns="49326" rIns="98652" bIns="49326" anchor="ctr">
              <a:spAutoFit/>
            </a:bodyPr>
            <a:lstStyle/>
            <a:p>
              <a:pPr algn="ctr">
                <a:defRPr/>
              </a:pPr>
              <a:r>
                <a:rPr lang="en-US" sz="2357" dirty="0">
                  <a:solidFill>
                    <a:schemeClr val="bg2">
                      <a:lumMod val="10000"/>
                    </a:schemeClr>
                  </a:solidFill>
                  <a:latin typeface="Times New Roman" pitchFamily="18" charset="0"/>
                  <a:cs typeface="Arial" charset="0"/>
                </a:rPr>
                <a:t>Classifier</a:t>
              </a:r>
            </a:p>
          </p:txBody>
        </p:sp>
      </p:grpSp>
      <p:grpSp>
        <p:nvGrpSpPr>
          <p:cNvPr id="18437" name="Group 6">
            <a:extLst>
              <a:ext uri="{FF2B5EF4-FFF2-40B4-BE49-F238E27FC236}">
                <a16:creationId xmlns:a16="http://schemas.microsoft.com/office/drawing/2014/main" id="{A5811E9A-7A54-2F5C-C031-9BA0D24284CF}"/>
              </a:ext>
            </a:extLst>
          </p:cNvPr>
          <p:cNvGrpSpPr>
            <a:grpSpLocks/>
          </p:cNvGrpSpPr>
          <p:nvPr/>
        </p:nvGrpSpPr>
        <p:grpSpPr bwMode="auto">
          <a:xfrm>
            <a:off x="2243478" y="2206059"/>
            <a:ext cx="1637959" cy="1506991"/>
            <a:chOff x="1359" y="1723"/>
            <a:chExt cx="1070" cy="949"/>
          </a:xfrm>
        </p:grpSpPr>
        <p:pic>
          <p:nvPicPr>
            <p:cNvPr id="18452" name="Picture 7">
              <a:extLst>
                <a:ext uri="{FF2B5EF4-FFF2-40B4-BE49-F238E27FC236}">
                  <a16:creationId xmlns:a16="http://schemas.microsoft.com/office/drawing/2014/main" id="{6A382BC6-D674-7550-3136-69970C4407CC}"/>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1" name="Rectangle 8">
              <a:extLst>
                <a:ext uri="{FF2B5EF4-FFF2-40B4-BE49-F238E27FC236}">
                  <a16:creationId xmlns:a16="http://schemas.microsoft.com/office/drawing/2014/main" id="{8BB285E4-3A04-BC72-5FC0-55046150A059}"/>
                </a:ext>
              </a:extLst>
            </p:cNvPr>
            <p:cNvSpPr>
              <a:spLocks noChangeArrowheads="1"/>
            </p:cNvSpPr>
            <p:nvPr/>
          </p:nvSpPr>
          <p:spPr bwMode="auto">
            <a:xfrm>
              <a:off x="1423" y="2001"/>
              <a:ext cx="932" cy="520"/>
            </a:xfrm>
            <a:prstGeom prst="rect">
              <a:avLst/>
            </a:prstGeom>
            <a:noFill/>
            <a:ln w="9525">
              <a:noFill/>
              <a:miter lim="800000"/>
              <a:headEnd/>
              <a:tailEnd/>
            </a:ln>
          </p:spPr>
          <p:txBody>
            <a:bodyPr lIns="98652" tIns="49326" rIns="98652" bIns="49326" anchor="ctr">
              <a:spAutoFit/>
            </a:bodyPr>
            <a:lstStyle/>
            <a:p>
              <a:pPr algn="ctr">
                <a:defRPr/>
              </a:pPr>
              <a:r>
                <a:rPr lang="en-US" sz="2357" dirty="0">
                  <a:solidFill>
                    <a:schemeClr val="bg2">
                      <a:lumMod val="10000"/>
                    </a:schemeClr>
                  </a:solidFill>
                  <a:latin typeface="Times New Roman" pitchFamily="18" charset="0"/>
                  <a:cs typeface="Arial" charset="0"/>
                </a:rPr>
                <a:t>Testing</a:t>
              </a:r>
            </a:p>
            <a:p>
              <a:pPr algn="ctr">
                <a:defRPr/>
              </a:pPr>
              <a:r>
                <a:rPr lang="en-US" sz="2357" dirty="0">
                  <a:solidFill>
                    <a:schemeClr val="bg2">
                      <a:lumMod val="10000"/>
                    </a:schemeClr>
                  </a:solidFill>
                  <a:latin typeface="Times New Roman" pitchFamily="18" charset="0"/>
                  <a:cs typeface="Arial" charset="0"/>
                </a:rPr>
                <a:t>Data</a:t>
              </a:r>
            </a:p>
          </p:txBody>
        </p:sp>
      </p:grpSp>
      <p:graphicFrame>
        <p:nvGraphicFramePr>
          <p:cNvPr id="18438" name="Object 1024">
            <a:extLst>
              <a:ext uri="{FF2B5EF4-FFF2-40B4-BE49-F238E27FC236}">
                <a16:creationId xmlns:a16="http://schemas.microsoft.com/office/drawing/2014/main" id="{6AE25644-0DB3-282C-5772-D8266B52C0FA}"/>
              </a:ext>
            </a:extLst>
          </p:cNvPr>
          <p:cNvGraphicFramePr>
            <a:graphicFrameLocks/>
          </p:cNvGraphicFramePr>
          <p:nvPr/>
        </p:nvGraphicFramePr>
        <p:xfrm>
          <a:off x="603818" y="3879737"/>
          <a:ext cx="5180920" cy="1753620"/>
        </p:xfrm>
        <a:graphic>
          <a:graphicData uri="http://schemas.openxmlformats.org/presentationml/2006/ole">
            <mc:AlternateContent xmlns:mc="http://schemas.openxmlformats.org/markup-compatibility/2006">
              <mc:Choice xmlns:v="urn:schemas-microsoft-com:vml" Requires="v">
                <p:oleObj name="Worksheet" r:id="rId5" imgW="5372033" imgH="1752600" progId="Excel.Sheet.8">
                  <p:embed/>
                </p:oleObj>
              </mc:Choice>
              <mc:Fallback>
                <p:oleObj name="Worksheet" r:id="rId5" imgW="5372033" imgH="1752600" progId="Excel.Sheet.8">
                  <p:embed/>
                  <p:pic>
                    <p:nvPicPr>
                      <p:cNvPr id="18438" name="Object 1024">
                        <a:extLst>
                          <a:ext uri="{FF2B5EF4-FFF2-40B4-BE49-F238E27FC236}">
                            <a16:creationId xmlns:a16="http://schemas.microsoft.com/office/drawing/2014/main" id="{6AE25644-0DB3-282C-5772-D8266B52C0F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818" y="3879737"/>
                        <a:ext cx="5180920" cy="175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Line 10">
            <a:extLst>
              <a:ext uri="{FF2B5EF4-FFF2-40B4-BE49-F238E27FC236}">
                <a16:creationId xmlns:a16="http://schemas.microsoft.com/office/drawing/2014/main" id="{78A5B062-773C-46E9-EF29-56E16722A1B9}"/>
              </a:ext>
            </a:extLst>
          </p:cNvPr>
          <p:cNvSpPr>
            <a:spLocks noChangeShapeType="1"/>
          </p:cNvSpPr>
          <p:nvPr/>
        </p:nvSpPr>
        <p:spPr bwMode="auto">
          <a:xfrm flipH="1">
            <a:off x="1758724" y="3542961"/>
            <a:ext cx="527277" cy="33677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18440" name="Line 11">
            <a:extLst>
              <a:ext uri="{FF2B5EF4-FFF2-40B4-BE49-F238E27FC236}">
                <a16:creationId xmlns:a16="http://schemas.microsoft.com/office/drawing/2014/main" id="{3458B11D-B6B7-7408-CCBB-BFBD013FE2A3}"/>
              </a:ext>
            </a:extLst>
          </p:cNvPr>
          <p:cNvSpPr>
            <a:spLocks noChangeShapeType="1"/>
          </p:cNvSpPr>
          <p:nvPr/>
        </p:nvSpPr>
        <p:spPr bwMode="auto">
          <a:xfrm>
            <a:off x="3837214" y="3542961"/>
            <a:ext cx="688862" cy="33677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18441" name="AutoShape 12">
            <a:extLst>
              <a:ext uri="{FF2B5EF4-FFF2-40B4-BE49-F238E27FC236}">
                <a16:creationId xmlns:a16="http://schemas.microsoft.com/office/drawing/2014/main" id="{7A60C45F-437F-DFDE-F996-A09215100A4A}"/>
              </a:ext>
            </a:extLst>
          </p:cNvPr>
          <p:cNvSpPr>
            <a:spLocks noChangeArrowheads="1"/>
          </p:cNvSpPr>
          <p:nvPr/>
        </p:nvSpPr>
        <p:spPr bwMode="auto">
          <a:xfrm>
            <a:off x="7677831" y="4471648"/>
            <a:ext cx="527277" cy="591911"/>
          </a:xfrm>
          <a:prstGeom prst="downArrow">
            <a:avLst>
              <a:gd name="adj1" fmla="val 50000"/>
              <a:gd name="adj2" fmla="val 27072"/>
            </a:avLst>
          </a:prstGeom>
          <a:solidFill>
            <a:srgbClr val="2597B8"/>
          </a:solidFill>
          <a:ln w="12700">
            <a:solidFill>
              <a:srgbClr val="000000"/>
            </a:solidFill>
            <a:miter lim="800000"/>
            <a:headEnd/>
            <a:tailEnd/>
          </a:ln>
        </p:spPr>
        <p:txBody>
          <a:bodyPr wrap="none" lIns="89565" tIns="44783" rIns="89565" bIns="44783" anchor="ct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sz="1929">
              <a:latin typeface="Arial" panose="020B0604020202020204" pitchFamily="34" charset="0"/>
            </a:endParaRPr>
          </a:p>
        </p:txBody>
      </p:sp>
      <p:sp>
        <p:nvSpPr>
          <p:cNvPr id="18442" name="Freeform 13">
            <a:extLst>
              <a:ext uri="{FF2B5EF4-FFF2-40B4-BE49-F238E27FC236}">
                <a16:creationId xmlns:a16="http://schemas.microsoft.com/office/drawing/2014/main" id="{92BF20AD-35D5-4ED2-DD9B-0BAE9B177DB6}"/>
              </a:ext>
            </a:extLst>
          </p:cNvPr>
          <p:cNvSpPr>
            <a:spLocks/>
          </p:cNvSpPr>
          <p:nvPr/>
        </p:nvSpPr>
        <p:spPr bwMode="auto">
          <a:xfrm>
            <a:off x="6453188" y="1644764"/>
            <a:ext cx="908277" cy="767102"/>
          </a:xfrm>
          <a:custGeom>
            <a:avLst/>
            <a:gdLst>
              <a:gd name="T0" fmla="*/ 0 w 593"/>
              <a:gd name="T1" fmla="*/ 2147483646 h 483"/>
              <a:gd name="T2" fmla="*/ 2147483646 w 593"/>
              <a:gd name="T3" fmla="*/ 0 h 483"/>
              <a:gd name="T4" fmla="*/ 2147483646 w 593"/>
              <a:gd name="T5" fmla="*/ 2147483646 h 483"/>
              <a:gd name="T6" fmla="*/ 2147483646 w 593"/>
              <a:gd name="T7" fmla="*/ 2147483646 h 483"/>
              <a:gd name="T8" fmla="*/ 2147483646 w 593"/>
              <a:gd name="T9" fmla="*/ 2147483646 h 483"/>
              <a:gd name="T10" fmla="*/ 2147483646 w 593"/>
              <a:gd name="T11" fmla="*/ 2147483646 h 483"/>
              <a:gd name="T12" fmla="*/ 2147483646 w 593"/>
              <a:gd name="T13" fmla="*/ 2147483646 h 483"/>
              <a:gd name="T14" fmla="*/ 2147483646 w 593"/>
              <a:gd name="T15" fmla="*/ 2147483646 h 483"/>
              <a:gd name="T16" fmla="*/ 2147483646 w 593"/>
              <a:gd name="T17" fmla="*/ 2147483646 h 483"/>
              <a:gd name="T18" fmla="*/ 2147483646 w 593"/>
              <a:gd name="T19" fmla="*/ 2147483646 h 483"/>
              <a:gd name="T20" fmla="*/ 0 w 593"/>
              <a:gd name="T21" fmla="*/ 2147483646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a:tailEnd/>
          </a:ln>
        </p:spPr>
        <p:txBody>
          <a:bodyPr lIns="89565" tIns="44783" rIns="89565" bIns="44783"/>
          <a:lstStyle/>
          <a:p>
            <a:endParaRPr lang="en-AS" sz="1929"/>
          </a:p>
        </p:txBody>
      </p:sp>
      <p:grpSp>
        <p:nvGrpSpPr>
          <p:cNvPr id="18443" name="Group 14">
            <a:extLst>
              <a:ext uri="{FF2B5EF4-FFF2-40B4-BE49-F238E27FC236}">
                <a16:creationId xmlns:a16="http://schemas.microsoft.com/office/drawing/2014/main" id="{642E95D2-3F5F-B708-0EEC-086DA5566164}"/>
              </a:ext>
            </a:extLst>
          </p:cNvPr>
          <p:cNvGrpSpPr>
            <a:grpSpLocks/>
          </p:cNvGrpSpPr>
          <p:nvPr/>
        </p:nvGrpSpPr>
        <p:grpSpPr bwMode="auto">
          <a:xfrm>
            <a:off x="6550140" y="2658496"/>
            <a:ext cx="1750218" cy="816429"/>
            <a:chOff x="4172" y="2008"/>
            <a:chExt cx="1143" cy="514"/>
          </a:xfrm>
        </p:grpSpPr>
        <p:pic>
          <p:nvPicPr>
            <p:cNvPr id="18450" name="Picture 15">
              <a:extLst>
                <a:ext uri="{FF2B5EF4-FFF2-40B4-BE49-F238E27FC236}">
                  <a16:creationId xmlns:a16="http://schemas.microsoft.com/office/drawing/2014/main" id="{FB6DB50F-C5F5-7E40-CCC6-0A6433A62ED2}"/>
                </a:ext>
              </a:extLst>
            </p:cNvPr>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16">
              <a:extLst>
                <a:ext uri="{FF2B5EF4-FFF2-40B4-BE49-F238E27FC236}">
                  <a16:creationId xmlns:a16="http://schemas.microsoft.com/office/drawing/2014/main" id="{00844634-3739-A2F5-C59E-D8B14855724C}"/>
                </a:ext>
              </a:extLst>
            </p:cNvPr>
            <p:cNvSpPr>
              <a:spLocks noChangeArrowheads="1"/>
            </p:cNvSpPr>
            <p:nvPr/>
          </p:nvSpPr>
          <p:spPr bwMode="auto">
            <a:xfrm>
              <a:off x="4172" y="2148"/>
              <a:ext cx="1143" cy="291"/>
            </a:xfrm>
            <a:prstGeom prst="rect">
              <a:avLst/>
            </a:prstGeom>
            <a:noFill/>
            <a:ln w="9525">
              <a:noFill/>
              <a:miter lim="800000"/>
              <a:headEnd/>
              <a:tailEnd/>
            </a:ln>
          </p:spPr>
          <p:txBody>
            <a:bodyPr wrap="none" lIns="98652" tIns="49326" rIns="98652" bIns="49326" anchor="ctr">
              <a:spAutoFit/>
            </a:bodyPr>
            <a:lstStyle/>
            <a:p>
              <a:pPr algn="ctr">
                <a:defRPr/>
              </a:pPr>
              <a:r>
                <a:rPr lang="en-US" sz="2357" dirty="0">
                  <a:solidFill>
                    <a:schemeClr val="bg2">
                      <a:lumMod val="10000"/>
                    </a:schemeClr>
                  </a:solidFill>
                  <a:latin typeface="Times New Roman" pitchFamily="18" charset="0"/>
                  <a:cs typeface="Arial" charset="0"/>
                </a:rPr>
                <a:t>Unseen Data</a:t>
              </a:r>
            </a:p>
          </p:txBody>
        </p:sp>
      </p:grpSp>
      <p:sp>
        <p:nvSpPr>
          <p:cNvPr id="10252" name="Rectangle 17">
            <a:extLst>
              <a:ext uri="{FF2B5EF4-FFF2-40B4-BE49-F238E27FC236}">
                <a16:creationId xmlns:a16="http://schemas.microsoft.com/office/drawing/2014/main" id="{8736D8CB-7D12-325B-4CA9-65EE28902100}"/>
              </a:ext>
            </a:extLst>
          </p:cNvPr>
          <p:cNvSpPr>
            <a:spLocks noChangeArrowheads="1"/>
          </p:cNvSpPr>
          <p:nvPr/>
        </p:nvSpPr>
        <p:spPr bwMode="auto">
          <a:xfrm>
            <a:off x="6220159" y="3733461"/>
            <a:ext cx="2413581" cy="453797"/>
          </a:xfrm>
          <a:prstGeom prst="rect">
            <a:avLst/>
          </a:prstGeom>
          <a:solidFill>
            <a:srgbClr val="FFCC99"/>
          </a:solidFill>
          <a:ln w="9525">
            <a:noFill/>
            <a:miter lim="800000"/>
            <a:headEnd/>
            <a:tailEnd/>
          </a:ln>
        </p:spPr>
        <p:txBody>
          <a:bodyPr wrap="none" lIns="90188" tIns="45094" rIns="90188" bIns="45094">
            <a:spAutoFit/>
          </a:bodyPr>
          <a:lstStyle/>
          <a:p>
            <a:pPr algn="ctr">
              <a:defRPr/>
            </a:pPr>
            <a:r>
              <a:rPr lang="en-US" sz="2357" dirty="0">
                <a:solidFill>
                  <a:schemeClr val="bg2">
                    <a:lumMod val="10000"/>
                  </a:schemeClr>
                </a:solidFill>
                <a:latin typeface="Times New Roman" pitchFamily="18" charset="0"/>
                <a:cs typeface="Arial" charset="0"/>
              </a:rPr>
              <a:t>(Jeff, Professor, 4)</a:t>
            </a:r>
          </a:p>
        </p:txBody>
      </p:sp>
      <p:sp>
        <p:nvSpPr>
          <p:cNvPr id="18445" name="Line 18">
            <a:extLst>
              <a:ext uri="{FF2B5EF4-FFF2-40B4-BE49-F238E27FC236}">
                <a16:creationId xmlns:a16="http://schemas.microsoft.com/office/drawing/2014/main" id="{293576B5-1B3B-DF00-1454-BA4586D0F62A}"/>
              </a:ext>
            </a:extLst>
          </p:cNvPr>
          <p:cNvSpPr>
            <a:spLocks noChangeShapeType="1"/>
          </p:cNvSpPr>
          <p:nvPr/>
        </p:nvSpPr>
        <p:spPr bwMode="auto">
          <a:xfrm flipH="1">
            <a:off x="6111309" y="3374572"/>
            <a:ext cx="454138" cy="39460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18446" name="Line 19">
            <a:extLst>
              <a:ext uri="{FF2B5EF4-FFF2-40B4-BE49-F238E27FC236}">
                <a16:creationId xmlns:a16="http://schemas.microsoft.com/office/drawing/2014/main" id="{B377FD7D-9C54-1C88-21F2-6E09A434D1BB}"/>
              </a:ext>
            </a:extLst>
          </p:cNvPr>
          <p:cNvSpPr>
            <a:spLocks noChangeShapeType="1"/>
          </p:cNvSpPr>
          <p:nvPr/>
        </p:nvSpPr>
        <p:spPr bwMode="auto">
          <a:xfrm>
            <a:off x="8310563" y="3374571"/>
            <a:ext cx="350384" cy="34868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lIns="89565" tIns="44783" rIns="89565" bIns="44783" anchor="ctr"/>
          <a:lstStyle/>
          <a:p>
            <a:endParaRPr lang="en-AS" sz="1929"/>
          </a:p>
        </p:txBody>
      </p:sp>
      <p:sp>
        <p:nvSpPr>
          <p:cNvPr id="18447" name="Freeform 20">
            <a:extLst>
              <a:ext uri="{FF2B5EF4-FFF2-40B4-BE49-F238E27FC236}">
                <a16:creationId xmlns:a16="http://schemas.microsoft.com/office/drawing/2014/main" id="{5427FB46-AC47-2E6D-338D-523C157DF13D}"/>
              </a:ext>
            </a:extLst>
          </p:cNvPr>
          <p:cNvSpPr>
            <a:spLocks/>
          </p:cNvSpPr>
          <p:nvPr/>
        </p:nvSpPr>
        <p:spPr bwMode="auto">
          <a:xfrm>
            <a:off x="3403487" y="1503589"/>
            <a:ext cx="870857" cy="593612"/>
          </a:xfrm>
          <a:custGeom>
            <a:avLst/>
            <a:gdLst>
              <a:gd name="T0" fmla="*/ 2147483646 w 568"/>
              <a:gd name="T1" fmla="*/ 2147483646 h 374"/>
              <a:gd name="T2" fmla="*/ 2147483646 w 568"/>
              <a:gd name="T3" fmla="*/ 2147483646 h 374"/>
              <a:gd name="T4" fmla="*/ 2147483646 w 568"/>
              <a:gd name="T5" fmla="*/ 2147483646 h 374"/>
              <a:gd name="T6" fmla="*/ 2147483646 w 568"/>
              <a:gd name="T7" fmla="*/ 2147483646 h 374"/>
              <a:gd name="T8" fmla="*/ 2147483646 w 568"/>
              <a:gd name="T9" fmla="*/ 2147483646 h 374"/>
              <a:gd name="T10" fmla="*/ 0 w 568"/>
              <a:gd name="T11" fmla="*/ 2147483646 h 374"/>
              <a:gd name="T12" fmla="*/ 2147483646 w 568"/>
              <a:gd name="T13" fmla="*/ 2147483646 h 374"/>
              <a:gd name="T14" fmla="*/ 2147483646 w 568"/>
              <a:gd name="T15" fmla="*/ 2147483646 h 374"/>
              <a:gd name="T16" fmla="*/ 2147483646 w 568"/>
              <a:gd name="T17" fmla="*/ 2147483646 h 374"/>
              <a:gd name="T18" fmla="*/ 2147483646 w 568"/>
              <a:gd name="T19" fmla="*/ 0 h 374"/>
              <a:gd name="T20" fmla="*/ 2147483646 w 568"/>
              <a:gd name="T21" fmla="*/ 2147483646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a:tailEnd/>
          </a:ln>
        </p:spPr>
        <p:txBody>
          <a:bodyPr lIns="89565" tIns="44783" rIns="89565" bIns="44783"/>
          <a:lstStyle/>
          <a:p>
            <a:endParaRPr lang="en-AS" sz="1929"/>
          </a:p>
        </p:txBody>
      </p:sp>
      <p:pic>
        <p:nvPicPr>
          <p:cNvPr id="18448" name="Picture 21">
            <a:extLst>
              <a:ext uri="{FF2B5EF4-FFF2-40B4-BE49-F238E27FC236}">
                <a16:creationId xmlns:a16="http://schemas.microsoft.com/office/drawing/2014/main" id="{ED67E756-1C43-00DC-082D-5E6AFF43DE4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2786" y="5104380"/>
            <a:ext cx="964407" cy="40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9" name="Rectangle 22">
            <a:extLst>
              <a:ext uri="{FF2B5EF4-FFF2-40B4-BE49-F238E27FC236}">
                <a16:creationId xmlns:a16="http://schemas.microsoft.com/office/drawing/2014/main" id="{0DA7976D-7791-195D-48DA-6B20AF83FFCB}"/>
              </a:ext>
            </a:extLst>
          </p:cNvPr>
          <p:cNvSpPr>
            <a:spLocks noChangeArrowheads="1"/>
          </p:cNvSpPr>
          <p:nvPr/>
        </p:nvSpPr>
        <p:spPr bwMode="auto">
          <a:xfrm>
            <a:off x="6146963" y="4430827"/>
            <a:ext cx="1503717" cy="51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88" tIns="45094" rIns="90188" bIns="45094">
            <a:spAutoFit/>
          </a:bodyPr>
          <a:lstStyle>
            <a:lvl1pPr>
              <a:spcBef>
                <a:spcPct val="20000"/>
              </a:spcBef>
              <a:buFont typeface="Arial" panose="020B0604020202020204" pitchFamily="34" charset="0"/>
              <a:buChar char="•"/>
              <a:defRPr sz="29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6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2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a:spcBef>
                <a:spcPct val="0"/>
              </a:spcBef>
              <a:buFontTx/>
              <a:buNone/>
            </a:pPr>
            <a:r>
              <a:rPr lang="en-US" altLang="en-US" sz="2786"/>
              <a:t>Tenured?</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83EFAC27-49F9-A4D8-0A08-29EBDED4AAAF}"/>
              </a:ext>
            </a:extLst>
          </p:cNvPr>
          <p:cNvSpPr>
            <a:spLocks noGrp="1" noChangeArrowheads="1"/>
          </p:cNvSpPr>
          <p:nvPr>
            <p:ph type="title"/>
          </p:nvPr>
        </p:nvSpPr>
        <p:spPr/>
        <p:txBody>
          <a:bodyPr>
            <a:normAutofit fontScale="90000"/>
          </a:bodyPr>
          <a:lstStyle/>
          <a:p>
            <a:pPr eaLnBrk="1" hangingPunct="1">
              <a:defRPr/>
            </a:pPr>
            <a:r>
              <a:rPr lang="en-US" dirty="0">
                <a:solidFill>
                  <a:schemeClr val="bg1"/>
                </a:solidFill>
              </a:rPr>
              <a:t>Examples of classification tasks</a:t>
            </a:r>
          </a:p>
        </p:txBody>
      </p:sp>
      <p:sp>
        <p:nvSpPr>
          <p:cNvPr id="20483" name="Rectangle 3">
            <a:extLst>
              <a:ext uri="{FF2B5EF4-FFF2-40B4-BE49-F238E27FC236}">
                <a16:creationId xmlns:a16="http://schemas.microsoft.com/office/drawing/2014/main" id="{E159DA3A-C08D-797D-18C9-F5EF2073833F}"/>
              </a:ext>
            </a:extLst>
          </p:cNvPr>
          <p:cNvSpPr>
            <a:spLocks noGrp="1"/>
          </p:cNvSpPr>
          <p:nvPr>
            <p:ph type="body" idx="1"/>
          </p:nvPr>
        </p:nvSpPr>
        <p:spPr/>
        <p:txBody>
          <a:bodyPr/>
          <a:lstStyle/>
          <a:p>
            <a:pPr eaLnBrk="1" hangingPunct="1"/>
            <a:r>
              <a:rPr lang="en-US" altLang="en-US">
                <a:solidFill>
                  <a:schemeClr val="bg1"/>
                </a:solidFill>
              </a:rPr>
              <a:t>Two classes</a:t>
            </a:r>
          </a:p>
          <a:p>
            <a:pPr lvl="1" eaLnBrk="1" hangingPunct="1"/>
            <a:r>
              <a:rPr lang="en-US" altLang="en-US" sz="2357">
                <a:solidFill>
                  <a:schemeClr val="bg1"/>
                </a:solidFill>
              </a:rPr>
              <a:t>Predicting tumor cells as benign or malignant</a:t>
            </a:r>
          </a:p>
          <a:p>
            <a:pPr lvl="1" eaLnBrk="1" hangingPunct="1"/>
            <a:r>
              <a:rPr lang="en-US" altLang="en-US" sz="2357">
                <a:solidFill>
                  <a:schemeClr val="bg1"/>
                </a:solidFill>
              </a:rPr>
              <a:t>Classifying credit card transactions </a:t>
            </a:r>
            <a:br>
              <a:rPr lang="en-US" altLang="en-US" sz="2357">
                <a:solidFill>
                  <a:schemeClr val="bg1"/>
                </a:solidFill>
              </a:rPr>
            </a:br>
            <a:r>
              <a:rPr lang="en-US" altLang="en-US" sz="2357">
                <a:solidFill>
                  <a:schemeClr val="bg1"/>
                </a:solidFill>
              </a:rPr>
              <a:t>as legitimate or fraudulent</a:t>
            </a:r>
          </a:p>
          <a:p>
            <a:pPr lvl="4" eaLnBrk="1" hangingPunct="1"/>
            <a:endParaRPr lang="en-US" altLang="en-US">
              <a:solidFill>
                <a:schemeClr val="bg1"/>
              </a:solidFill>
            </a:endParaRPr>
          </a:p>
          <a:p>
            <a:pPr eaLnBrk="1" hangingPunct="1"/>
            <a:r>
              <a:rPr lang="en-US" altLang="en-US">
                <a:solidFill>
                  <a:schemeClr val="bg1"/>
                </a:solidFill>
              </a:rPr>
              <a:t>Multiple classes</a:t>
            </a:r>
          </a:p>
          <a:p>
            <a:pPr lvl="1" eaLnBrk="1" hangingPunct="1"/>
            <a:r>
              <a:rPr lang="en-US" altLang="en-US" sz="2357">
                <a:solidFill>
                  <a:schemeClr val="bg1"/>
                </a:solidFill>
              </a:rPr>
              <a:t>Classifying secondary structures of</a:t>
            </a:r>
            <a:br>
              <a:rPr lang="en-US" altLang="en-US" sz="2357">
                <a:solidFill>
                  <a:schemeClr val="bg1"/>
                </a:solidFill>
              </a:rPr>
            </a:br>
            <a:r>
              <a:rPr lang="en-US" altLang="en-US" sz="2357">
                <a:solidFill>
                  <a:schemeClr val="bg1"/>
                </a:solidFill>
              </a:rPr>
              <a:t>protein as alpha-helix, beta-sheet,</a:t>
            </a:r>
            <a:br>
              <a:rPr lang="en-US" altLang="en-US" sz="2357">
                <a:solidFill>
                  <a:schemeClr val="bg1"/>
                </a:solidFill>
              </a:rPr>
            </a:br>
            <a:r>
              <a:rPr lang="en-US" altLang="en-US" sz="2357">
                <a:solidFill>
                  <a:schemeClr val="bg1"/>
                </a:solidFill>
              </a:rPr>
              <a:t>or random coil</a:t>
            </a:r>
          </a:p>
          <a:p>
            <a:pPr lvl="1" eaLnBrk="1" hangingPunct="1"/>
            <a:r>
              <a:rPr lang="en-US" altLang="en-US" sz="2357">
                <a:solidFill>
                  <a:schemeClr val="bg1"/>
                </a:solidFill>
              </a:rPr>
              <a:t>Categorizing news stories as finance, </a:t>
            </a:r>
            <a:br>
              <a:rPr lang="en-US" altLang="en-US" sz="2357">
                <a:solidFill>
                  <a:schemeClr val="bg1"/>
                </a:solidFill>
              </a:rPr>
            </a:br>
            <a:r>
              <a:rPr lang="en-US" altLang="en-US" sz="2357">
                <a:solidFill>
                  <a:schemeClr val="bg1"/>
                </a:solidFill>
              </a:rPr>
              <a:t>weather, entertainment, sports, etc</a:t>
            </a:r>
          </a:p>
        </p:txBody>
      </p:sp>
      <p:grpSp>
        <p:nvGrpSpPr>
          <p:cNvPr id="20484" name="Group 4">
            <a:extLst>
              <a:ext uri="{FF2B5EF4-FFF2-40B4-BE49-F238E27FC236}">
                <a16:creationId xmlns:a16="http://schemas.microsoft.com/office/drawing/2014/main" id="{F7CB1CEC-91F6-7C03-C5DE-8E8B3996741A}"/>
              </a:ext>
            </a:extLst>
          </p:cNvPr>
          <p:cNvGrpSpPr>
            <a:grpSpLocks/>
          </p:cNvGrpSpPr>
          <p:nvPr/>
        </p:nvGrpSpPr>
        <p:grpSpPr bwMode="auto">
          <a:xfrm>
            <a:off x="6114711" y="2240077"/>
            <a:ext cx="1984941" cy="1416843"/>
            <a:chOff x="3360" y="768"/>
            <a:chExt cx="1296" cy="893"/>
          </a:xfrm>
        </p:grpSpPr>
        <p:pic>
          <p:nvPicPr>
            <p:cNvPr id="20486" name="Picture 5" descr="story-3dimensional-2">
              <a:extLst>
                <a:ext uri="{FF2B5EF4-FFF2-40B4-BE49-F238E27FC236}">
                  <a16:creationId xmlns:a16="http://schemas.microsoft.com/office/drawing/2014/main" id="{587047E4-23C1-A391-27CC-86B41C6DD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 y="768"/>
              <a:ext cx="1238" cy="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7" name="Object 6">
              <a:extLst>
                <a:ext uri="{FF2B5EF4-FFF2-40B4-BE49-F238E27FC236}">
                  <a16:creationId xmlns:a16="http://schemas.microsoft.com/office/drawing/2014/main" id="{0DF07C3C-F1EB-6133-1B26-E4DBEFF89385}"/>
                </a:ext>
              </a:extLst>
            </p:cNvPr>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name="VISIO" r:id="rId4" imgW="617220" imgH="615696" progId="Visio.Drawing.6">
                    <p:embed/>
                  </p:oleObj>
                </mc:Choice>
                <mc:Fallback>
                  <p:oleObj name="VISIO" r:id="rId4" imgW="617220" imgH="615696" progId="Visio.Drawing.6">
                    <p:embed/>
                    <p:pic>
                      <p:nvPicPr>
                        <p:cNvPr id="20487" name="Object 6">
                          <a:extLst>
                            <a:ext uri="{FF2B5EF4-FFF2-40B4-BE49-F238E27FC236}">
                              <a16:creationId xmlns:a16="http://schemas.microsoft.com/office/drawing/2014/main" id="{0DF07C3C-F1EB-6133-1B26-E4DBEFF893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8" name="Object 7">
              <a:extLst>
                <a:ext uri="{FF2B5EF4-FFF2-40B4-BE49-F238E27FC236}">
                  <a16:creationId xmlns:a16="http://schemas.microsoft.com/office/drawing/2014/main" id="{8399366F-0389-AC54-A296-6D8804B32C64}"/>
                </a:ext>
              </a:extLst>
            </p:cNvPr>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name="VISIO" r:id="rId6" imgW="806196" imgH="662940" progId="Visio.Drawing.6">
                    <p:embed/>
                  </p:oleObj>
                </mc:Choice>
                <mc:Fallback>
                  <p:oleObj name="VISIO" r:id="rId6" imgW="806196" imgH="662940" progId="Visio.Drawing.6">
                    <p:embed/>
                    <p:pic>
                      <p:nvPicPr>
                        <p:cNvPr id="20488" name="Object 7">
                          <a:extLst>
                            <a:ext uri="{FF2B5EF4-FFF2-40B4-BE49-F238E27FC236}">
                              <a16:creationId xmlns:a16="http://schemas.microsoft.com/office/drawing/2014/main" id="{8399366F-0389-AC54-A296-6D8804B32C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20485" name="Picture 8" descr="pro">
            <a:extLst>
              <a:ext uri="{FF2B5EF4-FFF2-40B4-BE49-F238E27FC236}">
                <a16:creationId xmlns:a16="http://schemas.microsoft.com/office/drawing/2014/main" id="{E7DCF304-C0B9-D0B3-B444-126F794A5C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5036" y="3810000"/>
            <a:ext cx="1479777" cy="232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data mining">
      <a:dk1>
        <a:srgbClr val="FFFFFF"/>
      </a:dk1>
      <a:lt1>
        <a:sysClr val="window" lastClr="FFFFFF"/>
      </a:lt1>
      <a:dk2>
        <a:srgbClr val="FFFFFF"/>
      </a:dk2>
      <a:lt2>
        <a:srgbClr val="EEECE1"/>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8D17D70E142B46B22C78746826841A" ma:contentTypeVersion="2" ma:contentTypeDescription="Create a new document." ma:contentTypeScope="" ma:versionID="12066b05977a88f8b4123deb4a2e0460">
  <xsd:schema xmlns:xsd="http://www.w3.org/2001/XMLSchema" xmlns:xs="http://www.w3.org/2001/XMLSchema" xmlns:p="http://schemas.microsoft.com/office/2006/metadata/properties" xmlns:ns2="901eba6f-0091-4aa8-b37d-f28c1c1be646" targetNamespace="http://schemas.microsoft.com/office/2006/metadata/properties" ma:root="true" ma:fieldsID="ca377b503f69672f2e4bbbec0bc03bff" ns2:_="">
    <xsd:import namespace="901eba6f-0091-4aa8-b37d-f28c1c1be6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1eba6f-0091-4aa8-b37d-f28c1c1be6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C09C87-EEAD-4D92-9EBC-9F42A730B7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4538E1A-F244-45F4-A916-8367D121AF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1eba6f-0091-4aa8-b37d-f28c1c1be6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EE44BA-F5DF-458C-9628-47AD39DAF8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268</TotalTime>
  <Words>5535</Words>
  <Application>Microsoft Office PowerPoint</Application>
  <PresentationFormat>On-screen Show (4:3)</PresentationFormat>
  <Paragraphs>871</Paragraphs>
  <Slides>62</Slides>
  <Notes>51</Notes>
  <HiddenSlides>1</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Data Mining Chapter 3</vt:lpstr>
      <vt:lpstr>Supervised vs. Unsupervised Learning</vt:lpstr>
      <vt:lpstr>Prediction Problems:  Classification vs. Numeric Prediction</vt:lpstr>
      <vt:lpstr>Classification</vt:lpstr>
      <vt:lpstr>Classification—A Two-Step Process </vt:lpstr>
      <vt:lpstr>Stages in classification </vt:lpstr>
      <vt:lpstr>Process (1): Model Construction</vt:lpstr>
      <vt:lpstr>Process (2): Using the Model in Prediction </vt:lpstr>
      <vt:lpstr>Examples of classification tasks</vt:lpstr>
      <vt:lpstr>Classification Types</vt:lpstr>
      <vt:lpstr>Decision Tree classifier</vt:lpstr>
      <vt:lpstr>Decision Tree classifier</vt:lpstr>
      <vt:lpstr>Decision Tree Algorithm</vt:lpstr>
      <vt:lpstr>Hunt’s Algorithm</vt:lpstr>
      <vt:lpstr>Hunt’s Algorithm</vt:lpstr>
      <vt:lpstr>Decision Tree Induction: An Example</vt:lpstr>
      <vt:lpstr>Example of a decision tree</vt:lpstr>
      <vt:lpstr>Another example of decision tree</vt:lpstr>
      <vt:lpstr>Decision tree classification task</vt:lpstr>
      <vt:lpstr>Algorithm for Decision Tree Induction</vt:lpstr>
      <vt:lpstr>Brief Review of Entropy</vt:lpstr>
      <vt:lpstr>PowerPoint Presentation</vt:lpstr>
      <vt:lpstr>Attribute Selection: Information Gain</vt:lpstr>
      <vt:lpstr>Class Work</vt:lpstr>
      <vt:lpstr>Final Result</vt:lpstr>
      <vt:lpstr>Computing Information-Gain for Continuous-Valued Attributes</vt:lpstr>
      <vt:lpstr>Gain Ratio for Attribute Selection (C4.5)</vt:lpstr>
      <vt:lpstr>Gini Index (CART, IBM IntelligentMiner)</vt:lpstr>
      <vt:lpstr>Computation of Gini Index </vt:lpstr>
      <vt:lpstr>Comparing Attribute Selection Measures</vt:lpstr>
      <vt:lpstr>Other Attribute Selection Measures</vt:lpstr>
      <vt:lpstr>Overfitting and Tree Pruning</vt:lpstr>
      <vt:lpstr>Enhancements to Basic Decision Tree Induction</vt:lpstr>
      <vt:lpstr>Classification in Large Databases</vt:lpstr>
      <vt:lpstr>Rainforest:  Training Set and Its AVC Sets </vt:lpstr>
      <vt:lpstr>Bayesian Classification: Why?</vt:lpstr>
      <vt:lpstr>Bayes’ Theorem: Basics</vt:lpstr>
      <vt:lpstr>Prediction Based on Bayes’ Theorem</vt:lpstr>
      <vt:lpstr>Classification Is to Derive the Maximum Posteriori</vt:lpstr>
      <vt:lpstr>Naïve Bayes Classifier </vt:lpstr>
      <vt:lpstr>Naïve Bayes Classifier: Training Dataset</vt:lpstr>
      <vt:lpstr>Naïve Bayes Classifier: An Example</vt:lpstr>
      <vt:lpstr>Avoiding the Zero-Probability Problem</vt:lpstr>
      <vt:lpstr>Naïve Bayes Classifier: Comments</vt:lpstr>
      <vt:lpstr>Using IF-THEN Rules for Classification</vt:lpstr>
      <vt:lpstr>Rule Extraction from a Decision Tree</vt:lpstr>
      <vt:lpstr>Rule Induction: Sequential Covering Method </vt:lpstr>
      <vt:lpstr>Sequential Covering Algorithm </vt:lpstr>
      <vt:lpstr>Rule Generation</vt:lpstr>
      <vt:lpstr>How to Learn-One-Rule?</vt:lpstr>
      <vt:lpstr>Model Evaluation and Selection</vt:lpstr>
      <vt:lpstr>Classifier Evaluation Metrics: Confusion Matrix</vt:lpstr>
      <vt:lpstr>Classifier Evaluation Metrics:  Accuracy, Error Rate, Sensitivity and Specificity</vt:lpstr>
      <vt:lpstr>Classifier Evaluation Metrics: Precision and Recall, and F-measures</vt:lpstr>
      <vt:lpstr>Classifier Evaluation Metrics: Example</vt:lpstr>
      <vt:lpstr>Evaluating Classifier Accuracy: Holdout &amp; Cross-Validation Methods</vt:lpstr>
      <vt:lpstr>Evaluating Classifier Accuracy: Bootstrap</vt:lpstr>
      <vt:lpstr>Estimating Confidence Intervals: Classifier Models M1 vs. M2</vt:lpstr>
      <vt:lpstr>Model Selection: ROC Curves</vt:lpstr>
      <vt:lpstr>Issues Affecting Model Selection</vt:lpstr>
      <vt:lpstr>Classification of Class-Imbalanced Data Sets</vt:lpstr>
      <vt:lpstr>Predictor Error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Memory</dc:title>
  <dc:creator>samaira</dc:creator>
  <cp:lastModifiedBy>Tna Adhikari</cp:lastModifiedBy>
  <cp:revision>37</cp:revision>
  <dcterms:created xsi:type="dcterms:W3CDTF">2016-12-08T07:28:23Z</dcterms:created>
  <dcterms:modified xsi:type="dcterms:W3CDTF">2022-09-24T07:49:03Z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0x010100028D17D70E142B46B22C78746826841A</vt:lpwstr>
  </property>
</Properties>
</file>