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Cavea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507289-11B9-4428-A739-76E7C7E81E21}">
  <a:tblStyle styleId="{01507289-11B9-4428-A739-76E7C7E81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aff7d15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aff7d15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aff7d15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aff7d15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07540d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07540d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b07540d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b07540d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b07540d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b07540d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aff7d15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aff7d15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aff7d15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aff7d15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aff7d15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aff7d15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ff7d15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ff7d15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ff7d15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ff7d15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ff7d15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ff7d15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f7d15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f7d15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aff7d15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aff7d15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near_programming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</a:t>
            </a:r>
            <a:r>
              <a:rPr lang="en-GB"/>
              <a:t> Medley Model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Maccabi Haifa Carmel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41150" y="1505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will find a vector               where each      is the frequency for the i'th </a:t>
            </a:r>
            <a:r>
              <a:rPr lang="en-GB"/>
              <a:t>discipline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will optimize          , where              </a:t>
            </a:r>
            <a:r>
              <a:rPr lang="en-GB"/>
              <a:t>  represents the "efficiency </a:t>
            </a:r>
            <a:r>
              <a:rPr lang="en-GB"/>
              <a:t>coefficients</a:t>
            </a:r>
            <a:r>
              <a:rPr lang="en-GB"/>
              <a:t> vector" of the four </a:t>
            </a:r>
            <a:r>
              <a:rPr lang="en-GB"/>
              <a:t>strokes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such efficient is calculated by          calculated by the efficiency test we have made☨. </a:t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Formalizing the model with LP</a:t>
            </a:r>
            <a:endParaRPr/>
          </a:p>
        </p:txBody>
      </p:sp>
      <p:pic>
        <p:nvPicPr>
          <p:cNvPr id="121" name="Google Shape;121;p22" title="[255,255,255,&quot;https://www.codecogs.com/eqnedit.php?latex=x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041" y="1683332"/>
            <a:ext cx="183075" cy="1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 title="[255,255,255,&quot;https://www.codecogs.com/eqnedit.php?latex=X%20%5Cin%20R%5E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136" y="1647406"/>
            <a:ext cx="67027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title="[255,255,255,&quot;https://www.codecogs.com/eqnedit.php?latex=C%5EtX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175" y="2741099"/>
            <a:ext cx="418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[255,255,255,&quot;https://www.codecogs.com/eqnedit.php?latex=C%20%5Cin%20R%5E4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425" y="2741099"/>
            <a:ext cx="64064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[255,255,255,&quot;https://www.codecogs.com/eqnedit.php?latex=%5Cfrac%7B%5Cpartial%20v%7D%7B%5Cpartial%20f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1550" y="3590627"/>
            <a:ext cx="350073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30250" y="4728150"/>
            <a:ext cx="8083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☨ We assume the linearity of the partial derivative of the speed increase as a function of frequency.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constraints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Linear Programming</a:t>
            </a:r>
            <a:r>
              <a:rPr lang="en-GB"/>
              <a:t> allows us to add a constraint matrix </a:t>
            </a:r>
            <a:r>
              <a:rPr i="1" lang="en-GB"/>
              <a:t>A.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that                        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construct </a:t>
            </a:r>
            <a:r>
              <a:rPr i="1" lang="en-GB"/>
              <a:t>A </a:t>
            </a:r>
            <a:r>
              <a:rPr lang="en-GB"/>
              <a:t>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first eight rows are strict limitation of upper and lower bounds, two for each stroke.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matrix                         sets the upper and lower bounds of 48 and 38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for the fly leg, whereas the first two entries of the vector      are set to 48 and -38 respectively.</a:t>
            </a:r>
            <a:endParaRPr/>
          </a:p>
        </p:txBody>
      </p:sp>
      <p:pic>
        <p:nvPicPr>
          <p:cNvPr id="133" name="Google Shape;133;p23" title="[255,255,255,&quot;https://www.codecogs.com/eqnedit.php?latex=AX%20-%20B%20%5Cle%20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600" y="1970349"/>
            <a:ext cx="1207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title="[255,255,255,&quot;https://www.codecogs.com/eqnedit.php?latex=B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844" y="3514957"/>
            <a:ext cx="196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 title="[255,255,255,&quot;https://www.codecogs.com/eqnedit.php?latex=A%20%3D%20%5Cbegin%7Bpmatrix%7D%201%20%26%200%20%26%200%20%26%200%20%5C%5C%20-1%26%200%20%26%200%20%26%200%20%5C%5C%20%5Ccdots%20%5Cend%7Bpmatrix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025" y="2880675"/>
            <a:ext cx="1069850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constraint that tells the model what are the physical </a:t>
            </a:r>
            <a:r>
              <a:rPr lang="en-GB"/>
              <a:t>boundaries</a:t>
            </a:r>
            <a:r>
              <a:rPr lang="en-GB"/>
              <a:t> of the athlete.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last (9th row) is a 'fatigue </a:t>
            </a:r>
            <a:r>
              <a:rPr lang="en-GB"/>
              <a:t>coefficient</a:t>
            </a:r>
            <a:r>
              <a:rPr lang="en-GB"/>
              <a:t>' constant.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entry in that row is a constant meant to describe the fatigue factor of each stroke</a:t>
            </a:r>
            <a:r>
              <a:rPr baseline="30000" lang="en-GB"/>
              <a:t>♰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matching entry on the vector </a:t>
            </a:r>
            <a:r>
              <a:rPr i="1" lang="en-GB"/>
              <a:t>B </a:t>
            </a:r>
            <a:r>
              <a:rPr lang="en-GB"/>
              <a:t>will be set </a:t>
            </a:r>
            <a:r>
              <a:rPr lang="en-GB"/>
              <a:t>according</a:t>
            </a:r>
            <a:r>
              <a:rPr lang="en-GB"/>
              <a:t> to the </a:t>
            </a:r>
            <a:r>
              <a:rPr lang="en-GB"/>
              <a:t>aerobic</a:t>
            </a:r>
            <a:r>
              <a:rPr lang="en-GB"/>
              <a:t> level of the swimmer.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'total capacity' constraint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87900" y="467670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♰ </a:t>
            </a: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Calibrating this row would be done by a heuristic at first, and will be tweaked along the way by conducting tests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</a:t>
            </a:r>
            <a:endParaRPr/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505775" y="137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{01507289-11B9-4428-A739-76E7C7E81E21}</a:tableStyleId>
              </a:tblPr>
              <a:tblGrid>
                <a:gridCol w="1403050"/>
                <a:gridCol w="1403050"/>
                <a:gridCol w="1403050"/>
                <a:gridCol w="1403050"/>
              </a:tblGrid>
              <a:tr h="36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6423050" y="137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{01507289-11B9-4428-A739-76E7C7E81E21}</a:tableStyleId>
              </a:tblPr>
              <a:tblGrid>
                <a:gridCol w="12079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5" title="[255,255,255,&quot;https://www.codecogs.com/eqnedit.php?latex=Ax%20-%20b%20%5Cle%20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25" y="676050"/>
            <a:ext cx="17475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(Cont)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matrix                  shown in the previous page holds the following constraints: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                  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 title="[255,255,255,&quot;https://www.codecogs.com/eqnedit.php?latex=A%20%5Cin%20R%5E%7B9%20%5Ctimes%204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50" y="1624699"/>
            <a:ext cx="82549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 title="[255,255,255,&quot;https://www.codecogs.com/eqnedit.php?latex=%2038%20%5Cle%20F_%7Bfly%7D%20%5Cle%2048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775" y="2181009"/>
            <a:ext cx="123031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title="[255,255,255,&quot;https://www.codecogs.com/eqnedit.php?latex=%2039%20%5Cle%20F_%7Bbk%7D%20%5Cle%2045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850" y="2594724"/>
            <a:ext cx="134416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 title="[255,255,255,&quot;https://www.codecogs.com/eqnedit.php?latex=%2030%20%5Cle%20F_%7Bbs%7D%20%5Cle%204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667" y="3025949"/>
            <a:ext cx="133197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title="[255,255,255,&quot;https://www.codecogs.com/eqnedit.php?latex=%2040%20%5Cle%20F_%7Bfree%7D%20%5Cle%2048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5775" y="3399990"/>
            <a:ext cx="131233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 title="[255,255,255,&quot;https://www.codecogs.com/eqnedit.php?latex=%5Cbar%7Bw%7D%20%3D%200.35%20f_%7Bfly%7D%20%2B%200.2%20f_%7Bbk%7D%20%2B%200.3%20f_%7Bb.s.%7D%20%2B%200.15%20f_%7Bfree%7D%20%5Cle%2043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075" y="3870899"/>
            <a:ext cx="389552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4320963" y="3673096"/>
            <a:ext cx="711250" cy="586125"/>
          </a:xfrm>
          <a:custGeom>
            <a:rect b="b" l="l" r="r" t="t"/>
            <a:pathLst>
              <a:path extrusionOk="0" h="23445" w="28450">
                <a:moveTo>
                  <a:pt x="28450" y="10389"/>
                </a:moveTo>
                <a:cubicBezTo>
                  <a:pt x="28450" y="1891"/>
                  <a:pt x="11891" y="-2590"/>
                  <a:pt x="4511" y="1623"/>
                </a:cubicBezTo>
                <a:cubicBezTo>
                  <a:pt x="-84" y="4246"/>
                  <a:pt x="-946" y="12270"/>
                  <a:pt x="1139" y="17133"/>
                </a:cubicBezTo>
                <a:cubicBezTo>
                  <a:pt x="4403" y="24744"/>
                  <a:pt x="18731" y="24894"/>
                  <a:pt x="25753" y="20504"/>
                </a:cubicBezTo>
                <a:cubicBezTo>
                  <a:pt x="29205" y="18346"/>
                  <a:pt x="28387" y="12228"/>
                  <a:pt x="27101" y="8366"/>
                </a:cubicBezTo>
              </a:path>
            </a:pathLst>
          </a:cu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6"/>
          <p:cNvSpPr txBox="1"/>
          <p:nvPr/>
        </p:nvSpPr>
        <p:spPr>
          <a:xfrm>
            <a:off x="2891200" y="3025950"/>
            <a:ext cx="535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4CCCC"/>
                </a:solidFill>
                <a:latin typeface="Caveat"/>
                <a:ea typeface="Caveat"/>
                <a:cs typeface="Caveat"/>
                <a:sym typeface="Caveat"/>
              </a:rPr>
              <a:t>The higher this number is, the faster the final time will be (and naturally, harder to execute). </a:t>
            </a:r>
            <a:endParaRPr sz="1800">
              <a:solidFill>
                <a:srgbClr val="F4CC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Individual medley is unique in the sense that it combines four different swimming styles (fly, back, </a:t>
            </a:r>
            <a:r>
              <a:rPr lang="en-GB"/>
              <a:t>breaststroke</a:t>
            </a:r>
            <a:r>
              <a:rPr lang="en-GB"/>
              <a:t> and freestyle).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level of </a:t>
            </a:r>
            <a:r>
              <a:rPr lang="en-GB"/>
              <a:t>efficiency</a:t>
            </a:r>
            <a:r>
              <a:rPr lang="en-GB"/>
              <a:t> in each discipline varies for each swimmer.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the question is "how hard" should the swimmer go in each discipline, in order to maximize the average speed of the race.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 of the model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output of the model is a vector of frequencies to be used for each discipline (</a:t>
            </a:r>
            <a:r>
              <a:rPr i="1" lang="en-GB"/>
              <a:t>e.g.,  </a:t>
            </a:r>
            <a:r>
              <a:rPr lang="en-GB"/>
              <a:t>{46, 43, 38, 44}).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means that the best time is </a:t>
            </a:r>
            <a:r>
              <a:rPr lang="en-GB"/>
              <a:t>achieved</a:t>
            </a:r>
            <a:r>
              <a:rPr lang="en-GB"/>
              <a:t> by swimming the fly at frequency of 46 cycles/minute, the backstroke on 43, etc.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input of the model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of the model is the result of the efficiency test we did for each stroke.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That data can be formalized as                       meaning, for each frequency    , the test indicates the speed and efficiency (DPS) the swimmer can do.</a:t>
            </a:r>
            <a:endParaRPr/>
          </a:p>
        </p:txBody>
      </p:sp>
      <p:pic>
        <p:nvPicPr>
          <p:cNvPr id="83" name="Google Shape;83;p16" title="[255,255,255,&quot;https://www.codecogs.com/eqnedit.php?latex=f(x)%20%5Crightarrow%20(d%2C%20v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475" y="2727224"/>
            <a:ext cx="105156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[255,255,255,&quot;https://www.codecogs.com/eqnedit.php?latex=x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50" y="2766600"/>
            <a:ext cx="164675" cy="1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constraints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order to bind the output of the model to the physical limitations of the swimmer, we have a mechanism called "</a:t>
            </a:r>
            <a:r>
              <a:rPr lang="en-GB"/>
              <a:t>constraints</a:t>
            </a:r>
            <a:r>
              <a:rPr lang="en-GB"/>
              <a:t>".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/>
              <a:t>constraints</a:t>
            </a:r>
            <a:r>
              <a:rPr lang="en-GB"/>
              <a:t> 'tells' the model what are the specific physical limitation of the swimmer.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free/ constraints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Those constraints relates to a single discipline, and has 'no memory' of what happened before, or will happen next.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 instance it could be: "The maximum allowed frequency in fly is 48 cycles/minute".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</a:t>
            </a:r>
            <a:r>
              <a:rPr lang="en-GB"/>
              <a:t> constraints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Unlike the context-free constraints, these constraints looks at the whole race into </a:t>
            </a:r>
            <a:r>
              <a:rPr lang="en-GB"/>
              <a:t>consideration</a:t>
            </a:r>
            <a:r>
              <a:rPr lang="en-GB"/>
              <a:t>, not just individual parts of it.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 used the notion of "energy" that needs to be optimally distributed along the four disciplines.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This constraint looks at the entire race as a whole, and takes the fatigue factor into consideration.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related constraints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@neil, not sure if that's a thing… I need to ask you about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30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part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705625" y="4531375"/>
            <a:ext cx="7515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♱ </a:t>
            </a:r>
            <a:r>
              <a:rPr lang="en-GB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is mainly for Corey from US swimming, reading further is on your own responsibility :-).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