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l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i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c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k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o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d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i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h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i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l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e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x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t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 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f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o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r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m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a</a:t>
            </a: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t</a:t>
            </a:r>
            <a:endParaRPr b="0" lang="en-IN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9001E59-693B-4F63-B0F9-D9D9F450BCC3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97CA8CF-68E6-42E0-9601-6B3801CC8FB3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065320"/>
            <a:ext cx="9071640" cy="18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MeAhe </a:t>
            </a:r>
            <a:br/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Monitoring, </a:t>
            </a:r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Logging, Quick </a:t>
            </a:r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action for </a:t>
            </a:r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ailments</a:t>
            </a:r>
            <a:br/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(Here heart </a:t>
            </a:r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attack &amp; cardiac </a:t>
            </a:r>
            <a:r>
              <a:rPr b="0" lang="en-IN" sz="2800" spc="-1" strike="noStrike">
                <a:solidFill>
                  <a:srgbClr val="006699"/>
                </a:solidFill>
                <a:latin typeface="Arial"/>
              </a:rPr>
              <a:t>arrest)</a:t>
            </a:r>
            <a:br/>
            <a:endParaRPr b="0" lang="en-IN" sz="28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417"/>
              </a:spcBef>
            </a:pP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y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v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v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w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p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-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1" lang="en-IN" sz="1400" spc="-1" strike="noStrike">
                <a:solidFill>
                  <a:srgbClr val="ffffff"/>
                </a:solidFill>
                <a:latin typeface="Arial"/>
              </a:rPr>
              <a:t>e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0360" y="1303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IN" sz="1200" spc="-1" strike="noStrike">
                <a:solidFill>
                  <a:srgbClr val="0066cc"/>
                </a:solidFill>
                <a:latin typeface="Arial"/>
              </a:rPr>
              <a:t>MeAhe - Monitoring, Logging, First aid for heart attack.(Hardware + software device)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HA - Heart attack 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Features - Heart health module - 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MeAhe keeps monitoring health, If signal is detected as (fatal) then it provides recommendations for first aid, start monitoring side effets </a:t>
            </a:r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of that or if needed larger dose of recommendated drugs, Syncs &amp; updates it’s db with recommendations &amp; decision making pmtrs from </a:t>
            </a:r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cloud based services, Also sends events data to cloud based eventDB which wil be used to analyze event.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The Prototype simulates Heart related anomaly , analyses signal &amp; recommends first aid &amp; takes action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1</a:t>
            </a:r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) ecgClassifier(In MeAhe keeps receiving signals (ECG data) of heart activity (Continously or at every interval say 10 seconds)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 ecgClassifier service will classify signal to HA(HApositive or not )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2 if HApositive signal will go to action api  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3)Actions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 First Aid 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i)aspirin, nitroglycerene dose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ii) Troponin test – hand held device can which will be integrated with sanjay - Not supportedd yet ( to check cells presence in blood </a:t>
            </a:r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from damaged heart after heart attack)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 Notification on phone 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Alarm will start sounding 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First aid will popup on display of MeAhe </a:t>
            </a:r>
            <a:br/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   Signal will go to ambulance 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IN" sz="1200" spc="-1" strike="noStrike">
                <a:solidFill>
                  <a:srgbClr val="0066cc"/>
                </a:solidFill>
                <a:latin typeface="Arial"/>
              </a:rPr>
              <a:t>4)System triggeres monitoring api – Which is for monitoring side effects or effective ness of first aid &amp; if needed then increase dose</a:t>
            </a:r>
            <a:endParaRPr b="0" lang="en-IN" sz="1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MeAhe HLD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752000" y="1440000"/>
            <a:ext cx="3312000" cy="4824000"/>
          </a:xfrm>
          <a:prstGeom prst="flowChartProcess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endParaRPr b="0" lang="en-IN" sz="1800" spc="-1" strike="noStrike">
              <a:latin typeface="Arial"/>
            </a:endParaRPr>
          </a:p>
          <a:p>
            <a:pPr algn="ctr"/>
            <a:r>
              <a:rPr b="0" lang="en-IN" sz="1800" spc="-1" strike="noStrike">
                <a:latin typeface="Arial"/>
              </a:rPr>
              <a:t>MeAhe </a:t>
            </a:r>
            <a:r>
              <a:rPr b="0" lang="en-IN" sz="1800" spc="-1" strike="noStrike">
                <a:latin typeface="Arial"/>
              </a:rPr>
              <a:t>wearable </a:t>
            </a:r>
            <a:r>
              <a:rPr b="0" lang="en-IN" sz="1800" spc="-1" strike="noStrike">
                <a:latin typeface="Arial"/>
              </a:rPr>
              <a:t>system</a:t>
            </a: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624000" y="2016000"/>
            <a:ext cx="3456000" cy="1872000"/>
          </a:xfrm>
          <a:prstGeom prst="flowChartProcess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en-IN" sz="1200" spc="-1" strike="noStrike">
                <a:latin typeface="Arial"/>
              </a:rPr>
              <a:t>System services</a:t>
            </a:r>
            <a:br/>
            <a:r>
              <a:rPr b="1" lang="en-IN" sz="1200" spc="-1" strike="noStrike">
                <a:latin typeface="Arial"/>
              </a:rPr>
              <a:t>(Monitoring &amp; actions)</a:t>
            </a:r>
            <a:br/>
            <a:r>
              <a:rPr b="0" lang="en-IN" sz="1000" spc="-1" strike="noStrike">
                <a:latin typeface="Arial"/>
              </a:rPr>
              <a:t>   1. SignalCollection </a:t>
            </a:r>
            <a:br/>
            <a:r>
              <a:rPr b="0" lang="en-IN" sz="1000" spc="-1" strike="noStrike">
                <a:latin typeface="Arial"/>
              </a:rPr>
              <a:t>2. Signal analysis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      </a:t>
            </a:r>
            <a:r>
              <a:rPr b="0" lang="en-IN" sz="1000" spc="-1" strike="noStrike">
                <a:latin typeface="Arial"/>
              </a:rPr>
              <a:t>3. Action on analysis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             </a:t>
            </a:r>
            <a:r>
              <a:rPr b="0" lang="en-IN" sz="1000" spc="-1" strike="noStrike">
                <a:latin typeface="Arial"/>
              </a:rPr>
              <a:t>4. Notification,call, Alarm 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5. First Aid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              </a:t>
            </a:r>
            <a:r>
              <a:rPr b="0" lang="en-IN" sz="1000" spc="-1" strike="noStrike">
                <a:latin typeface="Arial"/>
              </a:rPr>
              <a:t>6. Monitor effective ness of 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first aid else recommend other optioin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504000" y="3096000"/>
            <a:ext cx="2880000" cy="1512000"/>
          </a:xfrm>
          <a:prstGeom prst="flowChartProcess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r>
              <a:rPr b="1" lang="en-IN" sz="1200" spc="-1" strike="noStrike">
                <a:latin typeface="Arial"/>
              </a:rPr>
              <a:t>Recommendation</a:t>
            </a:r>
            <a:endParaRPr b="0" lang="en-IN" sz="1200" spc="-1" strike="noStrike">
              <a:latin typeface="Arial"/>
            </a:endParaRPr>
          </a:p>
          <a:p>
            <a:r>
              <a:rPr b="1" lang="en-IN" sz="1200" spc="-1" strike="noStrike">
                <a:latin typeface="Arial"/>
              </a:rPr>
              <a:t> </a:t>
            </a:r>
            <a:r>
              <a:rPr b="1" lang="en-IN" sz="1200" spc="-1" strike="noStrike">
                <a:latin typeface="Arial"/>
              </a:rPr>
              <a:t>&amp; precaution pmtrs engine</a:t>
            </a:r>
            <a:endParaRPr b="0" lang="en-IN" sz="1200" spc="-1" strike="noStrike">
              <a:latin typeface="Arial"/>
            </a:endParaRPr>
          </a:p>
          <a:p>
            <a:r>
              <a:rPr b="1" lang="en-IN" sz="1200" spc="-1" strike="noStrike">
                <a:latin typeface="Arial"/>
              </a:rPr>
              <a:t>       </a:t>
            </a:r>
            <a:r>
              <a:rPr b="0" lang="en-IN" sz="1000" spc="-1" strike="noStrike">
                <a:latin typeface="Arial"/>
              </a:rPr>
              <a:t>1.Maintain &amp; generate recommendations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</a:t>
            </a:r>
            <a:r>
              <a:rPr b="0" lang="en-IN" sz="1000" spc="-1" strike="noStrike">
                <a:latin typeface="Arial"/>
              </a:rPr>
              <a:t>&amp; send them to MeAhe2</a:t>
            </a:r>
            <a:br/>
            <a:endParaRPr b="0" lang="en-IN" sz="1000" spc="-1" strike="noStrike">
              <a:latin typeface="Arial"/>
            </a:endParaRPr>
          </a:p>
          <a:p>
            <a:endParaRPr b="0" lang="en-IN" sz="10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525240" y="1152360"/>
            <a:ext cx="2138760" cy="1367640"/>
          </a:xfrm>
          <a:prstGeom prst="flowChartProcess">
            <a:avLst/>
          </a:pr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IN" sz="1000" spc="-1" strike="noStrike">
              <a:latin typeface="Arial"/>
            </a:endParaRPr>
          </a:p>
          <a:p>
            <a:pPr algn="ctr"/>
            <a:r>
              <a:rPr b="1" lang="en-IN" sz="1200" spc="-1" strike="noStrike">
                <a:latin typeface="Arial"/>
              </a:rPr>
              <a:t>Inputs 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1" lang="en-IN" sz="1200" spc="-1" strike="noStrike">
                <a:latin typeface="Arial"/>
              </a:rPr>
              <a:t>1. Health check reports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1. Update recommendations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 </a:t>
            </a:r>
            <a:r>
              <a:rPr b="0" lang="en-IN" sz="1000" spc="-1" strike="noStrike">
                <a:latin typeface="Arial"/>
              </a:rPr>
              <a:t>as per health status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latin typeface="Arial"/>
              </a:rPr>
              <a:t>2.Symptoms i/p manually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latin typeface="Arial"/>
              </a:rPr>
              <a:t>       </a:t>
            </a:r>
            <a:r>
              <a:rPr b="0" lang="en-IN" sz="1000" spc="-1" strike="noStrike">
                <a:latin typeface="Arial"/>
              </a:rPr>
              <a:t>1. Start tracking pmtrs relavant </a:t>
            </a:r>
            <a:endParaRPr b="0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to symptom or monitor them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6696000" y="4536000"/>
            <a:ext cx="3240000" cy="936000"/>
          </a:xfrm>
          <a:prstGeom prst="flowChartProcess">
            <a:avLst/>
          </a:prstGeom>
          <a:solidFill>
            <a:srgbClr val="ffffd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r>
              <a:rPr b="1" lang="en-IN" sz="1200" spc="-1" strike="noStrike">
                <a:latin typeface="Arial"/>
              </a:rPr>
              <a:t>During treatment</a:t>
            </a:r>
            <a:endParaRPr b="0" lang="en-IN" sz="1200" spc="-1" strike="noStrike">
              <a:latin typeface="Arial"/>
            </a:endParaRPr>
          </a:p>
          <a:p>
            <a:r>
              <a:rPr b="1" lang="en-IN" sz="1200" spc="-1" strike="noStrike">
                <a:latin typeface="Arial"/>
              </a:rPr>
              <a:t>(On event or while following </a:t>
            </a:r>
            <a:r>
              <a:rPr b="1" lang="en-IN" sz="1200" spc="-1" strike="noStrike">
                <a:latin typeface="Arial"/>
              </a:rPr>
              <a:t>procedure)</a:t>
            </a:r>
            <a:br/>
            <a:r>
              <a:rPr b="0" lang="en-IN" sz="1000" spc="-1" strike="noStrike">
                <a:latin typeface="Arial"/>
              </a:rPr>
              <a:t>      1. Monitor effective ness of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</a:t>
            </a:r>
            <a:r>
              <a:rPr b="0" lang="en-IN" sz="1000" spc="-1" strike="noStrike">
                <a:latin typeface="Arial"/>
              </a:rPr>
              <a:t>first aid else recommend </a:t>
            </a:r>
            <a:endParaRPr b="0" lang="en-IN" sz="1000" spc="-1" strike="noStrike">
              <a:latin typeface="Arial"/>
            </a:endParaRPr>
          </a:p>
          <a:p>
            <a:r>
              <a:rPr b="0" lang="en-IN" sz="1000" spc="-1" strike="noStrike">
                <a:latin typeface="Arial"/>
              </a:rPr>
              <a:t>         </a:t>
            </a:r>
            <a:r>
              <a:rPr b="0" lang="en-IN" sz="1000" spc="-1" strike="noStrike">
                <a:latin typeface="Arial"/>
              </a:rPr>
              <a:t>other optioin by monitoring imp. </a:t>
            </a:r>
            <a:r>
              <a:rPr b="0" lang="en-IN" sz="1000" spc="-1" strike="noStrike">
                <a:latin typeface="Arial"/>
              </a:rPr>
              <a:t>Pmtrs.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4" name="Line 7"/>
          <p:cNvSpPr/>
          <p:nvPr/>
        </p:nvSpPr>
        <p:spPr>
          <a:xfrm flipH="1">
            <a:off x="3240000" y="4752000"/>
            <a:ext cx="1512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8"/>
          <p:cNvSpPr/>
          <p:nvPr/>
        </p:nvSpPr>
        <p:spPr>
          <a:xfrm flipH="1" flipV="1">
            <a:off x="2304000" y="3744000"/>
            <a:ext cx="648000" cy="122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504000" y="5004360"/>
            <a:ext cx="2736000" cy="827640"/>
          </a:xfrm>
          <a:prstGeom prst="flowChartProcess">
            <a:avLst/>
          </a:prstGeom>
          <a:solidFill>
            <a:srgbClr val="ffffa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IN" sz="1000" spc="-1" strike="noStrike">
                <a:latin typeface="Arial"/>
              </a:rPr>
              <a:t>EventDB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1. Store events from MeAhe which will be</a:t>
            </a:r>
            <a:endParaRPr b="0" lang="en-IN" sz="1000" spc="-1" strike="noStrike">
              <a:latin typeface="Arial"/>
            </a:endParaRPr>
          </a:p>
          <a:p>
            <a:pPr algn="ctr"/>
            <a:r>
              <a:rPr b="0" lang="en-IN" sz="1000" spc="-1" strike="noStrike">
                <a:latin typeface="Arial"/>
              </a:rPr>
              <a:t> </a:t>
            </a:r>
            <a:r>
              <a:rPr b="0" lang="en-IN" sz="1000" spc="-1" strike="noStrike">
                <a:latin typeface="Arial"/>
              </a:rPr>
              <a:t>used for analysis at recommendation engine</a:t>
            </a:r>
            <a:br/>
            <a:endParaRPr b="0" lang="en-IN" sz="1000" spc="-1" strike="noStrike">
              <a:latin typeface="Arial"/>
            </a:endParaRPr>
          </a:p>
        </p:txBody>
      </p:sp>
      <p:sp>
        <p:nvSpPr>
          <p:cNvPr id="97" name="Line 10"/>
          <p:cNvSpPr/>
          <p:nvPr/>
        </p:nvSpPr>
        <p:spPr>
          <a:xfrm>
            <a:off x="2664000" y="1800000"/>
            <a:ext cx="2160000" cy="0"/>
          </a:xfrm>
          <a:prstGeom prst="line">
            <a:avLst/>
          </a:prstGeom>
          <a:ln>
            <a:solidFill>
              <a:srgbClr val="3465a4"/>
            </a:solidFill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98" name="Line 11"/>
          <p:cNvCxnSpPr>
            <a:stCxn id="91" idx="3"/>
            <a:endCxn id="89" idx="1"/>
          </p:cNvCxnSpPr>
          <p:nvPr/>
        </p:nvCxnSpPr>
        <p:spPr>
          <a:xfrm>
            <a:off x="3384000" y="3852000"/>
            <a:ext cx="1368360" cy="36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728000" y="1404000"/>
            <a:ext cx="2592000" cy="2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r>
              <a:rPr b="0" lang="en-IN" sz="1200" spc="-1" strike="noStrike">
                <a:latin typeface="Arial"/>
              </a:rPr>
              <a:t>MeAhe-Wearable device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296000" y="2592000"/>
            <a:ext cx="1800000" cy="2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r>
              <a:rPr b="0" lang="en-IN" sz="1200" spc="-1" strike="noStrike">
                <a:latin typeface="Arial"/>
              </a:rPr>
              <a:t>Heart ailment module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888000" y="1944000"/>
            <a:ext cx="151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r>
              <a:rPr b="0" lang="en-IN" sz="1200" spc="-1" strike="noStrike">
                <a:latin typeface="Arial"/>
              </a:rPr>
              <a:t>capture manual data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 </a:t>
            </a:r>
            <a:r>
              <a:rPr b="0" lang="en-IN" sz="1200" spc="-1" strike="noStrike">
                <a:latin typeface="Arial"/>
              </a:rPr>
              <a:t>&amp; use to monitor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000" y="1944000"/>
            <a:ext cx="284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r>
              <a:rPr b="0" lang="en-IN" sz="1200" spc="-1" strike="noStrike">
                <a:latin typeface="Arial"/>
              </a:rPr>
              <a:t>Capture signals</a:t>
            </a:r>
            <a:br/>
            <a:r>
              <a:rPr b="0" lang="en-IN" sz="1200" spc="-1" strike="noStrike">
                <a:latin typeface="Arial"/>
              </a:rPr>
              <a:t>(ex. Ecg for heart, blood samples) 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1296000" y="3060000"/>
            <a:ext cx="2592000" cy="2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br/>
            <a:r>
              <a:rPr b="0" lang="en-IN" sz="1200" spc="-1" strike="noStrike">
                <a:latin typeface="Arial"/>
              </a:rPr>
              <a:t>ECG classifier 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1296000" y="3600000"/>
            <a:ext cx="1368000" cy="2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br/>
            <a:r>
              <a:rPr b="0" lang="en-IN" sz="1200" spc="-1" strike="noStrike">
                <a:latin typeface="Arial"/>
              </a:rPr>
              <a:t>Heart attack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2988000" y="3612600"/>
            <a:ext cx="1404000" cy="27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br/>
            <a:r>
              <a:rPr b="0" lang="en-IN" sz="1200" spc="-1" strike="noStrike">
                <a:latin typeface="Arial"/>
              </a:rPr>
              <a:t>Heart arrest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728000" y="4080600"/>
            <a:ext cx="1656000" cy="239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Action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1152000" y="4680000"/>
            <a:ext cx="324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Notification: </a:t>
            </a:r>
            <a:endParaRPr b="0" lang="en-IN" sz="1200" spc="-1" strike="noStrike">
              <a:latin typeface="Arial"/>
            </a:endParaRPr>
          </a:p>
          <a:p>
            <a:pPr algn="ctr"/>
            <a:r>
              <a:rPr b="0" lang="en-IN" sz="1200" spc="-1" strike="noStrike">
                <a:latin typeface="Arial"/>
              </a:rPr>
              <a:t>Alarm, </a:t>
            </a:r>
            <a:br/>
            <a:r>
              <a:rPr b="0" lang="en-IN" sz="1200" spc="-1" strike="noStrike">
                <a:latin typeface="Arial"/>
              </a:rPr>
              <a:t>        Call to ambulance, </a:t>
            </a:r>
            <a:br/>
            <a:r>
              <a:rPr b="0" lang="en-IN" sz="1200" spc="-1" strike="noStrike">
                <a:latin typeface="Arial"/>
              </a:rPr>
              <a:t>                        Phone to emergency contacts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1152000" y="5652000"/>
            <a:ext cx="1800000" cy="86400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First aid – Heart attack</a:t>
            </a:r>
            <a:br/>
            <a:r>
              <a:rPr b="0" lang="en-IN" sz="1200" spc="-1" strike="noStrike">
                <a:latin typeface="Arial"/>
              </a:rPr>
              <a:t>1. Aspirin </a:t>
            </a:r>
            <a:br/>
            <a:r>
              <a:rPr b="0" lang="en-IN" sz="1200" spc="-1" strike="noStrike">
                <a:latin typeface="Arial"/>
              </a:rPr>
              <a:t>2. Nitroglycerine</a:t>
            </a:r>
            <a:br/>
            <a:r>
              <a:rPr b="0" lang="en-IN" sz="1200" spc="-1" strike="noStrike">
                <a:latin typeface="Arial"/>
              </a:rPr>
              <a:t>3. Beta blockers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3276000" y="5616000"/>
            <a:ext cx="1800000" cy="86400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200" spc="-1" strike="noStrike">
                <a:latin typeface="Arial"/>
              </a:rPr>
              <a:t>First aid – Heart arrest</a:t>
            </a:r>
            <a:br/>
            <a:r>
              <a:rPr b="0" lang="en-IN" sz="1200" spc="-1" strike="noStrike">
                <a:latin typeface="Arial"/>
              </a:rPr>
              <a:t>1. CPR </a:t>
            </a:r>
            <a:br/>
            <a:r>
              <a:rPr b="0" lang="en-IN" sz="1200" spc="-1" strike="noStrike">
                <a:latin typeface="Arial"/>
              </a:rPr>
              <a:t>2. AED</a:t>
            </a:r>
            <a:br/>
            <a:endParaRPr b="0" lang="en-IN" sz="12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3348000" y="2592000"/>
            <a:ext cx="3204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br/>
            <a:r>
              <a:rPr b="0" lang="en-IN" sz="1200" spc="-1" strike="noStrike">
                <a:latin typeface="Arial"/>
              </a:rPr>
              <a:t>Mutliples modules</a:t>
            </a:r>
            <a:br/>
            <a:r>
              <a:rPr b="0" lang="en-IN" sz="1200" spc="-1" strike="noStrike">
                <a:latin typeface="Arial"/>
              </a:rPr>
              <a:t> for other organs-Not yet supported</a:t>
            </a:r>
            <a:endParaRPr b="0" lang="en-IN" sz="1200" spc="-1" strike="noStrike">
              <a:latin typeface="Arial"/>
            </a:endParaRPr>
          </a:p>
          <a:p>
            <a:pPr algn="ctr"/>
            <a:endParaRPr b="0" lang="en-IN" sz="1200" spc="-1" strike="noStrike">
              <a:latin typeface="Arial"/>
            </a:endParaRPr>
          </a:p>
        </p:txBody>
      </p:sp>
      <p:cxnSp>
        <p:nvCxnSpPr>
          <p:cNvPr id="111" name="Line 13"/>
          <p:cNvCxnSpPr>
            <a:endCxn id="102" idx="0"/>
          </p:cNvCxnSpPr>
          <p:nvPr/>
        </p:nvCxnSpPr>
        <p:spPr>
          <a:xfrm>
            <a:off x="1878480" y="1673640"/>
            <a:ext cx="227880" cy="2707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2" name="Line 14"/>
          <p:cNvCxnSpPr/>
          <p:nvPr/>
        </p:nvCxnSpPr>
        <p:spPr>
          <a:xfrm>
            <a:off x="4032000" y="1584000"/>
            <a:ext cx="378360" cy="396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3" name="Line 15"/>
          <p:cNvCxnSpPr/>
          <p:nvPr/>
        </p:nvCxnSpPr>
        <p:spPr>
          <a:xfrm>
            <a:off x="4104000" y="2232000"/>
            <a:ext cx="378360" cy="396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4" name="Line 16"/>
          <p:cNvCxnSpPr/>
          <p:nvPr/>
        </p:nvCxnSpPr>
        <p:spPr>
          <a:xfrm>
            <a:off x="2088000" y="2232000"/>
            <a:ext cx="333720" cy="3056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5" name="Line 17"/>
          <p:cNvCxnSpPr>
            <a:endCxn id="103" idx="0"/>
          </p:cNvCxnSpPr>
          <p:nvPr/>
        </p:nvCxnSpPr>
        <p:spPr>
          <a:xfrm>
            <a:off x="2088000" y="2772000"/>
            <a:ext cx="504360" cy="288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6" name="Line 18"/>
          <p:cNvCxnSpPr/>
          <p:nvPr/>
        </p:nvCxnSpPr>
        <p:spPr>
          <a:xfrm>
            <a:off x="1965600" y="3338280"/>
            <a:ext cx="248760" cy="298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7" name="Line 19"/>
          <p:cNvCxnSpPr/>
          <p:nvPr/>
        </p:nvCxnSpPr>
        <p:spPr>
          <a:xfrm>
            <a:off x="3168000" y="3312000"/>
            <a:ext cx="378360" cy="396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8" name="Line 20"/>
          <p:cNvCxnSpPr>
            <a:stCxn id="104" idx="3"/>
            <a:endCxn id="106" idx="0"/>
          </p:cNvCxnSpPr>
          <p:nvPr/>
        </p:nvCxnSpPr>
        <p:spPr>
          <a:xfrm flipH="1">
            <a:off x="2556000" y="3744000"/>
            <a:ext cx="108360" cy="3369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9" name="Line 21"/>
          <p:cNvCxnSpPr>
            <a:endCxn id="106" idx="0"/>
          </p:cNvCxnSpPr>
          <p:nvPr/>
        </p:nvCxnSpPr>
        <p:spPr>
          <a:xfrm flipH="1">
            <a:off x="2556000" y="3744000"/>
            <a:ext cx="396360" cy="3369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0" name="Line 22"/>
          <p:cNvCxnSpPr>
            <a:stCxn id="106" idx="2"/>
            <a:endCxn id="107" idx="0"/>
          </p:cNvCxnSpPr>
          <p:nvPr/>
        </p:nvCxnSpPr>
        <p:spPr>
          <a:xfrm>
            <a:off x="2556000" y="4320000"/>
            <a:ext cx="216360" cy="36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1" name="Line 23"/>
          <p:cNvCxnSpPr/>
          <p:nvPr/>
        </p:nvCxnSpPr>
        <p:spPr>
          <a:xfrm>
            <a:off x="2556720" y="5328000"/>
            <a:ext cx="36360" cy="3369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2" name="Line 24"/>
          <p:cNvCxnSpPr/>
          <p:nvPr/>
        </p:nvCxnSpPr>
        <p:spPr>
          <a:xfrm>
            <a:off x="3637440" y="5328000"/>
            <a:ext cx="36360" cy="3369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23" name="TextShape 25"/>
          <p:cNvSpPr txBox="1"/>
          <p:nvPr/>
        </p:nvSpPr>
        <p:spPr>
          <a:xfrm>
            <a:off x="2808000" y="4392000"/>
            <a:ext cx="720000" cy="31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800" spc="-1" strike="noStrike">
                <a:latin typeface="Arial"/>
              </a:rPr>
              <a:t>Pos</a:t>
            </a:r>
            <a:r>
              <a:rPr b="0" lang="en-IN" sz="800" spc="-1" strike="noStrike">
                <a:latin typeface="Arial"/>
              </a:rPr>
              <a:t>itive </a:t>
            </a:r>
            <a:r>
              <a:rPr b="0" lang="en-IN" sz="800" spc="-1" strike="noStrike">
                <a:latin typeface="Arial"/>
              </a:rPr>
              <a:t>sig</a:t>
            </a:r>
            <a:r>
              <a:rPr b="0" lang="en-IN" sz="800" spc="-1" strike="noStrike">
                <a:latin typeface="Arial"/>
              </a:rPr>
              <a:t>nal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24" name="TextShape 26"/>
          <p:cNvSpPr txBox="1"/>
          <p:nvPr/>
        </p:nvSpPr>
        <p:spPr>
          <a:xfrm>
            <a:off x="8856000" y="2749680"/>
            <a:ext cx="1029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v</a:t>
            </a:r>
            <a:r>
              <a:rPr b="0" lang="en-IN" sz="1800" spc="-1" strike="noStrike">
                <a:latin typeface="Arial"/>
              </a:rPr>
              <a:t>e</a:t>
            </a:r>
            <a:r>
              <a:rPr b="0" lang="en-IN" sz="1800" spc="-1" strike="noStrike">
                <a:latin typeface="Arial"/>
              </a:rPr>
              <a:t>n</a:t>
            </a:r>
            <a:r>
              <a:rPr b="0" lang="en-IN" sz="1800" spc="-1" strike="noStrike">
                <a:latin typeface="Arial"/>
              </a:rPr>
              <a:t>t</a:t>
            </a:r>
            <a:r>
              <a:rPr b="0" lang="en-IN" sz="1800" spc="-1" strike="noStrike">
                <a:latin typeface="Arial"/>
              </a:rPr>
              <a:t>D</a:t>
            </a:r>
            <a:r>
              <a:rPr b="0" lang="en-IN" sz="1800" spc="-1" strike="noStrike">
                <a:latin typeface="Arial"/>
              </a:rPr>
              <a:t>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5" name="Line 27"/>
          <p:cNvSpPr/>
          <p:nvPr/>
        </p:nvSpPr>
        <p:spPr>
          <a:xfrm flipV="1">
            <a:off x="3384000" y="3168000"/>
            <a:ext cx="5544000" cy="1008000"/>
          </a:xfrm>
          <a:prstGeom prst="line">
            <a:avLst/>
          </a:prstGeom>
          <a:ln>
            <a:solidFill>
              <a:srgbClr val="729fc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8"/>
          <p:cNvSpPr/>
          <p:nvPr/>
        </p:nvSpPr>
        <p:spPr>
          <a:xfrm>
            <a:off x="6768000" y="1008000"/>
            <a:ext cx="3168000" cy="1368000"/>
          </a:xfrm>
          <a:custGeom>
            <a:avLst/>
            <a:gdLst/>
            <a:ahLst/>
            <a:rect l="0" t="0" r="r" b="b"/>
            <a:pathLst>
              <a:path w="8802" h="3802">
                <a:moveTo>
                  <a:pt x="633" y="0"/>
                </a:moveTo>
                <a:lnTo>
                  <a:pt x="634" y="0"/>
                </a:lnTo>
                <a:cubicBezTo>
                  <a:pt x="522" y="0"/>
                  <a:pt x="413" y="29"/>
                  <a:pt x="317" y="85"/>
                </a:cubicBezTo>
                <a:cubicBezTo>
                  <a:pt x="220" y="140"/>
                  <a:pt x="140" y="220"/>
                  <a:pt x="85" y="317"/>
                </a:cubicBezTo>
                <a:cubicBezTo>
                  <a:pt x="29" y="413"/>
                  <a:pt x="0" y="522"/>
                  <a:pt x="0" y="634"/>
                </a:cubicBezTo>
                <a:lnTo>
                  <a:pt x="0" y="3167"/>
                </a:lnTo>
                <a:lnTo>
                  <a:pt x="0" y="3168"/>
                </a:lnTo>
                <a:cubicBezTo>
                  <a:pt x="0" y="3279"/>
                  <a:pt x="29" y="3388"/>
                  <a:pt x="85" y="3484"/>
                </a:cubicBezTo>
                <a:cubicBezTo>
                  <a:pt x="140" y="3581"/>
                  <a:pt x="220" y="3661"/>
                  <a:pt x="317" y="3716"/>
                </a:cubicBezTo>
                <a:cubicBezTo>
                  <a:pt x="413" y="3772"/>
                  <a:pt x="522" y="3801"/>
                  <a:pt x="634" y="3801"/>
                </a:cubicBezTo>
                <a:lnTo>
                  <a:pt x="8167" y="3801"/>
                </a:lnTo>
                <a:lnTo>
                  <a:pt x="8168" y="3801"/>
                </a:lnTo>
                <a:cubicBezTo>
                  <a:pt x="8279" y="3801"/>
                  <a:pt x="8388" y="3772"/>
                  <a:pt x="8484" y="3716"/>
                </a:cubicBezTo>
                <a:cubicBezTo>
                  <a:pt x="8581" y="3661"/>
                  <a:pt x="8661" y="3581"/>
                  <a:pt x="8716" y="3484"/>
                </a:cubicBezTo>
                <a:cubicBezTo>
                  <a:pt x="8772" y="3388"/>
                  <a:pt x="8801" y="3279"/>
                  <a:pt x="8801" y="3168"/>
                </a:cubicBezTo>
                <a:lnTo>
                  <a:pt x="8801" y="633"/>
                </a:lnTo>
                <a:lnTo>
                  <a:pt x="8801" y="634"/>
                </a:lnTo>
                <a:lnTo>
                  <a:pt x="8801" y="634"/>
                </a:lnTo>
                <a:cubicBezTo>
                  <a:pt x="8801" y="522"/>
                  <a:pt x="8772" y="413"/>
                  <a:pt x="8716" y="317"/>
                </a:cubicBezTo>
                <a:cubicBezTo>
                  <a:pt x="8661" y="220"/>
                  <a:pt x="8581" y="140"/>
                  <a:pt x="8484" y="85"/>
                </a:cubicBezTo>
                <a:cubicBezTo>
                  <a:pt x="8388" y="29"/>
                  <a:pt x="8279" y="0"/>
                  <a:pt x="8168" y="0"/>
                </a:cubicBezTo>
                <a:lnTo>
                  <a:pt x="633" y="0"/>
                </a:lnTo>
              </a:path>
            </a:pathLst>
          </a:custGeom>
          <a:solidFill>
            <a:srgbClr val="ffffd7"/>
          </a:solidFill>
          <a:ln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Recommendation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Engine</a:t>
            </a:r>
            <a:br/>
            <a:r>
              <a:rPr b="0" lang="en-IN" sz="1200" spc="-1" strike="noStrike">
                <a:latin typeface="Arial"/>
              </a:rPr>
              <a:t>Cloud based processing service </a:t>
            </a:r>
            <a:br/>
            <a:r>
              <a:rPr b="0" lang="en-IN" sz="1200" spc="-1" strike="noStrike">
                <a:latin typeface="Arial"/>
              </a:rPr>
              <a:t>This service will process signals which are at boundary </a:t>
            </a:r>
            <a:br/>
            <a:r>
              <a:rPr b="0" lang="en-IN" sz="1200" spc="-1" strike="noStrike">
                <a:latin typeface="Arial"/>
              </a:rPr>
              <a:t>or not fatal but won’t be ignored</a:t>
            </a:r>
            <a:br/>
            <a:r>
              <a:rPr b="0" lang="en-IN" sz="1200" spc="-1" strike="noStrike">
                <a:latin typeface="Arial"/>
              </a:rPr>
              <a:t>Such signals will be checked against patterns to decide on </a:t>
            </a:r>
            <a:br/>
            <a:r>
              <a:rPr b="0" lang="en-IN" sz="1200" spc="-1" strike="noStrike">
                <a:latin typeface="Arial"/>
              </a:rPr>
              <a:t>Recommendations will be sent to MeAhe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27" name="Line 29"/>
          <p:cNvSpPr/>
          <p:nvPr/>
        </p:nvSpPr>
        <p:spPr>
          <a:xfrm flipH="1" flipV="1">
            <a:off x="8928000" y="2292120"/>
            <a:ext cx="216000" cy="371880"/>
          </a:xfrm>
          <a:prstGeom prst="line">
            <a:avLst/>
          </a:prstGeom>
          <a:ln>
            <a:solidFill>
              <a:srgbClr val="729fc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30"/>
          <p:cNvSpPr/>
          <p:nvPr/>
        </p:nvSpPr>
        <p:spPr>
          <a:xfrm flipH="1" flipV="1">
            <a:off x="4968000" y="1512000"/>
            <a:ext cx="2592000" cy="288000"/>
          </a:xfrm>
          <a:prstGeom prst="line">
            <a:avLst/>
          </a:prstGeom>
          <a:ln>
            <a:solidFill>
              <a:srgbClr val="729fc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16000" y="1512000"/>
            <a:ext cx="1009584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MeAhe – Heart ailment </a:t>
            </a:r>
            <a:r>
              <a:rPr b="0" lang="en-IN" sz="1800" spc="-1" strike="noStrike">
                <a:latin typeface="Arial"/>
              </a:rPr>
              <a:t>feature</a:t>
            </a:r>
            <a:br/>
            <a:r>
              <a:rPr b="0" lang="en-IN" sz="1800" spc="-1" strike="noStrike">
                <a:latin typeface="Arial"/>
              </a:rPr>
              <a:t>1). Majority of people suffer </a:t>
            </a:r>
            <a:r>
              <a:rPr b="0" lang="en-IN" sz="1800" spc="-1" strike="noStrike">
                <a:latin typeface="Arial"/>
              </a:rPr>
              <a:t>cause of non timely detection </a:t>
            </a:r>
            <a:r>
              <a:rPr b="0" lang="en-IN" sz="1800" spc="-1" strike="noStrike">
                <a:latin typeface="Arial"/>
              </a:rPr>
              <a:t>&amp; no immediate aid (first aid </a:t>
            </a:r>
            <a:r>
              <a:rPr b="0" lang="en-IN" sz="1800" spc="-1" strike="noStrike">
                <a:latin typeface="Arial"/>
              </a:rPr>
              <a:t>medicenes)</a:t>
            </a:r>
            <a:br/>
            <a:r>
              <a:rPr b="0" lang="en-IN" sz="1800" spc="-1" strike="noStrike">
                <a:latin typeface="Arial"/>
              </a:rPr>
              <a:t>which are available or will be </a:t>
            </a:r>
            <a:r>
              <a:rPr b="0" lang="en-IN" sz="1800" spc="-1" strike="noStrike">
                <a:latin typeface="Arial"/>
              </a:rPr>
              <a:t>designed to support or provide </a:t>
            </a:r>
            <a:r>
              <a:rPr b="0" lang="en-IN" sz="1800" spc="-1" strike="noStrike">
                <a:latin typeface="Arial"/>
              </a:rPr>
              <a:t>maximum time to reach at </a:t>
            </a:r>
            <a:r>
              <a:rPr b="0" lang="en-IN" sz="1800" spc="-1" strike="noStrike">
                <a:latin typeface="Arial"/>
              </a:rPr>
              <a:t>hospital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2). The 24*7 wearable device </a:t>
            </a:r>
            <a:r>
              <a:rPr b="0" lang="en-IN" sz="1800" spc="-1" strike="noStrike">
                <a:latin typeface="Arial"/>
              </a:rPr>
              <a:t>will help to take action even at </a:t>
            </a:r>
            <a:r>
              <a:rPr b="0" lang="en-IN" sz="1800" spc="-1" strike="noStrike">
                <a:latin typeface="Arial"/>
              </a:rPr>
              <a:t>sleep (as many peoples do </a:t>
            </a:r>
            <a:r>
              <a:rPr b="0" lang="en-IN" sz="1800" spc="-1" strike="noStrike">
                <a:latin typeface="Arial"/>
              </a:rPr>
              <a:t>suffer </a:t>
            </a:r>
            <a:br/>
            <a:r>
              <a:rPr b="0" lang="en-IN" sz="1800" spc="-1" strike="noStrike">
                <a:latin typeface="Arial"/>
              </a:rPr>
              <a:t>during sleep when help won’t </a:t>
            </a:r>
            <a:r>
              <a:rPr b="0" lang="en-IN" sz="1800" spc="-1" strike="noStrike">
                <a:latin typeface="Arial"/>
              </a:rPr>
              <a:t>provided)(for heart attack, </a:t>
            </a:r>
            <a:r>
              <a:rPr b="0" lang="en-IN" sz="1800" spc="-1" strike="noStrike">
                <a:latin typeface="Arial"/>
              </a:rPr>
              <a:t>cardiac arrest, </a:t>
            </a:r>
            <a:br/>
            <a:r>
              <a:rPr b="0" lang="en-IN" sz="1800" spc="-1" strike="noStrike">
                <a:latin typeface="Arial"/>
              </a:rPr>
              <a:t>delayed response in night or </a:t>
            </a:r>
            <a:r>
              <a:rPr b="0" lang="en-IN" sz="1800" spc="-1" strike="noStrike">
                <a:latin typeface="Arial"/>
              </a:rPr>
              <a:t>non noticed in day will do </a:t>
            </a:r>
            <a:r>
              <a:rPr b="0" lang="en-IN" sz="1800" spc="-1" strike="noStrike">
                <a:latin typeface="Arial"/>
              </a:rPr>
              <a:t>result in more damage to </a:t>
            </a:r>
            <a:r>
              <a:rPr b="0" lang="en-IN" sz="1800" spc="-1" strike="noStrike">
                <a:latin typeface="Arial"/>
              </a:rPr>
              <a:t>health </a:t>
            </a:r>
            <a:br/>
            <a:r>
              <a:rPr b="0" lang="en-IN" sz="1800" spc="-1" strike="noStrike">
                <a:latin typeface="Arial"/>
              </a:rPr>
              <a:t>&amp; result in paralysis)</a:t>
            </a:r>
            <a:br/>
            <a:r>
              <a:rPr b="0" lang="en-IN" sz="1800" spc="-1" strike="noStrike">
                <a:latin typeface="Arial"/>
              </a:rPr>
              <a:t>3) First aid recommendation </a:t>
            </a:r>
            <a:r>
              <a:rPr b="0" lang="en-IN" sz="1800" spc="-1" strike="noStrike">
                <a:latin typeface="Arial"/>
              </a:rPr>
              <a:t>will help to avoid chaos &amp; will </a:t>
            </a:r>
            <a:r>
              <a:rPr b="0" lang="en-IN" sz="1800" spc="-1" strike="noStrike">
                <a:latin typeface="Arial"/>
              </a:rPr>
              <a:t>provide enough support </a:t>
            </a:r>
            <a:r>
              <a:rPr b="0" lang="en-IN" sz="1800" spc="-1" strike="noStrike">
                <a:latin typeface="Arial"/>
              </a:rPr>
              <a:t>before </a:t>
            </a:r>
            <a:br/>
            <a:r>
              <a:rPr b="0" lang="en-IN" sz="1800" spc="-1" strike="noStrike">
                <a:latin typeface="Arial"/>
              </a:rPr>
              <a:t>reaching to hospital &amp; will also </a:t>
            </a:r>
            <a:r>
              <a:rPr b="0" lang="en-IN" sz="1800" spc="-1" strike="noStrike">
                <a:latin typeface="Arial"/>
              </a:rPr>
              <a:t>extend response time which is </a:t>
            </a:r>
            <a:r>
              <a:rPr b="0" lang="en-IN" sz="1800" spc="-1" strike="noStrike">
                <a:latin typeface="Arial"/>
              </a:rPr>
              <a:t>usually people get in range of </a:t>
            </a:r>
            <a:br/>
            <a:r>
              <a:rPr b="0" lang="en-IN" sz="1800" spc="-1" strike="noStrike">
                <a:latin typeface="Arial"/>
              </a:rPr>
              <a:t>15 minutes to 90 minutes</a:t>
            </a:r>
            <a:br/>
            <a:r>
              <a:rPr b="0" lang="en-IN" sz="1800" spc="-1" strike="noStrike">
                <a:latin typeface="Arial"/>
              </a:rPr>
              <a:t>4) Silent attacks or signals will </a:t>
            </a:r>
            <a:r>
              <a:rPr b="0" lang="en-IN" sz="1800" spc="-1" strike="noStrike">
                <a:latin typeface="Arial"/>
              </a:rPr>
              <a:t>be monitored earlier which will </a:t>
            </a:r>
            <a:r>
              <a:rPr b="0" lang="en-IN" sz="1800" spc="-1" strike="noStrike">
                <a:latin typeface="Arial"/>
              </a:rPr>
              <a:t>help to avoid major attack or</a:t>
            </a:r>
            <a:br/>
            <a:r>
              <a:rPr b="0" lang="en-IN" sz="1800" spc="-1" strike="noStrike">
                <a:latin typeface="Arial"/>
              </a:rPr>
              <a:t> damage, as silent signals </a:t>
            </a:r>
            <a:r>
              <a:rPr b="0" lang="en-IN" sz="1800" spc="-1" strike="noStrike">
                <a:latin typeface="Arial"/>
              </a:rPr>
              <a:t>people usually ignore (as they </a:t>
            </a:r>
            <a:r>
              <a:rPr b="0" lang="en-IN" sz="1800" spc="-1" strike="noStrike">
                <a:latin typeface="Arial"/>
              </a:rPr>
              <a:t>not sure if it’s attach or normal </a:t>
            </a:r>
            <a:r>
              <a:rPr b="0" lang="en-IN" sz="1800" spc="-1" strike="noStrike">
                <a:latin typeface="Arial"/>
              </a:rPr>
              <a:t>pain)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80000" y="1512000"/>
            <a:ext cx="1042668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MeAhe’s </a:t>
            </a:r>
            <a:br/>
            <a:r>
              <a:rPr b="0" lang="en-IN" sz="1800" spc="-1" strike="noStrike">
                <a:latin typeface="Arial"/>
              </a:rPr>
              <a:t>1) Aim to be </a:t>
            </a:r>
            <a:r>
              <a:rPr b="0" lang="en-IN" sz="1800" spc="-1" strike="noStrike">
                <a:latin typeface="Arial"/>
              </a:rPr>
              <a:t>wearable device </a:t>
            </a:r>
            <a:r>
              <a:rPr b="0" lang="en-IN" sz="1800" spc="-1" strike="noStrike">
                <a:latin typeface="Arial"/>
              </a:rPr>
              <a:t>which will be </a:t>
            </a:r>
            <a:r>
              <a:rPr b="0" lang="en-IN" sz="1800" spc="-1" strike="noStrike">
                <a:latin typeface="Arial"/>
              </a:rPr>
              <a:t>weared 24*7 </a:t>
            </a:r>
            <a:br/>
            <a:r>
              <a:rPr b="0" lang="en-IN" sz="1800" spc="-1" strike="noStrike">
                <a:latin typeface="Arial"/>
              </a:rPr>
              <a:t>2) In initial </a:t>
            </a:r>
            <a:r>
              <a:rPr b="0" lang="en-IN" sz="1800" spc="-1" strike="noStrike">
                <a:latin typeface="Arial"/>
              </a:rPr>
              <a:t>phase will </a:t>
            </a:r>
            <a:r>
              <a:rPr b="0" lang="en-IN" sz="1800" spc="-1" strike="noStrike">
                <a:latin typeface="Arial"/>
              </a:rPr>
              <a:t>support only </a:t>
            </a:r>
            <a:r>
              <a:rPr b="0" lang="en-IN" sz="1800" spc="-1" strike="noStrike">
                <a:latin typeface="Arial"/>
              </a:rPr>
              <a:t>data from </a:t>
            </a:r>
            <a:r>
              <a:rPr b="0" lang="en-IN" sz="1800" spc="-1" strike="noStrike">
                <a:latin typeface="Arial"/>
              </a:rPr>
              <a:t>organs which </a:t>
            </a:r>
            <a:r>
              <a:rPr b="0" lang="en-IN" sz="1800" spc="-1" strike="noStrike">
                <a:latin typeface="Arial"/>
              </a:rPr>
              <a:t>won’t give </a:t>
            </a:r>
            <a:r>
              <a:rPr b="0" lang="en-IN" sz="1800" spc="-1" strike="noStrike">
                <a:latin typeface="Arial"/>
              </a:rPr>
              <a:t>enough </a:t>
            </a:r>
            <a:r>
              <a:rPr b="0" lang="en-IN" sz="1800" spc="-1" strike="noStrike">
                <a:latin typeface="Arial"/>
              </a:rPr>
              <a:t>response time</a:t>
            </a:r>
            <a:br/>
            <a:r>
              <a:rPr b="0" lang="en-IN" sz="1800" spc="-1" strike="noStrike">
                <a:latin typeface="Arial"/>
              </a:rPr>
              <a:t>ex. Heart </a:t>
            </a:r>
            <a:r>
              <a:rPr b="0" lang="en-IN" sz="1800" spc="-1" strike="noStrike">
                <a:latin typeface="Arial"/>
              </a:rPr>
              <a:t>attack, liver or </a:t>
            </a:r>
            <a:r>
              <a:rPr b="0" lang="en-IN" sz="1800" spc="-1" strike="noStrike">
                <a:latin typeface="Arial"/>
              </a:rPr>
              <a:t>kidney failure </a:t>
            </a:r>
            <a:r>
              <a:rPr b="0" lang="en-IN" sz="1800" spc="-1" strike="noStrike">
                <a:latin typeface="Arial"/>
              </a:rPr>
              <a:t>etc.(ecg, blood </a:t>
            </a:r>
            <a:r>
              <a:rPr b="0" lang="en-IN" sz="1800" spc="-1" strike="noStrike">
                <a:latin typeface="Arial"/>
              </a:rPr>
              <a:t>sample for </a:t>
            </a:r>
            <a:r>
              <a:rPr b="0" lang="en-IN" sz="1800" spc="-1" strike="noStrike">
                <a:latin typeface="Arial"/>
              </a:rPr>
              <a:t>heart etc)</a:t>
            </a:r>
            <a:br/>
            <a:r>
              <a:rPr b="0" lang="en-IN" sz="1800" spc="-1" strike="noStrike">
                <a:latin typeface="Arial"/>
              </a:rPr>
              <a:t>3) As currently </a:t>
            </a:r>
            <a:r>
              <a:rPr b="0" lang="en-IN" sz="1800" spc="-1" strike="noStrike">
                <a:latin typeface="Arial"/>
              </a:rPr>
              <a:t>we do have few </a:t>
            </a:r>
            <a:r>
              <a:rPr b="0" lang="en-IN" sz="1800" spc="-1" strike="noStrike">
                <a:latin typeface="Arial"/>
              </a:rPr>
              <a:t>wearable or </a:t>
            </a:r>
            <a:r>
              <a:rPr b="0" lang="en-IN" sz="1800" spc="-1" strike="noStrike">
                <a:latin typeface="Arial"/>
              </a:rPr>
              <a:t>standalone </a:t>
            </a:r>
            <a:r>
              <a:rPr b="0" lang="en-IN" sz="1800" spc="-1" strike="noStrike">
                <a:latin typeface="Arial"/>
              </a:rPr>
              <a:t>devices but </a:t>
            </a:r>
            <a:r>
              <a:rPr b="0" lang="en-IN" sz="1800" spc="-1" strike="noStrike">
                <a:latin typeface="Arial"/>
              </a:rPr>
              <a:t>there features </a:t>
            </a:r>
            <a:r>
              <a:rPr b="0" lang="en-IN" sz="1800" spc="-1" strike="noStrike">
                <a:latin typeface="Arial"/>
              </a:rPr>
              <a:t>can be </a:t>
            </a:r>
            <a:r>
              <a:rPr b="0" lang="en-IN" sz="1800" spc="-1" strike="noStrike">
                <a:latin typeface="Arial"/>
              </a:rPr>
              <a:t>inetegrated </a:t>
            </a:r>
            <a:br/>
            <a:r>
              <a:rPr b="0" lang="en-IN" sz="1800" spc="-1" strike="noStrike">
                <a:latin typeface="Arial"/>
              </a:rPr>
              <a:t>to reduce cost </a:t>
            </a:r>
            <a:r>
              <a:rPr b="0" lang="en-IN" sz="1800" spc="-1" strike="noStrike">
                <a:latin typeface="Arial"/>
              </a:rPr>
              <a:t>&amp; improve </a:t>
            </a:r>
            <a:r>
              <a:rPr b="0" lang="en-IN" sz="1800" spc="-1" strike="noStrike">
                <a:latin typeface="Arial"/>
              </a:rPr>
              <a:t>effective ness </a:t>
            </a:r>
            <a:r>
              <a:rPr b="0" lang="en-IN" sz="1800" spc="-1" strike="noStrike">
                <a:latin typeface="Arial"/>
              </a:rPr>
              <a:t>of results by </a:t>
            </a:r>
            <a:r>
              <a:rPr b="0" lang="en-IN" sz="1800" spc="-1" strike="noStrike">
                <a:latin typeface="Arial"/>
              </a:rPr>
              <a:t>collection all </a:t>
            </a:r>
            <a:r>
              <a:rPr b="0" lang="en-IN" sz="1800" spc="-1" strike="noStrike">
                <a:latin typeface="Arial"/>
              </a:rPr>
              <a:t>actions at </a:t>
            </a:r>
            <a:r>
              <a:rPr b="0" lang="en-IN" sz="1800" spc="-1" strike="noStrike">
                <a:latin typeface="Arial"/>
              </a:rPr>
              <a:t>place.</a:t>
            </a:r>
            <a:br/>
            <a:r>
              <a:rPr b="0" lang="en-IN" sz="1800" spc="-1" strike="noStrike">
                <a:latin typeface="Arial"/>
              </a:rPr>
              <a:t>4) With time </a:t>
            </a:r>
            <a:r>
              <a:rPr b="0" lang="en-IN" sz="1800" spc="-1" strike="noStrike">
                <a:latin typeface="Arial"/>
              </a:rPr>
              <a:t>MeAhe will </a:t>
            </a:r>
            <a:r>
              <a:rPr b="0" lang="en-IN" sz="1800" spc="-1" strike="noStrike">
                <a:latin typeface="Arial"/>
              </a:rPr>
              <a:t>evolve as </a:t>
            </a:r>
            <a:r>
              <a:rPr b="0" lang="en-IN" sz="1800" spc="-1" strike="noStrike">
                <a:latin typeface="Arial"/>
              </a:rPr>
              <a:t>proactively life </a:t>
            </a:r>
            <a:r>
              <a:rPr b="0" lang="en-IN" sz="1800" spc="-1" strike="noStrike">
                <a:latin typeface="Arial"/>
              </a:rPr>
              <a:t>saver device </a:t>
            </a:r>
            <a:r>
              <a:rPr b="0" lang="en-IN" sz="1800" spc="-1" strike="noStrike">
                <a:latin typeface="Arial"/>
              </a:rPr>
              <a:t>without waiting </a:t>
            </a:r>
            <a:r>
              <a:rPr b="0" lang="en-IN" sz="1800" spc="-1" strike="noStrike">
                <a:latin typeface="Arial"/>
              </a:rPr>
              <a:t>for doctors </a:t>
            </a:r>
            <a:r>
              <a:rPr b="0" lang="en-IN" sz="1800" spc="-1" strike="noStrike">
                <a:latin typeface="Arial"/>
              </a:rPr>
              <a:t>decision </a:t>
            </a:r>
            <a:br/>
            <a:r>
              <a:rPr b="0" lang="en-IN" sz="1800" spc="-1" strike="noStrike">
                <a:latin typeface="Arial"/>
              </a:rPr>
              <a:t>or even to help </a:t>
            </a:r>
            <a:r>
              <a:rPr b="0" lang="en-IN" sz="1800" spc="-1" strike="noStrike">
                <a:latin typeface="Arial"/>
              </a:rPr>
              <a:t>give enough </a:t>
            </a:r>
            <a:r>
              <a:rPr b="0" lang="en-IN" sz="1800" spc="-1" strike="noStrike">
                <a:latin typeface="Arial"/>
              </a:rPr>
              <a:t>time for </a:t>
            </a:r>
            <a:r>
              <a:rPr b="0" lang="en-IN" sz="1800" spc="-1" strike="noStrike">
                <a:latin typeface="Arial"/>
              </a:rPr>
              <a:t>response from </a:t>
            </a:r>
            <a:r>
              <a:rPr b="0" lang="en-IN" sz="1800" spc="-1" strike="noStrike">
                <a:latin typeface="Arial"/>
              </a:rPr>
              <a:t>hospital.</a:t>
            </a:r>
            <a:br/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Other </a:t>
            </a:r>
            <a:r>
              <a:rPr b="0" lang="en-IN" sz="1800" spc="-1" strike="noStrike">
                <a:latin typeface="Arial"/>
              </a:rPr>
              <a:t>extensions -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Take/track data </a:t>
            </a:r>
            <a:r>
              <a:rPr b="0" lang="en-IN" sz="1800" spc="-1" strike="noStrike">
                <a:latin typeface="Arial"/>
              </a:rPr>
              <a:t>of daily routine </a:t>
            </a:r>
            <a:r>
              <a:rPr b="0" lang="en-IN" sz="1800" spc="-1" strike="noStrike">
                <a:latin typeface="Arial"/>
              </a:rPr>
              <a:t>from sleep, </a:t>
            </a:r>
            <a:r>
              <a:rPr b="0" lang="en-IN" sz="1800" spc="-1" strike="noStrike">
                <a:latin typeface="Arial"/>
              </a:rPr>
              <a:t>what person ate </a:t>
            </a:r>
            <a:r>
              <a:rPr b="0" lang="en-IN" sz="1800" spc="-1" strike="noStrike">
                <a:latin typeface="Arial"/>
              </a:rPr>
              <a:t>and everything</a:t>
            </a:r>
            <a:br/>
            <a:r>
              <a:rPr b="0" lang="en-IN" sz="1800" spc="-1" strike="noStrike">
                <a:latin typeface="Arial"/>
              </a:rPr>
              <a:t>Example – If for </a:t>
            </a:r>
            <a:r>
              <a:rPr b="0" lang="en-IN" sz="1800" spc="-1" strike="noStrike">
                <a:latin typeface="Arial"/>
              </a:rPr>
              <a:t>certain days if </a:t>
            </a:r>
            <a:r>
              <a:rPr b="0" lang="en-IN" sz="1800" spc="-1" strike="noStrike">
                <a:latin typeface="Arial"/>
              </a:rPr>
              <a:t>someone ate x </a:t>
            </a:r>
            <a:r>
              <a:rPr b="0" lang="en-IN" sz="1800" spc="-1" strike="noStrike">
                <a:latin typeface="Arial"/>
              </a:rPr>
              <a:t>type of food </a:t>
            </a:r>
            <a:r>
              <a:rPr b="0" lang="en-IN" sz="1800" spc="-1" strike="noStrike">
                <a:latin typeface="Arial"/>
              </a:rPr>
              <a:t>only </a:t>
            </a:r>
            <a:r>
              <a:rPr b="0" lang="en-IN" sz="1800" spc="-1" strike="noStrike">
                <a:latin typeface="Arial"/>
              </a:rPr>
              <a:t>recommend him </a:t>
            </a:r>
            <a:br/>
            <a:r>
              <a:rPr b="0" lang="en-IN" sz="1800" spc="-1" strike="noStrike">
                <a:latin typeface="Arial"/>
              </a:rPr>
              <a:t>that he may be </a:t>
            </a:r>
            <a:r>
              <a:rPr b="0" lang="en-IN" sz="1800" spc="-1" strike="noStrike">
                <a:latin typeface="Arial"/>
              </a:rPr>
              <a:t>missing x,y,z </a:t>
            </a:r>
            <a:r>
              <a:rPr b="0" lang="en-IN" sz="1800" spc="-1" strike="noStrike">
                <a:latin typeface="Arial"/>
              </a:rPr>
              <a:t>vitamins, carbs </a:t>
            </a:r>
            <a:r>
              <a:rPr b="0" lang="en-IN" sz="1800" spc="-1" strike="noStrike">
                <a:latin typeface="Arial"/>
              </a:rPr>
              <a:t>or other </a:t>
            </a:r>
            <a:r>
              <a:rPr b="0" lang="en-IN" sz="1800" spc="-1" strike="noStrike">
                <a:latin typeface="Arial"/>
              </a:rPr>
              <a:t>minerals</a:t>
            </a:r>
            <a:br/>
            <a:r>
              <a:rPr b="0" lang="en-IN" sz="1800" spc="-1" strike="noStrike">
                <a:latin typeface="Arial"/>
              </a:rPr>
              <a:t> &amp; recomend to </a:t>
            </a:r>
            <a:r>
              <a:rPr b="0" lang="en-IN" sz="1800" spc="-1" strike="noStrike">
                <a:latin typeface="Arial"/>
              </a:rPr>
              <a:t>eat certain diet </a:t>
            </a:r>
            <a:r>
              <a:rPr b="0" lang="en-IN" sz="1800" spc="-1" strike="noStrike">
                <a:latin typeface="Arial"/>
              </a:rPr>
              <a:t>to cover that. </a:t>
            </a:r>
            <a:br/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Thanking you.</a:t>
            </a:r>
            <a:br/>
            <a:r>
              <a:rPr b="0" lang="en-IN" sz="1800" spc="-1" strike="noStrike">
                <a:latin typeface="Arial"/>
              </a:rPr>
              <a:t>Team MeAhe</a:t>
            </a:r>
            <a:br/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2022-04-09T23:20:22Z</dcterms:created>
  <dc:creator/>
  <dc:description/>
  <dc:language>en-IN</dc:language>
  <cp:lastModifiedBy/>
  <dcterms:modified xsi:type="dcterms:W3CDTF">2022-04-12T23:38:26Z</dcterms:modified>
  <cp:revision>13</cp:revision>
  <dc:subject/>
  <dc:title>Blue Curve</dc:title>
</cp:coreProperties>
</file>