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p:restoredTop sz="94649"/>
  </p:normalViewPr>
  <p:slideViewPr>
    <p:cSldViewPr snapToGrid="0" snapToObjects="1">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67415-8865-4692-BC65-FC9E4AABCB29}" type="doc">
      <dgm:prSet loTypeId="urn:microsoft.com/office/officeart/2005/8/layout/chevron1" loCatId="process" qsTypeId="urn:microsoft.com/office/officeart/2005/8/quickstyle/simple1" qsCatId="simple" csTypeId="urn:microsoft.com/office/officeart/2005/8/colors/accent1_2" csCatId="accent1" phldr="1"/>
      <dgm:spPr/>
    </dgm:pt>
    <dgm:pt modelId="{88E471F6-D656-4529-B761-A89F68BB41EE}">
      <dgm:prSet phldrT="[Text]"/>
      <dgm:spPr/>
      <dgm:t>
        <a:bodyPr/>
        <a:lstStyle/>
        <a:p>
          <a:r>
            <a:rPr lang="en-US" b="1"/>
            <a:t>Step 1: </a:t>
          </a:r>
          <a:r>
            <a:rPr lang="en-US"/>
            <a:t>Understanding the dataset</a:t>
          </a:r>
        </a:p>
      </dgm:t>
    </dgm:pt>
    <dgm:pt modelId="{755A385C-324F-4085-8AE1-47FDE58415A2}" type="parTrans" cxnId="{6682740F-4FF3-4BF6-BE3C-E9145007493C}">
      <dgm:prSet/>
      <dgm:spPr/>
      <dgm:t>
        <a:bodyPr/>
        <a:lstStyle/>
        <a:p>
          <a:endParaRPr lang="en-US"/>
        </a:p>
      </dgm:t>
    </dgm:pt>
    <dgm:pt modelId="{437A6BAA-F2DB-4CA9-B381-2F98E8058DFF}" type="sibTrans" cxnId="{6682740F-4FF3-4BF6-BE3C-E9145007493C}">
      <dgm:prSet/>
      <dgm:spPr/>
      <dgm:t>
        <a:bodyPr/>
        <a:lstStyle/>
        <a:p>
          <a:endParaRPr lang="en-US"/>
        </a:p>
      </dgm:t>
    </dgm:pt>
    <dgm:pt modelId="{E9B10FB2-2CD7-427D-A971-70B74C35F581}">
      <dgm:prSet phldrT="[Text]"/>
      <dgm:spPr/>
      <dgm:t>
        <a:bodyPr/>
        <a:lstStyle/>
        <a:p>
          <a:r>
            <a:rPr lang="en-US" b="1"/>
            <a:t>Step 2: </a:t>
          </a:r>
          <a:r>
            <a:rPr lang="en-US"/>
            <a:t>Cleaning the dataset</a:t>
          </a:r>
        </a:p>
      </dgm:t>
    </dgm:pt>
    <dgm:pt modelId="{9A43F568-B655-4216-9C72-B59FD463DA0B}" type="parTrans" cxnId="{2E65B085-E2BF-4DA9-BA80-A4D8511D8340}">
      <dgm:prSet/>
      <dgm:spPr/>
      <dgm:t>
        <a:bodyPr/>
        <a:lstStyle/>
        <a:p>
          <a:endParaRPr lang="en-US"/>
        </a:p>
      </dgm:t>
    </dgm:pt>
    <dgm:pt modelId="{4228A227-BE8B-4F9C-8876-D7C7752AC444}" type="sibTrans" cxnId="{2E65B085-E2BF-4DA9-BA80-A4D8511D8340}">
      <dgm:prSet/>
      <dgm:spPr/>
      <dgm:t>
        <a:bodyPr/>
        <a:lstStyle/>
        <a:p>
          <a:endParaRPr lang="en-US"/>
        </a:p>
      </dgm:t>
    </dgm:pt>
    <dgm:pt modelId="{8F7A89BD-32F7-47B4-8570-CBD304B4A7E5}">
      <dgm:prSet phldrT="[Text]"/>
      <dgm:spPr/>
      <dgm:t>
        <a:bodyPr/>
        <a:lstStyle/>
        <a:p>
          <a:r>
            <a:rPr lang="en-US" b="1"/>
            <a:t>Step 3:</a:t>
          </a:r>
        </a:p>
        <a:p>
          <a:r>
            <a:rPr lang="en-US" b="0"/>
            <a:t>Analysis of relationship </a:t>
          </a:r>
        </a:p>
      </dgm:t>
    </dgm:pt>
    <dgm:pt modelId="{FB619746-F67B-42E9-B1F8-7AC87200F82F}" type="parTrans" cxnId="{E44A6951-9DF1-4D59-B6A0-53B82EFB1B78}">
      <dgm:prSet/>
      <dgm:spPr/>
      <dgm:t>
        <a:bodyPr/>
        <a:lstStyle/>
        <a:p>
          <a:endParaRPr lang="en-US"/>
        </a:p>
      </dgm:t>
    </dgm:pt>
    <dgm:pt modelId="{A29F6D9B-9017-4C22-B7A7-D30602162FB8}" type="sibTrans" cxnId="{E44A6951-9DF1-4D59-B6A0-53B82EFB1B78}">
      <dgm:prSet/>
      <dgm:spPr/>
      <dgm:t>
        <a:bodyPr/>
        <a:lstStyle/>
        <a:p>
          <a:endParaRPr lang="en-US"/>
        </a:p>
      </dgm:t>
    </dgm:pt>
    <dgm:pt modelId="{CD917632-4AFB-4853-AC11-8A65111435BB}" type="pres">
      <dgm:prSet presAssocID="{D1F67415-8865-4692-BC65-FC9E4AABCB29}" presName="Name0" presStyleCnt="0">
        <dgm:presLayoutVars>
          <dgm:dir/>
          <dgm:animLvl val="lvl"/>
          <dgm:resizeHandles val="exact"/>
        </dgm:presLayoutVars>
      </dgm:prSet>
      <dgm:spPr/>
    </dgm:pt>
    <dgm:pt modelId="{6C8B6D5F-314B-4DD4-9019-9DBB41E824DB}" type="pres">
      <dgm:prSet presAssocID="{88E471F6-D656-4529-B761-A89F68BB41EE}" presName="parTxOnly" presStyleLbl="node1" presStyleIdx="0" presStyleCnt="3">
        <dgm:presLayoutVars>
          <dgm:chMax val="0"/>
          <dgm:chPref val="0"/>
          <dgm:bulletEnabled val="1"/>
        </dgm:presLayoutVars>
      </dgm:prSet>
      <dgm:spPr/>
    </dgm:pt>
    <dgm:pt modelId="{DFD76AF7-531A-4A81-86C1-1C269FC132E3}" type="pres">
      <dgm:prSet presAssocID="{437A6BAA-F2DB-4CA9-B381-2F98E8058DFF}" presName="parTxOnlySpace" presStyleCnt="0"/>
      <dgm:spPr/>
    </dgm:pt>
    <dgm:pt modelId="{3CF99ADA-C788-4B33-ADB7-A196388B26DA}" type="pres">
      <dgm:prSet presAssocID="{E9B10FB2-2CD7-427D-A971-70B74C35F581}" presName="parTxOnly" presStyleLbl="node1" presStyleIdx="1" presStyleCnt="3">
        <dgm:presLayoutVars>
          <dgm:chMax val="0"/>
          <dgm:chPref val="0"/>
          <dgm:bulletEnabled val="1"/>
        </dgm:presLayoutVars>
      </dgm:prSet>
      <dgm:spPr/>
    </dgm:pt>
    <dgm:pt modelId="{7384990C-416C-4E4B-AC27-7318B2EAA0BF}" type="pres">
      <dgm:prSet presAssocID="{4228A227-BE8B-4F9C-8876-D7C7752AC444}" presName="parTxOnlySpace" presStyleCnt="0"/>
      <dgm:spPr/>
    </dgm:pt>
    <dgm:pt modelId="{9DB26EB4-DDC6-4940-AE4F-E6DB161A0109}" type="pres">
      <dgm:prSet presAssocID="{8F7A89BD-32F7-47B4-8570-CBD304B4A7E5}" presName="parTxOnly" presStyleLbl="node1" presStyleIdx="2" presStyleCnt="3">
        <dgm:presLayoutVars>
          <dgm:chMax val="0"/>
          <dgm:chPref val="0"/>
          <dgm:bulletEnabled val="1"/>
        </dgm:presLayoutVars>
      </dgm:prSet>
      <dgm:spPr/>
    </dgm:pt>
  </dgm:ptLst>
  <dgm:cxnLst>
    <dgm:cxn modelId="{6682740F-4FF3-4BF6-BE3C-E9145007493C}" srcId="{D1F67415-8865-4692-BC65-FC9E4AABCB29}" destId="{88E471F6-D656-4529-B761-A89F68BB41EE}" srcOrd="0" destOrd="0" parTransId="{755A385C-324F-4085-8AE1-47FDE58415A2}" sibTransId="{437A6BAA-F2DB-4CA9-B381-2F98E8058DFF}"/>
    <dgm:cxn modelId="{CA7DEF40-63A0-4CC8-B3C2-DCA1E932F712}" type="presOf" srcId="{D1F67415-8865-4692-BC65-FC9E4AABCB29}" destId="{CD917632-4AFB-4853-AC11-8A65111435BB}" srcOrd="0" destOrd="0" presId="urn:microsoft.com/office/officeart/2005/8/layout/chevron1"/>
    <dgm:cxn modelId="{AD8D3960-FFA2-4EB9-983F-352098481902}" type="presOf" srcId="{88E471F6-D656-4529-B761-A89F68BB41EE}" destId="{6C8B6D5F-314B-4DD4-9019-9DBB41E824DB}" srcOrd="0" destOrd="0" presId="urn:microsoft.com/office/officeart/2005/8/layout/chevron1"/>
    <dgm:cxn modelId="{E44A6951-9DF1-4D59-B6A0-53B82EFB1B78}" srcId="{D1F67415-8865-4692-BC65-FC9E4AABCB29}" destId="{8F7A89BD-32F7-47B4-8570-CBD304B4A7E5}" srcOrd="2" destOrd="0" parTransId="{FB619746-F67B-42E9-B1F8-7AC87200F82F}" sibTransId="{A29F6D9B-9017-4C22-B7A7-D30602162FB8}"/>
    <dgm:cxn modelId="{2E65B085-E2BF-4DA9-BA80-A4D8511D8340}" srcId="{D1F67415-8865-4692-BC65-FC9E4AABCB29}" destId="{E9B10FB2-2CD7-427D-A971-70B74C35F581}" srcOrd="1" destOrd="0" parTransId="{9A43F568-B655-4216-9C72-B59FD463DA0B}" sibTransId="{4228A227-BE8B-4F9C-8876-D7C7752AC444}"/>
    <dgm:cxn modelId="{20517DE7-9EFF-4140-A271-752220D2F42F}" type="presOf" srcId="{E9B10FB2-2CD7-427D-A971-70B74C35F581}" destId="{3CF99ADA-C788-4B33-ADB7-A196388B26DA}" srcOrd="0" destOrd="0" presId="urn:microsoft.com/office/officeart/2005/8/layout/chevron1"/>
    <dgm:cxn modelId="{1B0728E9-9560-4DEB-A1C1-FAFB64E55D70}" type="presOf" srcId="{8F7A89BD-32F7-47B4-8570-CBD304B4A7E5}" destId="{9DB26EB4-DDC6-4940-AE4F-E6DB161A0109}" srcOrd="0" destOrd="0" presId="urn:microsoft.com/office/officeart/2005/8/layout/chevron1"/>
    <dgm:cxn modelId="{60C5F007-CF16-4E7D-BE0C-9825ACD251F4}" type="presParOf" srcId="{CD917632-4AFB-4853-AC11-8A65111435BB}" destId="{6C8B6D5F-314B-4DD4-9019-9DBB41E824DB}" srcOrd="0" destOrd="0" presId="urn:microsoft.com/office/officeart/2005/8/layout/chevron1"/>
    <dgm:cxn modelId="{4B9DE9F7-2308-4CE3-BAB1-541CB1EE1956}" type="presParOf" srcId="{CD917632-4AFB-4853-AC11-8A65111435BB}" destId="{DFD76AF7-531A-4A81-86C1-1C269FC132E3}" srcOrd="1" destOrd="0" presId="urn:microsoft.com/office/officeart/2005/8/layout/chevron1"/>
    <dgm:cxn modelId="{8039A960-5132-4194-8837-955A9E75FF5F}" type="presParOf" srcId="{CD917632-4AFB-4853-AC11-8A65111435BB}" destId="{3CF99ADA-C788-4B33-ADB7-A196388B26DA}" srcOrd="2" destOrd="0" presId="urn:microsoft.com/office/officeart/2005/8/layout/chevron1"/>
    <dgm:cxn modelId="{910310F0-6DDB-4E0A-B4A4-143389E9B42B}" type="presParOf" srcId="{CD917632-4AFB-4853-AC11-8A65111435BB}" destId="{7384990C-416C-4E4B-AC27-7318B2EAA0BF}" srcOrd="3" destOrd="0" presId="urn:microsoft.com/office/officeart/2005/8/layout/chevron1"/>
    <dgm:cxn modelId="{51393D75-F6CE-4CC5-9412-6BC960F71F8B}" type="presParOf" srcId="{CD917632-4AFB-4853-AC11-8A65111435BB}" destId="{9DB26EB4-DDC6-4940-AE4F-E6DB161A0109}"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B6D5F-314B-4DD4-9019-9DBB41E824DB}">
      <dsp:nvSpPr>
        <dsp:cNvPr id="0" name=""/>
        <dsp:cNvSpPr/>
      </dsp:nvSpPr>
      <dsp:spPr>
        <a:xfrm>
          <a:off x="2869" y="1538074"/>
          <a:ext cx="3496433" cy="13985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t>Step 1: </a:t>
          </a:r>
          <a:r>
            <a:rPr lang="en-US" sz="2500" kern="1200"/>
            <a:t>Understanding the dataset</a:t>
          </a:r>
        </a:p>
      </dsp:txBody>
      <dsp:txXfrm>
        <a:off x="702156" y="1538074"/>
        <a:ext cx="2097860" cy="1398573"/>
      </dsp:txXfrm>
    </dsp:sp>
    <dsp:sp modelId="{3CF99ADA-C788-4B33-ADB7-A196388B26DA}">
      <dsp:nvSpPr>
        <dsp:cNvPr id="0" name=""/>
        <dsp:cNvSpPr/>
      </dsp:nvSpPr>
      <dsp:spPr>
        <a:xfrm>
          <a:off x="3149660" y="1538074"/>
          <a:ext cx="3496433" cy="13985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t>Step 2: </a:t>
          </a:r>
          <a:r>
            <a:rPr lang="en-US" sz="2500" kern="1200"/>
            <a:t>Cleaning the dataset</a:t>
          </a:r>
        </a:p>
      </dsp:txBody>
      <dsp:txXfrm>
        <a:off x="3848947" y="1538074"/>
        <a:ext cx="2097860" cy="1398573"/>
      </dsp:txXfrm>
    </dsp:sp>
    <dsp:sp modelId="{9DB26EB4-DDC6-4940-AE4F-E6DB161A0109}">
      <dsp:nvSpPr>
        <dsp:cNvPr id="0" name=""/>
        <dsp:cNvSpPr/>
      </dsp:nvSpPr>
      <dsp:spPr>
        <a:xfrm>
          <a:off x="6296450" y="1538074"/>
          <a:ext cx="3496433" cy="13985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b="1" kern="1200"/>
            <a:t>Step 3:</a:t>
          </a:r>
        </a:p>
        <a:p>
          <a:pPr marL="0" lvl="0" indent="0" algn="ctr" defTabSz="1111250">
            <a:lnSpc>
              <a:spcPct val="90000"/>
            </a:lnSpc>
            <a:spcBef>
              <a:spcPct val="0"/>
            </a:spcBef>
            <a:spcAft>
              <a:spcPct val="35000"/>
            </a:spcAft>
            <a:buNone/>
          </a:pPr>
          <a:r>
            <a:rPr lang="en-US" sz="2500" b="0" kern="1200"/>
            <a:t>Analysis of relationship </a:t>
          </a:r>
        </a:p>
      </dsp:txBody>
      <dsp:txXfrm>
        <a:off x="6995737" y="1538074"/>
        <a:ext cx="2097860" cy="13985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902FC-1237-42A3-8040-D1D45594FBC5}"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A84F9-3D1D-4E82-95F1-FC5913886334}" type="slidenum">
              <a:rPr lang="en-US" smtClean="0"/>
              <a:t>‹#›</a:t>
            </a:fld>
            <a:endParaRPr lang="en-US"/>
          </a:p>
        </p:txBody>
      </p:sp>
    </p:spTree>
    <p:extLst>
      <p:ext uri="{BB962C8B-B14F-4D97-AF65-F5344CB8AC3E}">
        <p14:creationId xmlns:p14="http://schemas.microsoft.com/office/powerpoint/2010/main" val="180488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FBE8-60C1-294C-8664-E9309802569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H"/>
          </a:p>
        </p:txBody>
      </p:sp>
      <p:sp>
        <p:nvSpPr>
          <p:cNvPr id="3" name="Subtitle 2">
            <a:extLst>
              <a:ext uri="{FF2B5EF4-FFF2-40B4-BE49-F238E27FC236}">
                <a16:creationId xmlns:a16="http://schemas.microsoft.com/office/drawing/2014/main" id="{2BA83662-B541-8547-8DD4-49A3CF11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H"/>
          </a:p>
        </p:txBody>
      </p:sp>
      <p:sp>
        <p:nvSpPr>
          <p:cNvPr id="4" name="Date Placeholder 3">
            <a:extLst>
              <a:ext uri="{FF2B5EF4-FFF2-40B4-BE49-F238E27FC236}">
                <a16:creationId xmlns:a16="http://schemas.microsoft.com/office/drawing/2014/main" id="{5A2F2382-9F27-CC4B-BA3B-FAE7C885F2FA}"/>
              </a:ext>
            </a:extLst>
          </p:cNvPr>
          <p:cNvSpPr>
            <a:spLocks noGrp="1"/>
          </p:cNvSpPr>
          <p:nvPr>
            <p:ph type="dt" sz="half" idx="10"/>
          </p:nvPr>
        </p:nvSpPr>
        <p:spPr/>
        <p:txBody>
          <a:bodyPr/>
          <a:lstStyle/>
          <a:p>
            <a:fld id="{44EF43FC-D7CD-48E1-B043-8C285ABA4E0C}" type="datetime1">
              <a:rPr lang="LID4096" smtClean="0"/>
              <a:t>06/04/2021</a:t>
            </a:fld>
            <a:endParaRPr lang="en-GH"/>
          </a:p>
        </p:txBody>
      </p:sp>
      <p:sp>
        <p:nvSpPr>
          <p:cNvPr id="5" name="Footer Placeholder 4">
            <a:extLst>
              <a:ext uri="{FF2B5EF4-FFF2-40B4-BE49-F238E27FC236}">
                <a16:creationId xmlns:a16="http://schemas.microsoft.com/office/drawing/2014/main" id="{DE8E05D3-555F-AE4F-8FC0-EA6BF47C3A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9640372C-AE0F-5D42-9225-63B5C6428CF6}"/>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01217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BD81-488C-C04D-A792-FE236BF2F101}"/>
              </a:ext>
            </a:extLst>
          </p:cNvPr>
          <p:cNvSpPr>
            <a:spLocks noGrp="1"/>
          </p:cNvSpPr>
          <p:nvPr>
            <p:ph type="title"/>
          </p:nvPr>
        </p:nvSpPr>
        <p:spPr/>
        <p:txBody>
          <a:bodyPr/>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DCE1A772-099D-9E4B-820D-37D5D5FADA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46C8701A-F3F2-DB4D-9C3A-FA7EAA88A842}"/>
              </a:ext>
            </a:extLst>
          </p:cNvPr>
          <p:cNvSpPr>
            <a:spLocks noGrp="1"/>
          </p:cNvSpPr>
          <p:nvPr>
            <p:ph type="dt" sz="half" idx="10"/>
          </p:nvPr>
        </p:nvSpPr>
        <p:spPr/>
        <p:txBody>
          <a:bodyPr/>
          <a:lstStyle/>
          <a:p>
            <a:fld id="{88A5DCBB-1D18-4D69-AA4F-3353BEF91EC3}" type="datetime1">
              <a:rPr lang="LID4096" smtClean="0"/>
              <a:t>06/04/2021</a:t>
            </a:fld>
            <a:endParaRPr lang="en-GH"/>
          </a:p>
        </p:txBody>
      </p:sp>
      <p:sp>
        <p:nvSpPr>
          <p:cNvPr id="5" name="Footer Placeholder 4">
            <a:extLst>
              <a:ext uri="{FF2B5EF4-FFF2-40B4-BE49-F238E27FC236}">
                <a16:creationId xmlns:a16="http://schemas.microsoft.com/office/drawing/2014/main" id="{D4BBA404-F189-7B43-92FE-67D8D29546F3}"/>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5EF21330-A898-1A44-97B7-E7B9B27E8F1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45610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6DA5F-9CA6-4341-A25E-9922C51310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H"/>
          </a:p>
        </p:txBody>
      </p:sp>
      <p:sp>
        <p:nvSpPr>
          <p:cNvPr id="3" name="Vertical Text Placeholder 2">
            <a:extLst>
              <a:ext uri="{FF2B5EF4-FFF2-40B4-BE49-F238E27FC236}">
                <a16:creationId xmlns:a16="http://schemas.microsoft.com/office/drawing/2014/main" id="{1B39EEF8-ADAC-B942-99EE-4D86184E57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005651F-890F-F147-8B75-BF3EFBA343E1}"/>
              </a:ext>
            </a:extLst>
          </p:cNvPr>
          <p:cNvSpPr>
            <a:spLocks noGrp="1"/>
          </p:cNvSpPr>
          <p:nvPr>
            <p:ph type="dt" sz="half" idx="10"/>
          </p:nvPr>
        </p:nvSpPr>
        <p:spPr/>
        <p:txBody>
          <a:bodyPr/>
          <a:lstStyle/>
          <a:p>
            <a:fld id="{0E1D1D98-4E93-4EFD-A644-85DA45D20649}" type="datetime1">
              <a:rPr lang="LID4096" smtClean="0"/>
              <a:t>06/04/2021</a:t>
            </a:fld>
            <a:endParaRPr lang="en-GH"/>
          </a:p>
        </p:txBody>
      </p:sp>
      <p:sp>
        <p:nvSpPr>
          <p:cNvPr id="5" name="Footer Placeholder 4">
            <a:extLst>
              <a:ext uri="{FF2B5EF4-FFF2-40B4-BE49-F238E27FC236}">
                <a16:creationId xmlns:a16="http://schemas.microsoft.com/office/drawing/2014/main" id="{A8F116B1-631C-9645-8DFE-416EF9C0BE47}"/>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78A86506-043A-F744-91FB-25BF74DB085A}"/>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50237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8351-A16A-784F-9C73-A317DE067B2F}"/>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1FF561A8-F2D6-1B4F-B808-731CC073B5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15905013-89D7-5448-B054-52ED89CE9052}"/>
              </a:ext>
            </a:extLst>
          </p:cNvPr>
          <p:cNvSpPr>
            <a:spLocks noGrp="1"/>
          </p:cNvSpPr>
          <p:nvPr>
            <p:ph type="dt" sz="half" idx="10"/>
          </p:nvPr>
        </p:nvSpPr>
        <p:spPr/>
        <p:txBody>
          <a:bodyPr/>
          <a:lstStyle/>
          <a:p>
            <a:fld id="{30A8BBB2-58BC-4746-AE7C-7769E38F4848}" type="datetime1">
              <a:rPr lang="LID4096" smtClean="0"/>
              <a:t>06/04/2021</a:t>
            </a:fld>
            <a:endParaRPr lang="en-GH"/>
          </a:p>
        </p:txBody>
      </p:sp>
      <p:sp>
        <p:nvSpPr>
          <p:cNvPr id="5" name="Footer Placeholder 4">
            <a:extLst>
              <a:ext uri="{FF2B5EF4-FFF2-40B4-BE49-F238E27FC236}">
                <a16:creationId xmlns:a16="http://schemas.microsoft.com/office/drawing/2014/main" id="{0C01677A-7C5D-324C-A04D-BF544579A86C}"/>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8693C052-3A9A-7641-8E7F-FD27CF4840A4}"/>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42450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51F-0BE4-944E-A891-26008D8A36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H"/>
          </a:p>
        </p:txBody>
      </p:sp>
      <p:sp>
        <p:nvSpPr>
          <p:cNvPr id="3" name="Text Placeholder 2">
            <a:extLst>
              <a:ext uri="{FF2B5EF4-FFF2-40B4-BE49-F238E27FC236}">
                <a16:creationId xmlns:a16="http://schemas.microsoft.com/office/drawing/2014/main" id="{14090FF5-6A14-3645-AA15-A137691E46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9B2AA3-EE26-C942-8533-87D31C751CBA}"/>
              </a:ext>
            </a:extLst>
          </p:cNvPr>
          <p:cNvSpPr>
            <a:spLocks noGrp="1"/>
          </p:cNvSpPr>
          <p:nvPr>
            <p:ph type="dt" sz="half" idx="10"/>
          </p:nvPr>
        </p:nvSpPr>
        <p:spPr/>
        <p:txBody>
          <a:bodyPr/>
          <a:lstStyle/>
          <a:p>
            <a:fld id="{C45240F2-0033-443B-8EB4-30352C2C8F59}" type="datetime1">
              <a:rPr lang="LID4096" smtClean="0"/>
              <a:t>06/04/2021</a:t>
            </a:fld>
            <a:endParaRPr lang="en-GH"/>
          </a:p>
        </p:txBody>
      </p:sp>
      <p:sp>
        <p:nvSpPr>
          <p:cNvPr id="5" name="Footer Placeholder 4">
            <a:extLst>
              <a:ext uri="{FF2B5EF4-FFF2-40B4-BE49-F238E27FC236}">
                <a16:creationId xmlns:a16="http://schemas.microsoft.com/office/drawing/2014/main" id="{618A146C-E366-C24A-8FF3-616BF5CCDCF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2EC22ED-0FFA-2648-A230-B22A440CC61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20804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4EEE-1DF9-2D4E-8ACA-F5A24C647064}"/>
              </a:ext>
            </a:extLst>
          </p:cNvPr>
          <p:cNvSpPr>
            <a:spLocks noGrp="1"/>
          </p:cNvSpPr>
          <p:nvPr>
            <p:ph type="title"/>
          </p:nvPr>
        </p:nvSpPr>
        <p:spPr/>
        <p:txBody>
          <a:bodyPr/>
          <a:lstStyle/>
          <a:p>
            <a:r>
              <a:rPr lang="en-GB"/>
              <a:t>Click to edit Master title style</a:t>
            </a:r>
            <a:endParaRPr lang="en-GH"/>
          </a:p>
        </p:txBody>
      </p:sp>
      <p:sp>
        <p:nvSpPr>
          <p:cNvPr id="3" name="Content Placeholder 2">
            <a:extLst>
              <a:ext uri="{FF2B5EF4-FFF2-40B4-BE49-F238E27FC236}">
                <a16:creationId xmlns:a16="http://schemas.microsoft.com/office/drawing/2014/main" id="{D67A5D09-FF54-2B4A-ABBD-C715A42F8FA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Content Placeholder 3">
            <a:extLst>
              <a:ext uri="{FF2B5EF4-FFF2-40B4-BE49-F238E27FC236}">
                <a16:creationId xmlns:a16="http://schemas.microsoft.com/office/drawing/2014/main" id="{673CF464-5C74-6F49-9D41-EE8A3C7590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Date Placeholder 4">
            <a:extLst>
              <a:ext uri="{FF2B5EF4-FFF2-40B4-BE49-F238E27FC236}">
                <a16:creationId xmlns:a16="http://schemas.microsoft.com/office/drawing/2014/main" id="{32F70252-0D7C-2641-8AB5-95CB347EE19B}"/>
              </a:ext>
            </a:extLst>
          </p:cNvPr>
          <p:cNvSpPr>
            <a:spLocks noGrp="1"/>
          </p:cNvSpPr>
          <p:nvPr>
            <p:ph type="dt" sz="half" idx="10"/>
          </p:nvPr>
        </p:nvSpPr>
        <p:spPr/>
        <p:txBody>
          <a:bodyPr/>
          <a:lstStyle/>
          <a:p>
            <a:fld id="{3611E741-A52D-4443-B16B-FA35D90A6B6A}" type="datetime1">
              <a:rPr lang="LID4096" smtClean="0"/>
              <a:t>06/04/2021</a:t>
            </a:fld>
            <a:endParaRPr lang="en-GH"/>
          </a:p>
        </p:txBody>
      </p:sp>
      <p:sp>
        <p:nvSpPr>
          <p:cNvPr id="6" name="Footer Placeholder 5">
            <a:extLst>
              <a:ext uri="{FF2B5EF4-FFF2-40B4-BE49-F238E27FC236}">
                <a16:creationId xmlns:a16="http://schemas.microsoft.com/office/drawing/2014/main" id="{13AE700A-95B5-3E47-ACC7-37D81E3A891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07D804B-B7E6-8B44-82AB-A695F805D5F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93465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189C-4A58-164A-85EF-CCED375C6B53}"/>
              </a:ext>
            </a:extLst>
          </p:cNvPr>
          <p:cNvSpPr>
            <a:spLocks noGrp="1"/>
          </p:cNvSpPr>
          <p:nvPr>
            <p:ph type="title"/>
          </p:nvPr>
        </p:nvSpPr>
        <p:spPr>
          <a:xfrm>
            <a:off x="839788" y="365125"/>
            <a:ext cx="10515600" cy="1325563"/>
          </a:xfrm>
        </p:spPr>
        <p:txBody>
          <a:bodyPr/>
          <a:lstStyle/>
          <a:p>
            <a:r>
              <a:rPr lang="en-GB"/>
              <a:t>Click to edit Master title style</a:t>
            </a:r>
            <a:endParaRPr lang="en-GH"/>
          </a:p>
        </p:txBody>
      </p:sp>
      <p:sp>
        <p:nvSpPr>
          <p:cNvPr id="3" name="Text Placeholder 2">
            <a:extLst>
              <a:ext uri="{FF2B5EF4-FFF2-40B4-BE49-F238E27FC236}">
                <a16:creationId xmlns:a16="http://schemas.microsoft.com/office/drawing/2014/main" id="{BDFC56BF-ABEA-3E48-BE7C-FD70D3446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A2627E-3352-A34E-B224-149B775093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5" name="Text Placeholder 4">
            <a:extLst>
              <a:ext uri="{FF2B5EF4-FFF2-40B4-BE49-F238E27FC236}">
                <a16:creationId xmlns:a16="http://schemas.microsoft.com/office/drawing/2014/main" id="{8463040D-70B5-0A42-BBA1-ADB16FFF9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5AA197-1350-044C-908F-0AD0387060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7" name="Date Placeholder 6">
            <a:extLst>
              <a:ext uri="{FF2B5EF4-FFF2-40B4-BE49-F238E27FC236}">
                <a16:creationId xmlns:a16="http://schemas.microsoft.com/office/drawing/2014/main" id="{DB6CD988-A5BD-6A49-A5A5-04F466E0662F}"/>
              </a:ext>
            </a:extLst>
          </p:cNvPr>
          <p:cNvSpPr>
            <a:spLocks noGrp="1"/>
          </p:cNvSpPr>
          <p:nvPr>
            <p:ph type="dt" sz="half" idx="10"/>
          </p:nvPr>
        </p:nvSpPr>
        <p:spPr/>
        <p:txBody>
          <a:bodyPr/>
          <a:lstStyle/>
          <a:p>
            <a:fld id="{9C7EC643-E24D-405A-B8CB-2F1EF50BE68C}" type="datetime1">
              <a:rPr lang="LID4096" smtClean="0"/>
              <a:t>06/04/2021</a:t>
            </a:fld>
            <a:endParaRPr lang="en-GH"/>
          </a:p>
        </p:txBody>
      </p:sp>
      <p:sp>
        <p:nvSpPr>
          <p:cNvPr id="8" name="Footer Placeholder 7">
            <a:extLst>
              <a:ext uri="{FF2B5EF4-FFF2-40B4-BE49-F238E27FC236}">
                <a16:creationId xmlns:a16="http://schemas.microsoft.com/office/drawing/2014/main" id="{E0993CBC-AD79-C545-B31E-5A136E542072}"/>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F58E3B81-BEF9-4E46-81BB-8C93C35EE2BF}"/>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200973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CF31-367A-B441-8868-7CB8B0BAED6B}"/>
              </a:ext>
            </a:extLst>
          </p:cNvPr>
          <p:cNvSpPr>
            <a:spLocks noGrp="1"/>
          </p:cNvSpPr>
          <p:nvPr>
            <p:ph type="title"/>
          </p:nvPr>
        </p:nvSpPr>
        <p:spPr/>
        <p:txBody>
          <a:bodyPr/>
          <a:lstStyle/>
          <a:p>
            <a:r>
              <a:rPr lang="en-GB"/>
              <a:t>Click to edit Master title style</a:t>
            </a:r>
            <a:endParaRPr lang="en-GH"/>
          </a:p>
        </p:txBody>
      </p:sp>
      <p:sp>
        <p:nvSpPr>
          <p:cNvPr id="3" name="Date Placeholder 2">
            <a:extLst>
              <a:ext uri="{FF2B5EF4-FFF2-40B4-BE49-F238E27FC236}">
                <a16:creationId xmlns:a16="http://schemas.microsoft.com/office/drawing/2014/main" id="{BA1C372D-0542-7F40-BA38-0E3CB1A50BE4}"/>
              </a:ext>
            </a:extLst>
          </p:cNvPr>
          <p:cNvSpPr>
            <a:spLocks noGrp="1"/>
          </p:cNvSpPr>
          <p:nvPr>
            <p:ph type="dt" sz="half" idx="10"/>
          </p:nvPr>
        </p:nvSpPr>
        <p:spPr/>
        <p:txBody>
          <a:bodyPr/>
          <a:lstStyle/>
          <a:p>
            <a:fld id="{A5444DC1-C66B-4C19-9EA0-C23D29410B04}" type="datetime1">
              <a:rPr lang="LID4096" smtClean="0"/>
              <a:t>06/04/2021</a:t>
            </a:fld>
            <a:endParaRPr lang="en-GH"/>
          </a:p>
        </p:txBody>
      </p:sp>
      <p:sp>
        <p:nvSpPr>
          <p:cNvPr id="4" name="Footer Placeholder 3">
            <a:extLst>
              <a:ext uri="{FF2B5EF4-FFF2-40B4-BE49-F238E27FC236}">
                <a16:creationId xmlns:a16="http://schemas.microsoft.com/office/drawing/2014/main" id="{FDB2C40E-C279-D045-BB2B-B60D463D1C15}"/>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84069B92-5112-8241-8A97-784D52229E5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5008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7E4D5-EC0C-8244-B6C0-7E8311B5C72E}"/>
              </a:ext>
            </a:extLst>
          </p:cNvPr>
          <p:cNvSpPr>
            <a:spLocks noGrp="1"/>
          </p:cNvSpPr>
          <p:nvPr>
            <p:ph type="dt" sz="half" idx="10"/>
          </p:nvPr>
        </p:nvSpPr>
        <p:spPr/>
        <p:txBody>
          <a:bodyPr/>
          <a:lstStyle/>
          <a:p>
            <a:fld id="{E28DE409-69C2-4383-B0BC-025F03C9DDC9}" type="datetime1">
              <a:rPr lang="LID4096" smtClean="0"/>
              <a:t>06/04/2021</a:t>
            </a:fld>
            <a:endParaRPr lang="en-GH"/>
          </a:p>
        </p:txBody>
      </p:sp>
      <p:sp>
        <p:nvSpPr>
          <p:cNvPr id="3" name="Footer Placeholder 2">
            <a:extLst>
              <a:ext uri="{FF2B5EF4-FFF2-40B4-BE49-F238E27FC236}">
                <a16:creationId xmlns:a16="http://schemas.microsoft.com/office/drawing/2014/main" id="{BD3D7C0E-1174-9744-863F-42341C2F795B}"/>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57E4EB85-159D-C84E-8E69-56DC0AAAC769}"/>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06243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3642-AE3F-0243-8E06-11C14D6D11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Content Placeholder 2">
            <a:extLst>
              <a:ext uri="{FF2B5EF4-FFF2-40B4-BE49-F238E27FC236}">
                <a16:creationId xmlns:a16="http://schemas.microsoft.com/office/drawing/2014/main" id="{A2CF2EC0-A3F5-994B-9535-65D1D017B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Text Placeholder 3">
            <a:extLst>
              <a:ext uri="{FF2B5EF4-FFF2-40B4-BE49-F238E27FC236}">
                <a16:creationId xmlns:a16="http://schemas.microsoft.com/office/drawing/2014/main" id="{0BA0F191-9FFD-A644-A684-3E4D18AA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F4C46B-2813-FB4C-BF74-BE0D3AB09A72}"/>
              </a:ext>
            </a:extLst>
          </p:cNvPr>
          <p:cNvSpPr>
            <a:spLocks noGrp="1"/>
          </p:cNvSpPr>
          <p:nvPr>
            <p:ph type="dt" sz="half" idx="10"/>
          </p:nvPr>
        </p:nvSpPr>
        <p:spPr/>
        <p:txBody>
          <a:bodyPr/>
          <a:lstStyle/>
          <a:p>
            <a:fld id="{1845B867-11F4-41A9-BC81-2112D4836D9C}" type="datetime1">
              <a:rPr lang="LID4096" smtClean="0"/>
              <a:t>06/04/2021</a:t>
            </a:fld>
            <a:endParaRPr lang="en-GH"/>
          </a:p>
        </p:txBody>
      </p:sp>
      <p:sp>
        <p:nvSpPr>
          <p:cNvPr id="6" name="Footer Placeholder 5">
            <a:extLst>
              <a:ext uri="{FF2B5EF4-FFF2-40B4-BE49-F238E27FC236}">
                <a16:creationId xmlns:a16="http://schemas.microsoft.com/office/drawing/2014/main" id="{AAFA7C26-3FEB-324D-BCF1-1949DF429E65}"/>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729C2162-FF0F-8242-924A-A17980DA3783}"/>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336927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4CEF-3779-DC4A-AC1D-3DAEB6ABD7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H"/>
          </a:p>
        </p:txBody>
      </p:sp>
      <p:sp>
        <p:nvSpPr>
          <p:cNvPr id="3" name="Picture Placeholder 2">
            <a:extLst>
              <a:ext uri="{FF2B5EF4-FFF2-40B4-BE49-F238E27FC236}">
                <a16:creationId xmlns:a16="http://schemas.microsoft.com/office/drawing/2014/main" id="{0F20D2D5-6756-AC45-B6F9-95E7D0788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D0559CA3-D6EC-944C-8172-9BC9842FB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356F76-24A7-FD49-98BF-CA8C6C7AA7FE}"/>
              </a:ext>
            </a:extLst>
          </p:cNvPr>
          <p:cNvSpPr>
            <a:spLocks noGrp="1"/>
          </p:cNvSpPr>
          <p:nvPr>
            <p:ph type="dt" sz="half" idx="10"/>
          </p:nvPr>
        </p:nvSpPr>
        <p:spPr/>
        <p:txBody>
          <a:bodyPr/>
          <a:lstStyle/>
          <a:p>
            <a:fld id="{F074D59C-A156-4298-96E9-36BB89D23374}" type="datetime1">
              <a:rPr lang="LID4096" smtClean="0"/>
              <a:t>06/04/2021</a:t>
            </a:fld>
            <a:endParaRPr lang="en-GH"/>
          </a:p>
        </p:txBody>
      </p:sp>
      <p:sp>
        <p:nvSpPr>
          <p:cNvPr id="6" name="Footer Placeholder 5">
            <a:extLst>
              <a:ext uri="{FF2B5EF4-FFF2-40B4-BE49-F238E27FC236}">
                <a16:creationId xmlns:a16="http://schemas.microsoft.com/office/drawing/2014/main" id="{7E4D9978-607A-C248-BF66-AB48BB309D7B}"/>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51FFB1D1-1D12-434C-8424-D223E075AFA1}"/>
              </a:ext>
            </a:extLst>
          </p:cNvPr>
          <p:cNvSpPr>
            <a:spLocks noGrp="1"/>
          </p:cNvSpPr>
          <p:nvPr>
            <p:ph type="sldNum" sz="quarter" idx="12"/>
          </p:nvPr>
        </p:nvSpPr>
        <p:spPr/>
        <p:txBody>
          <a:bodyPr/>
          <a:lstStyle/>
          <a:p>
            <a:fld id="{70EC4113-9F95-A845-A634-8A906A6C5F1F}" type="slidenum">
              <a:rPr lang="en-GH" smtClean="0"/>
              <a:t>‹#›</a:t>
            </a:fld>
            <a:endParaRPr lang="en-GH"/>
          </a:p>
        </p:txBody>
      </p:sp>
    </p:spTree>
    <p:extLst>
      <p:ext uri="{BB962C8B-B14F-4D97-AF65-F5344CB8AC3E}">
        <p14:creationId xmlns:p14="http://schemas.microsoft.com/office/powerpoint/2010/main" val="195129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008A9-DC96-D540-A26C-96120B704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H"/>
          </a:p>
        </p:txBody>
      </p:sp>
      <p:sp>
        <p:nvSpPr>
          <p:cNvPr id="3" name="Text Placeholder 2">
            <a:extLst>
              <a:ext uri="{FF2B5EF4-FFF2-40B4-BE49-F238E27FC236}">
                <a16:creationId xmlns:a16="http://schemas.microsoft.com/office/drawing/2014/main" id="{0B242366-AC9C-C542-B1E2-191651593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4" name="Date Placeholder 3">
            <a:extLst>
              <a:ext uri="{FF2B5EF4-FFF2-40B4-BE49-F238E27FC236}">
                <a16:creationId xmlns:a16="http://schemas.microsoft.com/office/drawing/2014/main" id="{A6614DEA-71D7-EF46-9123-36D4320A6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C3DEE-B476-4220-A1AC-7A0C91575BB9}" type="datetime1">
              <a:rPr lang="LID4096" smtClean="0"/>
              <a:t>06/04/2021</a:t>
            </a:fld>
            <a:endParaRPr lang="en-GH"/>
          </a:p>
        </p:txBody>
      </p:sp>
      <p:sp>
        <p:nvSpPr>
          <p:cNvPr id="5" name="Footer Placeholder 4">
            <a:extLst>
              <a:ext uri="{FF2B5EF4-FFF2-40B4-BE49-F238E27FC236}">
                <a16:creationId xmlns:a16="http://schemas.microsoft.com/office/drawing/2014/main" id="{8860C65F-9510-4D49-8748-CB77970BC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02BBB356-13CB-8E41-A346-061B99243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C4113-9F95-A845-A634-8A906A6C5F1F}" type="slidenum">
              <a:rPr lang="en-GH" smtClean="0"/>
              <a:t>‹#›</a:t>
            </a:fld>
            <a:endParaRPr lang="en-GH"/>
          </a:p>
        </p:txBody>
      </p:sp>
    </p:spTree>
    <p:extLst>
      <p:ext uri="{BB962C8B-B14F-4D97-AF65-F5344CB8AC3E}">
        <p14:creationId xmlns:p14="http://schemas.microsoft.com/office/powerpoint/2010/main" val="3485951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05FE-D6BA-452B-BAB5-2E0EE2685F04}"/>
              </a:ext>
            </a:extLst>
          </p:cNvPr>
          <p:cNvSpPr>
            <a:spLocks noGrp="1"/>
          </p:cNvSpPr>
          <p:nvPr>
            <p:ph type="ctrTitle"/>
          </p:nvPr>
        </p:nvSpPr>
        <p:spPr>
          <a:xfrm>
            <a:off x="710118" y="1349793"/>
            <a:ext cx="10643681" cy="975770"/>
          </a:xfrm>
        </p:spPr>
        <p:txBody>
          <a:bodyPr>
            <a:noAutofit/>
          </a:bodyPr>
          <a:lstStyle/>
          <a:p>
            <a:pPr>
              <a:spcBef>
                <a:spcPts val="0"/>
              </a:spcBef>
            </a:pPr>
            <a:r>
              <a:rPr lang="en-US" sz="4000" b="1" dirty="0">
                <a:latin typeface="Lucida Sans Unicode" panose="020B0602030504020204" pitchFamily="34" charset="0"/>
                <a:ea typeface="Lucida Sans Unicode" panose="020B0602030504020204" pitchFamily="34" charset="0"/>
              </a:rPr>
              <a:t>Exploratory Data Analysis Project Report on Chocolate Bar Ratings</a:t>
            </a:r>
          </a:p>
        </p:txBody>
      </p:sp>
      <p:sp>
        <p:nvSpPr>
          <p:cNvPr id="3" name="Subtitle 2">
            <a:extLst>
              <a:ext uri="{FF2B5EF4-FFF2-40B4-BE49-F238E27FC236}">
                <a16:creationId xmlns:a16="http://schemas.microsoft.com/office/drawing/2014/main" id="{1176CF2F-6D67-4319-BC21-9881F14BF649}"/>
              </a:ext>
            </a:extLst>
          </p:cNvPr>
          <p:cNvSpPr>
            <a:spLocks noGrp="1"/>
          </p:cNvSpPr>
          <p:nvPr>
            <p:ph type="subTitle" idx="1"/>
          </p:nvPr>
        </p:nvSpPr>
        <p:spPr>
          <a:xfrm>
            <a:off x="2581275" y="3290617"/>
            <a:ext cx="6858000" cy="1241822"/>
          </a:xfrm>
        </p:spPr>
        <p:txBody>
          <a:bodyPr>
            <a:noAutofit/>
          </a:bodyPr>
          <a:lstStyle/>
          <a:p>
            <a:pPr>
              <a:spcBef>
                <a:spcPts val="0"/>
              </a:spcBef>
            </a:pPr>
            <a:r>
              <a:rPr lang="en-US" sz="3200" b="1" dirty="0">
                <a:latin typeface="Lucida Sans Unicode" panose="020B0602030504020204" pitchFamily="34" charset="0"/>
                <a:ea typeface="Lucida Sans Unicode" panose="020B0602030504020204" pitchFamily="34" charset="0"/>
              </a:rPr>
              <a:t>Group Members</a:t>
            </a:r>
          </a:p>
          <a:p>
            <a:pPr>
              <a:spcBef>
                <a:spcPts val="0"/>
              </a:spcBef>
            </a:pPr>
            <a:r>
              <a:rPr lang="en-US" sz="3200" dirty="0">
                <a:latin typeface="Lucida Sans Unicode" panose="020B0602030504020204" pitchFamily="34" charset="0"/>
                <a:ea typeface="Lucida Sans Unicode" panose="020B0602030504020204" pitchFamily="34" charset="0"/>
              </a:rPr>
              <a:t> </a:t>
            </a:r>
          </a:p>
          <a:p>
            <a:pPr>
              <a:spcBef>
                <a:spcPts val="0"/>
              </a:spcBef>
            </a:pPr>
            <a:r>
              <a:rPr lang="en-US" sz="3200" dirty="0">
                <a:latin typeface="Lucida Sans Unicode" panose="020B0602030504020204" pitchFamily="34" charset="0"/>
                <a:ea typeface="Lucida Sans Unicode" panose="020B0602030504020204" pitchFamily="34" charset="0"/>
              </a:rPr>
              <a:t>Elliot Kojo Attipoe</a:t>
            </a:r>
          </a:p>
          <a:p>
            <a:pPr>
              <a:spcBef>
                <a:spcPts val="0"/>
              </a:spcBef>
            </a:pPr>
            <a:r>
              <a:rPr lang="en-US" sz="3200" dirty="0">
                <a:latin typeface="Lucida Sans Unicode" panose="020B0602030504020204" pitchFamily="34" charset="0"/>
                <a:ea typeface="Lucida Sans Unicode" panose="020B0602030504020204" pitchFamily="34" charset="0"/>
              </a:rPr>
              <a:t>Isaac Armah-Mensah</a:t>
            </a:r>
          </a:p>
          <a:p>
            <a:pPr>
              <a:spcBef>
                <a:spcPts val="0"/>
              </a:spcBef>
            </a:pPr>
            <a:r>
              <a:rPr lang="en-US" sz="3200" dirty="0">
                <a:latin typeface="Lucida Sans Unicode" panose="020B0602030504020204" pitchFamily="34" charset="0"/>
                <a:ea typeface="Lucida Sans Unicode" panose="020B0602030504020204" pitchFamily="34" charset="0"/>
              </a:rPr>
              <a:t>Franklin </a:t>
            </a:r>
            <a:r>
              <a:rPr lang="en-US" sz="3200" dirty="0" err="1">
                <a:latin typeface="Lucida Sans Unicode" panose="020B0602030504020204" pitchFamily="34" charset="0"/>
                <a:ea typeface="Lucida Sans Unicode" panose="020B0602030504020204" pitchFamily="34" charset="0"/>
              </a:rPr>
              <a:t>Kome</a:t>
            </a:r>
            <a:r>
              <a:rPr lang="en-US" sz="3200" dirty="0">
                <a:latin typeface="Lucida Sans Unicode" panose="020B0602030504020204" pitchFamily="34" charset="0"/>
                <a:ea typeface="Lucida Sans Unicode" panose="020B0602030504020204" pitchFamily="34" charset="0"/>
              </a:rPr>
              <a:t> </a:t>
            </a:r>
            <a:r>
              <a:rPr lang="en-US" sz="3200" dirty="0" err="1">
                <a:latin typeface="Lucida Sans Unicode" panose="020B0602030504020204" pitchFamily="34" charset="0"/>
                <a:ea typeface="Lucida Sans Unicode" panose="020B0602030504020204" pitchFamily="34" charset="0"/>
              </a:rPr>
              <a:t>Amoo</a:t>
            </a:r>
            <a:endParaRPr lang="en-US" sz="3200" dirty="0">
              <a:latin typeface="Lucida Sans Unicode" panose="020B0602030504020204" pitchFamily="34" charset="0"/>
              <a:ea typeface="Lucida Sans Unicode" panose="020B0602030504020204" pitchFamily="34" charset="0"/>
            </a:endParaRPr>
          </a:p>
          <a:p>
            <a:endParaRPr lang="en-US" sz="3200" dirty="0"/>
          </a:p>
        </p:txBody>
      </p:sp>
      <p:sp>
        <p:nvSpPr>
          <p:cNvPr id="4" name="Slide Number Placeholder 3">
            <a:extLst>
              <a:ext uri="{FF2B5EF4-FFF2-40B4-BE49-F238E27FC236}">
                <a16:creationId xmlns:a16="http://schemas.microsoft.com/office/drawing/2014/main" id="{8F087C69-1015-40F4-93E3-DAFD2710DFE3}"/>
              </a:ext>
            </a:extLst>
          </p:cNvPr>
          <p:cNvSpPr>
            <a:spLocks noGrp="1"/>
          </p:cNvSpPr>
          <p:nvPr>
            <p:ph type="sldNum" sz="quarter" idx="12"/>
          </p:nvPr>
        </p:nvSpPr>
        <p:spPr/>
        <p:txBody>
          <a:bodyPr/>
          <a:lstStyle/>
          <a:p>
            <a:fld id="{7FA81DE9-9325-4540-92B4-5A7DD3142AA3}" type="slidenum">
              <a:rPr lang="en-US" smtClean="0"/>
              <a:t>1</a:t>
            </a:fld>
            <a:endParaRPr lang="en-US"/>
          </a:p>
        </p:txBody>
      </p:sp>
    </p:spTree>
    <p:extLst>
      <p:ext uri="{BB962C8B-B14F-4D97-AF65-F5344CB8AC3E}">
        <p14:creationId xmlns:p14="http://schemas.microsoft.com/office/powerpoint/2010/main" val="378477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461B8-8A18-4B75-B91D-84C9AC4F9624}"/>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700" b="1" i="1" kern="1200">
                <a:solidFill>
                  <a:schemeClr val="bg1"/>
                </a:solidFill>
                <a:effectLst/>
                <a:latin typeface="+mj-lt"/>
                <a:ea typeface="+mj-ea"/>
                <a:cs typeface="+mj-cs"/>
              </a:rPr>
              <a:t>Is there relationship between the proportion of cocoa in chocolate bar and the rating?</a:t>
            </a:r>
            <a:endParaRPr lang="en-US" sz="37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947BCF5D-DBD4-4ED0-B9DC-7F78C760169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584767" y="640080"/>
            <a:ext cx="5577839" cy="5577839"/>
          </a:xfrm>
          <a:prstGeom prst="rect">
            <a:avLst/>
          </a:prstGeom>
          <a:noFill/>
        </p:spPr>
      </p:pic>
      <p:sp>
        <p:nvSpPr>
          <p:cNvPr id="5" name="Slide Number Placeholder 4">
            <a:extLst>
              <a:ext uri="{FF2B5EF4-FFF2-40B4-BE49-F238E27FC236}">
                <a16:creationId xmlns:a16="http://schemas.microsoft.com/office/drawing/2014/main" id="{E299B410-4C44-4BFA-B983-34B73BB3906A}"/>
              </a:ext>
            </a:extLst>
          </p:cNvPr>
          <p:cNvSpPr>
            <a:spLocks noGrp="1"/>
          </p:cNvSpPr>
          <p:nvPr>
            <p:ph type="sldNum" sz="quarter" idx="12"/>
          </p:nvPr>
        </p:nvSpPr>
        <p:spPr/>
        <p:txBody>
          <a:bodyPr/>
          <a:lstStyle/>
          <a:p>
            <a:fld id="{70EC4113-9F95-A845-A634-8A906A6C5F1F}" type="slidenum">
              <a:rPr lang="en-GH" smtClean="0"/>
              <a:t>10</a:t>
            </a:fld>
            <a:endParaRPr lang="en-GH"/>
          </a:p>
        </p:txBody>
      </p:sp>
    </p:spTree>
    <p:extLst>
      <p:ext uri="{BB962C8B-B14F-4D97-AF65-F5344CB8AC3E}">
        <p14:creationId xmlns:p14="http://schemas.microsoft.com/office/powerpoint/2010/main" val="130592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84764-7AAD-4A2C-A3CD-3C96A8E9E8D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1" i="1" kern="1200">
                <a:solidFill>
                  <a:srgbClr val="FFFFFF"/>
                </a:solidFill>
                <a:effectLst/>
                <a:latin typeface="+mj-lt"/>
                <a:ea typeface="+mj-ea"/>
                <a:cs typeface="+mj-cs"/>
              </a:rPr>
              <a:t>What are the top ten companies with the highest rating?</a:t>
            </a:r>
            <a:endParaRPr lang="en-US" sz="31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7E29FE0E-D5B5-4F58-8891-664300BCCF4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00391"/>
            <a:ext cx="6780700" cy="4254888"/>
          </a:xfrm>
          <a:prstGeom prst="rect">
            <a:avLst/>
          </a:prstGeom>
          <a:noFill/>
        </p:spPr>
      </p:pic>
      <p:sp>
        <p:nvSpPr>
          <p:cNvPr id="5" name="Slide Number Placeholder 4">
            <a:extLst>
              <a:ext uri="{FF2B5EF4-FFF2-40B4-BE49-F238E27FC236}">
                <a16:creationId xmlns:a16="http://schemas.microsoft.com/office/drawing/2014/main" id="{8A5EDB78-A624-452C-BCA7-12C7A6123674}"/>
              </a:ext>
            </a:extLst>
          </p:cNvPr>
          <p:cNvSpPr>
            <a:spLocks noGrp="1"/>
          </p:cNvSpPr>
          <p:nvPr>
            <p:ph type="sldNum" sz="quarter" idx="12"/>
          </p:nvPr>
        </p:nvSpPr>
        <p:spPr/>
        <p:txBody>
          <a:bodyPr/>
          <a:lstStyle/>
          <a:p>
            <a:fld id="{70EC4113-9F95-A845-A634-8A906A6C5F1F}" type="slidenum">
              <a:rPr lang="en-GH" smtClean="0"/>
              <a:t>11</a:t>
            </a:fld>
            <a:endParaRPr lang="en-GH"/>
          </a:p>
        </p:txBody>
      </p:sp>
    </p:spTree>
    <p:extLst>
      <p:ext uri="{BB962C8B-B14F-4D97-AF65-F5344CB8AC3E}">
        <p14:creationId xmlns:p14="http://schemas.microsoft.com/office/powerpoint/2010/main" val="337246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C7AF0-7C84-4BF1-8EC1-AF6727E79F9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800" b="1" i="1" kern="1200">
                <a:solidFill>
                  <a:schemeClr val="bg1"/>
                </a:solidFill>
                <a:effectLst/>
                <a:latin typeface="+mj-lt"/>
                <a:ea typeface="+mj-ea"/>
                <a:cs typeface="+mj-cs"/>
              </a:rPr>
              <a:t>What is the pattern over the years with respect to rating?</a:t>
            </a:r>
            <a:endParaRPr lang="en-US" sz="3800"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157E2A6-82D0-481E-90A4-E98B9C607F0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2500642"/>
            <a:ext cx="11496821" cy="3851435"/>
          </a:xfrm>
          <a:prstGeom prst="rect">
            <a:avLst/>
          </a:prstGeom>
          <a:noFill/>
        </p:spPr>
      </p:pic>
      <p:sp>
        <p:nvSpPr>
          <p:cNvPr id="5" name="Slide Number Placeholder 4">
            <a:extLst>
              <a:ext uri="{FF2B5EF4-FFF2-40B4-BE49-F238E27FC236}">
                <a16:creationId xmlns:a16="http://schemas.microsoft.com/office/drawing/2014/main" id="{08939F95-5D9C-4917-9AE3-3578DB75E13E}"/>
              </a:ext>
            </a:extLst>
          </p:cNvPr>
          <p:cNvSpPr>
            <a:spLocks noGrp="1"/>
          </p:cNvSpPr>
          <p:nvPr>
            <p:ph type="sldNum" sz="quarter" idx="12"/>
          </p:nvPr>
        </p:nvSpPr>
        <p:spPr/>
        <p:txBody>
          <a:bodyPr/>
          <a:lstStyle/>
          <a:p>
            <a:fld id="{70EC4113-9F95-A845-A634-8A906A6C5F1F}" type="slidenum">
              <a:rPr lang="en-GH" smtClean="0"/>
              <a:t>12</a:t>
            </a:fld>
            <a:endParaRPr lang="en-GH"/>
          </a:p>
        </p:txBody>
      </p:sp>
    </p:spTree>
    <p:extLst>
      <p:ext uri="{BB962C8B-B14F-4D97-AF65-F5344CB8AC3E}">
        <p14:creationId xmlns:p14="http://schemas.microsoft.com/office/powerpoint/2010/main" val="340191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1A1EE-4805-4C96-AB61-C71F51D94F2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i="1" kern="1200">
                <a:solidFill>
                  <a:srgbClr val="FFFFFF"/>
                </a:solidFill>
                <a:effectLst/>
                <a:latin typeface="+mj-lt"/>
                <a:ea typeface="+mj-ea"/>
                <a:cs typeface="+mj-cs"/>
              </a:rPr>
              <a:t>Which Countries produces the best chocolate bars?</a:t>
            </a:r>
            <a:br>
              <a:rPr lang="en-US" sz="2800" b="1" i="1" kern="1200">
                <a:solidFill>
                  <a:srgbClr val="FFFFFF"/>
                </a:solidFill>
                <a:effectLst/>
                <a:latin typeface="+mj-lt"/>
                <a:ea typeface="+mj-ea"/>
                <a:cs typeface="+mj-cs"/>
              </a:rPr>
            </a:br>
            <a:endParaRPr lang="en-US" sz="28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E3544064-36CB-483A-98B3-0DBF29CE527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715709"/>
            <a:ext cx="6780700" cy="3424253"/>
          </a:xfrm>
          <a:prstGeom prst="rect">
            <a:avLst/>
          </a:prstGeom>
          <a:noFill/>
        </p:spPr>
      </p:pic>
      <p:sp>
        <p:nvSpPr>
          <p:cNvPr id="5" name="Slide Number Placeholder 4">
            <a:extLst>
              <a:ext uri="{FF2B5EF4-FFF2-40B4-BE49-F238E27FC236}">
                <a16:creationId xmlns:a16="http://schemas.microsoft.com/office/drawing/2014/main" id="{BFF18290-4C74-401A-A51F-D759A7C5165A}"/>
              </a:ext>
            </a:extLst>
          </p:cNvPr>
          <p:cNvSpPr>
            <a:spLocks noGrp="1"/>
          </p:cNvSpPr>
          <p:nvPr>
            <p:ph type="sldNum" sz="quarter" idx="12"/>
          </p:nvPr>
        </p:nvSpPr>
        <p:spPr/>
        <p:txBody>
          <a:bodyPr/>
          <a:lstStyle/>
          <a:p>
            <a:fld id="{70EC4113-9F95-A845-A634-8A906A6C5F1F}" type="slidenum">
              <a:rPr lang="en-GH" smtClean="0"/>
              <a:t>13</a:t>
            </a:fld>
            <a:endParaRPr lang="en-GH"/>
          </a:p>
        </p:txBody>
      </p:sp>
    </p:spTree>
    <p:extLst>
      <p:ext uri="{BB962C8B-B14F-4D97-AF65-F5344CB8AC3E}">
        <p14:creationId xmlns:p14="http://schemas.microsoft.com/office/powerpoint/2010/main" val="37874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68CE4-D666-482D-9894-CF0ABBFAC5A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100" b="1" i="1" kern="1200">
                <a:solidFill>
                  <a:srgbClr val="FFFFFF"/>
                </a:solidFill>
                <a:effectLst/>
                <a:latin typeface="+mj-lt"/>
                <a:ea typeface="+mj-ea"/>
                <a:cs typeface="+mj-cs"/>
              </a:rPr>
              <a:t>Which chocolate beans have the highest ratings?</a:t>
            </a:r>
            <a:endParaRPr lang="en-US" sz="4100" kern="120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1DB7CE6E-1639-45FC-B1A5-F190EFA69DD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82827" y="492573"/>
            <a:ext cx="5895534" cy="5880796"/>
          </a:xfrm>
          <a:prstGeom prst="rect">
            <a:avLst/>
          </a:prstGeom>
          <a:noFill/>
        </p:spPr>
      </p:pic>
      <p:sp>
        <p:nvSpPr>
          <p:cNvPr id="5" name="Slide Number Placeholder 4">
            <a:extLst>
              <a:ext uri="{FF2B5EF4-FFF2-40B4-BE49-F238E27FC236}">
                <a16:creationId xmlns:a16="http://schemas.microsoft.com/office/drawing/2014/main" id="{50B892F9-70B8-4B05-BDBF-1B48330B7BEC}"/>
              </a:ext>
            </a:extLst>
          </p:cNvPr>
          <p:cNvSpPr>
            <a:spLocks noGrp="1"/>
          </p:cNvSpPr>
          <p:nvPr>
            <p:ph type="sldNum" sz="quarter" idx="12"/>
          </p:nvPr>
        </p:nvSpPr>
        <p:spPr/>
        <p:txBody>
          <a:bodyPr/>
          <a:lstStyle/>
          <a:p>
            <a:fld id="{70EC4113-9F95-A845-A634-8A906A6C5F1F}" type="slidenum">
              <a:rPr lang="en-GH" smtClean="0"/>
              <a:t>14</a:t>
            </a:fld>
            <a:endParaRPr lang="en-GH"/>
          </a:p>
        </p:txBody>
      </p:sp>
    </p:spTree>
    <p:extLst>
      <p:ext uri="{BB962C8B-B14F-4D97-AF65-F5344CB8AC3E}">
        <p14:creationId xmlns:p14="http://schemas.microsoft.com/office/powerpoint/2010/main" val="254358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8B35F-F9BF-4277-82C2-534B3A8BC92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i="1" kern="1200">
                <a:solidFill>
                  <a:srgbClr val="FFFFFF"/>
                </a:solidFill>
                <a:effectLst/>
                <a:latin typeface="+mj-lt"/>
                <a:ea typeface="+mj-ea"/>
                <a:cs typeface="+mj-cs"/>
              </a:rPr>
              <a:t>Has the quality of chocolate change over the years?</a:t>
            </a:r>
            <a:endParaRPr lang="en-US" sz="33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3850154B-AEAE-4087-A714-2CACF75B9D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85150"/>
            <a:ext cx="6780700" cy="4085370"/>
          </a:xfrm>
          <a:prstGeom prst="rect">
            <a:avLst/>
          </a:prstGeom>
          <a:noFill/>
        </p:spPr>
      </p:pic>
      <p:sp>
        <p:nvSpPr>
          <p:cNvPr id="5" name="Slide Number Placeholder 4">
            <a:extLst>
              <a:ext uri="{FF2B5EF4-FFF2-40B4-BE49-F238E27FC236}">
                <a16:creationId xmlns:a16="http://schemas.microsoft.com/office/drawing/2014/main" id="{8D760A0F-BBFF-4C21-8E2D-ED7F09BEE38F}"/>
              </a:ext>
            </a:extLst>
          </p:cNvPr>
          <p:cNvSpPr>
            <a:spLocks noGrp="1"/>
          </p:cNvSpPr>
          <p:nvPr>
            <p:ph type="sldNum" sz="quarter" idx="12"/>
          </p:nvPr>
        </p:nvSpPr>
        <p:spPr/>
        <p:txBody>
          <a:bodyPr/>
          <a:lstStyle/>
          <a:p>
            <a:fld id="{70EC4113-9F95-A845-A634-8A906A6C5F1F}" type="slidenum">
              <a:rPr lang="en-GH" smtClean="0"/>
              <a:t>15</a:t>
            </a:fld>
            <a:endParaRPr lang="en-GH"/>
          </a:p>
        </p:txBody>
      </p:sp>
    </p:spTree>
    <p:extLst>
      <p:ext uri="{BB962C8B-B14F-4D97-AF65-F5344CB8AC3E}">
        <p14:creationId xmlns:p14="http://schemas.microsoft.com/office/powerpoint/2010/main" val="121409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EA75E-7EFA-454E-8F61-93DEF0C0AAED}"/>
              </a:ext>
            </a:extLst>
          </p:cNvPr>
          <p:cNvSpPr>
            <a:spLocks noGrp="1"/>
          </p:cNvSpPr>
          <p:nvPr>
            <p:ph type="title"/>
          </p:nvPr>
        </p:nvSpPr>
        <p:spPr>
          <a:xfrm>
            <a:off x="686834" y="1153572"/>
            <a:ext cx="3200400" cy="4461163"/>
          </a:xfrm>
        </p:spPr>
        <p:txBody>
          <a:bodyPr>
            <a:normAutofit/>
          </a:bodyPr>
          <a:lstStyle/>
          <a:p>
            <a:r>
              <a:rPr lang="en-US" b="1">
                <a:solidFill>
                  <a:srgbClr val="FFFFFF"/>
                </a:solidFill>
              </a:rPr>
              <a:t>Conclusion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1F21564-AD0A-498B-8AE6-3BCD0BD1070C}"/>
              </a:ext>
            </a:extLst>
          </p:cNvPr>
          <p:cNvSpPr>
            <a:spLocks noGrp="1"/>
          </p:cNvSpPr>
          <p:nvPr>
            <p:ph idx="1"/>
          </p:nvPr>
        </p:nvSpPr>
        <p:spPr>
          <a:xfrm>
            <a:off x="4447308" y="591344"/>
            <a:ext cx="6906491" cy="5585619"/>
          </a:xfrm>
        </p:spPr>
        <p:txBody>
          <a:bodyPr anchor="ctr">
            <a:normAutofit/>
          </a:bodyPr>
          <a:lstStyle/>
          <a:p>
            <a:pPr>
              <a:spcBef>
                <a:spcPts val="0"/>
              </a:spcBef>
            </a:pPr>
            <a:r>
              <a:rPr lang="en-US" sz="2400">
                <a:effectLst/>
                <a:ea typeface="Lucida Sans Unicode" panose="020B0602030504020204" pitchFamily="34" charset="0"/>
              </a:rPr>
              <a:t>From the exploratory data analysis, our hypothesis turns out to be false. </a:t>
            </a:r>
          </a:p>
          <a:p>
            <a:pPr>
              <a:spcBef>
                <a:spcPts val="0"/>
              </a:spcBef>
            </a:pPr>
            <a:r>
              <a:rPr lang="en-US" sz="2400">
                <a:effectLst/>
                <a:ea typeface="Lucida Sans Unicode" panose="020B0602030504020204" pitchFamily="34" charset="0"/>
              </a:rPr>
              <a:t>It was our expectation that the percentage of cocoa used in producing a chocolate bar should determine the quality and taste of the chocolate hence the chocolate bar getting high ratings from reviewers. </a:t>
            </a:r>
          </a:p>
          <a:p>
            <a:pPr>
              <a:spcBef>
                <a:spcPts val="0"/>
              </a:spcBef>
            </a:pPr>
            <a:r>
              <a:rPr lang="en-US" sz="2400">
                <a:effectLst/>
                <a:ea typeface="Lucida Sans Unicode" panose="020B0602030504020204" pitchFamily="34" charset="0"/>
              </a:rPr>
              <a:t>But from the analysis, the rating does not have a correlation with the percentage of cocoa in chocolate bar. </a:t>
            </a:r>
          </a:p>
          <a:p>
            <a:pPr>
              <a:spcBef>
                <a:spcPts val="0"/>
              </a:spcBef>
            </a:pPr>
            <a:r>
              <a:rPr lang="en-US" sz="2400">
                <a:effectLst/>
                <a:ea typeface="Lucida Sans Unicode" panose="020B0602030504020204" pitchFamily="34" charset="0"/>
              </a:rPr>
              <a:t>The second part of our hypothesis which stated that the quality of chocolate bar should be improving over the year was also proven to be false. </a:t>
            </a:r>
          </a:p>
          <a:p>
            <a:pPr>
              <a:spcBef>
                <a:spcPts val="0"/>
              </a:spcBef>
            </a:pPr>
            <a:r>
              <a:rPr lang="en-US" sz="2400">
                <a:effectLst/>
                <a:ea typeface="Lucida Sans Unicode" panose="020B0602030504020204" pitchFamily="34" charset="0"/>
              </a:rPr>
              <a:t>From the analysis, the average rating of chocolate bars was fluctuating over the years which implied that the quality of the chocolate bar was not improving over the years as expected.  </a:t>
            </a:r>
            <a:r>
              <a:rPr lang="en-US" sz="2400">
                <a:effectLst/>
                <a:ea typeface="Georgia" panose="02040502050405020303" pitchFamily="18" charset="0"/>
              </a:rPr>
              <a:t>   </a:t>
            </a:r>
            <a:endParaRPr lang="en-US" sz="2400">
              <a:effectLst/>
              <a:ea typeface="Lucida Sans Unicode" panose="020B0602030504020204" pitchFamily="34" charset="0"/>
            </a:endParaRPr>
          </a:p>
          <a:p>
            <a:endParaRPr lang="en-US" sz="2400"/>
          </a:p>
        </p:txBody>
      </p:sp>
      <p:sp>
        <p:nvSpPr>
          <p:cNvPr id="4" name="Slide Number Placeholder 3">
            <a:extLst>
              <a:ext uri="{FF2B5EF4-FFF2-40B4-BE49-F238E27FC236}">
                <a16:creationId xmlns:a16="http://schemas.microsoft.com/office/drawing/2014/main" id="{6BB186B4-3438-4918-9AFF-4A6447E1B233}"/>
              </a:ext>
            </a:extLst>
          </p:cNvPr>
          <p:cNvSpPr>
            <a:spLocks noGrp="1"/>
          </p:cNvSpPr>
          <p:nvPr>
            <p:ph type="sldNum" sz="quarter" idx="12"/>
          </p:nvPr>
        </p:nvSpPr>
        <p:spPr/>
        <p:txBody>
          <a:bodyPr/>
          <a:lstStyle/>
          <a:p>
            <a:fld id="{70EC4113-9F95-A845-A634-8A906A6C5F1F}" type="slidenum">
              <a:rPr lang="en-GH" smtClean="0"/>
              <a:t>16</a:t>
            </a:fld>
            <a:endParaRPr lang="en-GH"/>
          </a:p>
        </p:txBody>
      </p:sp>
    </p:spTree>
    <p:extLst>
      <p:ext uri="{BB962C8B-B14F-4D97-AF65-F5344CB8AC3E}">
        <p14:creationId xmlns:p14="http://schemas.microsoft.com/office/powerpoint/2010/main" val="145851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DF06-38B4-49A4-86D9-D5B080B761FC}"/>
              </a:ext>
            </a:extLst>
          </p:cNvPr>
          <p:cNvSpPr>
            <a:spLocks noGrp="1"/>
          </p:cNvSpPr>
          <p:nvPr>
            <p:ph type="title"/>
          </p:nvPr>
        </p:nvSpPr>
        <p:spPr>
          <a:xfrm>
            <a:off x="648929" y="629266"/>
            <a:ext cx="3505495" cy="1622321"/>
          </a:xfrm>
        </p:spPr>
        <p:txBody>
          <a:bodyPr>
            <a:normAutofit/>
          </a:bodyPr>
          <a:lstStyle/>
          <a:p>
            <a:r>
              <a:rPr lang="en-US" b="1" dirty="0"/>
              <a:t>Introduction </a:t>
            </a:r>
          </a:p>
        </p:txBody>
      </p:sp>
      <p:sp>
        <p:nvSpPr>
          <p:cNvPr id="3" name="Content Placeholder 2">
            <a:extLst>
              <a:ext uri="{FF2B5EF4-FFF2-40B4-BE49-F238E27FC236}">
                <a16:creationId xmlns:a16="http://schemas.microsoft.com/office/drawing/2014/main" id="{DDE555CF-96CC-424B-96D4-696C9FCCBBB8}"/>
              </a:ext>
            </a:extLst>
          </p:cNvPr>
          <p:cNvSpPr>
            <a:spLocks noGrp="1"/>
          </p:cNvSpPr>
          <p:nvPr>
            <p:ph idx="1"/>
          </p:nvPr>
        </p:nvSpPr>
        <p:spPr>
          <a:xfrm>
            <a:off x="648931" y="2438400"/>
            <a:ext cx="3505494" cy="3785419"/>
          </a:xfrm>
        </p:spPr>
        <p:txBody>
          <a:bodyPr>
            <a:normAutofit/>
          </a:bodyPr>
          <a:lstStyle/>
          <a:p>
            <a:r>
              <a:rPr lang="en-US" sz="2000">
                <a:latin typeface="Lucida Sans Unicode" panose="020B0602030504020204" pitchFamily="34" charset="0"/>
                <a:ea typeface="Lucida Sans Unicode" panose="020B0602030504020204" pitchFamily="34" charset="0"/>
              </a:rPr>
              <a:t>Exploratory Data Analysis is part of the data science lifecycle</a:t>
            </a:r>
            <a:r>
              <a:rPr lang="en-US" sz="2000"/>
              <a:t> </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48F73B5-8A26-4CC2-A3DF-7FC20D30331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08843" y="807593"/>
            <a:ext cx="5213369" cy="5239568"/>
          </a:xfrm>
          <a:prstGeom prst="rect">
            <a:avLst/>
          </a:prstGeom>
          <a:noFill/>
          <a:effectLst/>
        </p:spPr>
      </p:pic>
      <p:sp>
        <p:nvSpPr>
          <p:cNvPr id="5" name="Slide Number Placeholder 4">
            <a:extLst>
              <a:ext uri="{FF2B5EF4-FFF2-40B4-BE49-F238E27FC236}">
                <a16:creationId xmlns:a16="http://schemas.microsoft.com/office/drawing/2014/main" id="{38BB9C73-5A94-4061-BBBF-6BFBBD39D74E}"/>
              </a:ext>
            </a:extLst>
          </p:cNvPr>
          <p:cNvSpPr>
            <a:spLocks noGrp="1"/>
          </p:cNvSpPr>
          <p:nvPr>
            <p:ph type="sldNum" sz="quarter" idx="12"/>
          </p:nvPr>
        </p:nvSpPr>
        <p:spPr>
          <a:xfrm>
            <a:off x="8610600" y="6356350"/>
            <a:ext cx="2743200" cy="365125"/>
          </a:xfrm>
        </p:spPr>
        <p:txBody>
          <a:bodyPr>
            <a:normAutofit/>
          </a:bodyPr>
          <a:lstStyle/>
          <a:p>
            <a:pPr>
              <a:spcAft>
                <a:spcPts val="600"/>
              </a:spcAft>
            </a:pPr>
            <a:fld id="{7FA81DE9-9325-4540-92B4-5A7DD3142AA3}" type="slidenum">
              <a:rPr lang="en-US">
                <a:solidFill>
                  <a:srgbClr val="303030"/>
                </a:solidFill>
              </a:rPr>
              <a:pPr>
                <a:spcAft>
                  <a:spcPts val="600"/>
                </a:spcAft>
              </a:pPr>
              <a:t>2</a:t>
            </a:fld>
            <a:endParaRPr lang="en-US">
              <a:solidFill>
                <a:srgbClr val="303030"/>
              </a:solidFill>
            </a:endParaRPr>
          </a:p>
        </p:txBody>
      </p:sp>
    </p:spTree>
    <p:extLst>
      <p:ext uri="{BB962C8B-B14F-4D97-AF65-F5344CB8AC3E}">
        <p14:creationId xmlns:p14="http://schemas.microsoft.com/office/powerpoint/2010/main" val="70379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DA243C0-4B55-48B5-A027-09520AC88E80}"/>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Definition of EDA</a:t>
            </a:r>
          </a:p>
        </p:txBody>
      </p:sp>
      <p:sp>
        <p:nvSpPr>
          <p:cNvPr id="3" name="Content Placeholder 2">
            <a:extLst>
              <a:ext uri="{FF2B5EF4-FFF2-40B4-BE49-F238E27FC236}">
                <a16:creationId xmlns:a16="http://schemas.microsoft.com/office/drawing/2014/main" id="{0E002F0C-305E-4402-8C58-4FD86712393A}"/>
              </a:ext>
            </a:extLst>
          </p:cNvPr>
          <p:cNvSpPr>
            <a:spLocks noGrp="1"/>
          </p:cNvSpPr>
          <p:nvPr>
            <p:ph idx="1"/>
          </p:nvPr>
        </p:nvSpPr>
        <p:spPr>
          <a:xfrm>
            <a:off x="1367624" y="2490436"/>
            <a:ext cx="9708995" cy="3567173"/>
          </a:xfrm>
        </p:spPr>
        <p:txBody>
          <a:bodyPr anchor="ctr">
            <a:normAutofit/>
          </a:bodyPr>
          <a:lstStyle/>
          <a:p>
            <a:r>
              <a:rPr lang="en-US" sz="2400" dirty="0">
                <a:latin typeface="Lucida Sans Unicode" panose="020B0602030504020204" pitchFamily="34" charset="0"/>
                <a:ea typeface="Lucida Sans Unicode" panose="020B0602030504020204" pitchFamily="34" charset="0"/>
              </a:rPr>
              <a:t>Exploratory Data Analysis (EDA) generally refers to the process of performing initial investigations on data with the aim of discovering patterns, anomalies, testing hypothesis or checking assumptions with the aid of descriptive statistics and graphical representations. </a:t>
            </a:r>
            <a:endParaRPr lang="en-US" sz="2400" dirty="0"/>
          </a:p>
        </p:txBody>
      </p:sp>
      <p:sp>
        <p:nvSpPr>
          <p:cNvPr id="4" name="Slide Number Placeholder 3">
            <a:extLst>
              <a:ext uri="{FF2B5EF4-FFF2-40B4-BE49-F238E27FC236}">
                <a16:creationId xmlns:a16="http://schemas.microsoft.com/office/drawing/2014/main" id="{BCB46923-A629-434E-BC05-6E7BE1B6E7F2}"/>
              </a:ext>
            </a:extLst>
          </p:cNvPr>
          <p:cNvSpPr>
            <a:spLocks noGrp="1"/>
          </p:cNvSpPr>
          <p:nvPr>
            <p:ph type="sldNum" sz="quarter" idx="12"/>
          </p:nvPr>
        </p:nvSpPr>
        <p:spPr>
          <a:xfrm>
            <a:off x="10707624" y="6382512"/>
            <a:ext cx="685800" cy="320040"/>
          </a:xfrm>
        </p:spPr>
        <p:txBody>
          <a:bodyPr>
            <a:normAutofit/>
          </a:bodyPr>
          <a:lstStyle/>
          <a:p>
            <a:pPr>
              <a:spcAft>
                <a:spcPts val="600"/>
              </a:spcAft>
            </a:pPr>
            <a:fld id="{7FA81DE9-9325-4540-92B4-5A7DD3142AA3}" type="slidenum">
              <a:rPr lang="en-US" sz="1000"/>
              <a:pPr>
                <a:spcAft>
                  <a:spcPts val="600"/>
                </a:spcAft>
              </a:pPr>
              <a:t>3</a:t>
            </a:fld>
            <a:endParaRPr lang="en-US" sz="1000"/>
          </a:p>
        </p:txBody>
      </p:sp>
    </p:spTree>
    <p:extLst>
      <p:ext uri="{BB962C8B-B14F-4D97-AF65-F5344CB8AC3E}">
        <p14:creationId xmlns:p14="http://schemas.microsoft.com/office/powerpoint/2010/main" val="7292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D162-E02C-4250-8517-1DE8F8943EEE}"/>
              </a:ext>
            </a:extLst>
          </p:cNvPr>
          <p:cNvSpPr>
            <a:spLocks noGrp="1"/>
          </p:cNvSpPr>
          <p:nvPr>
            <p:ph type="title"/>
          </p:nvPr>
        </p:nvSpPr>
        <p:spPr/>
        <p:txBody>
          <a:bodyPr>
            <a:normAutofit/>
          </a:bodyPr>
          <a:lstStyle/>
          <a:p>
            <a:r>
              <a:rPr lang="en-US" b="1" dirty="0">
                <a:latin typeface="Lucida Sans Unicode" panose="020B0602030504020204" pitchFamily="34" charset="0"/>
                <a:ea typeface="Lucida Sans Unicode" panose="020B0602030504020204" pitchFamily="34" charset="0"/>
              </a:rPr>
              <a:t>Steps involved in EDA </a:t>
            </a:r>
            <a:endParaRPr lang="en-US" dirty="0"/>
          </a:p>
        </p:txBody>
      </p:sp>
      <p:graphicFrame>
        <p:nvGraphicFramePr>
          <p:cNvPr id="4" name="Content Placeholder 3">
            <a:extLst>
              <a:ext uri="{FF2B5EF4-FFF2-40B4-BE49-F238E27FC236}">
                <a16:creationId xmlns:a16="http://schemas.microsoft.com/office/drawing/2014/main" id="{B59E2DA4-C1D1-431F-B21F-BD878F486B61}"/>
              </a:ext>
            </a:extLst>
          </p:cNvPr>
          <p:cNvGraphicFramePr>
            <a:graphicFrameLocks noGrp="1"/>
          </p:cNvGraphicFramePr>
          <p:nvPr>
            <p:ph idx="1"/>
            <p:extLst>
              <p:ext uri="{D42A27DB-BD31-4B8C-83A1-F6EECF244321}">
                <p14:modId xmlns:p14="http://schemas.microsoft.com/office/powerpoint/2010/main" val="3994674284"/>
              </p:ext>
            </p:extLst>
          </p:nvPr>
        </p:nvGraphicFramePr>
        <p:xfrm>
          <a:off x="1643974" y="1468876"/>
          <a:ext cx="9795754" cy="4474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EE14136-F11D-42C5-A8DC-0E457E083F60}"/>
              </a:ext>
            </a:extLst>
          </p:cNvPr>
          <p:cNvSpPr>
            <a:spLocks noGrp="1"/>
          </p:cNvSpPr>
          <p:nvPr>
            <p:ph type="sldNum" sz="quarter" idx="12"/>
          </p:nvPr>
        </p:nvSpPr>
        <p:spPr/>
        <p:txBody>
          <a:bodyPr/>
          <a:lstStyle/>
          <a:p>
            <a:fld id="{7FA81DE9-9325-4540-92B4-5A7DD3142AA3}" type="slidenum">
              <a:rPr lang="en-US" smtClean="0"/>
              <a:t>4</a:t>
            </a:fld>
            <a:endParaRPr lang="en-US"/>
          </a:p>
        </p:txBody>
      </p:sp>
    </p:spTree>
    <p:extLst>
      <p:ext uri="{BB962C8B-B14F-4D97-AF65-F5344CB8AC3E}">
        <p14:creationId xmlns:p14="http://schemas.microsoft.com/office/powerpoint/2010/main" val="250318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09ACAAD-DAA8-4CFC-814E-B264ADC03E2A}"/>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latin typeface="Lucida Sans Unicode" panose="020B0602030504020204" pitchFamily="34" charset="0"/>
                <a:ea typeface="Lucida Sans Unicode" panose="020B0602030504020204" pitchFamily="34" charset="0"/>
              </a:rPr>
              <a:t>Source of dataset </a:t>
            </a:r>
            <a:endParaRPr lang="en-US" sz="4000">
              <a:solidFill>
                <a:srgbClr val="FFFFFF"/>
              </a:solidFill>
            </a:endParaRPr>
          </a:p>
        </p:txBody>
      </p:sp>
      <p:sp>
        <p:nvSpPr>
          <p:cNvPr id="3" name="Content Placeholder 2">
            <a:extLst>
              <a:ext uri="{FF2B5EF4-FFF2-40B4-BE49-F238E27FC236}">
                <a16:creationId xmlns:a16="http://schemas.microsoft.com/office/drawing/2014/main" id="{2E45B087-C710-42E4-AC98-7B211DF2DBE8}"/>
              </a:ext>
            </a:extLst>
          </p:cNvPr>
          <p:cNvSpPr>
            <a:spLocks noGrp="1"/>
          </p:cNvSpPr>
          <p:nvPr>
            <p:ph idx="1"/>
          </p:nvPr>
        </p:nvSpPr>
        <p:spPr>
          <a:xfrm>
            <a:off x="1424904" y="2494450"/>
            <a:ext cx="4053545" cy="3563159"/>
          </a:xfrm>
        </p:spPr>
        <p:txBody>
          <a:bodyPr>
            <a:normAutofit/>
          </a:bodyPr>
          <a:lstStyle/>
          <a:p>
            <a:r>
              <a:rPr lang="en-US" sz="2400">
                <a:latin typeface="Lucida Sans Unicode" panose="020B0602030504020204" pitchFamily="34" charset="0"/>
                <a:ea typeface="Lucida Sans Unicode" panose="020B0602030504020204" pitchFamily="34" charset="0"/>
              </a:rPr>
              <a:t>The dataset used for this project is the Chocolate Bar Ratings which is compiled by Brady Brelinski, Founding Member of the Manhattan Chocolate Society.</a:t>
            </a:r>
          </a:p>
          <a:p>
            <a:endParaRPr lang="en-US" sz="2400"/>
          </a:p>
        </p:txBody>
      </p:sp>
      <p:sp>
        <p:nvSpPr>
          <p:cNvPr id="7" name="Slide Number Placeholder 6">
            <a:extLst>
              <a:ext uri="{FF2B5EF4-FFF2-40B4-BE49-F238E27FC236}">
                <a16:creationId xmlns:a16="http://schemas.microsoft.com/office/drawing/2014/main" id="{2534CF27-D5B4-4615-A3FD-4779BC12BC9A}"/>
              </a:ext>
            </a:extLst>
          </p:cNvPr>
          <p:cNvSpPr>
            <a:spLocks noGrp="1"/>
          </p:cNvSpPr>
          <p:nvPr>
            <p:ph type="sldNum" sz="quarter" idx="12"/>
          </p:nvPr>
        </p:nvSpPr>
        <p:spPr>
          <a:xfrm>
            <a:off x="10707624" y="6382512"/>
            <a:ext cx="685800" cy="320040"/>
          </a:xfrm>
        </p:spPr>
        <p:txBody>
          <a:bodyPr>
            <a:normAutofit/>
          </a:bodyPr>
          <a:lstStyle/>
          <a:p>
            <a:pPr>
              <a:spcAft>
                <a:spcPts val="600"/>
              </a:spcAft>
            </a:pPr>
            <a:fld id="{7FA81DE9-9325-4540-92B4-5A7DD3142AA3}" type="slidenum">
              <a:rPr lang="en-US" sz="1000"/>
              <a:pPr>
                <a:spcAft>
                  <a:spcPts val="600"/>
                </a:spcAft>
              </a:pPr>
              <a:t>5</a:t>
            </a:fld>
            <a:endParaRPr lang="en-US" sz="1000"/>
          </a:p>
        </p:txBody>
      </p:sp>
      <p:graphicFrame>
        <p:nvGraphicFramePr>
          <p:cNvPr id="6" name="Table 5">
            <a:extLst>
              <a:ext uri="{FF2B5EF4-FFF2-40B4-BE49-F238E27FC236}">
                <a16:creationId xmlns:a16="http://schemas.microsoft.com/office/drawing/2014/main" id="{491CD7AF-50E4-4B0B-A9DF-0CA1A5D8732C}"/>
              </a:ext>
            </a:extLst>
          </p:cNvPr>
          <p:cNvGraphicFramePr>
            <a:graphicFrameLocks noGrp="1"/>
          </p:cNvGraphicFramePr>
          <p:nvPr>
            <p:extLst>
              <p:ext uri="{D42A27DB-BD31-4B8C-83A1-F6EECF244321}">
                <p14:modId xmlns:p14="http://schemas.microsoft.com/office/powerpoint/2010/main" val="2944886018"/>
              </p:ext>
            </p:extLst>
          </p:nvPr>
        </p:nvGraphicFramePr>
        <p:xfrm>
          <a:off x="6098892" y="2532315"/>
          <a:ext cx="4802405" cy="3777365"/>
        </p:xfrm>
        <a:graphic>
          <a:graphicData uri="http://schemas.openxmlformats.org/drawingml/2006/table">
            <a:tbl>
              <a:tblPr firstRow="1" firstCol="1" bandRow="1">
                <a:tableStyleId>{5C22544A-7EE6-4342-B048-85BDC9FD1C3A}</a:tableStyleId>
              </a:tblPr>
              <a:tblGrid>
                <a:gridCol w="1862419">
                  <a:extLst>
                    <a:ext uri="{9D8B030D-6E8A-4147-A177-3AD203B41FA5}">
                      <a16:colId xmlns:a16="http://schemas.microsoft.com/office/drawing/2014/main" val="3629929019"/>
                    </a:ext>
                  </a:extLst>
                </a:gridCol>
                <a:gridCol w="2939986">
                  <a:extLst>
                    <a:ext uri="{9D8B030D-6E8A-4147-A177-3AD203B41FA5}">
                      <a16:colId xmlns:a16="http://schemas.microsoft.com/office/drawing/2014/main" val="3875929911"/>
                    </a:ext>
                  </a:extLst>
                </a:gridCol>
              </a:tblGrid>
              <a:tr h="234366">
                <a:tc>
                  <a:txBody>
                    <a:bodyPr/>
                    <a:lstStyle/>
                    <a:p>
                      <a:pPr marL="171450" marR="609600">
                        <a:spcBef>
                          <a:spcPts val="0"/>
                        </a:spcBef>
                        <a:spcAft>
                          <a:spcPts val="0"/>
                        </a:spcAft>
                      </a:pPr>
                      <a:r>
                        <a:rPr lang="en-US" sz="1100">
                          <a:effectLst/>
                        </a:rPr>
                        <a:t>Column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Description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3940134062"/>
                  </a:ext>
                </a:extLst>
              </a:tr>
              <a:tr h="397200">
                <a:tc>
                  <a:txBody>
                    <a:bodyPr/>
                    <a:lstStyle/>
                    <a:p>
                      <a:pPr marL="171450" marR="609600">
                        <a:spcBef>
                          <a:spcPts val="0"/>
                        </a:spcBef>
                        <a:spcAft>
                          <a:spcPts val="0"/>
                        </a:spcAft>
                      </a:pPr>
                      <a:r>
                        <a:rPr lang="en-US" sz="1100">
                          <a:effectLst/>
                        </a:rPr>
                        <a:t>Company (Maker-if known)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Name of the company manufacturing the bar.</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2535127174"/>
                  </a:ext>
                </a:extLst>
              </a:tr>
              <a:tr h="397200">
                <a:tc>
                  <a:txBody>
                    <a:bodyPr/>
                    <a:lstStyle/>
                    <a:p>
                      <a:pPr marL="171450" marR="609600">
                        <a:spcBef>
                          <a:spcPts val="0"/>
                        </a:spcBef>
                        <a:spcAft>
                          <a:spcPts val="0"/>
                        </a:spcAft>
                      </a:pPr>
                      <a:r>
                        <a:rPr lang="en-US" sz="1100">
                          <a:effectLst/>
                        </a:rPr>
                        <a:t>Specific Bean Originor Bar Name</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The specific geo-region of origin for the bar.</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194432246"/>
                  </a:ext>
                </a:extLst>
              </a:tr>
              <a:tr h="560035">
                <a:tc>
                  <a:txBody>
                    <a:bodyPr/>
                    <a:lstStyle/>
                    <a:p>
                      <a:pPr marL="171450" marR="609600">
                        <a:spcBef>
                          <a:spcPts val="0"/>
                        </a:spcBef>
                        <a:spcAft>
                          <a:spcPts val="0"/>
                        </a:spcAft>
                      </a:pPr>
                      <a:r>
                        <a:rPr lang="en-US" sz="1100">
                          <a:effectLst/>
                        </a:rPr>
                        <a:t>REF</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A value linked to when the review was entered in the database. Higher = more recent.</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4258641101"/>
                  </a:ext>
                </a:extLst>
              </a:tr>
              <a:tr h="234366">
                <a:tc>
                  <a:txBody>
                    <a:bodyPr/>
                    <a:lstStyle/>
                    <a:p>
                      <a:pPr marL="171450" marR="609600">
                        <a:spcBef>
                          <a:spcPts val="0"/>
                        </a:spcBef>
                        <a:spcAft>
                          <a:spcPts val="0"/>
                        </a:spcAft>
                      </a:pPr>
                      <a:r>
                        <a:rPr lang="en-US" sz="1100">
                          <a:effectLst/>
                        </a:rPr>
                        <a:t>ReviewDate</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Date of publication of the review.</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2608315959"/>
                  </a:ext>
                </a:extLst>
              </a:tr>
              <a:tr h="397200">
                <a:tc>
                  <a:txBody>
                    <a:bodyPr/>
                    <a:lstStyle/>
                    <a:p>
                      <a:pPr marL="171450" marR="609600">
                        <a:spcBef>
                          <a:spcPts val="0"/>
                        </a:spcBef>
                        <a:spcAft>
                          <a:spcPts val="0"/>
                        </a:spcAft>
                      </a:pPr>
                      <a:r>
                        <a:rPr lang="en-US" sz="1100">
                          <a:effectLst/>
                        </a:rPr>
                        <a:t>CocoaPercent</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Cocoa percentage (darkness) of the chocolate bar being reviewed.</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1428341647"/>
                  </a:ext>
                </a:extLst>
              </a:tr>
              <a:tr h="234366">
                <a:tc>
                  <a:txBody>
                    <a:bodyPr/>
                    <a:lstStyle/>
                    <a:p>
                      <a:pPr marL="171450" marR="609600">
                        <a:spcBef>
                          <a:spcPts val="0"/>
                        </a:spcBef>
                        <a:spcAft>
                          <a:spcPts val="0"/>
                        </a:spcAft>
                      </a:pPr>
                      <a:r>
                        <a:rPr lang="en-US" sz="1100">
                          <a:effectLst/>
                        </a:rPr>
                        <a:t>CompanyLocation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Manufacturer base country.</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1982046649"/>
                  </a:ext>
                </a:extLst>
              </a:tr>
              <a:tr h="234366">
                <a:tc>
                  <a:txBody>
                    <a:bodyPr/>
                    <a:lstStyle/>
                    <a:p>
                      <a:pPr marL="171450" marR="609600">
                        <a:spcBef>
                          <a:spcPts val="0"/>
                        </a:spcBef>
                        <a:spcAft>
                          <a:spcPts val="0"/>
                        </a:spcAft>
                      </a:pPr>
                      <a:r>
                        <a:rPr lang="en-US" sz="1100">
                          <a:effectLst/>
                        </a:rPr>
                        <a:t>Rating</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Expert rating for the bar.</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3540641328"/>
                  </a:ext>
                </a:extLst>
              </a:tr>
              <a:tr h="397200">
                <a:tc>
                  <a:txBody>
                    <a:bodyPr/>
                    <a:lstStyle/>
                    <a:p>
                      <a:pPr marL="171450" marR="609600">
                        <a:spcBef>
                          <a:spcPts val="0"/>
                        </a:spcBef>
                        <a:spcAft>
                          <a:spcPts val="0"/>
                        </a:spcAft>
                      </a:pPr>
                      <a:r>
                        <a:rPr lang="en-US" sz="1100">
                          <a:effectLst/>
                        </a:rPr>
                        <a:t>BeanType</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The variety (breed) of bean used, if provided.</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2607457826"/>
                  </a:ext>
                </a:extLst>
              </a:tr>
              <a:tr h="397200">
                <a:tc>
                  <a:txBody>
                    <a:bodyPr/>
                    <a:lstStyle/>
                    <a:p>
                      <a:pPr marL="171450" marR="609600">
                        <a:spcBef>
                          <a:spcPts val="0"/>
                        </a:spcBef>
                        <a:spcAft>
                          <a:spcPts val="0"/>
                        </a:spcAft>
                      </a:pPr>
                      <a:r>
                        <a:rPr lang="en-US" sz="1100">
                          <a:effectLst/>
                        </a:rPr>
                        <a:t>Broad BeanOrigin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tc>
                  <a:txBody>
                    <a:bodyPr/>
                    <a:lstStyle/>
                    <a:p>
                      <a:pPr marL="162560" marR="609600">
                        <a:spcBef>
                          <a:spcPts val="0"/>
                        </a:spcBef>
                        <a:spcAft>
                          <a:spcPts val="0"/>
                        </a:spcAft>
                      </a:pPr>
                      <a:r>
                        <a:rPr lang="en-US" sz="1100">
                          <a:effectLst/>
                        </a:rPr>
                        <a:t>The broad geo-region of origin for the bean.</a:t>
                      </a:r>
                      <a:endParaRPr lang="en-US" sz="1100">
                        <a:effectLst/>
                        <a:latin typeface="Lucida Sans Unicode" panose="020B0602030504020204" pitchFamily="34" charset="0"/>
                        <a:ea typeface="Lucida Sans Unicode" panose="020B0602030504020204" pitchFamily="34" charset="0"/>
                        <a:cs typeface="Times New Roman" panose="02020603050405020304" pitchFamily="18" charset="0"/>
                      </a:endParaRPr>
                    </a:p>
                  </a:txBody>
                  <a:tcPr marL="21808" marR="21808" marT="21808" marB="21808" anchor="ctr"/>
                </a:tc>
                <a:extLst>
                  <a:ext uri="{0D108BD9-81ED-4DB2-BD59-A6C34878D82A}">
                    <a16:rowId xmlns:a16="http://schemas.microsoft.com/office/drawing/2014/main" val="1571248317"/>
                  </a:ext>
                </a:extLst>
              </a:tr>
            </a:tbl>
          </a:graphicData>
        </a:graphic>
      </p:graphicFrame>
    </p:spTree>
    <p:extLst>
      <p:ext uri="{BB962C8B-B14F-4D97-AF65-F5344CB8AC3E}">
        <p14:creationId xmlns:p14="http://schemas.microsoft.com/office/powerpoint/2010/main" val="151593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2"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1275F64-7B83-4541-B0F5-6AEF97EF1943}"/>
              </a:ext>
            </a:extLst>
          </p:cNvPr>
          <p:cNvSpPr>
            <a:spLocks noGrp="1"/>
          </p:cNvSpPr>
          <p:nvPr>
            <p:ph type="title"/>
          </p:nvPr>
        </p:nvSpPr>
        <p:spPr>
          <a:xfrm>
            <a:off x="1098468" y="885651"/>
            <a:ext cx="3229803" cy="4624603"/>
          </a:xfrm>
        </p:spPr>
        <p:txBody>
          <a:bodyPr>
            <a:normAutofit/>
          </a:bodyPr>
          <a:lstStyle/>
          <a:p>
            <a:r>
              <a:rPr lang="en-US" b="1">
                <a:solidFill>
                  <a:srgbClr val="FFFFFF"/>
                </a:solidFill>
                <a:latin typeface="Lucida Sans Unicode" panose="020B0602030504020204" pitchFamily="34" charset="0"/>
                <a:ea typeface="Lucida Sans Unicode" panose="020B0602030504020204" pitchFamily="34" charset="0"/>
              </a:rPr>
              <a:t>Hypothesis</a:t>
            </a:r>
            <a:endParaRPr lang="en-US">
              <a:solidFill>
                <a:srgbClr val="FFFFFF"/>
              </a:solidFill>
            </a:endParaRPr>
          </a:p>
        </p:txBody>
      </p:sp>
      <p:sp>
        <p:nvSpPr>
          <p:cNvPr id="3" name="Content Placeholder 2">
            <a:extLst>
              <a:ext uri="{FF2B5EF4-FFF2-40B4-BE49-F238E27FC236}">
                <a16:creationId xmlns:a16="http://schemas.microsoft.com/office/drawing/2014/main" id="{DBF20942-7611-4551-9165-4576863561EB}"/>
              </a:ext>
            </a:extLst>
          </p:cNvPr>
          <p:cNvSpPr>
            <a:spLocks noGrp="1"/>
          </p:cNvSpPr>
          <p:nvPr>
            <p:ph idx="1"/>
          </p:nvPr>
        </p:nvSpPr>
        <p:spPr>
          <a:xfrm>
            <a:off x="4978708" y="885651"/>
            <a:ext cx="6525220" cy="4616849"/>
          </a:xfrm>
        </p:spPr>
        <p:txBody>
          <a:bodyPr anchor="ctr">
            <a:normAutofit/>
          </a:bodyPr>
          <a:lstStyle/>
          <a:p>
            <a:r>
              <a:rPr lang="en-US" sz="2400" dirty="0">
                <a:latin typeface="Lucida Sans Unicode" panose="020B0602030504020204" pitchFamily="34" charset="0"/>
                <a:ea typeface="Lucida Sans Unicode" panose="020B0602030504020204" pitchFamily="34" charset="0"/>
                <a:cs typeface="Georgia" panose="02040502050405020303" pitchFamily="18" charset="0"/>
              </a:rPr>
              <a:t>Over time, there has been a correlation between cocoa ratings and the proportion of cocoa in a chocolate bar, as the quality of cocoa beans and chocolate bars has improved.</a:t>
            </a:r>
            <a:endParaRPr lang="en-US" sz="2400" dirty="0">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A64C9F99-EAEC-4343-A8E9-6D6FEBBF4B95}"/>
              </a:ext>
            </a:extLst>
          </p:cNvPr>
          <p:cNvSpPr>
            <a:spLocks noGrp="1"/>
          </p:cNvSpPr>
          <p:nvPr>
            <p:ph type="sldNum" sz="quarter" idx="12"/>
          </p:nvPr>
        </p:nvSpPr>
        <p:spPr>
          <a:xfrm>
            <a:off x="10707624" y="6382512"/>
            <a:ext cx="685800" cy="320040"/>
          </a:xfrm>
        </p:spPr>
        <p:txBody>
          <a:bodyPr>
            <a:normAutofit/>
          </a:bodyPr>
          <a:lstStyle/>
          <a:p>
            <a:pPr>
              <a:spcAft>
                <a:spcPts val="600"/>
              </a:spcAft>
            </a:pPr>
            <a:fld id="{7FA81DE9-9325-4540-92B4-5A7DD3142AA3}" type="slidenum">
              <a:rPr lang="en-US" sz="1000"/>
              <a:pPr>
                <a:spcAft>
                  <a:spcPts val="600"/>
                </a:spcAft>
              </a:pPr>
              <a:t>6</a:t>
            </a:fld>
            <a:endParaRPr lang="en-US" sz="1000"/>
          </a:p>
        </p:txBody>
      </p:sp>
    </p:spTree>
    <p:extLst>
      <p:ext uri="{BB962C8B-B14F-4D97-AF65-F5344CB8AC3E}">
        <p14:creationId xmlns:p14="http://schemas.microsoft.com/office/powerpoint/2010/main" val="125774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014F03-1AAD-40E0-AC0D-C59A46BEB6E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latin typeface="Lucida Sans Unicode" panose="020B0602030504020204" pitchFamily="34" charset="0"/>
                <a:ea typeface="Lucida Sans Unicode" panose="020B0602030504020204" pitchFamily="34" charset="0"/>
              </a:rPr>
              <a:t>Hypothetical Questions.</a:t>
            </a:r>
            <a:endParaRPr lang="en-US" sz="4000">
              <a:solidFill>
                <a:srgbClr val="FFFFFF"/>
              </a:solidFill>
            </a:endParaRPr>
          </a:p>
        </p:txBody>
      </p:sp>
      <p:sp>
        <p:nvSpPr>
          <p:cNvPr id="3" name="Content Placeholder 2">
            <a:extLst>
              <a:ext uri="{FF2B5EF4-FFF2-40B4-BE49-F238E27FC236}">
                <a16:creationId xmlns:a16="http://schemas.microsoft.com/office/drawing/2014/main" id="{5D06989B-EA22-4719-9388-9E91B4070967}"/>
              </a:ext>
            </a:extLst>
          </p:cNvPr>
          <p:cNvSpPr>
            <a:spLocks noGrp="1"/>
          </p:cNvSpPr>
          <p:nvPr>
            <p:ph idx="1"/>
          </p:nvPr>
        </p:nvSpPr>
        <p:spPr>
          <a:xfrm>
            <a:off x="1367624" y="2490436"/>
            <a:ext cx="9708995" cy="3567173"/>
          </a:xfrm>
        </p:spPr>
        <p:txBody>
          <a:bodyPr anchor="ctr">
            <a:normAutofit/>
          </a:bodyPr>
          <a:lstStyle/>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Which countries produces the best cocoa beans?</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Which countries have the highest-rated chocolate bars?</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Is there relationship between the proportion of cocoa in chocolate bar and the rating?</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What are the top ten companies with the highest rating?</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What is the pattern over the years with respect to Cocoa percentage in bar?</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Which Countries produces the best chocolate bars?</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Which chocolate beans have the highest ratings?</a:t>
            </a:r>
          </a:p>
          <a:p>
            <a:pPr marL="342900" indent="-342900"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Has the quality of cocoa change over the years?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430BCF-4531-47B9-9433-36604E434939}"/>
              </a:ext>
            </a:extLst>
          </p:cNvPr>
          <p:cNvSpPr>
            <a:spLocks noGrp="1"/>
          </p:cNvSpPr>
          <p:nvPr>
            <p:ph type="sldNum" sz="quarter" idx="12"/>
          </p:nvPr>
        </p:nvSpPr>
        <p:spPr/>
        <p:txBody>
          <a:bodyPr/>
          <a:lstStyle/>
          <a:p>
            <a:fld id="{70EC4113-9F95-A845-A634-8A906A6C5F1F}" type="slidenum">
              <a:rPr lang="en-GH" smtClean="0"/>
              <a:t>7</a:t>
            </a:fld>
            <a:endParaRPr lang="en-GH"/>
          </a:p>
        </p:txBody>
      </p:sp>
    </p:spTree>
    <p:extLst>
      <p:ext uri="{BB962C8B-B14F-4D97-AF65-F5344CB8AC3E}">
        <p14:creationId xmlns:p14="http://schemas.microsoft.com/office/powerpoint/2010/main" val="120675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EE8A5-5E8E-46BE-810E-DFA752DFACE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effectLst/>
                <a:latin typeface="+mj-lt"/>
                <a:ea typeface="+mj-ea"/>
                <a:cs typeface="+mj-cs"/>
              </a:rPr>
              <a:t>Which countries produces the best cocoa beans?</a:t>
            </a:r>
            <a:endParaRPr lang="en-US" sz="33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E1804B6B-EAD2-4B62-8E3E-0C0826800E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376674"/>
            <a:ext cx="6780700" cy="4102322"/>
          </a:xfrm>
          <a:prstGeom prst="rect">
            <a:avLst/>
          </a:prstGeom>
          <a:noFill/>
        </p:spPr>
      </p:pic>
      <p:sp>
        <p:nvSpPr>
          <p:cNvPr id="5" name="Slide Number Placeholder 4">
            <a:extLst>
              <a:ext uri="{FF2B5EF4-FFF2-40B4-BE49-F238E27FC236}">
                <a16:creationId xmlns:a16="http://schemas.microsoft.com/office/drawing/2014/main" id="{59CC81E7-F39F-4D5B-8D35-81D5770DA4E6}"/>
              </a:ext>
            </a:extLst>
          </p:cNvPr>
          <p:cNvSpPr>
            <a:spLocks noGrp="1"/>
          </p:cNvSpPr>
          <p:nvPr>
            <p:ph type="sldNum" sz="quarter" idx="12"/>
          </p:nvPr>
        </p:nvSpPr>
        <p:spPr/>
        <p:txBody>
          <a:bodyPr/>
          <a:lstStyle/>
          <a:p>
            <a:fld id="{70EC4113-9F95-A845-A634-8A906A6C5F1F}" type="slidenum">
              <a:rPr lang="en-GH" smtClean="0"/>
              <a:t>8</a:t>
            </a:fld>
            <a:endParaRPr lang="en-GH"/>
          </a:p>
        </p:txBody>
      </p:sp>
    </p:spTree>
    <p:extLst>
      <p:ext uri="{BB962C8B-B14F-4D97-AF65-F5344CB8AC3E}">
        <p14:creationId xmlns:p14="http://schemas.microsoft.com/office/powerpoint/2010/main" val="269118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29C13-4168-4FB3-B3D3-3345A5E510DB}"/>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b="1" kern="1200">
                <a:solidFill>
                  <a:schemeClr val="bg1"/>
                </a:solidFill>
                <a:effectLst/>
                <a:latin typeface="+mj-lt"/>
                <a:ea typeface="+mj-ea"/>
                <a:cs typeface="+mj-cs"/>
              </a:rPr>
              <a:t>Which countries have the highest-rated chocolate bars?</a:t>
            </a:r>
            <a:endParaRPr lang="en-US" sz="4100" kern="1200">
              <a:solidFill>
                <a:schemeClr val="bg1"/>
              </a:solidFill>
              <a:latin typeface="+mj-lt"/>
              <a:ea typeface="+mj-ea"/>
              <a:cs typeface="+mj-cs"/>
            </a:endParaRPr>
          </a:p>
        </p:txBody>
      </p:sp>
      <p:pic>
        <p:nvPicPr>
          <p:cNvPr id="4" name="Content Placeholder 3">
            <a:extLst>
              <a:ext uri="{FF2B5EF4-FFF2-40B4-BE49-F238E27FC236}">
                <a16:creationId xmlns:a16="http://schemas.microsoft.com/office/drawing/2014/main" id="{6418E17F-2CBF-4F83-8D90-ABD179CF0B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943552" y="428018"/>
            <a:ext cx="4654297" cy="5789902"/>
          </a:xfrm>
          <a:prstGeom prst="rect">
            <a:avLst/>
          </a:prstGeom>
          <a:noFill/>
        </p:spPr>
      </p:pic>
      <p:sp>
        <p:nvSpPr>
          <p:cNvPr id="5" name="Slide Number Placeholder 4">
            <a:extLst>
              <a:ext uri="{FF2B5EF4-FFF2-40B4-BE49-F238E27FC236}">
                <a16:creationId xmlns:a16="http://schemas.microsoft.com/office/drawing/2014/main" id="{F0E009E3-CDE9-45CD-B37A-584AD20C2E5D}"/>
              </a:ext>
            </a:extLst>
          </p:cNvPr>
          <p:cNvSpPr>
            <a:spLocks noGrp="1"/>
          </p:cNvSpPr>
          <p:nvPr>
            <p:ph type="sldNum" sz="quarter" idx="12"/>
          </p:nvPr>
        </p:nvSpPr>
        <p:spPr/>
        <p:txBody>
          <a:bodyPr/>
          <a:lstStyle/>
          <a:p>
            <a:fld id="{70EC4113-9F95-A845-A634-8A906A6C5F1F}" type="slidenum">
              <a:rPr lang="en-GH" smtClean="0"/>
              <a:t>9</a:t>
            </a:fld>
            <a:endParaRPr lang="en-GH"/>
          </a:p>
        </p:txBody>
      </p:sp>
    </p:spTree>
    <p:extLst>
      <p:ext uri="{BB962C8B-B14F-4D97-AF65-F5344CB8AC3E}">
        <p14:creationId xmlns:p14="http://schemas.microsoft.com/office/powerpoint/2010/main" val="284373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578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Georgia</vt:lpstr>
      <vt:lpstr>Lucida Sans Unicode</vt:lpstr>
      <vt:lpstr>Times New Roman</vt:lpstr>
      <vt:lpstr>Office Theme</vt:lpstr>
      <vt:lpstr>Exploratory Data Analysis Project Report on Chocolate Bar Ratings</vt:lpstr>
      <vt:lpstr>Introduction </vt:lpstr>
      <vt:lpstr>Definition of EDA</vt:lpstr>
      <vt:lpstr>Steps involved in EDA </vt:lpstr>
      <vt:lpstr>Source of dataset </vt:lpstr>
      <vt:lpstr>Hypothesis</vt:lpstr>
      <vt:lpstr>Hypothetical Questions.</vt:lpstr>
      <vt:lpstr>Which countries produces the best cocoa beans?</vt:lpstr>
      <vt:lpstr>Which countries have the highest-rated chocolate bars?</vt:lpstr>
      <vt:lpstr>Is there relationship between the proportion of cocoa in chocolate bar and the rating?</vt:lpstr>
      <vt:lpstr>What are the top ten companies with the highest rating?</vt:lpstr>
      <vt:lpstr>What is the pattern over the years with respect to rating?</vt:lpstr>
      <vt:lpstr>Which Countries produces the best chocolate bars? </vt:lpstr>
      <vt:lpstr>Which chocolate beans have the highest ratings?</vt:lpstr>
      <vt:lpstr>Has the quality of chocolate change over the years?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Armah-Mensah</dc:creator>
  <cp:lastModifiedBy>Elliot Kojo Attipoe</cp:lastModifiedBy>
  <cp:revision>5</cp:revision>
  <dcterms:created xsi:type="dcterms:W3CDTF">2021-06-01T22:20:12Z</dcterms:created>
  <dcterms:modified xsi:type="dcterms:W3CDTF">2021-06-04T11:20:30Z</dcterms:modified>
</cp:coreProperties>
</file>