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2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Arimo" charset="1" panose="020B0604020202020204"/>
      <p:regular r:id="rId25"/>
    </p:embeddedFont>
    <p:embeddedFont>
      <p:font typeface="Poppins Bold" charset="1" panose="00000800000000000000"/>
      <p:regular r:id="rId26"/>
    </p:embeddedFont>
    <p:embeddedFont>
      <p:font typeface="Poppins" charset="1" panose="00000500000000000000"/>
      <p:regular r:id="rId28"/>
    </p:embeddedFont>
    <p:embeddedFont>
      <p:font typeface="Arimo Bold" charset="1" panose="020B0704020202020204"/>
      <p:regular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notesMasters/notesMaster1.xml" Type="http://schemas.openxmlformats.org/officeDocument/2006/relationships/notesMaster"/><Relationship Id="rId23" Target="theme/theme2.xml" Type="http://schemas.openxmlformats.org/officeDocument/2006/relationships/theme"/><Relationship Id="rId24" Target="notesSlides/notesSlide1.xml" Type="http://schemas.openxmlformats.org/officeDocument/2006/relationships/notes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notesSlides/notesSlide2.xml" Type="http://schemas.openxmlformats.org/officeDocument/2006/relationships/notesSlide"/><Relationship Id="rId28" Target="fonts/font28.fntdata" Type="http://schemas.openxmlformats.org/officeDocument/2006/relationships/font"/><Relationship Id="rId29" Target="notesSlides/notesSlide3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4.xml" Type="http://schemas.openxmlformats.org/officeDocument/2006/relationships/notesSlide"/><Relationship Id="rId31" Target="notesSlides/notesSlide5.xml" Type="http://schemas.openxmlformats.org/officeDocument/2006/relationships/notesSlide"/><Relationship Id="rId32" Target="notesSlides/notesSlide6.xml" Type="http://schemas.openxmlformats.org/officeDocument/2006/relationships/notesSlide"/><Relationship Id="rId33" Target="notesSlides/notesSlide7.xml" Type="http://schemas.openxmlformats.org/officeDocument/2006/relationships/notesSlide"/><Relationship Id="rId34" Target="notesSlides/notesSlide8.xml" Type="http://schemas.openxmlformats.org/officeDocument/2006/relationships/notesSlide"/><Relationship Id="rId35" Target="notesSlides/notesSlide9.xml" Type="http://schemas.openxmlformats.org/officeDocument/2006/relationships/notesSlide"/><Relationship Id="rId36" Target="notesSlides/notesSlide10.xml" Type="http://schemas.openxmlformats.org/officeDocument/2006/relationships/notesSlide"/><Relationship Id="rId37" Target="notesSlides/notesSlide11.xml" Type="http://schemas.openxmlformats.org/officeDocument/2006/relationships/notesSlide"/><Relationship Id="rId38" Target="notesSlides/notesSlide12.xml" Type="http://schemas.openxmlformats.org/officeDocument/2006/relationships/notesSlide"/><Relationship Id="rId39" Target="notesSlides/notesSlide13.xml" Type="http://schemas.openxmlformats.org/officeDocument/2006/relationships/notesSlide"/><Relationship Id="rId4" Target="theme/theme1.xml" Type="http://schemas.openxmlformats.org/officeDocument/2006/relationships/theme"/><Relationship Id="rId40" Target="notesSlides/notesSlide14.xml" Type="http://schemas.openxmlformats.org/officeDocument/2006/relationships/notesSlide"/><Relationship Id="rId41" Target="notesSlides/notesSlide15.xml" Type="http://schemas.openxmlformats.org/officeDocument/2006/relationships/notesSlide"/><Relationship Id="rId42" Target="fonts/font42.fntdata" Type="http://schemas.openxmlformats.org/officeDocument/2006/relationships/font"/><Relationship Id="rId43" Target="notesSlides/notesSlide16.xml" Type="http://schemas.openxmlformats.org/officeDocument/2006/relationships/notesSlid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1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4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5.xml" Type="http://schemas.openxmlformats.org/officeDocument/2006/relationships/notesSlid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6.xml" Type="http://schemas.openxmlformats.org/officeDocument/2006/relationships/notesSlid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https://www.kaggle.com/datasets/ulrikthygepedersen/online-retail-dataset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292D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00100" y="4987700"/>
            <a:ext cx="5673600" cy="5299200"/>
            <a:chOff x="0" y="0"/>
            <a:chExt cx="7564800" cy="706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4572" y="3516630"/>
              <a:ext cx="3795903" cy="3551174"/>
            </a:xfrm>
            <a:custGeom>
              <a:avLst/>
              <a:gdLst/>
              <a:ahLst/>
              <a:cxnLst/>
              <a:rect r="r" b="b" t="t" l="l"/>
              <a:pathLst>
                <a:path h="3551174" w="3795903">
                  <a:moveTo>
                    <a:pt x="4572" y="0"/>
                  </a:moveTo>
                  <a:cubicBezTo>
                    <a:pt x="0" y="941197"/>
                    <a:pt x="397637" y="1845183"/>
                    <a:pt x="1109472" y="2511425"/>
                  </a:cubicBezTo>
                  <a:cubicBezTo>
                    <a:pt x="1821307" y="3177667"/>
                    <a:pt x="2788285" y="3551174"/>
                    <a:pt x="3795903" y="3548888"/>
                  </a:cubicBezTo>
                  <a:lnTo>
                    <a:pt x="3787013" y="16129"/>
                  </a:lnTo>
                  <a:close/>
                </a:path>
              </a:pathLst>
            </a:custGeom>
            <a:solidFill>
              <a:srgbClr val="FFDF5F"/>
            </a:solidFill>
          </p:spPr>
        </p:sp>
      </p:grpSp>
      <p:grpSp>
        <p:nvGrpSpPr>
          <p:cNvPr name="Group 4" id="4"/>
          <p:cNvGrpSpPr/>
          <p:nvPr/>
        </p:nvGrpSpPr>
        <p:grpSpPr>
          <a:xfrm rot="5400000">
            <a:off x="11700" y="7615300"/>
            <a:ext cx="5377800" cy="5401200"/>
            <a:chOff x="0" y="0"/>
            <a:chExt cx="7170400" cy="72016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3600831"/>
              <a:ext cx="3594354" cy="3603244"/>
            </a:xfrm>
            <a:custGeom>
              <a:avLst/>
              <a:gdLst/>
              <a:ahLst/>
              <a:cxnLst/>
              <a:rect r="r" b="b" t="t" l="l"/>
              <a:pathLst>
                <a:path h="3603244" w="3594354">
                  <a:moveTo>
                    <a:pt x="0" y="0"/>
                  </a:moveTo>
                  <a:cubicBezTo>
                    <a:pt x="0" y="956564"/>
                    <a:pt x="378968" y="1873885"/>
                    <a:pt x="1053338" y="2549398"/>
                  </a:cubicBezTo>
                  <a:cubicBezTo>
                    <a:pt x="1727708" y="3224911"/>
                    <a:pt x="2641981" y="3603244"/>
                    <a:pt x="3594354" y="3600831"/>
                  </a:cubicBezTo>
                  <a:lnTo>
                    <a:pt x="3585210" y="0"/>
                  </a:lnTo>
                  <a:close/>
                </a:path>
              </a:pathLst>
            </a:custGeom>
            <a:solidFill>
              <a:srgbClr val="FF812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5536800" cy="5398200"/>
            <a:chOff x="0" y="0"/>
            <a:chExt cx="7382400" cy="71976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382383" cy="7197598"/>
            </a:xfrm>
            <a:custGeom>
              <a:avLst/>
              <a:gdLst/>
              <a:ahLst/>
              <a:cxnLst/>
              <a:rect r="r" b="b" t="t" l="l"/>
              <a:pathLst>
                <a:path h="7197598" w="7382383">
                  <a:moveTo>
                    <a:pt x="0" y="0"/>
                  </a:moveTo>
                  <a:lnTo>
                    <a:pt x="3783584" y="0"/>
                  </a:lnTo>
                  <a:cubicBezTo>
                    <a:pt x="5771134" y="0"/>
                    <a:pt x="7382383" y="1611249"/>
                    <a:pt x="7382383" y="3598799"/>
                  </a:cubicBezTo>
                  <a:lnTo>
                    <a:pt x="7382383" y="7197598"/>
                  </a:lnTo>
                  <a:lnTo>
                    <a:pt x="0" y="7197598"/>
                  </a:lnTo>
                  <a:close/>
                </a:path>
              </a:pathLst>
            </a:custGeom>
            <a:solidFill>
              <a:srgbClr val="6D31FD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-200" y="5398050"/>
            <a:ext cx="3307800" cy="2229000"/>
            <a:chOff x="0" y="0"/>
            <a:chExt cx="4410400" cy="2972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10456" cy="2972054"/>
            </a:xfrm>
            <a:custGeom>
              <a:avLst/>
              <a:gdLst/>
              <a:ahLst/>
              <a:cxnLst/>
              <a:rect r="r" b="b" t="t" l="l"/>
              <a:pathLst>
                <a:path h="2972054" w="4410456">
                  <a:moveTo>
                    <a:pt x="0" y="0"/>
                  </a:moveTo>
                  <a:lnTo>
                    <a:pt x="4410456" y="0"/>
                  </a:lnTo>
                  <a:lnTo>
                    <a:pt x="4410456" y="2972054"/>
                  </a:lnTo>
                  <a:lnTo>
                    <a:pt x="0" y="2972054"/>
                  </a:lnTo>
                  <a:close/>
                </a:path>
              </a:pathLst>
            </a:custGeom>
            <a:solidFill>
              <a:srgbClr val="066B6B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3307800" y="5403200"/>
            <a:ext cx="2229000" cy="2229000"/>
            <a:chOff x="0" y="0"/>
            <a:chExt cx="2972000" cy="2972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972054" cy="2972054"/>
            </a:xfrm>
            <a:custGeom>
              <a:avLst/>
              <a:gdLst/>
              <a:ahLst/>
              <a:cxnLst/>
              <a:rect r="r" b="b" t="t" l="l"/>
              <a:pathLst>
                <a:path h="2972054" w="2972054">
                  <a:moveTo>
                    <a:pt x="0" y="1486027"/>
                  </a:moveTo>
                  <a:cubicBezTo>
                    <a:pt x="0" y="665353"/>
                    <a:pt x="665353" y="0"/>
                    <a:pt x="1486027" y="0"/>
                  </a:cubicBezTo>
                  <a:cubicBezTo>
                    <a:pt x="2306701" y="0"/>
                    <a:pt x="2972054" y="665353"/>
                    <a:pt x="2972054" y="1486027"/>
                  </a:cubicBezTo>
                  <a:cubicBezTo>
                    <a:pt x="2972054" y="2306701"/>
                    <a:pt x="2306701" y="2972054"/>
                    <a:pt x="1486027" y="2972054"/>
                  </a:cubicBezTo>
                  <a:cubicBezTo>
                    <a:pt x="665353" y="2972054"/>
                    <a:pt x="0" y="2306701"/>
                    <a:pt x="0" y="1486027"/>
                  </a:cubicBezTo>
                  <a:close/>
                </a:path>
              </a:pathLst>
            </a:custGeom>
            <a:solidFill>
              <a:srgbClr val="8289FF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3532025" y="9439629"/>
            <a:ext cx="4207350" cy="42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3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‹#›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6473250" y="1675446"/>
            <a:ext cx="11245200" cy="4586173"/>
            <a:chOff x="0" y="0"/>
            <a:chExt cx="14993600" cy="611489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4993600" cy="6114897"/>
            </a:xfrm>
            <a:custGeom>
              <a:avLst/>
              <a:gdLst/>
              <a:ahLst/>
              <a:cxnLst/>
              <a:rect r="r" b="b" t="t" l="l"/>
              <a:pathLst>
                <a:path h="6114897" w="14993600">
                  <a:moveTo>
                    <a:pt x="0" y="0"/>
                  </a:moveTo>
                  <a:lnTo>
                    <a:pt x="14993600" y="0"/>
                  </a:lnTo>
                  <a:lnTo>
                    <a:pt x="14993600" y="6114897"/>
                  </a:lnTo>
                  <a:lnTo>
                    <a:pt x="0" y="61148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9525"/>
              <a:ext cx="14993600" cy="6105373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9504"/>
                </a:lnSpc>
              </a:pPr>
              <a:r>
                <a:rPr lang="en-US" b="true" sz="88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Project 2:</a:t>
              </a:r>
            </a:p>
            <a:p>
              <a:pPr algn="l">
                <a:lnSpc>
                  <a:spcPts val="9504"/>
                </a:lnSpc>
              </a:pPr>
              <a:r>
                <a:rPr lang="en-US" b="true" sz="88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Large-Scale Data Processing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62426" y="330585"/>
            <a:ext cx="8961120" cy="441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Hexaware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064454" y="238251"/>
            <a:ext cx="8961120" cy="410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Aug 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D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32100" y="-1250"/>
            <a:ext cx="5713942" cy="13116500"/>
          </a:xfrm>
          <a:custGeom>
            <a:avLst/>
            <a:gdLst/>
            <a:ahLst/>
            <a:cxnLst/>
            <a:rect r="r" b="b" t="t" l="l"/>
            <a:pathLst>
              <a:path h="13116500" w="5713942">
                <a:moveTo>
                  <a:pt x="0" y="0"/>
                </a:moveTo>
                <a:lnTo>
                  <a:pt x="5713942" y="0"/>
                </a:lnTo>
                <a:lnTo>
                  <a:pt x="5713942" y="13116500"/>
                </a:lnTo>
                <a:lnTo>
                  <a:pt x="0" y="131165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532025" y="9439629"/>
            <a:ext cx="4207350" cy="42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3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‹#›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579800" y="324600"/>
            <a:ext cx="4229400" cy="436800"/>
            <a:chOff x="0" y="0"/>
            <a:chExt cx="5639200" cy="582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639200" cy="582400"/>
            </a:xfrm>
            <a:custGeom>
              <a:avLst/>
              <a:gdLst/>
              <a:ahLst/>
              <a:cxnLst/>
              <a:rect r="r" b="b" t="t" l="l"/>
              <a:pathLst>
                <a:path h="582400" w="5639200">
                  <a:moveTo>
                    <a:pt x="0" y="0"/>
                  </a:moveTo>
                  <a:lnTo>
                    <a:pt x="5639200" y="0"/>
                  </a:lnTo>
                  <a:lnTo>
                    <a:pt x="5639200" y="582400"/>
                  </a:lnTo>
                  <a:lnTo>
                    <a:pt x="0" y="582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85725"/>
              <a:ext cx="5639200" cy="6681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24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Hexaware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143350" y="324600"/>
            <a:ext cx="4564800" cy="436800"/>
            <a:chOff x="0" y="0"/>
            <a:chExt cx="6086400" cy="582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086400" cy="582400"/>
            </a:xfrm>
            <a:custGeom>
              <a:avLst/>
              <a:gdLst/>
              <a:ahLst/>
              <a:cxnLst/>
              <a:rect r="r" b="b" t="t" l="l"/>
              <a:pathLst>
                <a:path h="582400" w="6086400">
                  <a:moveTo>
                    <a:pt x="0" y="0"/>
                  </a:moveTo>
                  <a:lnTo>
                    <a:pt x="6086400" y="0"/>
                  </a:lnTo>
                  <a:lnTo>
                    <a:pt x="6086400" y="582400"/>
                  </a:lnTo>
                  <a:lnTo>
                    <a:pt x="0" y="582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85725"/>
              <a:ext cx="6086400" cy="6681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324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Aug 2025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765271" y="2113650"/>
            <a:ext cx="11645861" cy="6687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6"/>
              </a:lnSpc>
            </a:pPr>
            <a:r>
              <a:rPr lang="en-US" sz="2265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Setup and Configuration</a:t>
            </a:r>
          </a:p>
          <a:p>
            <a:pPr algn="l" marL="772533" indent="-386266" lvl="1">
              <a:lnSpc>
                <a:spcPts val="3126"/>
              </a:lnSpc>
              <a:buFont typeface="Arial"/>
              <a:buChar char="•"/>
            </a:pPr>
            <a:r>
              <a:rPr lang="en-US" sz="2265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Provision Azure resources (Databricks Workspace + Storage Account).</a:t>
            </a:r>
          </a:p>
          <a:p>
            <a:pPr algn="l" marL="772533" indent="-386266" lvl="1">
              <a:lnSpc>
                <a:spcPts val="3126"/>
              </a:lnSpc>
              <a:buFont typeface="Arial"/>
              <a:buChar char="•"/>
            </a:pPr>
            <a:r>
              <a:rPr lang="en-US" sz="2265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Create and configure a Databricks cluster suitable for large-scale data processing.</a:t>
            </a:r>
          </a:p>
          <a:p>
            <a:pPr algn="l">
              <a:lnSpc>
                <a:spcPts val="3126"/>
              </a:lnSpc>
            </a:pPr>
            <a:r>
              <a:rPr lang="en-US" sz="2265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Data Ingestion and Preparation</a:t>
            </a:r>
          </a:p>
          <a:p>
            <a:pPr algn="l" marL="772533" indent="-386266" lvl="1">
              <a:lnSpc>
                <a:spcPts val="3126"/>
              </a:lnSpc>
              <a:buFont typeface="Arial"/>
              <a:buChar char="•"/>
            </a:pPr>
            <a:r>
              <a:rPr lang="en-US" sz="2265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Upload the source dataset (Online Retail CSV) into Azure Storage.</a:t>
            </a:r>
          </a:p>
          <a:p>
            <a:pPr algn="l" marL="772533" indent="-386266" lvl="1">
              <a:lnSpc>
                <a:spcPts val="3126"/>
              </a:lnSpc>
              <a:buFont typeface="Arial"/>
              <a:buChar char="•"/>
            </a:pPr>
            <a:r>
              <a:rPr lang="en-US" sz="2265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Set up the Databricks workspace and PySpark environment to enable data transformation.</a:t>
            </a:r>
          </a:p>
          <a:p>
            <a:pPr algn="l">
              <a:lnSpc>
                <a:spcPts val="3126"/>
              </a:lnSpc>
            </a:pPr>
            <a:r>
              <a:rPr lang="en-US" sz="2265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ETL Development and Execution</a:t>
            </a:r>
          </a:p>
          <a:p>
            <a:pPr algn="l" marL="772533" indent="-386266" lvl="1">
              <a:lnSpc>
                <a:spcPts val="3126"/>
              </a:lnSpc>
              <a:buFont typeface="Arial"/>
              <a:buChar char="•"/>
            </a:pPr>
            <a:r>
              <a:rPr lang="en-US" sz="2265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Develop ETL scripts in a Databricks notebook using PySpark to read, transform, and process the raw data.</a:t>
            </a:r>
          </a:p>
          <a:p>
            <a:pPr algn="l" marL="772533" indent="-386266" lvl="1">
              <a:lnSpc>
                <a:spcPts val="3126"/>
              </a:lnSpc>
              <a:buFont typeface="Arial"/>
              <a:buChar char="•"/>
            </a:pPr>
            <a:r>
              <a:rPr lang="en-US" sz="2265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Execute the notebook on the Databricks cluster, with monitoring of Spark jobs and performance.</a:t>
            </a:r>
          </a:p>
          <a:p>
            <a:pPr algn="l">
              <a:lnSpc>
                <a:spcPts val="3126"/>
              </a:lnSpc>
            </a:pPr>
            <a:r>
              <a:rPr lang="en-US" sz="2265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Data Loading and Validation</a:t>
            </a:r>
          </a:p>
          <a:p>
            <a:pPr algn="l" marL="772533" indent="-386266" lvl="1">
              <a:lnSpc>
                <a:spcPts val="3126"/>
              </a:lnSpc>
              <a:buFont typeface="Arial"/>
              <a:buChar char="•"/>
            </a:pPr>
            <a:r>
              <a:rPr lang="en-US" sz="2265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Store the transformed output in Azure Storage in an optimized format (e.g., Parquet).</a:t>
            </a:r>
          </a:p>
          <a:p>
            <a:pPr algn="l" marL="772533" indent="-386266" lvl="1">
              <a:lnSpc>
                <a:spcPts val="3126"/>
              </a:lnSpc>
              <a:buFont typeface="Arial"/>
              <a:buChar char="•"/>
            </a:pPr>
            <a:r>
              <a:rPr lang="en-US" sz="2265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Validate that the data is correctly written, complete, and ready for analysis or further use.</a:t>
            </a:r>
          </a:p>
          <a:p>
            <a:pPr algn="l">
              <a:lnSpc>
                <a:spcPts val="3126"/>
              </a:lnSpc>
            </a:pPr>
          </a:p>
        </p:txBody>
      </p:sp>
      <p:grpSp>
        <p:nvGrpSpPr>
          <p:cNvPr name="Group 11" id="11"/>
          <p:cNvGrpSpPr/>
          <p:nvPr/>
        </p:nvGrpSpPr>
        <p:grpSpPr>
          <a:xfrm rot="0">
            <a:off x="1669235" y="543000"/>
            <a:ext cx="11245200" cy="1627800"/>
            <a:chOff x="0" y="0"/>
            <a:chExt cx="14993600" cy="2170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993600" cy="2170400"/>
            </a:xfrm>
            <a:custGeom>
              <a:avLst/>
              <a:gdLst/>
              <a:ahLst/>
              <a:cxnLst/>
              <a:rect r="r" b="b" t="t" l="l"/>
              <a:pathLst>
                <a:path h="2170400" w="14993600">
                  <a:moveTo>
                    <a:pt x="0" y="0"/>
                  </a:moveTo>
                  <a:lnTo>
                    <a:pt x="14993600" y="0"/>
                  </a:lnTo>
                  <a:lnTo>
                    <a:pt x="14993600" y="2170400"/>
                  </a:lnTo>
                  <a:lnTo>
                    <a:pt x="0" y="2170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9525"/>
              <a:ext cx="14993600" cy="216087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6480"/>
                </a:lnSpc>
              </a:pPr>
              <a:r>
                <a:rPr lang="en-US" sz="6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Execution Overview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-5400000">
            <a:off x="17700" y="934850"/>
            <a:ext cx="1103400" cy="1103400"/>
            <a:chOff x="0" y="0"/>
            <a:chExt cx="1471200" cy="14712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735711"/>
              <a:ext cx="737489" cy="736092"/>
            </a:xfrm>
            <a:custGeom>
              <a:avLst/>
              <a:gdLst/>
              <a:ahLst/>
              <a:cxnLst/>
              <a:rect r="r" b="b" t="t" l="l"/>
              <a:pathLst>
                <a:path h="736092" w="737489">
                  <a:moveTo>
                    <a:pt x="0" y="127"/>
                  </a:moveTo>
                  <a:cubicBezTo>
                    <a:pt x="0" y="195453"/>
                    <a:pt x="77851" y="382905"/>
                    <a:pt x="216154" y="520827"/>
                  </a:cubicBezTo>
                  <a:cubicBezTo>
                    <a:pt x="354457" y="658749"/>
                    <a:pt x="542036" y="736092"/>
                    <a:pt x="737489" y="735584"/>
                  </a:cubicBezTo>
                  <a:lnTo>
                    <a:pt x="735584" y="0"/>
                  </a:lnTo>
                  <a:close/>
                </a:path>
              </a:pathLst>
            </a:custGeom>
            <a:solidFill>
              <a:srgbClr val="FF8127"/>
            </a:solid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D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32100" y="-1250"/>
            <a:ext cx="5713942" cy="13116500"/>
          </a:xfrm>
          <a:custGeom>
            <a:avLst/>
            <a:gdLst/>
            <a:ahLst/>
            <a:cxnLst/>
            <a:rect r="r" b="b" t="t" l="l"/>
            <a:pathLst>
              <a:path h="13116500" w="5713942">
                <a:moveTo>
                  <a:pt x="0" y="0"/>
                </a:moveTo>
                <a:lnTo>
                  <a:pt x="5713942" y="0"/>
                </a:lnTo>
                <a:lnTo>
                  <a:pt x="5713942" y="13116500"/>
                </a:lnTo>
                <a:lnTo>
                  <a:pt x="0" y="131165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532025" y="9439629"/>
            <a:ext cx="4207350" cy="42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3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‹#›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579800" y="324600"/>
            <a:ext cx="4229400" cy="436800"/>
            <a:chOff x="0" y="0"/>
            <a:chExt cx="5639200" cy="582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639200" cy="582400"/>
            </a:xfrm>
            <a:custGeom>
              <a:avLst/>
              <a:gdLst/>
              <a:ahLst/>
              <a:cxnLst/>
              <a:rect r="r" b="b" t="t" l="l"/>
              <a:pathLst>
                <a:path h="582400" w="5639200">
                  <a:moveTo>
                    <a:pt x="0" y="0"/>
                  </a:moveTo>
                  <a:lnTo>
                    <a:pt x="5639200" y="0"/>
                  </a:lnTo>
                  <a:lnTo>
                    <a:pt x="5639200" y="582400"/>
                  </a:lnTo>
                  <a:lnTo>
                    <a:pt x="0" y="582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85725"/>
              <a:ext cx="5639200" cy="6681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24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Hexaware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143350" y="324600"/>
            <a:ext cx="4564800" cy="436800"/>
            <a:chOff x="0" y="0"/>
            <a:chExt cx="6086400" cy="582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086400" cy="582400"/>
            </a:xfrm>
            <a:custGeom>
              <a:avLst/>
              <a:gdLst/>
              <a:ahLst/>
              <a:cxnLst/>
              <a:rect r="r" b="b" t="t" l="l"/>
              <a:pathLst>
                <a:path h="582400" w="6086400">
                  <a:moveTo>
                    <a:pt x="0" y="0"/>
                  </a:moveTo>
                  <a:lnTo>
                    <a:pt x="6086400" y="0"/>
                  </a:lnTo>
                  <a:lnTo>
                    <a:pt x="6086400" y="582400"/>
                  </a:lnTo>
                  <a:lnTo>
                    <a:pt x="0" y="582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85725"/>
              <a:ext cx="6086400" cy="6681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324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Aug 2025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268575" y="3148789"/>
            <a:ext cx="11645861" cy="3935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9127" indent="-244563" lvl="1">
              <a:lnSpc>
                <a:spcPts val="3126"/>
              </a:lnSpc>
              <a:buAutoNum type="arabicPeriod" startAt="1"/>
            </a:pPr>
            <a:r>
              <a:rPr lang="en-US" sz="2265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Provisioned Azure Databricks Workspace, Storage Account, and configured a Databricks cluster.</a:t>
            </a:r>
          </a:p>
          <a:p>
            <a:pPr algn="l" marL="489127" indent="-244563" lvl="1">
              <a:lnSpc>
                <a:spcPts val="3126"/>
              </a:lnSpc>
              <a:buAutoNum type="arabicPeriod" startAt="1"/>
            </a:pPr>
            <a:r>
              <a:rPr lang="en-US" sz="2265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Uploaded the Online Retail Dataset (CSV) to Azure Storage and prepared the Databricks PySpark environment.</a:t>
            </a:r>
          </a:p>
          <a:p>
            <a:pPr algn="l" marL="489127" indent="-244563" lvl="1">
              <a:lnSpc>
                <a:spcPts val="3126"/>
              </a:lnSpc>
              <a:buAutoNum type="arabicPeriod" startAt="1"/>
            </a:pPr>
            <a:r>
              <a:rPr lang="en-US" sz="2265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Developed and executed PySpark ETL scripts in a Databricks notebook for data cleaning and transformation.</a:t>
            </a:r>
          </a:p>
          <a:p>
            <a:pPr algn="l" marL="489127" indent="-244563" lvl="1">
              <a:lnSpc>
                <a:spcPts val="3126"/>
              </a:lnSpc>
              <a:buAutoNum type="arabicPeriod" startAt="1"/>
            </a:pPr>
            <a:r>
              <a:rPr lang="en-US" sz="2265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Stored the transformed data in Parquet format in Azure Storage and validated the output.</a:t>
            </a:r>
          </a:p>
          <a:p>
            <a:pPr algn="l" marL="489127" indent="-244563" lvl="1">
              <a:lnSpc>
                <a:spcPts val="3126"/>
              </a:lnSpc>
              <a:buAutoNum type="arabicPeriod" startAt="1"/>
            </a:pPr>
            <a:r>
              <a:rPr lang="en-US" sz="2265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Schedule a Job execution and montior the job performance</a:t>
            </a:r>
          </a:p>
          <a:p>
            <a:pPr algn="l">
              <a:lnSpc>
                <a:spcPts val="3126"/>
              </a:lnSpc>
            </a:pPr>
          </a:p>
        </p:txBody>
      </p:sp>
      <p:grpSp>
        <p:nvGrpSpPr>
          <p:cNvPr name="Group 11" id="11"/>
          <p:cNvGrpSpPr/>
          <p:nvPr/>
        </p:nvGrpSpPr>
        <p:grpSpPr>
          <a:xfrm rot="0">
            <a:off x="1669235" y="543000"/>
            <a:ext cx="11245200" cy="2310384"/>
            <a:chOff x="0" y="0"/>
            <a:chExt cx="14993600" cy="308051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993600" cy="3080512"/>
            </a:xfrm>
            <a:custGeom>
              <a:avLst/>
              <a:gdLst/>
              <a:ahLst/>
              <a:cxnLst/>
              <a:rect r="r" b="b" t="t" l="l"/>
              <a:pathLst>
                <a:path h="3080512" w="14993600">
                  <a:moveTo>
                    <a:pt x="0" y="0"/>
                  </a:moveTo>
                  <a:lnTo>
                    <a:pt x="14993600" y="0"/>
                  </a:lnTo>
                  <a:lnTo>
                    <a:pt x="14993600" y="3080512"/>
                  </a:lnTo>
                  <a:lnTo>
                    <a:pt x="0" y="3080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9525"/>
              <a:ext cx="14993600" cy="3070987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6480"/>
                </a:lnSpc>
              </a:pPr>
              <a:r>
                <a:rPr lang="en-US" sz="6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Implementation: Tasks Performed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-5400000">
            <a:off x="17700" y="934850"/>
            <a:ext cx="1103400" cy="1103400"/>
            <a:chOff x="0" y="0"/>
            <a:chExt cx="1471200" cy="14712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735711"/>
              <a:ext cx="737489" cy="736092"/>
            </a:xfrm>
            <a:custGeom>
              <a:avLst/>
              <a:gdLst/>
              <a:ahLst/>
              <a:cxnLst/>
              <a:rect r="r" b="b" t="t" l="l"/>
              <a:pathLst>
                <a:path h="736092" w="737489">
                  <a:moveTo>
                    <a:pt x="0" y="127"/>
                  </a:moveTo>
                  <a:cubicBezTo>
                    <a:pt x="0" y="195453"/>
                    <a:pt x="77851" y="382905"/>
                    <a:pt x="216154" y="520827"/>
                  </a:cubicBezTo>
                  <a:cubicBezTo>
                    <a:pt x="354457" y="658749"/>
                    <a:pt x="542036" y="736092"/>
                    <a:pt x="737489" y="735584"/>
                  </a:cubicBezTo>
                  <a:lnTo>
                    <a:pt x="735584" y="0"/>
                  </a:lnTo>
                  <a:close/>
                </a:path>
              </a:pathLst>
            </a:custGeom>
            <a:solidFill>
              <a:srgbClr val="FF8127"/>
            </a:solidFill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D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32100" y="-1250"/>
            <a:ext cx="5713942" cy="13116500"/>
          </a:xfrm>
          <a:custGeom>
            <a:avLst/>
            <a:gdLst/>
            <a:ahLst/>
            <a:cxnLst/>
            <a:rect r="r" b="b" t="t" l="l"/>
            <a:pathLst>
              <a:path h="13116500" w="5713942">
                <a:moveTo>
                  <a:pt x="0" y="0"/>
                </a:moveTo>
                <a:lnTo>
                  <a:pt x="5713942" y="0"/>
                </a:lnTo>
                <a:lnTo>
                  <a:pt x="5713942" y="13116500"/>
                </a:lnTo>
                <a:lnTo>
                  <a:pt x="0" y="131165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532025" y="9439629"/>
            <a:ext cx="4207350" cy="42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3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‹#›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579800" y="324600"/>
            <a:ext cx="4229400" cy="436800"/>
            <a:chOff x="0" y="0"/>
            <a:chExt cx="5639200" cy="582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639200" cy="582400"/>
            </a:xfrm>
            <a:custGeom>
              <a:avLst/>
              <a:gdLst/>
              <a:ahLst/>
              <a:cxnLst/>
              <a:rect r="r" b="b" t="t" l="l"/>
              <a:pathLst>
                <a:path h="582400" w="5639200">
                  <a:moveTo>
                    <a:pt x="0" y="0"/>
                  </a:moveTo>
                  <a:lnTo>
                    <a:pt x="5639200" y="0"/>
                  </a:lnTo>
                  <a:lnTo>
                    <a:pt x="5639200" y="582400"/>
                  </a:lnTo>
                  <a:lnTo>
                    <a:pt x="0" y="582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85725"/>
              <a:ext cx="5639200" cy="6681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24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Hexaware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143350" y="324600"/>
            <a:ext cx="4564800" cy="436800"/>
            <a:chOff x="0" y="0"/>
            <a:chExt cx="6086400" cy="582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086400" cy="582400"/>
            </a:xfrm>
            <a:custGeom>
              <a:avLst/>
              <a:gdLst/>
              <a:ahLst/>
              <a:cxnLst/>
              <a:rect r="r" b="b" t="t" l="l"/>
              <a:pathLst>
                <a:path h="582400" w="6086400">
                  <a:moveTo>
                    <a:pt x="0" y="0"/>
                  </a:moveTo>
                  <a:lnTo>
                    <a:pt x="6086400" y="0"/>
                  </a:lnTo>
                  <a:lnTo>
                    <a:pt x="6086400" y="582400"/>
                  </a:lnTo>
                  <a:lnTo>
                    <a:pt x="0" y="582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85725"/>
              <a:ext cx="6086400" cy="6681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324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Aug 2025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468905" y="3745407"/>
            <a:ext cx="11645861" cy="2739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9127" indent="-244563" lvl="1">
              <a:lnSpc>
                <a:spcPts val="3126"/>
              </a:lnSpc>
              <a:buFont typeface="Arial"/>
              <a:buChar char="•"/>
            </a:pPr>
            <a:r>
              <a:rPr lang="en-US" sz="2265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Databricks Setup: Created a workspace and Spark cluster. Storage Account: Configured raw, source, and destination containers. </a:t>
            </a:r>
          </a:p>
          <a:p>
            <a:pPr algn="l" marL="489127" indent="-244563" lvl="1">
              <a:lnSpc>
                <a:spcPts val="3126"/>
              </a:lnSpc>
              <a:buFont typeface="Arial"/>
              <a:buChar char="•"/>
            </a:pPr>
            <a:r>
              <a:rPr lang="en-US" sz="2265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Data Upload: Loaded CSV files into the raw container. </a:t>
            </a:r>
          </a:p>
          <a:p>
            <a:pPr algn="l" marL="489127" indent="-244563" lvl="1">
              <a:lnSpc>
                <a:spcPts val="3126"/>
              </a:lnSpc>
              <a:buFont typeface="Arial"/>
              <a:buChar char="•"/>
            </a:pPr>
            <a:r>
              <a:rPr lang="en-US" sz="2265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Notebooks: Developed ingestion notebooks, transformation notebooks, and analysis notebooks.</a:t>
            </a:r>
          </a:p>
          <a:p>
            <a:pPr algn="l" marL="489127" indent="-244563" lvl="1">
              <a:lnSpc>
                <a:spcPts val="3126"/>
              </a:lnSpc>
              <a:buFont typeface="Arial"/>
              <a:buChar char="•"/>
            </a:pPr>
            <a:r>
              <a:rPr lang="en-US" sz="2265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Job Schedule: The Customer_analysis notebook was scheduled to run from 26/08/2025, 10:30 PM to 28/08/2025, 10:30 PM.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669235" y="1270832"/>
            <a:ext cx="11245200" cy="2310384"/>
            <a:chOff x="0" y="0"/>
            <a:chExt cx="14993600" cy="308051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993600" cy="3080512"/>
            </a:xfrm>
            <a:custGeom>
              <a:avLst/>
              <a:gdLst/>
              <a:ahLst/>
              <a:cxnLst/>
              <a:rect r="r" b="b" t="t" l="l"/>
              <a:pathLst>
                <a:path h="3080512" w="14993600">
                  <a:moveTo>
                    <a:pt x="0" y="0"/>
                  </a:moveTo>
                  <a:lnTo>
                    <a:pt x="14993600" y="0"/>
                  </a:lnTo>
                  <a:lnTo>
                    <a:pt x="14993600" y="3080512"/>
                  </a:lnTo>
                  <a:lnTo>
                    <a:pt x="0" y="3080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9525"/>
              <a:ext cx="14993600" cy="3070987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6480"/>
                </a:lnSpc>
              </a:pPr>
              <a:r>
                <a:rPr lang="en-US" sz="6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Practical Implementation</a:t>
              </a:r>
            </a:p>
            <a:p>
              <a:pPr algn="l">
                <a:lnSpc>
                  <a:spcPts val="6480"/>
                </a:lnSpc>
              </a:pPr>
              <a:r>
                <a:rPr lang="en-US" sz="6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Azure Portal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-5400000">
            <a:off x="17700" y="934850"/>
            <a:ext cx="1103400" cy="1103400"/>
            <a:chOff x="0" y="0"/>
            <a:chExt cx="1471200" cy="14712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735711"/>
              <a:ext cx="737489" cy="736092"/>
            </a:xfrm>
            <a:custGeom>
              <a:avLst/>
              <a:gdLst/>
              <a:ahLst/>
              <a:cxnLst/>
              <a:rect r="r" b="b" t="t" l="l"/>
              <a:pathLst>
                <a:path h="736092" w="737489">
                  <a:moveTo>
                    <a:pt x="0" y="127"/>
                  </a:moveTo>
                  <a:cubicBezTo>
                    <a:pt x="0" y="195453"/>
                    <a:pt x="77851" y="382905"/>
                    <a:pt x="216154" y="520827"/>
                  </a:cubicBezTo>
                  <a:cubicBezTo>
                    <a:pt x="354457" y="658749"/>
                    <a:pt x="542036" y="736092"/>
                    <a:pt x="737489" y="735584"/>
                  </a:cubicBezTo>
                  <a:lnTo>
                    <a:pt x="735584" y="0"/>
                  </a:lnTo>
                  <a:close/>
                </a:path>
              </a:pathLst>
            </a:custGeom>
            <a:solidFill>
              <a:srgbClr val="FF8127"/>
            </a:solid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D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4119700" y="7528500"/>
            <a:ext cx="2757300" cy="2757300"/>
            <a:chOff x="0" y="0"/>
            <a:chExt cx="3676400" cy="367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82423" y="-1397"/>
              <a:ext cx="1950593" cy="3679571"/>
            </a:xfrm>
            <a:custGeom>
              <a:avLst/>
              <a:gdLst/>
              <a:ahLst/>
              <a:cxnLst/>
              <a:rect r="r" b="b" t="t" l="l"/>
              <a:pathLst>
                <a:path h="3679571" w="1950593">
                  <a:moveTo>
                    <a:pt x="1924431" y="52197"/>
                  </a:moveTo>
                  <a:cubicBezTo>
                    <a:pt x="1284859" y="50800"/>
                    <a:pt x="693293" y="391287"/>
                    <a:pt x="373253" y="945007"/>
                  </a:cubicBezTo>
                  <a:lnTo>
                    <a:pt x="351282" y="932307"/>
                  </a:lnTo>
                  <a:lnTo>
                    <a:pt x="373253" y="945007"/>
                  </a:lnTo>
                  <a:cubicBezTo>
                    <a:pt x="53213" y="1498727"/>
                    <a:pt x="53340" y="2181225"/>
                    <a:pt x="373634" y="2734818"/>
                  </a:cubicBezTo>
                  <a:lnTo>
                    <a:pt x="351663" y="2747518"/>
                  </a:lnTo>
                  <a:lnTo>
                    <a:pt x="373634" y="2734818"/>
                  </a:lnTo>
                  <a:cubicBezTo>
                    <a:pt x="693928" y="3288411"/>
                    <a:pt x="1285621" y="3628644"/>
                    <a:pt x="1925193" y="3626993"/>
                  </a:cubicBezTo>
                  <a:lnTo>
                    <a:pt x="1925320" y="3652393"/>
                  </a:lnTo>
                  <a:lnTo>
                    <a:pt x="1899920" y="3652520"/>
                  </a:lnTo>
                  <a:lnTo>
                    <a:pt x="1895348" y="1839722"/>
                  </a:lnTo>
                  <a:lnTo>
                    <a:pt x="1895348" y="1839595"/>
                  </a:lnTo>
                  <a:lnTo>
                    <a:pt x="1899031" y="26797"/>
                  </a:lnTo>
                  <a:lnTo>
                    <a:pt x="1924431" y="26797"/>
                  </a:lnTo>
                  <a:lnTo>
                    <a:pt x="1924431" y="52197"/>
                  </a:lnTo>
                  <a:moveTo>
                    <a:pt x="1924431" y="1397"/>
                  </a:moveTo>
                  <a:cubicBezTo>
                    <a:pt x="1931162" y="1397"/>
                    <a:pt x="1937639" y="4064"/>
                    <a:pt x="1942465" y="8890"/>
                  </a:cubicBezTo>
                  <a:cubicBezTo>
                    <a:pt x="1947291" y="13716"/>
                    <a:pt x="1949958" y="20193"/>
                    <a:pt x="1949831" y="26924"/>
                  </a:cubicBezTo>
                  <a:lnTo>
                    <a:pt x="1946021" y="1839722"/>
                  </a:lnTo>
                  <a:lnTo>
                    <a:pt x="1920621" y="1839722"/>
                  </a:lnTo>
                  <a:lnTo>
                    <a:pt x="1946021" y="1839595"/>
                  </a:lnTo>
                  <a:lnTo>
                    <a:pt x="1950593" y="3652393"/>
                  </a:lnTo>
                  <a:cubicBezTo>
                    <a:pt x="1950593" y="3659124"/>
                    <a:pt x="1947926" y="3665601"/>
                    <a:pt x="1943227" y="3670427"/>
                  </a:cubicBezTo>
                  <a:cubicBezTo>
                    <a:pt x="1938528" y="3675253"/>
                    <a:pt x="1932051" y="3677920"/>
                    <a:pt x="1925320" y="3677920"/>
                  </a:cubicBezTo>
                  <a:cubicBezTo>
                    <a:pt x="1267587" y="3679571"/>
                    <a:pt x="659130" y="3329686"/>
                    <a:pt x="329692" y="2760345"/>
                  </a:cubicBezTo>
                  <a:cubicBezTo>
                    <a:pt x="254" y="2191004"/>
                    <a:pt x="0" y="1489075"/>
                    <a:pt x="329184" y="919607"/>
                  </a:cubicBezTo>
                  <a:cubicBezTo>
                    <a:pt x="658368" y="350139"/>
                    <a:pt x="1266825" y="0"/>
                    <a:pt x="1924558" y="1397"/>
                  </a:cubicBezTo>
                  <a:lnTo>
                    <a:pt x="1924558" y="26797"/>
                  </a:lnTo>
                  <a:lnTo>
                    <a:pt x="1924558" y="1397"/>
                  </a:lnTo>
                  <a:close/>
                </a:path>
              </a:pathLst>
            </a:custGeom>
            <a:solidFill>
              <a:srgbClr val="6D31FD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5502350" y="7528500"/>
            <a:ext cx="2782500" cy="2757300"/>
            <a:chOff x="0" y="0"/>
            <a:chExt cx="3710000" cy="3676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83185" y="-1397"/>
              <a:ext cx="1968246" cy="3679571"/>
            </a:xfrm>
            <a:custGeom>
              <a:avLst/>
              <a:gdLst/>
              <a:ahLst/>
              <a:cxnLst/>
              <a:rect r="r" b="b" t="t" l="l"/>
              <a:pathLst>
                <a:path h="3679571" w="1968246">
                  <a:moveTo>
                    <a:pt x="1942084" y="52197"/>
                  </a:moveTo>
                  <a:cubicBezTo>
                    <a:pt x="1296289" y="50800"/>
                    <a:pt x="699262" y="391414"/>
                    <a:pt x="376174" y="945134"/>
                  </a:cubicBezTo>
                  <a:cubicBezTo>
                    <a:pt x="53086" y="1498854"/>
                    <a:pt x="53340" y="2181225"/>
                    <a:pt x="376555" y="2734691"/>
                  </a:cubicBezTo>
                  <a:cubicBezTo>
                    <a:pt x="699770" y="3288157"/>
                    <a:pt x="1297051" y="3628517"/>
                    <a:pt x="1942719" y="3626993"/>
                  </a:cubicBezTo>
                  <a:lnTo>
                    <a:pt x="1942719" y="3652393"/>
                  </a:lnTo>
                  <a:lnTo>
                    <a:pt x="1917319" y="3652520"/>
                  </a:lnTo>
                  <a:lnTo>
                    <a:pt x="1912747" y="1839722"/>
                  </a:lnTo>
                  <a:lnTo>
                    <a:pt x="1912747" y="1839595"/>
                  </a:lnTo>
                  <a:lnTo>
                    <a:pt x="1916684" y="26797"/>
                  </a:lnTo>
                  <a:lnTo>
                    <a:pt x="1942084" y="26797"/>
                  </a:lnTo>
                  <a:lnTo>
                    <a:pt x="1942084" y="52197"/>
                  </a:lnTo>
                  <a:moveTo>
                    <a:pt x="1942084" y="1397"/>
                  </a:moveTo>
                  <a:cubicBezTo>
                    <a:pt x="1948815" y="1397"/>
                    <a:pt x="1955292" y="4064"/>
                    <a:pt x="1960118" y="8890"/>
                  </a:cubicBezTo>
                  <a:cubicBezTo>
                    <a:pt x="1964944" y="13716"/>
                    <a:pt x="1967611" y="20193"/>
                    <a:pt x="1967484" y="26924"/>
                  </a:cubicBezTo>
                  <a:lnTo>
                    <a:pt x="1963674" y="1839722"/>
                  </a:lnTo>
                  <a:lnTo>
                    <a:pt x="1938274" y="1839722"/>
                  </a:lnTo>
                  <a:lnTo>
                    <a:pt x="1963674" y="1839595"/>
                  </a:lnTo>
                  <a:lnTo>
                    <a:pt x="1968246" y="3652393"/>
                  </a:lnTo>
                  <a:cubicBezTo>
                    <a:pt x="1968246" y="3659124"/>
                    <a:pt x="1965579" y="3665601"/>
                    <a:pt x="1960880" y="3670427"/>
                  </a:cubicBezTo>
                  <a:cubicBezTo>
                    <a:pt x="1956181" y="3675253"/>
                    <a:pt x="1949704" y="3677920"/>
                    <a:pt x="1942973" y="3677920"/>
                  </a:cubicBezTo>
                  <a:cubicBezTo>
                    <a:pt x="1279398" y="3679571"/>
                    <a:pt x="665226" y="3329813"/>
                    <a:pt x="332740" y="2760472"/>
                  </a:cubicBezTo>
                  <a:lnTo>
                    <a:pt x="354711" y="2747645"/>
                  </a:lnTo>
                  <a:lnTo>
                    <a:pt x="332740" y="2760472"/>
                  </a:lnTo>
                  <a:cubicBezTo>
                    <a:pt x="127" y="2191004"/>
                    <a:pt x="0" y="1488948"/>
                    <a:pt x="332232" y="919480"/>
                  </a:cubicBezTo>
                  <a:lnTo>
                    <a:pt x="354203" y="932307"/>
                  </a:lnTo>
                  <a:lnTo>
                    <a:pt x="332232" y="919480"/>
                  </a:lnTo>
                  <a:cubicBezTo>
                    <a:pt x="664591" y="350012"/>
                    <a:pt x="1278509" y="0"/>
                    <a:pt x="1942084" y="1397"/>
                  </a:cubicBezTo>
                  <a:lnTo>
                    <a:pt x="1942084" y="26797"/>
                  </a:lnTo>
                  <a:lnTo>
                    <a:pt x="1942084" y="1397"/>
                  </a:lnTo>
                  <a:close/>
                </a:path>
              </a:pathLst>
            </a:custGeom>
            <a:solidFill>
              <a:srgbClr val="6D31FD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2728600" y="7518400"/>
            <a:ext cx="2793000" cy="2765400"/>
            <a:chOff x="0" y="0"/>
            <a:chExt cx="3724000" cy="36872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724021" cy="3687191"/>
            </a:xfrm>
            <a:custGeom>
              <a:avLst/>
              <a:gdLst/>
              <a:ahLst/>
              <a:cxnLst/>
              <a:rect r="r" b="b" t="t" l="l"/>
              <a:pathLst>
                <a:path h="3687191" w="3724021">
                  <a:moveTo>
                    <a:pt x="0" y="0"/>
                  </a:moveTo>
                  <a:lnTo>
                    <a:pt x="3724021" y="0"/>
                  </a:lnTo>
                  <a:lnTo>
                    <a:pt x="3724021" y="3687191"/>
                  </a:lnTo>
                  <a:lnTo>
                    <a:pt x="0" y="3687191"/>
                  </a:lnTo>
                  <a:close/>
                </a:path>
              </a:pathLst>
            </a:custGeom>
            <a:solidFill>
              <a:srgbClr val="066B6B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12736150" y="-1450"/>
            <a:ext cx="5555700" cy="7546500"/>
            <a:chOff x="0" y="0"/>
            <a:chExt cx="7407600" cy="10062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407656" cy="10061956"/>
            </a:xfrm>
            <a:custGeom>
              <a:avLst/>
              <a:gdLst/>
              <a:ahLst/>
              <a:cxnLst/>
              <a:rect r="r" b="b" t="t" l="l"/>
              <a:pathLst>
                <a:path h="10061956" w="7407656">
                  <a:moveTo>
                    <a:pt x="25400" y="0"/>
                  </a:moveTo>
                  <a:lnTo>
                    <a:pt x="3703828" y="0"/>
                  </a:lnTo>
                  <a:lnTo>
                    <a:pt x="3703828" y="25400"/>
                  </a:lnTo>
                  <a:lnTo>
                    <a:pt x="3703828" y="0"/>
                  </a:lnTo>
                  <a:lnTo>
                    <a:pt x="3703828" y="25400"/>
                  </a:lnTo>
                  <a:lnTo>
                    <a:pt x="3703828" y="0"/>
                  </a:lnTo>
                  <a:cubicBezTo>
                    <a:pt x="5749417" y="0"/>
                    <a:pt x="7407656" y="1661287"/>
                    <a:pt x="7407656" y="3710559"/>
                  </a:cubicBezTo>
                  <a:lnTo>
                    <a:pt x="7407656" y="10036556"/>
                  </a:lnTo>
                  <a:cubicBezTo>
                    <a:pt x="7407656" y="10050526"/>
                    <a:pt x="7396226" y="10061956"/>
                    <a:pt x="7382256" y="10061956"/>
                  </a:cubicBezTo>
                  <a:lnTo>
                    <a:pt x="25400" y="10061956"/>
                  </a:lnTo>
                  <a:cubicBezTo>
                    <a:pt x="11430" y="10061956"/>
                    <a:pt x="0" y="10050526"/>
                    <a:pt x="0" y="10036556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0036556"/>
                  </a:lnTo>
                  <a:lnTo>
                    <a:pt x="25400" y="10036556"/>
                  </a:lnTo>
                  <a:lnTo>
                    <a:pt x="25400" y="10011156"/>
                  </a:lnTo>
                  <a:lnTo>
                    <a:pt x="7382256" y="10011156"/>
                  </a:lnTo>
                  <a:lnTo>
                    <a:pt x="7382256" y="10036556"/>
                  </a:lnTo>
                  <a:lnTo>
                    <a:pt x="7356856" y="10036556"/>
                  </a:lnTo>
                  <a:lnTo>
                    <a:pt x="7356856" y="3710559"/>
                  </a:lnTo>
                  <a:lnTo>
                    <a:pt x="7382256" y="3710559"/>
                  </a:lnTo>
                  <a:lnTo>
                    <a:pt x="7356856" y="3710559"/>
                  </a:lnTo>
                  <a:cubicBezTo>
                    <a:pt x="7356856" y="1689227"/>
                    <a:pt x="5721223" y="50800"/>
                    <a:pt x="3703828" y="50800"/>
                  </a:cubicBezTo>
                  <a:lnTo>
                    <a:pt x="25400" y="50800"/>
                  </a:lnTo>
                  <a:close/>
                </a:path>
              </a:pathLst>
            </a:custGeom>
            <a:solidFill>
              <a:srgbClr val="FF8127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579800" y="324600"/>
            <a:ext cx="4229400" cy="436800"/>
            <a:chOff x="0" y="0"/>
            <a:chExt cx="5639200" cy="582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639200" cy="582400"/>
            </a:xfrm>
            <a:custGeom>
              <a:avLst/>
              <a:gdLst/>
              <a:ahLst/>
              <a:cxnLst/>
              <a:rect r="r" b="b" t="t" l="l"/>
              <a:pathLst>
                <a:path h="582400" w="5639200">
                  <a:moveTo>
                    <a:pt x="0" y="0"/>
                  </a:moveTo>
                  <a:lnTo>
                    <a:pt x="5639200" y="0"/>
                  </a:lnTo>
                  <a:lnTo>
                    <a:pt x="5639200" y="582400"/>
                  </a:lnTo>
                  <a:lnTo>
                    <a:pt x="0" y="582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5639200" cy="6681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24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Hexaware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143350" y="324600"/>
            <a:ext cx="4564800" cy="436800"/>
            <a:chOff x="0" y="0"/>
            <a:chExt cx="6086400" cy="5824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086400" cy="582400"/>
            </a:xfrm>
            <a:custGeom>
              <a:avLst/>
              <a:gdLst/>
              <a:ahLst/>
              <a:cxnLst/>
              <a:rect r="r" b="b" t="t" l="l"/>
              <a:pathLst>
                <a:path h="582400" w="6086400">
                  <a:moveTo>
                    <a:pt x="0" y="0"/>
                  </a:moveTo>
                  <a:lnTo>
                    <a:pt x="6086400" y="0"/>
                  </a:lnTo>
                  <a:lnTo>
                    <a:pt x="6086400" y="582400"/>
                  </a:lnTo>
                  <a:lnTo>
                    <a:pt x="0" y="582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04775"/>
              <a:ext cx="6086400" cy="6871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880"/>
                </a:lnSpc>
              </a:pPr>
              <a:r>
                <a:rPr lang="en-US" sz="16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Month Year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483400" y="825050"/>
            <a:ext cx="11245200" cy="1627800"/>
            <a:chOff x="0" y="0"/>
            <a:chExt cx="14993600" cy="21704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4993600" cy="2170400"/>
            </a:xfrm>
            <a:custGeom>
              <a:avLst/>
              <a:gdLst/>
              <a:ahLst/>
              <a:cxnLst/>
              <a:rect r="r" b="b" t="t" l="l"/>
              <a:pathLst>
                <a:path h="2170400" w="14993600">
                  <a:moveTo>
                    <a:pt x="0" y="0"/>
                  </a:moveTo>
                  <a:lnTo>
                    <a:pt x="14993600" y="0"/>
                  </a:lnTo>
                  <a:lnTo>
                    <a:pt x="14993600" y="2170400"/>
                  </a:lnTo>
                  <a:lnTo>
                    <a:pt x="0" y="2170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9525"/>
              <a:ext cx="14993600" cy="216087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6480"/>
                </a:lnSpc>
              </a:pPr>
              <a:r>
                <a:rPr lang="en-US" sz="6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Successful output generated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-5400000">
            <a:off x="17700" y="1087250"/>
            <a:ext cx="1103400" cy="1103400"/>
            <a:chOff x="0" y="0"/>
            <a:chExt cx="1471200" cy="14712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735711"/>
              <a:ext cx="737489" cy="736092"/>
            </a:xfrm>
            <a:custGeom>
              <a:avLst/>
              <a:gdLst/>
              <a:ahLst/>
              <a:cxnLst/>
              <a:rect r="r" b="b" t="t" l="l"/>
              <a:pathLst>
                <a:path h="736092" w="737489">
                  <a:moveTo>
                    <a:pt x="0" y="127"/>
                  </a:moveTo>
                  <a:cubicBezTo>
                    <a:pt x="0" y="195453"/>
                    <a:pt x="77851" y="382905"/>
                    <a:pt x="216154" y="520827"/>
                  </a:cubicBezTo>
                  <a:cubicBezTo>
                    <a:pt x="354457" y="658749"/>
                    <a:pt x="542036" y="736092"/>
                    <a:pt x="737489" y="735584"/>
                  </a:cubicBezTo>
                  <a:lnTo>
                    <a:pt x="735584" y="0"/>
                  </a:lnTo>
                  <a:close/>
                </a:path>
              </a:pathLst>
            </a:custGeom>
            <a:solidFill>
              <a:srgbClr val="CAF38D"/>
            </a:solidFill>
          </p:spPr>
        </p:sp>
      </p:grpSp>
      <p:sp>
        <p:nvSpPr>
          <p:cNvPr name="Freeform 21" id="21"/>
          <p:cNvSpPr/>
          <p:nvPr/>
        </p:nvSpPr>
        <p:spPr>
          <a:xfrm flipH="false" flipV="false" rot="0">
            <a:off x="1121100" y="2394836"/>
            <a:ext cx="11301259" cy="2754682"/>
          </a:xfrm>
          <a:custGeom>
            <a:avLst/>
            <a:gdLst/>
            <a:ahLst/>
            <a:cxnLst/>
            <a:rect r="r" b="b" t="t" l="l"/>
            <a:pathLst>
              <a:path h="2754682" w="11301259">
                <a:moveTo>
                  <a:pt x="0" y="0"/>
                </a:moveTo>
                <a:lnTo>
                  <a:pt x="11301259" y="0"/>
                </a:lnTo>
                <a:lnTo>
                  <a:pt x="11301259" y="2754682"/>
                </a:lnTo>
                <a:lnTo>
                  <a:pt x="0" y="27546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028700" y="5410958"/>
            <a:ext cx="11301259" cy="4449871"/>
          </a:xfrm>
          <a:custGeom>
            <a:avLst/>
            <a:gdLst/>
            <a:ahLst/>
            <a:cxnLst/>
            <a:rect r="r" b="b" t="t" l="l"/>
            <a:pathLst>
              <a:path h="4449871" w="11301259">
                <a:moveTo>
                  <a:pt x="0" y="0"/>
                </a:moveTo>
                <a:lnTo>
                  <a:pt x="11301259" y="0"/>
                </a:lnTo>
                <a:lnTo>
                  <a:pt x="11301259" y="4449871"/>
                </a:lnTo>
                <a:lnTo>
                  <a:pt x="0" y="44498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3532025" y="9439629"/>
            <a:ext cx="4207350" cy="42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3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‹#›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D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32100" y="-1250"/>
            <a:ext cx="5713942" cy="13116500"/>
          </a:xfrm>
          <a:custGeom>
            <a:avLst/>
            <a:gdLst/>
            <a:ahLst/>
            <a:cxnLst/>
            <a:rect r="r" b="b" t="t" l="l"/>
            <a:pathLst>
              <a:path h="13116500" w="5713942">
                <a:moveTo>
                  <a:pt x="0" y="0"/>
                </a:moveTo>
                <a:lnTo>
                  <a:pt x="5713942" y="0"/>
                </a:lnTo>
                <a:lnTo>
                  <a:pt x="5713942" y="13116500"/>
                </a:lnTo>
                <a:lnTo>
                  <a:pt x="0" y="131165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532025" y="9439629"/>
            <a:ext cx="4207350" cy="42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3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‹#›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579800" y="324600"/>
            <a:ext cx="4229400" cy="436800"/>
            <a:chOff x="0" y="0"/>
            <a:chExt cx="5639200" cy="582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639200" cy="582400"/>
            </a:xfrm>
            <a:custGeom>
              <a:avLst/>
              <a:gdLst/>
              <a:ahLst/>
              <a:cxnLst/>
              <a:rect r="r" b="b" t="t" l="l"/>
              <a:pathLst>
                <a:path h="582400" w="5639200">
                  <a:moveTo>
                    <a:pt x="0" y="0"/>
                  </a:moveTo>
                  <a:lnTo>
                    <a:pt x="5639200" y="0"/>
                  </a:lnTo>
                  <a:lnTo>
                    <a:pt x="5639200" y="582400"/>
                  </a:lnTo>
                  <a:lnTo>
                    <a:pt x="0" y="582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85725"/>
              <a:ext cx="5639200" cy="6681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24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Hexaware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143350" y="324600"/>
            <a:ext cx="4564800" cy="436800"/>
            <a:chOff x="0" y="0"/>
            <a:chExt cx="6086400" cy="582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086400" cy="582400"/>
            </a:xfrm>
            <a:custGeom>
              <a:avLst/>
              <a:gdLst/>
              <a:ahLst/>
              <a:cxnLst/>
              <a:rect r="r" b="b" t="t" l="l"/>
              <a:pathLst>
                <a:path h="582400" w="6086400">
                  <a:moveTo>
                    <a:pt x="0" y="0"/>
                  </a:moveTo>
                  <a:lnTo>
                    <a:pt x="6086400" y="0"/>
                  </a:lnTo>
                  <a:lnTo>
                    <a:pt x="6086400" y="582400"/>
                  </a:lnTo>
                  <a:lnTo>
                    <a:pt x="0" y="582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85725"/>
              <a:ext cx="6086400" cy="6681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324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Aug 2025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268575" y="3550145"/>
            <a:ext cx="10691592" cy="3520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9127" indent="-244563" lvl="1">
              <a:lnSpc>
                <a:spcPts val="3126"/>
              </a:lnSpc>
              <a:buFont typeface="Arial"/>
              <a:buChar char="•"/>
            </a:pPr>
            <a:r>
              <a:rPr lang="en-US" sz="2265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Leverage Cluster – Auto-scaling and auto-termination to optimize cost and performance.</a:t>
            </a:r>
          </a:p>
          <a:p>
            <a:pPr algn="l" marL="489127" indent="-244563" lvl="1">
              <a:lnSpc>
                <a:spcPts val="3126"/>
              </a:lnSpc>
              <a:buFont typeface="Arial"/>
              <a:buChar char="•"/>
            </a:pPr>
            <a:r>
              <a:rPr lang="en-US" sz="2265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Storage &amp; Compute Separation – Blob + Delta Lake for reliable, independent scaling.</a:t>
            </a:r>
          </a:p>
          <a:p>
            <a:pPr algn="l" marL="489127" indent="-244563" lvl="1">
              <a:lnSpc>
                <a:spcPts val="3126"/>
              </a:lnSpc>
              <a:buFont typeface="Arial"/>
              <a:buChar char="•"/>
            </a:pPr>
            <a:r>
              <a:rPr lang="en-US" sz="2265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Optimized Storage – Partitioning, bucketing, and compression for efficiency.</a:t>
            </a:r>
          </a:p>
          <a:p>
            <a:pPr algn="l" marL="489127" indent="-244563" lvl="1">
              <a:lnSpc>
                <a:spcPts val="3126"/>
              </a:lnSpc>
              <a:buFont typeface="Arial"/>
              <a:buChar char="•"/>
            </a:pPr>
            <a:r>
              <a:rPr lang="en-US" sz="2265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Modular Pipelines – Reusable ETL notebooks for ingestion, transformation, and analysis.</a:t>
            </a:r>
          </a:p>
          <a:p>
            <a:pPr algn="l" marL="489127" indent="-244563" lvl="1">
              <a:lnSpc>
                <a:spcPts val="3126"/>
              </a:lnSpc>
              <a:buFont typeface="Arial"/>
              <a:buChar char="•"/>
            </a:pPr>
            <a:r>
              <a:rPr lang="en-US" sz="2265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Monitoring &amp; Security – Job monitoring with Databricks UI/Azure Monitor and secure access controls.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669235" y="1270832"/>
            <a:ext cx="11245200" cy="2310384"/>
            <a:chOff x="0" y="0"/>
            <a:chExt cx="14993600" cy="308051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993600" cy="3080512"/>
            </a:xfrm>
            <a:custGeom>
              <a:avLst/>
              <a:gdLst/>
              <a:ahLst/>
              <a:cxnLst/>
              <a:rect r="r" b="b" t="t" l="l"/>
              <a:pathLst>
                <a:path h="3080512" w="14993600">
                  <a:moveTo>
                    <a:pt x="0" y="0"/>
                  </a:moveTo>
                  <a:lnTo>
                    <a:pt x="14993600" y="0"/>
                  </a:lnTo>
                  <a:lnTo>
                    <a:pt x="14993600" y="3080512"/>
                  </a:lnTo>
                  <a:lnTo>
                    <a:pt x="0" y="3080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9525"/>
              <a:ext cx="14993600" cy="3070987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6480"/>
                </a:lnSpc>
              </a:pPr>
              <a:r>
                <a:rPr lang="en-US" sz="6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Strategies for Large-Scale Data Processing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-5400000">
            <a:off x="17700" y="934850"/>
            <a:ext cx="1103400" cy="1103400"/>
            <a:chOff x="0" y="0"/>
            <a:chExt cx="1471200" cy="14712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735711"/>
              <a:ext cx="737489" cy="736092"/>
            </a:xfrm>
            <a:custGeom>
              <a:avLst/>
              <a:gdLst/>
              <a:ahLst/>
              <a:cxnLst/>
              <a:rect r="r" b="b" t="t" l="l"/>
              <a:pathLst>
                <a:path h="736092" w="737489">
                  <a:moveTo>
                    <a:pt x="0" y="127"/>
                  </a:moveTo>
                  <a:cubicBezTo>
                    <a:pt x="0" y="195453"/>
                    <a:pt x="77851" y="382905"/>
                    <a:pt x="216154" y="520827"/>
                  </a:cubicBezTo>
                  <a:cubicBezTo>
                    <a:pt x="354457" y="658749"/>
                    <a:pt x="542036" y="736092"/>
                    <a:pt x="737489" y="735584"/>
                  </a:cubicBezTo>
                  <a:lnTo>
                    <a:pt x="735584" y="0"/>
                  </a:lnTo>
                  <a:close/>
                </a:path>
              </a:pathLst>
            </a:custGeom>
            <a:solidFill>
              <a:srgbClr val="FF8127"/>
            </a:solidFill>
          </p:spPr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292D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4119700" y="7528500"/>
            <a:ext cx="2757300" cy="2757300"/>
            <a:chOff x="0" y="0"/>
            <a:chExt cx="3676400" cy="367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82423" y="-1397"/>
              <a:ext cx="1950593" cy="3679571"/>
            </a:xfrm>
            <a:custGeom>
              <a:avLst/>
              <a:gdLst/>
              <a:ahLst/>
              <a:cxnLst/>
              <a:rect r="r" b="b" t="t" l="l"/>
              <a:pathLst>
                <a:path h="3679571" w="1950593">
                  <a:moveTo>
                    <a:pt x="1924431" y="52197"/>
                  </a:moveTo>
                  <a:cubicBezTo>
                    <a:pt x="1284859" y="50800"/>
                    <a:pt x="693293" y="391287"/>
                    <a:pt x="373253" y="945007"/>
                  </a:cubicBezTo>
                  <a:lnTo>
                    <a:pt x="351282" y="932307"/>
                  </a:lnTo>
                  <a:lnTo>
                    <a:pt x="373253" y="945007"/>
                  </a:lnTo>
                  <a:cubicBezTo>
                    <a:pt x="53213" y="1498727"/>
                    <a:pt x="53340" y="2181225"/>
                    <a:pt x="373634" y="2734818"/>
                  </a:cubicBezTo>
                  <a:lnTo>
                    <a:pt x="351663" y="2747518"/>
                  </a:lnTo>
                  <a:lnTo>
                    <a:pt x="373634" y="2734818"/>
                  </a:lnTo>
                  <a:cubicBezTo>
                    <a:pt x="693928" y="3288411"/>
                    <a:pt x="1285621" y="3628644"/>
                    <a:pt x="1925193" y="3626993"/>
                  </a:cubicBezTo>
                  <a:lnTo>
                    <a:pt x="1925320" y="3652393"/>
                  </a:lnTo>
                  <a:lnTo>
                    <a:pt x="1899920" y="3652520"/>
                  </a:lnTo>
                  <a:lnTo>
                    <a:pt x="1895348" y="1839722"/>
                  </a:lnTo>
                  <a:lnTo>
                    <a:pt x="1895348" y="1839595"/>
                  </a:lnTo>
                  <a:lnTo>
                    <a:pt x="1899031" y="26797"/>
                  </a:lnTo>
                  <a:lnTo>
                    <a:pt x="1924431" y="26797"/>
                  </a:lnTo>
                  <a:lnTo>
                    <a:pt x="1924431" y="52197"/>
                  </a:lnTo>
                  <a:moveTo>
                    <a:pt x="1924431" y="1397"/>
                  </a:moveTo>
                  <a:cubicBezTo>
                    <a:pt x="1931162" y="1397"/>
                    <a:pt x="1937639" y="4064"/>
                    <a:pt x="1942465" y="8890"/>
                  </a:cubicBezTo>
                  <a:cubicBezTo>
                    <a:pt x="1947291" y="13716"/>
                    <a:pt x="1949958" y="20193"/>
                    <a:pt x="1949831" y="26924"/>
                  </a:cubicBezTo>
                  <a:lnTo>
                    <a:pt x="1946021" y="1839722"/>
                  </a:lnTo>
                  <a:lnTo>
                    <a:pt x="1920621" y="1839722"/>
                  </a:lnTo>
                  <a:lnTo>
                    <a:pt x="1946021" y="1839595"/>
                  </a:lnTo>
                  <a:lnTo>
                    <a:pt x="1950593" y="3652393"/>
                  </a:lnTo>
                  <a:cubicBezTo>
                    <a:pt x="1950593" y="3659124"/>
                    <a:pt x="1947926" y="3665601"/>
                    <a:pt x="1943227" y="3670427"/>
                  </a:cubicBezTo>
                  <a:cubicBezTo>
                    <a:pt x="1938528" y="3675253"/>
                    <a:pt x="1932051" y="3677920"/>
                    <a:pt x="1925320" y="3677920"/>
                  </a:cubicBezTo>
                  <a:cubicBezTo>
                    <a:pt x="1267587" y="3679571"/>
                    <a:pt x="659130" y="3329686"/>
                    <a:pt x="329692" y="2760345"/>
                  </a:cubicBezTo>
                  <a:cubicBezTo>
                    <a:pt x="254" y="2191004"/>
                    <a:pt x="0" y="1489075"/>
                    <a:pt x="329184" y="919607"/>
                  </a:cubicBezTo>
                  <a:cubicBezTo>
                    <a:pt x="658368" y="350139"/>
                    <a:pt x="1266825" y="0"/>
                    <a:pt x="1924558" y="1397"/>
                  </a:cubicBezTo>
                  <a:lnTo>
                    <a:pt x="1924558" y="26797"/>
                  </a:lnTo>
                  <a:lnTo>
                    <a:pt x="1924558" y="1397"/>
                  </a:lnTo>
                  <a:close/>
                </a:path>
              </a:pathLst>
            </a:custGeom>
            <a:solidFill>
              <a:srgbClr val="6D31FD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5502350" y="7528500"/>
            <a:ext cx="2782500" cy="2757300"/>
            <a:chOff x="0" y="0"/>
            <a:chExt cx="3710000" cy="3676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83185" y="-1397"/>
              <a:ext cx="1968246" cy="3679571"/>
            </a:xfrm>
            <a:custGeom>
              <a:avLst/>
              <a:gdLst/>
              <a:ahLst/>
              <a:cxnLst/>
              <a:rect r="r" b="b" t="t" l="l"/>
              <a:pathLst>
                <a:path h="3679571" w="1968246">
                  <a:moveTo>
                    <a:pt x="1942084" y="52197"/>
                  </a:moveTo>
                  <a:cubicBezTo>
                    <a:pt x="1296289" y="50800"/>
                    <a:pt x="699262" y="391414"/>
                    <a:pt x="376174" y="945134"/>
                  </a:cubicBezTo>
                  <a:cubicBezTo>
                    <a:pt x="53086" y="1498854"/>
                    <a:pt x="53340" y="2181225"/>
                    <a:pt x="376555" y="2734691"/>
                  </a:cubicBezTo>
                  <a:cubicBezTo>
                    <a:pt x="699770" y="3288157"/>
                    <a:pt x="1297051" y="3628517"/>
                    <a:pt x="1942719" y="3626993"/>
                  </a:cubicBezTo>
                  <a:lnTo>
                    <a:pt x="1942719" y="3652393"/>
                  </a:lnTo>
                  <a:lnTo>
                    <a:pt x="1917319" y="3652520"/>
                  </a:lnTo>
                  <a:lnTo>
                    <a:pt x="1912747" y="1839722"/>
                  </a:lnTo>
                  <a:lnTo>
                    <a:pt x="1912747" y="1839595"/>
                  </a:lnTo>
                  <a:lnTo>
                    <a:pt x="1916684" y="26797"/>
                  </a:lnTo>
                  <a:lnTo>
                    <a:pt x="1942084" y="26797"/>
                  </a:lnTo>
                  <a:lnTo>
                    <a:pt x="1942084" y="52197"/>
                  </a:lnTo>
                  <a:moveTo>
                    <a:pt x="1942084" y="1397"/>
                  </a:moveTo>
                  <a:cubicBezTo>
                    <a:pt x="1948815" y="1397"/>
                    <a:pt x="1955292" y="4064"/>
                    <a:pt x="1960118" y="8890"/>
                  </a:cubicBezTo>
                  <a:cubicBezTo>
                    <a:pt x="1964944" y="13716"/>
                    <a:pt x="1967611" y="20193"/>
                    <a:pt x="1967484" y="26924"/>
                  </a:cubicBezTo>
                  <a:lnTo>
                    <a:pt x="1963674" y="1839722"/>
                  </a:lnTo>
                  <a:lnTo>
                    <a:pt x="1938274" y="1839722"/>
                  </a:lnTo>
                  <a:lnTo>
                    <a:pt x="1963674" y="1839595"/>
                  </a:lnTo>
                  <a:lnTo>
                    <a:pt x="1968246" y="3652393"/>
                  </a:lnTo>
                  <a:cubicBezTo>
                    <a:pt x="1968246" y="3659124"/>
                    <a:pt x="1965579" y="3665601"/>
                    <a:pt x="1960880" y="3670427"/>
                  </a:cubicBezTo>
                  <a:cubicBezTo>
                    <a:pt x="1956181" y="3675253"/>
                    <a:pt x="1949704" y="3677920"/>
                    <a:pt x="1942973" y="3677920"/>
                  </a:cubicBezTo>
                  <a:cubicBezTo>
                    <a:pt x="1279398" y="3679571"/>
                    <a:pt x="665226" y="3329813"/>
                    <a:pt x="332740" y="2760472"/>
                  </a:cubicBezTo>
                  <a:lnTo>
                    <a:pt x="354711" y="2747645"/>
                  </a:lnTo>
                  <a:lnTo>
                    <a:pt x="332740" y="2760472"/>
                  </a:lnTo>
                  <a:cubicBezTo>
                    <a:pt x="127" y="2191004"/>
                    <a:pt x="0" y="1488948"/>
                    <a:pt x="332232" y="919480"/>
                  </a:cubicBezTo>
                  <a:lnTo>
                    <a:pt x="354203" y="932307"/>
                  </a:lnTo>
                  <a:lnTo>
                    <a:pt x="332232" y="919480"/>
                  </a:lnTo>
                  <a:cubicBezTo>
                    <a:pt x="664591" y="350012"/>
                    <a:pt x="1278509" y="0"/>
                    <a:pt x="1942084" y="1397"/>
                  </a:cubicBezTo>
                  <a:lnTo>
                    <a:pt x="1942084" y="26797"/>
                  </a:lnTo>
                  <a:lnTo>
                    <a:pt x="1942084" y="1397"/>
                  </a:lnTo>
                  <a:close/>
                </a:path>
              </a:pathLst>
            </a:custGeom>
            <a:solidFill>
              <a:srgbClr val="6D31FD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2728600" y="7518400"/>
            <a:ext cx="2793000" cy="2765400"/>
            <a:chOff x="0" y="0"/>
            <a:chExt cx="3724000" cy="36872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724021" cy="3687191"/>
            </a:xfrm>
            <a:custGeom>
              <a:avLst/>
              <a:gdLst/>
              <a:ahLst/>
              <a:cxnLst/>
              <a:rect r="r" b="b" t="t" l="l"/>
              <a:pathLst>
                <a:path h="3687191" w="3724021">
                  <a:moveTo>
                    <a:pt x="0" y="0"/>
                  </a:moveTo>
                  <a:lnTo>
                    <a:pt x="3724021" y="0"/>
                  </a:lnTo>
                  <a:lnTo>
                    <a:pt x="3724021" y="3687191"/>
                  </a:lnTo>
                  <a:lnTo>
                    <a:pt x="0" y="3687191"/>
                  </a:lnTo>
                  <a:close/>
                </a:path>
              </a:pathLst>
            </a:custGeom>
            <a:solidFill>
              <a:srgbClr val="066B6B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12736150" y="-1450"/>
            <a:ext cx="5555700" cy="7546500"/>
            <a:chOff x="0" y="0"/>
            <a:chExt cx="7407600" cy="10062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407656" cy="10061956"/>
            </a:xfrm>
            <a:custGeom>
              <a:avLst/>
              <a:gdLst/>
              <a:ahLst/>
              <a:cxnLst/>
              <a:rect r="r" b="b" t="t" l="l"/>
              <a:pathLst>
                <a:path h="10061956" w="7407656">
                  <a:moveTo>
                    <a:pt x="25400" y="0"/>
                  </a:moveTo>
                  <a:lnTo>
                    <a:pt x="3703828" y="0"/>
                  </a:lnTo>
                  <a:lnTo>
                    <a:pt x="3703828" y="25400"/>
                  </a:lnTo>
                  <a:lnTo>
                    <a:pt x="3703828" y="0"/>
                  </a:lnTo>
                  <a:lnTo>
                    <a:pt x="3703828" y="25400"/>
                  </a:lnTo>
                  <a:lnTo>
                    <a:pt x="3703828" y="0"/>
                  </a:lnTo>
                  <a:cubicBezTo>
                    <a:pt x="5749417" y="0"/>
                    <a:pt x="7407656" y="1661287"/>
                    <a:pt x="7407656" y="3710559"/>
                  </a:cubicBezTo>
                  <a:lnTo>
                    <a:pt x="7407656" y="10036556"/>
                  </a:lnTo>
                  <a:cubicBezTo>
                    <a:pt x="7407656" y="10050526"/>
                    <a:pt x="7396226" y="10061956"/>
                    <a:pt x="7382256" y="10061956"/>
                  </a:cubicBezTo>
                  <a:lnTo>
                    <a:pt x="25400" y="10061956"/>
                  </a:lnTo>
                  <a:cubicBezTo>
                    <a:pt x="11430" y="10061956"/>
                    <a:pt x="0" y="10050526"/>
                    <a:pt x="0" y="10036556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0036556"/>
                  </a:lnTo>
                  <a:lnTo>
                    <a:pt x="25400" y="10036556"/>
                  </a:lnTo>
                  <a:lnTo>
                    <a:pt x="25400" y="10011156"/>
                  </a:lnTo>
                  <a:lnTo>
                    <a:pt x="7382256" y="10011156"/>
                  </a:lnTo>
                  <a:lnTo>
                    <a:pt x="7382256" y="10036556"/>
                  </a:lnTo>
                  <a:lnTo>
                    <a:pt x="7356856" y="10036556"/>
                  </a:lnTo>
                  <a:lnTo>
                    <a:pt x="7356856" y="3710559"/>
                  </a:lnTo>
                  <a:lnTo>
                    <a:pt x="7382256" y="3710559"/>
                  </a:lnTo>
                  <a:lnTo>
                    <a:pt x="7356856" y="3710559"/>
                  </a:lnTo>
                  <a:cubicBezTo>
                    <a:pt x="7356856" y="1689227"/>
                    <a:pt x="5721223" y="50800"/>
                    <a:pt x="3703828" y="50800"/>
                  </a:cubicBezTo>
                  <a:lnTo>
                    <a:pt x="25400" y="50800"/>
                  </a:lnTo>
                  <a:close/>
                </a:path>
              </a:pathLst>
            </a:custGeom>
            <a:solidFill>
              <a:srgbClr val="FF8127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3532025" y="9439629"/>
            <a:ext cx="4207350" cy="42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3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‹#›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579800" y="324600"/>
            <a:ext cx="4229400" cy="436800"/>
            <a:chOff x="0" y="0"/>
            <a:chExt cx="5639200" cy="582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639200" cy="582400"/>
            </a:xfrm>
            <a:custGeom>
              <a:avLst/>
              <a:gdLst/>
              <a:ahLst/>
              <a:cxnLst/>
              <a:rect r="r" b="b" t="t" l="l"/>
              <a:pathLst>
                <a:path h="582400" w="5639200">
                  <a:moveTo>
                    <a:pt x="0" y="0"/>
                  </a:moveTo>
                  <a:lnTo>
                    <a:pt x="5639200" y="0"/>
                  </a:lnTo>
                  <a:lnTo>
                    <a:pt x="5639200" y="582400"/>
                  </a:lnTo>
                  <a:lnTo>
                    <a:pt x="0" y="582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85725"/>
              <a:ext cx="5639200" cy="6681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24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Hexaware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143350" y="324600"/>
            <a:ext cx="4564800" cy="436800"/>
            <a:chOff x="0" y="0"/>
            <a:chExt cx="6086400" cy="582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086400" cy="582400"/>
            </a:xfrm>
            <a:custGeom>
              <a:avLst/>
              <a:gdLst/>
              <a:ahLst/>
              <a:cxnLst/>
              <a:rect r="r" b="b" t="t" l="l"/>
              <a:pathLst>
                <a:path h="582400" w="6086400">
                  <a:moveTo>
                    <a:pt x="0" y="0"/>
                  </a:moveTo>
                  <a:lnTo>
                    <a:pt x="6086400" y="0"/>
                  </a:lnTo>
                  <a:lnTo>
                    <a:pt x="6086400" y="582400"/>
                  </a:lnTo>
                  <a:lnTo>
                    <a:pt x="0" y="582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85725"/>
              <a:ext cx="6086400" cy="6681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324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Aug 2025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569400" y="3820955"/>
            <a:ext cx="8489775" cy="562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In conclusion, this project successfully showcases a powerful, scalable, and robust solution for large-scale data processing. By leveraging Azure Databricks clusters, we can distribute the computational load, and with PySpark, we can implement complex data transformations with ease. </a:t>
            </a:r>
          </a:p>
          <a:p>
            <a:pPr algn="l">
              <a:lnSpc>
                <a:spcPts val="2640"/>
              </a:lnSpc>
            </a:pPr>
          </a:p>
          <a:p>
            <a:pPr algn="l">
              <a:lnSpc>
                <a:spcPts val="2640"/>
              </a:lnSpc>
            </a:pPr>
            <a:r>
              <a:rPr lang="en-US" sz="2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The solution highlights:</a:t>
            </a:r>
          </a:p>
          <a:p>
            <a:pPr algn="l" marL="848360" indent="-424180" lvl="1">
              <a:lnSpc>
                <a:spcPts val="2640"/>
              </a:lnSpc>
              <a:buFont typeface="Arial"/>
              <a:buChar char="•"/>
            </a:pPr>
            <a:r>
              <a:rPr lang="en-US" b="true" sz="22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Scalable data processing with Databricks clusters.</a:t>
            </a:r>
          </a:p>
          <a:p>
            <a:pPr algn="l" marL="848360" indent="-424180" lvl="1">
              <a:lnSpc>
                <a:spcPts val="2640"/>
              </a:lnSpc>
              <a:buFont typeface="Arial"/>
              <a:buChar char="•"/>
            </a:pPr>
            <a:r>
              <a:rPr lang="en-US" b="true" sz="22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Efficient storage using Parquet/Delta formats.</a:t>
            </a:r>
          </a:p>
          <a:p>
            <a:pPr algn="l" marL="848360" indent="-424180" lvl="1">
              <a:lnSpc>
                <a:spcPts val="2640"/>
              </a:lnSpc>
              <a:buFont typeface="Arial"/>
              <a:buChar char="•"/>
            </a:pPr>
            <a:r>
              <a:rPr lang="en-US" b="true" sz="22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Reusable, automated ETL pipelines.</a:t>
            </a:r>
          </a:p>
          <a:p>
            <a:pPr algn="l" marL="848360" indent="-424180" lvl="1">
              <a:lnSpc>
                <a:spcPts val="2640"/>
              </a:lnSpc>
              <a:buFont typeface="Arial"/>
              <a:buChar char="•"/>
            </a:pPr>
            <a:r>
              <a:rPr lang="en-US" b="true" sz="22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Improved query speed and resource optimization.</a:t>
            </a:r>
          </a:p>
          <a:p>
            <a:pPr algn="l" marL="848360" indent="-424180" lvl="1">
              <a:lnSpc>
                <a:spcPts val="2640"/>
              </a:lnSpc>
            </a:pPr>
          </a:p>
          <a:p>
            <a:pPr algn="l" marL="848360" indent="-424180" lvl="1">
              <a:lnSpc>
                <a:spcPts val="2640"/>
              </a:lnSpc>
            </a:pPr>
            <a:r>
              <a:rPr lang="en-US" sz="2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This architecture serves as a foundational blueprint for building enterprise-grade ETL pipelines capable of handling the demands of big data.</a:t>
            </a:r>
          </a:p>
          <a:p>
            <a:pPr algn="l" marL="848360" indent="-424180" lvl="1">
              <a:lnSpc>
                <a:spcPts val="2640"/>
              </a:lnSpc>
            </a:pPr>
          </a:p>
        </p:txBody>
      </p:sp>
      <p:grpSp>
        <p:nvGrpSpPr>
          <p:cNvPr name="Group 18" id="18"/>
          <p:cNvGrpSpPr/>
          <p:nvPr/>
        </p:nvGrpSpPr>
        <p:grpSpPr>
          <a:xfrm rot="0">
            <a:off x="569400" y="1838498"/>
            <a:ext cx="11245200" cy="1627800"/>
            <a:chOff x="0" y="0"/>
            <a:chExt cx="14993600" cy="21704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4993600" cy="2170400"/>
            </a:xfrm>
            <a:custGeom>
              <a:avLst/>
              <a:gdLst/>
              <a:ahLst/>
              <a:cxnLst/>
              <a:rect r="r" b="b" t="t" l="l"/>
              <a:pathLst>
                <a:path h="2170400" w="14993600">
                  <a:moveTo>
                    <a:pt x="0" y="0"/>
                  </a:moveTo>
                  <a:lnTo>
                    <a:pt x="14993600" y="0"/>
                  </a:lnTo>
                  <a:lnTo>
                    <a:pt x="14993600" y="2170400"/>
                  </a:lnTo>
                  <a:lnTo>
                    <a:pt x="0" y="2170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9525"/>
              <a:ext cx="14993600" cy="216087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6480"/>
                </a:lnSpc>
              </a:pPr>
              <a:r>
                <a:rPr lang="en-US" sz="6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Conclusion: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-5400000">
            <a:off x="17700" y="1087250"/>
            <a:ext cx="1103400" cy="1103400"/>
            <a:chOff x="0" y="0"/>
            <a:chExt cx="1471200" cy="14712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735711"/>
              <a:ext cx="737489" cy="736092"/>
            </a:xfrm>
            <a:custGeom>
              <a:avLst/>
              <a:gdLst/>
              <a:ahLst/>
              <a:cxnLst/>
              <a:rect r="r" b="b" t="t" l="l"/>
              <a:pathLst>
                <a:path h="736092" w="737489">
                  <a:moveTo>
                    <a:pt x="0" y="127"/>
                  </a:moveTo>
                  <a:cubicBezTo>
                    <a:pt x="0" y="195453"/>
                    <a:pt x="77851" y="382905"/>
                    <a:pt x="216154" y="520827"/>
                  </a:cubicBezTo>
                  <a:cubicBezTo>
                    <a:pt x="354457" y="658749"/>
                    <a:pt x="542036" y="736092"/>
                    <a:pt x="737489" y="735584"/>
                  </a:cubicBezTo>
                  <a:lnTo>
                    <a:pt x="735584" y="0"/>
                  </a:lnTo>
                  <a:close/>
                </a:path>
              </a:pathLst>
            </a:custGeom>
            <a:solidFill>
              <a:srgbClr val="CAF38D"/>
            </a:solidFill>
          </p:spPr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292D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7718250"/>
            <a:ext cx="4008600" cy="2565600"/>
            <a:chOff x="0" y="0"/>
            <a:chExt cx="5344800" cy="3420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44795" cy="3420745"/>
            </a:xfrm>
            <a:custGeom>
              <a:avLst/>
              <a:gdLst/>
              <a:ahLst/>
              <a:cxnLst/>
              <a:rect r="r" b="b" t="t" l="l"/>
              <a:pathLst>
                <a:path h="3420745" w="5344795">
                  <a:moveTo>
                    <a:pt x="0" y="0"/>
                  </a:moveTo>
                  <a:lnTo>
                    <a:pt x="5344795" y="0"/>
                  </a:lnTo>
                  <a:lnTo>
                    <a:pt x="5344795" y="3420745"/>
                  </a:lnTo>
                  <a:lnTo>
                    <a:pt x="0" y="3420745"/>
                  </a:lnTo>
                  <a:close/>
                </a:path>
              </a:pathLst>
            </a:custGeom>
            <a:solidFill>
              <a:srgbClr val="FF8127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3124300" y="7683350"/>
            <a:ext cx="2579700" cy="2603700"/>
            <a:chOff x="0" y="0"/>
            <a:chExt cx="3439600" cy="34716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77089" y="-1270"/>
              <a:ext cx="1826514" cy="3474593"/>
            </a:xfrm>
            <a:custGeom>
              <a:avLst/>
              <a:gdLst/>
              <a:ahLst/>
              <a:cxnLst/>
              <a:rect r="r" b="b" t="t" l="l"/>
              <a:pathLst>
                <a:path h="3474593" w="1826514">
                  <a:moveTo>
                    <a:pt x="1800479" y="1270"/>
                  </a:moveTo>
                  <a:lnTo>
                    <a:pt x="1800479" y="26670"/>
                  </a:lnTo>
                  <a:lnTo>
                    <a:pt x="1800479" y="52070"/>
                  </a:lnTo>
                  <a:cubicBezTo>
                    <a:pt x="1203325" y="50800"/>
                    <a:pt x="651002" y="371602"/>
                    <a:pt x="352044" y="893699"/>
                  </a:cubicBezTo>
                  <a:cubicBezTo>
                    <a:pt x="53086" y="1415796"/>
                    <a:pt x="53213" y="2059305"/>
                    <a:pt x="352425" y="2581148"/>
                  </a:cubicBezTo>
                  <a:lnTo>
                    <a:pt x="330327" y="2593721"/>
                  </a:lnTo>
                  <a:lnTo>
                    <a:pt x="352425" y="2581148"/>
                  </a:lnTo>
                  <a:cubicBezTo>
                    <a:pt x="651637" y="3102991"/>
                    <a:pt x="1204087" y="3423666"/>
                    <a:pt x="1801241" y="3422142"/>
                  </a:cubicBezTo>
                  <a:lnTo>
                    <a:pt x="1801368" y="3447542"/>
                  </a:lnTo>
                  <a:lnTo>
                    <a:pt x="1775968" y="3447669"/>
                  </a:lnTo>
                  <a:lnTo>
                    <a:pt x="1771650" y="1737233"/>
                  </a:lnTo>
                  <a:lnTo>
                    <a:pt x="1771650" y="1737106"/>
                  </a:lnTo>
                  <a:lnTo>
                    <a:pt x="1775079" y="26670"/>
                  </a:lnTo>
                  <a:cubicBezTo>
                    <a:pt x="1775079" y="12700"/>
                    <a:pt x="1786509" y="1270"/>
                    <a:pt x="1800479" y="1270"/>
                  </a:cubicBezTo>
                  <a:moveTo>
                    <a:pt x="1800479" y="52070"/>
                  </a:moveTo>
                  <a:lnTo>
                    <a:pt x="1800479" y="26670"/>
                  </a:lnTo>
                  <a:lnTo>
                    <a:pt x="1825879" y="26670"/>
                  </a:lnTo>
                  <a:lnTo>
                    <a:pt x="1822196" y="1737106"/>
                  </a:lnTo>
                  <a:lnTo>
                    <a:pt x="1796796" y="1737106"/>
                  </a:lnTo>
                  <a:lnTo>
                    <a:pt x="1822196" y="1736979"/>
                  </a:lnTo>
                  <a:lnTo>
                    <a:pt x="1826514" y="3447415"/>
                  </a:lnTo>
                  <a:cubicBezTo>
                    <a:pt x="1826514" y="3461385"/>
                    <a:pt x="1815211" y="3472815"/>
                    <a:pt x="1801241" y="3472942"/>
                  </a:cubicBezTo>
                  <a:cubicBezTo>
                    <a:pt x="1185799" y="3474593"/>
                    <a:pt x="616458" y="3144012"/>
                    <a:pt x="308229" y="2606421"/>
                  </a:cubicBezTo>
                  <a:cubicBezTo>
                    <a:pt x="0" y="2068830"/>
                    <a:pt x="0" y="1406144"/>
                    <a:pt x="307848" y="868426"/>
                  </a:cubicBezTo>
                  <a:lnTo>
                    <a:pt x="329946" y="880999"/>
                  </a:lnTo>
                  <a:lnTo>
                    <a:pt x="307848" y="868426"/>
                  </a:lnTo>
                  <a:cubicBezTo>
                    <a:pt x="615950" y="330708"/>
                    <a:pt x="1185037" y="0"/>
                    <a:pt x="1800606" y="1270"/>
                  </a:cubicBezTo>
                  <a:cubicBezTo>
                    <a:pt x="1814576" y="1270"/>
                    <a:pt x="1826006" y="12700"/>
                    <a:pt x="1826006" y="26670"/>
                  </a:cubicBezTo>
                  <a:cubicBezTo>
                    <a:pt x="1826006" y="40640"/>
                    <a:pt x="1814576" y="52070"/>
                    <a:pt x="1800606" y="52070"/>
                  </a:cubicBezTo>
                  <a:close/>
                </a:path>
              </a:pathLst>
            </a:custGeom>
            <a:solidFill>
              <a:srgbClr val="6D31FD"/>
            </a:soli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14416684" y="7683350"/>
            <a:ext cx="2603100" cy="2603700"/>
            <a:chOff x="0" y="0"/>
            <a:chExt cx="3470800" cy="34716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77851" y="-1270"/>
              <a:ext cx="1842897" cy="3474466"/>
            </a:xfrm>
            <a:custGeom>
              <a:avLst/>
              <a:gdLst/>
              <a:ahLst/>
              <a:cxnLst/>
              <a:rect r="r" b="b" t="t" l="l"/>
              <a:pathLst>
                <a:path h="3474466" w="1842897">
                  <a:moveTo>
                    <a:pt x="1816862" y="1270"/>
                  </a:moveTo>
                  <a:lnTo>
                    <a:pt x="1816862" y="26670"/>
                  </a:lnTo>
                  <a:lnTo>
                    <a:pt x="1816862" y="52070"/>
                  </a:lnTo>
                  <a:cubicBezTo>
                    <a:pt x="1213993" y="50800"/>
                    <a:pt x="656463" y="371729"/>
                    <a:pt x="354838" y="893699"/>
                  </a:cubicBezTo>
                  <a:lnTo>
                    <a:pt x="332867" y="880999"/>
                  </a:lnTo>
                  <a:lnTo>
                    <a:pt x="354838" y="893699"/>
                  </a:lnTo>
                  <a:cubicBezTo>
                    <a:pt x="53086" y="1415669"/>
                    <a:pt x="53213" y="2059051"/>
                    <a:pt x="355219" y="2581021"/>
                  </a:cubicBezTo>
                  <a:lnTo>
                    <a:pt x="333248" y="2593721"/>
                  </a:lnTo>
                  <a:lnTo>
                    <a:pt x="355219" y="2581021"/>
                  </a:lnTo>
                  <a:cubicBezTo>
                    <a:pt x="657098" y="3102864"/>
                    <a:pt x="1214755" y="3423666"/>
                    <a:pt x="1817624" y="3422142"/>
                  </a:cubicBezTo>
                  <a:lnTo>
                    <a:pt x="1817751" y="3447542"/>
                  </a:lnTo>
                  <a:lnTo>
                    <a:pt x="1792351" y="3447669"/>
                  </a:lnTo>
                  <a:lnTo>
                    <a:pt x="1788033" y="1737233"/>
                  </a:lnTo>
                  <a:lnTo>
                    <a:pt x="1788033" y="1737106"/>
                  </a:lnTo>
                  <a:lnTo>
                    <a:pt x="1791462" y="26670"/>
                  </a:lnTo>
                  <a:cubicBezTo>
                    <a:pt x="1791462" y="12700"/>
                    <a:pt x="1802892" y="1270"/>
                    <a:pt x="1816862" y="1270"/>
                  </a:cubicBezTo>
                  <a:moveTo>
                    <a:pt x="1816862" y="52070"/>
                  </a:moveTo>
                  <a:lnTo>
                    <a:pt x="1816862" y="26670"/>
                  </a:lnTo>
                  <a:lnTo>
                    <a:pt x="1842262" y="26670"/>
                  </a:lnTo>
                  <a:lnTo>
                    <a:pt x="1838579" y="1737106"/>
                  </a:lnTo>
                  <a:lnTo>
                    <a:pt x="1813179" y="1737106"/>
                  </a:lnTo>
                  <a:lnTo>
                    <a:pt x="1838579" y="1736979"/>
                  </a:lnTo>
                  <a:lnTo>
                    <a:pt x="1842897" y="3447415"/>
                  </a:lnTo>
                  <a:cubicBezTo>
                    <a:pt x="1842897" y="3461385"/>
                    <a:pt x="1831594" y="3472815"/>
                    <a:pt x="1817624" y="3472942"/>
                  </a:cubicBezTo>
                  <a:cubicBezTo>
                    <a:pt x="1196721" y="3474466"/>
                    <a:pt x="622173" y="3144139"/>
                    <a:pt x="311150" y="2606548"/>
                  </a:cubicBezTo>
                  <a:cubicBezTo>
                    <a:pt x="127" y="2068957"/>
                    <a:pt x="0" y="1406144"/>
                    <a:pt x="310769" y="868426"/>
                  </a:cubicBezTo>
                  <a:cubicBezTo>
                    <a:pt x="621538" y="330708"/>
                    <a:pt x="1195959" y="0"/>
                    <a:pt x="1816989" y="1270"/>
                  </a:cubicBezTo>
                  <a:cubicBezTo>
                    <a:pt x="1830959" y="1270"/>
                    <a:pt x="1842389" y="12700"/>
                    <a:pt x="1842389" y="26670"/>
                  </a:cubicBezTo>
                  <a:cubicBezTo>
                    <a:pt x="1842389" y="40640"/>
                    <a:pt x="1830959" y="52070"/>
                    <a:pt x="1816989" y="52070"/>
                  </a:cubicBezTo>
                  <a:close/>
                </a:path>
              </a:pathLst>
            </a:custGeom>
            <a:solidFill>
              <a:srgbClr val="6D31FD"/>
            </a:solidFill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6367650" y="-3641850"/>
            <a:ext cx="5553300" cy="17186700"/>
            <a:chOff x="0" y="0"/>
            <a:chExt cx="7404400" cy="229156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404354" cy="22915626"/>
            </a:xfrm>
            <a:custGeom>
              <a:avLst/>
              <a:gdLst/>
              <a:ahLst/>
              <a:cxnLst/>
              <a:rect r="r" b="b" t="t" l="l"/>
              <a:pathLst>
                <a:path h="22915626" w="7404354">
                  <a:moveTo>
                    <a:pt x="3702177" y="0"/>
                  </a:moveTo>
                  <a:lnTo>
                    <a:pt x="7378954" y="0"/>
                  </a:lnTo>
                  <a:cubicBezTo>
                    <a:pt x="7392924" y="0"/>
                    <a:pt x="7404354" y="11430"/>
                    <a:pt x="7404354" y="25400"/>
                  </a:cubicBezTo>
                  <a:lnTo>
                    <a:pt x="7404354" y="19196177"/>
                  </a:lnTo>
                  <a:lnTo>
                    <a:pt x="7378954" y="19196177"/>
                  </a:lnTo>
                  <a:lnTo>
                    <a:pt x="7404354" y="19196177"/>
                  </a:lnTo>
                  <a:cubicBezTo>
                    <a:pt x="7404354" y="21250275"/>
                    <a:pt x="5746878" y="22915626"/>
                    <a:pt x="3702177" y="22915626"/>
                  </a:cubicBezTo>
                  <a:lnTo>
                    <a:pt x="3702177" y="22890226"/>
                  </a:lnTo>
                  <a:lnTo>
                    <a:pt x="3702177" y="22915626"/>
                  </a:lnTo>
                  <a:lnTo>
                    <a:pt x="25400" y="22915626"/>
                  </a:lnTo>
                  <a:cubicBezTo>
                    <a:pt x="11430" y="22915626"/>
                    <a:pt x="0" y="22904196"/>
                    <a:pt x="0" y="22890226"/>
                  </a:cubicBezTo>
                  <a:lnTo>
                    <a:pt x="0" y="3719449"/>
                  </a:lnTo>
                  <a:lnTo>
                    <a:pt x="25400" y="3719449"/>
                  </a:lnTo>
                  <a:lnTo>
                    <a:pt x="0" y="3719449"/>
                  </a:lnTo>
                  <a:cubicBezTo>
                    <a:pt x="0" y="1665351"/>
                    <a:pt x="1657477" y="0"/>
                    <a:pt x="3702177" y="0"/>
                  </a:cubicBezTo>
                  <a:cubicBezTo>
                    <a:pt x="3707003" y="0"/>
                    <a:pt x="3711829" y="1397"/>
                    <a:pt x="3715893" y="4064"/>
                  </a:cubicBezTo>
                  <a:lnTo>
                    <a:pt x="3702177" y="25400"/>
                  </a:lnTo>
                  <a:lnTo>
                    <a:pt x="3702177" y="0"/>
                  </a:lnTo>
                  <a:moveTo>
                    <a:pt x="3702177" y="50800"/>
                  </a:moveTo>
                  <a:cubicBezTo>
                    <a:pt x="3697351" y="50800"/>
                    <a:pt x="3692525" y="49403"/>
                    <a:pt x="3688461" y="46736"/>
                  </a:cubicBezTo>
                  <a:lnTo>
                    <a:pt x="3702177" y="25400"/>
                  </a:lnTo>
                  <a:lnTo>
                    <a:pt x="3702177" y="50800"/>
                  </a:lnTo>
                  <a:cubicBezTo>
                    <a:pt x="1685671" y="50800"/>
                    <a:pt x="50800" y="1693164"/>
                    <a:pt x="50800" y="3719449"/>
                  </a:cubicBezTo>
                  <a:lnTo>
                    <a:pt x="50800" y="22890226"/>
                  </a:lnTo>
                  <a:lnTo>
                    <a:pt x="25400" y="22890226"/>
                  </a:lnTo>
                  <a:lnTo>
                    <a:pt x="25400" y="22864826"/>
                  </a:lnTo>
                  <a:lnTo>
                    <a:pt x="3702177" y="22864826"/>
                  </a:lnTo>
                  <a:cubicBezTo>
                    <a:pt x="5718683" y="22864826"/>
                    <a:pt x="7353554" y="21222463"/>
                    <a:pt x="7353554" y="19196177"/>
                  </a:cubicBezTo>
                  <a:lnTo>
                    <a:pt x="7353554" y="25400"/>
                  </a:lnTo>
                  <a:lnTo>
                    <a:pt x="7378954" y="25400"/>
                  </a:lnTo>
                  <a:lnTo>
                    <a:pt x="7378954" y="50800"/>
                  </a:lnTo>
                  <a:lnTo>
                    <a:pt x="3702177" y="50800"/>
                  </a:lnTo>
                  <a:close/>
                </a:path>
              </a:pathLst>
            </a:custGeom>
            <a:solidFill>
              <a:srgbClr val="FFDF5F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3532025" y="9439629"/>
            <a:ext cx="4207350" cy="42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3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‹#›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566950" y="2193908"/>
            <a:ext cx="17151600" cy="5515200"/>
            <a:chOff x="0" y="0"/>
            <a:chExt cx="22868800" cy="73536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2868799" cy="7353600"/>
            </a:xfrm>
            <a:custGeom>
              <a:avLst/>
              <a:gdLst/>
              <a:ahLst/>
              <a:cxnLst/>
              <a:rect r="r" b="b" t="t" l="l"/>
              <a:pathLst>
                <a:path h="7353600" w="22868799">
                  <a:moveTo>
                    <a:pt x="0" y="0"/>
                  </a:moveTo>
                  <a:lnTo>
                    <a:pt x="22868799" y="0"/>
                  </a:lnTo>
                  <a:lnTo>
                    <a:pt x="22868799" y="7353600"/>
                  </a:lnTo>
                  <a:lnTo>
                    <a:pt x="0" y="7353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9525"/>
              <a:ext cx="22868800" cy="73440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8640"/>
                </a:lnSpc>
              </a:pPr>
              <a:r>
                <a:rPr lang="en-US" sz="8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Thank you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79800" y="324600"/>
            <a:ext cx="4229400" cy="436800"/>
            <a:chOff x="0" y="0"/>
            <a:chExt cx="5639200" cy="582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639200" cy="582400"/>
            </a:xfrm>
            <a:custGeom>
              <a:avLst/>
              <a:gdLst/>
              <a:ahLst/>
              <a:cxnLst/>
              <a:rect r="r" b="b" t="t" l="l"/>
              <a:pathLst>
                <a:path h="582400" w="5639200">
                  <a:moveTo>
                    <a:pt x="0" y="0"/>
                  </a:moveTo>
                  <a:lnTo>
                    <a:pt x="5639200" y="0"/>
                  </a:lnTo>
                  <a:lnTo>
                    <a:pt x="5639200" y="582400"/>
                  </a:lnTo>
                  <a:lnTo>
                    <a:pt x="0" y="582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85725"/>
              <a:ext cx="5639200" cy="6681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24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Hexaware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143350" y="324600"/>
            <a:ext cx="4564800" cy="436800"/>
            <a:chOff x="0" y="0"/>
            <a:chExt cx="6086400" cy="582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086400" cy="582400"/>
            </a:xfrm>
            <a:custGeom>
              <a:avLst/>
              <a:gdLst/>
              <a:ahLst/>
              <a:cxnLst/>
              <a:rect r="r" b="b" t="t" l="l"/>
              <a:pathLst>
                <a:path h="582400" w="6086400">
                  <a:moveTo>
                    <a:pt x="0" y="0"/>
                  </a:moveTo>
                  <a:lnTo>
                    <a:pt x="6086400" y="0"/>
                  </a:lnTo>
                  <a:lnTo>
                    <a:pt x="6086400" y="582400"/>
                  </a:lnTo>
                  <a:lnTo>
                    <a:pt x="0" y="582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85725"/>
              <a:ext cx="6086400" cy="6681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324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Aug 2025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292D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00000" y="4885800"/>
            <a:ext cx="5698200" cy="5401200"/>
            <a:chOff x="0" y="0"/>
            <a:chExt cx="7597600" cy="7201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4191" y="3585845"/>
              <a:ext cx="3812032" cy="3618103"/>
            </a:xfrm>
            <a:custGeom>
              <a:avLst/>
              <a:gdLst/>
              <a:ahLst/>
              <a:cxnLst/>
              <a:rect r="r" b="b" t="t" l="l"/>
              <a:pathLst>
                <a:path h="3618103" w="3812032">
                  <a:moveTo>
                    <a:pt x="4191" y="0"/>
                  </a:moveTo>
                  <a:cubicBezTo>
                    <a:pt x="0" y="959104"/>
                    <a:pt x="399669" y="1880108"/>
                    <a:pt x="1114425" y="2558923"/>
                  </a:cubicBezTo>
                  <a:cubicBezTo>
                    <a:pt x="1829181" y="3237738"/>
                    <a:pt x="2800223" y="3618103"/>
                    <a:pt x="3812032" y="3615817"/>
                  </a:cubicBezTo>
                  <a:lnTo>
                    <a:pt x="3802888" y="14986"/>
                  </a:lnTo>
                  <a:close/>
                </a:path>
              </a:pathLst>
            </a:custGeom>
            <a:solidFill>
              <a:srgbClr val="FF8127"/>
            </a:solidFill>
          </p:spPr>
        </p:sp>
      </p:grpSp>
      <p:grpSp>
        <p:nvGrpSpPr>
          <p:cNvPr name="Group 4" id="4"/>
          <p:cNvGrpSpPr/>
          <p:nvPr/>
        </p:nvGrpSpPr>
        <p:grpSpPr>
          <a:xfrm rot="5400000">
            <a:off x="-12000" y="7591600"/>
            <a:ext cx="5425200" cy="5401200"/>
            <a:chOff x="0" y="0"/>
            <a:chExt cx="7233600" cy="72016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3600831"/>
              <a:ext cx="3625850" cy="3603244"/>
            </a:xfrm>
            <a:custGeom>
              <a:avLst/>
              <a:gdLst/>
              <a:ahLst/>
              <a:cxnLst/>
              <a:rect r="r" b="b" t="t" l="l"/>
              <a:pathLst>
                <a:path h="3603244" w="3625850">
                  <a:moveTo>
                    <a:pt x="0" y="2667"/>
                  </a:moveTo>
                  <a:cubicBezTo>
                    <a:pt x="762" y="958723"/>
                    <a:pt x="383286" y="1875282"/>
                    <a:pt x="1063498" y="2550287"/>
                  </a:cubicBezTo>
                  <a:cubicBezTo>
                    <a:pt x="1743710" y="3225292"/>
                    <a:pt x="2665603" y="3603244"/>
                    <a:pt x="3625850" y="3600831"/>
                  </a:cubicBezTo>
                  <a:lnTo>
                    <a:pt x="3616706" y="0"/>
                  </a:lnTo>
                  <a:close/>
                </a:path>
              </a:pathLst>
            </a:custGeom>
            <a:solidFill>
              <a:srgbClr val="FFDF5F"/>
            </a:solidFill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-250" y="4804500"/>
            <a:ext cx="5551200" cy="5551200"/>
            <a:chOff x="0" y="0"/>
            <a:chExt cx="7401600" cy="74016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165989" y="-2794"/>
              <a:ext cx="3876167" cy="7407783"/>
            </a:xfrm>
            <a:custGeom>
              <a:avLst/>
              <a:gdLst/>
              <a:ahLst/>
              <a:cxnLst/>
              <a:rect r="r" b="b" t="t" l="l"/>
              <a:pathLst>
                <a:path h="7407783" w="3876167">
                  <a:moveTo>
                    <a:pt x="3874643" y="2794"/>
                  </a:moveTo>
                  <a:cubicBezTo>
                    <a:pt x="2550414" y="0"/>
                    <a:pt x="1325626" y="704977"/>
                    <a:pt x="662813" y="1851406"/>
                  </a:cubicBezTo>
                  <a:cubicBezTo>
                    <a:pt x="0" y="2997835"/>
                    <a:pt x="381" y="4410964"/>
                    <a:pt x="663575" y="5557139"/>
                  </a:cubicBezTo>
                  <a:cubicBezTo>
                    <a:pt x="1326769" y="6703314"/>
                    <a:pt x="2551938" y="7407783"/>
                    <a:pt x="3876167" y="7404354"/>
                  </a:cubicBezTo>
                  <a:lnTo>
                    <a:pt x="3866769" y="3703574"/>
                  </a:lnTo>
                  <a:close/>
                </a:path>
              </a:pathLst>
            </a:custGeom>
            <a:solidFill>
              <a:srgbClr val="6D31FD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3532025" y="9439629"/>
            <a:ext cx="4207350" cy="42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3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‹#›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6701750" y="1781700"/>
            <a:ext cx="4662600" cy="1371600"/>
            <a:chOff x="0" y="0"/>
            <a:chExt cx="6216800" cy="1828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16800" cy="1828800"/>
            </a:xfrm>
            <a:custGeom>
              <a:avLst/>
              <a:gdLst/>
              <a:ahLst/>
              <a:cxnLst/>
              <a:rect r="r" b="b" t="t" l="l"/>
              <a:pathLst>
                <a:path h="1828800" w="6216800">
                  <a:moveTo>
                    <a:pt x="0" y="0"/>
                  </a:moveTo>
                  <a:lnTo>
                    <a:pt x="6216800" y="0"/>
                  </a:lnTo>
                  <a:lnTo>
                    <a:pt x="6216800" y="1828800"/>
                  </a:lnTo>
                  <a:lnTo>
                    <a:pt x="0" y="1828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0"/>
              <a:ext cx="6216800" cy="20193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39"/>
                </a:lnSpc>
              </a:pPr>
              <a:r>
                <a:rPr lang="en-US" b="true" sz="2799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01. Project statement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291000" y="3049800"/>
            <a:ext cx="4662600" cy="1371600"/>
            <a:chOff x="0" y="0"/>
            <a:chExt cx="6216800" cy="182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216800" cy="1828800"/>
            </a:xfrm>
            <a:custGeom>
              <a:avLst/>
              <a:gdLst/>
              <a:ahLst/>
              <a:cxnLst/>
              <a:rect r="r" b="b" t="t" l="l"/>
              <a:pathLst>
                <a:path h="1828800" w="6216800">
                  <a:moveTo>
                    <a:pt x="0" y="0"/>
                  </a:moveTo>
                  <a:lnTo>
                    <a:pt x="6216800" y="0"/>
                  </a:lnTo>
                  <a:lnTo>
                    <a:pt x="6216800" y="1828800"/>
                  </a:lnTo>
                  <a:lnTo>
                    <a:pt x="0" y="1828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0"/>
              <a:ext cx="6216800" cy="20193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39"/>
                </a:lnSpc>
              </a:pPr>
              <a:r>
                <a:rPr lang="en-US" b="true" sz="2799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03. Prerequisites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642312" y="4307978"/>
            <a:ext cx="4662600" cy="1371600"/>
            <a:chOff x="0" y="0"/>
            <a:chExt cx="6216800" cy="1828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216800" cy="1828800"/>
            </a:xfrm>
            <a:custGeom>
              <a:avLst/>
              <a:gdLst/>
              <a:ahLst/>
              <a:cxnLst/>
              <a:rect r="r" b="b" t="t" l="l"/>
              <a:pathLst>
                <a:path h="1828800" w="6216800">
                  <a:moveTo>
                    <a:pt x="0" y="0"/>
                  </a:moveTo>
                  <a:lnTo>
                    <a:pt x="6216800" y="0"/>
                  </a:lnTo>
                  <a:lnTo>
                    <a:pt x="6216800" y="1828800"/>
                  </a:lnTo>
                  <a:lnTo>
                    <a:pt x="0" y="1828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90500"/>
              <a:ext cx="6216800" cy="20193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39"/>
                </a:lnSpc>
              </a:pPr>
              <a:r>
                <a:rPr lang="en-US" b="true" sz="2799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05. Project Objectives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216988" y="1848889"/>
            <a:ext cx="4662600" cy="1371600"/>
            <a:chOff x="0" y="0"/>
            <a:chExt cx="6216800" cy="182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216800" cy="1828800"/>
            </a:xfrm>
            <a:custGeom>
              <a:avLst/>
              <a:gdLst/>
              <a:ahLst/>
              <a:cxnLst/>
              <a:rect r="r" b="b" t="t" l="l"/>
              <a:pathLst>
                <a:path h="1828800" w="6216800">
                  <a:moveTo>
                    <a:pt x="0" y="0"/>
                  </a:moveTo>
                  <a:lnTo>
                    <a:pt x="6216800" y="0"/>
                  </a:lnTo>
                  <a:lnTo>
                    <a:pt x="6216800" y="1828800"/>
                  </a:lnTo>
                  <a:lnTo>
                    <a:pt x="0" y="1828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90500"/>
              <a:ext cx="6216800" cy="20193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39"/>
                </a:lnSpc>
              </a:pPr>
              <a:r>
                <a:rPr lang="en-US" b="true" sz="2799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02. Project Overview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2264613" y="4306339"/>
            <a:ext cx="4662600" cy="1371600"/>
            <a:chOff x="0" y="0"/>
            <a:chExt cx="6216800" cy="1828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216800" cy="1828800"/>
            </a:xfrm>
            <a:custGeom>
              <a:avLst/>
              <a:gdLst/>
              <a:ahLst/>
              <a:cxnLst/>
              <a:rect r="r" b="b" t="t" l="l"/>
              <a:pathLst>
                <a:path h="1828800" w="6216800">
                  <a:moveTo>
                    <a:pt x="0" y="0"/>
                  </a:moveTo>
                  <a:lnTo>
                    <a:pt x="6216800" y="0"/>
                  </a:lnTo>
                  <a:lnTo>
                    <a:pt x="6216800" y="1828800"/>
                  </a:lnTo>
                  <a:lnTo>
                    <a:pt x="0" y="1828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95250"/>
              <a:ext cx="6216800" cy="19240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031"/>
                </a:lnSpc>
              </a:pPr>
              <a:r>
                <a:rPr lang="en-US" b="true" sz="2799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06. Tools/Technology Used in the Project</a:t>
              </a:r>
            </a:p>
          </p:txBody>
        </p:sp>
      </p:grpSp>
      <p:sp>
        <p:nvSpPr>
          <p:cNvPr name="AutoShape 24" id="24"/>
          <p:cNvSpPr/>
          <p:nvPr/>
        </p:nvSpPr>
        <p:spPr>
          <a:xfrm flipH="true">
            <a:off x="11765601" y="1717488"/>
            <a:ext cx="0" cy="7942266"/>
          </a:xfrm>
          <a:prstGeom prst="line">
            <a:avLst/>
          </a:prstGeom>
          <a:ln cap="rnd" w="9525">
            <a:solidFill>
              <a:srgbClr val="66666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5" id="25"/>
          <p:cNvGrpSpPr/>
          <p:nvPr/>
        </p:nvGrpSpPr>
        <p:grpSpPr>
          <a:xfrm rot="0">
            <a:off x="569400" y="572400"/>
            <a:ext cx="5721600" cy="3465600"/>
            <a:chOff x="0" y="0"/>
            <a:chExt cx="7628800" cy="4620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7628800" cy="4620800"/>
            </a:xfrm>
            <a:custGeom>
              <a:avLst/>
              <a:gdLst/>
              <a:ahLst/>
              <a:cxnLst/>
              <a:rect r="r" b="b" t="t" l="l"/>
              <a:pathLst>
                <a:path h="4620800" w="7628800">
                  <a:moveTo>
                    <a:pt x="0" y="0"/>
                  </a:moveTo>
                  <a:lnTo>
                    <a:pt x="7628800" y="0"/>
                  </a:lnTo>
                  <a:lnTo>
                    <a:pt x="7628800" y="4620800"/>
                  </a:lnTo>
                  <a:lnTo>
                    <a:pt x="0" y="4620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9525"/>
              <a:ext cx="7628800" cy="461127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8640"/>
                </a:lnSpc>
              </a:pPr>
              <a:r>
                <a:rPr lang="en-US" sz="8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Agenda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579800" y="324600"/>
            <a:ext cx="4229400" cy="436800"/>
            <a:chOff x="0" y="0"/>
            <a:chExt cx="5639200" cy="582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639200" cy="582400"/>
            </a:xfrm>
            <a:custGeom>
              <a:avLst/>
              <a:gdLst/>
              <a:ahLst/>
              <a:cxnLst/>
              <a:rect r="r" b="b" t="t" l="l"/>
              <a:pathLst>
                <a:path h="582400" w="5639200">
                  <a:moveTo>
                    <a:pt x="0" y="0"/>
                  </a:moveTo>
                  <a:lnTo>
                    <a:pt x="5639200" y="0"/>
                  </a:lnTo>
                  <a:lnTo>
                    <a:pt x="5639200" y="582400"/>
                  </a:lnTo>
                  <a:lnTo>
                    <a:pt x="0" y="582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85725"/>
              <a:ext cx="5639200" cy="6681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24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Hexaware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3143350" y="324600"/>
            <a:ext cx="4564800" cy="436800"/>
            <a:chOff x="0" y="0"/>
            <a:chExt cx="6086400" cy="5824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086400" cy="582400"/>
            </a:xfrm>
            <a:custGeom>
              <a:avLst/>
              <a:gdLst/>
              <a:ahLst/>
              <a:cxnLst/>
              <a:rect r="r" b="b" t="t" l="l"/>
              <a:pathLst>
                <a:path h="582400" w="6086400">
                  <a:moveTo>
                    <a:pt x="0" y="0"/>
                  </a:moveTo>
                  <a:lnTo>
                    <a:pt x="6086400" y="0"/>
                  </a:lnTo>
                  <a:lnTo>
                    <a:pt x="6086400" y="582400"/>
                  </a:lnTo>
                  <a:lnTo>
                    <a:pt x="0" y="582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85725"/>
              <a:ext cx="6086400" cy="6681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324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Aug 2025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2617038" y="3043200"/>
            <a:ext cx="4662600" cy="1378200"/>
            <a:chOff x="0" y="0"/>
            <a:chExt cx="6216800" cy="18376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216800" cy="1837600"/>
            </a:xfrm>
            <a:custGeom>
              <a:avLst/>
              <a:gdLst/>
              <a:ahLst/>
              <a:cxnLst/>
              <a:rect r="r" b="b" t="t" l="l"/>
              <a:pathLst>
                <a:path h="1837600" w="6216800">
                  <a:moveTo>
                    <a:pt x="0" y="0"/>
                  </a:moveTo>
                  <a:lnTo>
                    <a:pt x="6216800" y="0"/>
                  </a:lnTo>
                  <a:lnTo>
                    <a:pt x="6216800" y="1837600"/>
                  </a:lnTo>
                  <a:lnTo>
                    <a:pt x="0" y="1837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190500"/>
              <a:ext cx="6216800" cy="20281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39"/>
                </a:lnSpc>
              </a:pPr>
              <a:r>
                <a:rPr lang="en-US" b="true" sz="2799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04. Azure Resources Used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6642312" y="5563039"/>
            <a:ext cx="4551650" cy="1371600"/>
            <a:chOff x="0" y="0"/>
            <a:chExt cx="6068867" cy="1828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6068867" cy="1828800"/>
            </a:xfrm>
            <a:custGeom>
              <a:avLst/>
              <a:gdLst/>
              <a:ahLst/>
              <a:cxnLst/>
              <a:rect r="r" b="b" t="t" l="l"/>
              <a:pathLst>
                <a:path h="1828800" w="6068867">
                  <a:moveTo>
                    <a:pt x="0" y="0"/>
                  </a:moveTo>
                  <a:lnTo>
                    <a:pt x="6068867" y="0"/>
                  </a:lnTo>
                  <a:lnTo>
                    <a:pt x="6068867" y="1828800"/>
                  </a:lnTo>
                  <a:lnTo>
                    <a:pt x="0" y="1828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95250"/>
              <a:ext cx="6068867" cy="19240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031"/>
                </a:lnSpc>
              </a:pPr>
              <a:r>
                <a:rPr lang="en-US" b="true" sz="2799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07. Source Data </a:t>
              </a:r>
              <a:r>
                <a:rPr lang="en-US" b="true" sz="2799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Files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6701750" y="6934639"/>
            <a:ext cx="4662600" cy="1371600"/>
            <a:chOff x="0" y="0"/>
            <a:chExt cx="6216800" cy="1828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216800" cy="1828800"/>
            </a:xfrm>
            <a:custGeom>
              <a:avLst/>
              <a:gdLst/>
              <a:ahLst/>
              <a:cxnLst/>
              <a:rect r="r" b="b" t="t" l="l"/>
              <a:pathLst>
                <a:path h="1828800" w="6216800">
                  <a:moveTo>
                    <a:pt x="0" y="0"/>
                  </a:moveTo>
                  <a:lnTo>
                    <a:pt x="6216800" y="0"/>
                  </a:lnTo>
                  <a:lnTo>
                    <a:pt x="6216800" y="1828800"/>
                  </a:lnTo>
                  <a:lnTo>
                    <a:pt x="0" y="1828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95250"/>
              <a:ext cx="6216800" cy="19240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031"/>
                </a:lnSpc>
              </a:pPr>
              <a:r>
                <a:rPr lang="en-US" b="true" sz="2799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09. Implementation -Tasks performed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2216988" y="7110578"/>
            <a:ext cx="4662600" cy="1371600"/>
            <a:chOff x="0" y="0"/>
            <a:chExt cx="6216800" cy="1828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6216800" cy="1828800"/>
            </a:xfrm>
            <a:custGeom>
              <a:avLst/>
              <a:gdLst/>
              <a:ahLst/>
              <a:cxnLst/>
              <a:rect r="r" b="b" t="t" l="l"/>
              <a:pathLst>
                <a:path h="1828800" w="6216800">
                  <a:moveTo>
                    <a:pt x="0" y="0"/>
                  </a:moveTo>
                  <a:lnTo>
                    <a:pt x="6216800" y="0"/>
                  </a:lnTo>
                  <a:lnTo>
                    <a:pt x="6216800" y="1828800"/>
                  </a:lnTo>
                  <a:lnTo>
                    <a:pt x="0" y="1828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95250"/>
              <a:ext cx="6216800" cy="19240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031"/>
                </a:lnSpc>
              </a:pPr>
              <a:r>
                <a:rPr lang="en-US" b="true" sz="2799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10. Successful output generated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12617038" y="8572500"/>
            <a:ext cx="2663387" cy="1371600"/>
            <a:chOff x="0" y="0"/>
            <a:chExt cx="3551182" cy="18288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3551182" cy="1828800"/>
            </a:xfrm>
            <a:custGeom>
              <a:avLst/>
              <a:gdLst/>
              <a:ahLst/>
              <a:cxnLst/>
              <a:rect r="r" b="b" t="t" l="l"/>
              <a:pathLst>
                <a:path h="1828800" w="3551182">
                  <a:moveTo>
                    <a:pt x="0" y="0"/>
                  </a:moveTo>
                  <a:lnTo>
                    <a:pt x="3551182" y="0"/>
                  </a:lnTo>
                  <a:lnTo>
                    <a:pt x="3551182" y="1828800"/>
                  </a:lnTo>
                  <a:lnTo>
                    <a:pt x="0" y="1828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190500"/>
              <a:ext cx="3551182" cy="20193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39"/>
                </a:lnSpc>
              </a:pPr>
              <a:r>
                <a:rPr lang="en-US" b="true" sz="2799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12. Conclusion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12378913" y="5653784"/>
            <a:ext cx="4662600" cy="1371600"/>
            <a:chOff x="0" y="0"/>
            <a:chExt cx="6216800" cy="182880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6216800" cy="1828800"/>
            </a:xfrm>
            <a:custGeom>
              <a:avLst/>
              <a:gdLst/>
              <a:ahLst/>
              <a:cxnLst/>
              <a:rect r="r" b="b" t="t" l="l"/>
              <a:pathLst>
                <a:path h="1828800" w="6216800">
                  <a:moveTo>
                    <a:pt x="0" y="0"/>
                  </a:moveTo>
                  <a:lnTo>
                    <a:pt x="6216800" y="0"/>
                  </a:lnTo>
                  <a:lnTo>
                    <a:pt x="6216800" y="1828800"/>
                  </a:lnTo>
                  <a:lnTo>
                    <a:pt x="0" y="1828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95250"/>
              <a:ext cx="6216800" cy="19240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031"/>
                </a:lnSpc>
              </a:pPr>
              <a:r>
                <a:rPr lang="en-US" b="true" sz="2799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08. Execution Overview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6812700" y="8482178"/>
            <a:ext cx="4662600" cy="1371600"/>
            <a:chOff x="0" y="0"/>
            <a:chExt cx="6216800" cy="182880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216800" cy="1828800"/>
            </a:xfrm>
            <a:custGeom>
              <a:avLst/>
              <a:gdLst/>
              <a:ahLst/>
              <a:cxnLst/>
              <a:rect r="r" b="b" t="t" l="l"/>
              <a:pathLst>
                <a:path h="1828800" w="6216800">
                  <a:moveTo>
                    <a:pt x="0" y="0"/>
                  </a:moveTo>
                  <a:lnTo>
                    <a:pt x="6216800" y="0"/>
                  </a:lnTo>
                  <a:lnTo>
                    <a:pt x="6216800" y="1828800"/>
                  </a:lnTo>
                  <a:lnTo>
                    <a:pt x="0" y="1828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95250"/>
              <a:ext cx="6216800" cy="19240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031"/>
                </a:lnSpc>
              </a:pPr>
              <a:r>
                <a:rPr lang="en-US" b="true" sz="2799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11.  Strategies for Large-Scale Data Processing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292D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2552000" y="2532078"/>
            <a:ext cx="5074800" cy="5074800"/>
            <a:chOff x="0" y="0"/>
            <a:chExt cx="6766400" cy="676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374771" y="3383153"/>
              <a:ext cx="3391662" cy="3385439"/>
            </a:xfrm>
            <a:custGeom>
              <a:avLst/>
              <a:gdLst/>
              <a:ahLst/>
              <a:cxnLst/>
              <a:rect r="r" b="b" t="t" l="l"/>
              <a:pathLst>
                <a:path h="3385439" w="3391662">
                  <a:moveTo>
                    <a:pt x="3391662" y="0"/>
                  </a:moveTo>
                  <a:cubicBezTo>
                    <a:pt x="3391662" y="898779"/>
                    <a:pt x="3034030" y="1760601"/>
                    <a:pt x="2397760" y="2395347"/>
                  </a:cubicBezTo>
                  <a:cubicBezTo>
                    <a:pt x="1761490" y="3030093"/>
                    <a:pt x="898652" y="3385439"/>
                    <a:pt x="0" y="3383280"/>
                  </a:cubicBezTo>
                  <a:lnTo>
                    <a:pt x="8509" y="127"/>
                  </a:lnTo>
                  <a:close/>
                </a:path>
              </a:pathLst>
            </a:custGeom>
            <a:solidFill>
              <a:srgbClr val="6D31FD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-11902" y="5072484"/>
            <a:ext cx="2534400" cy="2534400"/>
            <a:chOff x="0" y="0"/>
            <a:chExt cx="3379200" cy="33792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379216" cy="3379216"/>
            </a:xfrm>
            <a:custGeom>
              <a:avLst/>
              <a:gdLst/>
              <a:ahLst/>
              <a:cxnLst/>
              <a:rect r="r" b="b" t="t" l="l"/>
              <a:pathLst>
                <a:path h="3379216" w="3379216">
                  <a:moveTo>
                    <a:pt x="0" y="0"/>
                  </a:moveTo>
                  <a:lnTo>
                    <a:pt x="3379216" y="0"/>
                  </a:lnTo>
                  <a:lnTo>
                    <a:pt x="3379216" y="3379216"/>
                  </a:lnTo>
                  <a:lnTo>
                    <a:pt x="0" y="3379216"/>
                  </a:lnTo>
                  <a:close/>
                </a:path>
              </a:pathLst>
            </a:custGeom>
            <a:solidFill>
              <a:srgbClr val="FFDF5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488" y="7606884"/>
            <a:ext cx="2680200" cy="2680200"/>
            <a:chOff x="0" y="0"/>
            <a:chExt cx="3573600" cy="35736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573653" cy="3573653"/>
            </a:xfrm>
            <a:custGeom>
              <a:avLst/>
              <a:gdLst/>
              <a:ahLst/>
              <a:cxnLst/>
              <a:rect r="r" b="b" t="t" l="l"/>
              <a:pathLst>
                <a:path h="3573653" w="3573653">
                  <a:moveTo>
                    <a:pt x="0" y="1786763"/>
                  </a:moveTo>
                  <a:cubicBezTo>
                    <a:pt x="0" y="799973"/>
                    <a:pt x="799973" y="0"/>
                    <a:pt x="1786763" y="0"/>
                  </a:cubicBezTo>
                  <a:cubicBezTo>
                    <a:pt x="2773553" y="0"/>
                    <a:pt x="3573653" y="799973"/>
                    <a:pt x="3573653" y="1786763"/>
                  </a:cubicBezTo>
                  <a:cubicBezTo>
                    <a:pt x="3573653" y="2773553"/>
                    <a:pt x="2773680" y="3573653"/>
                    <a:pt x="1786763" y="3573653"/>
                  </a:cubicBezTo>
                  <a:cubicBezTo>
                    <a:pt x="799846" y="3573653"/>
                    <a:pt x="0" y="2773680"/>
                    <a:pt x="0" y="1786763"/>
                  </a:cubicBezTo>
                  <a:close/>
                </a:path>
              </a:pathLst>
            </a:custGeom>
            <a:solidFill>
              <a:srgbClr val="FF8127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3532025" y="9439629"/>
            <a:ext cx="4207350" cy="42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3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‹#›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579800" y="324600"/>
            <a:ext cx="4229400" cy="436800"/>
            <a:chOff x="0" y="0"/>
            <a:chExt cx="5639200" cy="582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639200" cy="582400"/>
            </a:xfrm>
            <a:custGeom>
              <a:avLst/>
              <a:gdLst/>
              <a:ahLst/>
              <a:cxnLst/>
              <a:rect r="r" b="b" t="t" l="l"/>
              <a:pathLst>
                <a:path h="582400" w="5639200">
                  <a:moveTo>
                    <a:pt x="0" y="0"/>
                  </a:moveTo>
                  <a:lnTo>
                    <a:pt x="5639200" y="0"/>
                  </a:lnTo>
                  <a:lnTo>
                    <a:pt x="5639200" y="582400"/>
                  </a:lnTo>
                  <a:lnTo>
                    <a:pt x="0" y="582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85725"/>
              <a:ext cx="5639200" cy="6681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24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Hexaware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143350" y="324600"/>
            <a:ext cx="4564800" cy="436800"/>
            <a:chOff x="0" y="0"/>
            <a:chExt cx="6086400" cy="582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086400" cy="582400"/>
            </a:xfrm>
            <a:custGeom>
              <a:avLst/>
              <a:gdLst/>
              <a:ahLst/>
              <a:cxnLst/>
              <a:rect r="r" b="b" t="t" l="l"/>
              <a:pathLst>
                <a:path h="582400" w="6086400">
                  <a:moveTo>
                    <a:pt x="0" y="0"/>
                  </a:moveTo>
                  <a:lnTo>
                    <a:pt x="6086400" y="0"/>
                  </a:lnTo>
                  <a:lnTo>
                    <a:pt x="6086400" y="582400"/>
                  </a:lnTo>
                  <a:lnTo>
                    <a:pt x="0" y="582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85725"/>
              <a:ext cx="6086400" cy="6681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324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Aug 2025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601100" y="4302477"/>
            <a:ext cx="9732600" cy="3782649"/>
            <a:chOff x="0" y="0"/>
            <a:chExt cx="12976800" cy="504353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976800" cy="5043532"/>
            </a:xfrm>
            <a:custGeom>
              <a:avLst/>
              <a:gdLst/>
              <a:ahLst/>
              <a:cxnLst/>
              <a:rect r="r" b="b" t="t" l="l"/>
              <a:pathLst>
                <a:path h="5043532" w="12976800">
                  <a:moveTo>
                    <a:pt x="0" y="0"/>
                  </a:moveTo>
                  <a:lnTo>
                    <a:pt x="12976800" y="0"/>
                  </a:lnTo>
                  <a:lnTo>
                    <a:pt x="12976800" y="5043532"/>
                  </a:lnTo>
                  <a:lnTo>
                    <a:pt x="0" y="50435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61925"/>
              <a:ext cx="12976800" cy="5205457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4680"/>
                </a:lnSpc>
              </a:pPr>
              <a:r>
                <a:rPr lang="en-US" sz="2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Implement a project that leverages Azure Databricks and PySpark for large-scale data processing.</a:t>
              </a:r>
            </a:p>
            <a:p>
              <a:pPr algn="l">
                <a:lnSpc>
                  <a:spcPts val="4680"/>
                </a:lnSpc>
              </a:pPr>
              <a:r>
                <a:rPr lang="en-US" sz="2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Perform ETL operations on massive datasets using PySpark, and utilize Databricks clusters for</a:t>
              </a:r>
            </a:p>
            <a:p>
              <a:pPr algn="l">
                <a:lnSpc>
                  <a:spcPts val="4680"/>
                </a:lnSpc>
              </a:pPr>
              <a:r>
                <a:rPr lang="en-US" sz="2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scalability.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601100" y="1817876"/>
            <a:ext cx="9732600" cy="1869460"/>
            <a:chOff x="0" y="0"/>
            <a:chExt cx="12976800" cy="249261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976800" cy="2492613"/>
            </a:xfrm>
            <a:custGeom>
              <a:avLst/>
              <a:gdLst/>
              <a:ahLst/>
              <a:cxnLst/>
              <a:rect r="r" b="b" t="t" l="l"/>
              <a:pathLst>
                <a:path h="2492613" w="12976800">
                  <a:moveTo>
                    <a:pt x="0" y="0"/>
                  </a:moveTo>
                  <a:lnTo>
                    <a:pt x="12976800" y="0"/>
                  </a:lnTo>
                  <a:lnTo>
                    <a:pt x="12976800" y="2492613"/>
                  </a:lnTo>
                  <a:lnTo>
                    <a:pt x="0" y="24926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9525"/>
              <a:ext cx="12976800" cy="2483088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6048"/>
                </a:lnSpc>
              </a:pPr>
              <a:r>
                <a:rPr lang="en-US" sz="55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Project Statement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292D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3143350" y="5143350"/>
            <a:ext cx="10287000" cy="10287000"/>
            <a:chOff x="0" y="0"/>
            <a:chExt cx="13716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5334" y="6837934"/>
              <a:ext cx="6880733" cy="6882638"/>
            </a:xfrm>
            <a:custGeom>
              <a:avLst/>
              <a:gdLst/>
              <a:ahLst/>
              <a:cxnLst/>
              <a:rect r="r" b="b" t="t" l="l"/>
              <a:pathLst>
                <a:path h="6882638" w="6880733">
                  <a:moveTo>
                    <a:pt x="5334" y="0"/>
                  </a:moveTo>
                  <a:cubicBezTo>
                    <a:pt x="0" y="1825244"/>
                    <a:pt x="722503" y="3577463"/>
                    <a:pt x="2013077" y="4868418"/>
                  </a:cubicBezTo>
                  <a:cubicBezTo>
                    <a:pt x="3303651" y="6159373"/>
                    <a:pt x="5055362" y="6882638"/>
                    <a:pt x="6880733" y="6878066"/>
                  </a:cubicBezTo>
                  <a:lnTo>
                    <a:pt x="6863334" y="20066"/>
                  </a:lnTo>
                  <a:close/>
                </a:path>
              </a:pathLst>
            </a:custGeom>
            <a:solidFill>
              <a:srgbClr val="6D31FD"/>
            </a:solidFill>
          </p:spPr>
        </p:sp>
      </p:grpSp>
      <p:grpSp>
        <p:nvGrpSpPr>
          <p:cNvPr name="Group 4" id="4"/>
          <p:cNvGrpSpPr/>
          <p:nvPr/>
        </p:nvGrpSpPr>
        <p:grpSpPr>
          <a:xfrm rot="5400000">
            <a:off x="13143350" y="-16"/>
            <a:ext cx="10287000" cy="10287000"/>
            <a:chOff x="0" y="0"/>
            <a:chExt cx="13716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6858000"/>
              <a:ext cx="6875399" cy="6862572"/>
            </a:xfrm>
            <a:custGeom>
              <a:avLst/>
              <a:gdLst/>
              <a:ahLst/>
              <a:cxnLst/>
              <a:rect r="r" b="b" t="t" l="l"/>
              <a:pathLst>
                <a:path h="6862572" w="6875399">
                  <a:moveTo>
                    <a:pt x="0" y="0"/>
                  </a:moveTo>
                  <a:cubicBezTo>
                    <a:pt x="0" y="1821815"/>
                    <a:pt x="724916" y="3568827"/>
                    <a:pt x="2014855" y="4855464"/>
                  </a:cubicBezTo>
                  <a:cubicBezTo>
                    <a:pt x="3304794" y="6142101"/>
                    <a:pt x="5053457" y="6862572"/>
                    <a:pt x="6875399" y="6858000"/>
                  </a:cubicBezTo>
                  <a:lnTo>
                    <a:pt x="6858000" y="0"/>
                  </a:lnTo>
                  <a:close/>
                </a:path>
              </a:pathLst>
            </a:custGeom>
            <a:solidFill>
              <a:srgbClr val="6D31FD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3532025" y="9439629"/>
            <a:ext cx="4207350" cy="42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3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‹#›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9400" y="5097100"/>
            <a:ext cx="10252575" cy="224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2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The project focuses on building a scalable ETL pipeline using Azure Databricks. Data is ingested from large CSV/JSON datasets stored in Azure Blob Storage or Data Lake, processed and transformed using PySpark, and stored back into a structured format for downstream analytics. The system is designed to handle millions of records, demonstrating scalability, efficiency, and cost optimization.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569400" y="949500"/>
            <a:ext cx="11245200" cy="3588600"/>
            <a:chOff x="0" y="0"/>
            <a:chExt cx="14993600" cy="4784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993600" cy="4784800"/>
            </a:xfrm>
            <a:custGeom>
              <a:avLst/>
              <a:gdLst/>
              <a:ahLst/>
              <a:cxnLst/>
              <a:rect r="r" b="b" t="t" l="l"/>
              <a:pathLst>
                <a:path h="4784800" w="14993600">
                  <a:moveTo>
                    <a:pt x="0" y="0"/>
                  </a:moveTo>
                  <a:lnTo>
                    <a:pt x="14993600" y="0"/>
                  </a:lnTo>
                  <a:lnTo>
                    <a:pt x="14993600" y="4784800"/>
                  </a:lnTo>
                  <a:lnTo>
                    <a:pt x="0" y="4784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9525"/>
              <a:ext cx="14993600" cy="477527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8640"/>
                </a:lnSpc>
              </a:pPr>
              <a:r>
                <a:rPr lang="en-US" sz="8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Project overview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60840" y="422172"/>
            <a:ext cx="8998288" cy="450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Hexaware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910082" y="400919"/>
            <a:ext cx="8998288" cy="410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Aug 2025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292D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2552000" y="2532078"/>
            <a:ext cx="5074800" cy="5074800"/>
            <a:chOff x="0" y="0"/>
            <a:chExt cx="6766400" cy="676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374771" y="3383153"/>
              <a:ext cx="3391662" cy="3385439"/>
            </a:xfrm>
            <a:custGeom>
              <a:avLst/>
              <a:gdLst/>
              <a:ahLst/>
              <a:cxnLst/>
              <a:rect r="r" b="b" t="t" l="l"/>
              <a:pathLst>
                <a:path h="3385439" w="3391662">
                  <a:moveTo>
                    <a:pt x="3391662" y="0"/>
                  </a:moveTo>
                  <a:cubicBezTo>
                    <a:pt x="3391662" y="898779"/>
                    <a:pt x="3034030" y="1760601"/>
                    <a:pt x="2397760" y="2395347"/>
                  </a:cubicBezTo>
                  <a:cubicBezTo>
                    <a:pt x="1761490" y="3030093"/>
                    <a:pt x="898652" y="3385439"/>
                    <a:pt x="0" y="3383280"/>
                  </a:cubicBezTo>
                  <a:lnTo>
                    <a:pt x="8509" y="127"/>
                  </a:lnTo>
                  <a:close/>
                </a:path>
              </a:pathLst>
            </a:custGeom>
            <a:solidFill>
              <a:srgbClr val="6D31FD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-11902" y="5072484"/>
            <a:ext cx="2534400" cy="2534400"/>
            <a:chOff x="0" y="0"/>
            <a:chExt cx="3379200" cy="33792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379216" cy="3379216"/>
            </a:xfrm>
            <a:custGeom>
              <a:avLst/>
              <a:gdLst/>
              <a:ahLst/>
              <a:cxnLst/>
              <a:rect r="r" b="b" t="t" l="l"/>
              <a:pathLst>
                <a:path h="3379216" w="3379216">
                  <a:moveTo>
                    <a:pt x="0" y="0"/>
                  </a:moveTo>
                  <a:lnTo>
                    <a:pt x="3379216" y="0"/>
                  </a:lnTo>
                  <a:lnTo>
                    <a:pt x="3379216" y="3379216"/>
                  </a:lnTo>
                  <a:lnTo>
                    <a:pt x="0" y="3379216"/>
                  </a:lnTo>
                  <a:close/>
                </a:path>
              </a:pathLst>
            </a:custGeom>
            <a:solidFill>
              <a:srgbClr val="FFDF5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488" y="7606884"/>
            <a:ext cx="2680200" cy="2680200"/>
            <a:chOff x="0" y="0"/>
            <a:chExt cx="3573600" cy="35736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573653" cy="3573653"/>
            </a:xfrm>
            <a:custGeom>
              <a:avLst/>
              <a:gdLst/>
              <a:ahLst/>
              <a:cxnLst/>
              <a:rect r="r" b="b" t="t" l="l"/>
              <a:pathLst>
                <a:path h="3573653" w="3573653">
                  <a:moveTo>
                    <a:pt x="0" y="1786763"/>
                  </a:moveTo>
                  <a:cubicBezTo>
                    <a:pt x="0" y="799973"/>
                    <a:pt x="799973" y="0"/>
                    <a:pt x="1786763" y="0"/>
                  </a:cubicBezTo>
                  <a:cubicBezTo>
                    <a:pt x="2773553" y="0"/>
                    <a:pt x="3573653" y="799973"/>
                    <a:pt x="3573653" y="1786763"/>
                  </a:cubicBezTo>
                  <a:cubicBezTo>
                    <a:pt x="3573653" y="2773553"/>
                    <a:pt x="2773680" y="3573653"/>
                    <a:pt x="1786763" y="3573653"/>
                  </a:cubicBezTo>
                  <a:cubicBezTo>
                    <a:pt x="799846" y="3573653"/>
                    <a:pt x="0" y="2773680"/>
                    <a:pt x="0" y="1786763"/>
                  </a:cubicBezTo>
                  <a:close/>
                </a:path>
              </a:pathLst>
            </a:custGeom>
            <a:solidFill>
              <a:srgbClr val="FF8127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3532025" y="9439629"/>
            <a:ext cx="4207350" cy="42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3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‹#›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446800" y="3619425"/>
            <a:ext cx="8905575" cy="4203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9"/>
              </a:lnSpc>
            </a:pPr>
            <a:r>
              <a:rPr lang="en-US" sz="209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- </a:t>
            </a:r>
            <a:r>
              <a:rPr lang="en-US" b="true" sz="20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Azure Subscription</a:t>
            </a:r>
            <a:r>
              <a:rPr lang="en-US" sz="209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Have an active Azure subscription for </a:t>
            </a:r>
          </a:p>
          <a:p>
            <a:pPr algn="l">
              <a:lnSpc>
                <a:spcPts val="3009"/>
              </a:lnSpc>
            </a:pPr>
            <a:r>
              <a:rPr lang="en-US" sz="209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resource management.</a:t>
            </a:r>
          </a:p>
          <a:p>
            <a:pPr algn="l">
              <a:lnSpc>
                <a:spcPts val="3009"/>
              </a:lnSpc>
            </a:pPr>
            <a:r>
              <a:rPr lang="en-US" sz="209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- </a:t>
            </a:r>
            <a:r>
              <a:rPr lang="en-US" b="true" sz="20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Azure Databricks:</a:t>
            </a:r>
            <a:r>
              <a:rPr lang="en-US" sz="209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Set up an Azure Databricks workspace </a:t>
            </a:r>
          </a:p>
          <a:p>
            <a:pPr algn="l">
              <a:lnSpc>
                <a:spcPts val="3009"/>
              </a:lnSpc>
            </a:pPr>
            <a:r>
              <a:rPr lang="en-US" sz="209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for Spark processing.</a:t>
            </a:r>
          </a:p>
          <a:p>
            <a:pPr algn="l">
              <a:lnSpc>
                <a:spcPts val="3009"/>
              </a:lnSpc>
            </a:pPr>
            <a:r>
              <a:rPr lang="en-US" sz="209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- </a:t>
            </a:r>
            <a:r>
              <a:rPr lang="en-US" b="true" sz="20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Azure Storage Account</a:t>
            </a:r>
            <a:r>
              <a:rPr lang="en-US" sz="209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Create a storage account in order </a:t>
            </a:r>
          </a:p>
          <a:p>
            <a:pPr algn="l">
              <a:lnSpc>
                <a:spcPts val="3009"/>
              </a:lnSpc>
            </a:pPr>
            <a:r>
              <a:rPr lang="en-US" sz="209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to store CSV file .</a:t>
            </a:r>
          </a:p>
          <a:p>
            <a:pPr algn="l">
              <a:lnSpc>
                <a:spcPts val="3009"/>
              </a:lnSpc>
            </a:pPr>
            <a:r>
              <a:rPr lang="en-US" sz="209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- </a:t>
            </a:r>
            <a:r>
              <a:rPr lang="en-US" b="true" sz="20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Data Source:</a:t>
            </a:r>
            <a:r>
              <a:rPr lang="en-US" sz="209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Ensure availability of the CSV file.</a:t>
            </a:r>
          </a:p>
          <a:p>
            <a:pPr algn="l">
              <a:lnSpc>
                <a:spcPts val="3009"/>
              </a:lnSpc>
            </a:pPr>
            <a:r>
              <a:rPr lang="en-US" sz="209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- </a:t>
            </a:r>
            <a:r>
              <a:rPr lang="en-US" b="true" sz="20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Databricks Cluster:</a:t>
            </a:r>
            <a:r>
              <a:rPr lang="en-US" sz="209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Set up a Databricks cluster for Spark </a:t>
            </a:r>
          </a:p>
          <a:p>
            <a:pPr algn="l">
              <a:lnSpc>
                <a:spcPts val="3009"/>
              </a:lnSpc>
            </a:pPr>
            <a:r>
              <a:rPr lang="en-US" sz="209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jobs.</a:t>
            </a:r>
          </a:p>
          <a:p>
            <a:pPr algn="l">
              <a:lnSpc>
                <a:spcPts val="3009"/>
              </a:lnSpc>
            </a:pPr>
            <a:r>
              <a:rPr lang="en-US" sz="209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- </a:t>
            </a:r>
            <a:r>
              <a:rPr lang="en-US" b="true" sz="20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Monitoring and Logging:</a:t>
            </a:r>
            <a:r>
              <a:rPr lang="en-US" sz="209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Set up monitoring in Databricks.</a:t>
            </a:r>
          </a:p>
          <a:p>
            <a:pPr algn="l">
              <a:lnSpc>
                <a:spcPts val="300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165600" y="2746125"/>
            <a:ext cx="5189775" cy="858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48"/>
              </a:lnSpc>
            </a:pPr>
            <a:r>
              <a:rPr lang="en-US" sz="5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Prerequisites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579800" y="324600"/>
            <a:ext cx="4229400" cy="436800"/>
            <a:chOff x="0" y="0"/>
            <a:chExt cx="5639200" cy="582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639200" cy="582400"/>
            </a:xfrm>
            <a:custGeom>
              <a:avLst/>
              <a:gdLst/>
              <a:ahLst/>
              <a:cxnLst/>
              <a:rect r="r" b="b" t="t" l="l"/>
              <a:pathLst>
                <a:path h="582400" w="5639200">
                  <a:moveTo>
                    <a:pt x="0" y="0"/>
                  </a:moveTo>
                  <a:lnTo>
                    <a:pt x="5639200" y="0"/>
                  </a:lnTo>
                  <a:lnTo>
                    <a:pt x="5639200" y="582400"/>
                  </a:lnTo>
                  <a:lnTo>
                    <a:pt x="0" y="582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85725"/>
              <a:ext cx="5639200" cy="6681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24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Hexaware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143350" y="324600"/>
            <a:ext cx="4564800" cy="436800"/>
            <a:chOff x="0" y="0"/>
            <a:chExt cx="6086400" cy="582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086400" cy="582400"/>
            </a:xfrm>
            <a:custGeom>
              <a:avLst/>
              <a:gdLst/>
              <a:ahLst/>
              <a:cxnLst/>
              <a:rect r="r" b="b" t="t" l="l"/>
              <a:pathLst>
                <a:path h="582400" w="6086400">
                  <a:moveTo>
                    <a:pt x="0" y="0"/>
                  </a:moveTo>
                  <a:lnTo>
                    <a:pt x="6086400" y="0"/>
                  </a:lnTo>
                  <a:lnTo>
                    <a:pt x="6086400" y="582400"/>
                  </a:lnTo>
                  <a:lnTo>
                    <a:pt x="0" y="582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85725"/>
              <a:ext cx="6086400" cy="6681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324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Aug 2025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292D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427050" y="4932450"/>
            <a:ext cx="5694300" cy="5353500"/>
            <a:chOff x="0" y="0"/>
            <a:chExt cx="7592400" cy="7138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3543681"/>
              <a:ext cx="3830574" cy="3596639"/>
            </a:xfrm>
            <a:custGeom>
              <a:avLst/>
              <a:gdLst/>
              <a:ahLst/>
              <a:cxnLst/>
              <a:rect r="r" b="b" t="t" l="l"/>
              <a:pathLst>
                <a:path h="3596639" w="3830574">
                  <a:moveTo>
                    <a:pt x="50800" y="25273"/>
                  </a:moveTo>
                  <a:cubicBezTo>
                    <a:pt x="50800" y="959358"/>
                    <a:pt x="446278" y="1855343"/>
                    <a:pt x="1150366" y="2515489"/>
                  </a:cubicBezTo>
                  <a:cubicBezTo>
                    <a:pt x="1854454" y="3175635"/>
                    <a:pt x="2809748" y="3545713"/>
                    <a:pt x="3805047" y="3543554"/>
                  </a:cubicBezTo>
                  <a:lnTo>
                    <a:pt x="3805047" y="3568954"/>
                  </a:lnTo>
                  <a:lnTo>
                    <a:pt x="3779647" y="3569081"/>
                  </a:lnTo>
                  <a:lnTo>
                    <a:pt x="3770630" y="25527"/>
                  </a:lnTo>
                  <a:lnTo>
                    <a:pt x="3796030" y="25400"/>
                  </a:lnTo>
                  <a:lnTo>
                    <a:pt x="3796030" y="50800"/>
                  </a:lnTo>
                  <a:lnTo>
                    <a:pt x="25400" y="50800"/>
                  </a:lnTo>
                  <a:lnTo>
                    <a:pt x="25400" y="25400"/>
                  </a:lnTo>
                  <a:lnTo>
                    <a:pt x="50800" y="25400"/>
                  </a:lnTo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3796157" y="0"/>
                  </a:lnTo>
                  <a:cubicBezTo>
                    <a:pt x="3810127" y="0"/>
                    <a:pt x="3821557" y="11303"/>
                    <a:pt x="3821557" y="25273"/>
                  </a:cubicBezTo>
                  <a:lnTo>
                    <a:pt x="3830574" y="3568827"/>
                  </a:lnTo>
                  <a:cubicBezTo>
                    <a:pt x="3830574" y="3575558"/>
                    <a:pt x="3827907" y="3582035"/>
                    <a:pt x="3823208" y="3586861"/>
                  </a:cubicBezTo>
                  <a:cubicBezTo>
                    <a:pt x="3818509" y="3591687"/>
                    <a:pt x="3812032" y="3594354"/>
                    <a:pt x="3805301" y="3594354"/>
                  </a:cubicBezTo>
                  <a:cubicBezTo>
                    <a:pt x="2797429" y="3596640"/>
                    <a:pt x="1829689" y="3221990"/>
                    <a:pt x="1115695" y="2552573"/>
                  </a:cubicBezTo>
                  <a:lnTo>
                    <a:pt x="1133094" y="2534031"/>
                  </a:lnTo>
                  <a:lnTo>
                    <a:pt x="1115695" y="2552573"/>
                  </a:lnTo>
                  <a:cubicBezTo>
                    <a:pt x="401574" y="1883156"/>
                    <a:pt x="0" y="973836"/>
                    <a:pt x="0" y="25273"/>
                  </a:cubicBezTo>
                  <a:close/>
                </a:path>
              </a:pathLst>
            </a:custGeom>
            <a:solidFill>
              <a:srgbClr val="FF8127"/>
            </a:solidFill>
          </p:spPr>
        </p:sp>
      </p:grpSp>
      <p:grpSp>
        <p:nvGrpSpPr>
          <p:cNvPr name="Group 4" id="4"/>
          <p:cNvGrpSpPr/>
          <p:nvPr/>
        </p:nvGrpSpPr>
        <p:grpSpPr>
          <a:xfrm rot="5400000">
            <a:off x="12740300" y="7615300"/>
            <a:ext cx="5377800" cy="5401200"/>
            <a:chOff x="0" y="0"/>
            <a:chExt cx="7170400" cy="72016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3600831"/>
              <a:ext cx="3594354" cy="3603244"/>
            </a:xfrm>
            <a:custGeom>
              <a:avLst/>
              <a:gdLst/>
              <a:ahLst/>
              <a:cxnLst/>
              <a:rect r="r" b="b" t="t" l="l"/>
              <a:pathLst>
                <a:path h="3603244" w="3594354">
                  <a:moveTo>
                    <a:pt x="0" y="0"/>
                  </a:moveTo>
                  <a:cubicBezTo>
                    <a:pt x="0" y="956564"/>
                    <a:pt x="378968" y="1873885"/>
                    <a:pt x="1053338" y="2549398"/>
                  </a:cubicBezTo>
                  <a:cubicBezTo>
                    <a:pt x="1727708" y="3224911"/>
                    <a:pt x="2641981" y="3603244"/>
                    <a:pt x="3594354" y="3600831"/>
                  </a:cubicBezTo>
                  <a:lnTo>
                    <a:pt x="3585210" y="0"/>
                  </a:lnTo>
                  <a:close/>
                </a:path>
              </a:pathLst>
            </a:custGeom>
            <a:solidFill>
              <a:srgbClr val="066B6B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2731100" y="1200"/>
            <a:ext cx="5553300" cy="7626900"/>
            <a:chOff x="0" y="0"/>
            <a:chExt cx="7404400" cy="101692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4354" cy="10169272"/>
            </a:xfrm>
            <a:custGeom>
              <a:avLst/>
              <a:gdLst/>
              <a:ahLst/>
              <a:cxnLst/>
              <a:rect r="r" b="b" t="t" l="l"/>
              <a:pathLst>
                <a:path h="10169272" w="7404354">
                  <a:moveTo>
                    <a:pt x="3702177" y="0"/>
                  </a:moveTo>
                  <a:lnTo>
                    <a:pt x="7378954" y="0"/>
                  </a:lnTo>
                  <a:cubicBezTo>
                    <a:pt x="7392924" y="0"/>
                    <a:pt x="7404354" y="11430"/>
                    <a:pt x="7404354" y="25400"/>
                  </a:cubicBezTo>
                  <a:lnTo>
                    <a:pt x="7404354" y="6460109"/>
                  </a:lnTo>
                  <a:lnTo>
                    <a:pt x="7378954" y="6460109"/>
                  </a:lnTo>
                  <a:lnTo>
                    <a:pt x="7404354" y="6460109"/>
                  </a:lnTo>
                  <a:cubicBezTo>
                    <a:pt x="7404354" y="8508492"/>
                    <a:pt x="5746878" y="10169272"/>
                    <a:pt x="3702177" y="10169272"/>
                  </a:cubicBezTo>
                  <a:lnTo>
                    <a:pt x="3702177" y="10143872"/>
                  </a:lnTo>
                  <a:lnTo>
                    <a:pt x="3702177" y="10169272"/>
                  </a:lnTo>
                  <a:lnTo>
                    <a:pt x="25400" y="10169272"/>
                  </a:lnTo>
                  <a:cubicBezTo>
                    <a:pt x="11430" y="10169272"/>
                    <a:pt x="0" y="10157841"/>
                    <a:pt x="0" y="10143872"/>
                  </a:cubicBezTo>
                  <a:lnTo>
                    <a:pt x="0" y="3709162"/>
                  </a:lnTo>
                  <a:lnTo>
                    <a:pt x="25400" y="3709162"/>
                  </a:lnTo>
                  <a:lnTo>
                    <a:pt x="0" y="3709162"/>
                  </a:lnTo>
                  <a:cubicBezTo>
                    <a:pt x="0" y="1660652"/>
                    <a:pt x="1657477" y="0"/>
                    <a:pt x="3702177" y="0"/>
                  </a:cubicBezTo>
                  <a:cubicBezTo>
                    <a:pt x="3707003" y="0"/>
                    <a:pt x="3711829" y="1397"/>
                    <a:pt x="3715893" y="4064"/>
                  </a:cubicBezTo>
                  <a:lnTo>
                    <a:pt x="3702177" y="25400"/>
                  </a:lnTo>
                  <a:lnTo>
                    <a:pt x="3702177" y="0"/>
                  </a:lnTo>
                  <a:moveTo>
                    <a:pt x="3702177" y="50800"/>
                  </a:moveTo>
                  <a:cubicBezTo>
                    <a:pt x="3697351" y="50800"/>
                    <a:pt x="3692525" y="49403"/>
                    <a:pt x="3688461" y="46736"/>
                  </a:cubicBezTo>
                  <a:lnTo>
                    <a:pt x="3702177" y="25400"/>
                  </a:lnTo>
                  <a:lnTo>
                    <a:pt x="3702177" y="50800"/>
                  </a:lnTo>
                  <a:cubicBezTo>
                    <a:pt x="1685671" y="50800"/>
                    <a:pt x="50800" y="1688592"/>
                    <a:pt x="50800" y="3709162"/>
                  </a:cubicBezTo>
                  <a:lnTo>
                    <a:pt x="50800" y="10143744"/>
                  </a:lnTo>
                  <a:lnTo>
                    <a:pt x="25400" y="10143744"/>
                  </a:lnTo>
                  <a:lnTo>
                    <a:pt x="25400" y="10118344"/>
                  </a:lnTo>
                  <a:lnTo>
                    <a:pt x="3702177" y="10118344"/>
                  </a:lnTo>
                  <a:cubicBezTo>
                    <a:pt x="5718683" y="10118344"/>
                    <a:pt x="7353554" y="8480551"/>
                    <a:pt x="7353554" y="6459982"/>
                  </a:cubicBezTo>
                  <a:lnTo>
                    <a:pt x="7353554" y="25400"/>
                  </a:lnTo>
                  <a:lnTo>
                    <a:pt x="7378954" y="25400"/>
                  </a:lnTo>
                  <a:lnTo>
                    <a:pt x="7378954" y="50800"/>
                  </a:lnTo>
                  <a:lnTo>
                    <a:pt x="3702177" y="50800"/>
                  </a:lnTo>
                  <a:close/>
                </a:path>
              </a:pathLst>
            </a:custGeom>
            <a:solidFill>
              <a:srgbClr val="FFDF5F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3532025" y="9439629"/>
            <a:ext cx="4207350" cy="42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3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‹#›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579800" y="324600"/>
            <a:ext cx="4229400" cy="436800"/>
            <a:chOff x="0" y="0"/>
            <a:chExt cx="5639200" cy="582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639200" cy="582400"/>
            </a:xfrm>
            <a:custGeom>
              <a:avLst/>
              <a:gdLst/>
              <a:ahLst/>
              <a:cxnLst/>
              <a:rect r="r" b="b" t="t" l="l"/>
              <a:pathLst>
                <a:path h="582400" w="5639200">
                  <a:moveTo>
                    <a:pt x="0" y="0"/>
                  </a:moveTo>
                  <a:lnTo>
                    <a:pt x="5639200" y="0"/>
                  </a:lnTo>
                  <a:lnTo>
                    <a:pt x="5639200" y="582400"/>
                  </a:lnTo>
                  <a:lnTo>
                    <a:pt x="0" y="582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85725"/>
              <a:ext cx="5639200" cy="6681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24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Hexaware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579800" y="3456773"/>
            <a:ext cx="8489775" cy="314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7" indent="-323848" lvl="1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Azure Blob Storage – For raw and processed datasets. </a:t>
            </a:r>
          </a:p>
          <a:p>
            <a:pPr algn="l" marL="647697" indent="-323848" lvl="1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Azure Storage Account – As the base storage layer. The implementation relied on the following Azure resources: </a:t>
            </a:r>
          </a:p>
          <a:p>
            <a:pPr algn="l" marL="647697" indent="-323848" lvl="1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Azure Delta Tables – For efficient querying and optimized storage.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569400" y="1838498"/>
            <a:ext cx="11245200" cy="1627800"/>
            <a:chOff x="0" y="0"/>
            <a:chExt cx="14993600" cy="21704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4993600" cy="2170400"/>
            </a:xfrm>
            <a:custGeom>
              <a:avLst/>
              <a:gdLst/>
              <a:ahLst/>
              <a:cxnLst/>
              <a:rect r="r" b="b" t="t" l="l"/>
              <a:pathLst>
                <a:path h="2170400" w="14993600">
                  <a:moveTo>
                    <a:pt x="0" y="0"/>
                  </a:moveTo>
                  <a:lnTo>
                    <a:pt x="14993600" y="0"/>
                  </a:lnTo>
                  <a:lnTo>
                    <a:pt x="14993600" y="2170400"/>
                  </a:lnTo>
                  <a:lnTo>
                    <a:pt x="0" y="2170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9525"/>
              <a:ext cx="14993600" cy="216087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6480"/>
                </a:lnSpc>
              </a:pPr>
              <a:r>
                <a:rPr lang="en-US" sz="6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Azure Resources Used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3143350" y="324600"/>
            <a:ext cx="4564800" cy="436800"/>
            <a:chOff x="0" y="0"/>
            <a:chExt cx="6086400" cy="5824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086400" cy="582400"/>
            </a:xfrm>
            <a:custGeom>
              <a:avLst/>
              <a:gdLst/>
              <a:ahLst/>
              <a:cxnLst/>
              <a:rect r="r" b="b" t="t" l="l"/>
              <a:pathLst>
                <a:path h="582400" w="6086400">
                  <a:moveTo>
                    <a:pt x="0" y="0"/>
                  </a:moveTo>
                  <a:lnTo>
                    <a:pt x="6086400" y="0"/>
                  </a:lnTo>
                  <a:lnTo>
                    <a:pt x="6086400" y="582400"/>
                  </a:lnTo>
                  <a:lnTo>
                    <a:pt x="0" y="582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85725"/>
              <a:ext cx="6086400" cy="6681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324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Aug 2025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-5400000">
            <a:off x="17700" y="1087250"/>
            <a:ext cx="1103400" cy="1103400"/>
            <a:chOff x="0" y="0"/>
            <a:chExt cx="1471200" cy="14712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735711"/>
              <a:ext cx="737489" cy="736092"/>
            </a:xfrm>
            <a:custGeom>
              <a:avLst/>
              <a:gdLst/>
              <a:ahLst/>
              <a:cxnLst/>
              <a:rect r="r" b="b" t="t" l="l"/>
              <a:pathLst>
                <a:path h="736092" w="737489">
                  <a:moveTo>
                    <a:pt x="0" y="127"/>
                  </a:moveTo>
                  <a:cubicBezTo>
                    <a:pt x="0" y="195453"/>
                    <a:pt x="77851" y="382905"/>
                    <a:pt x="216154" y="520827"/>
                  </a:cubicBezTo>
                  <a:cubicBezTo>
                    <a:pt x="354457" y="658749"/>
                    <a:pt x="542036" y="736092"/>
                    <a:pt x="737489" y="735584"/>
                  </a:cubicBezTo>
                  <a:lnTo>
                    <a:pt x="735584" y="0"/>
                  </a:lnTo>
                  <a:close/>
                </a:path>
              </a:pathLst>
            </a:custGeom>
            <a:solidFill>
              <a:srgbClr val="8289FF"/>
            </a:solid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292D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427050" y="4932450"/>
            <a:ext cx="5694300" cy="5353500"/>
            <a:chOff x="0" y="0"/>
            <a:chExt cx="7592400" cy="7138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3543681"/>
              <a:ext cx="3830574" cy="3596639"/>
            </a:xfrm>
            <a:custGeom>
              <a:avLst/>
              <a:gdLst/>
              <a:ahLst/>
              <a:cxnLst/>
              <a:rect r="r" b="b" t="t" l="l"/>
              <a:pathLst>
                <a:path h="3596639" w="3830574">
                  <a:moveTo>
                    <a:pt x="50800" y="25273"/>
                  </a:moveTo>
                  <a:cubicBezTo>
                    <a:pt x="50800" y="959358"/>
                    <a:pt x="446278" y="1855343"/>
                    <a:pt x="1150366" y="2515489"/>
                  </a:cubicBezTo>
                  <a:cubicBezTo>
                    <a:pt x="1854454" y="3175635"/>
                    <a:pt x="2809748" y="3545713"/>
                    <a:pt x="3805047" y="3543554"/>
                  </a:cubicBezTo>
                  <a:lnTo>
                    <a:pt x="3805047" y="3568954"/>
                  </a:lnTo>
                  <a:lnTo>
                    <a:pt x="3779647" y="3569081"/>
                  </a:lnTo>
                  <a:lnTo>
                    <a:pt x="3770630" y="25527"/>
                  </a:lnTo>
                  <a:lnTo>
                    <a:pt x="3796030" y="25400"/>
                  </a:lnTo>
                  <a:lnTo>
                    <a:pt x="3796030" y="50800"/>
                  </a:lnTo>
                  <a:lnTo>
                    <a:pt x="25400" y="50800"/>
                  </a:lnTo>
                  <a:lnTo>
                    <a:pt x="25400" y="25400"/>
                  </a:lnTo>
                  <a:lnTo>
                    <a:pt x="50800" y="25400"/>
                  </a:lnTo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3796157" y="0"/>
                  </a:lnTo>
                  <a:cubicBezTo>
                    <a:pt x="3810127" y="0"/>
                    <a:pt x="3821557" y="11303"/>
                    <a:pt x="3821557" y="25273"/>
                  </a:cubicBezTo>
                  <a:lnTo>
                    <a:pt x="3830574" y="3568827"/>
                  </a:lnTo>
                  <a:cubicBezTo>
                    <a:pt x="3830574" y="3575558"/>
                    <a:pt x="3827907" y="3582035"/>
                    <a:pt x="3823208" y="3586861"/>
                  </a:cubicBezTo>
                  <a:cubicBezTo>
                    <a:pt x="3818509" y="3591687"/>
                    <a:pt x="3812032" y="3594354"/>
                    <a:pt x="3805301" y="3594354"/>
                  </a:cubicBezTo>
                  <a:cubicBezTo>
                    <a:pt x="2797429" y="3596640"/>
                    <a:pt x="1829689" y="3221990"/>
                    <a:pt x="1115695" y="2552573"/>
                  </a:cubicBezTo>
                  <a:lnTo>
                    <a:pt x="1133094" y="2534031"/>
                  </a:lnTo>
                  <a:lnTo>
                    <a:pt x="1115695" y="2552573"/>
                  </a:lnTo>
                  <a:cubicBezTo>
                    <a:pt x="401574" y="1883156"/>
                    <a:pt x="0" y="973836"/>
                    <a:pt x="0" y="25273"/>
                  </a:cubicBezTo>
                  <a:close/>
                </a:path>
              </a:pathLst>
            </a:custGeom>
            <a:solidFill>
              <a:srgbClr val="FF8127"/>
            </a:solidFill>
          </p:spPr>
        </p:sp>
      </p:grpSp>
      <p:grpSp>
        <p:nvGrpSpPr>
          <p:cNvPr name="Group 4" id="4"/>
          <p:cNvGrpSpPr/>
          <p:nvPr/>
        </p:nvGrpSpPr>
        <p:grpSpPr>
          <a:xfrm rot="5400000">
            <a:off x="12740300" y="7615300"/>
            <a:ext cx="5377800" cy="5401200"/>
            <a:chOff x="0" y="0"/>
            <a:chExt cx="7170400" cy="72016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3600831"/>
              <a:ext cx="3594354" cy="3603244"/>
            </a:xfrm>
            <a:custGeom>
              <a:avLst/>
              <a:gdLst/>
              <a:ahLst/>
              <a:cxnLst/>
              <a:rect r="r" b="b" t="t" l="l"/>
              <a:pathLst>
                <a:path h="3603244" w="3594354">
                  <a:moveTo>
                    <a:pt x="0" y="0"/>
                  </a:moveTo>
                  <a:cubicBezTo>
                    <a:pt x="0" y="956564"/>
                    <a:pt x="378968" y="1873885"/>
                    <a:pt x="1053338" y="2549398"/>
                  </a:cubicBezTo>
                  <a:cubicBezTo>
                    <a:pt x="1727708" y="3224911"/>
                    <a:pt x="2641981" y="3603244"/>
                    <a:pt x="3594354" y="3600831"/>
                  </a:cubicBezTo>
                  <a:lnTo>
                    <a:pt x="3585210" y="0"/>
                  </a:lnTo>
                  <a:close/>
                </a:path>
              </a:pathLst>
            </a:custGeom>
            <a:solidFill>
              <a:srgbClr val="066B6B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2731100" y="1200"/>
            <a:ext cx="5553300" cy="7626900"/>
            <a:chOff x="0" y="0"/>
            <a:chExt cx="7404400" cy="101692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4354" cy="10169272"/>
            </a:xfrm>
            <a:custGeom>
              <a:avLst/>
              <a:gdLst/>
              <a:ahLst/>
              <a:cxnLst/>
              <a:rect r="r" b="b" t="t" l="l"/>
              <a:pathLst>
                <a:path h="10169272" w="7404354">
                  <a:moveTo>
                    <a:pt x="3702177" y="0"/>
                  </a:moveTo>
                  <a:lnTo>
                    <a:pt x="7378954" y="0"/>
                  </a:lnTo>
                  <a:cubicBezTo>
                    <a:pt x="7392924" y="0"/>
                    <a:pt x="7404354" y="11430"/>
                    <a:pt x="7404354" y="25400"/>
                  </a:cubicBezTo>
                  <a:lnTo>
                    <a:pt x="7404354" y="6460109"/>
                  </a:lnTo>
                  <a:lnTo>
                    <a:pt x="7378954" y="6460109"/>
                  </a:lnTo>
                  <a:lnTo>
                    <a:pt x="7404354" y="6460109"/>
                  </a:lnTo>
                  <a:cubicBezTo>
                    <a:pt x="7404354" y="8508492"/>
                    <a:pt x="5746878" y="10169272"/>
                    <a:pt x="3702177" y="10169272"/>
                  </a:cubicBezTo>
                  <a:lnTo>
                    <a:pt x="3702177" y="10143872"/>
                  </a:lnTo>
                  <a:lnTo>
                    <a:pt x="3702177" y="10169272"/>
                  </a:lnTo>
                  <a:lnTo>
                    <a:pt x="25400" y="10169272"/>
                  </a:lnTo>
                  <a:cubicBezTo>
                    <a:pt x="11430" y="10169272"/>
                    <a:pt x="0" y="10157841"/>
                    <a:pt x="0" y="10143872"/>
                  </a:cubicBezTo>
                  <a:lnTo>
                    <a:pt x="0" y="3709162"/>
                  </a:lnTo>
                  <a:lnTo>
                    <a:pt x="25400" y="3709162"/>
                  </a:lnTo>
                  <a:lnTo>
                    <a:pt x="0" y="3709162"/>
                  </a:lnTo>
                  <a:cubicBezTo>
                    <a:pt x="0" y="1660652"/>
                    <a:pt x="1657477" y="0"/>
                    <a:pt x="3702177" y="0"/>
                  </a:cubicBezTo>
                  <a:cubicBezTo>
                    <a:pt x="3707003" y="0"/>
                    <a:pt x="3711829" y="1397"/>
                    <a:pt x="3715893" y="4064"/>
                  </a:cubicBezTo>
                  <a:lnTo>
                    <a:pt x="3702177" y="25400"/>
                  </a:lnTo>
                  <a:lnTo>
                    <a:pt x="3702177" y="0"/>
                  </a:lnTo>
                  <a:moveTo>
                    <a:pt x="3702177" y="50800"/>
                  </a:moveTo>
                  <a:cubicBezTo>
                    <a:pt x="3697351" y="50800"/>
                    <a:pt x="3692525" y="49403"/>
                    <a:pt x="3688461" y="46736"/>
                  </a:cubicBezTo>
                  <a:lnTo>
                    <a:pt x="3702177" y="25400"/>
                  </a:lnTo>
                  <a:lnTo>
                    <a:pt x="3702177" y="50800"/>
                  </a:lnTo>
                  <a:cubicBezTo>
                    <a:pt x="1685671" y="50800"/>
                    <a:pt x="50800" y="1688592"/>
                    <a:pt x="50800" y="3709162"/>
                  </a:cubicBezTo>
                  <a:lnTo>
                    <a:pt x="50800" y="10143744"/>
                  </a:lnTo>
                  <a:lnTo>
                    <a:pt x="25400" y="10143744"/>
                  </a:lnTo>
                  <a:lnTo>
                    <a:pt x="25400" y="10118344"/>
                  </a:lnTo>
                  <a:lnTo>
                    <a:pt x="3702177" y="10118344"/>
                  </a:lnTo>
                  <a:cubicBezTo>
                    <a:pt x="5718683" y="10118344"/>
                    <a:pt x="7353554" y="8480551"/>
                    <a:pt x="7353554" y="6459982"/>
                  </a:cubicBezTo>
                  <a:lnTo>
                    <a:pt x="7353554" y="25400"/>
                  </a:lnTo>
                  <a:lnTo>
                    <a:pt x="7378954" y="25400"/>
                  </a:lnTo>
                  <a:lnTo>
                    <a:pt x="7378954" y="50800"/>
                  </a:lnTo>
                  <a:lnTo>
                    <a:pt x="3702177" y="50800"/>
                  </a:lnTo>
                  <a:close/>
                </a:path>
              </a:pathLst>
            </a:custGeom>
            <a:solidFill>
              <a:srgbClr val="FFDF5F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3532025" y="9439629"/>
            <a:ext cx="4207350" cy="42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3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‹#›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579800" y="324600"/>
            <a:ext cx="4229400" cy="436800"/>
            <a:chOff x="0" y="0"/>
            <a:chExt cx="5639200" cy="582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639200" cy="582400"/>
            </a:xfrm>
            <a:custGeom>
              <a:avLst/>
              <a:gdLst/>
              <a:ahLst/>
              <a:cxnLst/>
              <a:rect r="r" b="b" t="t" l="l"/>
              <a:pathLst>
                <a:path h="582400" w="5639200">
                  <a:moveTo>
                    <a:pt x="0" y="0"/>
                  </a:moveTo>
                  <a:lnTo>
                    <a:pt x="5639200" y="0"/>
                  </a:lnTo>
                  <a:lnTo>
                    <a:pt x="5639200" y="582400"/>
                  </a:lnTo>
                  <a:lnTo>
                    <a:pt x="0" y="582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85725"/>
              <a:ext cx="5639200" cy="6681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24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Hexaware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485900" y="3074362"/>
            <a:ext cx="8489775" cy="509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25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This project was designed to achieve the following objectives: </a:t>
            </a:r>
          </a:p>
          <a:p>
            <a:pPr algn="l" marL="561339" indent="-280669" lvl="1">
              <a:lnSpc>
                <a:spcPts val="311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Convert raw CSV retail data into optimized Parquet format. </a:t>
            </a:r>
          </a:p>
          <a:p>
            <a:pPr algn="l" marL="561339" indent="-280669" lvl="1">
              <a:lnSpc>
                <a:spcPts val="311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Build a multi-layered architecture: Raw → Processed → transformed. </a:t>
            </a:r>
          </a:p>
          <a:p>
            <a:pPr algn="l" marL="561339" indent="-280669" lvl="1">
              <a:lnSpc>
                <a:spcPts val="311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Implement data quality checks and standard transformations. </a:t>
            </a:r>
          </a:p>
          <a:p>
            <a:pPr algn="l" marL="561339" indent="-280669" lvl="1">
              <a:lnSpc>
                <a:spcPts val="311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Generate actionable insights through advanced analytics.</a:t>
            </a:r>
          </a:p>
          <a:p>
            <a:pPr algn="l" marL="561339" indent="-280669" lvl="1">
              <a:lnSpc>
                <a:spcPts val="311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Improve performance with partitioning and compression.</a:t>
            </a:r>
          </a:p>
          <a:p>
            <a:pPr algn="l" marL="561339" indent="-280669" lvl="1">
              <a:lnSpc>
                <a:spcPts val="311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Schedule a Job to run the notebook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485900" y="1223884"/>
            <a:ext cx="11245200" cy="1627800"/>
            <a:chOff x="0" y="0"/>
            <a:chExt cx="14993600" cy="21704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4993600" cy="2170400"/>
            </a:xfrm>
            <a:custGeom>
              <a:avLst/>
              <a:gdLst/>
              <a:ahLst/>
              <a:cxnLst/>
              <a:rect r="r" b="b" t="t" l="l"/>
              <a:pathLst>
                <a:path h="2170400" w="14993600">
                  <a:moveTo>
                    <a:pt x="0" y="0"/>
                  </a:moveTo>
                  <a:lnTo>
                    <a:pt x="14993600" y="0"/>
                  </a:lnTo>
                  <a:lnTo>
                    <a:pt x="14993600" y="2170400"/>
                  </a:lnTo>
                  <a:lnTo>
                    <a:pt x="0" y="2170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9525"/>
              <a:ext cx="14993600" cy="216087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6480"/>
                </a:lnSpc>
              </a:pPr>
              <a:r>
                <a:rPr lang="en-US" sz="6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Project Objectives: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3143350" y="324600"/>
            <a:ext cx="4564800" cy="436800"/>
            <a:chOff x="0" y="0"/>
            <a:chExt cx="6086400" cy="5824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086400" cy="582400"/>
            </a:xfrm>
            <a:custGeom>
              <a:avLst/>
              <a:gdLst/>
              <a:ahLst/>
              <a:cxnLst/>
              <a:rect r="r" b="b" t="t" l="l"/>
              <a:pathLst>
                <a:path h="582400" w="6086400">
                  <a:moveTo>
                    <a:pt x="0" y="0"/>
                  </a:moveTo>
                  <a:lnTo>
                    <a:pt x="6086400" y="0"/>
                  </a:lnTo>
                  <a:lnTo>
                    <a:pt x="6086400" y="582400"/>
                  </a:lnTo>
                  <a:lnTo>
                    <a:pt x="0" y="582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85725"/>
              <a:ext cx="6086400" cy="6681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324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Aug 2025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-5400000">
            <a:off x="17700" y="1087250"/>
            <a:ext cx="1103400" cy="1103400"/>
            <a:chOff x="0" y="0"/>
            <a:chExt cx="1471200" cy="14712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735711"/>
              <a:ext cx="737489" cy="736092"/>
            </a:xfrm>
            <a:custGeom>
              <a:avLst/>
              <a:gdLst/>
              <a:ahLst/>
              <a:cxnLst/>
              <a:rect r="r" b="b" t="t" l="l"/>
              <a:pathLst>
                <a:path h="736092" w="737489">
                  <a:moveTo>
                    <a:pt x="0" y="127"/>
                  </a:moveTo>
                  <a:cubicBezTo>
                    <a:pt x="0" y="195453"/>
                    <a:pt x="77851" y="382905"/>
                    <a:pt x="216154" y="520827"/>
                  </a:cubicBezTo>
                  <a:cubicBezTo>
                    <a:pt x="354457" y="658749"/>
                    <a:pt x="542036" y="736092"/>
                    <a:pt x="737489" y="735584"/>
                  </a:cubicBezTo>
                  <a:lnTo>
                    <a:pt x="735584" y="0"/>
                  </a:lnTo>
                  <a:close/>
                </a:path>
              </a:pathLst>
            </a:custGeom>
            <a:solidFill>
              <a:srgbClr val="8289FF"/>
            </a:solid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292D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2552000" y="2532078"/>
            <a:ext cx="5074800" cy="5074800"/>
            <a:chOff x="0" y="0"/>
            <a:chExt cx="6766400" cy="676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374771" y="3383153"/>
              <a:ext cx="3391662" cy="3385439"/>
            </a:xfrm>
            <a:custGeom>
              <a:avLst/>
              <a:gdLst/>
              <a:ahLst/>
              <a:cxnLst/>
              <a:rect r="r" b="b" t="t" l="l"/>
              <a:pathLst>
                <a:path h="3385439" w="3391662">
                  <a:moveTo>
                    <a:pt x="3391662" y="0"/>
                  </a:moveTo>
                  <a:cubicBezTo>
                    <a:pt x="3391662" y="898779"/>
                    <a:pt x="3034030" y="1760601"/>
                    <a:pt x="2397760" y="2395347"/>
                  </a:cubicBezTo>
                  <a:cubicBezTo>
                    <a:pt x="1761490" y="3030093"/>
                    <a:pt x="898652" y="3385439"/>
                    <a:pt x="0" y="3383280"/>
                  </a:cubicBezTo>
                  <a:lnTo>
                    <a:pt x="8509" y="127"/>
                  </a:lnTo>
                  <a:close/>
                </a:path>
              </a:pathLst>
            </a:custGeom>
            <a:solidFill>
              <a:srgbClr val="6D31FD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-11902" y="5072484"/>
            <a:ext cx="2534400" cy="2534400"/>
            <a:chOff x="0" y="0"/>
            <a:chExt cx="3379200" cy="33792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379216" cy="3379216"/>
            </a:xfrm>
            <a:custGeom>
              <a:avLst/>
              <a:gdLst/>
              <a:ahLst/>
              <a:cxnLst/>
              <a:rect r="r" b="b" t="t" l="l"/>
              <a:pathLst>
                <a:path h="3379216" w="3379216">
                  <a:moveTo>
                    <a:pt x="0" y="0"/>
                  </a:moveTo>
                  <a:lnTo>
                    <a:pt x="3379216" y="0"/>
                  </a:lnTo>
                  <a:lnTo>
                    <a:pt x="3379216" y="3379216"/>
                  </a:lnTo>
                  <a:lnTo>
                    <a:pt x="0" y="3379216"/>
                  </a:lnTo>
                  <a:close/>
                </a:path>
              </a:pathLst>
            </a:custGeom>
            <a:solidFill>
              <a:srgbClr val="FFDF5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488" y="7606884"/>
            <a:ext cx="2680200" cy="2680200"/>
            <a:chOff x="0" y="0"/>
            <a:chExt cx="3573600" cy="35736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573653" cy="3573653"/>
            </a:xfrm>
            <a:custGeom>
              <a:avLst/>
              <a:gdLst/>
              <a:ahLst/>
              <a:cxnLst/>
              <a:rect r="r" b="b" t="t" l="l"/>
              <a:pathLst>
                <a:path h="3573653" w="3573653">
                  <a:moveTo>
                    <a:pt x="0" y="1786763"/>
                  </a:moveTo>
                  <a:cubicBezTo>
                    <a:pt x="0" y="799973"/>
                    <a:pt x="799973" y="0"/>
                    <a:pt x="1786763" y="0"/>
                  </a:cubicBezTo>
                  <a:cubicBezTo>
                    <a:pt x="2773553" y="0"/>
                    <a:pt x="3573653" y="799973"/>
                    <a:pt x="3573653" y="1786763"/>
                  </a:cubicBezTo>
                  <a:cubicBezTo>
                    <a:pt x="3573653" y="2773553"/>
                    <a:pt x="2773680" y="3573653"/>
                    <a:pt x="1786763" y="3573653"/>
                  </a:cubicBezTo>
                  <a:cubicBezTo>
                    <a:pt x="799846" y="3573653"/>
                    <a:pt x="0" y="2773680"/>
                    <a:pt x="0" y="1786763"/>
                  </a:cubicBezTo>
                  <a:close/>
                </a:path>
              </a:pathLst>
            </a:custGeom>
            <a:solidFill>
              <a:srgbClr val="FF8127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3532025" y="9439629"/>
            <a:ext cx="4207350" cy="42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3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‹#›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711100" y="2618475"/>
            <a:ext cx="8905575" cy="596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26160" indent="-513080" lvl="1">
              <a:lnSpc>
                <a:spcPts val="576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Cloud Platform</a:t>
            </a: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Microsoft Azure</a:t>
            </a:r>
          </a:p>
          <a:p>
            <a:pPr algn="l" marL="1026160" indent="-513080" lvl="1">
              <a:lnSpc>
                <a:spcPts val="576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Processing Engine</a:t>
            </a: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Azure Databricks</a:t>
            </a:r>
          </a:p>
          <a:p>
            <a:pPr algn="l" marL="1026160" indent="-513080" lvl="1">
              <a:lnSpc>
                <a:spcPts val="576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Programming Language/Framework:</a:t>
            </a: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PySpark</a:t>
            </a:r>
          </a:p>
          <a:p>
            <a:pPr algn="l" marL="1026160" indent="-513080" lvl="1">
              <a:lnSpc>
                <a:spcPts val="576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Data Storage:</a:t>
            </a: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Azure Blob Storage / Azure Data Lake Storage</a:t>
            </a:r>
          </a:p>
          <a:p>
            <a:pPr algn="l" marL="1026160" indent="-513080" lvl="1">
              <a:lnSpc>
                <a:spcPts val="576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Development Interface:</a:t>
            </a: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Databricks Notebooks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165600" y="2746125"/>
            <a:ext cx="5189775" cy="231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48"/>
              </a:lnSpc>
            </a:pPr>
            <a:r>
              <a:rPr lang="en-US" sz="5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Tools and Technologies Used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579800" y="324600"/>
            <a:ext cx="4229400" cy="436800"/>
            <a:chOff x="0" y="0"/>
            <a:chExt cx="5639200" cy="582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639200" cy="582400"/>
            </a:xfrm>
            <a:custGeom>
              <a:avLst/>
              <a:gdLst/>
              <a:ahLst/>
              <a:cxnLst/>
              <a:rect r="r" b="b" t="t" l="l"/>
              <a:pathLst>
                <a:path h="582400" w="5639200">
                  <a:moveTo>
                    <a:pt x="0" y="0"/>
                  </a:moveTo>
                  <a:lnTo>
                    <a:pt x="5639200" y="0"/>
                  </a:lnTo>
                  <a:lnTo>
                    <a:pt x="5639200" y="582400"/>
                  </a:lnTo>
                  <a:lnTo>
                    <a:pt x="0" y="582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85725"/>
              <a:ext cx="5639200" cy="6681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24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Hexaware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143350" y="324600"/>
            <a:ext cx="4564800" cy="436800"/>
            <a:chOff x="0" y="0"/>
            <a:chExt cx="6086400" cy="582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086400" cy="582400"/>
            </a:xfrm>
            <a:custGeom>
              <a:avLst/>
              <a:gdLst/>
              <a:ahLst/>
              <a:cxnLst/>
              <a:rect r="r" b="b" t="t" l="l"/>
              <a:pathLst>
                <a:path h="582400" w="6086400">
                  <a:moveTo>
                    <a:pt x="0" y="0"/>
                  </a:moveTo>
                  <a:lnTo>
                    <a:pt x="6086400" y="0"/>
                  </a:lnTo>
                  <a:lnTo>
                    <a:pt x="6086400" y="582400"/>
                  </a:lnTo>
                  <a:lnTo>
                    <a:pt x="0" y="582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85725"/>
              <a:ext cx="6086400" cy="6681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324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Aug 2025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D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3143350" y="5143350"/>
            <a:ext cx="10287000" cy="10287000"/>
            <a:chOff x="0" y="0"/>
            <a:chExt cx="13716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5334" y="6837934"/>
              <a:ext cx="6880733" cy="6882638"/>
            </a:xfrm>
            <a:custGeom>
              <a:avLst/>
              <a:gdLst/>
              <a:ahLst/>
              <a:cxnLst/>
              <a:rect r="r" b="b" t="t" l="l"/>
              <a:pathLst>
                <a:path h="6882638" w="6880733">
                  <a:moveTo>
                    <a:pt x="5334" y="0"/>
                  </a:moveTo>
                  <a:cubicBezTo>
                    <a:pt x="0" y="1825244"/>
                    <a:pt x="722503" y="3577463"/>
                    <a:pt x="2013077" y="4868418"/>
                  </a:cubicBezTo>
                  <a:cubicBezTo>
                    <a:pt x="3303651" y="6159373"/>
                    <a:pt x="5055362" y="6882638"/>
                    <a:pt x="6880733" y="6878066"/>
                  </a:cubicBezTo>
                  <a:lnTo>
                    <a:pt x="6863334" y="20066"/>
                  </a:lnTo>
                  <a:close/>
                </a:path>
              </a:pathLst>
            </a:custGeom>
            <a:solidFill>
              <a:srgbClr val="6D31FD"/>
            </a:solidFill>
          </p:spPr>
        </p:sp>
      </p:grpSp>
      <p:grpSp>
        <p:nvGrpSpPr>
          <p:cNvPr name="Group 4" id="4"/>
          <p:cNvGrpSpPr/>
          <p:nvPr/>
        </p:nvGrpSpPr>
        <p:grpSpPr>
          <a:xfrm rot="5400000">
            <a:off x="13143350" y="-16"/>
            <a:ext cx="10287000" cy="10287000"/>
            <a:chOff x="0" y="0"/>
            <a:chExt cx="13716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6858000"/>
              <a:ext cx="6875399" cy="6862572"/>
            </a:xfrm>
            <a:custGeom>
              <a:avLst/>
              <a:gdLst/>
              <a:ahLst/>
              <a:cxnLst/>
              <a:rect r="r" b="b" t="t" l="l"/>
              <a:pathLst>
                <a:path h="6862572" w="6875399">
                  <a:moveTo>
                    <a:pt x="0" y="0"/>
                  </a:moveTo>
                  <a:cubicBezTo>
                    <a:pt x="0" y="1821815"/>
                    <a:pt x="724916" y="3568827"/>
                    <a:pt x="2014855" y="4855464"/>
                  </a:cubicBezTo>
                  <a:cubicBezTo>
                    <a:pt x="3304794" y="6142101"/>
                    <a:pt x="5053457" y="6862572"/>
                    <a:pt x="6875399" y="6858000"/>
                  </a:cubicBezTo>
                  <a:lnTo>
                    <a:pt x="6858000" y="0"/>
                  </a:lnTo>
                  <a:close/>
                </a:path>
              </a:pathLst>
            </a:custGeom>
            <a:solidFill>
              <a:srgbClr val="6D31FD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3532025" y="9439629"/>
            <a:ext cx="4207350" cy="42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3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‹#›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9400" y="5030425"/>
            <a:ext cx="10252575" cy="230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0"/>
              </a:lnSpc>
            </a:pPr>
            <a:r>
              <a:rPr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We used a Online Retail Dataset from Kaggle</a:t>
            </a:r>
          </a:p>
          <a:p>
            <a:pPr algn="l">
              <a:lnSpc>
                <a:spcPts val="5760"/>
              </a:lnSpc>
            </a:pPr>
            <a:r>
              <a:rPr lang="en-US" sz="3200" u="sng">
                <a:solidFill>
                  <a:srgbClr val="8289FF"/>
                </a:solidFill>
                <a:latin typeface="Arimo"/>
                <a:ea typeface="Arimo"/>
                <a:cs typeface="Arimo"/>
                <a:sym typeface="Arimo"/>
                <a:hlinkClick r:id="rId3" tooltip="https://www.kaggle.com/datasets/ulrikthygepedersen/online-retail-dataset"/>
              </a:rPr>
              <a:t>Dataset Link</a:t>
            </a:r>
          </a:p>
          <a:p>
            <a:pPr algn="l">
              <a:lnSpc>
                <a:spcPts val="5760"/>
              </a:lnSpc>
            </a:pPr>
          </a:p>
          <a:p>
            <a:pPr algn="l">
              <a:lnSpc>
                <a:spcPts val="5760"/>
              </a:lnSpc>
            </a:pPr>
            <a:r>
              <a:rPr lang="en-US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It contains 5,41,910 rows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569400" y="873438"/>
            <a:ext cx="11245200" cy="3086862"/>
            <a:chOff x="0" y="0"/>
            <a:chExt cx="14993600" cy="411581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993600" cy="4115816"/>
            </a:xfrm>
            <a:custGeom>
              <a:avLst/>
              <a:gdLst/>
              <a:ahLst/>
              <a:cxnLst/>
              <a:rect r="r" b="b" t="t" l="l"/>
              <a:pathLst>
                <a:path h="4115816" w="14993600">
                  <a:moveTo>
                    <a:pt x="0" y="0"/>
                  </a:moveTo>
                  <a:lnTo>
                    <a:pt x="14993600" y="0"/>
                  </a:lnTo>
                  <a:lnTo>
                    <a:pt x="14993600" y="4115816"/>
                  </a:lnTo>
                  <a:lnTo>
                    <a:pt x="0" y="41158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9525"/>
              <a:ext cx="14993600" cy="4106291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8640"/>
                </a:lnSpc>
              </a:pPr>
              <a:r>
                <a:rPr lang="en-US" sz="8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Source Data</a:t>
              </a:r>
            </a:p>
            <a:p>
              <a:pPr algn="l">
                <a:lnSpc>
                  <a:spcPts val="8640"/>
                </a:lnSpc>
              </a:pPr>
              <a:r>
                <a:rPr lang="en-US" sz="8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Files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51274" y="331775"/>
            <a:ext cx="8998288" cy="410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Hexaware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038438" y="270217"/>
            <a:ext cx="8998288" cy="410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Aug 2025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DAGxaThx4nE</dc:identifier>
  <dcterms:modified xsi:type="dcterms:W3CDTF">2011-08-01T06:04:30Z</dcterms:modified>
  <cp:revision>1</cp:revision>
  <dc:title>Project 2_ Large-Scale Data Processing[1].pptx</dc:title>
</cp:coreProperties>
</file>