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4" r:id="rId2"/>
    <p:sldId id="275" r:id="rId3"/>
    <p:sldId id="276" r:id="rId4"/>
    <p:sldId id="277" r:id="rId5"/>
    <p:sldId id="278" r:id="rId6"/>
    <p:sldId id="258" r:id="rId7"/>
    <p:sldId id="280" r:id="rId8"/>
    <p:sldId id="281" r:id="rId9"/>
    <p:sldId id="282" r:id="rId10"/>
    <p:sldId id="283" r:id="rId11"/>
    <p:sldId id="284" r:id="rId12"/>
    <p:sldId id="272"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525"/>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82" y="106"/>
      </p:cViewPr>
      <p:guideLst>
        <p:guide orient="horz" pos="1620"/>
        <p:guide pos="2880"/>
      </p:guideLst>
    </p:cSldViewPr>
  </p:slideViewPr>
  <p:notesTextViewPr>
    <p:cViewPr>
      <p:scale>
        <a:sx n="100" d="100"/>
        <a:sy n="100" d="100"/>
      </p:scale>
      <p:origin x="0" y="0"/>
    </p:cViewPr>
  </p:notesTextViewPr>
  <p:sorterViewPr>
    <p:cViewPr>
      <p:scale>
        <a:sx n="171" d="100"/>
        <a:sy n="17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2000" dirty="0"/>
              <a:t>Comparison of accuracy for different emotions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Accuracy for each emotion</c:v>
                </c:pt>
              </c:strCache>
            </c:strRef>
          </c:tx>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p3d/>
          </c:spPr>
          <c:invertIfNegative val="0"/>
          <c:cat>
            <c:strRef>
              <c:f>Sheet1!$A$2:$A$6</c:f>
              <c:strCache>
                <c:ptCount val="5"/>
                <c:pt idx="0">
                  <c:v>Anger</c:v>
                </c:pt>
                <c:pt idx="1">
                  <c:v>Happy</c:v>
                </c:pt>
                <c:pt idx="2">
                  <c:v>Neutral</c:v>
                </c:pt>
                <c:pt idx="3">
                  <c:v>Sad</c:v>
                </c:pt>
                <c:pt idx="4">
                  <c:v>Surprise</c:v>
                </c:pt>
              </c:strCache>
            </c:strRef>
          </c:cat>
          <c:val>
            <c:numRef>
              <c:f>Sheet1!$B$2:$B$6</c:f>
              <c:numCache>
                <c:formatCode>General</c:formatCode>
                <c:ptCount val="5"/>
                <c:pt idx="0">
                  <c:v>40.94</c:v>
                </c:pt>
                <c:pt idx="1">
                  <c:v>37.92</c:v>
                </c:pt>
                <c:pt idx="2">
                  <c:v>40.82</c:v>
                </c:pt>
                <c:pt idx="3">
                  <c:v>39.549999999999997</c:v>
                </c:pt>
                <c:pt idx="4">
                  <c:v>39.69</c:v>
                </c:pt>
              </c:numCache>
            </c:numRef>
          </c:val>
          <c:extLst>
            <c:ext xmlns:c16="http://schemas.microsoft.com/office/drawing/2014/chart" uri="{C3380CC4-5D6E-409C-BE32-E72D297353CC}">
              <c16:uniqueId val="{00000000-6B23-4C37-AEF4-FEBA94084E1A}"/>
            </c:ext>
          </c:extLst>
        </c:ser>
        <c:dLbls>
          <c:showLegendKey val="0"/>
          <c:showVal val="0"/>
          <c:showCatName val="0"/>
          <c:showSerName val="0"/>
          <c:showPercent val="0"/>
          <c:showBubbleSize val="0"/>
        </c:dLbls>
        <c:gapWidth val="150"/>
        <c:shape val="box"/>
        <c:axId val="2142581608"/>
        <c:axId val="2142584584"/>
        <c:axId val="0"/>
      </c:bar3DChart>
      <c:catAx>
        <c:axId val="214258160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142584584"/>
        <c:crosses val="autoZero"/>
        <c:auto val="1"/>
        <c:lblAlgn val="ctr"/>
        <c:lblOffset val="100"/>
        <c:noMultiLvlLbl val="0"/>
      </c:catAx>
      <c:valAx>
        <c:axId val="214258458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142581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200" dirty="0"/>
              <a:t>Mean Accuracy achieved after each enhancement technique</a:t>
            </a:r>
          </a:p>
        </c:rich>
      </c:tx>
      <c:layout>
        <c:manualLayout>
          <c:xMode val="edge"/>
          <c:yMode val="edge"/>
          <c:x val="9.1062010660597895E-2"/>
          <c:y val="0.8626440748345684"/>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7218691792258453"/>
          <c:y val="3.2819062460800963E-2"/>
          <c:w val="0.76470123513949662"/>
          <c:h val="0.80870050595555099"/>
        </c:manualLayout>
      </c:layout>
      <c:bar3DChart>
        <c:barDir val="bar"/>
        <c:grouping val="stacked"/>
        <c:varyColors val="0"/>
        <c:ser>
          <c:idx val="0"/>
          <c:order val="0"/>
          <c:tx>
            <c:strRef>
              <c:f>Sheet1!$B$1</c:f>
              <c:strCache>
                <c:ptCount val="1"/>
                <c:pt idx="0">
                  <c:v>Mean Accuracy</c:v>
                </c:pt>
              </c:strCache>
            </c:strRef>
          </c:tx>
          <c:spPr>
            <a:solidFill>
              <a:schemeClr val="accent6"/>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64"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Sheet1!$A$2:$A$10</c:f>
              <c:strCache>
                <c:ptCount val="9"/>
                <c:pt idx="0">
                  <c:v>Image Flip - LEFT TO RIGHT</c:v>
                </c:pt>
                <c:pt idx="1">
                  <c:v>Image Rotation - Angles (0, 15, 125)</c:v>
                </c:pt>
                <c:pt idx="2">
                  <c:v>Enhance Image Sharpness</c:v>
                </c:pt>
                <c:pt idx="3">
                  <c:v>Gaussian Blur Filter</c:v>
                </c:pt>
                <c:pt idx="4">
                  <c:v>Kernel Image Filter</c:v>
                </c:pt>
                <c:pt idx="5">
                  <c:v>Bilateral Filtering</c:v>
                </c:pt>
                <c:pt idx="6">
                  <c:v>Image Rescaling - INTER_AREA</c:v>
                </c:pt>
                <c:pt idx="7">
                  <c:v>Adaptive Thresholding Technique - Gaussian</c:v>
                </c:pt>
                <c:pt idx="8">
                  <c:v>Otsu Thresholding Technique</c:v>
                </c:pt>
              </c:strCache>
            </c:strRef>
          </c:cat>
          <c:val>
            <c:numRef>
              <c:f>Sheet1!$B$2:$B$10</c:f>
              <c:numCache>
                <c:formatCode>General</c:formatCode>
                <c:ptCount val="9"/>
                <c:pt idx="0">
                  <c:v>39.74</c:v>
                </c:pt>
                <c:pt idx="1">
                  <c:v>32.86</c:v>
                </c:pt>
                <c:pt idx="2">
                  <c:v>38.590000000000003</c:v>
                </c:pt>
                <c:pt idx="3">
                  <c:v>42.81</c:v>
                </c:pt>
                <c:pt idx="4">
                  <c:v>40.700000000000003</c:v>
                </c:pt>
                <c:pt idx="5">
                  <c:v>42.11</c:v>
                </c:pt>
                <c:pt idx="6">
                  <c:v>44.91</c:v>
                </c:pt>
                <c:pt idx="7">
                  <c:v>46.31</c:v>
                </c:pt>
                <c:pt idx="8">
                  <c:v>35.79</c:v>
                </c:pt>
              </c:numCache>
            </c:numRef>
          </c:val>
          <c:extLst>
            <c:ext xmlns:c16="http://schemas.microsoft.com/office/drawing/2014/chart" uri="{C3380CC4-5D6E-409C-BE32-E72D297353CC}">
              <c16:uniqueId val="{00000000-8E6D-4817-8D72-3D7077C0F1A9}"/>
            </c:ext>
          </c:extLst>
        </c:ser>
        <c:dLbls>
          <c:showLegendKey val="0"/>
          <c:showVal val="1"/>
          <c:showCatName val="0"/>
          <c:showSerName val="0"/>
          <c:showPercent val="0"/>
          <c:showBubbleSize val="0"/>
        </c:dLbls>
        <c:gapWidth val="79"/>
        <c:shape val="box"/>
        <c:axId val="2070887256"/>
        <c:axId val="2070890232"/>
        <c:axId val="0"/>
      </c:bar3DChart>
      <c:catAx>
        <c:axId val="2070887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cap="all" spc="120" normalizeH="0" baseline="0">
                <a:solidFill>
                  <a:schemeClr val="tx1">
                    <a:lumMod val="65000"/>
                    <a:lumOff val="35000"/>
                  </a:schemeClr>
                </a:solidFill>
                <a:latin typeface="+mn-lt"/>
                <a:ea typeface="+mn-ea"/>
                <a:cs typeface="+mn-cs"/>
              </a:defRPr>
            </a:pPr>
            <a:endParaRPr lang="en-US"/>
          </a:p>
        </c:txPr>
        <c:crossAx val="2070890232"/>
        <c:crosses val="autoZero"/>
        <c:auto val="1"/>
        <c:lblAlgn val="l"/>
        <c:lblOffset val="100"/>
        <c:noMultiLvlLbl val="0"/>
      </c:catAx>
      <c:valAx>
        <c:axId val="2070890232"/>
        <c:scaling>
          <c:orientation val="minMax"/>
        </c:scaling>
        <c:delete val="1"/>
        <c:axPos val="b"/>
        <c:numFmt formatCode="General" sourceLinked="1"/>
        <c:majorTickMark val="none"/>
        <c:minorTickMark val="none"/>
        <c:tickLblPos val="nextTo"/>
        <c:crossAx val="2070887256"/>
        <c:crosses val="autoZero"/>
        <c:crossBetween val="between"/>
      </c:valAx>
      <c:spPr>
        <a:noFill/>
        <a:ln>
          <a:noFill/>
        </a:ln>
        <a:effectLst/>
      </c:spPr>
    </c:plotArea>
    <c:legend>
      <c:legendPos val="t"/>
      <c:layout>
        <c:manualLayout>
          <c:xMode val="edge"/>
          <c:yMode val="edge"/>
          <c:x val="0.79480511818757693"/>
          <c:y val="0.37704128834834566"/>
          <c:w val="0.16539866299534103"/>
          <c:h val="7.547905481100111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BB5E3-A83D-4B6F-A55F-8D20E9A10140}"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3EC1D1-2AD9-4B3F-AC9B-7D48E9BF27BC}" type="slidenum">
              <a:rPr lang="en-US" smtClean="0"/>
              <a:t>‹#›</a:t>
            </a:fld>
            <a:endParaRPr lang="en-US"/>
          </a:p>
        </p:txBody>
      </p:sp>
    </p:spTree>
    <p:extLst>
      <p:ext uri="{BB962C8B-B14F-4D97-AF65-F5344CB8AC3E}">
        <p14:creationId xmlns:p14="http://schemas.microsoft.com/office/powerpoint/2010/main" val="276984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200151"/>
            <a:ext cx="6565570" cy="328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8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716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39884"/>
            <a:ext cx="8229600" cy="857253"/>
          </a:xfrm>
        </p:spPr>
        <p:txBody>
          <a:bodyPr/>
          <a:lstStyle>
            <a:lvl1pPr>
              <a:defRPr b="1" i="0"/>
            </a:lvl1pPr>
          </a:lstStyle>
          <a:p>
            <a:r>
              <a:rPr lang="en-US" dirty="0"/>
              <a:t>Click to edit Master title style</a:t>
            </a:r>
          </a:p>
        </p:txBody>
      </p:sp>
    </p:spTree>
    <p:extLst>
      <p:ext uri="{BB962C8B-B14F-4D97-AF65-F5344CB8AC3E}">
        <p14:creationId xmlns:p14="http://schemas.microsoft.com/office/powerpoint/2010/main" val="245287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316923"/>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85355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5" y="1297480"/>
            <a:ext cx="6565569" cy="3099281"/>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09683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200151"/>
            <a:ext cx="6565570" cy="328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38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316923"/>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310358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5" y="1297480"/>
            <a:ext cx="6565569" cy="3099281"/>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531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8" r:id="rId3"/>
    <p:sldLayoutId id="2147483656" r:id="rId4"/>
    <p:sldLayoutId id="2147483650" r:id="rId5"/>
    <p:sldLayoutId id="2147483652" r:id="rId6"/>
    <p:sldLayoutId id="2147483655" r:id="rId7"/>
    <p:sldLayoutId id="2147483662" r:id="rId8"/>
    <p:sldLayoutId id="2147483663" r:id="rId9"/>
    <p:sldLayoutId id="2147483664" r:id="rId10"/>
    <p:sldLayoutId id="214748366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2437" y="3806556"/>
            <a:ext cx="4980299" cy="267574"/>
          </a:xfrm>
          <a:prstGeom prst="rect">
            <a:avLst/>
          </a:prstGeom>
          <a:noFill/>
        </p:spPr>
        <p:txBody>
          <a:bodyPr wrap="square" rtlCol="0">
            <a:spAutoFit/>
          </a:bodyPr>
          <a:lstStyle/>
          <a:p>
            <a:pPr>
              <a:lnSpc>
                <a:spcPct val="80000"/>
              </a:lnSpc>
            </a:pPr>
            <a:r>
              <a:rPr lang="en-US" sz="1400" b="1" dirty="0"/>
              <a:t>Prepared By: FAHAD UR RAHAMAN [1001753107]</a:t>
            </a:r>
          </a:p>
        </p:txBody>
      </p:sp>
      <p:sp>
        <p:nvSpPr>
          <p:cNvPr id="2" name="TextBox 1"/>
          <p:cNvSpPr txBox="1"/>
          <p:nvPr/>
        </p:nvSpPr>
        <p:spPr>
          <a:xfrm>
            <a:off x="592437" y="1074215"/>
            <a:ext cx="8018620" cy="1077218"/>
          </a:xfrm>
          <a:prstGeom prst="rect">
            <a:avLst/>
          </a:prstGeom>
          <a:noFill/>
        </p:spPr>
        <p:txBody>
          <a:bodyPr wrap="square" rtlCol="0">
            <a:spAutoFit/>
          </a:bodyPr>
          <a:lstStyle/>
          <a:p>
            <a:pPr>
              <a:lnSpc>
                <a:spcPct val="80000"/>
              </a:lnSpc>
            </a:pPr>
            <a:r>
              <a:rPr lang="en-US" sz="4000" b="1" dirty="0">
                <a:ln w="22225">
                  <a:solidFill>
                    <a:schemeClr val="accent2"/>
                  </a:solidFill>
                  <a:prstDash val="solid"/>
                </a:ln>
                <a:solidFill>
                  <a:srgbClr val="FB9525"/>
                </a:solidFill>
              </a:rPr>
              <a:t>Emotion Recognition Using Machine Learning</a:t>
            </a:r>
            <a:endParaRPr lang="en-US" sz="4000" b="1" dirty="0">
              <a:ln w="22225">
                <a:solidFill>
                  <a:schemeClr val="accent2"/>
                </a:solidFill>
                <a:prstDash val="solid"/>
              </a:ln>
              <a:solidFill>
                <a:srgbClr val="FB9525"/>
              </a:solidFill>
              <a:latin typeface="Arial"/>
            </a:endParaRPr>
          </a:p>
        </p:txBody>
      </p:sp>
      <p:sp>
        <p:nvSpPr>
          <p:cNvPr id="4" name="TextBox 3"/>
          <p:cNvSpPr txBox="1"/>
          <p:nvPr/>
        </p:nvSpPr>
        <p:spPr>
          <a:xfrm>
            <a:off x="592436" y="4097766"/>
            <a:ext cx="4975657" cy="268984"/>
          </a:xfrm>
          <a:prstGeom prst="rect">
            <a:avLst/>
          </a:prstGeom>
          <a:noFill/>
        </p:spPr>
        <p:txBody>
          <a:bodyPr wrap="square" rtlCol="0">
            <a:spAutoFit/>
          </a:bodyPr>
          <a:lstStyle/>
          <a:p>
            <a:pPr>
              <a:lnSpc>
                <a:spcPct val="80000"/>
              </a:lnSpc>
            </a:pPr>
            <a:r>
              <a:rPr lang="en-US" sz="1400" b="1" dirty="0"/>
              <a:t>Submitted to: Prof. Jesus Gonzalez Bernal</a:t>
            </a:r>
          </a:p>
        </p:txBody>
      </p:sp>
      <p:sp>
        <p:nvSpPr>
          <p:cNvPr id="6" name="TextBox 5"/>
          <p:cNvSpPr txBox="1"/>
          <p:nvPr/>
        </p:nvSpPr>
        <p:spPr>
          <a:xfrm>
            <a:off x="592437" y="2917335"/>
            <a:ext cx="4975657" cy="424732"/>
          </a:xfrm>
          <a:prstGeom prst="rect">
            <a:avLst/>
          </a:prstGeom>
          <a:noFill/>
        </p:spPr>
        <p:txBody>
          <a:bodyPr wrap="square" rtlCol="0">
            <a:spAutoFit/>
          </a:bodyPr>
          <a:lstStyle/>
          <a:p>
            <a:pPr>
              <a:lnSpc>
                <a:spcPct val="90000"/>
              </a:lnSpc>
            </a:pPr>
            <a:r>
              <a:rPr lang="en-US" sz="2400" b="1" dirty="0">
                <a:ln w="22225">
                  <a:solidFill>
                    <a:schemeClr val="accent2"/>
                  </a:solidFill>
                  <a:prstDash val="solid"/>
                </a:ln>
                <a:solidFill>
                  <a:srgbClr val="FB9525"/>
                </a:solidFill>
              </a:rPr>
              <a:t>PROJECT PRESENTATION</a:t>
            </a:r>
          </a:p>
        </p:txBody>
      </p:sp>
      <p:cxnSp>
        <p:nvCxnSpPr>
          <p:cNvPr id="8" name="Straight Connector 7"/>
          <p:cNvCxnSpPr/>
          <p:nvPr/>
        </p:nvCxnSpPr>
        <p:spPr>
          <a:xfrm>
            <a:off x="690413" y="3719916"/>
            <a:ext cx="48869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8A8D821-1646-4C9C-B5CB-03356BB6EA31}"/>
              </a:ext>
            </a:extLst>
          </p:cNvPr>
          <p:cNvSpPr txBox="1"/>
          <p:nvPr/>
        </p:nvSpPr>
        <p:spPr>
          <a:xfrm>
            <a:off x="592438" y="4393272"/>
            <a:ext cx="4980298" cy="268984"/>
          </a:xfrm>
          <a:prstGeom prst="rect">
            <a:avLst/>
          </a:prstGeom>
          <a:noFill/>
        </p:spPr>
        <p:txBody>
          <a:bodyPr wrap="square" rtlCol="0">
            <a:spAutoFit/>
          </a:bodyPr>
          <a:lstStyle/>
          <a:p>
            <a:pPr>
              <a:lnSpc>
                <a:spcPct val="80000"/>
              </a:lnSpc>
            </a:pPr>
            <a:r>
              <a:rPr lang="en-US" sz="1400" b="1" dirty="0"/>
              <a:t>Date: 12/04/2020</a:t>
            </a:r>
          </a:p>
        </p:txBody>
      </p:sp>
      <p:sp>
        <p:nvSpPr>
          <p:cNvPr id="10" name="TextBox 9">
            <a:extLst>
              <a:ext uri="{FF2B5EF4-FFF2-40B4-BE49-F238E27FC236}">
                <a16:creationId xmlns:a16="http://schemas.microsoft.com/office/drawing/2014/main" id="{60AFA584-8D07-4624-83AB-1A98150B9542}"/>
              </a:ext>
            </a:extLst>
          </p:cNvPr>
          <p:cNvSpPr txBox="1"/>
          <p:nvPr/>
        </p:nvSpPr>
        <p:spPr>
          <a:xfrm>
            <a:off x="592437" y="2452846"/>
            <a:ext cx="5575121" cy="369332"/>
          </a:xfrm>
          <a:prstGeom prst="rect">
            <a:avLst/>
          </a:prstGeom>
          <a:noFill/>
        </p:spPr>
        <p:txBody>
          <a:bodyPr wrap="square" rtlCol="0">
            <a:spAutoFit/>
          </a:bodyPr>
          <a:lstStyle/>
          <a:p>
            <a:r>
              <a:rPr lang="en-US" b="1" dirty="0">
                <a:ln w="9525">
                  <a:solidFill>
                    <a:schemeClr val="bg1"/>
                  </a:solidFill>
                  <a:prstDash val="solid"/>
                </a:ln>
                <a:effectLst>
                  <a:outerShdw blurRad="12700" dist="38100" dir="2700000" algn="tl" rotWithShape="0">
                    <a:schemeClr val="bg1">
                      <a:lumMod val="50000"/>
                    </a:schemeClr>
                  </a:outerShdw>
                </a:effectLst>
              </a:rPr>
              <a:t>2202-CSE-6363-001-MACHINE LEARNING</a:t>
            </a:r>
          </a:p>
        </p:txBody>
      </p:sp>
    </p:spTree>
    <p:extLst>
      <p:ext uri="{BB962C8B-B14F-4D97-AF65-F5344CB8AC3E}">
        <p14:creationId xmlns:p14="http://schemas.microsoft.com/office/powerpoint/2010/main" val="358768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4" y="675658"/>
            <a:ext cx="8501373" cy="98697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sz="3200" dirty="0">
                <a:ln w="22225">
                  <a:solidFill>
                    <a:schemeClr val="accent2"/>
                  </a:solidFill>
                  <a:prstDash val="solid"/>
                </a:ln>
                <a:solidFill>
                  <a:srgbClr val="FB9525"/>
                </a:solidFill>
                <a:latin typeface="+mn-lt"/>
                <a:ea typeface="+mn-ea"/>
                <a:cs typeface="+mn-cs"/>
              </a:rPr>
              <a:t>How Successful was your project ?</a:t>
            </a:r>
          </a:p>
        </p:txBody>
      </p:sp>
      <p:sp>
        <p:nvSpPr>
          <p:cNvPr id="3" name="Title 1"/>
          <p:cNvSpPr txBox="1">
            <a:spLocks/>
          </p:cNvSpPr>
          <p:nvPr/>
        </p:nvSpPr>
        <p:spPr>
          <a:xfrm>
            <a:off x="453941" y="1639831"/>
            <a:ext cx="8229600" cy="247245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400" dirty="0"/>
              <a:t>The Project was successful as we tried to detect the emotion from COCO dataset whose image quality was not that good hence the accuracy achieved was 46% and if the model is run on the dataset that contains clear face images then the model can predict emotions with ~80% accuracy</a:t>
            </a:r>
          </a:p>
        </p:txBody>
      </p:sp>
    </p:spTree>
    <p:extLst>
      <p:ext uri="{BB962C8B-B14F-4D97-AF65-F5344CB8AC3E}">
        <p14:creationId xmlns:p14="http://schemas.microsoft.com/office/powerpoint/2010/main" val="363484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4" y="88530"/>
            <a:ext cx="8501373" cy="98697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sz="3200" dirty="0">
                <a:ln w="22225">
                  <a:solidFill>
                    <a:schemeClr val="accent2"/>
                  </a:solidFill>
                  <a:prstDash val="solid"/>
                </a:ln>
                <a:solidFill>
                  <a:srgbClr val="FB9525"/>
                </a:solidFill>
                <a:latin typeface="+mn-lt"/>
                <a:ea typeface="+mn-ea"/>
                <a:cs typeface="+mn-cs"/>
              </a:rPr>
              <a:t>What can you do in order to enhance your project (future work)?</a:t>
            </a:r>
          </a:p>
        </p:txBody>
      </p:sp>
      <p:sp>
        <p:nvSpPr>
          <p:cNvPr id="3" name="Title 1"/>
          <p:cNvSpPr txBox="1">
            <a:spLocks/>
          </p:cNvSpPr>
          <p:nvPr/>
        </p:nvSpPr>
        <p:spPr>
          <a:xfrm>
            <a:off x="453941" y="1639831"/>
            <a:ext cx="8229600" cy="247245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200" dirty="0"/>
              <a:t>We can apply multiple HAAR face extraction </a:t>
            </a:r>
            <a:r>
              <a:rPr lang="en-US" sz="2400" dirty="0"/>
              <a:t>classifiers instead of using just the default one</a:t>
            </a:r>
          </a:p>
          <a:p>
            <a:pPr marL="457200" indent="-457200" algn="l">
              <a:buFont typeface="Wingdings" panose="05000000000000000000" pitchFamily="2" charset="2"/>
              <a:buChar char="q"/>
            </a:pPr>
            <a:r>
              <a:rPr lang="en-US" sz="2200" dirty="0"/>
              <a:t>We can split the dataset according to K-fold Cross Validation</a:t>
            </a:r>
          </a:p>
          <a:p>
            <a:pPr marL="457200" indent="-457200" algn="l">
              <a:buFont typeface="Wingdings" panose="05000000000000000000" pitchFamily="2" charset="2"/>
              <a:buChar char="q"/>
            </a:pPr>
            <a:r>
              <a:rPr lang="en-US" sz="2200" dirty="0"/>
              <a:t>There are different types of algorithms which can be used for Face Recognition that are PCA (Principal Component Analysis), LDA (Linear Discriminant Analysis), ICA (Independent Component Analysis), EBGM (Elastic Bunch Graph Matching), Fisher faces</a:t>
            </a:r>
          </a:p>
        </p:txBody>
      </p:sp>
    </p:spTree>
    <p:extLst>
      <p:ext uri="{BB962C8B-B14F-4D97-AF65-F5344CB8AC3E}">
        <p14:creationId xmlns:p14="http://schemas.microsoft.com/office/powerpoint/2010/main" val="378778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D568-011B-41E6-89CA-E802C90EE6A9}"/>
              </a:ext>
            </a:extLst>
          </p:cNvPr>
          <p:cNvSpPr>
            <a:spLocks noGrp="1"/>
          </p:cNvSpPr>
          <p:nvPr>
            <p:ph type="title"/>
          </p:nvPr>
        </p:nvSpPr>
        <p:spPr>
          <a:xfrm>
            <a:off x="203200" y="2933902"/>
            <a:ext cx="8229600" cy="857253"/>
          </a:xfrm>
        </p:spPr>
        <p:txBody>
          <a:bodyPr>
            <a:normAutofit/>
          </a:bodyPr>
          <a:lstStyle/>
          <a:p>
            <a:r>
              <a:rPr lang="en-US" sz="5000" dirty="0"/>
              <a:t>Thank You!</a:t>
            </a:r>
          </a:p>
        </p:txBody>
      </p:sp>
    </p:spTree>
    <p:extLst>
      <p:ext uri="{BB962C8B-B14F-4D97-AF65-F5344CB8AC3E}">
        <p14:creationId xmlns:p14="http://schemas.microsoft.com/office/powerpoint/2010/main" val="329466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2" y="1475492"/>
            <a:ext cx="7637489" cy="85725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US" sz="4000" dirty="0">
                <a:ln w="22225">
                  <a:solidFill>
                    <a:schemeClr val="accent2"/>
                  </a:solidFill>
                  <a:prstDash val="solid"/>
                </a:ln>
                <a:solidFill>
                  <a:srgbClr val="FB9525"/>
                </a:solidFill>
                <a:latin typeface="+mn-lt"/>
                <a:ea typeface="+mn-ea"/>
                <a:cs typeface="+mn-cs"/>
              </a:rPr>
              <a:t>What</a:t>
            </a:r>
            <a:r>
              <a:rPr lang="en-US" sz="4000" b="0" dirty="0"/>
              <a:t> </a:t>
            </a:r>
            <a:r>
              <a:rPr lang="en-US" sz="4000" dirty="0">
                <a:ln w="22225">
                  <a:solidFill>
                    <a:schemeClr val="accent2"/>
                  </a:solidFill>
                  <a:prstDash val="solid"/>
                </a:ln>
                <a:solidFill>
                  <a:srgbClr val="FB9525"/>
                </a:solidFill>
                <a:latin typeface="+mn-lt"/>
                <a:ea typeface="+mn-ea"/>
                <a:cs typeface="+mn-cs"/>
              </a:rPr>
              <a:t>did you do in your project? </a:t>
            </a:r>
          </a:p>
        </p:txBody>
      </p:sp>
      <p:sp>
        <p:nvSpPr>
          <p:cNvPr id="3" name="Title 1"/>
          <p:cNvSpPr txBox="1">
            <a:spLocks/>
          </p:cNvSpPr>
          <p:nvPr/>
        </p:nvSpPr>
        <p:spPr>
          <a:xfrm>
            <a:off x="453941" y="2445034"/>
            <a:ext cx="8229600" cy="5491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800" dirty="0"/>
              <a:t>Organizing the dataset</a:t>
            </a:r>
          </a:p>
        </p:txBody>
      </p:sp>
      <p:sp>
        <p:nvSpPr>
          <p:cNvPr id="4" name="Title 1">
            <a:extLst>
              <a:ext uri="{FF2B5EF4-FFF2-40B4-BE49-F238E27FC236}">
                <a16:creationId xmlns:a16="http://schemas.microsoft.com/office/drawing/2014/main" id="{6DAF9CDD-1CD2-424C-9E41-95C0EA5920E4}"/>
              </a:ext>
            </a:extLst>
          </p:cNvPr>
          <p:cNvSpPr txBox="1">
            <a:spLocks/>
          </p:cNvSpPr>
          <p:nvPr/>
        </p:nvSpPr>
        <p:spPr>
          <a:xfrm>
            <a:off x="453941" y="2848876"/>
            <a:ext cx="8229600" cy="5491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800" dirty="0"/>
              <a:t>Extracting the faces</a:t>
            </a:r>
          </a:p>
        </p:txBody>
      </p:sp>
      <p:sp>
        <p:nvSpPr>
          <p:cNvPr id="5" name="Title 1">
            <a:extLst>
              <a:ext uri="{FF2B5EF4-FFF2-40B4-BE49-F238E27FC236}">
                <a16:creationId xmlns:a16="http://schemas.microsoft.com/office/drawing/2014/main" id="{9E5AC4F0-F9A8-48F4-AB6D-111EE46846B3}"/>
              </a:ext>
            </a:extLst>
          </p:cNvPr>
          <p:cNvSpPr txBox="1">
            <a:spLocks/>
          </p:cNvSpPr>
          <p:nvPr/>
        </p:nvSpPr>
        <p:spPr>
          <a:xfrm>
            <a:off x="453941" y="3235751"/>
            <a:ext cx="8229600" cy="5491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800" dirty="0"/>
              <a:t>Creating training and classification set</a:t>
            </a:r>
          </a:p>
        </p:txBody>
      </p:sp>
      <p:sp>
        <p:nvSpPr>
          <p:cNvPr id="6" name="Title 1">
            <a:extLst>
              <a:ext uri="{FF2B5EF4-FFF2-40B4-BE49-F238E27FC236}">
                <a16:creationId xmlns:a16="http://schemas.microsoft.com/office/drawing/2014/main" id="{60CB7D03-0427-4AC2-AA15-3324A4E7DBCD}"/>
              </a:ext>
            </a:extLst>
          </p:cNvPr>
          <p:cNvSpPr txBox="1">
            <a:spLocks/>
          </p:cNvSpPr>
          <p:nvPr/>
        </p:nvSpPr>
        <p:spPr>
          <a:xfrm>
            <a:off x="453941" y="3622626"/>
            <a:ext cx="8229600" cy="5491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800" dirty="0"/>
              <a:t>Testing and analyzing result</a:t>
            </a:r>
          </a:p>
        </p:txBody>
      </p:sp>
    </p:spTree>
    <p:extLst>
      <p:ext uri="{BB962C8B-B14F-4D97-AF65-F5344CB8AC3E}">
        <p14:creationId xmlns:p14="http://schemas.microsoft.com/office/powerpoint/2010/main" val="36886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par>
                                <p:cTn id="13" presetID="12" presetClass="entr" presetSubtype="4"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up)">
                                      <p:cBhvr>
                                        <p:cTn id="16" dur="500"/>
                                        <p:tgtEl>
                                          <p:spTgt spid="5"/>
                                        </p:tgtEl>
                                      </p:cBhvr>
                                    </p:animEffect>
                                  </p:childTnLst>
                                </p:cTn>
                              </p:par>
                              <p:par>
                                <p:cTn id="17" presetID="12" presetClass="entr" presetSubtype="4" fill="hold" grpId="0" nodeType="withEffect">
                                  <p:stCondLst>
                                    <p:cond delay="10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ppt_y</p:attrName>
                                        </p:attrNameLst>
                                      </p:cBhvr>
                                      <p:tavLst>
                                        <p:tav tm="0">
                                          <p:val>
                                            <p:strVal val="#ppt_y+#ppt_h*1.125000"/>
                                          </p:val>
                                        </p:tav>
                                        <p:tav tm="100000">
                                          <p:val>
                                            <p:strVal val="#ppt_y"/>
                                          </p:val>
                                        </p:tav>
                                      </p:tavLst>
                                    </p:anim>
                                    <p:animEffect transition="in" filter="wipe(up)">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5" y="1419063"/>
            <a:ext cx="6565569" cy="352588"/>
          </a:xfrm>
        </p:spPr>
        <p:txBody>
          <a:bodyPr>
            <a:noAutofit/>
          </a:bodyPr>
          <a:lstStyle/>
          <a:p>
            <a:pPr marL="342900" indent="-342900">
              <a:buFont typeface="Wingdings" panose="05000000000000000000" pitchFamily="2" charset="2"/>
              <a:buChar char="q"/>
            </a:pPr>
            <a:r>
              <a:rPr lang="en-US" dirty="0"/>
              <a:t>Extract all the images to the source folder</a:t>
            </a:r>
            <a:endParaRPr lang="en-US" dirty="0">
              <a:solidFill>
                <a:schemeClr val="tx1">
                  <a:lumMod val="75000"/>
                  <a:lumOff val="25000"/>
                </a:schemeClr>
              </a:solidFill>
            </a:endParaRPr>
          </a:p>
        </p:txBody>
      </p:sp>
      <p:sp>
        <p:nvSpPr>
          <p:cNvPr id="6" name="TextBox 5"/>
          <p:cNvSpPr txBox="1"/>
          <p:nvPr/>
        </p:nvSpPr>
        <p:spPr>
          <a:xfrm>
            <a:off x="1289215" y="571276"/>
            <a:ext cx="6565569" cy="584775"/>
          </a:xfrm>
          <a:prstGeom prst="rect">
            <a:avLst/>
          </a:prstGeom>
          <a:noFill/>
        </p:spPr>
        <p:txBody>
          <a:bodyPr wrap="square" rtlCol="0">
            <a:spAutoFit/>
          </a:bodyPr>
          <a:lstStyle/>
          <a:p>
            <a:pPr algn="ctr"/>
            <a:r>
              <a:rPr lang="en-US" sz="3200" dirty="0">
                <a:solidFill>
                  <a:srgbClr val="FB9525"/>
                </a:solidFill>
              </a:rPr>
              <a:t>Step 1: Organizing the dataset</a:t>
            </a:r>
            <a:endParaRPr lang="en-US" sz="3200" b="1" dirty="0">
              <a:solidFill>
                <a:srgbClr val="FB9525"/>
              </a:solidFill>
            </a:endParaRPr>
          </a:p>
        </p:txBody>
      </p:sp>
      <p:sp>
        <p:nvSpPr>
          <p:cNvPr id="5" name="Text Placeholder 2">
            <a:extLst>
              <a:ext uri="{FF2B5EF4-FFF2-40B4-BE49-F238E27FC236}">
                <a16:creationId xmlns:a16="http://schemas.microsoft.com/office/drawing/2014/main" id="{3500BC39-0E2D-4BE6-8498-90A07111391C}"/>
              </a:ext>
            </a:extLst>
          </p:cNvPr>
          <p:cNvSpPr txBox="1">
            <a:spLocks/>
          </p:cNvSpPr>
          <p:nvPr/>
        </p:nvSpPr>
        <p:spPr>
          <a:xfrm>
            <a:off x="1289215" y="1810586"/>
            <a:ext cx="6565569" cy="35258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1pPr>
            <a:lvl2pPr marL="4572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914400" indent="0" algn="l" defTabSz="685800" rtl="0" eaLnBrk="1" latinLnBrk="0" hangingPunct="1">
              <a:lnSpc>
                <a:spcPct val="90000"/>
              </a:lnSpc>
              <a:spcBef>
                <a:spcPts val="375"/>
              </a:spcBef>
              <a:buFont typeface="Arial" panose="020B0604020202020204" pitchFamily="34" charset="0"/>
              <a:buNone/>
              <a:defRPr sz="1000" kern="1200">
                <a:solidFill>
                  <a:schemeClr val="tx1"/>
                </a:solidFill>
                <a:latin typeface="+mn-lt"/>
                <a:ea typeface="+mn-ea"/>
                <a:cs typeface="+mn-cs"/>
              </a:defRPr>
            </a:lvl3pPr>
            <a:lvl4pPr marL="13716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4pPr>
            <a:lvl5pPr marL="1828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5pPr>
            <a:lvl6pPr marL="22860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6pPr>
            <a:lvl7pPr marL="27432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7pPr>
            <a:lvl8pPr marL="32004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8pPr>
            <a:lvl9pPr marL="36576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Make separate folders for each emotion type</a:t>
            </a:r>
            <a:endParaRPr lang="en-US" dirty="0">
              <a:solidFill>
                <a:schemeClr val="tx1">
                  <a:lumMod val="75000"/>
                  <a:lumOff val="25000"/>
                </a:schemeClr>
              </a:solidFill>
            </a:endParaRPr>
          </a:p>
        </p:txBody>
      </p:sp>
      <p:sp>
        <p:nvSpPr>
          <p:cNvPr id="7" name="Text Placeholder 2">
            <a:extLst>
              <a:ext uri="{FF2B5EF4-FFF2-40B4-BE49-F238E27FC236}">
                <a16:creationId xmlns:a16="http://schemas.microsoft.com/office/drawing/2014/main" id="{3366756E-4B38-40BC-AA71-60EDD9AE5501}"/>
              </a:ext>
            </a:extLst>
          </p:cNvPr>
          <p:cNvSpPr txBox="1">
            <a:spLocks/>
          </p:cNvSpPr>
          <p:nvPr/>
        </p:nvSpPr>
        <p:spPr>
          <a:xfrm>
            <a:off x="1289215" y="2206541"/>
            <a:ext cx="6626060" cy="749137"/>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1pPr>
            <a:lvl2pPr marL="4572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914400" indent="0" algn="l" defTabSz="685800" rtl="0" eaLnBrk="1" latinLnBrk="0" hangingPunct="1">
              <a:lnSpc>
                <a:spcPct val="90000"/>
              </a:lnSpc>
              <a:spcBef>
                <a:spcPts val="375"/>
              </a:spcBef>
              <a:buFont typeface="Arial" panose="020B0604020202020204" pitchFamily="34" charset="0"/>
              <a:buNone/>
              <a:defRPr sz="1000" kern="1200">
                <a:solidFill>
                  <a:schemeClr val="tx1"/>
                </a:solidFill>
                <a:latin typeface="+mn-lt"/>
                <a:ea typeface="+mn-ea"/>
                <a:cs typeface="+mn-cs"/>
              </a:defRPr>
            </a:lvl3pPr>
            <a:lvl4pPr marL="13716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4pPr>
            <a:lvl5pPr marL="1828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5pPr>
            <a:lvl6pPr marL="22860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6pPr>
            <a:lvl7pPr marL="27432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7pPr>
            <a:lvl8pPr marL="32004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8pPr>
            <a:lvl9pPr marL="36576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Transfer the images to their respective emotion folder</a:t>
            </a:r>
            <a:endParaRPr lang="en-US" dirty="0">
              <a:solidFill>
                <a:schemeClr val="tx1">
                  <a:lumMod val="75000"/>
                  <a:lumOff val="25000"/>
                </a:schemeClr>
              </a:solidFill>
            </a:endParaRPr>
          </a:p>
        </p:txBody>
      </p:sp>
      <p:sp>
        <p:nvSpPr>
          <p:cNvPr id="8" name="Text Placeholder 2">
            <a:extLst>
              <a:ext uri="{FF2B5EF4-FFF2-40B4-BE49-F238E27FC236}">
                <a16:creationId xmlns:a16="http://schemas.microsoft.com/office/drawing/2014/main" id="{D015E01F-0737-4C5F-A1FA-2F0AFDE1B5F8}"/>
              </a:ext>
            </a:extLst>
          </p:cNvPr>
          <p:cNvSpPr txBox="1">
            <a:spLocks/>
          </p:cNvSpPr>
          <p:nvPr/>
        </p:nvSpPr>
        <p:spPr>
          <a:xfrm>
            <a:off x="1289215" y="2920394"/>
            <a:ext cx="6565569" cy="352588"/>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kern="1200">
                <a:solidFill>
                  <a:schemeClr val="tx1"/>
                </a:solidFill>
                <a:latin typeface="+mn-lt"/>
                <a:ea typeface="+mn-ea"/>
                <a:cs typeface="+mn-cs"/>
              </a:defRPr>
            </a:lvl1pPr>
            <a:lvl2pPr marL="4572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914400" indent="0" algn="l" defTabSz="685800" rtl="0" eaLnBrk="1" latinLnBrk="0" hangingPunct="1">
              <a:lnSpc>
                <a:spcPct val="90000"/>
              </a:lnSpc>
              <a:spcBef>
                <a:spcPts val="375"/>
              </a:spcBef>
              <a:buFont typeface="Arial" panose="020B0604020202020204" pitchFamily="34" charset="0"/>
              <a:buNone/>
              <a:defRPr sz="1000" kern="1200">
                <a:solidFill>
                  <a:schemeClr val="tx1"/>
                </a:solidFill>
                <a:latin typeface="+mn-lt"/>
                <a:ea typeface="+mn-ea"/>
                <a:cs typeface="+mn-cs"/>
              </a:defRPr>
            </a:lvl3pPr>
            <a:lvl4pPr marL="13716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4pPr>
            <a:lvl5pPr marL="18288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5pPr>
            <a:lvl6pPr marL="22860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6pPr>
            <a:lvl7pPr marL="27432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7pPr>
            <a:lvl8pPr marL="32004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8pPr>
            <a:lvl9pPr marL="3657600" indent="0" algn="l" defTabSz="685800" rtl="0" eaLnBrk="1" latinLnBrk="0" hangingPunct="1">
              <a:lnSpc>
                <a:spcPct val="90000"/>
              </a:lnSpc>
              <a:spcBef>
                <a:spcPts val="375"/>
              </a:spcBef>
              <a:buFont typeface="Arial" panose="020B0604020202020204" pitchFamily="34" charset="0"/>
              <a:buNone/>
              <a:defRPr sz="9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Resize all the images in each emotion folder</a:t>
            </a:r>
            <a:endParaRPr lang="en-US" dirty="0">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val="25211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ppt_y</p:attrName>
                                        </p:attrNameLst>
                                      </p:cBhvr>
                                      <p:tavLst>
                                        <p:tav tm="0">
                                          <p:val>
                                            <p:strVal val="#ppt_y+#ppt_h*1.125000"/>
                                          </p:val>
                                        </p:tav>
                                        <p:tav tm="100000">
                                          <p:val>
                                            <p:strVal val="#ppt_y"/>
                                          </p:val>
                                        </p:tav>
                                      </p:tavLst>
                                    </p:anim>
                                    <p:animEffect transition="in" filter="wipe(up)">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79185" y="1419062"/>
            <a:ext cx="7535031" cy="1391593"/>
          </a:xfrm>
        </p:spPr>
        <p:txBody>
          <a:bodyPr>
            <a:noAutofit/>
          </a:bodyPr>
          <a:lstStyle/>
          <a:p>
            <a:pPr marL="342900" indent="-342900">
              <a:buFont typeface="Wingdings" panose="05000000000000000000" pitchFamily="2" charset="2"/>
              <a:buChar char="q"/>
            </a:pPr>
            <a:r>
              <a:rPr lang="en-US" dirty="0"/>
              <a:t>Use the HAAR filter classifier provided by OpenCV to extract face from an image, crop it and save it to the database/directory</a:t>
            </a:r>
            <a:endParaRPr lang="en-US" dirty="0">
              <a:solidFill>
                <a:schemeClr val="tx1">
                  <a:lumMod val="75000"/>
                  <a:lumOff val="25000"/>
                </a:schemeClr>
              </a:solidFill>
            </a:endParaRPr>
          </a:p>
        </p:txBody>
      </p:sp>
      <p:sp>
        <p:nvSpPr>
          <p:cNvPr id="6" name="TextBox 5"/>
          <p:cNvSpPr txBox="1"/>
          <p:nvPr/>
        </p:nvSpPr>
        <p:spPr>
          <a:xfrm>
            <a:off x="1003858" y="583714"/>
            <a:ext cx="6565569" cy="584775"/>
          </a:xfrm>
          <a:prstGeom prst="rect">
            <a:avLst/>
          </a:prstGeom>
          <a:noFill/>
        </p:spPr>
        <p:txBody>
          <a:bodyPr wrap="square" rtlCol="0">
            <a:spAutoFit/>
          </a:bodyPr>
          <a:lstStyle/>
          <a:p>
            <a:pPr algn="ctr"/>
            <a:r>
              <a:rPr lang="en-US" sz="3200" dirty="0">
                <a:solidFill>
                  <a:srgbClr val="FB9525"/>
                </a:solidFill>
              </a:rPr>
              <a:t>Step 2: Extracting the faces</a:t>
            </a:r>
            <a:endParaRPr lang="en-US" sz="3200" b="1" dirty="0">
              <a:solidFill>
                <a:srgbClr val="FB9525"/>
              </a:solidFill>
            </a:endParaRPr>
          </a:p>
        </p:txBody>
      </p:sp>
      <p:pic>
        <p:nvPicPr>
          <p:cNvPr id="4" name="Picture 3">
            <a:extLst>
              <a:ext uri="{FF2B5EF4-FFF2-40B4-BE49-F238E27FC236}">
                <a16:creationId xmlns:a16="http://schemas.microsoft.com/office/drawing/2014/main" id="{02A78BB2-A263-443E-820B-73435D715E3C}"/>
              </a:ext>
            </a:extLst>
          </p:cNvPr>
          <p:cNvPicPr>
            <a:picLocks noChangeAspect="1"/>
          </p:cNvPicPr>
          <p:nvPr/>
        </p:nvPicPr>
        <p:blipFill>
          <a:blip r:embed="rId3"/>
          <a:stretch>
            <a:fillRect/>
          </a:stretch>
        </p:blipFill>
        <p:spPr>
          <a:xfrm>
            <a:off x="5211409" y="2494541"/>
            <a:ext cx="1669076" cy="1891619"/>
          </a:xfrm>
          <a:prstGeom prst="rect">
            <a:avLst/>
          </a:prstGeom>
        </p:spPr>
      </p:pic>
      <p:pic>
        <p:nvPicPr>
          <p:cNvPr id="10" name="Picture 9">
            <a:extLst>
              <a:ext uri="{FF2B5EF4-FFF2-40B4-BE49-F238E27FC236}">
                <a16:creationId xmlns:a16="http://schemas.microsoft.com/office/drawing/2014/main" id="{7B2C3FA6-FF72-4020-ADDA-F1D936F4686E}"/>
              </a:ext>
            </a:extLst>
          </p:cNvPr>
          <p:cNvPicPr>
            <a:picLocks noChangeAspect="1"/>
          </p:cNvPicPr>
          <p:nvPr/>
        </p:nvPicPr>
        <p:blipFill>
          <a:blip r:embed="rId4"/>
          <a:stretch>
            <a:fillRect/>
          </a:stretch>
        </p:blipFill>
        <p:spPr>
          <a:xfrm>
            <a:off x="6979560" y="2494541"/>
            <a:ext cx="1497378" cy="1962893"/>
          </a:xfrm>
          <a:prstGeom prst="rect">
            <a:avLst/>
          </a:prstGeom>
        </p:spPr>
      </p:pic>
    </p:spTree>
    <p:custDataLst>
      <p:tags r:id="rId1"/>
    </p:custDataLst>
    <p:extLst>
      <p:ext uri="{BB962C8B-B14F-4D97-AF65-F5344CB8AC3E}">
        <p14:creationId xmlns:p14="http://schemas.microsoft.com/office/powerpoint/2010/main" val="45047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200604" y="1754818"/>
            <a:ext cx="7535031" cy="952663"/>
          </a:xfrm>
        </p:spPr>
        <p:txBody>
          <a:bodyPr>
            <a:noAutofit/>
          </a:bodyPr>
          <a:lstStyle/>
          <a:p>
            <a:pPr marL="342900" indent="-342900">
              <a:buFont typeface="Wingdings" panose="05000000000000000000" pitchFamily="2" charset="2"/>
              <a:buChar char="q"/>
            </a:pPr>
            <a:r>
              <a:rPr lang="en-US" dirty="0"/>
              <a:t>For each emotion, the total number of images were split into training set and classification set</a:t>
            </a:r>
            <a:endParaRPr lang="en-US" dirty="0">
              <a:solidFill>
                <a:schemeClr val="tx1">
                  <a:lumMod val="75000"/>
                  <a:lumOff val="25000"/>
                </a:schemeClr>
              </a:solidFill>
            </a:endParaRPr>
          </a:p>
        </p:txBody>
      </p:sp>
      <p:sp>
        <p:nvSpPr>
          <p:cNvPr id="6" name="TextBox 5"/>
          <p:cNvSpPr txBox="1"/>
          <p:nvPr/>
        </p:nvSpPr>
        <p:spPr>
          <a:xfrm>
            <a:off x="1378743" y="438705"/>
            <a:ext cx="6662171" cy="1015663"/>
          </a:xfrm>
          <a:prstGeom prst="rect">
            <a:avLst/>
          </a:prstGeom>
          <a:noFill/>
        </p:spPr>
        <p:txBody>
          <a:bodyPr wrap="square" rtlCol="0">
            <a:spAutoFit/>
          </a:bodyPr>
          <a:lstStyle/>
          <a:p>
            <a:pPr algn="ctr"/>
            <a:r>
              <a:rPr lang="en-US" sz="3000" dirty="0">
                <a:solidFill>
                  <a:srgbClr val="FB9525"/>
                </a:solidFill>
              </a:rPr>
              <a:t>Step 3: Creating Training and Classification Set</a:t>
            </a:r>
            <a:endParaRPr lang="en-US" sz="3000" b="1" dirty="0">
              <a:solidFill>
                <a:srgbClr val="FB9525"/>
              </a:solidFill>
            </a:endParaRPr>
          </a:p>
        </p:txBody>
      </p:sp>
      <p:sp>
        <p:nvSpPr>
          <p:cNvPr id="7" name="Text Placeholder 2">
            <a:extLst>
              <a:ext uri="{FF2B5EF4-FFF2-40B4-BE49-F238E27FC236}">
                <a16:creationId xmlns:a16="http://schemas.microsoft.com/office/drawing/2014/main" id="{E0733C9C-0E05-4A77-88DC-8AEB8DD6BEFB}"/>
              </a:ext>
            </a:extLst>
          </p:cNvPr>
          <p:cNvSpPr txBox="1">
            <a:spLocks/>
          </p:cNvSpPr>
          <p:nvPr/>
        </p:nvSpPr>
        <p:spPr>
          <a:xfrm>
            <a:off x="1200604" y="2707481"/>
            <a:ext cx="7535031" cy="952663"/>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2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For our project, we have used training-prediction split of 80-20 and 90-10</a:t>
            </a:r>
            <a:endParaRPr lang="en-US" dirty="0">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val="100314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867578281"/>
              </p:ext>
            </p:extLst>
          </p:nvPr>
        </p:nvGraphicFramePr>
        <p:xfrm>
          <a:off x="972507" y="919309"/>
          <a:ext cx="7380465" cy="338300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279185" y="235731"/>
            <a:ext cx="7139597" cy="553998"/>
          </a:xfrm>
          <a:prstGeom prst="rect">
            <a:avLst/>
          </a:prstGeom>
          <a:noFill/>
        </p:spPr>
        <p:txBody>
          <a:bodyPr wrap="square" rtlCol="0">
            <a:spAutoFit/>
          </a:bodyPr>
          <a:lstStyle/>
          <a:p>
            <a:pPr algn="ctr"/>
            <a:r>
              <a:rPr lang="en-US" sz="3000" b="1" dirty="0">
                <a:solidFill>
                  <a:srgbClr val="000000"/>
                </a:solidFill>
              </a:rPr>
              <a:t>Step 4: Testing and Analyzing Results</a:t>
            </a:r>
          </a:p>
        </p:txBody>
      </p:sp>
    </p:spTree>
    <p:extLst>
      <p:ext uri="{BB962C8B-B14F-4D97-AF65-F5344CB8AC3E}">
        <p14:creationId xmlns:p14="http://schemas.microsoft.com/office/powerpoint/2010/main" val="118706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childTnLst>
                                </p:cTn>
                              </p:par>
                            </p:childTnLst>
                          </p:cTn>
                        </p:par>
                        <p:par>
                          <p:cTn id="7" fill="hold">
                            <p:stCondLst>
                              <p:cond delay="0"/>
                            </p:stCondLst>
                            <p:childTnLst>
                              <p:par>
                                <p:cTn id="8" presetID="12" presetClass="entr" presetSubtype="4" fill="hold" grpId="0" nodeType="afterEffect">
                                  <p:stCondLst>
                                    <p:cond delay="0"/>
                                  </p:stCondLst>
                                  <p:childTnLst>
                                    <p:set>
                                      <p:cBhvr>
                                        <p:cTn id="9" dur="1" fill="hold">
                                          <p:stCondLst>
                                            <p:cond delay="0"/>
                                          </p:stCondLst>
                                        </p:cTn>
                                        <p:tgtEl>
                                          <p:spTgt spid="3">
                                            <p:graphicEl>
                                              <a:chart seriesIdx="-4" categoryIdx="0" bldStep="category"/>
                                            </p:graphicEl>
                                          </p:spTgt>
                                        </p:tgtEl>
                                        <p:attrNameLst>
                                          <p:attrName>style.visibility</p:attrName>
                                        </p:attrNameLst>
                                      </p:cBhvr>
                                      <p:to>
                                        <p:strVal val="visible"/>
                                      </p:to>
                                    </p:set>
                                    <p:anim calcmode="lin" valueType="num">
                                      <p:cBhvr additive="base">
                                        <p:cTn id="10" dur="500"/>
                                        <p:tgtEl>
                                          <p:spTgt spid="3">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up)">
                                      <p:cBhvr>
                                        <p:cTn id="11" dur="500"/>
                                        <p:tgtEl>
                                          <p:spTgt spid="3">
                                            <p:graphicEl>
                                              <a:chart seriesIdx="-4" categoryIdx="0" bldStep="category"/>
                                            </p:graphicEl>
                                          </p:spTgt>
                                        </p:tgtEl>
                                      </p:cBhvr>
                                    </p:animEffect>
                                  </p:childTnLst>
                                </p:cTn>
                              </p:par>
                            </p:childTnLst>
                          </p:cTn>
                        </p:par>
                        <p:par>
                          <p:cTn id="12" fill="hold">
                            <p:stCondLst>
                              <p:cond delay="500"/>
                            </p:stCondLst>
                            <p:childTnLst>
                              <p:par>
                                <p:cTn id="13" presetID="12" presetClass="entr" presetSubtype="4" fill="hold" grpId="0" nodeType="afterEffect">
                                  <p:stCondLst>
                                    <p:cond delay="0"/>
                                  </p:stCondLst>
                                  <p:childTnLst>
                                    <p:set>
                                      <p:cBhvr>
                                        <p:cTn id="14" dur="1" fill="hold">
                                          <p:stCondLst>
                                            <p:cond delay="0"/>
                                          </p:stCondLst>
                                        </p:cTn>
                                        <p:tgtEl>
                                          <p:spTgt spid="3">
                                            <p:graphicEl>
                                              <a:chart seriesIdx="-4" categoryIdx="1" bldStep="category"/>
                                            </p:graphicEl>
                                          </p:spTgt>
                                        </p:tgtEl>
                                        <p:attrNameLst>
                                          <p:attrName>style.visibility</p:attrName>
                                        </p:attrNameLst>
                                      </p:cBhvr>
                                      <p:to>
                                        <p:strVal val="visible"/>
                                      </p:to>
                                    </p:set>
                                    <p:anim calcmode="lin" valueType="num">
                                      <p:cBhvr additive="base">
                                        <p:cTn id="15" dur="500"/>
                                        <p:tgtEl>
                                          <p:spTgt spid="3">
                                            <p:graphicEl>
                                              <a:chart seriesIdx="-4" categoryIdx="1" bldStep="category"/>
                                            </p:graphicEl>
                                          </p:spTgt>
                                        </p:tgtEl>
                                        <p:attrNameLst>
                                          <p:attrName>ppt_y</p:attrName>
                                        </p:attrNameLst>
                                      </p:cBhvr>
                                      <p:tavLst>
                                        <p:tav tm="0">
                                          <p:val>
                                            <p:strVal val="#ppt_y+#ppt_h*1.125000"/>
                                          </p:val>
                                        </p:tav>
                                        <p:tav tm="100000">
                                          <p:val>
                                            <p:strVal val="#ppt_y"/>
                                          </p:val>
                                        </p:tav>
                                      </p:tavLst>
                                    </p:anim>
                                    <p:animEffect transition="in" filter="wipe(up)">
                                      <p:cBhvr>
                                        <p:cTn id="16" dur="500"/>
                                        <p:tgtEl>
                                          <p:spTgt spid="3">
                                            <p:graphicEl>
                                              <a:chart seriesIdx="-4" categoryIdx="1" bldStep="category"/>
                                            </p:graphicEl>
                                          </p:spTgt>
                                        </p:tgtEl>
                                      </p:cBhvr>
                                    </p:animEffect>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3">
                                            <p:graphicEl>
                                              <a:chart seriesIdx="-4" categoryIdx="2" bldStep="category"/>
                                            </p:graphicEl>
                                          </p:spTgt>
                                        </p:tgtEl>
                                        <p:attrNameLst>
                                          <p:attrName>style.visibility</p:attrName>
                                        </p:attrNameLst>
                                      </p:cBhvr>
                                      <p:to>
                                        <p:strVal val="visible"/>
                                      </p:to>
                                    </p:set>
                                    <p:anim calcmode="lin" valueType="num">
                                      <p:cBhvr additive="base">
                                        <p:cTn id="20" dur="500"/>
                                        <p:tgtEl>
                                          <p:spTgt spid="3">
                                            <p:graphicEl>
                                              <a:chart seriesIdx="-4" categoryIdx="2" bldStep="category"/>
                                            </p:graphicEl>
                                          </p:spTgt>
                                        </p:tgtEl>
                                        <p:attrNameLst>
                                          <p:attrName>ppt_y</p:attrName>
                                        </p:attrNameLst>
                                      </p:cBhvr>
                                      <p:tavLst>
                                        <p:tav tm="0">
                                          <p:val>
                                            <p:strVal val="#ppt_y+#ppt_h*1.125000"/>
                                          </p:val>
                                        </p:tav>
                                        <p:tav tm="100000">
                                          <p:val>
                                            <p:strVal val="#ppt_y"/>
                                          </p:val>
                                        </p:tav>
                                      </p:tavLst>
                                    </p:anim>
                                    <p:animEffect transition="in" filter="wipe(up)">
                                      <p:cBhvr>
                                        <p:cTn id="21" dur="500"/>
                                        <p:tgtEl>
                                          <p:spTgt spid="3">
                                            <p:graphicEl>
                                              <a:chart seriesIdx="-4" categoryIdx="2" bldStep="category"/>
                                            </p:graphicEl>
                                          </p:spTgt>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3">
                                            <p:graphicEl>
                                              <a:chart seriesIdx="-4" categoryIdx="3" bldStep="category"/>
                                            </p:graphicEl>
                                          </p:spTgt>
                                        </p:tgtEl>
                                        <p:attrNameLst>
                                          <p:attrName>style.visibility</p:attrName>
                                        </p:attrNameLst>
                                      </p:cBhvr>
                                      <p:to>
                                        <p:strVal val="visible"/>
                                      </p:to>
                                    </p:set>
                                    <p:anim calcmode="lin" valueType="num">
                                      <p:cBhvr additive="base">
                                        <p:cTn id="25" dur="500"/>
                                        <p:tgtEl>
                                          <p:spTgt spid="3">
                                            <p:graphicEl>
                                              <a:chart seriesIdx="-4" categoryIdx="3" bldStep="category"/>
                                            </p:graphicEl>
                                          </p:spTgt>
                                        </p:tgtEl>
                                        <p:attrNameLst>
                                          <p:attrName>ppt_y</p:attrName>
                                        </p:attrNameLst>
                                      </p:cBhvr>
                                      <p:tavLst>
                                        <p:tav tm="0">
                                          <p:val>
                                            <p:strVal val="#ppt_y+#ppt_h*1.125000"/>
                                          </p:val>
                                        </p:tav>
                                        <p:tav tm="100000">
                                          <p:val>
                                            <p:strVal val="#ppt_y"/>
                                          </p:val>
                                        </p:tav>
                                      </p:tavLst>
                                    </p:anim>
                                    <p:animEffect transition="in" filter="wipe(up)">
                                      <p:cBhvr>
                                        <p:cTn id="26" dur="500"/>
                                        <p:tgtEl>
                                          <p:spTgt spid="3">
                                            <p:graphicEl>
                                              <a:chart seriesIdx="-4" categoryIdx="3" bldStep="category"/>
                                            </p:graphicEl>
                                          </p:spTgt>
                                        </p:tgtEl>
                                      </p:cBhvr>
                                    </p:animEffect>
                                  </p:childTnLst>
                                </p:cTn>
                              </p:par>
                            </p:childTnLst>
                          </p:cTn>
                        </p:par>
                        <p:par>
                          <p:cTn id="27" fill="hold">
                            <p:stCondLst>
                              <p:cond delay="2000"/>
                            </p:stCondLst>
                            <p:childTnLst>
                              <p:par>
                                <p:cTn id="28" presetID="12" presetClass="entr" presetSubtype="4" fill="hold" grpId="0" nodeType="afterEffect">
                                  <p:stCondLst>
                                    <p:cond delay="0"/>
                                  </p:stCondLst>
                                  <p:childTnLst>
                                    <p:set>
                                      <p:cBhvr>
                                        <p:cTn id="29" dur="1" fill="hold">
                                          <p:stCondLst>
                                            <p:cond delay="0"/>
                                          </p:stCondLst>
                                        </p:cTn>
                                        <p:tgtEl>
                                          <p:spTgt spid="3">
                                            <p:graphicEl>
                                              <a:chart seriesIdx="-4" categoryIdx="4" bldStep="category"/>
                                            </p:graphicEl>
                                          </p:spTgt>
                                        </p:tgtEl>
                                        <p:attrNameLst>
                                          <p:attrName>style.visibility</p:attrName>
                                        </p:attrNameLst>
                                      </p:cBhvr>
                                      <p:to>
                                        <p:strVal val="visible"/>
                                      </p:to>
                                    </p:set>
                                    <p:anim calcmode="lin" valueType="num">
                                      <p:cBhvr additive="base">
                                        <p:cTn id="30" dur="500"/>
                                        <p:tgtEl>
                                          <p:spTgt spid="3">
                                            <p:graphicEl>
                                              <a:chart seriesIdx="-4" categoryIdx="4" bldStep="category"/>
                                            </p:graphicEl>
                                          </p:spTgt>
                                        </p:tgtEl>
                                        <p:attrNameLst>
                                          <p:attrName>ppt_y</p:attrName>
                                        </p:attrNameLst>
                                      </p:cBhvr>
                                      <p:tavLst>
                                        <p:tav tm="0">
                                          <p:val>
                                            <p:strVal val="#ppt_y+#ppt_h*1.125000"/>
                                          </p:val>
                                        </p:tav>
                                        <p:tav tm="100000">
                                          <p:val>
                                            <p:strVal val="#ppt_y"/>
                                          </p:val>
                                        </p:tav>
                                      </p:tavLst>
                                    </p:anim>
                                    <p:animEffect transition="in" filter="wipe(up)">
                                      <p:cBhvr>
                                        <p:cTn id="31" dur="500"/>
                                        <p:tgtEl>
                                          <p:spTgt spid="3">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941" y="340783"/>
            <a:ext cx="7637489" cy="85725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r>
              <a:rPr lang="en-US" sz="4000" dirty="0">
                <a:ln w="22225">
                  <a:solidFill>
                    <a:schemeClr val="accent2"/>
                  </a:solidFill>
                  <a:prstDash val="solid"/>
                </a:ln>
                <a:solidFill>
                  <a:srgbClr val="FB9525"/>
                </a:solidFill>
                <a:latin typeface="+mn-lt"/>
                <a:ea typeface="+mn-ea"/>
                <a:cs typeface="+mn-cs"/>
              </a:rPr>
              <a:t>How is your project different from your references? </a:t>
            </a:r>
          </a:p>
        </p:txBody>
      </p:sp>
      <p:sp>
        <p:nvSpPr>
          <p:cNvPr id="3" name="Title 1"/>
          <p:cNvSpPr txBox="1">
            <a:spLocks/>
          </p:cNvSpPr>
          <p:nvPr/>
        </p:nvSpPr>
        <p:spPr>
          <a:xfrm>
            <a:off x="453941" y="1584288"/>
            <a:ext cx="8229600" cy="5491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800" dirty="0"/>
              <a:t>The way data was organized e.g., resizing of images, rotation of images</a:t>
            </a:r>
          </a:p>
        </p:txBody>
      </p:sp>
      <p:sp>
        <p:nvSpPr>
          <p:cNvPr id="4" name="Title 1">
            <a:extLst>
              <a:ext uri="{FF2B5EF4-FFF2-40B4-BE49-F238E27FC236}">
                <a16:creationId xmlns:a16="http://schemas.microsoft.com/office/drawing/2014/main" id="{6DAF9CDD-1CD2-424C-9E41-95C0EA5920E4}"/>
              </a:ext>
            </a:extLst>
          </p:cNvPr>
          <p:cNvSpPr txBox="1">
            <a:spLocks/>
          </p:cNvSpPr>
          <p:nvPr/>
        </p:nvSpPr>
        <p:spPr>
          <a:xfrm>
            <a:off x="453941" y="2229887"/>
            <a:ext cx="8229600" cy="5491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800" dirty="0"/>
              <a:t>Training and Prediction set split was modified according to our input images</a:t>
            </a:r>
          </a:p>
        </p:txBody>
      </p:sp>
      <p:sp>
        <p:nvSpPr>
          <p:cNvPr id="5" name="Title 1">
            <a:extLst>
              <a:ext uri="{FF2B5EF4-FFF2-40B4-BE49-F238E27FC236}">
                <a16:creationId xmlns:a16="http://schemas.microsoft.com/office/drawing/2014/main" id="{9E5AC4F0-F9A8-48F4-AB6D-111EE46846B3}"/>
              </a:ext>
            </a:extLst>
          </p:cNvPr>
          <p:cNvSpPr txBox="1">
            <a:spLocks/>
          </p:cNvSpPr>
          <p:nvPr/>
        </p:nvSpPr>
        <p:spPr>
          <a:xfrm>
            <a:off x="453941" y="2875486"/>
            <a:ext cx="8229600" cy="5491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800" dirty="0"/>
              <a:t>Filters implemented on input images to increase accuracy. e.g., bilateral filtering, gaussian blur  </a:t>
            </a:r>
          </a:p>
        </p:txBody>
      </p:sp>
      <p:sp>
        <p:nvSpPr>
          <p:cNvPr id="6" name="Title 1">
            <a:extLst>
              <a:ext uri="{FF2B5EF4-FFF2-40B4-BE49-F238E27FC236}">
                <a16:creationId xmlns:a16="http://schemas.microsoft.com/office/drawing/2014/main" id="{60CB7D03-0427-4AC2-AA15-3324A4E7DBCD}"/>
              </a:ext>
            </a:extLst>
          </p:cNvPr>
          <p:cNvSpPr txBox="1">
            <a:spLocks/>
          </p:cNvSpPr>
          <p:nvPr/>
        </p:nvSpPr>
        <p:spPr>
          <a:xfrm>
            <a:off x="453941" y="3522397"/>
            <a:ext cx="8229600" cy="7969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1800" dirty="0"/>
              <a:t>Thresholding techniques implemented on input images to create binary images from grayscale images. viz. Adaptive thresholding, Otsu thresholding </a:t>
            </a:r>
          </a:p>
        </p:txBody>
      </p:sp>
    </p:spTree>
    <p:extLst>
      <p:ext uri="{BB962C8B-B14F-4D97-AF65-F5344CB8AC3E}">
        <p14:creationId xmlns:p14="http://schemas.microsoft.com/office/powerpoint/2010/main" val="159215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4"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par>
                                <p:cTn id="13" presetID="12" presetClass="entr" presetSubtype="4"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up)">
                                      <p:cBhvr>
                                        <p:cTn id="16" dur="500"/>
                                        <p:tgtEl>
                                          <p:spTgt spid="5"/>
                                        </p:tgtEl>
                                      </p:cBhvr>
                                    </p:animEffect>
                                  </p:childTnLst>
                                </p:cTn>
                              </p:par>
                              <p:par>
                                <p:cTn id="17" presetID="12" presetClass="entr" presetSubtype="4" fill="hold" grpId="0" nodeType="withEffect">
                                  <p:stCondLst>
                                    <p:cond delay="10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ppt_y</p:attrName>
                                        </p:attrNameLst>
                                      </p:cBhvr>
                                      <p:tavLst>
                                        <p:tav tm="0">
                                          <p:val>
                                            <p:strVal val="#ppt_y+#ppt_h*1.125000"/>
                                          </p:val>
                                        </p:tav>
                                        <p:tav tm="100000">
                                          <p:val>
                                            <p:strVal val="#ppt_y"/>
                                          </p:val>
                                        </p:tav>
                                      </p:tavLst>
                                    </p:anim>
                                    <p:animEffect transition="in" filter="wipe(up)">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4" y="443713"/>
            <a:ext cx="8501373" cy="98697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sz="3200" dirty="0">
                <a:ln w="22225">
                  <a:solidFill>
                    <a:schemeClr val="accent2"/>
                  </a:solidFill>
                  <a:prstDash val="solid"/>
                </a:ln>
                <a:solidFill>
                  <a:srgbClr val="FB9525"/>
                </a:solidFill>
                <a:latin typeface="+mn-lt"/>
                <a:ea typeface="+mn-ea"/>
                <a:cs typeface="+mn-cs"/>
              </a:rPr>
              <a:t>Were you able to do an enhancement with respect to references ? </a:t>
            </a:r>
          </a:p>
        </p:txBody>
      </p:sp>
      <p:sp>
        <p:nvSpPr>
          <p:cNvPr id="3" name="Title 1"/>
          <p:cNvSpPr txBox="1">
            <a:spLocks/>
          </p:cNvSpPr>
          <p:nvPr/>
        </p:nvSpPr>
        <p:spPr>
          <a:xfrm>
            <a:off x="453941" y="1639831"/>
            <a:ext cx="8229600" cy="247245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pPr marL="457200" indent="-457200" algn="l">
              <a:buFont typeface="Wingdings" panose="05000000000000000000" pitchFamily="2" charset="2"/>
              <a:buChar char="q"/>
            </a:pPr>
            <a:r>
              <a:rPr lang="en-US" sz="2400" dirty="0"/>
              <a:t>Yes, many enhancements were performed such as images were resized, rotated with certain angles, flipped left to right, filters, convolution kernels, and various thresholding techniques were performed which enhanced the accuracy of the model to detect emotions up to certain extent</a:t>
            </a:r>
          </a:p>
        </p:txBody>
      </p:sp>
    </p:spTree>
    <p:extLst>
      <p:ext uri="{BB962C8B-B14F-4D97-AF65-F5344CB8AC3E}">
        <p14:creationId xmlns:p14="http://schemas.microsoft.com/office/powerpoint/2010/main" val="152186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240097354"/>
              </p:ext>
            </p:extLst>
          </p:nvPr>
        </p:nvGraphicFramePr>
        <p:xfrm>
          <a:off x="195942" y="1168402"/>
          <a:ext cx="8708571" cy="323668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40228" y="225264"/>
            <a:ext cx="6979832" cy="861774"/>
          </a:xfrm>
          <a:prstGeom prst="rect">
            <a:avLst/>
          </a:prstGeom>
          <a:noFill/>
        </p:spPr>
        <p:txBody>
          <a:bodyPr wrap="square" rtlCol="0">
            <a:spAutoFit/>
          </a:bodyPr>
          <a:lstStyle/>
          <a:p>
            <a:pPr algn="ctr"/>
            <a:r>
              <a:rPr lang="en-US" sz="2400" b="1" dirty="0">
                <a:solidFill>
                  <a:srgbClr val="000000"/>
                </a:solidFill>
              </a:rPr>
              <a:t>Were you able to do an enhancement with respect to references ? </a:t>
            </a:r>
          </a:p>
        </p:txBody>
      </p:sp>
    </p:spTree>
    <p:extLst>
      <p:ext uri="{BB962C8B-B14F-4D97-AF65-F5344CB8AC3E}">
        <p14:creationId xmlns:p14="http://schemas.microsoft.com/office/powerpoint/2010/main" val="3984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grpId="0" nodeType="afterEffect">
                                  <p:stCondLst>
                                    <p:cond delay="0"/>
                                  </p:stCondLst>
                                  <p:childTnLst>
                                    <p:set>
                                      <p:cBhvr>
                                        <p:cTn id="9" dur="1" fill="hold">
                                          <p:stCondLst>
                                            <p:cond delay="0"/>
                                          </p:stCondLst>
                                        </p:cTn>
                                        <p:tgtEl>
                                          <p:spTgt spid="3">
                                            <p:graphicEl>
                                              <a:chart seriesIdx="-4" categoryIdx="0" bldStep="category"/>
                                            </p:graphicEl>
                                          </p:spTgt>
                                        </p:tgtEl>
                                        <p:attrNameLst>
                                          <p:attrName>style.visibility</p:attrName>
                                        </p:attrNameLst>
                                      </p:cBhvr>
                                      <p:to>
                                        <p:strVal val="visible"/>
                                      </p:to>
                                    </p:set>
                                    <p:anim calcmode="lin" valueType="num">
                                      <p:cBhvr additive="base">
                                        <p:cTn id="10" dur="500"/>
                                        <p:tgtEl>
                                          <p:spTgt spid="3">
                                            <p:graphicEl>
                                              <a:chart seriesIdx="-4" categoryIdx="0" bldStep="category"/>
                                            </p:graphicEl>
                                          </p:spTgt>
                                        </p:tgtEl>
                                        <p:attrNameLst>
                                          <p:attrName>ppt_x</p:attrName>
                                        </p:attrNameLst>
                                      </p:cBhvr>
                                      <p:tavLst>
                                        <p:tav tm="0">
                                          <p:val>
                                            <p:strVal val="#ppt_x-#ppt_w*1.125000"/>
                                          </p:val>
                                        </p:tav>
                                        <p:tav tm="100000">
                                          <p:val>
                                            <p:strVal val="#ppt_x"/>
                                          </p:val>
                                        </p:tav>
                                      </p:tavLst>
                                    </p:anim>
                                    <p:animEffect transition="in" filter="wipe(right)">
                                      <p:cBhvr>
                                        <p:cTn id="11" dur="500"/>
                                        <p:tgtEl>
                                          <p:spTgt spid="3">
                                            <p:graphicEl>
                                              <a:chart seriesIdx="-4" categoryIdx="0" bldStep="category"/>
                                            </p:graphicEl>
                                          </p:spTgt>
                                        </p:tgtEl>
                                      </p:cBhvr>
                                    </p:animEffect>
                                  </p:childTnLst>
                                </p:cTn>
                              </p:par>
                            </p:childTnLst>
                          </p:cTn>
                        </p:par>
                        <p:par>
                          <p:cTn id="12" fill="hold">
                            <p:stCondLst>
                              <p:cond delay="500"/>
                            </p:stCondLst>
                            <p:childTnLst>
                              <p:par>
                                <p:cTn id="13" presetID="12" presetClass="entr" presetSubtype="8" fill="hold" grpId="0" nodeType="afterEffect">
                                  <p:stCondLst>
                                    <p:cond delay="0"/>
                                  </p:stCondLst>
                                  <p:childTnLst>
                                    <p:set>
                                      <p:cBhvr>
                                        <p:cTn id="14" dur="1" fill="hold">
                                          <p:stCondLst>
                                            <p:cond delay="0"/>
                                          </p:stCondLst>
                                        </p:cTn>
                                        <p:tgtEl>
                                          <p:spTgt spid="3">
                                            <p:graphicEl>
                                              <a:chart seriesIdx="-4" categoryIdx="1" bldStep="category"/>
                                            </p:graphicEl>
                                          </p:spTgt>
                                        </p:tgtEl>
                                        <p:attrNameLst>
                                          <p:attrName>style.visibility</p:attrName>
                                        </p:attrNameLst>
                                      </p:cBhvr>
                                      <p:to>
                                        <p:strVal val="visible"/>
                                      </p:to>
                                    </p:set>
                                    <p:anim calcmode="lin" valueType="num">
                                      <p:cBhvr additive="base">
                                        <p:cTn id="15" dur="500"/>
                                        <p:tgtEl>
                                          <p:spTgt spid="3">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16" dur="500"/>
                                        <p:tgtEl>
                                          <p:spTgt spid="3">
                                            <p:graphicEl>
                                              <a:chart seriesIdx="-4" categoryIdx="1" bldStep="category"/>
                                            </p:graphicEl>
                                          </p:spTgt>
                                        </p:tgtEl>
                                      </p:cBhvr>
                                    </p:animEffect>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3">
                                            <p:graphicEl>
                                              <a:chart seriesIdx="-4" categoryIdx="2" bldStep="category"/>
                                            </p:graphicEl>
                                          </p:spTgt>
                                        </p:tgtEl>
                                        <p:attrNameLst>
                                          <p:attrName>style.visibility</p:attrName>
                                        </p:attrNameLst>
                                      </p:cBhvr>
                                      <p:to>
                                        <p:strVal val="visible"/>
                                      </p:to>
                                    </p:set>
                                    <p:anim calcmode="lin" valueType="num">
                                      <p:cBhvr additive="base">
                                        <p:cTn id="20" dur="500"/>
                                        <p:tgtEl>
                                          <p:spTgt spid="3">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1" dur="500"/>
                                        <p:tgtEl>
                                          <p:spTgt spid="3">
                                            <p:graphicEl>
                                              <a:chart seriesIdx="-4" categoryIdx="2" bldStep="category"/>
                                            </p:graphicEl>
                                          </p:spTgt>
                                        </p:tgtEl>
                                      </p:cBhvr>
                                    </p:animEffect>
                                  </p:childTnLst>
                                </p:cTn>
                              </p:par>
                            </p:childTnLst>
                          </p:cTn>
                        </p:par>
                        <p:par>
                          <p:cTn id="22" fill="hold">
                            <p:stCondLst>
                              <p:cond delay="1500"/>
                            </p:stCondLst>
                            <p:childTnLst>
                              <p:par>
                                <p:cTn id="23" presetID="12" presetClass="entr" presetSubtype="8" fill="hold" grpId="0" nodeType="afterEffect">
                                  <p:stCondLst>
                                    <p:cond delay="0"/>
                                  </p:stCondLst>
                                  <p:childTnLst>
                                    <p:set>
                                      <p:cBhvr>
                                        <p:cTn id="24" dur="1" fill="hold">
                                          <p:stCondLst>
                                            <p:cond delay="0"/>
                                          </p:stCondLst>
                                        </p:cTn>
                                        <p:tgtEl>
                                          <p:spTgt spid="3">
                                            <p:graphicEl>
                                              <a:chart seriesIdx="-4" categoryIdx="3" bldStep="category"/>
                                            </p:graphicEl>
                                          </p:spTgt>
                                        </p:tgtEl>
                                        <p:attrNameLst>
                                          <p:attrName>style.visibility</p:attrName>
                                        </p:attrNameLst>
                                      </p:cBhvr>
                                      <p:to>
                                        <p:strVal val="visible"/>
                                      </p:to>
                                    </p:set>
                                    <p:anim calcmode="lin" valueType="num">
                                      <p:cBhvr additive="base">
                                        <p:cTn id="25" dur="500"/>
                                        <p:tgtEl>
                                          <p:spTgt spid="3">
                                            <p:graphicEl>
                                              <a:chart seriesIdx="-4" categoryIdx="3"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3">
                                            <p:graphicEl>
                                              <a:chart seriesIdx="-4" categoryIdx="3" bldStep="category"/>
                                            </p:graphicEl>
                                          </p:spTgt>
                                        </p:tgtEl>
                                      </p:cBhvr>
                                    </p:animEffect>
                                  </p:childTnLst>
                                </p:cTn>
                              </p:par>
                            </p:childTnLst>
                          </p:cTn>
                        </p:par>
                        <p:par>
                          <p:cTn id="27" fill="hold">
                            <p:stCondLst>
                              <p:cond delay="2000"/>
                            </p:stCondLst>
                            <p:childTnLst>
                              <p:par>
                                <p:cTn id="28" presetID="12" presetClass="entr" presetSubtype="8" fill="hold" grpId="0" nodeType="afterEffect">
                                  <p:stCondLst>
                                    <p:cond delay="0"/>
                                  </p:stCondLst>
                                  <p:childTnLst>
                                    <p:set>
                                      <p:cBhvr>
                                        <p:cTn id="29" dur="1" fill="hold">
                                          <p:stCondLst>
                                            <p:cond delay="0"/>
                                          </p:stCondLst>
                                        </p:cTn>
                                        <p:tgtEl>
                                          <p:spTgt spid="3">
                                            <p:graphicEl>
                                              <a:chart seriesIdx="-4" categoryIdx="4" bldStep="category"/>
                                            </p:graphicEl>
                                          </p:spTgt>
                                        </p:tgtEl>
                                        <p:attrNameLst>
                                          <p:attrName>style.visibility</p:attrName>
                                        </p:attrNameLst>
                                      </p:cBhvr>
                                      <p:to>
                                        <p:strVal val="visible"/>
                                      </p:to>
                                    </p:set>
                                    <p:anim calcmode="lin" valueType="num">
                                      <p:cBhvr additive="base">
                                        <p:cTn id="30" dur="500"/>
                                        <p:tgtEl>
                                          <p:spTgt spid="3">
                                            <p:graphicEl>
                                              <a:chart seriesIdx="-4" categoryIdx="4" bldStep="category"/>
                                            </p:graphicEl>
                                          </p:spTgt>
                                        </p:tgtEl>
                                        <p:attrNameLst>
                                          <p:attrName>ppt_x</p:attrName>
                                        </p:attrNameLst>
                                      </p:cBhvr>
                                      <p:tavLst>
                                        <p:tav tm="0">
                                          <p:val>
                                            <p:strVal val="#ppt_x-#ppt_w*1.125000"/>
                                          </p:val>
                                        </p:tav>
                                        <p:tav tm="100000">
                                          <p:val>
                                            <p:strVal val="#ppt_x"/>
                                          </p:val>
                                        </p:tav>
                                      </p:tavLst>
                                    </p:anim>
                                    <p:animEffect transition="in" filter="wipe(right)">
                                      <p:cBhvr>
                                        <p:cTn id="31" dur="500"/>
                                        <p:tgtEl>
                                          <p:spTgt spid="3">
                                            <p:graphicEl>
                                              <a:chart seriesIdx="-4" categoryIdx="4" bldStep="category"/>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graphicEl>
                                              <a:chart seriesIdx="-4" categoryIdx="5"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graphicEl>
                                              <a:chart seriesIdx="-4" categoryIdx="6" bldStep="category"/>
                                            </p:graphic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graphicEl>
                                              <a:chart seriesIdx="-4" categoryIdx="7" bldStep="category"/>
                                            </p:graphic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graphicEl>
                                              <a:chart seriesIdx="-4" categoryIdx="8"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23|4.4|13.4|4.6"/>
</p:tagLst>
</file>

<file path=ppt/tags/tag2.xml><?xml version="1.0" encoding="utf-8"?>
<p:tagLst xmlns:a="http://schemas.openxmlformats.org/drawingml/2006/main" xmlns:r="http://schemas.openxmlformats.org/officeDocument/2006/relationships" xmlns:p="http://schemas.openxmlformats.org/presentationml/2006/main">
  <p:tag name="TIMING" val="|0.6|23|4.4|13.4|4.6"/>
</p:tagLst>
</file>

<file path=ppt/tags/tag3.xml><?xml version="1.0" encoding="utf-8"?>
<p:tagLst xmlns:a="http://schemas.openxmlformats.org/drawingml/2006/main" xmlns:r="http://schemas.openxmlformats.org/officeDocument/2006/relationships" xmlns:p="http://schemas.openxmlformats.org/presentationml/2006/main">
  <p:tag name="TIMING" val="|0.6|23|4.4|13.4|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1996</TotalTime>
  <Words>468</Words>
  <Application>Microsoft Office PowerPoint</Application>
  <PresentationFormat>On-screen Show (16:9)</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PowerPoint Presentation</vt:lpstr>
      <vt:lpstr>What did you do in your project? </vt:lpstr>
      <vt:lpstr>PowerPoint Presentation</vt:lpstr>
      <vt:lpstr>PowerPoint Presentation</vt:lpstr>
      <vt:lpstr>PowerPoint Presentation</vt:lpstr>
      <vt:lpstr>PowerPoint Presentation</vt:lpstr>
      <vt:lpstr>How is your project different from your references? </vt:lpstr>
      <vt:lpstr>Were you able to do an enhancement with respect to references ? </vt:lpstr>
      <vt:lpstr>PowerPoint Presentation</vt:lpstr>
      <vt:lpstr>How Successful was your project ?</vt:lpstr>
      <vt:lpstr>What can you do in order to enhance your project (future work)?</vt:lpstr>
      <vt:lpstr>Thank You!</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Tackett</dc:creator>
  <cp:lastModifiedBy>Rahaman, Fahad Ur</cp:lastModifiedBy>
  <cp:revision>118</cp:revision>
  <dcterms:created xsi:type="dcterms:W3CDTF">2013-10-16T17:47:49Z</dcterms:created>
  <dcterms:modified xsi:type="dcterms:W3CDTF">2020-12-04T00:52:37Z</dcterms:modified>
</cp:coreProperties>
</file>