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ătălin-Aurelian GHIȚĂ (88093)" initials="CAG(" lastIdx="1" clrIdx="0">
    <p:extLst>
      <p:ext uri="{19B8F6BF-5375-455C-9EA6-DF929625EA0E}">
        <p15:presenceInfo xmlns:p15="http://schemas.microsoft.com/office/powerpoint/2012/main" userId="Cătălin-Aurelian GHIȚĂ (88093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18T12:09:19.808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A9E-C743-4909-BFF6-FB9B53924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7AF602-A662-4966-ABBF-E433E96FD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8F369-23AB-4FF0-8BCF-8E886AB77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419DD-3895-4998-9306-57FA6381A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C3A3E-C1B5-485C-8CDD-2BE3F2114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31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FBCE3-C9E7-4812-B011-04C08B258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881FD5-0442-4A09-B39F-606D6A88A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67DE0-CA85-4350-B735-4A51B0FF3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85CB5-2BF2-4799-9428-B1FF9BF92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D1D89-91E2-4FA0-9E55-A2CB7E98E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37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D0C991-7F87-4083-A77D-6CBC7FAFCF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6B4523-F476-4A22-9E95-F6D93C043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46988-7947-41FA-BED7-23E6E1C2D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59BA2-67D7-4FCE-8328-24DDDFD22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F2959-54CE-47F1-B1CF-BE109F48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13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1357A-CE73-4696-9701-C78134C09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C8D00-3D86-4783-A86E-67C991CA1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A12EF-5826-42C4-82BC-FF7E6435B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96E17-5545-411F-9738-8149FDEB5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D8A0C-8B89-4FE0-96BB-9C513AE70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76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E36DD-0AD8-4F57-BF4C-5C874DE40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105E8-CE91-4057-AA6A-C11B3BF26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5B256-CFB5-4F23-AB67-8042E11F0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00052-F148-408D-8196-541654F58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C7D2E-CD70-4D3B-8B7C-BA5959C3D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12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23027-2820-4BAC-A5E3-2D5F63AA3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101BF-6206-4E6F-B19C-8D59432ED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2A5E3F-9D57-451B-9CBC-261B9EE15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B481A-B4CB-4C57-93AD-342DEDE01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27EDA6-075C-409C-BACA-486788AD6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675CB-D913-48BA-8892-C41750412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8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8B687-C657-4AE8-B66E-F90E3AD20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13D1E-B948-40DF-9683-366E6F02C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93D4A2-E8B3-4896-B52D-FD453D743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557552-3EE9-426E-B6ED-76035559C8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C5FA29-2DF5-490A-8F23-7794F6BDB2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65170B-A68A-4FB6-89D6-BA690447A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ED0B0C-F47E-4112-A400-D0347FF0D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ED30B9-7D26-492C-996D-CB657C9CC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56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4AECD-04BA-41BC-95E0-BE179B0B4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9F8CC5-D045-4E9A-9A41-DD58F9476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AFE1B-9AFF-4B8C-806E-DF25DF4A6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675AF6-64C5-4550-BDFD-6F6E0237E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8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AB81BF-782E-4DF0-AB64-B0AF1BC99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E365E4-3E53-41BF-BD5B-559850B05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4DBC8-2FA2-42C1-915D-D3BA7C88E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82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89774-9072-418A-994C-9D88847D7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78094-BAAD-425E-97E9-A7F9A8E49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DADF0-8BE0-4FFA-B732-662F477D5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72E74-4007-4083-857D-CB5605655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C2E7C-9A52-4DD6-B0F6-3E35876F5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096927-BD42-4179-ADFB-11608A446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13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1E59C-65A3-4EA0-B2AC-F4F9F5D65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6CF4C7-CCE0-40A5-8AC5-75609261AC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C54C22-C5BA-4F26-8A07-1C24FC615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86B42-51C1-4FA3-8688-7389F6AD8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F181D-0007-471B-BD47-658515337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BA457-EB4C-4841-9649-033B8E036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4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A5DF91-2D44-4358-9A48-1C4276FDA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DFDF6-9076-4648-B514-F07866381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3B09E-056D-41DC-82CB-E1EDA0107B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55A29-4E5F-44B8-B582-6FF6364436C4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F15E5-732F-4467-9912-1683692217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04761-65C0-456C-A953-750A4A0995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61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3675D-501A-4CE8-83C8-BC44F5849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393" y="558786"/>
            <a:ext cx="10549631" cy="552652"/>
          </a:xfrm>
        </p:spPr>
        <p:txBody>
          <a:bodyPr>
            <a:normAutofit fontScale="90000"/>
          </a:bodyPr>
          <a:lstStyle/>
          <a:p>
            <a:pPr algn="l"/>
            <a:r>
              <a:rPr lang="en-US" sz="5300" dirty="0"/>
              <a:t>Introduction to </a:t>
            </a:r>
            <a:r>
              <a:rPr lang="en-US" sz="5300" dirty="0" err="1"/>
              <a:t>ViewModel</a:t>
            </a:r>
            <a:r>
              <a:rPr lang="en-US" sz="5300" dirty="0"/>
              <a:t> and </a:t>
            </a:r>
            <a:r>
              <a:rPr lang="en-US" sz="5300" dirty="0" err="1"/>
              <a:t>LiveData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8D7ED6-CC8D-4C34-BE88-A3D0E23265C7}"/>
              </a:ext>
            </a:extLst>
          </p:cNvPr>
          <p:cNvSpPr txBox="1"/>
          <p:nvPr/>
        </p:nvSpPr>
        <p:spPr>
          <a:xfrm>
            <a:off x="1032198" y="1214061"/>
            <a:ext cx="86586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err="1"/>
              <a:t>ViewModel</a:t>
            </a:r>
            <a:r>
              <a:rPr lang="en-US" sz="2400" dirty="0"/>
              <a:t> is a class that is responsible for preparing and managing the state of the UI for Fragments or Activities. </a:t>
            </a:r>
            <a:endParaRPr lang="en-US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E77D3F-9C14-4449-AC42-8A144DFEF7EB}"/>
              </a:ext>
            </a:extLst>
          </p:cNvPr>
          <p:cNvSpPr/>
          <p:nvPr/>
        </p:nvSpPr>
        <p:spPr>
          <a:xfrm>
            <a:off x="1669207" y="2453442"/>
            <a:ext cx="1842664" cy="2150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View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D41DE6-F5D4-4C4B-80F0-F2B5E0E1FC88}"/>
              </a:ext>
            </a:extLst>
          </p:cNvPr>
          <p:cNvSpPr/>
          <p:nvPr/>
        </p:nvSpPr>
        <p:spPr>
          <a:xfrm>
            <a:off x="4943589" y="2453442"/>
            <a:ext cx="2210245" cy="2150554"/>
          </a:xfrm>
          <a:prstGeom prst="rect">
            <a:avLst/>
          </a:prstGeom>
          <a:solidFill>
            <a:schemeClr val="accent2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ViewModel</a:t>
            </a:r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ED62DB5-69D8-46AD-8FDB-8FDBF202B662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3511871" y="3528719"/>
            <a:ext cx="143171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F70FE07-5526-462D-A3CE-52302D747A50}"/>
              </a:ext>
            </a:extLst>
          </p:cNvPr>
          <p:cNvSpPr/>
          <p:nvPr/>
        </p:nvSpPr>
        <p:spPr>
          <a:xfrm>
            <a:off x="8821500" y="2453442"/>
            <a:ext cx="1842664" cy="2150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Model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51DA92-488C-4E87-899A-58202C0347C3}"/>
              </a:ext>
            </a:extLst>
          </p:cNvPr>
          <p:cNvCxnSpPr>
            <a:cxnSpLocks/>
          </p:cNvCxnSpPr>
          <p:nvPr/>
        </p:nvCxnSpPr>
        <p:spPr>
          <a:xfrm>
            <a:off x="7225553" y="3515614"/>
            <a:ext cx="159594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9C7C4A2-C217-4C66-AAAB-A1DE99DA81BD}"/>
              </a:ext>
            </a:extLst>
          </p:cNvPr>
          <p:cNvSpPr/>
          <p:nvPr/>
        </p:nvSpPr>
        <p:spPr>
          <a:xfrm>
            <a:off x="5268436" y="3536919"/>
            <a:ext cx="1301544" cy="72259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UI state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18C8A06-35C9-4325-AC12-277514B16FC5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3548627" y="3898216"/>
            <a:ext cx="1719809" cy="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D15568F-6F1B-4DB8-B977-881D42960173}"/>
              </a:ext>
            </a:extLst>
          </p:cNvPr>
          <p:cNvSpPr txBox="1"/>
          <p:nvPr/>
        </p:nvSpPr>
        <p:spPr>
          <a:xfrm>
            <a:off x="3972386" y="3907947"/>
            <a:ext cx="93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updates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E29C072-FA7B-446A-B7C3-188951948FC8}"/>
              </a:ext>
            </a:extLst>
          </p:cNvPr>
          <p:cNvSpPr/>
          <p:nvPr/>
        </p:nvSpPr>
        <p:spPr>
          <a:xfrm>
            <a:off x="7225553" y="2326684"/>
            <a:ext cx="3774141" cy="2420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0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8" grpId="0" animBg="1"/>
      <p:bldP spid="11" grpId="0" animBg="1"/>
      <p:bldP spid="16" grpId="0" animBg="1"/>
      <p:bldP spid="22" grpId="0" animBg="1"/>
      <p:bldP spid="27" grpId="0"/>
      <p:bldP spid="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3675D-501A-4CE8-83C8-BC44F5849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393" y="558786"/>
            <a:ext cx="10549631" cy="552652"/>
          </a:xfrm>
        </p:spPr>
        <p:txBody>
          <a:bodyPr>
            <a:normAutofit fontScale="90000"/>
          </a:bodyPr>
          <a:lstStyle/>
          <a:p>
            <a:pPr algn="l"/>
            <a:r>
              <a:rPr lang="en-US" sz="5300" dirty="0"/>
              <a:t>Introduction to </a:t>
            </a:r>
            <a:r>
              <a:rPr lang="en-US" sz="5300" dirty="0" err="1"/>
              <a:t>LiveData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941C95-1610-4629-B68B-0E0A612E6B84}"/>
              </a:ext>
            </a:extLst>
          </p:cNvPr>
          <p:cNvSpPr/>
          <p:nvPr/>
        </p:nvSpPr>
        <p:spPr>
          <a:xfrm>
            <a:off x="6113932" y="4609281"/>
            <a:ext cx="1379331" cy="1193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r>
              <a:rPr lang="en-US" sz="2400" dirty="0"/>
              <a:t>Activity</a:t>
            </a:r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D9FD63-02AE-46D1-8424-8AEAC2FEC17C}"/>
              </a:ext>
            </a:extLst>
          </p:cNvPr>
          <p:cNvSpPr/>
          <p:nvPr/>
        </p:nvSpPr>
        <p:spPr>
          <a:xfrm>
            <a:off x="1856928" y="3172838"/>
            <a:ext cx="1451048" cy="1328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r>
              <a:rPr lang="en-US" sz="2400" dirty="0"/>
              <a:t>Fragment</a:t>
            </a:r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A40872-571A-4551-9B01-6668492EBEBA}"/>
              </a:ext>
            </a:extLst>
          </p:cNvPr>
          <p:cNvSpPr/>
          <p:nvPr/>
        </p:nvSpPr>
        <p:spPr>
          <a:xfrm>
            <a:off x="9467964" y="1661665"/>
            <a:ext cx="1379331" cy="1193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r>
              <a:rPr lang="en-US" sz="2400" dirty="0"/>
              <a:t>Activity</a:t>
            </a:r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CA1F3C4-B413-4142-AC80-30D2946D95B7}"/>
              </a:ext>
            </a:extLst>
          </p:cNvPr>
          <p:cNvSpPr/>
          <p:nvPr/>
        </p:nvSpPr>
        <p:spPr>
          <a:xfrm>
            <a:off x="4991361" y="1907171"/>
            <a:ext cx="1855694" cy="189608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LiveData</a:t>
            </a:r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A34782F-CA39-4F6E-B92B-34C78CCAA462}"/>
              </a:ext>
            </a:extLst>
          </p:cNvPr>
          <p:cNvCxnSpPr>
            <a:cxnSpLocks/>
            <a:stCxn id="9" idx="3"/>
            <a:endCxn id="3" idx="2"/>
          </p:cNvCxnSpPr>
          <p:nvPr/>
        </p:nvCxnSpPr>
        <p:spPr>
          <a:xfrm flipV="1">
            <a:off x="3307976" y="2855212"/>
            <a:ext cx="1683385" cy="9820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A9C1D9A-EFC5-429A-9DFD-E80D42BC530E}"/>
              </a:ext>
            </a:extLst>
          </p:cNvPr>
          <p:cNvCxnSpPr>
            <a:cxnSpLocks/>
            <a:stCxn id="5" idx="0"/>
            <a:endCxn id="3" idx="5"/>
          </p:cNvCxnSpPr>
          <p:nvPr/>
        </p:nvCxnSpPr>
        <p:spPr>
          <a:xfrm flipH="1" flipV="1">
            <a:off x="6575295" y="3525578"/>
            <a:ext cx="228303" cy="10837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56D839F-4CD5-421F-AD19-5DED2CC025AB}"/>
              </a:ext>
            </a:extLst>
          </p:cNvPr>
          <p:cNvCxnSpPr>
            <a:cxnSpLocks/>
            <a:stCxn id="10" idx="1"/>
            <a:endCxn id="3" idx="6"/>
          </p:cNvCxnSpPr>
          <p:nvPr/>
        </p:nvCxnSpPr>
        <p:spPr>
          <a:xfrm flipH="1">
            <a:off x="6847055" y="2258439"/>
            <a:ext cx="2620909" cy="5967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row: Curved Right 7">
            <a:extLst>
              <a:ext uri="{FF2B5EF4-FFF2-40B4-BE49-F238E27FC236}">
                <a16:creationId xmlns:a16="http://schemas.microsoft.com/office/drawing/2014/main" id="{162586D4-0C46-49AF-B3FF-8E1AEA5B0E62}"/>
              </a:ext>
            </a:extLst>
          </p:cNvPr>
          <p:cNvSpPr/>
          <p:nvPr/>
        </p:nvSpPr>
        <p:spPr>
          <a:xfrm flipH="1">
            <a:off x="5951964" y="2826036"/>
            <a:ext cx="623331" cy="602963"/>
          </a:xfrm>
          <a:prstGeom prst="curvedRightArrow">
            <a:avLst/>
          </a:prstGeom>
          <a:solidFill>
            <a:schemeClr val="accent6">
              <a:lumMod val="40000"/>
              <a:lumOff val="6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Arrow: Curved Right 20">
            <a:extLst>
              <a:ext uri="{FF2B5EF4-FFF2-40B4-BE49-F238E27FC236}">
                <a16:creationId xmlns:a16="http://schemas.microsoft.com/office/drawing/2014/main" id="{B75071D6-331A-43C1-A6FB-59F371542605}"/>
              </a:ext>
            </a:extLst>
          </p:cNvPr>
          <p:cNvSpPr/>
          <p:nvPr/>
        </p:nvSpPr>
        <p:spPr>
          <a:xfrm rot="10441674" flipH="1">
            <a:off x="5193345" y="2826035"/>
            <a:ext cx="623331" cy="602963"/>
          </a:xfrm>
          <a:prstGeom prst="curvedRightArrow">
            <a:avLst/>
          </a:prstGeom>
          <a:solidFill>
            <a:schemeClr val="accent6">
              <a:lumMod val="40000"/>
              <a:lumOff val="6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3" name="Graphic 22" descr="Lights On with solid fill">
            <a:extLst>
              <a:ext uri="{FF2B5EF4-FFF2-40B4-BE49-F238E27FC236}">
                <a16:creationId xmlns:a16="http://schemas.microsoft.com/office/drawing/2014/main" id="{031D0726-04DA-4777-B58D-6DA6CEE75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83692" y="2361884"/>
            <a:ext cx="664810" cy="664810"/>
          </a:xfrm>
          <a:prstGeom prst="rect">
            <a:avLst/>
          </a:prstGeom>
        </p:spPr>
      </p:pic>
      <p:pic>
        <p:nvPicPr>
          <p:cNvPr id="24" name="Graphic 23" descr="Lights On with solid fill">
            <a:extLst>
              <a:ext uri="{FF2B5EF4-FFF2-40B4-BE49-F238E27FC236}">
                <a16:creationId xmlns:a16="http://schemas.microsoft.com/office/drawing/2014/main" id="{A3C90260-DC7D-4C6E-AB27-BE19D2EE43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2699" y="4067429"/>
            <a:ext cx="664810" cy="664810"/>
          </a:xfrm>
          <a:prstGeom prst="rect">
            <a:avLst/>
          </a:prstGeom>
        </p:spPr>
      </p:pic>
      <p:pic>
        <p:nvPicPr>
          <p:cNvPr id="25" name="Graphic 24" descr="Lights On with solid fill">
            <a:extLst>
              <a:ext uri="{FF2B5EF4-FFF2-40B4-BE49-F238E27FC236}">
                <a16:creationId xmlns:a16="http://schemas.microsoft.com/office/drawing/2014/main" id="{BC6D43BA-E7E8-4729-8CAE-EDF1BCD5C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9363" y="1417995"/>
            <a:ext cx="664810" cy="66481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32E5393-D071-4603-856A-71E0713BADBF}"/>
              </a:ext>
            </a:extLst>
          </p:cNvPr>
          <p:cNvSpPr txBox="1"/>
          <p:nvPr/>
        </p:nvSpPr>
        <p:spPr>
          <a:xfrm>
            <a:off x="1032198" y="1214061"/>
            <a:ext cx="8138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err="1"/>
              <a:t>LiveData</a:t>
            </a:r>
            <a:r>
              <a:rPr lang="en-US" sz="2400" dirty="0"/>
              <a:t> is a lifecycle-aware observable data holder.</a:t>
            </a:r>
            <a:endParaRPr lang="en-US" sz="3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60CF1A-CBCB-4B80-BF4C-3373D646AC98}"/>
              </a:ext>
            </a:extLst>
          </p:cNvPr>
          <p:cNvSpPr txBox="1"/>
          <p:nvPr/>
        </p:nvSpPr>
        <p:spPr>
          <a:xfrm rot="19828330">
            <a:off x="3682446" y="2921009"/>
            <a:ext cx="934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observe</a:t>
            </a:r>
            <a:endParaRPr lang="en-US" sz="2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8C5E7E-BCC8-480F-8B8D-1E82C2C75430}"/>
              </a:ext>
            </a:extLst>
          </p:cNvPr>
          <p:cNvSpPr txBox="1"/>
          <p:nvPr/>
        </p:nvSpPr>
        <p:spPr>
          <a:xfrm>
            <a:off x="5846352" y="4016164"/>
            <a:ext cx="934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observe</a:t>
            </a:r>
            <a:endParaRPr lang="en-US" sz="2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09846B-ECD2-4C17-8C90-BE5A5228E168}"/>
              </a:ext>
            </a:extLst>
          </p:cNvPr>
          <p:cNvSpPr txBox="1"/>
          <p:nvPr/>
        </p:nvSpPr>
        <p:spPr>
          <a:xfrm rot="20849857">
            <a:off x="7540250" y="2231098"/>
            <a:ext cx="934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observe</a:t>
            </a:r>
            <a:endParaRPr lang="en-US" sz="2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836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3" grpId="0" animBg="1"/>
      <p:bldP spid="8" grpId="0" animBg="1"/>
      <p:bldP spid="21" grpId="0" animBg="1"/>
      <p:bldP spid="26" grpId="0"/>
      <p:bldP spid="27" grpId="0"/>
      <p:bldP spid="28" grpId="0"/>
      <p:bldP spid="2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</TotalTime>
  <Words>50</Words>
  <Application>Microsoft Office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Introduction to ViewModel and LiveData</vt:lpstr>
      <vt:lpstr>Introduction to LiveData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Shortening and splitting methods Summary</dc:title>
  <dc:creator>Cătălin-Aurelian GHIȚĂ (88093)</dc:creator>
  <cp:lastModifiedBy>Cătălin-Aurelian GHIȚĂ (88093)</cp:lastModifiedBy>
  <cp:revision>20</cp:revision>
  <dcterms:created xsi:type="dcterms:W3CDTF">2020-10-20T13:42:23Z</dcterms:created>
  <dcterms:modified xsi:type="dcterms:W3CDTF">2020-12-18T10:37:27Z</dcterms:modified>
</cp:coreProperties>
</file>