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7d1ff8b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7d1ff8b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7d1ff8ba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7d1ff8ba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7d1ff8ba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7d1ff8ba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47d1ff8ba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47d1ff8ba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47d1ff8b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47d1ff8b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7d1ff8ba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7d1ff8ba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47d1ff8ba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47d1ff8ba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7d1ff8ba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47d1ff8ba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47d1ff8b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47d1ff8b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7d1ff8b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7d1ff8b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47d1ff8ba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47d1ff8ba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7d1ff8ba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47d1ff8ba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7d1ff8ba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7d1ff8ba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7d1ff8ba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7d1ff8ba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7d1ff8ba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7d1ff8ba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chive.ics.uci.edu/ml/machine-learning-databases/heart-disease/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COMP5310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A677"/>
                </a:solidFill>
              </a:rPr>
              <a:t>Presentation by Faiyam Islam</a:t>
            </a:r>
            <a:endParaRPr>
              <a:solidFill>
                <a:srgbClr val="CCA677"/>
              </a:solidFill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3951625" y="737301"/>
            <a:ext cx="1240750" cy="1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Data Preprocessing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Categorical predictors were converted to numerical predictors to allow for the use of machine learning models that require numerical inputs.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8688" y="2191400"/>
            <a:ext cx="4526625" cy="217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2677050" y="1868300"/>
            <a:ext cx="378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Figure 6: One-hot encoding on categorical variables in heart dataset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Data Summarisation and Analysis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225225"/>
            <a:ext cx="3699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A677"/>
                </a:solidFill>
              </a:rPr>
              <a:t>Exploratory Data Analysis</a:t>
            </a:r>
            <a:endParaRPr>
              <a:solidFill>
                <a:srgbClr val="CCA677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There are more males than females in the sample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The most frequent chest pain type experienced by patients is Asymptomatic, whereas Typical Angina is the least common 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Histogram on RestingBP variable has a left-tail distribution with mode around 120-140 resting blood pressure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Mode for Cholesterol levels seems to be 0, which is not possible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Further data transformation has been taken to remove all zeros </a:t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8375" y="1277217"/>
            <a:ext cx="1794025" cy="1767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808" y="1277025"/>
            <a:ext cx="1760604" cy="17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48376" y="3276900"/>
            <a:ext cx="1794026" cy="1752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8100" y="3200851"/>
            <a:ext cx="1794026" cy="182836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4613750" y="1035325"/>
            <a:ext cx="22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387050" y="983375"/>
            <a:ext cx="2081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Plot </a:t>
            </a: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1: Histogram of patient’s sex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6920275" y="914075"/>
            <a:ext cx="249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Plot 2</a:t>
            </a: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: Histogram of patient’s ChestPainType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449200" y="2918925"/>
            <a:ext cx="19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Plot 3</a:t>
            </a: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: Histogram of patient’s RestingBP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6920275" y="3003525"/>
            <a:ext cx="2081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Plot 4</a:t>
            </a:r>
            <a:r>
              <a:rPr lang="en-GB" sz="7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: Histogram of patient’s Cholesterol</a:t>
            </a:r>
            <a:endParaRPr sz="7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Data Summarisation and Analysis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225225"/>
            <a:ext cx="3699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Jointplot</a:t>
            </a:r>
            <a:r>
              <a:rPr lang="en-GB"/>
              <a:t> visualises a negative relationship between MaxHR and 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Presence of a few outliers, removal of these data points could potentially strengthen the bivariate relationships between variables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Histograms on the top and right side allows us to understand where most of the data lies which is around ages 50 and MaxHR of 140. </a:t>
            </a:r>
            <a:endParaRPr/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4"/>
          <p:cNvSpPr txBox="1"/>
          <p:nvPr/>
        </p:nvSpPr>
        <p:spPr>
          <a:xfrm>
            <a:off x="4613750" y="1035325"/>
            <a:ext cx="22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750" y="1225225"/>
            <a:ext cx="3489405" cy="340317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5158300" y="1035325"/>
            <a:ext cx="240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Plot 5</a:t>
            </a: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: Jointplot of MaxHR against Age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Data Summarisation and Analysis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311700" y="1225225"/>
            <a:ext cx="3699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Bivariate </a:t>
            </a:r>
            <a:r>
              <a:rPr lang="en-GB"/>
              <a:t>relationship between MaxHR and Cholesterol is positive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Could indicate that patients with higher maximum heart rate generally tend to have higher Cholesterol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cannot confirm this is a strong relationship due to the various outliers around 500 to 600 Cholesterol levels as shown in this plot </a:t>
            </a:r>
            <a:endParaRPr/>
          </a:p>
        </p:txBody>
      </p:sp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4613750" y="1035325"/>
            <a:ext cx="22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00638"/>
            <a:ext cx="3426293" cy="34031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5158300" y="1035325"/>
            <a:ext cx="240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Plot 6</a:t>
            </a: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: Jointplot of Cholesterol against MaxHR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Data Summarisation and Analysis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81" name="Google Shape;181;p26"/>
          <p:cNvSpPr txBox="1"/>
          <p:nvPr>
            <p:ph idx="1" type="body"/>
          </p:nvPr>
        </p:nvSpPr>
        <p:spPr>
          <a:xfrm>
            <a:off x="311700" y="1225225"/>
            <a:ext cx="3699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Potential outlier detection through box plot visualisations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Boxplot of HeartDisease over RestingBP and boxplot of HeartDisease over Cholesterol had various zeros, these were removed for better accuracy during model deployment and evaluation metrics are applied</a:t>
            </a:r>
            <a:endParaRPr/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4613750" y="1035325"/>
            <a:ext cx="22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4">
            <a:alphaModFix/>
          </a:blip>
          <a:srcRect b="0" l="0" r="0" t="9942"/>
          <a:stretch/>
        </p:blipFill>
        <p:spPr>
          <a:xfrm>
            <a:off x="5186675" y="1320538"/>
            <a:ext cx="2347650" cy="1569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6"/>
          <p:cNvPicPr preferRelativeResize="0"/>
          <p:nvPr/>
        </p:nvPicPr>
        <p:blipFill rotWithShape="1">
          <a:blip r:embed="rId5">
            <a:alphaModFix/>
          </a:blip>
          <a:srcRect b="0" l="0" r="0" t="9942"/>
          <a:stretch/>
        </p:blipFill>
        <p:spPr>
          <a:xfrm>
            <a:off x="5163550" y="3247100"/>
            <a:ext cx="2393900" cy="15697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5029450" y="997450"/>
            <a:ext cx="2884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Plot 7</a:t>
            </a: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: Boxplot of HeartDisease over RestingBP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029450" y="2907125"/>
            <a:ext cx="2984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Plot 8</a:t>
            </a: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: Boxplot of HeartDisease over Cholesterol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Discussion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1225225"/>
            <a:ext cx="83922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A677"/>
                </a:solidFill>
              </a:rPr>
              <a:t>What’s next? </a:t>
            </a:r>
            <a:endParaRPr>
              <a:solidFill>
                <a:srgbClr val="CCA67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a classification problem, the dataset has a variety of different data types, alluding to various model deployments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Logistic Regression, Multi-class classification, Naive Bayes, Decision Trees can be </a:t>
            </a:r>
            <a:r>
              <a:rPr lang="en-GB"/>
              <a:t>used</a:t>
            </a:r>
            <a:r>
              <a:rPr lang="en-GB"/>
              <a:t> as machine learning techniques for modelling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Evaluation metrics can range from Accuracy, Precision-Recall, F1 score and RMSE can be used when measuring the </a:t>
            </a:r>
            <a:r>
              <a:rPr lang="en-GB"/>
              <a:t>effectiveness</a:t>
            </a:r>
            <a:r>
              <a:rPr lang="en-GB"/>
              <a:t> of these models on the above supervised learning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Evidently, our results should indicate which variables are the key indicators and are the most prevalent when determining heart disease in these patients, hence answering the researchquestion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4613750" y="1035325"/>
            <a:ext cx="22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subTitle"/>
          </p:nvPr>
        </p:nvSpPr>
        <p:spPr>
          <a:xfrm>
            <a:off x="3044700" y="1008457"/>
            <a:ext cx="3054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15">
              <a:solidFill>
                <a:srgbClr val="CCA677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15">
              <a:solidFill>
                <a:srgbClr val="CCA677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15">
                <a:solidFill>
                  <a:srgbClr val="CCA677"/>
                </a:solidFill>
              </a:rPr>
              <a:t>Thank you for </a:t>
            </a:r>
            <a:r>
              <a:rPr b="1" lang="en-GB" sz="2215">
                <a:solidFill>
                  <a:srgbClr val="CCA677"/>
                </a:solidFill>
              </a:rPr>
              <a:t>listening!</a:t>
            </a:r>
            <a:endParaRPr sz="2215">
              <a:solidFill>
                <a:srgbClr val="CCA67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3951625" y="737301"/>
            <a:ext cx="1240750" cy="1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044700" y="957307"/>
            <a:ext cx="30546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15">
                <a:solidFill>
                  <a:srgbClr val="CCA677"/>
                </a:solidFill>
              </a:rPr>
              <a:t>Agenda</a:t>
            </a:r>
            <a:endParaRPr b="1"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15">
                <a:solidFill>
                  <a:srgbClr val="CCA677"/>
                </a:solidFill>
              </a:rPr>
              <a:t>Introduction and Problem Statement</a:t>
            </a:r>
            <a:endParaRPr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15">
                <a:solidFill>
                  <a:srgbClr val="CCA677"/>
                </a:solidFill>
              </a:rPr>
              <a:t>Understanding the data</a:t>
            </a:r>
            <a:endParaRPr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15">
                <a:solidFill>
                  <a:srgbClr val="CCA677"/>
                </a:solidFill>
              </a:rPr>
              <a:t>Data Preprocessing</a:t>
            </a:r>
            <a:endParaRPr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15">
                <a:solidFill>
                  <a:srgbClr val="CCA677"/>
                </a:solidFill>
              </a:rPr>
              <a:t>Data Summarisation and Analysis</a:t>
            </a:r>
            <a:endParaRPr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15">
              <a:solidFill>
                <a:srgbClr val="CCA67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15">
                <a:solidFill>
                  <a:srgbClr val="CCA677"/>
                </a:solidFill>
              </a:rPr>
              <a:t>Discussion</a:t>
            </a:r>
            <a:endParaRPr sz="2215">
              <a:solidFill>
                <a:srgbClr val="CCA677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Introduction and Problem Statement</a:t>
            </a:r>
            <a:endParaRPr b="1">
              <a:solidFill>
                <a:srgbClr val="CCA677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275" y="1828153"/>
            <a:ext cx="3155726" cy="2097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99900"/>
            <a:ext cx="4518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Heart disease is the leading cause of death worldwide, and early detection plays a critical role in preventing adverse health conditions.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Traditional diagnostic methods often rely on invasive procedures and subjective interpretations, making them time-consuming and costly.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By leveraging the power of data analysis, we aim to report useful insights to assist healthcare professionals in making accurate and timely diagnosis.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CCA677"/>
                </a:solidFill>
              </a:rPr>
              <a:t>Understanding the Data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507200" y="1093850"/>
            <a:ext cx="63252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A677"/>
                </a:solidFill>
              </a:rPr>
              <a:t>Description</a:t>
            </a:r>
            <a:endParaRPr>
              <a:solidFill>
                <a:srgbClr val="CCA67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dataset consists of information related to heart failure prediction, containing various features that </a:t>
            </a:r>
            <a:r>
              <a:rPr lang="en-GB"/>
              <a:t>could</a:t>
            </a:r>
            <a:r>
              <a:rPr lang="en-GB"/>
              <a:t> potentially contribute of heart disease occurrences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data was collated from different datasets in the UCI Machine Learning Repository: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https://archive.ics.uci.edu/ml/machine-learning-databases/heart-disease/</a:t>
            </a:r>
            <a:r>
              <a:rPr lang="en-GB"/>
              <a:t> 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 rotWithShape="1">
          <a:blip r:embed="rId4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725" y="2000000"/>
            <a:ext cx="1673075" cy="16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CCA677"/>
                </a:solidFill>
              </a:rPr>
              <a:t>Understanding the Data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47225"/>
            <a:ext cx="6325200" cy="3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A677"/>
                </a:solidFill>
              </a:rPr>
              <a:t>Features</a:t>
            </a:r>
            <a:endParaRPr>
              <a:solidFill>
                <a:srgbClr val="CCA67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513" y="1605425"/>
            <a:ext cx="7448976" cy="332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3413550" y="1282325"/>
            <a:ext cx="231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Figure 1: Attributes of the heart dataset 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Understanding the Data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450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A677"/>
                </a:solidFill>
              </a:rPr>
              <a:t>Key insights</a:t>
            </a:r>
            <a:endParaRPr>
              <a:solidFill>
                <a:srgbClr val="CCA677"/>
              </a:solidFill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Categorical predictors: Sex, ChestPainType, RestingECG, ExerciseAngina, ST_Slope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Numerical predictors: Age, RestingBP, Cholesterol, FastingBS, MaxHR, Old peak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Desrciptive statistics reveals that FastingBS and HeartDisease are binary variables with minimum and maximum values of 0 and 1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Categorical predictors aren’t shown 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Cholesterol has the highest mean value with FastingBS </a:t>
            </a:r>
            <a:r>
              <a:rPr lang="en-GB"/>
              <a:t>having the lowest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3425" y="1837749"/>
            <a:ext cx="4250349" cy="17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4908950" y="1514650"/>
            <a:ext cx="3939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Figure 2: Descriptive statistics of numerical predictors of heart dataset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CCA677"/>
                </a:solidFill>
              </a:rPr>
              <a:t>Understanding the Data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225225"/>
            <a:ext cx="4506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Correlation</a:t>
            </a:r>
            <a:r>
              <a:rPr lang="en-GB"/>
              <a:t> matrix reveals that most predictors are not highly correlated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This is evident from R-score values, which did not exceed 0.7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No indication of issues with multicollinearity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MaxHR and HeartDisease exhibit negative correlation with R-score of -0.4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600" y="1330001"/>
            <a:ext cx="4165950" cy="24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943925" y="1030325"/>
            <a:ext cx="3915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Figure 3: Correlation matrix of numerical predictors in heart dataset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rgbClr val="CCA677"/>
                </a:solidFill>
              </a:rPr>
              <a:t>Data Preprocessing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225225"/>
            <a:ext cx="4167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A677"/>
                </a:solidFill>
              </a:rPr>
              <a:t>Data Transformation</a:t>
            </a:r>
            <a:endParaRPr>
              <a:solidFill>
                <a:srgbClr val="CCA67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A677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null values found in the dataset using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isna().sum()</a:t>
            </a:r>
            <a:r>
              <a:rPr lang="en-GB"/>
              <a:t>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8625" y="1258125"/>
            <a:ext cx="1934025" cy="26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5214838" y="935025"/>
            <a:ext cx="2721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Figure 4: Checking null values on heart dataset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CCA677"/>
                </a:solidFill>
              </a:rPr>
              <a:t>Data Preprocessing</a:t>
            </a:r>
            <a:endParaRPr b="1">
              <a:solidFill>
                <a:srgbClr val="CCA677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duplicate values found in the dataset using the </a:t>
            </a:r>
            <a:r>
              <a:rPr lang="en-GB">
                <a:latin typeface="Courier New"/>
                <a:ea typeface="Courier New"/>
                <a:cs typeface="Courier New"/>
                <a:sym typeface="Courier New"/>
              </a:rPr>
              <a:t>.duplicated()</a:t>
            </a:r>
            <a:r>
              <a:rPr lang="en-GB"/>
              <a:t> command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14434" l="0" r="0" t="0"/>
          <a:stretch/>
        </p:blipFill>
        <p:spPr>
          <a:xfrm>
            <a:off x="8738250" y="0"/>
            <a:ext cx="405750" cy="48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3902" y="1992925"/>
            <a:ext cx="2456200" cy="24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3001802" y="1669825"/>
            <a:ext cx="3140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CCA677"/>
                </a:solidFill>
                <a:latin typeface="Open Sans"/>
                <a:ea typeface="Open Sans"/>
                <a:cs typeface="Open Sans"/>
                <a:sym typeface="Open Sans"/>
              </a:rPr>
              <a:t>Figure 5: Checking duplicate values on heart dataset</a:t>
            </a:r>
            <a:endParaRPr sz="900">
              <a:solidFill>
                <a:srgbClr val="CCA67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