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cf898f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9cf898f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ec6088a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ec6088a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dc35216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dc35216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bacdfa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ebacdfa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ccfdcc8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9ccfdcc8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92bc7f01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92bc7f01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c6088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c6088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ec6088a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ec6088a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ec6088a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ec6088a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ec6088a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ec6088a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9cf898f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9cf898f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ec6088a5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ec6088a5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ec6088a5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ec6088a5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054b8f9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054b8f9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054b8f9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054b8f9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054b8f9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054b8f9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92bc7f0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92bc7f0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054b8f9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054b8f9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f1dcdb5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f1dcdb5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054b8f9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054b8f9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054b8f9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054b8f9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2bc7f0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2bc7f0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054b8f9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054b8f9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9cf898f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9cf898f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054b8f9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054b8f9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ebacdfa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ebacdfa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ccfdcc8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ccfdcc8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2bc7f01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92bc7f01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2bc7f01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92bc7f01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2bc7f01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2bc7f01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ec6088a5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ec6088a5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2bc7f0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2bc7f0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 amt="67000"/>
          </a:blip>
          <a:srcRect b="17437" l="50524" r="10910" t="24477"/>
          <a:stretch/>
        </p:blipFill>
        <p:spPr>
          <a:xfrm>
            <a:off x="181675" y="4278425"/>
            <a:ext cx="452774" cy="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 amt="67000"/>
          </a:blip>
          <a:srcRect b="17437" l="50524" r="10910" t="24477"/>
          <a:stretch/>
        </p:blipFill>
        <p:spPr>
          <a:xfrm>
            <a:off x="181675" y="4278425"/>
            <a:ext cx="452774" cy="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 amt="67000"/>
          </a:blip>
          <a:srcRect b="17437" l="50524" r="10910" t="24477"/>
          <a:stretch/>
        </p:blipFill>
        <p:spPr>
          <a:xfrm>
            <a:off x="181675" y="4278425"/>
            <a:ext cx="452774" cy="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 amt="67000"/>
          </a:blip>
          <a:srcRect b="17437" l="50524" r="10910" t="24477"/>
          <a:stretch/>
        </p:blipFill>
        <p:spPr>
          <a:xfrm>
            <a:off x="181675" y="4278425"/>
            <a:ext cx="452774" cy="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67000"/>
          </a:blip>
          <a:srcRect b="17437" l="50524" r="10910" t="24477"/>
          <a:stretch/>
        </p:blipFill>
        <p:spPr>
          <a:xfrm>
            <a:off x="181675" y="4278425"/>
            <a:ext cx="452774" cy="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 amt="67000"/>
          </a:blip>
          <a:srcRect b="17437" l="50524" r="10910" t="24477"/>
          <a:stretch/>
        </p:blipFill>
        <p:spPr>
          <a:xfrm>
            <a:off x="181675" y="4278425"/>
            <a:ext cx="452774" cy="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67000"/>
          </a:blip>
          <a:srcRect b="17437" l="50524" r="10910" t="24477"/>
          <a:stretch/>
        </p:blipFill>
        <p:spPr>
          <a:xfrm>
            <a:off x="181675" y="4278425"/>
            <a:ext cx="452774" cy="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NMP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975" y="183150"/>
            <a:ext cx="1174050" cy="11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510450" y="3707700"/>
            <a:ext cx="5095500" cy="7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Presented by: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Faiyam Islam, Klaus Leung, Lynette Zhang</a:t>
            </a:r>
            <a:endParaRPr sz="2000"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Methodology</a:t>
            </a:r>
            <a:r>
              <a:rPr b="1" lang="en-GB"/>
              <a:t> → Simple Linear Regression</a:t>
            </a:r>
            <a:endParaRPr b="1"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Regression analysis to determine linear relationships between covariates and dependent variable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Primary focus on lap time and speed of each vehicle, this is our 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125" y="2256175"/>
            <a:ext cx="4691275" cy="26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Methodology →</a:t>
            </a:r>
            <a:r>
              <a:rPr b="1" lang="en-GB"/>
              <a:t> Multi-Linear Regression</a:t>
            </a:r>
            <a:endParaRPr b="1"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Multi Linear Regression is simply an expanded form, allowing for one to see the effects of the changes of multiple inputs simultaneously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0" y="1985838"/>
            <a:ext cx="608647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Methodology</a:t>
            </a:r>
            <a:r>
              <a:rPr b="1" lang="en-GB"/>
              <a:t> → LASSO</a:t>
            </a:r>
            <a:endParaRPr b="1"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LASSO and Ridge used as a regularisation method for regression.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To determine which parameters are useful to us when determining speed and lap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LASSO: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LASSO method estimates      	  wdaw by minimising the sum of squared errors plus a penalty term on      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       is the absolute value of     ,         ds  controls the penalty, it’s called the shrinkage parameter.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shrinkage parameter is an attractive feature for variable selection.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025" y="2394863"/>
            <a:ext cx="1291650" cy="3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150" y="2748625"/>
            <a:ext cx="223700" cy="2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225" y="3020250"/>
            <a:ext cx="468719" cy="3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150" y="3061313"/>
            <a:ext cx="223700" cy="2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3850" y="3020250"/>
            <a:ext cx="774426" cy="3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Methodology </a:t>
            </a:r>
            <a:r>
              <a:rPr b="1" lang="en-GB"/>
              <a:t>→ Ridge</a:t>
            </a:r>
            <a:endParaRPr b="1"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Ridge: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Ridge</a:t>
            </a:r>
            <a:r>
              <a:rPr lang="en-GB"/>
              <a:t> regression is a model tuning method that is used to analyse any data that suffers from multicollinearity.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LASSO and Ridge techniques will be compared using the cross validation Root Mean Squared Error, that will determine which model produces the lowest test 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</a:t>
            </a:r>
            <a:r>
              <a:rPr lang="en-GB"/>
              <a:t>here n_test is the number of observations in the </a:t>
            </a:r>
            <a:r>
              <a:rPr lang="en-GB"/>
              <a:t>attest</a:t>
            </a:r>
            <a:r>
              <a:rPr lang="en-GB"/>
              <a:t> data.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838" y="3178750"/>
            <a:ext cx="331787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292800" y="1994400"/>
            <a:ext cx="2883600" cy="11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175" y="-4"/>
            <a:ext cx="1504827" cy="10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Results</a:t>
            </a:r>
            <a:r>
              <a:rPr b="1" lang="en-GB"/>
              <a:t> → Regression Analysis </a:t>
            </a:r>
            <a:endParaRPr b="1"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762350" y="4293800"/>
            <a:ext cx="30165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There is a clear mixture of positive and negative correlations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25" y="950575"/>
            <a:ext cx="3279774" cy="33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150" y="1303000"/>
            <a:ext cx="4157978" cy="7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138" y="2571750"/>
            <a:ext cx="4158000" cy="7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4329375" y="950575"/>
            <a:ext cx="37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latin typeface="Proxima Nova"/>
                <a:ea typeface="Proxima Nova"/>
                <a:cs typeface="Proxima Nova"/>
                <a:sym typeface="Proxima Nova"/>
              </a:rPr>
              <a:t>Chi-squared test of Independence (Max Speed)</a:t>
            </a:r>
            <a:endParaRPr sz="12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4301125" y="2239275"/>
            <a:ext cx="41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latin typeface="Proxima Nova"/>
                <a:ea typeface="Proxima Nova"/>
                <a:cs typeface="Proxima Nova"/>
                <a:sym typeface="Proxima Nova"/>
              </a:rPr>
              <a:t>Chi-squared test of Independence (Variance of Lap Time)</a:t>
            </a:r>
            <a:endParaRPr sz="12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4357600" y="3472925"/>
            <a:ext cx="410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The results align with the correlation matrix, under a 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significance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level of 5% we cannot reject the null: the two variates we compared are independent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Most of the values in the correlation matrix are near 0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Further research into the data was necessary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Simple Linear Regression </a:t>
            </a:r>
            <a:r>
              <a:rPr b="1" lang="en-GB">
                <a:solidFill>
                  <a:schemeClr val="accent3"/>
                </a:solidFill>
              </a:rPr>
              <a:t>- Brakes</a:t>
            </a:r>
            <a:r>
              <a:rPr b="1" lang="en-GB"/>
              <a:t> → Max Speed</a:t>
            </a:r>
            <a:endParaRPr b="1"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752925" y="3792925"/>
            <a:ext cx="69552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Overall, as the braking units increases, it decreases the max speed of the racing car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Quite a logical conclusion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75" y="994775"/>
            <a:ext cx="3288925" cy="26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175" y="994776"/>
            <a:ext cx="3268025" cy="25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81650" y="42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Simple Linear Regression - Drivetrain</a:t>
            </a:r>
            <a:r>
              <a:rPr b="1" lang="en-GB"/>
              <a:t> → Max Speed</a:t>
            </a:r>
            <a:endParaRPr b="1"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771750" y="3464125"/>
            <a:ext cx="77445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Different aspects of drivetrain correlate differently with the max speed of the car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can optimise drivetrain by analysing the 3 regression lines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5" y="1227075"/>
            <a:ext cx="2500532" cy="20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575" y="1227075"/>
            <a:ext cx="2607325" cy="204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125" y="1251700"/>
            <a:ext cx="2564175" cy="20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Simple Linear Regression - Suspensions</a:t>
            </a:r>
            <a:r>
              <a:rPr b="1" lang="en-GB"/>
              <a:t> </a:t>
            </a:r>
            <a:r>
              <a:rPr b="1" lang="en-GB"/>
              <a:t>→</a:t>
            </a:r>
            <a:r>
              <a:rPr b="1" lang="en-GB"/>
              <a:t> Max Speed</a:t>
            </a:r>
            <a:endParaRPr b="1"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701175" y="3934100"/>
            <a:ext cx="75726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chosen suspension categories clearly have opposite gradients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Negative correlation between the two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75" y="994775"/>
            <a:ext cx="3618325" cy="28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025" y="994775"/>
            <a:ext cx="3506600" cy="27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Simple Linear Regression - Tyre Pressure</a:t>
            </a:r>
            <a:r>
              <a:rPr b="1" lang="en-GB"/>
              <a:t> </a:t>
            </a:r>
            <a:r>
              <a:rPr b="1" lang="en-GB"/>
              <a:t> →</a:t>
            </a:r>
            <a:r>
              <a:rPr b="1" lang="en-GB"/>
              <a:t> Max Speed</a:t>
            </a:r>
            <a:endParaRPr b="1"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795300" y="3632925"/>
            <a:ext cx="71706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Interesting to note the opposite gradients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Higher front tyre pressure may lead to lower max speed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Higher rear tyre pressure may lead to higher max speed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700" y="994775"/>
            <a:ext cx="3291083" cy="25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500" y="994775"/>
            <a:ext cx="3245225" cy="25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Agenda</a:t>
            </a:r>
            <a:endParaRPr b="1"/>
          </a:p>
        </p:txBody>
      </p:sp>
      <p:grpSp>
        <p:nvGrpSpPr>
          <p:cNvPr id="75" name="Google Shape;75;p14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76" name="Google Shape;76;p1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78" name="Google Shape;78;p1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79" name="Google Shape;79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0" name="Google Shape;80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" name="Google Shape;81;p14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" name="Google Shape;82;p14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100">
                    <a:latin typeface="Roboto"/>
                    <a:ea typeface="Roboto"/>
                    <a:cs typeface="Roboto"/>
                    <a:sym typeface="Roboto"/>
                  </a:rPr>
                  <a:t>Results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800">
                    <a:latin typeface="Roboto"/>
                    <a:ea typeface="Roboto"/>
                    <a:cs typeface="Roboto"/>
                    <a:sym typeface="Roboto"/>
                  </a:rPr>
                  <a:t>Explanation of results. Linear Regression outputs, LASSO and Ridge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3" name="Google Shape;83;p14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84" name="Google Shape;84;p1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14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86" name="Google Shape;86;p1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87" name="Google Shape;87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8" name="Google Shape;88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" name="Google Shape;89;p14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" name="Google Shape;90;p14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latin typeface="Roboto"/>
                    <a:ea typeface="Roboto"/>
                    <a:cs typeface="Roboto"/>
                    <a:sym typeface="Roboto"/>
                  </a:rPr>
                  <a:t>Conclusion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800">
                    <a:latin typeface="Roboto"/>
                    <a:ea typeface="Roboto"/>
                    <a:cs typeface="Roboto"/>
                    <a:sym typeface="Roboto"/>
                  </a:rPr>
                  <a:t>Conclusion of results and answering questions.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1" name="Google Shape;91;p14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92" name="Google Shape;92;p1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14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94" name="Google Shape;94;p14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95" name="Google Shape;95;p1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6" name="Google Shape;96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7" name="Google Shape;97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" name="Google Shape;98;p14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100">
                    <a:latin typeface="Roboto"/>
                    <a:ea typeface="Roboto"/>
                    <a:cs typeface="Roboto"/>
                    <a:sym typeface="Roboto"/>
                  </a:rPr>
                  <a:t>Introduction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800">
                    <a:latin typeface="Roboto"/>
                    <a:ea typeface="Roboto"/>
                    <a:cs typeface="Roboto"/>
                    <a:sym typeface="Roboto"/>
                  </a:rPr>
                  <a:t>Understanding the premise, Data pre-processing and data cleaning. 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100" name="Google Shape;100;p1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" name="Google Shape;101;p14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02" name="Google Shape;102;p14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03" name="Google Shape;103;p1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04" name="Google Shape;104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5" name="Google Shape;105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6" name="Google Shape;106;p14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latin typeface="Roboto"/>
                    <a:ea typeface="Roboto"/>
                    <a:cs typeface="Roboto"/>
                    <a:sym typeface="Roboto"/>
                  </a:rPr>
                  <a:t>Methodology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800">
                    <a:latin typeface="Roboto"/>
                    <a:ea typeface="Roboto"/>
                    <a:cs typeface="Roboto"/>
                    <a:sym typeface="Roboto"/>
                  </a:rPr>
                  <a:t>Exploratory data analysis (EDA), Simple Linear Regression, Multiple Linear Regression, LASSO and Ridge 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Multi</a:t>
            </a:r>
            <a:r>
              <a:rPr b="1" lang="en-GB">
                <a:solidFill>
                  <a:schemeClr val="accent3"/>
                </a:solidFill>
              </a:rPr>
              <a:t> Linear Regression</a:t>
            </a:r>
            <a:r>
              <a:rPr b="1" lang="en-GB"/>
              <a:t> → Max Speed</a:t>
            </a:r>
            <a:endParaRPr b="1"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790575" y="3197075"/>
            <a:ext cx="7170600" cy="1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created a model that takes in inputs for desired parameters, and will predict the maximum speed of the car with said inputs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This is done as the model calculates all the coefficients for the desired parameters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Variance Score is 0.15, not as desirable as a score close to 1, but does make for interesting links and insights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Above is 2 performed predictions on a set of different inputs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850" y="994775"/>
            <a:ext cx="3054150" cy="19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75" y="994775"/>
            <a:ext cx="5624426" cy="21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Multi Linear Regression</a:t>
            </a:r>
            <a:r>
              <a:rPr b="1" lang="en-GB"/>
              <a:t> → Variance of Lap Times</a:t>
            </a:r>
            <a:endParaRPr b="1"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795300" y="3037075"/>
            <a:ext cx="72516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created a model that takes in inputs for desired parameters, and will predict the variance of the lap times of the car with said inputs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This is done as the model calculates all the coefficients for the desired parameters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Variance Score here is 0.276, higher than the </a:t>
            </a:r>
            <a:r>
              <a:rPr lang="en-GB" sz="1200">
                <a:solidFill>
                  <a:schemeClr val="dk1"/>
                </a:solidFill>
              </a:rPr>
              <a:t>regression</a:t>
            </a:r>
            <a:r>
              <a:rPr lang="en-GB" sz="1200">
                <a:solidFill>
                  <a:schemeClr val="dk1"/>
                </a:solidFill>
              </a:rPr>
              <a:t> on max speed but still not as desirable as a score close to 1.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There are 2 performed predictions of </a:t>
            </a:r>
            <a:r>
              <a:rPr lang="en-GB" sz="1200">
                <a:solidFill>
                  <a:schemeClr val="dk1"/>
                </a:solidFill>
              </a:rPr>
              <a:t>Lap Time</a:t>
            </a:r>
            <a:r>
              <a:rPr lang="en-GB" sz="1200">
                <a:solidFill>
                  <a:schemeClr val="dk1"/>
                </a:solidFill>
              </a:rPr>
              <a:t> variance shown above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25" y="994775"/>
            <a:ext cx="5797476" cy="20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550" y="956400"/>
            <a:ext cx="3092706" cy="20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LASSO</a:t>
            </a:r>
            <a:r>
              <a:rPr b="1" lang="en-GB"/>
              <a:t> → Predictive Modelling for Lap Time </a:t>
            </a:r>
            <a:endParaRPr b="1"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5865000" y="994775"/>
            <a:ext cx="33912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471">
                <a:solidFill>
                  <a:schemeClr val="dk1"/>
                </a:solidFill>
              </a:rPr>
              <a:t>LASSO lambda: 46.08 (2 d.p)</a:t>
            </a:r>
            <a:endParaRPr sz="1471">
              <a:solidFill>
                <a:schemeClr val="dk1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471">
                <a:solidFill>
                  <a:schemeClr val="dk1"/>
                </a:solidFill>
              </a:rPr>
              <a:t>Plot displays how each </a:t>
            </a:r>
            <a:r>
              <a:rPr lang="en-GB" sz="1471">
                <a:solidFill>
                  <a:schemeClr val="dk1"/>
                </a:solidFill>
              </a:rPr>
              <a:t>coefficient</a:t>
            </a:r>
            <a:r>
              <a:rPr lang="en-GB" sz="1471">
                <a:solidFill>
                  <a:schemeClr val="dk1"/>
                </a:solidFill>
              </a:rPr>
              <a:t> weighs as the lambda value grows.</a:t>
            </a:r>
            <a:endParaRPr sz="1471">
              <a:solidFill>
                <a:schemeClr val="dk1"/>
              </a:solidFill>
            </a:endParaRPr>
          </a:p>
          <a:p>
            <a:pPr indent="-294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471">
                <a:solidFill>
                  <a:schemeClr val="dk1"/>
                </a:solidFill>
              </a:rPr>
              <a:t>To determine redundant variables we look at which covariates are equal to 0.</a:t>
            </a:r>
            <a:endParaRPr sz="14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71">
              <a:solidFill>
                <a:schemeClr val="dk1"/>
              </a:solidFill>
            </a:endParaRPr>
          </a:p>
          <a:p>
            <a:pPr indent="-2940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471">
                <a:solidFill>
                  <a:schemeClr val="dk1"/>
                </a:solidFill>
              </a:rPr>
              <a:t>[Appendix A] - From the LASSO output, for lap time, we determine that the insignificant covariates are: </a:t>
            </a:r>
            <a:endParaRPr sz="1471">
              <a:solidFill>
                <a:schemeClr val="dk1"/>
              </a:solidFill>
            </a:endParaRPr>
          </a:p>
          <a:p>
            <a:pPr indent="-29402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-GB" sz="147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brakes_DATA_MAX_TORQUE </a:t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02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-GB" sz="147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suspensions_BASIC_WHEELBASE</a:t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02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-GB" sz="147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suspensions_FRONT_ROD_LENGTH</a:t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02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-GB" sz="147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suspensions_FRONT_SPRING_RATE</a:t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02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-GB" sz="147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suspensions_FRONT_DAMP_FAST_BUMP</a:t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02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-GB" sz="147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suspensions_FRONT_DAMP_REBOUND</a:t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02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-GB" sz="147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suspensions_REAR_TOE_OUT</a:t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02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-GB" sz="147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suspensions_REAR_SPRING_RATE</a:t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02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-GB" sz="147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suspensions_REAR_PACKER_RANGE</a:t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0" y="994775"/>
            <a:ext cx="5302802" cy="3838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LASSO</a:t>
            </a:r>
            <a:r>
              <a:rPr b="1" lang="en-GB"/>
              <a:t> → Predictive Modelling for Speed</a:t>
            </a:r>
            <a:endParaRPr b="1"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5865000" y="994775"/>
            <a:ext cx="33912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20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Char char="●"/>
            </a:pPr>
            <a:r>
              <a:rPr lang="en-GB" sz="1471">
                <a:solidFill>
                  <a:schemeClr val="dk1"/>
                </a:solidFill>
              </a:rPr>
              <a:t>LASSO lambda: 0.01 (2 d.p)</a:t>
            </a:r>
            <a:endParaRPr sz="1471">
              <a:solidFill>
                <a:schemeClr val="dk1"/>
              </a:solidFill>
            </a:endParaRPr>
          </a:p>
          <a:p>
            <a:pPr indent="-3220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Char char="●"/>
            </a:pPr>
            <a:r>
              <a:rPr lang="en-GB" sz="1471">
                <a:solidFill>
                  <a:schemeClr val="dk1"/>
                </a:solidFill>
              </a:rPr>
              <a:t>Plot displays how each coefficient weighs as the lambda value grows.</a:t>
            </a:r>
            <a:endParaRPr sz="1471">
              <a:solidFill>
                <a:schemeClr val="dk1"/>
              </a:solidFill>
            </a:endParaRPr>
          </a:p>
          <a:p>
            <a:pPr indent="-3220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Char char="●"/>
            </a:pPr>
            <a:r>
              <a:rPr lang="en-GB" sz="1471">
                <a:solidFill>
                  <a:schemeClr val="dk1"/>
                </a:solidFill>
              </a:rPr>
              <a:t>To determine redundant variables we look at which covariates are equal to 0.</a:t>
            </a:r>
            <a:endParaRPr sz="14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71">
              <a:solidFill>
                <a:schemeClr val="dk1"/>
              </a:solidFill>
            </a:endParaRPr>
          </a:p>
          <a:p>
            <a:pPr indent="-3220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72"/>
              <a:buChar char="●"/>
            </a:pPr>
            <a:r>
              <a:rPr lang="en-GB" sz="1471">
                <a:solidFill>
                  <a:schemeClr val="dk1"/>
                </a:solidFill>
              </a:rPr>
              <a:t>[Appendix B] - From the LASSO output, for lap time, we determine that all the </a:t>
            </a:r>
            <a:r>
              <a:rPr lang="en-GB" sz="1471">
                <a:solidFill>
                  <a:schemeClr val="dk1"/>
                </a:solidFill>
              </a:rPr>
              <a:t>variables</a:t>
            </a:r>
            <a:r>
              <a:rPr lang="en-GB" sz="1471">
                <a:solidFill>
                  <a:schemeClr val="dk1"/>
                </a:solidFill>
              </a:rPr>
              <a:t> are significant.</a:t>
            </a:r>
            <a:endParaRPr sz="14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7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4" y="1049875"/>
            <a:ext cx="5371650" cy="37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520"/>
              <a:t>Ridge</a:t>
            </a:r>
            <a:r>
              <a:rPr b="1" lang="en-GB" sz="2520"/>
              <a:t> → Comparison with LASSO</a:t>
            </a:r>
            <a:endParaRPr b="1" sz="2520"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570725" y="1571550"/>
            <a:ext cx="81801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1">
              <a:solidFill>
                <a:schemeClr val="dk1"/>
              </a:solidFill>
            </a:endParaRPr>
          </a:p>
          <a:p>
            <a:pPr indent="-331502" lvl="0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82">
                <a:solidFill>
                  <a:schemeClr val="dk1"/>
                </a:solidFill>
              </a:rPr>
              <a:t>Ridge Lambda: 0.18 (2 d.p) </a:t>
            </a:r>
            <a:endParaRPr sz="6482">
              <a:solidFill>
                <a:schemeClr val="dk1"/>
              </a:solidFill>
            </a:endParaRPr>
          </a:p>
          <a:p>
            <a:pPr indent="-331502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82">
                <a:solidFill>
                  <a:schemeClr val="dk1"/>
                </a:solidFill>
              </a:rPr>
              <a:t>Using LASSO to select the best covariates then running Ridge showcases that the CV RMSE are almost identical, however LASSO has a lower RMSE. </a:t>
            </a:r>
            <a:endParaRPr sz="6482">
              <a:solidFill>
                <a:schemeClr val="dk1"/>
              </a:solidFill>
            </a:endParaRPr>
          </a:p>
          <a:p>
            <a:pPr indent="-331502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82">
                <a:solidFill>
                  <a:schemeClr val="dk1"/>
                </a:solidFill>
              </a:rPr>
              <a:t>One method that can be used to attain even better model performance is through interaction terms. </a:t>
            </a:r>
            <a:endParaRPr sz="6482">
              <a:solidFill>
                <a:schemeClr val="dk1"/>
              </a:solidFill>
            </a:endParaRPr>
          </a:p>
          <a:p>
            <a:pPr indent="-331502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82">
                <a:solidFill>
                  <a:schemeClr val="dk1"/>
                </a:solidFill>
              </a:rPr>
              <a:t>This procedure is called feature engineering. </a:t>
            </a:r>
            <a:endParaRPr sz="648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71">
              <a:solidFill>
                <a:schemeClr val="dk1"/>
              </a:solidFill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13" y="2053525"/>
            <a:ext cx="2011475" cy="14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253750" y="1994400"/>
            <a:ext cx="4487700" cy="11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175" y="-4"/>
            <a:ext cx="1504827" cy="10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Conclusion</a:t>
            </a:r>
            <a:r>
              <a:rPr b="1" lang="en-GB"/>
              <a:t> → Simple Linear Regression Analysis </a:t>
            </a:r>
            <a:endParaRPr b="1"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We were able to effectively fit a </a:t>
            </a:r>
            <a:r>
              <a:rPr lang="en-GB">
                <a:solidFill>
                  <a:schemeClr val="dk1"/>
                </a:solidFill>
              </a:rPr>
              <a:t>simple linear </a:t>
            </a:r>
            <a:r>
              <a:rPr lang="en-GB">
                <a:solidFill>
                  <a:schemeClr val="dk1"/>
                </a:solidFill>
              </a:rPr>
              <a:t>linear model, to predict the responses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Max Speed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Lap Time Variance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The inputs analysed were 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brakes_DATA_MAX_TORQUE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brakes_DATA_FRONT_SHARE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drivetrain_DIFFERENTIAL_COAST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drivetrain_DIFFERENTIAL_PRELOAD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drivetrain_DIFFERENTIAL_POWER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suspensions_BASIC_WHEELBASE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suspensions_BASIC_CG_LOCATION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tyres_FRONT_PRESSURE_STATIC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tyres_REAR_PRESSURE_STATIC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This allows us to view the individual changes on these inputs and their effects, allowing for one to finetune the </a:t>
            </a:r>
            <a:r>
              <a:rPr lang="en-GB">
                <a:solidFill>
                  <a:schemeClr val="dk1"/>
                </a:solidFill>
              </a:rPr>
              <a:t>race car</a:t>
            </a:r>
            <a:r>
              <a:rPr lang="en-GB">
                <a:solidFill>
                  <a:schemeClr val="dk1"/>
                </a:solidFill>
              </a:rPr>
              <a:t> with a reasonable prediction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Conclusion</a:t>
            </a:r>
            <a:r>
              <a:rPr b="1" lang="en-GB"/>
              <a:t> → Multi Linear Regression Analysis </a:t>
            </a:r>
            <a:endParaRPr b="1"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were able to effectively fit a multi linear model, to predict the responses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Max Speed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Lap Time Variance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inputs analysed were the same as in our simple linear regression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This allows us to view the effect of a change in input in tandem with other inputs, allowing for one to finetune the race car with a more general picture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Any value for the parameters is able to be tested, allowing one to study the setup leading to the lowest lap time variance for example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Our model for predicting lap time variance is more accurate than max speed, as the R-squared scores are </a:t>
            </a:r>
            <a:r>
              <a:rPr b="1" lang="en-GB">
                <a:solidFill>
                  <a:schemeClr val="dk1"/>
                </a:solidFill>
              </a:rPr>
              <a:t>0.276 and 0.155</a:t>
            </a:r>
            <a:r>
              <a:rPr lang="en-GB">
                <a:solidFill>
                  <a:schemeClr val="dk1"/>
                </a:solidFill>
              </a:rPr>
              <a:t> respectively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Conclusion</a:t>
            </a:r>
            <a:r>
              <a:rPr b="1" lang="en-GB"/>
              <a:t> → LASSO and Ridge </a:t>
            </a:r>
            <a:endParaRPr b="1"/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Using LASSO we conclude that all the variables except</a:t>
            </a:r>
            <a:endParaRPr>
              <a:solidFill>
                <a:schemeClr val="dk1"/>
              </a:solidFill>
            </a:endParaRPr>
          </a:p>
          <a:p>
            <a:pPr indent="-322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Font typeface="Roboto"/>
              <a:buChar char="○"/>
            </a:pPr>
            <a:r>
              <a:rPr lang="en-GB" sz="147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brakes_DATA_MAX_TORQUE </a:t>
            </a:r>
            <a:endParaRPr sz="147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Font typeface="Roboto"/>
              <a:buChar char="○"/>
            </a:pPr>
            <a:r>
              <a:rPr lang="en-GB" sz="147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suspensions_BASIC_WHEELBASE</a:t>
            </a:r>
            <a:endParaRPr sz="147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Font typeface="Roboto"/>
              <a:buChar char="○"/>
            </a:pPr>
            <a:r>
              <a:rPr lang="en-GB" sz="147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suspensions_FRONT_ROD_LENGTH</a:t>
            </a:r>
            <a:endParaRPr sz="147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Font typeface="Roboto"/>
              <a:buChar char="○"/>
            </a:pPr>
            <a:r>
              <a:rPr lang="en-GB" sz="147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suspensions_FRONT_SPRING_RATE</a:t>
            </a:r>
            <a:endParaRPr sz="147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Font typeface="Roboto"/>
              <a:buChar char="○"/>
            </a:pPr>
            <a:r>
              <a:rPr lang="en-GB" sz="147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suspensions_FRONT_DAMP_FAST_BUMP</a:t>
            </a:r>
            <a:endParaRPr sz="147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Font typeface="Roboto"/>
              <a:buChar char="○"/>
            </a:pPr>
            <a:r>
              <a:rPr lang="en-GB" sz="147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suspensions_FRONT_DAMP_REBOUND</a:t>
            </a:r>
            <a:endParaRPr sz="147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Font typeface="Roboto"/>
              <a:buChar char="○"/>
            </a:pPr>
            <a:r>
              <a:rPr lang="en-GB" sz="147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suspensions_REAR_TOE_OUT</a:t>
            </a:r>
            <a:endParaRPr sz="147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Font typeface="Roboto"/>
              <a:buChar char="○"/>
            </a:pPr>
            <a:r>
              <a:rPr lang="en-GB" sz="147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suspensions_REAR_SPRING_RATE</a:t>
            </a:r>
            <a:endParaRPr sz="147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"/>
              <a:buFont typeface="Roboto"/>
              <a:buChar char="○"/>
            </a:pPr>
            <a:r>
              <a:rPr lang="en-GB" sz="147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suspensions_REAR_PACKER_RANGE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Should be included for optimal </a:t>
            </a:r>
            <a:r>
              <a:rPr lang="en-GB" sz="1400">
                <a:solidFill>
                  <a:schemeClr val="dk1"/>
                </a:solidFill>
              </a:rPr>
              <a:t>performance</a:t>
            </a:r>
            <a:r>
              <a:rPr lang="en-GB" sz="1400">
                <a:solidFill>
                  <a:schemeClr val="dk1"/>
                </a:solidFill>
              </a:rPr>
              <a:t> in lap time. However, we </a:t>
            </a:r>
            <a:r>
              <a:rPr lang="en-GB" sz="1400">
                <a:solidFill>
                  <a:schemeClr val="dk1"/>
                </a:solidFill>
              </a:rPr>
              <a:t>confirm</a:t>
            </a:r>
            <a:r>
              <a:rPr lang="en-GB" sz="1400">
                <a:solidFill>
                  <a:schemeClr val="dk1"/>
                </a:solidFill>
              </a:rPr>
              <a:t> that all the </a:t>
            </a:r>
            <a:r>
              <a:rPr lang="en-GB" sz="1400">
                <a:solidFill>
                  <a:schemeClr val="dk1"/>
                </a:solidFill>
              </a:rPr>
              <a:t>variables are necessary when achieving the desirable result in speed for the vehicles.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Conclusion</a:t>
            </a:r>
            <a:r>
              <a:rPr b="1" lang="en-GB"/>
              <a:t> → LASSO and Ridge</a:t>
            </a:r>
            <a:endParaRPr b="1"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From the previous slide, we decided to compare the CV (cross validation) RMSE (Root Mean Squared Error) of lap time LASSO.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Although both CV RMSE are very similar, the optimal model that will </a:t>
            </a:r>
            <a:r>
              <a:rPr lang="en-GB">
                <a:solidFill>
                  <a:schemeClr val="dk1"/>
                </a:solidFill>
              </a:rPr>
              <a:t>produce</a:t>
            </a:r>
            <a:r>
              <a:rPr lang="en-GB">
                <a:solidFill>
                  <a:schemeClr val="dk1"/>
                </a:solidFill>
              </a:rPr>
              <a:t> the best lap time for the vehicles will utilise LASSO.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53750" y="1994400"/>
            <a:ext cx="4487700" cy="11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175" y="-4"/>
            <a:ext cx="1504827" cy="10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253750" y="1994400"/>
            <a:ext cx="4487700" cy="11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APPENDIX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175" y="-4"/>
            <a:ext cx="1504827" cy="10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Appendix</a:t>
            </a:r>
            <a:endParaRPr b="1"/>
          </a:p>
        </p:txBody>
      </p:sp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A (LASSO for lap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250" y="2"/>
            <a:ext cx="2117425" cy="50005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Appendix</a:t>
            </a:r>
            <a:endParaRPr b="1"/>
          </a:p>
        </p:txBody>
      </p: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B (LASSO for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450" y="-12"/>
            <a:ext cx="2027724" cy="49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type="ctrTitle"/>
          </p:nvPr>
        </p:nvSpPr>
        <p:spPr>
          <a:xfrm>
            <a:off x="440400" y="1506650"/>
            <a:ext cx="8263200" cy="13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975" y="183150"/>
            <a:ext cx="1174050" cy="11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5"/>
          <p:cNvSpPr txBox="1"/>
          <p:nvPr>
            <p:ph type="ctrTitle"/>
          </p:nvPr>
        </p:nvSpPr>
        <p:spPr>
          <a:xfrm>
            <a:off x="2477700" y="2845550"/>
            <a:ext cx="4188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Time for Questions and Answers.</a:t>
            </a:r>
            <a:endParaRPr sz="2120"/>
          </a:p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NMP (New Member Project), we are given a large dataset of various configurations of a model car. From there we aim to extrapolate relationships from within the data and thus determine the most optimal configuration. Some of the relationships we explore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Distribution of lap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Speed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path of the car.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braking affects the lap times.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00475" y="42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Introduction</a:t>
            </a:r>
            <a:r>
              <a:rPr b="1" lang="en-GB"/>
              <a:t> → Data - Preprocessing</a:t>
            </a:r>
            <a:endParaRPr b="1"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Dataset of 50 </a:t>
            </a:r>
            <a:r>
              <a:rPr lang="en-GB">
                <a:solidFill>
                  <a:schemeClr val="dk1"/>
                </a:solidFill>
              </a:rPr>
              <a:t>different</a:t>
            </a:r>
            <a:r>
              <a:rPr lang="en-GB">
                <a:solidFill>
                  <a:schemeClr val="dk1"/>
                </a:solidFill>
              </a:rPr>
              <a:t> cars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Need to aggregate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Transpose the input data to match output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Replicate the dataset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Append the replicate input data to output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Then join them together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Renaming certain variables for clarity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Constructed data frame will be used in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00475" y="32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Introduction</a:t>
            </a:r>
            <a:r>
              <a:rPr b="1" lang="en-GB"/>
              <a:t> </a:t>
            </a:r>
            <a:r>
              <a:rPr b="1" lang="en-GB">
                <a:solidFill>
                  <a:schemeClr val="accent3"/>
                </a:solidFill>
              </a:rPr>
              <a:t>→ Data - Preprocessing</a:t>
            </a:r>
            <a:r>
              <a:rPr b="1" lang="en-GB"/>
              <a:t> → Exploratory Data Analysis (EDA)</a:t>
            </a:r>
            <a:endParaRPr b="1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574" y="1584926"/>
            <a:ext cx="3829951" cy="2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75" y="1584925"/>
            <a:ext cx="3665986" cy="26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252475" y="4194150"/>
            <a:ext cx="7529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Patterns in speed show a regular fluctuation </a:t>
            </a:r>
            <a:r>
              <a:rPr lang="en-GB">
                <a:solidFill>
                  <a:schemeClr val="dk1"/>
                </a:solidFill>
              </a:rPr>
              <a:t>between</a:t>
            </a:r>
            <a:r>
              <a:rPr lang="en-GB">
                <a:solidFill>
                  <a:schemeClr val="dk1"/>
                </a:solidFill>
              </a:rPr>
              <a:t> 40-80 km/h.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Regular spikes and troughs in the lap time.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00475" y="32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Introduction</a:t>
            </a:r>
            <a:r>
              <a:rPr b="1" lang="en-GB"/>
              <a:t> </a:t>
            </a:r>
            <a:r>
              <a:rPr b="1" lang="en-GB">
                <a:solidFill>
                  <a:schemeClr val="accent3"/>
                </a:solidFill>
              </a:rPr>
              <a:t>→ Data - Preprocessing</a:t>
            </a:r>
            <a:r>
              <a:rPr b="1" lang="en-GB"/>
              <a:t> → Exploratory Data Analysis (EDA)</a:t>
            </a:r>
            <a:endParaRPr b="1"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75" y="1483201"/>
            <a:ext cx="3789776" cy="26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925" y="1464255"/>
            <a:ext cx="3789776" cy="2719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252475" y="4194150"/>
            <a:ext cx="7529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Distribution of speed in km/h is </a:t>
            </a:r>
            <a:r>
              <a:rPr lang="en-GB">
                <a:solidFill>
                  <a:schemeClr val="dk1"/>
                </a:solidFill>
              </a:rPr>
              <a:t>positively</a:t>
            </a:r>
            <a:r>
              <a:rPr lang="en-GB">
                <a:solidFill>
                  <a:schemeClr val="dk1"/>
                </a:solidFill>
              </a:rPr>
              <a:t> skewed.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Distribution of lap count is </a:t>
            </a:r>
            <a:r>
              <a:rPr lang="en-GB">
                <a:solidFill>
                  <a:schemeClr val="dk1"/>
                </a:solidFill>
              </a:rPr>
              <a:t>multimodal and neither positive or negatively skewed.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00475" y="32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Introduction</a:t>
            </a:r>
            <a:r>
              <a:rPr b="1" lang="en-GB"/>
              <a:t> </a:t>
            </a:r>
            <a:r>
              <a:rPr b="1" lang="en-GB">
                <a:solidFill>
                  <a:schemeClr val="accent3"/>
                </a:solidFill>
              </a:rPr>
              <a:t>→ Data - Preprocessing</a:t>
            </a:r>
            <a:r>
              <a:rPr b="1" lang="en-GB"/>
              <a:t> → Exploratory Data Analysis (EDA)</a:t>
            </a:r>
            <a:endParaRPr b="1"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971225" y="4352700"/>
            <a:ext cx="7529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Heatmap on right showing correlations of many suspension inputs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Introductory analysis on different characteristics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075" y="816700"/>
            <a:ext cx="3459849" cy="36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225" y="1259000"/>
            <a:ext cx="2921025" cy="302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53750" y="1994400"/>
            <a:ext cx="4487700" cy="11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175" y="-4"/>
            <a:ext cx="1504827" cy="10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