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345" r:id="rId3"/>
    <p:sldId id="348" r:id="rId4"/>
    <p:sldId id="349" r:id="rId5"/>
    <p:sldId id="257" r:id="rId6"/>
    <p:sldId id="258" r:id="rId7"/>
    <p:sldId id="297" r:id="rId8"/>
    <p:sldId id="259" r:id="rId9"/>
    <p:sldId id="260" r:id="rId10"/>
    <p:sldId id="261" r:id="rId11"/>
    <p:sldId id="35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352" r:id="rId21"/>
    <p:sldId id="270" r:id="rId22"/>
    <p:sldId id="271" r:id="rId23"/>
    <p:sldId id="298" r:id="rId24"/>
    <p:sldId id="272" r:id="rId25"/>
    <p:sldId id="273" r:id="rId26"/>
    <p:sldId id="399" r:id="rId27"/>
    <p:sldId id="274" r:id="rId28"/>
    <p:sldId id="353" r:id="rId29"/>
    <p:sldId id="350" r:id="rId30"/>
    <p:sldId id="366" r:id="rId31"/>
    <p:sldId id="367" r:id="rId32"/>
    <p:sldId id="372" r:id="rId33"/>
    <p:sldId id="400" r:id="rId34"/>
    <p:sldId id="368" r:id="rId35"/>
    <p:sldId id="369" r:id="rId36"/>
    <p:sldId id="370" r:id="rId37"/>
    <p:sldId id="371" r:id="rId38"/>
    <p:sldId id="373" r:id="rId39"/>
    <p:sldId id="374" r:id="rId40"/>
    <p:sldId id="375" r:id="rId41"/>
    <p:sldId id="376" r:id="rId42"/>
    <p:sldId id="377" r:id="rId43"/>
    <p:sldId id="401" r:id="rId44"/>
    <p:sldId id="378" r:id="rId45"/>
    <p:sldId id="379" r:id="rId46"/>
    <p:sldId id="380" r:id="rId47"/>
    <p:sldId id="402" r:id="rId48"/>
    <p:sldId id="381" r:id="rId49"/>
    <p:sldId id="382" r:id="rId50"/>
    <p:sldId id="404" r:id="rId51"/>
    <p:sldId id="403" r:id="rId52"/>
    <p:sldId id="383" r:id="rId53"/>
    <p:sldId id="405" r:id="rId54"/>
    <p:sldId id="384" r:id="rId55"/>
    <p:sldId id="406" r:id="rId56"/>
    <p:sldId id="385" r:id="rId57"/>
    <p:sldId id="386" r:id="rId58"/>
    <p:sldId id="407" r:id="rId59"/>
    <p:sldId id="387" r:id="rId60"/>
    <p:sldId id="388" r:id="rId61"/>
    <p:sldId id="389" r:id="rId62"/>
    <p:sldId id="390" r:id="rId63"/>
    <p:sldId id="391" r:id="rId64"/>
    <p:sldId id="392" r:id="rId65"/>
    <p:sldId id="394" r:id="rId66"/>
    <p:sldId id="393" r:id="rId67"/>
    <p:sldId id="395" r:id="rId68"/>
    <p:sldId id="284" r:id="rId69"/>
    <p:sldId id="396" r:id="rId70"/>
    <p:sldId id="397" r:id="rId71"/>
    <p:sldId id="408" r:id="rId72"/>
    <p:sldId id="398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6542" autoAdjust="0"/>
  </p:normalViewPr>
  <p:slideViewPr>
    <p:cSldViewPr snapToGrid="0">
      <p:cViewPr varScale="1">
        <p:scale>
          <a:sx n="57" d="100"/>
          <a:sy n="57" d="100"/>
        </p:scale>
        <p:origin x="11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01017-9130-4203-A255-D888A8CC65A6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3F4AA-D0CE-4E61-93E8-CF07B6EA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64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51A41-1B4F-4036-A40A-96DD57F6A7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30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65°+360°=425°; 65°-360°=-295°</a:t>
            </a:r>
          </a:p>
          <a:p>
            <a:endParaRPr lang="en-US" dirty="0"/>
          </a:p>
          <a:p>
            <a:r>
              <a:rPr lang="en-US" dirty="0"/>
              <a:t>300°+360°=660°; 300°-360°=-60° </a:t>
            </a:r>
          </a:p>
          <a:p>
            <a:endParaRPr lang="en-US" dirty="0"/>
          </a:p>
          <a:p>
            <a:r>
              <a:rPr lang="en-US" dirty="0"/>
              <a:t>#3: −900°+360°=−540°; −540°+360°=−180°; −180°+360°=180°</a:t>
            </a:r>
          </a:p>
          <a:p>
            <a:r>
              <a:rPr lang="en-US" dirty="0"/>
              <a:t>#5: −125°+360°=235°; −125°−360°=−485°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4B360-156B-43D2-8960-6001577024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94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4B360-156B-43D2-8960-6001577024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85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Probably only need to memorize</a:t>
            </a:r>
            <a:r>
              <a:rPr lang="en-US" baseline="0" dirty="0"/>
              <a:t> 1</a:t>
            </a:r>
            <a:r>
              <a:rPr lang="en-US" baseline="30000" dirty="0"/>
              <a:t>st</a:t>
            </a:r>
            <a:r>
              <a:rPr lang="en-US" baseline="0" dirty="0"/>
              <a:t> quadrant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4B360-156B-43D2-8960-6001577024C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38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135°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180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°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−50°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180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°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18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180°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=225°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b="0" i="0" dirty="0">
                    <a:latin typeface="Cambria Math" panose="02040503050406030204" pitchFamily="18" charset="0"/>
                  </a:rPr>
                  <a:t>#9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40°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180°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 smtClean="0">
                    <a:latin typeface="Cambria Math"/>
                  </a:rPr>
                  <a:t>135°(𝜋/180°)=3𝜋/4</a:t>
                </a:r>
                <a:endParaRPr lang="en-US" b="0" dirty="0" smtClean="0"/>
              </a:p>
              <a:p>
                <a:r>
                  <a:rPr lang="en-US" b="0" i="0" smtClean="0">
                    <a:latin typeface="Cambria Math"/>
                  </a:rPr>
                  <a:t>−50°(𝜋/180°)=−5𝜋/18</a:t>
                </a:r>
                <a:endParaRPr lang="en-US" b="0" dirty="0" smtClean="0"/>
              </a:p>
              <a:p>
                <a:r>
                  <a:rPr lang="en-US" b="0" i="0" smtClean="0">
                    <a:latin typeface="Cambria Math"/>
                  </a:rPr>
                  <a:t>5𝜋/4 ((180°)/𝜋)=225°</a:t>
                </a:r>
                <a:endParaRPr lang="en-US" b="0" dirty="0" smtClean="0"/>
              </a:p>
              <a:p>
                <a:r>
                  <a:rPr lang="en-US" b="0" i="0" smtClean="0">
                    <a:latin typeface="Cambria Math"/>
                  </a:rPr>
                  <a:t>𝜋/10 ((180°)/𝜋)=18°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4B360-156B-43D2-8960-6001577024C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19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4B360-156B-43D2-8960-6001577024C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49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𝜃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r>
                        <a:rPr lang="en-US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latin typeface="Cambria Math"/>
                        </a:rPr>
                        <m:t>=220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=110</m:t>
                      </m:r>
                      <m:r>
                        <a:rPr lang="en-US" b="0" i="1" smtClean="0">
                          <a:latin typeface="Cambria Math"/>
                        </a:rPr>
                        <m:t>𝜋</m:t>
                      </m:r>
                      <m:r>
                        <a:rPr lang="en-US" b="0" i="1" smtClean="0">
                          <a:latin typeface="Cambria Math"/>
                        </a:rPr>
                        <m:t>≈346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220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=12100</m:t>
                      </m:r>
                      <m:r>
                        <a:rPr lang="en-US" b="0" i="1" smtClean="0">
                          <a:latin typeface="Cambria Math"/>
                        </a:rPr>
                        <m:t>𝜋</m:t>
                      </m:r>
                      <m:r>
                        <a:rPr lang="en-US" b="0" i="1" smtClean="0">
                          <a:latin typeface="Cambria Math"/>
                        </a:rPr>
                        <m:t>≈38013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#29</a:t>
                </a:r>
              </a:p>
              <a:p>
                <a:r>
                  <a:rPr lang="en-US" dirty="0"/>
                  <a:t>Convert to radians.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100°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180°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≈1.53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 smtClean="0">
                    <a:latin typeface="Cambria Math"/>
                  </a:rPr>
                  <a:t>𝜃=𝜋/2</a:t>
                </a:r>
                <a:endParaRPr lang="en-US" b="0" dirty="0" smtClean="0"/>
              </a:p>
              <a:p>
                <a:r>
                  <a:rPr lang="en-US" b="0" i="0" smtClean="0">
                    <a:latin typeface="Cambria Math"/>
                  </a:rPr>
                  <a:t>𝑠=𝑟𝜃</a:t>
                </a:r>
                <a:endParaRPr lang="en-US" b="0" dirty="0" smtClean="0"/>
              </a:p>
              <a:p>
                <a:r>
                  <a:rPr lang="en-US" b="0" i="0" smtClean="0">
                    <a:latin typeface="Cambria Math"/>
                  </a:rPr>
                  <a:t>𝑠=220(𝜋/2)=110𝜋≈346</a:t>
                </a:r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b="0" i="0" smtClean="0">
                    <a:latin typeface="Cambria Math"/>
                  </a:rPr>
                  <a:t>𝐴=1/2 𝑟^2 𝜃</a:t>
                </a:r>
                <a:endParaRPr lang="en-US" b="0" dirty="0" smtClean="0"/>
              </a:p>
              <a:p>
                <a:r>
                  <a:rPr lang="en-US" b="0" i="0" smtClean="0">
                    <a:latin typeface="Cambria Math"/>
                  </a:rPr>
                  <a:t>𝐴=1/2 (220)^2 (𝜋/2)=12100𝜋≈38013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4B360-156B-43D2-8960-6001577024C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741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4B360-156B-43D2-8960-6001577024C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288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−3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18</m:t>
                          </m:r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=3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latin typeface="Cambria Math"/>
                      </a:rPr>
                      <m:t>     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i="1" dirty="0">
                    <a:latin typeface="Cambria Math"/>
                  </a:rPr>
                  <a:t>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tan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csc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=−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sec</m:t>
                        </m:r>
                      </m:fName>
                      <m:e>
                        <m:r>
                          <a:rPr lang="en-US" b="0" i="1" dirty="0" smtClean="0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cot</m:t>
                        </m:r>
                      </m:fName>
                      <m:e>
                        <m:r>
                          <a:rPr lang="en-US" b="0" i="1" dirty="0" smtClean="0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=−1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r>
                        <a:rPr lang="en-US" b="0" i="1" smtClean="0">
                          <a:latin typeface="Cambria Math"/>
                        </a:rPr>
                        <m:t>=10</m:t>
                      </m:r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tan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csc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sec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cot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=−1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tan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csc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𝑢𝑛𝑑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sec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=−1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cot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𝑢𝑛𝑑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 smtClean="0">
                    <a:latin typeface="Cambria Math"/>
                  </a:rPr>
                  <a:t>𝑟^2=𝑥^2+𝑦^2=3^2+(−3)^2</a:t>
                </a:r>
                <a:endParaRPr lang="en-US" b="0" i="1" dirty="0" smtClean="0">
                  <a:latin typeface="Cambria Math"/>
                </a:endParaRPr>
              </a:p>
              <a:p>
                <a:r>
                  <a:rPr lang="en-US" b="0" i="0" smtClean="0">
                    <a:latin typeface="Cambria Math"/>
                  </a:rPr>
                  <a:t>𝑟=√18=3√2</a:t>
                </a:r>
                <a:endParaRPr lang="en-US" b="0" i="1" dirty="0" smtClean="0">
                  <a:latin typeface="Cambria Math"/>
                </a:endParaRPr>
              </a:p>
              <a:p>
                <a:r>
                  <a:rPr lang="en-US" b="0" i="0" smtClean="0">
                    <a:latin typeface="Cambria Math"/>
                  </a:rPr>
                  <a:t>sin⁡𝜃=−3/(3√2)=−√2/2        cos⁡𝜃=3/(3√2)=√2/2</a:t>
                </a:r>
                <a:r>
                  <a:rPr lang="en-US" b="0" i="1" dirty="0" smtClean="0">
                    <a:latin typeface="Cambria Math"/>
                  </a:rPr>
                  <a:t>   </a:t>
                </a:r>
                <a:r>
                  <a:rPr lang="en-US" b="0" i="0" smtClean="0">
                    <a:latin typeface="Cambria Math"/>
                  </a:rPr>
                  <a:t>tan⁡𝜃=−3/3=−1</a:t>
                </a:r>
                <a:endParaRPr lang="en-US" dirty="0" smtClean="0"/>
              </a:p>
              <a:p>
                <a:r>
                  <a:rPr lang="en-US" b="0" i="0" smtClean="0">
                    <a:latin typeface="Cambria Math"/>
                  </a:rPr>
                  <a:t>csc⁡𝜃=−√2</a:t>
                </a:r>
                <a:r>
                  <a:rPr lang="en-US" dirty="0" smtClean="0"/>
                  <a:t>               </a:t>
                </a:r>
                <a:r>
                  <a:rPr lang="en-US" b="0" i="0" dirty="0" smtClean="0">
                    <a:latin typeface="Cambria Math"/>
                  </a:rPr>
                  <a:t>sec⁡𝜃=√2</a:t>
                </a:r>
                <a:r>
                  <a:rPr lang="en-US" dirty="0" smtClean="0"/>
                  <a:t>           </a:t>
                </a:r>
                <a:r>
                  <a:rPr lang="en-US" b="0" i="0" dirty="0" smtClean="0">
                    <a:latin typeface="Cambria Math"/>
                  </a:rPr>
                  <a:t>cot⁡𝜃=−1</a:t>
                </a:r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b="0" i="0" smtClean="0">
                    <a:latin typeface="Cambria Math"/>
                  </a:rPr>
                  <a:t>𝑟^2=(−8)^2+〖15〗^2=289</a:t>
                </a:r>
                <a:endParaRPr lang="en-US" b="0" dirty="0" smtClean="0"/>
              </a:p>
              <a:p>
                <a:r>
                  <a:rPr lang="en-US" b="0" i="0" smtClean="0">
                    <a:latin typeface="Cambria Math"/>
                  </a:rPr>
                  <a:t>𝑟=17</a:t>
                </a:r>
                <a:endParaRPr lang="en-US" b="0" dirty="0" smtClean="0"/>
              </a:p>
              <a:p>
                <a:r>
                  <a:rPr lang="en-US" b="0" i="0" smtClean="0">
                    <a:latin typeface="Cambria Math"/>
                  </a:rPr>
                  <a:t>sin⁡𝜃=15/17</a:t>
                </a:r>
                <a:r>
                  <a:rPr lang="en-US" dirty="0" smtClean="0"/>
                  <a:t>	</a:t>
                </a:r>
                <a:r>
                  <a:rPr lang="en-US" b="0" i="0" smtClean="0">
                    <a:latin typeface="Cambria Math"/>
                  </a:rPr>
                  <a:t>cos⁡𝜃=−8/17</a:t>
                </a:r>
                <a:r>
                  <a:rPr lang="en-US" dirty="0" smtClean="0"/>
                  <a:t>	</a:t>
                </a:r>
                <a:r>
                  <a:rPr lang="en-US" b="0" i="0" smtClean="0">
                    <a:latin typeface="Cambria Math"/>
                  </a:rPr>
                  <a:t>tan⁡𝜃=−15/8</a:t>
                </a:r>
                <a:endParaRPr lang="en-US" b="0" dirty="0" smtClean="0"/>
              </a:p>
              <a:p>
                <a:r>
                  <a:rPr lang="en-US" b="0" i="0" smtClean="0">
                    <a:latin typeface="Cambria Math"/>
                  </a:rPr>
                  <a:t>csc⁡𝜃=17/15</a:t>
                </a:r>
                <a:r>
                  <a:rPr lang="en-US" dirty="0" smtClean="0"/>
                  <a:t>	</a:t>
                </a:r>
                <a:r>
                  <a:rPr lang="en-US" b="0" i="0" smtClean="0">
                    <a:latin typeface="Cambria Math"/>
                  </a:rPr>
                  <a:t>sec⁡𝜃=−17/8</a:t>
                </a:r>
                <a:r>
                  <a:rPr lang="en-US" dirty="0" smtClean="0"/>
                  <a:t>	</a:t>
                </a:r>
                <a:r>
                  <a:rPr lang="en-US" b="0" i="0" smtClean="0">
                    <a:latin typeface="Cambria Math"/>
                  </a:rPr>
                  <a:t>cot⁡𝜃=−8/15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b="0" i="0" smtClean="0">
                    <a:latin typeface="Cambria Math"/>
                  </a:rPr>
                  <a:t>sin⁡𝜃=0</a:t>
                </a:r>
                <a:r>
                  <a:rPr lang="en-US" dirty="0" smtClean="0"/>
                  <a:t>	</a:t>
                </a:r>
                <a:r>
                  <a:rPr lang="en-US" b="0" i="0" smtClean="0">
                    <a:latin typeface="Cambria Math"/>
                  </a:rPr>
                  <a:t>cos⁡𝜃=−1</a:t>
                </a:r>
                <a:r>
                  <a:rPr lang="en-US" dirty="0" smtClean="0"/>
                  <a:t>	</a:t>
                </a:r>
                <a:r>
                  <a:rPr lang="en-US" b="0" i="0" smtClean="0">
                    <a:latin typeface="Cambria Math"/>
                  </a:rPr>
                  <a:t>tan⁡𝜃=0</a:t>
                </a:r>
                <a:endParaRPr lang="en-US" b="0" dirty="0" smtClean="0"/>
              </a:p>
              <a:p>
                <a:r>
                  <a:rPr lang="en-US" b="0" i="0" smtClean="0">
                    <a:latin typeface="Cambria Math"/>
                  </a:rPr>
                  <a:t>csc⁡𝜃=𝑢𝑛𝑑</a:t>
                </a:r>
                <a:r>
                  <a:rPr lang="en-US" dirty="0" smtClean="0"/>
                  <a:t>	</a:t>
                </a:r>
                <a:r>
                  <a:rPr lang="en-US" b="0" i="0" smtClean="0">
                    <a:latin typeface="Cambria Math"/>
                  </a:rPr>
                  <a:t>sec⁡𝜃=−1</a:t>
                </a:r>
                <a:r>
                  <a:rPr lang="en-US" dirty="0" smtClean="0"/>
                  <a:t>	</a:t>
                </a:r>
                <a:r>
                  <a:rPr lang="en-US" b="0" i="0" smtClean="0">
                    <a:latin typeface="Cambria Math"/>
                  </a:rPr>
                  <a:t>cot⁡𝜃=𝑢𝑛𝑑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4B360-156B-43D2-8960-6001577024C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665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−3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18</m:t>
                          </m:r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=3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latin typeface="Cambria Math"/>
                      </a:rPr>
                      <m:t>     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i="1" dirty="0">
                    <a:latin typeface="Cambria Math"/>
                  </a:rPr>
                  <a:t>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tan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csc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=−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sec</m:t>
                        </m:r>
                      </m:fName>
                      <m:e>
                        <m:r>
                          <a:rPr lang="en-US" b="0" i="1" dirty="0" smtClean="0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cot</m:t>
                        </m:r>
                      </m:fName>
                      <m:e>
                        <m:r>
                          <a:rPr lang="en-US" b="0" i="1" dirty="0" smtClean="0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=−1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−8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15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=289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r>
                        <a:rPr lang="en-US" b="0" i="1" smtClean="0">
                          <a:latin typeface="Cambria Math"/>
                        </a:rPr>
                        <m:t>=17</m:t>
                      </m:r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17</m:t>
                        </m:r>
                      </m:den>
                    </m:f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8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17</m:t>
                        </m:r>
                      </m:den>
                    </m:f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tan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8</m:t>
                        </m:r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csc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17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15</m:t>
                        </m:r>
                      </m:den>
                    </m:f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sec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17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cot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8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15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=−1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tan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csc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𝑢𝑛𝑑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sec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=−1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cot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𝑢𝑛𝑑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 smtClean="0">
                    <a:latin typeface="Cambria Math"/>
                  </a:rPr>
                  <a:t>𝑟^2=𝑥^2+𝑦^2=3^2+(−3)^2</a:t>
                </a:r>
                <a:endParaRPr lang="en-US" b="0" i="1" dirty="0" smtClean="0">
                  <a:latin typeface="Cambria Math"/>
                </a:endParaRPr>
              </a:p>
              <a:p>
                <a:r>
                  <a:rPr lang="en-US" b="0" i="0" smtClean="0">
                    <a:latin typeface="Cambria Math"/>
                  </a:rPr>
                  <a:t>𝑟=√18=3√2</a:t>
                </a:r>
                <a:endParaRPr lang="en-US" b="0" i="1" dirty="0" smtClean="0">
                  <a:latin typeface="Cambria Math"/>
                </a:endParaRPr>
              </a:p>
              <a:p>
                <a:r>
                  <a:rPr lang="en-US" b="0" i="0" smtClean="0">
                    <a:latin typeface="Cambria Math"/>
                  </a:rPr>
                  <a:t>sin⁡𝜃=−3/(3√2)=−√2/2        cos⁡𝜃=3/(3√2)=√2/2</a:t>
                </a:r>
                <a:r>
                  <a:rPr lang="en-US" b="0" i="1" dirty="0" smtClean="0">
                    <a:latin typeface="Cambria Math"/>
                  </a:rPr>
                  <a:t>   </a:t>
                </a:r>
                <a:r>
                  <a:rPr lang="en-US" b="0" i="0" smtClean="0">
                    <a:latin typeface="Cambria Math"/>
                  </a:rPr>
                  <a:t>tan⁡𝜃=−3/3=−1</a:t>
                </a:r>
                <a:endParaRPr lang="en-US" dirty="0" smtClean="0"/>
              </a:p>
              <a:p>
                <a:r>
                  <a:rPr lang="en-US" b="0" i="0" smtClean="0">
                    <a:latin typeface="Cambria Math"/>
                  </a:rPr>
                  <a:t>csc⁡𝜃=−√2</a:t>
                </a:r>
                <a:r>
                  <a:rPr lang="en-US" dirty="0" smtClean="0"/>
                  <a:t>               </a:t>
                </a:r>
                <a:r>
                  <a:rPr lang="en-US" b="0" i="0" dirty="0" smtClean="0">
                    <a:latin typeface="Cambria Math"/>
                  </a:rPr>
                  <a:t>sec⁡𝜃=√2</a:t>
                </a:r>
                <a:r>
                  <a:rPr lang="en-US" dirty="0" smtClean="0"/>
                  <a:t>           </a:t>
                </a:r>
                <a:r>
                  <a:rPr lang="en-US" b="0" i="0" dirty="0" smtClean="0">
                    <a:latin typeface="Cambria Math"/>
                  </a:rPr>
                  <a:t>cot⁡𝜃=−1</a:t>
                </a:r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b="0" i="0" smtClean="0">
                    <a:latin typeface="Cambria Math"/>
                  </a:rPr>
                  <a:t>𝑟^2=(−8)^2+〖15〗^2=289</a:t>
                </a:r>
                <a:endParaRPr lang="en-US" b="0" dirty="0" smtClean="0"/>
              </a:p>
              <a:p>
                <a:r>
                  <a:rPr lang="en-US" b="0" i="0" smtClean="0">
                    <a:latin typeface="Cambria Math"/>
                  </a:rPr>
                  <a:t>𝑟=17</a:t>
                </a:r>
                <a:endParaRPr lang="en-US" b="0" dirty="0" smtClean="0"/>
              </a:p>
              <a:p>
                <a:r>
                  <a:rPr lang="en-US" b="0" i="0" smtClean="0">
                    <a:latin typeface="Cambria Math"/>
                  </a:rPr>
                  <a:t>sin⁡𝜃=15/17</a:t>
                </a:r>
                <a:r>
                  <a:rPr lang="en-US" dirty="0" smtClean="0"/>
                  <a:t>	</a:t>
                </a:r>
                <a:r>
                  <a:rPr lang="en-US" b="0" i="0" smtClean="0">
                    <a:latin typeface="Cambria Math"/>
                  </a:rPr>
                  <a:t>cos⁡𝜃=−8/17</a:t>
                </a:r>
                <a:r>
                  <a:rPr lang="en-US" dirty="0" smtClean="0"/>
                  <a:t>	</a:t>
                </a:r>
                <a:r>
                  <a:rPr lang="en-US" b="0" i="0" smtClean="0">
                    <a:latin typeface="Cambria Math"/>
                  </a:rPr>
                  <a:t>tan⁡𝜃=−15/8</a:t>
                </a:r>
                <a:endParaRPr lang="en-US" b="0" dirty="0" smtClean="0"/>
              </a:p>
              <a:p>
                <a:r>
                  <a:rPr lang="en-US" b="0" i="0" smtClean="0">
                    <a:latin typeface="Cambria Math"/>
                  </a:rPr>
                  <a:t>csc⁡𝜃=17/15</a:t>
                </a:r>
                <a:r>
                  <a:rPr lang="en-US" dirty="0" smtClean="0"/>
                  <a:t>	</a:t>
                </a:r>
                <a:r>
                  <a:rPr lang="en-US" b="0" i="0" smtClean="0">
                    <a:latin typeface="Cambria Math"/>
                  </a:rPr>
                  <a:t>sec⁡𝜃=−17/8</a:t>
                </a:r>
                <a:r>
                  <a:rPr lang="en-US" dirty="0" smtClean="0"/>
                  <a:t>	</a:t>
                </a:r>
                <a:r>
                  <a:rPr lang="en-US" b="0" i="0" smtClean="0">
                    <a:latin typeface="Cambria Math"/>
                  </a:rPr>
                  <a:t>cot⁡𝜃=−8/15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b="0" i="0" smtClean="0">
                    <a:latin typeface="Cambria Math"/>
                  </a:rPr>
                  <a:t>sin⁡𝜃=0</a:t>
                </a:r>
                <a:r>
                  <a:rPr lang="en-US" dirty="0" smtClean="0"/>
                  <a:t>	</a:t>
                </a:r>
                <a:r>
                  <a:rPr lang="en-US" b="0" i="0" smtClean="0">
                    <a:latin typeface="Cambria Math"/>
                  </a:rPr>
                  <a:t>cos⁡𝜃=−1</a:t>
                </a:r>
                <a:r>
                  <a:rPr lang="en-US" dirty="0" smtClean="0"/>
                  <a:t>	</a:t>
                </a:r>
                <a:r>
                  <a:rPr lang="en-US" b="0" i="0" smtClean="0">
                    <a:latin typeface="Cambria Math"/>
                  </a:rPr>
                  <a:t>tan⁡𝜃=0</a:t>
                </a:r>
                <a:endParaRPr lang="en-US" b="0" dirty="0" smtClean="0"/>
              </a:p>
              <a:p>
                <a:r>
                  <a:rPr lang="en-US" b="0" i="0" smtClean="0">
                    <a:latin typeface="Cambria Math"/>
                  </a:rPr>
                  <a:t>csc⁡𝜃=𝑢𝑛𝑑</a:t>
                </a:r>
                <a:r>
                  <a:rPr lang="en-US" dirty="0" smtClean="0"/>
                  <a:t>	</a:t>
                </a:r>
                <a:r>
                  <a:rPr lang="en-US" b="0" i="0" smtClean="0">
                    <a:latin typeface="Cambria Math"/>
                  </a:rPr>
                  <a:t>sec⁡𝜃=−1</a:t>
                </a:r>
                <a:r>
                  <a:rPr lang="en-US" dirty="0" smtClean="0"/>
                  <a:t>	</a:t>
                </a:r>
                <a:r>
                  <a:rPr lang="en-US" b="0" i="0" smtClean="0">
                    <a:latin typeface="Cambria Math"/>
                  </a:rPr>
                  <a:t>cot⁡𝜃=𝑢𝑛𝑑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4B360-156B-43D2-8960-6001577024C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66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gives what</a:t>
            </a:r>
            <a:r>
              <a:rPr lang="en-US" baseline="0" dirty="0"/>
              <a:t> is positive.  </a:t>
            </a:r>
          </a:p>
          <a:p>
            <a:r>
              <a:rPr lang="en-US" baseline="0" dirty="0"/>
              <a:t>The reciprocal functions are the same (</a:t>
            </a:r>
            <a:r>
              <a:rPr lang="en-US" baseline="0" dirty="0" err="1"/>
              <a:t>csc</a:t>
            </a:r>
            <a:r>
              <a:rPr lang="en-US" baseline="0" dirty="0"/>
              <a:t> is with sin, etc.)</a:t>
            </a:r>
          </a:p>
          <a:p>
            <a:r>
              <a:rPr lang="en-US" baseline="0" dirty="0"/>
              <a:t>Way to remember “All Students Take Calculus”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4B360-156B-43D2-8960-6001577024C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59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4B360-156B-43D2-8960-6001577024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589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18</m:t>
                      </m:r>
                      <m:r>
                        <a:rPr lang="en-US" b="0" i="1" smtClean="0">
                          <a:latin typeface="Cambria Math"/>
                        </a:rPr>
                        <m:t>0°−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b="0" i="1" smtClean="0">
                          <a:latin typeface="Cambria Math"/>
                        </a:rPr>
                        <m:t>0°=30°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#15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</a:rPr>
                        <m:t>𝜋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7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 smtClean="0">
                    <a:latin typeface="Cambria Math"/>
                  </a:rPr>
                  <a:t>210°−180°=30°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b="0" i="0" smtClean="0">
                    <a:latin typeface="Cambria Math"/>
                  </a:rPr>
                  <a:t>𝜋−7𝜋/9=2𝜋/9</a:t>
                </a:r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Reference angle is 180°</a:t>
                </a:r>
                <a:r>
                  <a:rPr lang="en-US" baseline="0" dirty="0" smtClean="0"/>
                  <a:t> - 120° = 60° </a:t>
                </a:r>
              </a:p>
              <a:p>
                <a:r>
                  <a:rPr lang="en-US" baseline="0" dirty="0" smtClean="0"/>
                  <a:t>In quadrant III</a:t>
                </a:r>
              </a:p>
              <a:p>
                <a:r>
                  <a:rPr lang="en-US" b="0" i="0" smtClean="0">
                    <a:latin typeface="Cambria Math"/>
                  </a:rPr>
                  <a:t>cos⁡(−210°)=−1/2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4B360-156B-43D2-8960-6001577024C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36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Reference angle is  </a:t>
                </a:r>
                <a:r>
                  <a:rPr lang="en-US" baseline="0" dirty="0"/>
                  <a:t>60° </a:t>
                </a:r>
              </a:p>
              <a:p>
                <a:r>
                  <a:rPr lang="en-US" baseline="0" dirty="0"/>
                  <a:t>In quadrant IV (cos positive)</a:t>
                </a:r>
              </a:p>
              <a:p>
                <a:r>
                  <a:rPr lang="en-US" baseline="0" dirty="0"/>
                  <a:t>Use 30°-60°-90° triangle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−60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°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#25</a:t>
                </a:r>
              </a:p>
              <a:p>
                <a:r>
                  <a:rPr lang="en-US" dirty="0"/>
                  <a:t>Reference angle is 30°</a:t>
                </a:r>
              </a:p>
              <a:p>
                <a:r>
                  <a:rPr lang="en-US" dirty="0"/>
                  <a:t>In quadrant III (sin negative)</a:t>
                </a:r>
              </a:p>
              <a:p>
                <a:r>
                  <a:rPr lang="en-US" dirty="0"/>
                  <a:t>Use 30°-60°-90°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−150°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30°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 smtClean="0">
                    <a:latin typeface="Cambria Math"/>
                  </a:rPr>
                  <a:t>210°−180°=30°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b="0" i="0" smtClean="0">
                    <a:latin typeface="Cambria Math"/>
                  </a:rPr>
                  <a:t>𝜋−7𝜋/9=2𝜋/9</a:t>
                </a:r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Reference angle is 180°</a:t>
                </a:r>
                <a:r>
                  <a:rPr lang="en-US" baseline="0" dirty="0" smtClean="0"/>
                  <a:t> - 120° = 60° </a:t>
                </a:r>
              </a:p>
              <a:p>
                <a:r>
                  <a:rPr lang="en-US" baseline="0" dirty="0" smtClean="0"/>
                  <a:t>In quadrant III</a:t>
                </a:r>
              </a:p>
              <a:p>
                <a:r>
                  <a:rPr lang="en-US" b="0" i="0" smtClean="0">
                    <a:latin typeface="Cambria Math"/>
                  </a:rPr>
                  <a:t>cos⁡(−210°)=−1/2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4B360-156B-43D2-8960-6001577024C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244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32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53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32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8°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=24.2 </m:t>
                      </m:r>
                      <m:r>
                        <a:rPr lang="en-US" b="0" i="1" smtClean="0">
                          <a:latin typeface="Cambria Math"/>
                        </a:rPr>
                        <m:t>𝑓𝑡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 smtClean="0">
                    <a:latin typeface="Cambria Math"/>
                  </a:rPr>
                  <a:t>𝑑=𝑣^2/32  sin⁡2𝜃</a:t>
                </a:r>
                <a:endParaRPr lang="en-US" b="0" dirty="0" smtClean="0"/>
              </a:p>
              <a:p>
                <a:r>
                  <a:rPr lang="en-US" b="0" i="0" smtClean="0">
                    <a:latin typeface="Cambria Math"/>
                  </a:rPr>
                  <a:t>𝑑=〖27〗^2/32  sin⁡(2(20°))=14.64 𝑓𝑡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4B360-156B-43D2-8960-6001577024C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543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dirty="0"/>
              <a:t>Amplitude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dirty="0"/>
              <a:t>period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dirty="0"/>
              <a:t>key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324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 is like h</a:t>
            </a:r>
          </a:p>
          <a:p>
            <a:r>
              <a:rPr lang="en-US" dirty="0"/>
              <a:t>d is like 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125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amp: 5; period: 2</a:t>
            </a:r>
            <a:r>
              <a:rPr lang="el-GR" dirty="0"/>
              <a:t>π</a:t>
            </a:r>
            <a:endParaRPr lang="en-US" dirty="0"/>
          </a:p>
          <a:p>
            <a:r>
              <a:rPr lang="en-US" dirty="0"/>
              <a:t>#7</a:t>
            </a:r>
          </a:p>
          <a:p>
            <a:r>
              <a:rPr lang="en-US" dirty="0"/>
              <a:t>Amp: 4; period: </a:t>
            </a:r>
            <a:r>
              <a:rPr lang="el-GR" dirty="0"/>
              <a:t>π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3F4AA-D0CE-4E61-93E8-CF07B6EA289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206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as sine, but amp =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347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Period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Amp = 1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Period </a:t>
                </a:r>
                <a:r>
                  <a:rPr lang="en-US" b="0" i="0">
                    <a:latin typeface="Cambria Math" panose="02040503050406030204" pitchFamily="18" charset="0"/>
                  </a:rPr>
                  <a:t>𝑇=2𝜋/𝑏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𝑇=2𝜋/(1/2)=4𝜋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860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𝑟𝑖𝑔h𝑡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Draw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dirty="0"/>
                  <a:t> first</a:t>
                </a:r>
                <a:r>
                  <a:rPr lang="en-US" baseline="0" dirty="0"/>
                  <a:t> and then do the phase shift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>
                    <a:latin typeface="Cambria Math" panose="02040503050406030204" pitchFamily="18" charset="0"/>
                  </a:rPr>
                  <a:t>𝑎=2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𝑏=1 →𝑇=2𝜋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ℎ=𝜋/2→𝑃𝑆=ℎ/𝑏=(𝜋/2)/1=𝜋/2  𝑡𝑜 𝑟𝑖𝑔ℎ𝑡</a:t>
                </a:r>
                <a:endParaRPr lang="en-US" b="0" dirty="0"/>
              </a:p>
              <a:p>
                <a:r>
                  <a:rPr lang="en-US" dirty="0"/>
                  <a:t>Draw </a:t>
                </a:r>
                <a:r>
                  <a:rPr lang="en-US" b="0" i="0">
                    <a:latin typeface="Cambria Math" panose="02040503050406030204" pitchFamily="18" charset="0"/>
                  </a:rPr>
                  <a:t>2 sin⁡𝑥</a:t>
                </a:r>
                <a:r>
                  <a:rPr lang="en-US" dirty="0"/>
                  <a:t> first</a:t>
                </a:r>
                <a:r>
                  <a:rPr lang="en-US" baseline="0" dirty="0"/>
                  <a:t> and then do the phase shift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673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=−4=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𝑎𝑚𝑝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Shift left </a:t>
                </a:r>
                <a:r>
                  <a:rPr lang="el-GR" dirty="0"/>
                  <a:t>π</a:t>
                </a:r>
                <a:r>
                  <a:rPr lang="en-US" dirty="0"/>
                  <a:t>/4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Shift down 1</a:t>
                </a:r>
              </a:p>
              <a:p>
                <a:r>
                  <a:rPr lang="en-US" dirty="0"/>
                  <a:t>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dirty="0"/>
                  <a:t> first labeling the key points with a period of 2π</a:t>
                </a:r>
              </a:p>
              <a:p>
                <a:r>
                  <a:rPr lang="en-US" dirty="0"/>
                  <a:t>Reflect over the </a:t>
                </a:r>
                <a:r>
                  <a:rPr lang="en-US" i="1" dirty="0"/>
                  <a:t>x</a:t>
                </a:r>
                <a:r>
                  <a:rPr lang="en-US" i="0" dirty="0"/>
                  <a:t>-axis because </a:t>
                </a:r>
                <a:r>
                  <a:rPr lang="en-US" i="1" dirty="0"/>
                  <a:t>a</a:t>
                </a:r>
                <a:r>
                  <a:rPr lang="en-US" i="0" dirty="0"/>
                  <a:t> is negative</a:t>
                </a:r>
              </a:p>
              <a:p>
                <a:r>
                  <a:rPr lang="en-US" i="0" dirty="0"/>
                  <a:t>Shift left </a:t>
                </a:r>
                <a:r>
                  <a:rPr lang="el-GR" i="0" dirty="0"/>
                  <a:t>π</a:t>
                </a:r>
                <a:r>
                  <a:rPr lang="en-US" i="0" dirty="0"/>
                  <a:t>/4 and down 1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>
                    <a:latin typeface="Cambria Math" panose="02040503050406030204" pitchFamily="18" charset="0"/>
                  </a:rPr>
                  <a:t>𝑎=−1/2=𝑎𝑚𝑝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𝑏=𝜋→𝑇=2𝜋/𝑏→2𝜋/𝜋=2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ℎ=−𝜋→𝑃𝑆=ℎ/𝑏→−𝜋/𝜋=−1</a:t>
                </a:r>
                <a:endParaRPr lang="en-US" dirty="0"/>
              </a:p>
              <a:p>
                <a:r>
                  <a:rPr lang="en-US" dirty="0"/>
                  <a:t>PS left 1</a:t>
                </a:r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𝑘=1</a:t>
                </a:r>
                <a:endParaRPr lang="en-US" b="0" dirty="0"/>
              </a:p>
              <a:p>
                <a:r>
                  <a:rPr lang="en-US" dirty="0"/>
                  <a:t>Shift up 1</a:t>
                </a:r>
              </a:p>
              <a:p>
                <a:r>
                  <a:rPr lang="en-US" dirty="0"/>
                  <a:t>Graph </a:t>
                </a:r>
                <a:r>
                  <a:rPr lang="en-US" b="0" i="0">
                    <a:latin typeface="Cambria Math" panose="02040503050406030204" pitchFamily="18" charset="0"/>
                  </a:rPr>
                  <a:t>1/2  sin⁡𝜋𝑥</a:t>
                </a:r>
                <a:r>
                  <a:rPr lang="en-US" dirty="0"/>
                  <a:t> first labeling the key points with a period of 2</a:t>
                </a:r>
              </a:p>
              <a:p>
                <a:r>
                  <a:rPr lang="en-US" dirty="0"/>
                  <a:t>Reflect over the </a:t>
                </a:r>
                <a:r>
                  <a:rPr lang="en-US" i="1" dirty="0"/>
                  <a:t>x</a:t>
                </a:r>
                <a:r>
                  <a:rPr lang="en-US" i="0" dirty="0"/>
                  <a:t>-axis because </a:t>
                </a:r>
                <a:r>
                  <a:rPr lang="en-US" i="1" dirty="0"/>
                  <a:t>a</a:t>
                </a:r>
                <a:r>
                  <a:rPr lang="en-US" i="0" dirty="0"/>
                  <a:t> is negative</a:t>
                </a:r>
              </a:p>
              <a:p>
                <a:r>
                  <a:rPr lang="en-US" i="0" dirty="0"/>
                  <a:t>Shift left 1 and up 1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77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Use Pythagorean</a:t>
                </a:r>
                <a:r>
                  <a:rPr lang="en-US" baseline="0" dirty="0"/>
                  <a:t> Theorem to find hypotenuse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h𝑦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h𝑦𝑝</m:t>
                      </m:r>
                      <m:r>
                        <a:rPr lang="en-US" b="0" i="1" smtClean="0">
                          <a:latin typeface="Cambria Math"/>
                        </a:rPr>
                        <m:t>=5</m:t>
                      </m:r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tan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csc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sec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cot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Use Pythagorean</a:t>
                </a:r>
                <a:r>
                  <a:rPr lang="en-US" baseline="0" dirty="0"/>
                  <a:t> Theorem to find opposite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𝑜𝑝𝑝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𝑜𝑝𝑝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324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𝑜𝑝𝑝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224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𝑜𝑝𝑝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e>
                      </m:rad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tan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csc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28</m:t>
                        </m:r>
                      </m:den>
                    </m:f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sec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cot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28</m:t>
                        </m:r>
                      </m:den>
                    </m:f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Use Pythagorean</a:t>
                </a:r>
                <a:r>
                  <a:rPr lang="en-US" baseline="0" dirty="0" smtClean="0"/>
                  <a:t> Theorem to find hypotenuse</a:t>
                </a:r>
              </a:p>
              <a:p>
                <a:r>
                  <a:rPr lang="en-US" b="0" i="0" smtClean="0">
                    <a:latin typeface="Cambria Math"/>
                  </a:rPr>
                  <a:t>3^2+4^2=ℎ𝑦𝑝^2</a:t>
                </a:r>
                <a:endParaRPr lang="en-US" b="0" i="1" dirty="0" smtClean="0">
                  <a:latin typeface="Cambria Math"/>
                </a:endParaRPr>
              </a:p>
              <a:p>
                <a:r>
                  <a:rPr lang="en-US" b="0" i="0" smtClean="0">
                    <a:latin typeface="Cambria Math"/>
                  </a:rPr>
                  <a:t>ℎ𝑦𝑝=5</a:t>
                </a:r>
                <a:endParaRPr lang="en-US" b="0" dirty="0" smtClean="0"/>
              </a:p>
              <a:p>
                <a:r>
                  <a:rPr lang="en-US" b="0" i="0" smtClean="0">
                    <a:latin typeface="Cambria Math"/>
                  </a:rPr>
                  <a:t>sin⁡𝜃=3/5</a:t>
                </a:r>
                <a:r>
                  <a:rPr lang="en-US" dirty="0" smtClean="0"/>
                  <a:t>	</a:t>
                </a:r>
                <a:r>
                  <a:rPr lang="en-US" b="0" i="0" smtClean="0">
                    <a:latin typeface="Cambria Math"/>
                  </a:rPr>
                  <a:t>cos⁡𝜃=4/5</a:t>
                </a:r>
                <a:r>
                  <a:rPr lang="en-US" dirty="0" smtClean="0"/>
                  <a:t>	</a:t>
                </a:r>
                <a:r>
                  <a:rPr lang="en-US" b="0" i="0" smtClean="0">
                    <a:latin typeface="Cambria Math"/>
                  </a:rPr>
                  <a:t>tan⁡𝜃=3/4</a:t>
                </a:r>
                <a:endParaRPr lang="en-US" b="0" dirty="0" smtClean="0"/>
              </a:p>
              <a:p>
                <a:r>
                  <a:rPr lang="en-US" b="0" i="0" smtClean="0">
                    <a:latin typeface="Cambria Math"/>
                  </a:rPr>
                  <a:t>csc⁡𝜃=5/3</a:t>
                </a:r>
                <a:r>
                  <a:rPr lang="en-US" dirty="0" smtClean="0"/>
                  <a:t>	</a:t>
                </a:r>
                <a:r>
                  <a:rPr lang="en-US" b="0" i="0" smtClean="0">
                    <a:latin typeface="Cambria Math"/>
                  </a:rPr>
                  <a:t>sec⁡𝜃=5/4</a:t>
                </a:r>
                <a:r>
                  <a:rPr lang="en-US" dirty="0" smtClean="0"/>
                  <a:t>	</a:t>
                </a:r>
                <a:r>
                  <a:rPr lang="en-US" b="0" i="0" smtClean="0">
                    <a:latin typeface="Cambria Math"/>
                  </a:rPr>
                  <a:t>cot⁡𝜃=4/3</a:t>
                </a:r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Use Pythagorean</a:t>
                </a:r>
                <a:r>
                  <a:rPr lang="en-US" baseline="0" dirty="0" smtClean="0"/>
                  <a:t> Theorem to find adjacent</a:t>
                </a:r>
              </a:p>
              <a:p>
                <a:r>
                  <a:rPr lang="en-US" b="0" i="0" smtClean="0">
                    <a:latin typeface="Cambria Math"/>
                  </a:rPr>
                  <a:t>〖15〗^2+𝑎𝑑𝑗^2=〖17〗^2</a:t>
                </a:r>
                <a:endParaRPr lang="en-US" b="0" dirty="0" smtClean="0"/>
              </a:p>
              <a:p>
                <a:r>
                  <a:rPr lang="en-US" b="0" i="0" smtClean="0">
                    <a:latin typeface="Cambria Math"/>
                  </a:rPr>
                  <a:t>225+𝑎𝑑𝑗^2=289</a:t>
                </a:r>
                <a:endParaRPr lang="en-US" b="0" dirty="0" smtClean="0"/>
              </a:p>
              <a:p>
                <a:r>
                  <a:rPr lang="en-US" b="0" i="0" smtClean="0">
                    <a:latin typeface="Cambria Math"/>
                  </a:rPr>
                  <a:t>𝑎𝑑𝑗^2=64</a:t>
                </a:r>
                <a:endParaRPr lang="en-US" b="0" dirty="0" smtClean="0"/>
              </a:p>
              <a:p>
                <a:r>
                  <a:rPr lang="en-US" b="0" i="0" smtClean="0">
                    <a:latin typeface="Cambria Math"/>
                  </a:rPr>
                  <a:t>𝑎𝑑𝑗=8</a:t>
                </a:r>
                <a:endParaRPr lang="en-US" b="0" dirty="0" smtClean="0"/>
              </a:p>
              <a:p>
                <a:r>
                  <a:rPr lang="en-US" b="0" i="0" smtClean="0">
                    <a:latin typeface="Cambria Math"/>
                  </a:rPr>
                  <a:t>sin⁡𝜃=15/17</a:t>
                </a:r>
                <a:r>
                  <a:rPr lang="en-US" dirty="0" smtClean="0"/>
                  <a:t>	</a:t>
                </a:r>
                <a:r>
                  <a:rPr lang="en-US" b="0" i="0" smtClean="0">
                    <a:latin typeface="Cambria Math"/>
                  </a:rPr>
                  <a:t>cos⁡𝜃=8/17</a:t>
                </a:r>
                <a:r>
                  <a:rPr lang="en-US" dirty="0" smtClean="0"/>
                  <a:t>	</a:t>
                </a:r>
                <a:r>
                  <a:rPr lang="en-US" b="0" i="0" smtClean="0">
                    <a:latin typeface="Cambria Math"/>
                  </a:rPr>
                  <a:t>tan⁡𝜃=15/8</a:t>
                </a:r>
                <a:endParaRPr lang="en-US" b="0" dirty="0" smtClean="0"/>
              </a:p>
              <a:p>
                <a:r>
                  <a:rPr lang="en-US" b="0" i="0" smtClean="0">
                    <a:latin typeface="Cambria Math"/>
                  </a:rPr>
                  <a:t>csc⁡𝜃=17/15</a:t>
                </a:r>
                <a:r>
                  <a:rPr lang="en-US" dirty="0" smtClean="0"/>
                  <a:t>	</a:t>
                </a:r>
                <a:r>
                  <a:rPr lang="en-US" b="0" i="0" smtClean="0">
                    <a:latin typeface="Cambria Math"/>
                  </a:rPr>
                  <a:t>sec⁡𝜃=17/8</a:t>
                </a:r>
                <a:r>
                  <a:rPr lang="en-US" dirty="0" smtClean="0"/>
                  <a:t>	</a:t>
                </a:r>
                <a:r>
                  <a:rPr lang="en-US" b="0" i="0" smtClean="0">
                    <a:latin typeface="Cambria Math"/>
                  </a:rPr>
                  <a:t>cot⁡𝜃=8/15</a:t>
                </a:r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Draw</a:t>
                </a:r>
                <a:r>
                  <a:rPr lang="en-US" baseline="0" dirty="0" smtClean="0"/>
                  <a:t> triangle and use </a:t>
                </a:r>
                <a:r>
                  <a:rPr lang="en-US" baseline="0" dirty="0" err="1" smtClean="0"/>
                  <a:t>pythagorean</a:t>
                </a:r>
                <a:r>
                  <a:rPr lang="en-US" baseline="0" dirty="0" smtClean="0"/>
                  <a:t> theorem to find opposite side</a:t>
                </a:r>
              </a:p>
              <a:p>
                <a:r>
                  <a:rPr lang="en-US" b="0" i="0" smtClean="0">
                    <a:latin typeface="Cambria Math"/>
                  </a:rPr>
                  <a:t>𝑎𝑑𝑗=7</a:t>
                </a:r>
                <a:endParaRPr lang="en-US" b="0" dirty="0" smtClean="0"/>
              </a:p>
              <a:p>
                <a:r>
                  <a:rPr lang="en-US" b="0" i="0" smtClean="0">
                    <a:latin typeface="Cambria Math"/>
                  </a:rPr>
                  <a:t>ℎ𝑦𝑝=10</a:t>
                </a:r>
                <a:endParaRPr lang="en-US" b="0" dirty="0" smtClean="0"/>
              </a:p>
              <a:p>
                <a:r>
                  <a:rPr lang="en-US" b="0" i="0" smtClean="0">
                    <a:latin typeface="Cambria Math"/>
                  </a:rPr>
                  <a:t>7^2+〖"opp" 〗^2=〖10〗^2</a:t>
                </a:r>
                <a:endParaRPr lang="en-US" b="0" dirty="0" smtClean="0"/>
              </a:p>
              <a:p>
                <a:r>
                  <a:rPr lang="en-US" b="0" i="0" smtClean="0">
                    <a:latin typeface="Cambria Math"/>
                  </a:rPr>
                  <a:t>〖𝑜𝑝𝑝〗^2=51</a:t>
                </a:r>
                <a:endParaRPr lang="en-US" b="0" dirty="0" smtClean="0"/>
              </a:p>
              <a:p>
                <a:r>
                  <a:rPr lang="en-US" b="0" i="0" smtClean="0">
                    <a:latin typeface="Cambria Math"/>
                  </a:rPr>
                  <a:t>𝑜𝑝𝑝=√51</a:t>
                </a:r>
                <a:endParaRPr lang="en-US" dirty="0" smtClean="0"/>
              </a:p>
              <a:p>
                <a:r>
                  <a:rPr lang="en-US" b="0" i="0" smtClean="0">
                    <a:latin typeface="Cambria Math"/>
                  </a:rPr>
                  <a:t>sin⁡𝜃=√51/10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4B360-156B-43D2-8960-6001577024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793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564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65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>
                    <a:latin typeface="Cambria Math" panose="02040503050406030204" pitchFamily="18" charset="0"/>
                  </a:rPr>
                  <a:t>𝑏=1/4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𝑇=𝜋/𝑏=𝜋/(1/4)=4𝜋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𝑎=1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914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>
                    <a:latin typeface="Cambria Math" panose="02040503050406030204" pitchFamily="18" charset="0"/>
                  </a:rPr>
                  <a:t>𝑏=1/4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𝑇=𝜋/𝑏=𝜋/(1/4)=4𝜋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𝑎=1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720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027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308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𝐻𝑜𝑟𝑖𝑧𝑜𝑛𝑡𝑎𝑙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𝑠h𝑖𝑓𝑡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Start by graphing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Then shift left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Then draw asymptotes at the x-intercepts</a:t>
                </a:r>
              </a:p>
              <a:p>
                <a:r>
                  <a:rPr lang="en-US" dirty="0"/>
                  <a:t>Then draw </a:t>
                </a:r>
                <a:r>
                  <a:rPr lang="en-US" dirty="0" err="1"/>
                  <a:t>csc</a:t>
                </a:r>
                <a:r>
                  <a:rPr lang="en-US" dirty="0"/>
                  <a:t> graph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>
                    <a:latin typeface="Cambria Math" panose="02040503050406030204" pitchFamily="18" charset="0"/>
                  </a:rPr>
                  <a:t>𝑎=2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𝑏=1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𝑇=2𝜋/𝑏=2𝜋/1=2𝜋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𝑐=−𝜋/2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𝑃𝑆=𝑐/𝑏=(−𝜋/2)/1=−𝜋/2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𝑘=0</a:t>
                </a:r>
                <a:endParaRPr lang="en-US" b="0" dirty="0"/>
              </a:p>
              <a:p>
                <a:r>
                  <a:rPr lang="en-US" dirty="0"/>
                  <a:t>Start by graphing </a:t>
                </a:r>
                <a:r>
                  <a:rPr lang="en-US" b="0" i="0">
                    <a:latin typeface="Cambria Math" panose="02040503050406030204" pitchFamily="18" charset="0"/>
                  </a:rPr>
                  <a:t>2 sin⁡𝑥</a:t>
                </a:r>
                <a:endParaRPr lang="en-US" b="0" dirty="0"/>
              </a:p>
              <a:p>
                <a:r>
                  <a:rPr lang="en-US" dirty="0"/>
                  <a:t>Then shift left </a:t>
                </a:r>
                <a:r>
                  <a:rPr lang="en-US" b="0" i="0">
                    <a:latin typeface="Cambria Math" panose="02040503050406030204" pitchFamily="18" charset="0"/>
                  </a:rPr>
                  <a:t>𝜋/2</a:t>
                </a:r>
                <a:endParaRPr lang="en-US" dirty="0"/>
              </a:p>
              <a:p>
                <a:r>
                  <a:rPr lang="en-US" dirty="0"/>
                  <a:t>Then draw asymptotes at the x-intercepts</a:t>
                </a:r>
              </a:p>
              <a:p>
                <a:r>
                  <a:rPr lang="en-US" dirty="0"/>
                  <a:t>Then draw </a:t>
                </a:r>
                <a:r>
                  <a:rPr lang="en-US" dirty="0" err="1"/>
                  <a:t>csc</a:t>
                </a:r>
                <a:r>
                  <a:rPr lang="en-US" dirty="0"/>
                  <a:t> graph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521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Start by graphing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Then draw asymptotes at the x-intercepts</a:t>
                </a:r>
              </a:p>
              <a:p>
                <a:r>
                  <a:rPr lang="en-US" dirty="0"/>
                  <a:t>Then draw </a:t>
                </a:r>
                <a:r>
                  <a:rPr lang="en-US" dirty="0" err="1"/>
                  <a:t>csc</a:t>
                </a:r>
                <a:r>
                  <a:rPr lang="en-US" dirty="0"/>
                  <a:t> graph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>
                    <a:latin typeface="Cambria Math" panose="02040503050406030204" pitchFamily="18" charset="0"/>
                  </a:rPr>
                  <a:t>𝑎=2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𝑏=1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𝑇=2𝜋/𝑏=2𝜋/1=2𝜋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𝑐=−𝜋/2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𝑃𝑆=𝑐/𝑏=(−𝜋/2)/1=−𝜋/2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𝑘=0</a:t>
                </a:r>
                <a:endParaRPr lang="en-US" b="0" dirty="0"/>
              </a:p>
              <a:p>
                <a:r>
                  <a:rPr lang="en-US" dirty="0"/>
                  <a:t>Start by graphing </a:t>
                </a:r>
                <a:r>
                  <a:rPr lang="en-US" b="0" i="0">
                    <a:latin typeface="Cambria Math" panose="02040503050406030204" pitchFamily="18" charset="0"/>
                  </a:rPr>
                  <a:t>2 sin⁡𝑥</a:t>
                </a:r>
                <a:endParaRPr lang="en-US" b="0" dirty="0"/>
              </a:p>
              <a:p>
                <a:r>
                  <a:rPr lang="en-US" dirty="0"/>
                  <a:t>Then shift left </a:t>
                </a:r>
                <a:r>
                  <a:rPr lang="en-US" b="0" i="0">
                    <a:latin typeface="Cambria Math" panose="02040503050406030204" pitchFamily="18" charset="0"/>
                  </a:rPr>
                  <a:t>𝜋/2</a:t>
                </a:r>
                <a:endParaRPr lang="en-US" dirty="0"/>
              </a:p>
              <a:p>
                <a:r>
                  <a:rPr lang="en-US" dirty="0"/>
                  <a:t>Then draw asymptotes at the x-intercepts</a:t>
                </a:r>
              </a:p>
              <a:p>
                <a:r>
                  <a:rPr lang="en-US" dirty="0"/>
                  <a:t>Then draw </a:t>
                </a:r>
                <a:r>
                  <a:rPr lang="en-US" dirty="0" err="1"/>
                  <a:t>csc</a:t>
                </a:r>
                <a:r>
                  <a:rPr lang="en-US" dirty="0"/>
                  <a:t> graph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316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Period and frequency are reciprocals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3F4AA-D0CE-4E61-93E8-CF07B6EA289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889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Find period.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#3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Find period.</a:t>
                </a:r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𝑇=2𝜋/𝑏=2𝜋/3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𝑓=1/𝑇=1/(2𝜋/3)=3/2𝜋</a:t>
                </a:r>
                <a:endParaRPr lang="en-US" b="0" dirty="0"/>
              </a:p>
              <a:p>
                <a:r>
                  <a:rPr lang="en-US" dirty="0"/>
                  <a:t>#3</a:t>
                </a:r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𝐹=2𝜋/𝑏=2𝜋/3𝜋=2/3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𝑓=1/𝑇=3/2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3F4AA-D0CE-4E61-93E8-CF07B6EA289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37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Draw</a:t>
                </a:r>
                <a:r>
                  <a:rPr lang="en-US" baseline="0" dirty="0"/>
                  <a:t> triangle and use </a:t>
                </a:r>
                <a:r>
                  <a:rPr lang="en-US" baseline="0" dirty="0" err="1"/>
                  <a:t>pythagorean</a:t>
                </a:r>
                <a:r>
                  <a:rPr lang="en-US" baseline="0" dirty="0"/>
                  <a:t> theorem to find opposite side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𝑎𝑑𝑗</m:t>
                      </m:r>
                      <m:r>
                        <a:rPr lang="en-US" b="0" i="1" smtClean="0">
                          <a:latin typeface="Cambria Math"/>
                        </a:rPr>
                        <m:t>=7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h𝑦𝑝</m:t>
                      </m:r>
                      <m:r>
                        <a:rPr lang="en-US" b="0" i="1" smtClean="0">
                          <a:latin typeface="Cambria Math"/>
                        </a:rPr>
                        <m:t>=10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7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/>
                            </a:rPr>
                            <m:t>opp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𝑜𝑝𝑝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=51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𝑜𝑝𝑝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51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51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Draw triangle and use Pythagorean theorem to find adjacent side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𝑜𝑝𝑝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h𝑦𝑝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49+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=121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=72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𝑎𝑑𝑗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</m:oMath>
                </a14:m>
                <a:r>
                  <a:rPr lang="en-US" b="0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csc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sec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Draw</a:t>
                </a:r>
                <a:r>
                  <a:rPr lang="en-US" baseline="0" dirty="0"/>
                  <a:t> triangle and use </a:t>
                </a:r>
                <a:r>
                  <a:rPr lang="en-US" baseline="0" dirty="0" err="1"/>
                  <a:t>pythagorean</a:t>
                </a:r>
                <a:r>
                  <a:rPr lang="en-US" baseline="0" dirty="0"/>
                  <a:t> theorem to find opposite side</a:t>
                </a:r>
              </a:p>
              <a:p>
                <a:pPr/>
                <a:r>
                  <a:rPr lang="en-US" b="0" i="0">
                    <a:latin typeface="Cambria Math"/>
                  </a:rPr>
                  <a:t>𝑎𝑑𝑗=7</a:t>
                </a:r>
                <a:endParaRPr lang="en-US" b="0" dirty="0"/>
              </a:p>
              <a:p>
                <a:pPr/>
                <a:r>
                  <a:rPr lang="en-US" b="0" i="0">
                    <a:latin typeface="Cambria Math"/>
                  </a:rPr>
                  <a:t>ℎ𝑦𝑝=10</a:t>
                </a:r>
                <a:endParaRPr lang="en-US" b="0" dirty="0"/>
              </a:p>
              <a:p>
                <a:pPr/>
                <a:r>
                  <a:rPr lang="en-US" b="0" i="0">
                    <a:latin typeface="Cambria Math"/>
                  </a:rPr>
                  <a:t>7</a:t>
                </a:r>
                <a:r>
                  <a:rPr lang="en-US" b="0" i="0">
                    <a:latin typeface="Cambria Math" panose="02040503050406030204" pitchFamily="18" charset="0"/>
                  </a:rPr>
                  <a:t>^</a:t>
                </a:r>
                <a:r>
                  <a:rPr lang="en-US" b="0" i="0">
                    <a:latin typeface="Cambria Math"/>
                  </a:rPr>
                  <a:t>2+</a:t>
                </a:r>
                <a:r>
                  <a:rPr lang="en-US" b="0" i="0">
                    <a:latin typeface="Cambria Math" panose="02040503050406030204" pitchFamily="18" charset="0"/>
                  </a:rPr>
                  <a:t>〖</a:t>
                </a:r>
                <a:r>
                  <a:rPr lang="en-US" b="0" i="0">
                    <a:latin typeface="Cambria Math"/>
                  </a:rPr>
                  <a:t>"opp</a:t>
                </a:r>
                <a:r>
                  <a:rPr lang="en-US" b="0" i="0">
                    <a:latin typeface="Cambria Math" panose="02040503050406030204" pitchFamily="18" charset="0"/>
                  </a:rPr>
                  <a:t>" 〗^</a:t>
                </a:r>
                <a:r>
                  <a:rPr lang="en-US" b="0" i="0">
                    <a:latin typeface="Cambria Math"/>
                  </a:rPr>
                  <a:t>2=</a:t>
                </a:r>
                <a:r>
                  <a:rPr lang="en-US" b="0" i="0">
                    <a:latin typeface="Cambria Math" panose="02040503050406030204" pitchFamily="18" charset="0"/>
                  </a:rPr>
                  <a:t>〖</a:t>
                </a:r>
                <a:r>
                  <a:rPr lang="en-US" b="0" i="0">
                    <a:latin typeface="Cambria Math"/>
                  </a:rPr>
                  <a:t>10</a:t>
                </a:r>
                <a:r>
                  <a:rPr lang="en-US" b="0" i="0">
                    <a:latin typeface="Cambria Math" panose="02040503050406030204" pitchFamily="18" charset="0"/>
                  </a:rPr>
                  <a:t>〗^</a:t>
                </a:r>
                <a:r>
                  <a:rPr lang="en-US" b="0" i="0">
                    <a:latin typeface="Cambria Math"/>
                  </a:rPr>
                  <a:t>2</a:t>
                </a:r>
                <a:endParaRPr lang="en-US" b="0" dirty="0"/>
              </a:p>
              <a:p>
                <a:pPr/>
                <a:r>
                  <a:rPr lang="en-US" b="0" i="0">
                    <a:latin typeface="Cambria Math" panose="02040503050406030204" pitchFamily="18" charset="0"/>
                  </a:rPr>
                  <a:t>〖</a:t>
                </a:r>
                <a:r>
                  <a:rPr lang="en-US" b="0" i="0">
                    <a:latin typeface="Cambria Math"/>
                  </a:rPr>
                  <a:t>𝑜𝑝𝑝</a:t>
                </a:r>
                <a:r>
                  <a:rPr lang="en-US" b="0" i="0">
                    <a:latin typeface="Cambria Math" panose="02040503050406030204" pitchFamily="18" charset="0"/>
                  </a:rPr>
                  <a:t>〗^</a:t>
                </a:r>
                <a:r>
                  <a:rPr lang="en-US" b="0" i="0">
                    <a:latin typeface="Cambria Math"/>
                  </a:rPr>
                  <a:t>2=51</a:t>
                </a:r>
                <a:endParaRPr lang="en-US" b="0" dirty="0"/>
              </a:p>
              <a:p>
                <a:pPr/>
                <a:r>
                  <a:rPr lang="en-US" b="0" i="0">
                    <a:latin typeface="Cambria Math"/>
                  </a:rPr>
                  <a:t>𝑜𝑝𝑝=</a:t>
                </a:r>
                <a:r>
                  <a:rPr lang="en-US" b="0" i="0">
                    <a:latin typeface="Cambria Math" panose="02040503050406030204" pitchFamily="18" charset="0"/>
                  </a:rPr>
                  <a:t>√</a:t>
                </a:r>
                <a:r>
                  <a:rPr lang="en-US" b="0" i="0">
                    <a:latin typeface="Cambria Math"/>
                  </a:rPr>
                  <a:t>51</a:t>
                </a:r>
                <a:endParaRPr lang="en-US" dirty="0"/>
              </a:p>
              <a:p>
                <a:pPr/>
                <a:r>
                  <a:rPr lang="en-US" b="0" i="0">
                    <a:latin typeface="Cambria Math"/>
                  </a:rPr>
                  <a:t>sin</a:t>
                </a:r>
                <a:r>
                  <a:rPr lang="en-US" b="0" i="0">
                    <a:latin typeface="Cambria Math" panose="02040503050406030204" pitchFamily="18" charset="0"/>
                  </a:rPr>
                  <a:t>⁡</a:t>
                </a:r>
                <a:r>
                  <a:rPr lang="en-US" b="0" i="0">
                    <a:latin typeface="Cambria Math"/>
                  </a:rPr>
                  <a:t>𝜃=</a:t>
                </a:r>
                <a:r>
                  <a:rPr lang="en-US" b="0" i="0">
                    <a:latin typeface="Cambria Math" panose="02040503050406030204" pitchFamily="18" charset="0"/>
                  </a:rPr>
                  <a:t>√</a:t>
                </a:r>
                <a:r>
                  <a:rPr lang="en-US" b="0" i="0">
                    <a:latin typeface="Cambria Math"/>
                  </a:rPr>
                  <a:t>51</a:t>
                </a:r>
                <a:r>
                  <a:rPr lang="en-US" b="0" i="0">
                    <a:latin typeface="Cambria Math" panose="02040503050406030204" pitchFamily="18" charset="0"/>
                  </a:rPr>
                  <a:t>/</a:t>
                </a:r>
                <a:r>
                  <a:rPr lang="en-US" b="0" i="0">
                    <a:latin typeface="Cambria Math"/>
                  </a:rPr>
                  <a:t>10</a:t>
                </a:r>
                <a:endParaRPr lang="en-US" dirty="0"/>
              </a:p>
              <a:p>
                <a:pPr/>
                <a:endParaRPr lang="en-US" dirty="0"/>
              </a:p>
              <a:p>
                <a:pPr/>
                <a:r>
                  <a:rPr lang="en-US" dirty="0"/>
                  <a:t>Draw triangle and use Pythagorean theorem to find adjacent side</a:t>
                </a:r>
              </a:p>
              <a:p>
                <a:pPr/>
                <a:r>
                  <a:rPr lang="en-US" b="0" i="0">
                    <a:latin typeface="Cambria Math" panose="02040503050406030204" pitchFamily="18" charset="0"/>
                  </a:rPr>
                  <a:t>𝑜𝑝𝑝=7, ℎ𝑦𝑝=11</a:t>
                </a:r>
                <a:endParaRPr lang="en-US" b="0" dirty="0"/>
              </a:p>
              <a:p>
                <a:pPr/>
                <a:r>
                  <a:rPr lang="en-US" b="0" i="0">
                    <a:latin typeface="Cambria Math" panose="02040503050406030204" pitchFamily="18" charset="0"/>
                  </a:rPr>
                  <a:t>7^2+𝑎𝑑𝑗^2=〖11〗^2</a:t>
                </a:r>
                <a:endParaRPr lang="en-US" b="0" dirty="0"/>
              </a:p>
              <a:p>
                <a:pPr/>
                <a:r>
                  <a:rPr lang="en-US" b="0" i="0">
                    <a:latin typeface="Cambria Math" panose="02040503050406030204" pitchFamily="18" charset="0"/>
                  </a:rPr>
                  <a:t>49+𝑎𝑑𝑗^2=121</a:t>
                </a:r>
                <a:endParaRPr lang="en-US" b="0" dirty="0"/>
              </a:p>
              <a:p>
                <a:pPr/>
                <a:r>
                  <a:rPr lang="en-US" b="0" i="0">
                    <a:latin typeface="Cambria Math" panose="02040503050406030204" pitchFamily="18" charset="0"/>
                  </a:rPr>
                  <a:t>𝑎𝑑𝑗^2=72</a:t>
                </a:r>
                <a:endParaRPr lang="en-US" b="0" dirty="0"/>
              </a:p>
              <a:p>
                <a:pPr/>
                <a:r>
                  <a:rPr lang="en-US" b="0" i="0">
                    <a:latin typeface="Cambria Math" panose="02040503050406030204" pitchFamily="18" charset="0"/>
                  </a:rPr>
                  <a:t>𝑎𝑑𝑗=6√2</a:t>
                </a:r>
                <a:endParaRPr lang="en-US" dirty="0"/>
              </a:p>
              <a:p>
                <a:pPr/>
                <a:r>
                  <a:rPr lang="en-US" b="0" i="0">
                    <a:latin typeface="Cambria Math" panose="02040503050406030204" pitchFamily="18" charset="0"/>
                  </a:rPr>
                  <a:t>sin⁡𝜃=7/11</a:t>
                </a:r>
                <a:r>
                  <a:rPr lang="en-US" b="0" dirty="0"/>
                  <a:t>	</a:t>
                </a:r>
                <a:r>
                  <a:rPr lang="en-US" b="0" i="0">
                    <a:latin typeface="Cambria Math" panose="02040503050406030204" pitchFamily="18" charset="0"/>
                  </a:rPr>
                  <a:t>cos⁡𝜃=(6√2)/11</a:t>
                </a:r>
                <a:r>
                  <a:rPr lang="en-US" dirty="0"/>
                  <a:t>		</a:t>
                </a:r>
                <a:r>
                  <a:rPr lang="en-US" b="0" i="0">
                    <a:latin typeface="Cambria Math" panose="02040503050406030204" pitchFamily="18" charset="0"/>
                  </a:rPr>
                  <a:t>tan⁡𝜃=7/(6√2)=(7√2)/12</a:t>
                </a:r>
                <a:endParaRPr lang="en-US" dirty="0"/>
              </a:p>
              <a:p>
                <a:pPr/>
                <a:r>
                  <a:rPr lang="en-US" b="0" i="0">
                    <a:latin typeface="Cambria Math" panose="02040503050406030204" pitchFamily="18" charset="0"/>
                  </a:rPr>
                  <a:t>csc⁡𝜃=11/7</a:t>
                </a:r>
                <a:r>
                  <a:rPr lang="en-US" dirty="0"/>
                  <a:t>	</a:t>
                </a:r>
                <a:r>
                  <a:rPr lang="en-US" b="0" i="0">
                    <a:latin typeface="Cambria Math" panose="02040503050406030204" pitchFamily="18" charset="0"/>
                  </a:rPr>
                  <a:t>sec⁡𝜃=11/(6√2)=(11√2)/12</a:t>
                </a:r>
                <a:r>
                  <a:rPr lang="en-US" dirty="0"/>
                  <a:t>	</a:t>
                </a:r>
                <a:r>
                  <a:rPr lang="en-US" b="0" i="0">
                    <a:latin typeface="Cambria Math" panose="02040503050406030204" pitchFamily="18" charset="0"/>
                  </a:rPr>
                  <a:t>cot⁡𝜃=(6√2)/7</a:t>
                </a:r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3F4AA-D0CE-4E61-93E8-CF07B6EA28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050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Sound is produced by compressing air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n-US" b="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b="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𝑚𝑃𝑎</m:t>
                      </m:r>
                    </m:oMath>
                  </m:oMathPara>
                </a14:m>
                <a:endParaRPr lang="en-US" b="0" i="1" dirty="0"/>
              </a:p>
              <a:p>
                <a:endParaRPr lang="en-US" b="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2000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b="0" i="1" dirty="0"/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Sound is produced by compressing air</a:t>
                </a:r>
              </a:p>
              <a:p>
                <a:endParaRPr lang="en-US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𝑓=1000 𝐻𝑧</a:t>
                </a:r>
                <a:endParaRPr lang="en-US" b="0" i="1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𝑇=1/𝑓=2𝜋/𝑏=1/1000→𝑏=2000𝜋</a:t>
                </a:r>
                <a:endParaRPr lang="en-US" b="0" i="1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𝑎=20 𝑚𝑃𝑎</a:t>
                </a:r>
                <a:endParaRPr lang="en-US" b="0" i="1" dirty="0"/>
              </a:p>
              <a:p>
                <a:endParaRPr lang="en-US" b="0" i="1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𝑃=20 sin⁡2000𝜋𝑡</a:t>
                </a:r>
                <a:endParaRPr lang="en-US" b="0" i="1" dirty="0"/>
              </a:p>
              <a:p>
                <a:endParaRPr lang="en-US" i="1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3F4AA-D0CE-4E61-93E8-CF07B6EA289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41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>
                    <a:latin typeface="Cambria Math" panose="02040503050406030204" pitchFamily="18" charset="0"/>
                  </a:rPr>
                  <a:t>𝑓=1/𝑇=20→𝑇=1/20=2𝜋/𝑏→𝑏=40𝜋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𝑎=0.02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𝑦=0.02 sin⁡40𝜋𝑡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3F4AA-D0CE-4E61-93E8-CF07B6EA289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155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1" dirty="0"/>
                  <a:t>y</a:t>
                </a:r>
                <a:r>
                  <a:rPr lang="en-US" i="0" dirty="0"/>
                  <a:t>-intercept is a max, so use cosine and </a:t>
                </a:r>
                <a:r>
                  <a:rPr lang="en-US" i="1" dirty="0"/>
                  <a:t>h</a:t>
                </a:r>
                <a:r>
                  <a:rPr lang="en-US" i="0" dirty="0"/>
                  <a:t> = 0</a:t>
                </a:r>
              </a:p>
              <a:p>
                <a:r>
                  <a:rPr lang="en-US" i="0" dirty="0"/>
                  <a:t>Midline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=4=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b="0" i="0" dirty="0"/>
              </a:p>
              <a:p>
                <a:r>
                  <a:rPr lang="en-US" i="0" dirty="0"/>
                  <a:t>Amplitude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13−4=9=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b="0" i="0" dirty="0"/>
              </a:p>
              <a:p>
                <a:r>
                  <a:rPr lang="en-US" i="0" dirty="0"/>
                  <a:t>Period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US" b="0" i="0" dirty="0"/>
              </a:p>
              <a:p>
                <a:endParaRPr lang="en-US" i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b="0" i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US" b="0" i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US" i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1" dirty="0"/>
                  <a:t>y</a:t>
                </a:r>
                <a:r>
                  <a:rPr lang="en-US" i="0" dirty="0"/>
                  <a:t>-intercept is a max, so use cosine and </a:t>
                </a:r>
                <a:r>
                  <a:rPr lang="en-US" i="1" dirty="0"/>
                  <a:t>h</a:t>
                </a:r>
                <a:r>
                  <a:rPr lang="en-US" i="0" dirty="0"/>
                  <a:t> = 0</a:t>
                </a:r>
              </a:p>
              <a:p>
                <a:r>
                  <a:rPr lang="en-US" i="0" dirty="0"/>
                  <a:t>Midline is </a:t>
                </a:r>
                <a:r>
                  <a:rPr lang="en-US" b="0" i="0">
                    <a:latin typeface="Cambria Math" panose="02040503050406030204" pitchFamily="18" charset="0"/>
                  </a:rPr>
                  <a:t>𝑦=(13+(−5))/2=4=𝑘</a:t>
                </a:r>
                <a:endParaRPr lang="en-US" b="0" i="0" dirty="0"/>
              </a:p>
              <a:p>
                <a:r>
                  <a:rPr lang="en-US" i="0" dirty="0"/>
                  <a:t>Amplitude is </a:t>
                </a:r>
                <a:r>
                  <a:rPr lang="en-US" b="0" i="0">
                    <a:latin typeface="Cambria Math" panose="02040503050406030204" pitchFamily="18" charset="0"/>
                  </a:rPr>
                  <a:t>13−4=9=𝑎</a:t>
                </a:r>
                <a:endParaRPr lang="en-US" b="0" i="0" dirty="0"/>
              </a:p>
              <a:p>
                <a:r>
                  <a:rPr lang="en-US" i="0" dirty="0"/>
                  <a:t>Period is </a:t>
                </a:r>
                <a:r>
                  <a:rPr lang="en-US" b="0" i="0">
                    <a:latin typeface="Cambria Math" panose="02040503050406030204" pitchFamily="18" charset="0"/>
                  </a:rPr>
                  <a:t>𝑇=𝜋/4=2𝜋/𝑏→𝜋𝑏=8𝜋→𝑏=8</a:t>
                </a:r>
                <a:endParaRPr lang="en-US" b="0" i="0" dirty="0"/>
              </a:p>
              <a:p>
                <a:endParaRPr lang="en-US" i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𝑦=𝑎 cos⁡𝑏(𝑥−ℎ)+𝑘</a:t>
                </a:r>
                <a:endParaRPr lang="en-US" b="0" i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𝑦=9 cos⁡8(𝑥−0)+4</a:t>
                </a:r>
                <a:endParaRPr lang="en-US" b="0" i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𝑦=9 cos⁡8𝑥+4</a:t>
                </a:r>
                <a:endParaRPr lang="en-US" i="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3F4AA-D0CE-4E61-93E8-CF07B6EA289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878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1" dirty="0"/>
                  <a:t>y</a:t>
                </a:r>
                <a:r>
                  <a:rPr lang="en-US" i="0" dirty="0"/>
                  <a:t>-intercept is a 0, so use sine and </a:t>
                </a:r>
                <a:r>
                  <a:rPr lang="en-US" i="1" dirty="0"/>
                  <a:t>h</a:t>
                </a:r>
                <a:r>
                  <a:rPr lang="en-US" i="0" dirty="0"/>
                  <a:t> = 0</a:t>
                </a:r>
              </a:p>
              <a:p>
                <a:r>
                  <a:rPr lang="en-US" i="0" dirty="0"/>
                  <a:t>Midline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b="0" i="0" dirty="0"/>
              </a:p>
              <a:p>
                <a:r>
                  <a:rPr lang="en-US" i="0" dirty="0"/>
                  <a:t>Amplitude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b="0" i="0" dirty="0"/>
              </a:p>
              <a:p>
                <a:r>
                  <a:rPr lang="en-US" i="0" dirty="0"/>
                  <a:t>Period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b="0" i="0" dirty="0"/>
              </a:p>
              <a:p>
                <a:endParaRPr lang="en-US" i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b="0" i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i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i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1" dirty="0"/>
                  <a:t>y</a:t>
                </a:r>
                <a:r>
                  <a:rPr lang="en-US" i="0" dirty="0"/>
                  <a:t>-intercept is a max, so use cosine and </a:t>
                </a:r>
                <a:r>
                  <a:rPr lang="en-US" i="1" dirty="0"/>
                  <a:t>h</a:t>
                </a:r>
                <a:r>
                  <a:rPr lang="en-US" i="0" dirty="0"/>
                  <a:t> = 0</a:t>
                </a:r>
              </a:p>
              <a:p>
                <a:r>
                  <a:rPr lang="en-US" i="0" dirty="0"/>
                  <a:t>Midline is </a:t>
                </a:r>
                <a:r>
                  <a:rPr lang="en-US" b="0" i="0">
                    <a:latin typeface="Cambria Math" panose="02040503050406030204" pitchFamily="18" charset="0"/>
                  </a:rPr>
                  <a:t>𝑦=(13+(−5))/2=4=𝑘</a:t>
                </a:r>
                <a:endParaRPr lang="en-US" b="0" i="0" dirty="0"/>
              </a:p>
              <a:p>
                <a:r>
                  <a:rPr lang="en-US" i="0" dirty="0"/>
                  <a:t>Amplitude is </a:t>
                </a:r>
                <a:r>
                  <a:rPr lang="en-US" b="0" i="0">
                    <a:latin typeface="Cambria Math" panose="02040503050406030204" pitchFamily="18" charset="0"/>
                  </a:rPr>
                  <a:t>13−4=9=𝑎</a:t>
                </a:r>
                <a:endParaRPr lang="en-US" b="0" i="0" dirty="0"/>
              </a:p>
              <a:p>
                <a:r>
                  <a:rPr lang="en-US" i="0" dirty="0"/>
                  <a:t>Period is </a:t>
                </a:r>
                <a:r>
                  <a:rPr lang="en-US" b="0" i="0">
                    <a:latin typeface="Cambria Math" panose="02040503050406030204" pitchFamily="18" charset="0"/>
                  </a:rPr>
                  <a:t>𝑇=𝜋/4=2𝜋/𝑏→𝜋𝑏=8𝜋→𝑏=8</a:t>
                </a:r>
                <a:endParaRPr lang="en-US" b="0" i="0" dirty="0"/>
              </a:p>
              <a:p>
                <a:endParaRPr lang="en-US" i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𝑦=𝑎 cos⁡𝑏(𝑥−ℎ)+𝑘</a:t>
                </a:r>
                <a:endParaRPr lang="en-US" b="0" i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𝑦=9 cos⁡8(𝑥−0)+4</a:t>
                </a:r>
                <a:endParaRPr lang="en-US" b="0" i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𝑦=9 cos⁡8𝑥+4</a:t>
                </a:r>
                <a:endParaRPr lang="en-US" i="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3F4AA-D0CE-4E61-93E8-CF07B6EA289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569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Midline: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80+2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=41=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Amplitude: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80−41=39=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Frequency: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Lowest point at </a:t>
                </a:r>
                <a:r>
                  <a:rPr lang="en-US" i="1" dirty="0"/>
                  <a:t>t</a:t>
                </a:r>
                <a:r>
                  <a:rPr lang="en-US" dirty="0"/>
                  <a:t> = 0, so use cosine with −</a:t>
                </a:r>
                <a:r>
                  <a:rPr lang="en-US" i="1" dirty="0"/>
                  <a:t>a,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=−39</m:t>
                    </m:r>
                  </m:oMath>
                </a14:m>
                <a:endParaRPr lang="en-US" i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=−39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Midline: </a:t>
                </a:r>
                <a:r>
                  <a:rPr lang="en-US" b="0" i="0">
                    <a:latin typeface="Cambria Math" panose="02040503050406030204" pitchFamily="18" charset="0"/>
                  </a:rPr>
                  <a:t>(80+2)/2=41=𝑘</a:t>
                </a:r>
                <a:endParaRPr lang="en-US" b="0" dirty="0"/>
              </a:p>
              <a:p>
                <a:r>
                  <a:rPr lang="en-US" b="0" dirty="0"/>
                  <a:t>Amplitude: </a:t>
                </a:r>
                <a:r>
                  <a:rPr lang="en-US" b="0" i="0">
                    <a:latin typeface="Cambria Math" panose="02040503050406030204" pitchFamily="18" charset="0"/>
                  </a:rPr>
                  <a:t>80−41=39=𝑎</a:t>
                </a:r>
                <a:endParaRPr lang="en-US" b="0" dirty="0"/>
              </a:p>
              <a:p>
                <a:r>
                  <a:rPr lang="en-US" dirty="0"/>
                  <a:t>Frequency: </a:t>
                </a:r>
                <a:r>
                  <a:rPr lang="en-US" b="0" i="0">
                    <a:latin typeface="Cambria Math" panose="02040503050406030204" pitchFamily="18" charset="0"/>
                  </a:rPr>
                  <a:t>𝑓=2=1/𝑇→𝑇=1/2=2𝜋/𝑏→𝑏=4π</a:t>
                </a:r>
                <a:endParaRPr lang="en-US" b="0" dirty="0"/>
              </a:p>
              <a:p>
                <a:r>
                  <a:rPr lang="en-US" dirty="0"/>
                  <a:t>Lowest point at </a:t>
                </a:r>
                <a:r>
                  <a:rPr lang="en-US" i="1" dirty="0"/>
                  <a:t>t</a:t>
                </a:r>
                <a:r>
                  <a:rPr lang="en-US" dirty="0"/>
                  <a:t> = 0, so use cosine with −</a:t>
                </a:r>
                <a:r>
                  <a:rPr lang="en-US" i="1" dirty="0"/>
                  <a:t>a, </a:t>
                </a:r>
                <a:r>
                  <a:rPr lang="en-US" b="0" i="0">
                    <a:latin typeface="Cambria Math" panose="02040503050406030204" pitchFamily="18" charset="0"/>
                  </a:rPr>
                  <a:t>𝑎=−39</a:t>
                </a:r>
                <a:endParaRPr lang="en-US" i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𝑦=𝑎 cos⁡𝑏(𝑥−ℎ)+𝑘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ℎ(𝑡)=−39 cos⁡4𝜋𝑡+41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3F4AA-D0CE-4E61-93E8-CF07B6EA289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769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 graphing calculator</a:t>
            </a:r>
          </a:p>
          <a:p>
            <a:endParaRPr lang="en-US" dirty="0"/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21.3 sin(0.52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− 2.3) + 42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period 12 makes sense because there are 12 months in a year, and you expect this pattern to continue in the years to follow.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3F4AA-D0CE-4E61-93E8-CF07B6EA289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4166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 graphing calculator</a:t>
            </a:r>
          </a:p>
          <a:p>
            <a:endParaRPr lang="en-US" dirty="0"/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22.90 sin(0.542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− 2.25) + 80.9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period 12 makes sense because there are 12 months in a year, and you expect this pattern to continue in the years to follow.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3F4AA-D0CE-4E61-93E8-CF07B6EA2897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482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Colored ones should be memorized.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183D3-AA87-4E0F-9A6F-3B9B0E95AD1A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612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 dirty="0">
                    <a:latin typeface="Cambria Math" panose="02040503050406030204" pitchFamily="18" charset="0"/>
                  </a:rPr>
                  <a:t>Quadrant III, so </a:t>
                </a:r>
                <a:r>
                  <a:rPr lang="en-US" b="0" i="1" dirty="0">
                    <a:latin typeface="Cambria Math" panose="02040503050406030204" pitchFamily="18" charset="0"/>
                  </a:rPr>
                  <a:t>x</a:t>
                </a:r>
                <a:r>
                  <a:rPr lang="en-US" b="0" i="0" dirty="0">
                    <a:latin typeface="Cambria Math" panose="02040503050406030204" pitchFamily="18" charset="0"/>
                  </a:rPr>
                  <a:t>&lt;0 and </a:t>
                </a:r>
                <a:r>
                  <a:rPr lang="en-US" b="0" i="1" dirty="0">
                    <a:latin typeface="Cambria Math" panose="02040503050406030204" pitchFamily="18" charset="0"/>
                  </a:rPr>
                  <a:t>y</a:t>
                </a:r>
                <a:r>
                  <a:rPr lang="en-US" b="0" i="0" dirty="0">
                    <a:latin typeface="Cambria Math" panose="02040503050406030204" pitchFamily="18" charset="0"/>
                  </a:rPr>
                  <a:t>&lt;0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169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169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den>
                          </m:f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:r>
                  <a:rPr lang="en-US" dirty="0"/>
                  <a:t>#3: Quadrant II, so sin +, cos −, tan −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→1+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58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49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58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58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58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58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58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58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58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58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58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 dirty="0">
                    <a:latin typeface="Cambria Math" panose="02040503050406030204" pitchFamily="18" charset="0"/>
                  </a:rPr>
                  <a:t>Quadrant III, so </a:t>
                </a:r>
                <a:r>
                  <a:rPr lang="en-US" b="0" i="1" dirty="0">
                    <a:latin typeface="Cambria Math" panose="02040503050406030204" pitchFamily="18" charset="0"/>
                  </a:rPr>
                  <a:t>x</a:t>
                </a:r>
                <a:r>
                  <a:rPr lang="en-US" b="0" i="0" dirty="0">
                    <a:latin typeface="Cambria Math" panose="02040503050406030204" pitchFamily="18" charset="0"/>
                  </a:rPr>
                  <a:t>&lt;0 and </a:t>
                </a:r>
                <a:r>
                  <a:rPr lang="en-US" b="0" i="1" dirty="0">
                    <a:latin typeface="Cambria Math" panose="02040503050406030204" pitchFamily="18" charset="0"/>
                  </a:rPr>
                  <a:t>y</a:t>
                </a:r>
                <a:r>
                  <a:rPr lang="en-US" b="0" i="0" dirty="0">
                    <a:latin typeface="Cambria Math" panose="02040503050406030204" pitchFamily="18" charset="0"/>
                  </a:rPr>
                  <a:t>&lt;0</a:t>
                </a:r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sin^2⁡𝜃+cos^2⁡𝜃=1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(−5/13)^2+cos^2⁡𝜃=1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cos^2⁡𝜃=1−25/169=144/169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cos⁡𝜃=−12/13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tan⁡𝜃=sin⁡𝜃/cos⁡𝜃 =(−5/13)/(−12/13)=5/12</a:t>
                </a:r>
                <a:endParaRPr lang="en-US" b="0" dirty="0"/>
              </a:p>
              <a:p>
                <a:endParaRPr lang="en-US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csc⁡𝜃=1/sin⁡𝜃 =−13/5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sec⁡𝜃=1/cos⁡𝜃 =−13/12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cot⁡𝜃=1/tan⁡𝜃 =12/5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3F4AA-D0CE-4E61-93E8-CF07B6EA2897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619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(because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#9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>
                    <a:latin typeface="Cambria Math" panose="02040503050406030204" pitchFamily="18" charset="0"/>
                  </a:rPr>
                  <a:t>(1+cos⁡𝜃 )(1−cos⁡𝜃 )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1−cos^2⁡𝜃</a:t>
                </a:r>
                <a:endParaRPr lang="en-US" dirty="0"/>
              </a:p>
              <a:p>
                <a:r>
                  <a:rPr lang="en-US" dirty="0"/>
                  <a:t>(because </a:t>
                </a:r>
                <a:r>
                  <a:rPr lang="en-US" b="0" i="0">
                    <a:latin typeface="Cambria Math" panose="02040503050406030204" pitchFamily="18" charset="0"/>
                  </a:rPr>
                  <a:t>sin^2⁡𝜃+cos^2⁡𝜃=1</a:t>
                </a:r>
                <a:r>
                  <a:rPr lang="en-US" dirty="0"/>
                  <a:t>, then </a:t>
                </a:r>
                <a:r>
                  <a:rPr lang="en-US" b="0" i="0">
                    <a:latin typeface="Cambria Math" panose="02040503050406030204" pitchFamily="18" charset="0"/>
                  </a:rPr>
                  <a:t>cos^2⁡𝜃=1−sin^2⁡𝜃</a:t>
                </a:r>
                <a:r>
                  <a:rPr lang="en-US" dirty="0"/>
                  <a:t>)</a:t>
                </a:r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1−(1−sin^2⁡𝜃 )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sin^2⁡𝜃</a:t>
                </a:r>
                <a:endParaRPr lang="en-US" b="0" dirty="0"/>
              </a:p>
              <a:p>
                <a:endParaRPr lang="en-US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cot⁡𝜃+tan⁡𝜃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cos⁡𝜃/sin⁡𝜃 +sin⁡𝜃/cos⁡𝜃 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cos^2⁡𝜃/(sin⁡𝜃  cos⁡𝜃 )+sin^2⁡𝜃/(sin⁡𝜃  cos⁡𝜃 )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1/(sin⁡𝜃  cos⁡𝜃 )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csc⁡𝜃  sec⁡𝜃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3F4AA-D0CE-4E61-93E8-CF07B6EA2897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32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triangles can be used</a:t>
            </a:r>
            <a:r>
              <a:rPr lang="en-US" baseline="0" dirty="0"/>
              <a:t> to find sin, </a:t>
            </a:r>
            <a:r>
              <a:rPr lang="en-US" baseline="0" dirty="0" err="1"/>
              <a:t>cos</a:t>
            </a:r>
            <a:r>
              <a:rPr lang="en-US" baseline="0" dirty="0"/>
              <a:t>, tan of 30, 60, and 45 degree angles exactly.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4B360-156B-43D2-8960-6001577024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350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·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sec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Use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sec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#21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>
                    <a:latin typeface="Cambria Math" panose="02040503050406030204" pitchFamily="18" charset="0"/>
                  </a:rPr>
                  <a:t>1/(sec⁡𝜃−tan⁡𝜃 )</a:t>
                </a:r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0">
                    <a:latin typeface="Cambria Math" panose="02040503050406030204" pitchFamily="18" charset="0"/>
                  </a:rPr>
                  <a:t>1/(sec⁡𝜃−tan⁡𝜃 )·(sec⁡𝜃+tan⁡𝜃)/(sec⁡𝜃+tan⁡𝜃 )</a:t>
                </a:r>
                <a:endParaRPr lang="en-US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0">
                    <a:latin typeface="Cambria Math" panose="02040503050406030204" pitchFamily="18" charset="0"/>
                  </a:rPr>
                  <a:t>(sec⁡𝜃+tan⁡𝜃)/(sec^2⁡𝜃−tan^2⁡𝜃 )</a:t>
                </a:r>
                <a:endParaRPr lang="en-US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Use </a:t>
                </a:r>
                <a:r>
                  <a:rPr lang="en-US" b="0" i="0">
                    <a:latin typeface="Cambria Math" panose="02040503050406030204" pitchFamily="18" charset="0"/>
                  </a:rPr>
                  <a:t>sec^2⁡𝜃=1+tan^2⁡𝜃</a:t>
                </a:r>
                <a:endParaRPr lang="en-US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0">
                    <a:latin typeface="Cambria Math" panose="02040503050406030204" pitchFamily="18" charset="0"/>
                  </a:rPr>
                  <a:t>(sec⁡𝜃+tan⁡𝜃)/((1+tan^2⁡𝜃 )−tan^2⁡𝜃 )</a:t>
                </a:r>
                <a:endParaRPr lang="en-US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0">
                    <a:latin typeface="Cambria Math" panose="02040503050406030204" pitchFamily="18" charset="0"/>
                  </a:rPr>
                  <a:t>sec⁡𝜃+tan⁡𝜃</a:t>
                </a:r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sin⁡𝑥/csc⁡𝑥 +cos⁡𝑥/sec⁡𝑥 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sin⁡𝑥/(1/sin⁡𝑥 )+cos⁡𝑥/(1/cos⁡𝑥 )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sin^2⁡𝑥+cos^2⁡𝑥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1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3F4AA-D0CE-4E61-93E8-CF07B6EA2897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8733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75°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30°+45°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30°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45°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30°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45°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·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·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#1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−15°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30°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45°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30°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45°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30°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·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45°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·1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−3+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3+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·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>
                    <a:latin typeface="Cambria Math" panose="02040503050406030204" pitchFamily="18" charset="0"/>
                  </a:rPr>
                  <a:t>sin⁡〖75°〗=sin⁡(30°+45°)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=sin⁡〖30°〗  cos⁡〖45°〗+cos⁡〖30°〗  sin⁡〖45°〗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=1/2·√2/2+√3/2·√2/2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=√2/4+√6/4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=(√2+√6)/4</a:t>
                </a:r>
                <a:endParaRPr lang="en-US" b="0" dirty="0"/>
              </a:p>
              <a:p>
                <a:endParaRPr lang="en-US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tan⁡〖𝜋/12〗=tan⁡(4𝜋/12−3𝜋/12)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=tan⁡(𝜋/3−𝜋/4)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=(tan⁡〖𝜋/3〗−tan⁡〖𝜋/4〗)/(1+tan⁡〖𝜋/3〗·tan⁡〖𝜋/4〗 )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=(√3−1)/(1+√3·1)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=(−1+√3)/(1+√3)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=(−1+√3)/(1+√3)·(1−√3)/(1−√3)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=(−1−2√3−3)/(1−3)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=(−4−2√3)/(−2)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=2+√3</a:t>
                </a:r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3F4AA-D0CE-4E61-93E8-CF07B6EA2897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9071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 dirty="0">
                    <a:latin typeface="Cambria Math" panose="02040503050406030204" pitchFamily="18" charset="0"/>
                  </a:rPr>
                  <a:t>Find sin </a:t>
                </a:r>
                <a:r>
                  <a:rPr lang="en-US" b="0" i="1" dirty="0">
                    <a:latin typeface="Cambria Math" panose="02040503050406030204" pitchFamily="18" charset="0"/>
                  </a:rPr>
                  <a:t>a</a:t>
                </a:r>
                <a:endParaRPr lang="en-US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i="0" dirty="0">
                    <a:latin typeface="Cambria Math" panose="02040503050406030204" pitchFamily="18" charset="0"/>
                  </a:rPr>
                  <a:t>Find cos</a:t>
                </a:r>
                <a:r>
                  <a:rPr lang="en-US" b="0" i="1" dirty="0">
                    <a:latin typeface="Cambria Math" panose="02040503050406030204" pitchFamily="18" charset="0"/>
                  </a:rPr>
                  <a:t> b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65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#9</a:t>
                </a:r>
              </a:p>
              <a:p>
                <a:r>
                  <a:rPr lang="en-US" b="0" i="0" dirty="0">
                    <a:latin typeface="Cambria Math" panose="02040503050406030204" pitchFamily="18" charset="0"/>
                  </a:rPr>
                  <a:t>Find sin </a:t>
                </a:r>
                <a:r>
                  <a:rPr lang="en-US" b="0" i="1" dirty="0">
                    <a:latin typeface="Cambria Math" panose="02040503050406030204" pitchFamily="18" charset="0"/>
                  </a:rPr>
                  <a:t>a</a:t>
                </a:r>
                <a:endParaRPr lang="en-US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i="0" dirty="0">
                    <a:latin typeface="Cambria Math" panose="02040503050406030204" pitchFamily="18" charset="0"/>
                  </a:rPr>
                  <a:t>Find cos</a:t>
                </a:r>
                <a:r>
                  <a:rPr lang="en-US" b="0" i="1" dirty="0">
                    <a:latin typeface="Cambria Math" panose="02040503050406030204" pitchFamily="18" charset="0"/>
                  </a:rPr>
                  <a:t> b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17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85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 dirty="0">
                    <a:latin typeface="Cambria Math" panose="02040503050406030204" pitchFamily="18" charset="0"/>
                  </a:rPr>
                  <a:t>Find sin </a:t>
                </a:r>
                <a:r>
                  <a:rPr lang="en-US" b="0" i="1" dirty="0">
                    <a:latin typeface="Cambria Math" panose="02040503050406030204" pitchFamily="18" charset="0"/>
                  </a:rPr>
                  <a:t>a</a:t>
                </a:r>
                <a:endParaRPr lang="en-US" b="0" i="0" dirty="0">
                  <a:latin typeface="Cambria Math" panose="02040503050406030204" pitchFamily="18" charset="0"/>
                </a:endParaRPr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sin^2⁡𝑎+cos^2⁡𝑎=1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sin^2⁡𝑎+(−12/13)^2=1→sin⁡𝑎=5/13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i="0" dirty="0">
                    <a:latin typeface="Cambria Math" panose="02040503050406030204" pitchFamily="18" charset="0"/>
                  </a:rPr>
                  <a:t>Find cos</a:t>
                </a:r>
                <a:r>
                  <a:rPr lang="en-US" b="0" i="1" dirty="0">
                    <a:latin typeface="Cambria Math" panose="02040503050406030204" pitchFamily="18" charset="0"/>
                  </a:rPr>
                  <a:t> b</a:t>
                </a:r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(3/5)^2+cos^2⁡𝑏=1→cos⁡𝑏=4/5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cos⁡(𝑎−𝑏)=cos⁡𝑎  cos⁡𝑏+sin⁡𝑎  sin⁡𝑏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=(−12/13)(4/5)+(5/13)(3/5)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=−33/65</a:t>
                </a:r>
                <a:endParaRPr lang="en-US" b="0" dirty="0"/>
              </a:p>
              <a:p>
                <a:endParaRPr lang="en-US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cos⁡(𝑥−𝜋)=cos⁡𝑥  cos⁡𝜋+sin⁡𝑥  sin⁡𝜋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=cos⁡𝑥 (−1)+sin⁡𝑥 (0)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=−cos⁡𝑥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3F4AA-D0CE-4E61-93E8-CF07B6EA2897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3750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/>
                <a:r>
                  <a:rPr lang="en-US" dirty="0"/>
                  <a:t>#17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 dirty="0">
                    <a:latin typeface="Cambria Math" panose="02040503050406030204" pitchFamily="18" charset="0"/>
                  </a:rPr>
                  <a:t>Find sin </a:t>
                </a:r>
                <a:r>
                  <a:rPr lang="en-US" b="0" i="1" dirty="0">
                    <a:latin typeface="Cambria Math" panose="02040503050406030204" pitchFamily="18" charset="0"/>
                  </a:rPr>
                  <a:t>a</a:t>
                </a:r>
                <a:endParaRPr lang="en-US" b="0" i="0" dirty="0">
                  <a:latin typeface="Cambria Math" panose="02040503050406030204" pitchFamily="18" charset="0"/>
                </a:endParaRPr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sin^2⁡𝑎+cos^2⁡𝑎=1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sin^2⁡𝑎+(−12/13)^2=1→sin⁡𝑎=5/13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i="0" dirty="0">
                    <a:latin typeface="Cambria Math" panose="02040503050406030204" pitchFamily="18" charset="0"/>
                  </a:rPr>
                  <a:t>Find cos</a:t>
                </a:r>
                <a:r>
                  <a:rPr lang="en-US" b="0" i="1" dirty="0">
                    <a:latin typeface="Cambria Math" panose="02040503050406030204" pitchFamily="18" charset="0"/>
                  </a:rPr>
                  <a:t> b</a:t>
                </a:r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(3/5)^2+cos^2⁡𝑏=1→cos⁡𝑏=4/5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cos⁡(𝑎−𝑏)=cos⁡𝑎  cos⁡𝑏+sin⁡𝑎  sin⁡𝑏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=(−12/13)(4/5)+(5/13)(3/5)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=−33/65</a:t>
                </a:r>
                <a:endParaRPr lang="en-US" b="0" dirty="0"/>
              </a:p>
              <a:p>
                <a:endParaRPr lang="en-US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cos⁡(𝑥−𝜋)=cos⁡𝑥  cos⁡𝜋+sin⁡𝑥  sin⁡𝜋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=cos⁡𝑥 (−1)+sin⁡𝑥 (0)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=−cos⁡𝑥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3F4AA-D0CE-4E61-93E8-CF07B6EA2897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9717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For both terms </a:t>
                </a:r>
                <a:r>
                  <a:rPr lang="en-US" i="1" dirty="0"/>
                  <a:t>a</a:t>
                </a:r>
                <a:r>
                  <a:rPr lang="en-US" i="0" dirty="0"/>
                  <a:t> = </a:t>
                </a:r>
                <a:r>
                  <a:rPr lang="en-US" i="1" dirty="0"/>
                  <a:t>x</a:t>
                </a:r>
                <a:r>
                  <a:rPr lang="en-US" i="0" dirty="0"/>
                  <a:t> and </a:t>
                </a:r>
                <a:r>
                  <a:rPr lang="en-US" i="1" dirty="0"/>
                  <a:t>b</a:t>
                </a:r>
                <a:r>
                  <a:rPr lang="en-US" i="0" dirty="0"/>
                  <a:t> = </a:t>
                </a:r>
                <a:r>
                  <a:rPr lang="el-GR" i="0" dirty="0"/>
                  <a:t>π</a:t>
                </a:r>
                <a:r>
                  <a:rPr lang="en-US" i="0" dirty="0"/>
                  <a:t>/4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From unit circle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#23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−1=0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From unit circle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For both terms </a:t>
                </a:r>
                <a:r>
                  <a:rPr lang="en-US" i="1" dirty="0"/>
                  <a:t>a</a:t>
                </a:r>
                <a:r>
                  <a:rPr lang="en-US" i="0" dirty="0"/>
                  <a:t> = </a:t>
                </a:r>
                <a:r>
                  <a:rPr lang="en-US" i="1" dirty="0"/>
                  <a:t>x</a:t>
                </a:r>
                <a:r>
                  <a:rPr lang="en-US" i="0" dirty="0"/>
                  <a:t> and </a:t>
                </a:r>
                <a:r>
                  <a:rPr lang="en-US" i="1" dirty="0"/>
                  <a:t>b</a:t>
                </a:r>
                <a:r>
                  <a:rPr lang="en-US" i="0" dirty="0"/>
                  <a:t> = </a:t>
                </a:r>
                <a:r>
                  <a:rPr lang="el-GR" i="0" dirty="0"/>
                  <a:t>π</a:t>
                </a:r>
                <a:r>
                  <a:rPr lang="en-US" i="0" dirty="0"/>
                  <a:t>/4</a:t>
                </a:r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cos⁡(𝑥+𝜋/4)+cos⁡(𝑥−𝜋/4)=1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(cos⁡𝑥  cos⁡〖𝜋/4〗−sin⁡𝑥  sin⁡〖𝜋/4〗 )+(cos⁡𝑥  cos⁡〖𝜋/4〗+sin⁡𝑥  sin⁡〖𝜋/4〗 )=1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(√2/2  cos⁡𝑥−√2/2  sin⁡𝑥 )+(√2/2  cos⁡𝑥+√2/2  sin⁡𝑥 )=1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2(√2/2  cos⁡𝑥 )=1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√2  cos⁡𝑥=1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cos⁡𝑥=1/√2=√2/2</a:t>
                </a:r>
                <a:endParaRPr lang="en-US" b="0" dirty="0"/>
              </a:p>
              <a:p>
                <a:r>
                  <a:rPr lang="en-US" b="0" dirty="0"/>
                  <a:t>From unit circle</a:t>
                </a:r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𝑥=π/4</a:t>
                </a:r>
                <a:endParaRPr lang="en-US" b="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3F4AA-D0CE-4E61-93E8-CF07B6EA2897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2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 = 90° - 60°</a:t>
                </a:r>
                <a:r>
                  <a:rPr lang="en-US" baseline="0" dirty="0"/>
                  <a:t> = 30°</a:t>
                </a:r>
              </a:p>
              <a:p>
                <a:r>
                  <a:rPr lang="en-US" baseline="0" dirty="0"/>
                  <a:t>From special </a:t>
                </a:r>
                <a:r>
                  <a:rPr lang="en-US" baseline="0" dirty="0" err="1"/>
                  <a:t>rt</a:t>
                </a:r>
                <a:r>
                  <a:rPr lang="en-US" baseline="0" dirty="0"/>
                  <a:t> triangle;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baseline="0" smtClean="0">
                            <a:latin typeface="Cambria Math"/>
                          </a:rPr>
                          <m:t>tan</m:t>
                        </m:r>
                      </m:fName>
                      <m:e>
                        <m:r>
                          <a:rPr lang="en-US" b="0" i="1" baseline="0" smtClean="0">
                            <a:latin typeface="Cambria Math"/>
                          </a:rPr>
                          <m:t>60°=</m:t>
                        </m:r>
                        <m:f>
                          <m:fPr>
                            <m:ctrlPr>
                              <a:rPr lang="en-US" b="0" i="1" baseline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baseline="0" smtClean="0">
                                <a:latin typeface="Cambria Math"/>
                              </a:rPr>
                              <m:t>𝑏</m:t>
                            </m:r>
                          </m:num>
                          <m:den>
                            <m:r>
                              <a:rPr lang="en-US" b="0" i="1" baseline="0" smtClean="0">
                                <a:latin typeface="Cambria Math"/>
                              </a:rPr>
                              <m:t>7</m:t>
                            </m:r>
                          </m:den>
                        </m:f>
                      </m:e>
                    </m:func>
                    <m:r>
                      <a:rPr lang="en-US" b="0" i="0" baseline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baseline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baseline="0" smtClean="0">
                                <a:latin typeface="Cambria Math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b="0" i="1" baseline="0" smtClean="0">
                            <a:latin typeface="Cambria Math"/>
                          </a:rPr>
                          <m:t>1</m:t>
                        </m:r>
                      </m:den>
                    </m:f>
                    <m:r>
                      <a:rPr lang="en-US" b="0" i="1" baseline="0" smtClean="0">
                        <a:latin typeface="Cambria Math"/>
                      </a:rPr>
                      <m:t>→</m:t>
                    </m:r>
                    <m:r>
                      <a:rPr lang="en-US" b="0" i="1" baseline="0" smtClean="0">
                        <a:latin typeface="Cambria Math"/>
                      </a:rPr>
                      <m:t>𝑏</m:t>
                    </m:r>
                    <m:r>
                      <a:rPr lang="en-US" b="0" i="1" baseline="0" smtClean="0">
                        <a:latin typeface="Cambria Math"/>
                      </a:rPr>
                      <m:t>=7</m:t>
                    </m:r>
                    <m:rad>
                      <m:radPr>
                        <m:degHide m:val="on"/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baseline="0" smtClean="0">
                            <a:latin typeface="Cambria Math"/>
                          </a:rPr>
                          <m:t>3</m:t>
                        </m:r>
                      </m:e>
                    </m:rad>
                  </m:oMath>
                </a14:m>
                <a:endParaRPr lang="en-US" b="0" baseline="0" dirty="0"/>
              </a:p>
              <a:p>
                <a:r>
                  <a:rPr lang="en-US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sym typeface="Wingdings" pitchFamily="2" charset="2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60°</m:t>
                        </m:r>
                      </m:e>
                    </m:func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7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𝑐</m:t>
                        </m:r>
                      </m:den>
                    </m:f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→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𝑐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=14</m:t>
                    </m:r>
                  </m:oMath>
                </a14:m>
                <a:endParaRPr lang="en-US" b="0" dirty="0">
                  <a:sym typeface="Wingdings" pitchFamily="2" charset="2"/>
                </a:endParaRPr>
              </a:p>
              <a:p>
                <a:endParaRPr lang="en-US" dirty="0"/>
              </a:p>
              <a:p>
                <a:r>
                  <a:rPr lang="en-US" dirty="0"/>
                  <a:t>B</a:t>
                </a:r>
                <a:r>
                  <a:rPr lang="en-US" baseline="0" dirty="0"/>
                  <a:t> = 90° - 32° = 58°</a:t>
                </a:r>
              </a:p>
              <a:p>
                <a:r>
                  <a:rPr lang="en-US" baseline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baseline="0" smtClean="0">
                            <a:latin typeface="Cambria Math"/>
                          </a:rPr>
                          <m:t>tan</m:t>
                        </m:r>
                      </m:fName>
                      <m:e>
                        <m:r>
                          <a:rPr lang="en-US" b="0" i="1" baseline="0" smtClean="0">
                            <a:latin typeface="Cambria Math"/>
                          </a:rPr>
                          <m:t>32°</m:t>
                        </m:r>
                      </m:e>
                    </m:func>
                    <m:r>
                      <a:rPr lang="en-US" b="0" i="1" baseline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baseline="0" smtClean="0">
                            <a:latin typeface="Cambria Math"/>
                          </a:rPr>
                          <m:t>𝑎</m:t>
                        </m:r>
                      </m:num>
                      <m:den>
                        <m:r>
                          <a:rPr lang="en-US" b="0" i="1" baseline="0" smtClean="0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b="0" i="1" baseline="0" smtClean="0">
                        <a:latin typeface="Cambria Math"/>
                      </a:rPr>
                      <m:t>→</m:t>
                    </m:r>
                    <m:r>
                      <a:rPr lang="en-US" b="0" i="1" baseline="0" smtClean="0">
                        <a:latin typeface="Cambria Math"/>
                      </a:rPr>
                      <m:t>𝑎</m:t>
                    </m:r>
                    <m:r>
                      <a:rPr lang="en-US" b="0" i="1" baseline="0" smtClean="0">
                        <a:latin typeface="Cambria Math"/>
                      </a:rPr>
                      <m:t>=10</m:t>
                    </m:r>
                    <m:func>
                      <m:func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baseline="0" smtClean="0">
                            <a:latin typeface="Cambria Math"/>
                          </a:rPr>
                          <m:t>tan</m:t>
                        </m:r>
                      </m:fName>
                      <m:e>
                        <m:r>
                          <a:rPr lang="en-US" b="0" i="1" baseline="0" smtClean="0">
                            <a:latin typeface="Cambria Math"/>
                          </a:rPr>
                          <m:t>32°</m:t>
                        </m:r>
                      </m:e>
                    </m:func>
                    <m:r>
                      <a:rPr lang="en-US" b="0" i="1" baseline="0" smtClean="0">
                        <a:latin typeface="Cambria Math"/>
                      </a:rPr>
                      <m:t>≈6.25</m:t>
                    </m:r>
                  </m:oMath>
                </a14:m>
                <a:endParaRPr lang="en-US" b="0" baseline="0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32°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32°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=10→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32°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/>
                      </a:rPr>
                      <m:t>≈11.79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#33: B = 90° - 43° = 47°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43°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=31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43°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≈28.91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43°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·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43°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=31→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43°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≈42.39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= 90° - 45° = 45°</a:t>
                </a:r>
              </a:p>
              <a:p>
                <a:r>
                  <a:rPr lang="en-US" dirty="0" smtClean="0"/>
                  <a:t>From special </a:t>
                </a:r>
                <a:r>
                  <a:rPr lang="en-US" dirty="0" err="1" smtClean="0"/>
                  <a:t>rt</a:t>
                </a:r>
                <a:r>
                  <a:rPr lang="en-US" dirty="0" smtClean="0"/>
                  <a:t> triangle,</a:t>
                </a:r>
                <a:r>
                  <a:rPr lang="en-US" baseline="0" dirty="0" smtClean="0"/>
                  <a:t> </a:t>
                </a:r>
                <a:r>
                  <a:rPr lang="en-US" b="0" i="0" baseline="0" smtClean="0">
                    <a:latin typeface="Cambria Math"/>
                  </a:rPr>
                  <a:t>sin⁡〖45°〗=𝑎/5=1/√2→</a:t>
                </a:r>
                <a:r>
                  <a:rPr lang="en-US" dirty="0" smtClean="0"/>
                  <a:t> </a:t>
                </a:r>
                <a:r>
                  <a:rPr lang="en-US" b="0" i="0" dirty="0" smtClean="0">
                    <a:latin typeface="Cambria Math"/>
                  </a:rPr>
                  <a:t>𝑎=5/√2=(5√2)/2</a:t>
                </a:r>
                <a:endParaRPr lang="en-US" dirty="0" smtClean="0"/>
              </a:p>
              <a:p>
                <a:r>
                  <a:rPr lang="en-US" b="0" i="0" smtClean="0">
                    <a:latin typeface="Cambria Math"/>
                  </a:rPr>
                  <a:t>cos⁡〖45°〗=𝑏/5=1/√2  →</a:t>
                </a:r>
                <a:r>
                  <a:rPr lang="en-US" dirty="0" smtClean="0"/>
                  <a:t> </a:t>
                </a:r>
                <a:r>
                  <a:rPr lang="en-US" b="0" i="0" dirty="0" smtClean="0">
                    <a:latin typeface="Cambria Math"/>
                  </a:rPr>
                  <a:t>𝑏=(5√2)/2</a:t>
                </a:r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A = 90° - 60°</a:t>
                </a:r>
                <a:r>
                  <a:rPr lang="en-US" baseline="0" dirty="0" smtClean="0"/>
                  <a:t> = 30°</a:t>
                </a:r>
              </a:p>
              <a:p>
                <a:r>
                  <a:rPr lang="en-US" baseline="0" dirty="0" smtClean="0"/>
                  <a:t>From special </a:t>
                </a:r>
                <a:r>
                  <a:rPr lang="en-US" baseline="0" dirty="0" err="1" smtClean="0"/>
                  <a:t>rt</a:t>
                </a:r>
                <a:r>
                  <a:rPr lang="en-US" baseline="0" dirty="0" smtClean="0"/>
                  <a:t> triangle; </a:t>
                </a:r>
                <a:r>
                  <a:rPr lang="en-US" b="0" i="0" baseline="0" smtClean="0">
                    <a:latin typeface="Cambria Math"/>
                  </a:rPr>
                  <a:t>tan⁡〖60°=𝑏/7〗=√3/1→𝑏=7√3</a:t>
                </a:r>
                <a:endParaRPr lang="en-US" b="0" baseline="0" dirty="0" smtClean="0"/>
              </a:p>
              <a:p>
                <a:r>
                  <a:rPr lang="en-US" dirty="0" smtClean="0">
                    <a:sym typeface="Wingdings" pitchFamily="2" charset="2"/>
                  </a:rPr>
                  <a:t> </a:t>
                </a:r>
                <a:r>
                  <a:rPr lang="en-US" b="0" i="0" smtClean="0">
                    <a:latin typeface="Cambria Math"/>
                    <a:sym typeface="Wingdings" pitchFamily="2" charset="2"/>
                  </a:rPr>
                  <a:t>cos⁡〖60°〗=7/𝑐=1/2→𝑐=14</a:t>
                </a:r>
                <a:endParaRPr lang="en-US" b="0" dirty="0" smtClean="0">
                  <a:sym typeface="Wingdings" pitchFamily="2" charset="2"/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B</a:t>
                </a:r>
                <a:r>
                  <a:rPr lang="en-US" baseline="0" dirty="0" smtClean="0"/>
                  <a:t> = 90° - 32° = 58°</a:t>
                </a:r>
              </a:p>
              <a:p>
                <a:r>
                  <a:rPr lang="en-US" baseline="0" dirty="0" smtClean="0"/>
                  <a:t> </a:t>
                </a:r>
                <a:r>
                  <a:rPr lang="en-US" b="0" i="0" baseline="0" smtClean="0">
                    <a:latin typeface="Cambria Math"/>
                  </a:rPr>
                  <a:t>tan⁡〖32°〗=𝑎/10→𝑎=10 tan⁡〖32°〗≈6.25</a:t>
                </a:r>
                <a:endParaRPr lang="en-US" b="0" baseline="0" dirty="0" smtClean="0"/>
              </a:p>
              <a:p>
                <a:r>
                  <a:rPr lang="en-US" dirty="0" smtClean="0"/>
                  <a:t> </a:t>
                </a:r>
                <a:r>
                  <a:rPr lang="en-US" b="0" i="0" smtClean="0">
                    <a:latin typeface="Cambria Math"/>
                  </a:rPr>
                  <a:t>cos⁡〖32°〗=10/𝑐→𝑐⋅cos⁡〖32°〗=10→𝑐=10/cos⁡〖32°〗 ≈11.79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4B360-156B-43D2-8960-6001577024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89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76°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/>
                            </a:rPr>
                            <m:t>mi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76°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=2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mi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/>
                            </a:rPr>
                            <m:t>mi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76°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≈8.27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mi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#37: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79°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79°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≈514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 smtClean="0">
                    <a:latin typeface="Cambria Math"/>
                  </a:rPr>
                  <a:t>cos⁡〖76°〗=(2 "mi" )/𝑦</a:t>
                </a:r>
                <a:endParaRPr lang="en-US" dirty="0" smtClean="0"/>
              </a:p>
              <a:p>
                <a:r>
                  <a:rPr lang="en-US" b="0" i="0" smtClean="0">
                    <a:latin typeface="Cambria Math"/>
                  </a:rPr>
                  <a:t>𝑦⋅cos⁡〖76°〗=2 "mi"</a:t>
                </a:r>
                <a:endParaRPr lang="en-US" b="0" dirty="0" smtClean="0"/>
              </a:p>
              <a:p>
                <a:r>
                  <a:rPr lang="en-US" b="0" i="0" smtClean="0">
                    <a:latin typeface="Cambria Math"/>
                  </a:rPr>
                  <a:t>𝑦=(2 "mi" )/cos⁡〖76°〗 ≈8.27 "mi"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4B360-156B-43D2-8960-6001577024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65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4B360-156B-43D2-8960-6001577024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2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4B360-156B-43D2-8960-6001577024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EA3DA-29F3-48C1-BC2E-5A7D475F8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A5084-CB01-49F5-BFD4-6C690441C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32FB9-8C99-417D-9B7D-01B55581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F901-C858-4AA4-98E9-50EEB1F059AA}" type="datetime1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0368A-B766-41F5-A958-F996625B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75BB3-02B0-4659-B717-2A16E9F5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6DC-5CE3-4563-AD64-6C012CB51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6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9203-78EE-412C-B590-867ED983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0E86A-B93F-4EFE-83EC-E95CF22EB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E74E5-A5E7-4ADA-9DD6-8E34648E4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9F79-E57A-4C6E-BAC3-9459C8332D66}" type="datetime1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6EC00-0003-4922-B2E1-5FBB5F80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C43-A08E-45CD-B608-BACEACB8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6DC-5CE3-4563-AD64-6C012CB51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0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41A7BE-EF7E-4203-A9F9-7B22828C2C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2CABE-4AB4-48F5-AA30-457F10EA0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82917-B3AC-4894-BA85-42C573465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86FF-5F5F-4DFB-92B7-5FE10AB56DB1}" type="datetime1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4F76C-0EB6-4704-9B0A-02B7ECE5B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30F7C-CECC-49E3-A6F8-E687C99F3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6DC-5CE3-4563-AD64-6C012CB51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1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FE0D-D510-4B1A-8356-9A486C73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72B63-0042-4A87-951F-4B1C9262A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0B836-5F88-4048-A84E-3C6E43CC8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3579-5B02-48F5-B100-8CB5FBD1E62A}" type="datetime1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6A327-3D64-4761-AC4C-7FF02D51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A24DA-260E-43F4-8ED1-9B165010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6DC-5CE3-4563-AD64-6C012CB51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3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CC6E-55CC-4360-8741-37D3A4F05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47186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52518-B91C-4E45-A3D1-B44BF1CAD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533400"/>
            <a:ext cx="10515600" cy="285273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122DF-49C0-4461-9E3F-B605F2A23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C7A1-B131-4931-9A68-5F1308C7B59F}" type="datetime1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3EE9D-5E68-45F7-8944-974B00D91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96737-D23E-4526-B4F9-3B3675E9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6DC-5CE3-4563-AD64-6C012CB51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0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B64C7-6F35-468A-8B73-23CFE66C9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91DE3-1969-44E4-84D2-6FD21C834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325562"/>
            <a:ext cx="6019800" cy="516731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21496-730C-45AD-9BD5-EE938F063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25562"/>
            <a:ext cx="6019800" cy="51673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89F96-87BD-43F5-AA00-B9BE7AED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1CE5D-24DB-480B-873E-16829FFDC6D4}" type="datetime1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F9071-1AC9-49B7-BDA6-E5FC322A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5918E-98D4-4888-A6F7-9194BA20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6DC-5CE3-4563-AD64-6C012CB51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5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09CF-A744-4B38-9D58-71C1E0D7D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B796C-0311-4F83-B016-07B52417D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1325563"/>
            <a:ext cx="59880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C727F-B5B6-4DD0-BAC5-16353FA15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" y="2149474"/>
            <a:ext cx="5988050" cy="43433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51306-669B-4A69-A79B-BDF62A9409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2674" y="1325563"/>
            <a:ext cx="60293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2E7719-B87F-4DB5-A7D6-9F376DB51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2674" y="2149474"/>
            <a:ext cx="6029326" cy="43433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A4D3A2-9E71-4839-A166-88EC24BAF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2DC6-0C6E-47F1-B2F1-1A18444C6E67}" type="datetime1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76C55-9549-44CF-A372-E34F52A3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6AE72-E537-42E2-91D4-832CF837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6DC-5CE3-4563-AD64-6C012CB51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2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E515-01EC-49F3-8F8D-9F5B58D4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C9CC3D-488C-42C3-857E-337EDC68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A1DE-464B-4F99-A850-890AA298C646}" type="datetime1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948C9-8826-461F-AFE7-1A39347CA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33716-F63E-4529-A7FC-99A4A912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6DC-5CE3-4563-AD64-6C012CB51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1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8F38AE-4FB8-4B70-90DA-B8B7EFFF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261D-0D26-4D3D-A6DA-59FE65321105}" type="datetime1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D3B96-7E10-49B2-A4A2-7EE519972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1A1C5-0B39-4506-B5D7-93EB0072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6DC-5CE3-4563-AD64-6C012CB51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9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D6DDF-E030-4756-9E5B-59E07BD7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CBAFC-AF1D-4190-AD04-752D77937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B8D9F7-843A-4507-A0EA-2825105DE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7BAF6-DC8D-43CE-AB56-B4B2E3BF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D05-0F9C-432D-B2E7-5488EE04381F}" type="datetime1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7A19A-22A6-4D31-85E0-55FD745F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492BF-FDF1-43CC-8685-FF6D3F08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6DC-5CE3-4563-AD64-6C012CB51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1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13351-7D5A-4937-82FD-47AA24A3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F7294E-F287-4F87-A9C0-FF088F50A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81C37-3D6F-4797-8946-57F8678A9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72E7D-6C04-46B5-8EDB-0A5AE4FB5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F26B-7EA9-4554-A6BE-576885259F3F}" type="datetime1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65127-7482-4015-B2A5-D107F8A9F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87CC0-3E2D-4F87-97A2-CA225FB5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6DC-5CE3-4563-AD64-6C012CB51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7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85D04F-576F-4382-B6AE-EDF0368A6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31F32-02EB-4D30-B77D-927455F73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1325562"/>
            <a:ext cx="12191999" cy="5167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AFBA4-1191-49F4-AD7C-09192C223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-1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0399-00E9-4EEE-B6A1-79FD8BF7794E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41E38-7D5D-4E1F-A816-F1D94C9BE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598" y="64928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F8A02-BF00-438C-A6E6-619BDB2FD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0B306DC-5CE3-4563-AD64-6C012CB513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7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wright@andrews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5.emf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emf"/><Relationship Id="rId4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8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4927E-EFBE-40C6-97B8-7DD02EAB53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Trigonometric Ratios and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4D3A7-91E2-4463-AF25-26A81FD770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Algebra 2</a:t>
            </a:r>
          </a:p>
          <a:p>
            <a:r>
              <a:rPr lang="en-US" dirty="0"/>
              <a:t>Chapter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4F5FE-A6C4-49D1-9B6A-EC7A5D9C0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6DC-5CE3-4563-AD64-6C012CB513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4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10.1 Right Triangle Trigonometry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the distance between Powell Point and </a:t>
            </a:r>
            <a:r>
              <a:rPr lang="en-US" dirty="0" err="1"/>
              <a:t>Widforss</a:t>
            </a:r>
            <a:r>
              <a:rPr lang="en-US" dirty="0"/>
              <a:t> Point.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58595-1532-4993-8408-F804B2E651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Try 527#37 Find the width of the river.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34870"/>
            <a:ext cx="3296260" cy="3523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CF74E4-1DE5-4C7F-A12D-823FE6C61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363" y="3738282"/>
            <a:ext cx="5655637" cy="311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3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0C4AA-19F0-4E44-AD31-C3D9D4959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10.2 Angles and Radian Measure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DD57-3D6C-4533-9A66-4DBB250E72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this lesson…</a:t>
            </a:r>
          </a:p>
          <a:p>
            <a:r>
              <a:rPr lang="en-US" dirty="0"/>
              <a:t>• I can draw angles in standard position.</a:t>
            </a:r>
          </a:p>
          <a:p>
            <a:r>
              <a:rPr lang="en-US" dirty="0"/>
              <a:t>• I can explain the meaning of radian measure.</a:t>
            </a:r>
          </a:p>
          <a:p>
            <a:r>
              <a:rPr lang="en-US" dirty="0"/>
              <a:t>• I can convert between degrees and radians.</a:t>
            </a:r>
          </a:p>
          <a:p>
            <a:r>
              <a:rPr lang="en-US" dirty="0"/>
              <a:t>• I can use radian measure to find arc lengths and the area of a sector.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C1560-8873-40DC-A9D4-2E6E4E99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6DC-5CE3-4563-AD64-6C012CB513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6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10.2 Angles and Radian Measure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Angles in Standard Position</a:t>
            </a:r>
          </a:p>
          <a:p>
            <a:pPr lvl="1"/>
            <a:r>
              <a:rPr lang="en-US" dirty="0"/>
              <a:t>Vertex on origin</a:t>
            </a:r>
          </a:p>
          <a:p>
            <a:pPr lvl="1"/>
            <a:r>
              <a:rPr lang="en-US" dirty="0"/>
              <a:t>Initial Side on positive x-axis</a:t>
            </a:r>
          </a:p>
          <a:p>
            <a:pPr lvl="1"/>
            <a:r>
              <a:rPr lang="en-US" dirty="0"/>
              <a:t>Measured counterclockwise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2" y="1600200"/>
            <a:ext cx="5956300" cy="5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445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10.2 Angles and Radian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6"/>
                </a:solidFill>
              </a:rPr>
              <a:t>Coterminal</a:t>
            </a:r>
            <a:r>
              <a:rPr lang="en-US" dirty="0">
                <a:solidFill>
                  <a:schemeClr val="accent6"/>
                </a:solidFill>
              </a:rPr>
              <a:t> Angles</a:t>
            </a:r>
          </a:p>
          <a:p>
            <a:pPr lvl="1"/>
            <a:r>
              <a:rPr lang="en-US" dirty="0"/>
              <a:t>Different angles (measures) that have the same terminal side</a:t>
            </a:r>
          </a:p>
          <a:p>
            <a:pPr lvl="1"/>
            <a:r>
              <a:rPr lang="en-US" dirty="0"/>
              <a:t>Found by adding or subtracting multiples of 360° 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3B1A0E8-FECD-4DD2-9C45-9A164813AC1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83387"/>
            <a:ext cx="6096000" cy="4710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789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10.2 Angles and Radian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325562"/>
            <a:ext cx="6019800" cy="55324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Draw an angle </a:t>
            </a:r>
            <a:r>
              <a:rPr lang="en-US" dirty="0"/>
              <a:t>with the given measure in standard position.  Then find </a:t>
            </a:r>
            <a:r>
              <a:rPr lang="en-US" dirty="0">
                <a:solidFill>
                  <a:schemeClr val="tx2"/>
                </a:solidFill>
              </a:rPr>
              <a:t>one positive </a:t>
            </a:r>
            <a:r>
              <a:rPr lang="en-US" dirty="0" err="1">
                <a:solidFill>
                  <a:schemeClr val="tx2"/>
                </a:solidFill>
              </a:rPr>
              <a:t>coterminal</a:t>
            </a:r>
            <a:r>
              <a:rPr lang="en-US" dirty="0">
                <a:solidFill>
                  <a:schemeClr val="tx2"/>
                </a:solidFill>
              </a:rPr>
              <a:t> angle </a:t>
            </a:r>
            <a:r>
              <a:rPr lang="en-US" dirty="0"/>
              <a:t>and </a:t>
            </a:r>
            <a:r>
              <a:rPr lang="en-US" dirty="0">
                <a:solidFill>
                  <a:schemeClr val="tx2"/>
                </a:solidFill>
              </a:rPr>
              <a:t>one negative </a:t>
            </a:r>
            <a:r>
              <a:rPr lang="en-US" dirty="0" err="1">
                <a:solidFill>
                  <a:schemeClr val="tx2"/>
                </a:solidFill>
              </a:rPr>
              <a:t>coterminal</a:t>
            </a:r>
            <a:r>
              <a:rPr lang="en-US" dirty="0">
                <a:solidFill>
                  <a:schemeClr val="tx2"/>
                </a:solidFill>
              </a:rPr>
              <a:t> angle</a:t>
            </a:r>
            <a:r>
              <a:rPr lang="en-US" dirty="0"/>
              <a:t>.</a:t>
            </a:r>
          </a:p>
          <a:p>
            <a:r>
              <a:rPr lang="en-US" dirty="0"/>
              <a:t>65°</a:t>
            </a:r>
          </a:p>
          <a:p>
            <a:endParaRPr lang="en-US" dirty="0"/>
          </a:p>
          <a:p>
            <a:r>
              <a:rPr lang="en-US" dirty="0"/>
              <a:t>300°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Try 534#3: −900°</a:t>
            </a:r>
          </a:p>
          <a:p>
            <a:r>
              <a:rPr lang="en-US" dirty="0"/>
              <a:t>Try 534#7: −125°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BA1C69-23AA-4027-BC3F-B254A14E4A89}"/>
              </a:ext>
            </a:extLst>
          </p:cNvPr>
          <p:cNvGrpSpPr/>
          <p:nvPr/>
        </p:nvGrpSpPr>
        <p:grpSpPr>
          <a:xfrm>
            <a:off x="6197600" y="1600201"/>
            <a:ext cx="5384800" cy="4525963"/>
            <a:chOff x="4648200" y="1600200"/>
            <a:chExt cx="4038600" cy="4525963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9B4F2FB-2571-4B7A-90AF-C4B27F479FC3}"/>
                </a:ext>
              </a:extLst>
            </p:cNvPr>
            <p:cNvCxnSpPr/>
            <p:nvPr/>
          </p:nvCxnSpPr>
          <p:spPr>
            <a:xfrm>
              <a:off x="6667500" y="1600200"/>
              <a:ext cx="0" cy="4525963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6B27319-C493-4CF6-8884-2B49960EBEB0}"/>
                </a:ext>
              </a:extLst>
            </p:cNvPr>
            <p:cNvCxnSpPr/>
            <p:nvPr/>
          </p:nvCxnSpPr>
          <p:spPr>
            <a:xfrm>
              <a:off x="4648200" y="3863182"/>
              <a:ext cx="4038600" cy="0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91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10.2 Angles and Radian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Radian measure</a:t>
            </a:r>
          </a:p>
          <a:p>
            <a:pPr lvl="1"/>
            <a:r>
              <a:rPr lang="en-US" dirty="0"/>
              <a:t>Another unit to measure angles</a:t>
            </a:r>
          </a:p>
          <a:p>
            <a:pPr lvl="1"/>
            <a:r>
              <a:rPr lang="en-US" dirty="0"/>
              <a:t>1 radian is the angle when the arc length = the radius</a:t>
            </a:r>
          </a:p>
          <a:p>
            <a:pPr lvl="1"/>
            <a:r>
              <a:rPr lang="en-US" dirty="0"/>
              <a:t>There are 2</a:t>
            </a:r>
            <a:r>
              <a:rPr lang="el-GR" dirty="0"/>
              <a:t>π</a:t>
            </a:r>
            <a:r>
              <a:rPr lang="en-US" dirty="0"/>
              <a:t> radians in a circle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6903CA-DFA3-4622-AD6D-5C25D7FF05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47801"/>
            <a:ext cx="6070602" cy="5410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253" y="1142999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2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10.2 Angles and Radian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chemeClr val="accent6"/>
                </a:solidFill>
              </a:rPr>
              <a:t>convert between degrees and radians</a:t>
            </a:r>
            <a:r>
              <a:rPr lang="en-US" dirty="0"/>
              <a:t> use fact that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180° = </a:t>
            </a:r>
            <a:r>
              <a:rPr lang="el-GR" dirty="0">
                <a:solidFill>
                  <a:srgbClr val="FF0000"/>
                </a:solidFill>
              </a:rPr>
              <a:t>π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/>
              <a:t>Special angles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54701" y="2"/>
            <a:ext cx="6337300" cy="6857999"/>
            <a:chOff x="4352925" y="914400"/>
            <a:chExt cx="4752975" cy="5324475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2925" y="914400"/>
              <a:ext cx="4752975" cy="532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352925" y="914400"/>
              <a:ext cx="981075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51948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10.2 Angles and Radian 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</a:rPr>
                  <a:t>Convert the degree measure to radians, or the radian measure to degrees.</a:t>
                </a:r>
              </a:p>
              <a:p>
                <a:r>
                  <a:rPr lang="en-US" dirty="0"/>
                  <a:t>135°</a:t>
                </a:r>
              </a:p>
              <a:p>
                <a:endParaRPr lang="en-US" dirty="0"/>
              </a:p>
              <a:p>
                <a:r>
                  <a:rPr lang="en-US" dirty="0"/>
                  <a:t>-50°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  <m:r>
                          <a:rPr lang="en-US" b="0" i="1" smtClean="0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dirty="0"/>
                  <a:t>Try 534#9</a:t>
                </a:r>
                <a:br>
                  <a:rPr lang="en-US" dirty="0"/>
                </a:br>
                <a:r>
                  <a:rPr lang="en-US" dirty="0"/>
                  <a:t>40°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00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35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10.2 Angles and Radian 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6"/>
                    </a:solidFill>
                  </a:rPr>
                  <a:t>Sector</a:t>
                </a:r>
              </a:p>
              <a:p>
                <a:pPr lvl="1"/>
                <a:r>
                  <a:rPr lang="en-US" dirty="0"/>
                  <a:t>Slice of a circle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Arc Length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𝑟</m:t>
                    </m:r>
                    <m:r>
                      <m:rPr>
                        <m:sty m:val="p"/>
                      </m:rP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</m:oMath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en-US" dirty="0"/>
                  <a:t> must be in radians!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Area of Sector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𝐴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𝜃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en-US" dirty="0"/>
                  <a:t> must be in radians!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822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833" y="1847850"/>
            <a:ext cx="6409369" cy="4933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779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10.2 Angles and Radian Measure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the length of the outfield fence if it is 220 </a:t>
            </a:r>
            <a:r>
              <a:rPr lang="en-US" dirty="0" err="1"/>
              <a:t>ft</a:t>
            </a:r>
            <a:r>
              <a:rPr lang="en-US" dirty="0"/>
              <a:t> from home plate.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 the area of the baseball field.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Try 535#29 Find the Drone Search Area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8BABF62-00A5-463A-AFFD-6E4C0D638CDE}"/>
              </a:ext>
            </a:extLst>
          </p:cNvPr>
          <p:cNvGrpSpPr/>
          <p:nvPr/>
        </p:nvGrpSpPr>
        <p:grpSpPr>
          <a:xfrm>
            <a:off x="6654802" y="1392236"/>
            <a:ext cx="5537198" cy="5100637"/>
            <a:chOff x="4991100" y="1681162"/>
            <a:chExt cx="3819525" cy="351472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1957EFC-25BB-49CC-95F6-67187F25B470}"/>
                </a:ext>
              </a:extLst>
            </p:cNvPr>
            <p:cNvSpPr/>
            <p:nvPr/>
          </p:nvSpPr>
          <p:spPr>
            <a:xfrm>
              <a:off x="7848600" y="2209800"/>
              <a:ext cx="962025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33EA4553-110C-4921-8B3F-593A603AA3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1100" y="1681162"/>
              <a:ext cx="3819525" cy="3514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31B3DC7-A963-4195-A05A-4962A5F4A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937" y="1392236"/>
            <a:ext cx="5534465" cy="370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Slideshow was developed to accompany the textbook</a:t>
            </a:r>
          </a:p>
          <a:p>
            <a:pPr lvl="1"/>
            <a:r>
              <a:rPr lang="en-US" i="1" dirty="0"/>
              <a:t>Big Ideas Algebra 2</a:t>
            </a:r>
          </a:p>
          <a:p>
            <a:pPr lvl="1"/>
            <a:r>
              <a:rPr lang="en-US" i="1" dirty="0"/>
              <a:t>By Larson, R., Boswell</a:t>
            </a:r>
          </a:p>
          <a:p>
            <a:pPr lvl="1"/>
            <a:r>
              <a:rPr lang="en-US" i="1" dirty="0"/>
              <a:t>2022 K12 (National Geographic/Cengage)</a:t>
            </a:r>
          </a:p>
          <a:p>
            <a:r>
              <a:rPr lang="en-US" dirty="0"/>
              <a:t>Some examples and diagrams are taken from the textbook.</a:t>
            </a:r>
          </a:p>
          <a:p>
            <a:endParaRPr lang="en-US" i="1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400800" y="5532876"/>
            <a:ext cx="5791200" cy="1320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Slides created by </a:t>
            </a:r>
          </a:p>
          <a:p>
            <a:r>
              <a:rPr lang="en-US" sz="2400" dirty="0"/>
              <a:t>Richard Wright, Andrews Academy 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Comic Sans MS" pitchFamily="66" charset="0"/>
                <a:hlinkClick r:id="rId3"/>
              </a:rPr>
              <a:t>rwright@andrews.edu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772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34D9F-0A4E-4A85-B870-33779EC44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10.3 Trigonometric Functions</a:t>
            </a:r>
            <a:br>
              <a:rPr lang="en-US" dirty="0"/>
            </a:br>
            <a:r>
              <a:rPr lang="en-US" dirty="0"/>
              <a:t>of Any Angle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0ECA4-6340-4F66-AEA5-83F3A3F5D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this lesson…</a:t>
            </a:r>
          </a:p>
          <a:p>
            <a:r>
              <a:rPr lang="en-US" dirty="0"/>
              <a:t>• I can evaluate trigonometric functions given a point on an angle.</a:t>
            </a:r>
          </a:p>
          <a:p>
            <a:r>
              <a:rPr lang="en-US" dirty="0"/>
              <a:t>• I can evaluate trigonometric functions using the unit circle.</a:t>
            </a:r>
          </a:p>
          <a:p>
            <a:r>
              <a:rPr lang="en-US" dirty="0"/>
              <a:t>• I can find and use reference angles to evaluate trigonometric functions.</a:t>
            </a:r>
          </a:p>
          <a:p>
            <a:r>
              <a:rPr lang="en-US" dirty="0"/>
              <a:t>• I can solve real-life problems involving projectiles.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6B981-4F32-40AD-B0E4-0D36FCBA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6DC-5CE3-4563-AD64-6C012CB5133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1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10.3 Trigonometric Functions</a:t>
            </a:r>
            <a:br>
              <a:rPr lang="en-US" dirty="0"/>
            </a:br>
            <a:r>
              <a:rPr lang="en-US" dirty="0"/>
              <a:t>of Any Angle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Think of a point on the terminal side of an angle</a:t>
                </a:r>
              </a:p>
              <a:p>
                <a:r>
                  <a:rPr lang="en-US" dirty="0"/>
                  <a:t>You can draw a right triangle with the </a:t>
                </a:r>
                <a:r>
                  <a:rPr lang="en-US" i="1" dirty="0"/>
                  <a:t>x</a:t>
                </a:r>
                <a:r>
                  <a:rPr lang="en-US" dirty="0"/>
                  <a:t>-axis</a:t>
                </a:r>
              </a:p>
              <a:p>
                <a:pPr>
                  <a:tabLst>
                    <a:tab pos="3115655" algn="l"/>
                  </a:tabLs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csc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den>
                    </m:f>
                  </m:oMath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pPr>
                  <a:tabLst>
                    <a:tab pos="3115655" algn="l"/>
                  </a:tabLs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sec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tabLst>
                    <a:tab pos="3115655" algn="l"/>
                  </a:tabLs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tan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cot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den>
                    </m:f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tabLst>
                    <a:tab pos="3115655" algn="l"/>
                  </a:tabLst>
                </a:pPr>
                <a:r>
                  <a:rPr lang="en-US" dirty="0"/>
                  <a:t>Unit Circle</a:t>
                </a:r>
              </a:p>
              <a:p>
                <a:pPr lvl="1">
                  <a:tabLst>
                    <a:tab pos="3115655" algn="l"/>
                  </a:tabLst>
                </a:pPr>
                <a:r>
                  <a:rPr lang="en-US" i="1" dirty="0"/>
                  <a:t>r</a:t>
                </a:r>
                <a:r>
                  <a:rPr lang="en-US" dirty="0"/>
                  <a:t> = 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822" t="-2005" r="-1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>
            <a:extLst>
              <a:ext uri="{FF2B5EF4-FFF2-40B4-BE49-F238E27FC236}">
                <a16:creationId xmlns:a16="http://schemas.microsoft.com/office/drawing/2014/main" id="{99F51C43-9C9D-43D7-A950-AB323C4BCEB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1465569"/>
            <a:ext cx="5381625" cy="5392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47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10.3 Trigonometric Functions</a:t>
            </a:r>
            <a:br>
              <a:rPr lang="en-US" dirty="0"/>
            </a:br>
            <a:r>
              <a:rPr lang="en-US" dirty="0"/>
              <a:t>of Any Angle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Evaluate the six trigonometric functions of </a:t>
            </a:r>
            <a:r>
              <a:rPr lang="el-GR" dirty="0"/>
              <a:t>θ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8926"/>
            <a:ext cx="4368800" cy="432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AF2678-C137-4331-8E54-2F8ADC635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5347" y="1798925"/>
            <a:ext cx="5106653" cy="43281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0D07F5-DD24-413D-8EB1-C4B0F6CEC382}"/>
              </a:ext>
            </a:extLst>
          </p:cNvPr>
          <p:cNvSpPr txBox="1"/>
          <p:nvPr/>
        </p:nvSpPr>
        <p:spPr>
          <a:xfrm>
            <a:off x="7288306" y="2030506"/>
            <a:ext cx="2138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Try 542#3</a:t>
            </a:r>
          </a:p>
        </p:txBody>
      </p:sp>
    </p:spTree>
    <p:extLst>
      <p:ext uri="{BB962C8B-B14F-4D97-AF65-F5344CB8AC3E}">
        <p14:creationId xmlns:p14="http://schemas.microsoft.com/office/powerpoint/2010/main" val="177750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10.3 Trigonometric Functions</a:t>
            </a:r>
            <a:br>
              <a:rPr lang="en-US" dirty="0"/>
            </a:br>
            <a:r>
              <a:rPr lang="en-US" dirty="0"/>
              <a:t>of Any Angle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Quadrantal Angles</a:t>
            </a:r>
          </a:p>
          <a:p>
            <a:r>
              <a:rPr lang="en-US" dirty="0">
                <a:solidFill>
                  <a:schemeClr val="tx2"/>
                </a:solidFill>
              </a:rPr>
              <a:t>Evaluate the six trigonometric functions of </a:t>
            </a:r>
            <a:r>
              <a:rPr lang="el-GR" dirty="0">
                <a:solidFill>
                  <a:schemeClr val="tx2"/>
                </a:solidFill>
              </a:rPr>
              <a:t>θ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r>
              <a:rPr lang="el-GR" dirty="0"/>
              <a:t>θ</a:t>
            </a:r>
            <a:r>
              <a:rPr lang="en-US" dirty="0"/>
              <a:t> = 180° </a:t>
            </a:r>
          </a:p>
        </p:txBody>
      </p:sp>
    </p:spTree>
    <p:extLst>
      <p:ext uri="{BB962C8B-B14F-4D97-AF65-F5344CB8AC3E}">
        <p14:creationId xmlns:p14="http://schemas.microsoft.com/office/powerpoint/2010/main" val="210234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10.3 Trigonometric Functions</a:t>
            </a:r>
            <a:br>
              <a:rPr lang="en-US" dirty="0"/>
            </a:br>
            <a:r>
              <a:rPr lang="en-US" dirty="0"/>
              <a:t>of Any Angle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Reference Angle</a:t>
            </a:r>
          </a:p>
          <a:p>
            <a:pPr lvl="1"/>
            <a:r>
              <a:rPr lang="en-US" dirty="0"/>
              <a:t>Angle between terminal side and </a:t>
            </a:r>
            <a:r>
              <a:rPr lang="en-US" i="1" dirty="0"/>
              <a:t>x</a:t>
            </a:r>
            <a:r>
              <a:rPr lang="en-US" dirty="0"/>
              <a:t>-axis</a:t>
            </a:r>
          </a:p>
          <a:p>
            <a:pPr lvl="1"/>
            <a:r>
              <a:rPr lang="en-US" dirty="0"/>
              <a:t>Has the same values for trig functions as 1</a:t>
            </a:r>
            <a:r>
              <a:rPr lang="en-US" baseline="30000" dirty="0"/>
              <a:t>st</a:t>
            </a:r>
            <a:r>
              <a:rPr lang="en-US" dirty="0"/>
              <a:t> quadrant angles</a:t>
            </a:r>
          </a:p>
          <a:p>
            <a:pPr lvl="1"/>
            <a:r>
              <a:rPr lang="en-US" dirty="0"/>
              <a:t>You just have to add the negative signs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200" y="1447800"/>
            <a:ext cx="6273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53600" y="205740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All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9200" y="205740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Sin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3600" y="4991927"/>
            <a:ext cx="172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Cos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36979" y="5019764"/>
            <a:ext cx="1729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Tan</a:t>
            </a:r>
          </a:p>
        </p:txBody>
      </p:sp>
    </p:spTree>
    <p:extLst>
      <p:ext uri="{BB962C8B-B14F-4D97-AF65-F5344CB8AC3E}">
        <p14:creationId xmlns:p14="http://schemas.microsoft.com/office/powerpoint/2010/main" val="67401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/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10.3 Trigonometric Functions</a:t>
            </a:r>
            <a:br>
              <a:rPr lang="en-US" dirty="0"/>
            </a:br>
            <a:r>
              <a:rPr lang="en-US" dirty="0"/>
              <a:t>of Any Angle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2"/>
                    </a:solidFill>
                  </a:rPr>
                  <a:t>Sketch the angle.  Then find its reference angle.</a:t>
                </a:r>
              </a:p>
              <a:p>
                <a:r>
                  <a:rPr lang="en-US" dirty="0"/>
                  <a:t>150°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0" dirty="0"/>
                  <a:t>Try 542#15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  <m:r>
                          <a:rPr lang="en-US" b="0" i="1" smtClean="0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822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1524001"/>
            <a:ext cx="5384800" cy="4502875"/>
          </a:xfrm>
        </p:spPr>
      </p:pic>
    </p:spTree>
    <p:extLst>
      <p:ext uri="{BB962C8B-B14F-4D97-AF65-F5344CB8AC3E}">
        <p14:creationId xmlns:p14="http://schemas.microsoft.com/office/powerpoint/2010/main" val="298582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10.3 Trigonometric Functions</a:t>
            </a:r>
            <a:br>
              <a:rPr lang="en-US" dirty="0"/>
            </a:br>
            <a:r>
              <a:rPr lang="en-US" dirty="0"/>
              <a:t>of Any Angle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Evaluate cos(-60°) without a calculator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Try 542#25</a:t>
            </a:r>
            <a:br>
              <a:rPr lang="en-US" dirty="0"/>
            </a:br>
            <a:r>
              <a:rPr lang="en-US" dirty="0"/>
              <a:t>sin(−150°)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1524001"/>
            <a:ext cx="5384800" cy="4502875"/>
          </a:xfrm>
        </p:spPr>
      </p:pic>
    </p:spTree>
    <p:extLst>
      <p:ext uri="{BB962C8B-B14F-4D97-AF65-F5344CB8AC3E}">
        <p14:creationId xmlns:p14="http://schemas.microsoft.com/office/powerpoint/2010/main" val="109706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10.3 Trigonometric Functions</a:t>
            </a:r>
            <a:br>
              <a:rPr lang="en-US" dirty="0"/>
            </a:br>
            <a:r>
              <a:rPr lang="en-US" dirty="0"/>
              <a:t>of Any Angle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Estimate the horizontal distance traveled by a Red Kangaroo who jumps at an angle of 8° and with an initial speed of 53 feet per second (35 mph).</a:t>
            </a:r>
          </a:p>
        </p:txBody>
      </p:sp>
    </p:spTree>
    <p:extLst>
      <p:ext uri="{BB962C8B-B14F-4D97-AF65-F5344CB8AC3E}">
        <p14:creationId xmlns:p14="http://schemas.microsoft.com/office/powerpoint/2010/main" val="398674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79B47-C880-440F-8266-3D70347C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10.4 Graphing Sine and Cosine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CBD0E-2837-425C-A249-5CF940C1DE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this lesson…</a:t>
            </a:r>
          </a:p>
          <a:p>
            <a:r>
              <a:rPr lang="en-US" dirty="0"/>
              <a:t>• I can identify characteristics of sine and cosine functions.</a:t>
            </a:r>
          </a:p>
          <a:p>
            <a:r>
              <a:rPr lang="en-US" dirty="0"/>
              <a:t>• I can graph transformations of sine and cosine functions.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42256-D85A-42EF-A0AC-310348B1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6DC-5CE3-4563-AD64-6C012CB5133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6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09C61B-D942-4ECC-8340-F8E3DF65D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10.4 Graphing Sine and Cosine Functions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8E757E-312C-4909-9A92-4E8AEC70D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Work with a partner.</a:t>
            </a:r>
          </a:p>
          <a:p>
            <a:r>
              <a:rPr lang="en-US" b="1" dirty="0"/>
              <a:t>a. </a:t>
            </a:r>
            <a:r>
              <a:rPr lang="en-US" dirty="0"/>
              <a:t>Complete the table for </a:t>
            </a:r>
            <a:r>
              <a:rPr lang="en-US" i="1" dirty="0"/>
              <a:t>y </a:t>
            </a:r>
            <a:r>
              <a:rPr lang="en-US" dirty="0"/>
              <a:t>= sin </a:t>
            </a:r>
            <a:r>
              <a:rPr lang="en-US" i="1" dirty="0"/>
              <a:t>x, </a:t>
            </a:r>
            <a:r>
              <a:rPr lang="en-US" dirty="0"/>
              <a:t>where </a:t>
            </a:r>
            <a:r>
              <a:rPr lang="en-US" i="1" dirty="0"/>
              <a:t>x </a:t>
            </a:r>
            <a:r>
              <a:rPr lang="en-US" dirty="0"/>
              <a:t>is an angle measure in radians</a:t>
            </a:r>
            <a:r>
              <a:rPr lang="en-US" i="1" dirty="0"/>
              <a:t>.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b="1" dirty="0"/>
              <a:t>b. </a:t>
            </a:r>
            <a:r>
              <a:rPr lang="en-US" dirty="0"/>
              <a:t>Plot the points 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) from part (a). Draw a smooth curve through the points to sketch the graph of </a:t>
            </a:r>
            <a:r>
              <a:rPr lang="en-US" i="1" dirty="0"/>
              <a:t>y </a:t>
            </a:r>
            <a:r>
              <a:rPr lang="en-US" dirty="0"/>
              <a:t>= sin </a:t>
            </a:r>
            <a:r>
              <a:rPr lang="en-US" i="1" dirty="0"/>
              <a:t>x</a:t>
            </a:r>
            <a:r>
              <a:rPr lang="en-US" dirty="0"/>
              <a:t>. Make several observations about the graph.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179A9-402F-45CA-B482-85505301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6DC-5CE3-4563-AD64-6C012CB5133C}" type="slidenum">
              <a:rPr lang="en-US" smtClean="0"/>
              <a:t>29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9F8B8B-7568-4462-BFB4-B00EEDB3F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724" y="2254130"/>
            <a:ext cx="8902551" cy="15951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FF6369-6D89-4EA2-8066-CE32990C1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323" y="4731985"/>
            <a:ext cx="3317354" cy="212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2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15C1-819D-4EB6-A465-5545034D8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10.1 Right Triangle Trigonometry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368DE-1F0C-4000-BBAD-A42AA2DC7C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this lesson…</a:t>
            </a:r>
          </a:p>
          <a:p>
            <a:r>
              <a:rPr lang="en-US" dirty="0"/>
              <a:t>• I can define the six trigonometric functions.</a:t>
            </a:r>
          </a:p>
          <a:p>
            <a:r>
              <a:rPr lang="en-US" dirty="0"/>
              <a:t>• I can evaluate trigonometric functions.</a:t>
            </a:r>
          </a:p>
          <a:p>
            <a:r>
              <a:rPr lang="en-US" dirty="0"/>
              <a:t>• I can use trigonometric functions to find side lengths of right triangles.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6A8F4-6934-4C2A-BBB2-D7787A795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6DC-5CE3-4563-AD64-6C012CB513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AF1F4-D5F7-4FF8-96DB-6884EE085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10.4 Graphing Sine and Cosine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CDFEBF-FBD5-4194-8F8D-B2C90881953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b="0" dirty="0">
                  <a:solidFill>
                    <a:schemeClr val="accent6"/>
                  </a:solidFill>
                </a:endParaRPr>
              </a:p>
              <a:p>
                <a:pPr lvl="1"/>
                <a:r>
                  <a:rPr lang="en-US" dirty="0"/>
                  <a:t>Starts at 0</a:t>
                </a:r>
              </a:p>
              <a:p>
                <a:pPr lvl="1"/>
                <a:r>
                  <a:rPr lang="en-US" dirty="0"/>
                  <a:t>Amplitude = 1</a:t>
                </a:r>
              </a:p>
              <a:p>
                <a:pPr lvl="1"/>
                <a:r>
                  <a:rPr lang="en-US" dirty="0"/>
                  <a:t>Period = 2π</a:t>
                </a: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b="0" dirty="0">
                  <a:solidFill>
                    <a:schemeClr val="accent6"/>
                  </a:solidFill>
                </a:endParaRPr>
              </a:p>
              <a:p>
                <a:pPr lvl="1"/>
                <a:r>
                  <a:rPr lang="en-US" dirty="0"/>
                  <a:t>Starts at 1</a:t>
                </a:r>
              </a:p>
              <a:p>
                <a:pPr lvl="1"/>
                <a:r>
                  <a:rPr lang="en-US" dirty="0"/>
                  <a:t>Amplitude = 1</a:t>
                </a:r>
              </a:p>
              <a:p>
                <a:pPr lvl="1"/>
                <a:r>
                  <a:rPr lang="en-US" dirty="0"/>
                  <a:t>Period = 2π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CDFEBF-FBD5-4194-8F8D-B2C9088195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69615A-1711-436E-9BA9-38607372D7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t="24336" b="24940"/>
          <a:stretch/>
        </p:blipFill>
        <p:spPr>
          <a:xfrm>
            <a:off x="7086601" y="1243704"/>
            <a:ext cx="4411059" cy="26670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8F1D58-3F27-4CF2-918B-30B3C46E548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4324" b="24951"/>
          <a:stretch/>
        </p:blipFill>
        <p:spPr>
          <a:xfrm>
            <a:off x="7086599" y="4159500"/>
            <a:ext cx="441106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6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E495CE-1EDA-4790-BDEC-AFAE46726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10.4 Graphing Sine and Cosine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993855B-3C5A-4011-8D9C-4C8AD50064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6"/>
                    </a:solidFill>
                  </a:rPr>
                  <a:t>Transformations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/>
                  <a:t>|</a:t>
                </a:r>
                <a:r>
                  <a:rPr lang="en-US" i="1" dirty="0"/>
                  <a:t>a</a:t>
                </a:r>
                <a:r>
                  <a:rPr lang="en-US" dirty="0"/>
                  <a:t>| = </a:t>
                </a:r>
                <a:r>
                  <a:rPr lang="en-US" dirty="0">
                    <a:solidFill>
                      <a:schemeClr val="accent6"/>
                    </a:solidFill>
                  </a:rPr>
                  <a:t>amplitude</a:t>
                </a:r>
                <a:r>
                  <a:rPr lang="en-US" dirty="0"/>
                  <a:t> = vertical stretch</a:t>
                </a:r>
              </a:p>
              <a:p>
                <a:pPr lvl="2"/>
                <a:r>
                  <a:rPr lang="en-US" dirty="0"/>
                  <a:t>If </a:t>
                </a:r>
                <a:r>
                  <a:rPr lang="en-US" i="1" dirty="0"/>
                  <a:t>a</a:t>
                </a:r>
                <a:r>
                  <a:rPr lang="en-US" dirty="0"/>
                  <a:t> &lt; 0, then reflect over </a:t>
                </a:r>
                <a:r>
                  <a:rPr lang="en-US" i="1" dirty="0"/>
                  <a:t>x</a:t>
                </a:r>
                <a:r>
                  <a:rPr lang="en-US" dirty="0"/>
                  <a:t>-axis</a:t>
                </a:r>
              </a:p>
              <a:p>
                <a:pPr lvl="1"/>
                <a:r>
                  <a:rPr lang="en-US" i="1" dirty="0"/>
                  <a:t>b</a:t>
                </a:r>
                <a:r>
                  <a:rPr lang="en-US" dirty="0"/>
                  <a:t> = horizontal shrink</a:t>
                </a:r>
              </a:p>
              <a:p>
                <a:pPr lvl="2"/>
                <a:r>
                  <a:rPr lang="en-US" dirty="0">
                    <a:solidFill>
                      <a:schemeClr val="accent6"/>
                    </a:solidFill>
                  </a:rPr>
                  <a:t>Period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i="1" dirty="0"/>
                  <a:t>h</a:t>
                </a:r>
                <a:r>
                  <a:rPr lang="en-US" dirty="0"/>
                  <a:t> = horizontal shift</a:t>
                </a:r>
              </a:p>
              <a:p>
                <a:pPr lvl="1"/>
                <a:r>
                  <a:rPr lang="en-US" i="1" dirty="0"/>
                  <a:t>k</a:t>
                </a:r>
                <a:r>
                  <a:rPr lang="en-US" dirty="0"/>
                  <a:t> = vertical shift</a:t>
                </a:r>
              </a:p>
              <a:p>
                <a:pPr lvl="2"/>
                <a:r>
                  <a:rPr lang="en-US" dirty="0">
                    <a:solidFill>
                      <a:schemeClr val="accent6"/>
                    </a:solidFill>
                  </a:rPr>
                  <a:t>Midline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993855B-3C5A-4011-8D9C-4C8AD50064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00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736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A64C-2C01-4CFD-B940-4A9BD4844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10.4 Graphing Sine and Cosine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20999-0699-48F4-8B54-28B74BE87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Graphing sine and cosine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the amplitude, period, horizontal shift, and vertical shift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the midline, </a:t>
            </a:r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5 key points (3 zeros, 1 max, 1 min)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the 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4B2AB-435E-421C-AC79-B90A4413B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6DC-5CE3-4563-AD64-6C012CB5133C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EFEA96-E631-46DC-907A-22D19DD20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34" y="3428999"/>
            <a:ext cx="7980834" cy="246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8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62721E-FAB7-475D-B846-F85251C54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F64E3-DF86-4E5F-8DB5-69695B0B72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Identify the amplitude and period.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D63AAB-B770-461D-A6C4-27F2C33CF4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Try 551#7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F699F-1299-4612-A5DB-D5FFE55D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6DC-5CE3-4563-AD64-6C012CB5133C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97E194-B566-41F4-8C84-124015F08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983140"/>
            <a:ext cx="2380129" cy="32359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67E94C-E678-4DB2-A864-90BAE5A61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0283" y="1929325"/>
            <a:ext cx="3881718" cy="325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4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5CA5C8-C63B-4105-8CB1-9F81F3ED3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10.4 Graphing Sine and Cosine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0F3F95-63B1-4375-8188-22A7A812515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0F3F95-63B1-4375-8188-22A7A81251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3412" t="-3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AE458E-D18B-4544-8405-6819CBEDFC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01045" y="1235684"/>
            <a:ext cx="5612961" cy="5622316"/>
          </a:xfrm>
        </p:spPr>
      </p:pic>
    </p:spTree>
    <p:extLst>
      <p:ext uri="{BB962C8B-B14F-4D97-AF65-F5344CB8AC3E}">
        <p14:creationId xmlns:p14="http://schemas.microsoft.com/office/powerpoint/2010/main" val="410153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F270-1EFC-4BD1-9828-C38869E99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10.4 Graphing Sine and Cosine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F23FE8-94A9-428A-85C4-3AE7676D100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Try 551#13</a:t>
                </a:r>
                <a:br>
                  <a:rPr lang="en-US" dirty="0"/>
                </a:br>
                <a:r>
                  <a:rPr lang="en-US" dirty="0"/>
                  <a:t>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F23FE8-94A9-428A-85C4-3AE7676D1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822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957126-8144-4F85-A2E3-D85B4C1828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01045" y="1235684"/>
            <a:ext cx="5612961" cy="5622316"/>
          </a:xfrm>
        </p:spPr>
      </p:pic>
    </p:spTree>
    <p:extLst>
      <p:ext uri="{BB962C8B-B14F-4D97-AF65-F5344CB8AC3E}">
        <p14:creationId xmlns:p14="http://schemas.microsoft.com/office/powerpoint/2010/main" val="233543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8812-03E1-41AF-ABFD-601912798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10.4 Graphing Sine and Cosine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77DF04-99C2-4E83-9CC0-E6EF3D1EC40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77DF04-99C2-4E83-9CC0-E6EF3D1EC4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3412" t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352C4572-CD12-46BE-86AC-2C5101C0AA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01045" y="1235684"/>
            <a:ext cx="5612961" cy="5622316"/>
          </a:xfrm>
        </p:spPr>
      </p:pic>
    </p:spTree>
    <p:extLst>
      <p:ext uri="{BB962C8B-B14F-4D97-AF65-F5344CB8AC3E}">
        <p14:creationId xmlns:p14="http://schemas.microsoft.com/office/powerpoint/2010/main" val="81721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7658B-6719-4DAC-9507-70F7CBC9B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10.4 Graphing Sine and Cosine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0C569D-5D94-443B-973B-21438791D3C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Try 552#39</a:t>
                </a:r>
                <a:br>
                  <a:rPr lang="en-US" dirty="0"/>
                </a:br>
                <a:r>
                  <a:rPr lang="en-US" dirty="0"/>
                  <a:t>Graph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=−4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0C569D-5D94-443B-973B-21438791D3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822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C475F0C1-2415-47D8-82E8-E41B2852C1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01045" y="1235684"/>
            <a:ext cx="5589368" cy="5598684"/>
          </a:xfrm>
        </p:spPr>
      </p:pic>
    </p:spTree>
    <p:extLst>
      <p:ext uri="{BB962C8B-B14F-4D97-AF65-F5344CB8AC3E}">
        <p14:creationId xmlns:p14="http://schemas.microsoft.com/office/powerpoint/2010/main" val="393232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0E233-EAEE-4B4C-8F6A-E26F389D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10.5 Graphing Other Trigonometric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C6644-3030-4D08-A605-C635203299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this lesson…</a:t>
            </a:r>
          </a:p>
          <a:p>
            <a:r>
              <a:rPr lang="en-US" dirty="0"/>
              <a:t>• I can identify characteristics of tangent, cotangent, secant, and cosecant functions.</a:t>
            </a:r>
          </a:p>
          <a:p>
            <a:r>
              <a:rPr lang="en-US" dirty="0"/>
              <a:t>• I can graph tangent and cotangent functions.</a:t>
            </a:r>
          </a:p>
          <a:p>
            <a:r>
              <a:rPr lang="en-US" dirty="0"/>
              <a:t>• I can graph secant and cosecant functions.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6D18D-92EE-4961-BEA9-51FAE7D0F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6DC-5CE3-4563-AD64-6C012CB5133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5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C7B58-579D-42F5-8731-5AAC5AB7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10.5 Graphing Other Trigonometric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64C91-3227-4E55-A6D5-34FF07361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Work with a partner.</a:t>
            </a:r>
          </a:p>
          <a:p>
            <a:r>
              <a:rPr lang="en-US" b="1" dirty="0"/>
              <a:t>a. </a:t>
            </a:r>
            <a:r>
              <a:rPr lang="en-US" dirty="0"/>
              <a:t>Complete the table for </a:t>
            </a:r>
            <a:r>
              <a:rPr lang="en-US" i="1" dirty="0"/>
              <a:t>y </a:t>
            </a:r>
            <a:r>
              <a:rPr lang="en-US" dirty="0"/>
              <a:t>= tan </a:t>
            </a:r>
            <a:r>
              <a:rPr lang="en-US" i="1" dirty="0"/>
              <a:t>x, </a:t>
            </a:r>
            <a:r>
              <a:rPr lang="en-US" dirty="0"/>
              <a:t>where </a:t>
            </a:r>
            <a:r>
              <a:rPr lang="en-US" i="1" dirty="0"/>
              <a:t>x </a:t>
            </a:r>
            <a:r>
              <a:rPr lang="en-US" dirty="0"/>
              <a:t>is an angle measure in radians</a:t>
            </a:r>
            <a:r>
              <a:rPr lang="en-US" i="1" dirty="0"/>
              <a:t>.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b="1" dirty="0"/>
              <a:t>b. </a:t>
            </a:r>
            <a:r>
              <a:rPr lang="en-US" dirty="0"/>
              <a:t>Plot the points 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) from part (a). Then sketch</a:t>
            </a:r>
            <a:br>
              <a:rPr lang="en-US" dirty="0"/>
            </a:br>
            <a:r>
              <a:rPr lang="en-US" dirty="0"/>
              <a:t> the graph of </a:t>
            </a:r>
            <a:r>
              <a:rPr lang="en-US" i="1" dirty="0"/>
              <a:t>y </a:t>
            </a:r>
            <a:r>
              <a:rPr lang="en-US" dirty="0"/>
              <a:t>= tan </a:t>
            </a:r>
            <a:r>
              <a:rPr lang="en-US" i="1" dirty="0"/>
              <a:t>x</a:t>
            </a:r>
            <a:r>
              <a:rPr lang="en-US" dirty="0"/>
              <a:t>. Make several observations</a:t>
            </a:r>
            <a:br>
              <a:rPr lang="en-US" dirty="0"/>
            </a:br>
            <a:r>
              <a:rPr lang="en-US" dirty="0"/>
              <a:t> about the graph.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2BBF2-9F23-404A-93C9-06D18844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6DC-5CE3-4563-AD64-6C012CB5133C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CFCE02-9ED8-4535-A956-C67EAFF92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50" y="2272997"/>
            <a:ext cx="6626687" cy="21836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5ADDA7-A56F-4D07-8126-0B30C6E84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8965" y="2272997"/>
            <a:ext cx="4233033" cy="458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93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EBA87F-BB4A-4B3E-9D11-5E8631E7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10.1 Right Triangle Trigonometry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CBBD4B9-FB8A-4E67-AD79-971FE7E482E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Work with a partner. </a:t>
                </a:r>
                <a:r>
                  <a:rPr lang="en-US" dirty="0"/>
                  <a:t>In each triangle shown, the measure of θ is 30°. Use a centimeter ruler to approximate the following ratios of side lengths. What do you notice?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𝑜𝑝𝑝𝑜𝑠𝑖𝑡𝑒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h𝑦𝑝𝑜𝑡𝑒𝑛𝑢𝑠𝑒</m:t>
                        </m:r>
                      </m:den>
                    </m:f>
                  </m:oMath>
                </a14:m>
                <a:endParaRPr lang="en-US" b="0" dirty="0"/>
              </a:p>
              <a:p>
                <a:endParaRPr lang="en-US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𝑎𝑑𝑗𝑎𝑐𝑒𝑛𝑡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h𝑦𝑝𝑜𝑡𝑒𝑛𝑢𝑠𝑒</m:t>
                        </m:r>
                      </m:den>
                    </m:f>
                  </m:oMath>
                </a14:m>
                <a:endParaRPr lang="en-US" b="0" dirty="0"/>
              </a:p>
              <a:p>
                <a:endParaRPr lang="en-US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𝑜𝑝𝑝𝑜𝑠𝑖𝑡𝑒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𝑎𝑑𝑗𝑎𝑐𝑒𝑛𝑡</m:t>
                        </m:r>
                      </m:den>
                    </m:f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CBBD4B9-FB8A-4E67-AD79-971FE7E48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8" t="-2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F199CFA-FA5D-4E57-93D3-56E0C5F268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425950"/>
            <a:ext cx="6023568" cy="308314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CDAF3-2316-487C-9AE3-48C462893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6DC-5CE3-4563-AD64-6C012CB5133C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C7F722-AAA8-4453-94BD-D951767BE3DF}"/>
              </a:ext>
            </a:extLst>
          </p:cNvPr>
          <p:cNvSpPr txBox="1"/>
          <p:nvPr/>
        </p:nvSpPr>
        <p:spPr>
          <a:xfrm>
            <a:off x="6172202" y="4625788"/>
            <a:ext cx="60197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See page 521 in your textbook</a:t>
            </a:r>
          </a:p>
        </p:txBody>
      </p:sp>
    </p:spTree>
    <p:extLst>
      <p:ext uri="{BB962C8B-B14F-4D97-AF65-F5344CB8AC3E}">
        <p14:creationId xmlns:p14="http://schemas.microsoft.com/office/powerpoint/2010/main" val="128480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D80A-2460-4107-B356-3466182AA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10.5 Graphing Other Trigonometric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E29F45-7FE4-4DDD-A59A-F8542BE9058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Period = </a:t>
                </a:r>
                <a:r>
                  <a:rPr lang="el-GR" dirty="0"/>
                  <a:t>π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Asymptotes where tangent undefined,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E29F45-7FE4-4DDD-A59A-F8542BE905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0847B1-DABF-4EEC-9684-16EC4A66BD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125653" y="1235075"/>
            <a:ext cx="4198620" cy="52578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F51D79-BE1B-4AA7-885C-219B2F5749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14274"/>
            <a:ext cx="4845165" cy="293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2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8C1A4-3620-4E26-9367-BE8A498CE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10.5 Graphing Other Trigonometric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B3FF16-57C3-4DAB-BECE-661B4141F11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Period = </a:t>
                </a:r>
                <a:r>
                  <a:rPr lang="el-GR" dirty="0"/>
                  <a:t>π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/>
                  <a:t>Asymptotes at 0, </a:t>
                </a:r>
                <a:r>
                  <a:rPr lang="el-GR" dirty="0"/>
                  <a:t>π</a:t>
                </a:r>
                <a:r>
                  <a:rPr lang="en-US" dirty="0"/>
                  <a:t>, 2</a:t>
                </a:r>
                <a:r>
                  <a:rPr lang="el-GR" dirty="0"/>
                  <a:t>π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B3FF16-57C3-4DAB-BECE-661B4141F1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FC6424-5FB8-4DCF-937C-CF4167D16E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125653" y="1235075"/>
            <a:ext cx="4198620" cy="52578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659CF2-CC3F-4D1B-BAB1-40D831C4C6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334079"/>
            <a:ext cx="4876800" cy="352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09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068D5-2681-4AF2-A375-D1F5BBA5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10.5 Graphing Other Trigonometric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A2C7A-BF86-4492-BEA6-5858BCA9037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A2C7A-BF86-4492-BEA6-5858BCA903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3412" t="-2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4C21E8-ED02-42CE-A080-5E2C1F2D2E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17087" y="1235684"/>
            <a:ext cx="5612961" cy="5622316"/>
          </a:xfrm>
        </p:spPr>
      </p:pic>
    </p:spTree>
    <p:extLst>
      <p:ext uri="{BB962C8B-B14F-4D97-AF65-F5344CB8AC3E}">
        <p14:creationId xmlns:p14="http://schemas.microsoft.com/office/powerpoint/2010/main" val="184213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068D5-2681-4AF2-A375-D1F5BBA5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10.5 Graphing Other Trigonometric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A2C7A-BF86-4492-BEA6-5858BCA9037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Try 560#7</a:t>
                </a:r>
                <a:br>
                  <a:rPr lang="en-US" dirty="0"/>
                </a:br>
                <a:r>
                  <a:rPr lang="en-US" dirty="0"/>
                  <a:t>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A2C7A-BF86-4492-BEA6-5858BCA903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822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4C21E8-ED02-42CE-A080-5E2C1F2D2E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17087" y="1235684"/>
            <a:ext cx="5612961" cy="5622316"/>
          </a:xfrm>
        </p:spPr>
      </p:pic>
    </p:spTree>
    <p:extLst>
      <p:ext uri="{BB962C8B-B14F-4D97-AF65-F5344CB8AC3E}">
        <p14:creationId xmlns:p14="http://schemas.microsoft.com/office/powerpoint/2010/main" val="286089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1F23B-DEB4-4A1C-B1EB-0F1F18B7E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10.5 Graphing Other Trigonometric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DEC676-989C-426C-836A-F8479A382B7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csc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Period = 2</a:t>
                </a:r>
                <a:r>
                  <a:rPr lang="el-GR" dirty="0"/>
                  <a:t>π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/>
                  <a:t>Asymptotes where sine = 0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DEC676-989C-426C-836A-F8479A382B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61B60C-C45A-4FCD-A6B7-25D2F75982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596063" y="1235075"/>
            <a:ext cx="5257800" cy="5257800"/>
          </a:xfrm>
        </p:spPr>
      </p:pic>
    </p:spTree>
    <p:extLst>
      <p:ext uri="{BB962C8B-B14F-4D97-AF65-F5344CB8AC3E}">
        <p14:creationId xmlns:p14="http://schemas.microsoft.com/office/powerpoint/2010/main" val="251551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38086-EA39-4010-A448-D062FB4C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10.5 Graphing Other Trigonometric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5BF97C-3408-46E4-A0E0-240FDB583E1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sec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b="0" dirty="0">
                  <a:solidFill>
                    <a:schemeClr val="accent6"/>
                  </a:solidFill>
                </a:endParaRPr>
              </a:p>
              <a:p>
                <a:pPr lvl="1"/>
                <a:r>
                  <a:rPr lang="en-US" dirty="0"/>
                  <a:t>Period = 2</a:t>
                </a:r>
                <a:r>
                  <a:rPr lang="el-GR" dirty="0"/>
                  <a:t>π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Asymptotes where cosine = 0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5BF97C-3408-46E4-A0E0-240FDB583E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A0CD1D-4DE1-4FBB-994B-1E9C5DADBE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596063" y="1235075"/>
            <a:ext cx="5257800" cy="5257800"/>
          </a:xfrm>
        </p:spPr>
      </p:pic>
    </p:spTree>
    <p:extLst>
      <p:ext uri="{BB962C8B-B14F-4D97-AF65-F5344CB8AC3E}">
        <p14:creationId xmlns:p14="http://schemas.microsoft.com/office/powerpoint/2010/main" val="142438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DF016-A742-4DE9-BD61-DF118DA7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10.5 Graphing Other Trigonometric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5ECBA4-0F63-4542-A8D0-D2FB507ABA0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csc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5ECBA4-0F63-4542-A8D0-D2FB507ABA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3412" t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21326FEF-08BB-4376-852E-A8F30AF5DF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01045" y="1235684"/>
            <a:ext cx="5612961" cy="5622316"/>
          </a:xfrm>
        </p:spPr>
      </p:pic>
    </p:spTree>
    <p:extLst>
      <p:ext uri="{BB962C8B-B14F-4D97-AF65-F5344CB8AC3E}">
        <p14:creationId xmlns:p14="http://schemas.microsoft.com/office/powerpoint/2010/main" val="90454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DF016-A742-4DE9-BD61-DF118DA7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10.5 Graphing Other Trigonometric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5ECBA4-0F63-4542-A8D0-D2FB507ABA0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Try 560#15</a:t>
                </a:r>
                <a:br>
                  <a:rPr lang="en-US" dirty="0"/>
                </a:br>
                <a:r>
                  <a:rPr lang="en-US" dirty="0"/>
                  <a:t>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csc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5ECBA4-0F63-4542-A8D0-D2FB507ABA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822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21326FEF-08BB-4376-852E-A8F30AF5DF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01045" y="1235684"/>
            <a:ext cx="5612961" cy="5622316"/>
          </a:xfrm>
        </p:spPr>
      </p:pic>
    </p:spTree>
    <p:extLst>
      <p:ext uri="{BB962C8B-B14F-4D97-AF65-F5344CB8AC3E}">
        <p14:creationId xmlns:p14="http://schemas.microsoft.com/office/powerpoint/2010/main" val="24894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DCA05-6B91-441F-86B6-9C98E520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10.6 Modeling with Trigonometric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86CC4-2733-49E2-AACA-1F2F871130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this lesson…</a:t>
            </a:r>
          </a:p>
          <a:p>
            <a:r>
              <a:rPr lang="en-US" dirty="0"/>
              <a:t>• I can write and graph trigonometric functions using frequency.</a:t>
            </a:r>
          </a:p>
          <a:p>
            <a:r>
              <a:rPr lang="en-US" dirty="0"/>
              <a:t>• I can write trigonometric functions for a given graph.</a:t>
            </a:r>
          </a:p>
          <a:p>
            <a:r>
              <a:rPr lang="en-US" dirty="0"/>
              <a:t>• I can find a trigonometric model for a set of data using technology.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C73EE-B205-418B-8FC2-2AB3EDD0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6DC-5CE3-4563-AD64-6C012CB5133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0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54B1-1716-4BF4-AC98-42C7B6FB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10.6 Modeling with Trigonometric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AE72A-E277-440A-9909-230383E20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Trigonometric functions are periodic</a:t>
            </a:r>
          </a:p>
          <a:p>
            <a:pPr lvl="1"/>
            <a:r>
              <a:rPr lang="en-US" dirty="0"/>
              <a:t>Useful for modeling oscillating motions or repeated patterns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6"/>
                </a:solidFill>
              </a:rPr>
              <a:t>Period</a:t>
            </a:r>
            <a:r>
              <a:rPr lang="en-US" dirty="0"/>
              <a:t> (</a:t>
            </a:r>
            <a:r>
              <a:rPr lang="en-US" i="1" dirty="0"/>
              <a:t>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Time of 1 cycles</a:t>
            </a:r>
          </a:p>
          <a:p>
            <a:pPr lvl="2"/>
            <a:r>
              <a:rPr lang="en-US" dirty="0"/>
              <a:t>Unit: s/cycle = 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6"/>
                </a:solidFill>
              </a:rPr>
              <a:t>Frequency</a:t>
            </a:r>
            <a:r>
              <a:rPr lang="en-US" dirty="0"/>
              <a:t> (</a:t>
            </a:r>
            <a:r>
              <a:rPr lang="en-US" i="1" dirty="0"/>
              <a:t>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Cycles per 1 second</a:t>
            </a:r>
          </a:p>
          <a:p>
            <a:pPr lvl="2"/>
            <a:r>
              <a:rPr lang="en-US" dirty="0"/>
              <a:t>Unit: cycles/s = Hz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0E150-E1E5-4D76-A07B-5F14CCB8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6DC-5CE3-4563-AD64-6C012CB5133C}" type="slidenum">
              <a:rPr lang="en-US" smtClean="0"/>
              <a:t>49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CCE7BB-F43F-48B6-8C1F-1C72F1A3F8D3}"/>
                  </a:ext>
                </a:extLst>
              </p:cNvPr>
              <p:cNvSpPr txBox="1"/>
              <p:nvPr/>
            </p:nvSpPr>
            <p:spPr>
              <a:xfrm>
                <a:off x="7114673" y="2911399"/>
                <a:ext cx="3384884" cy="2621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1" i="1" smtClean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8000" b="1" i="1" smtClean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0" b="1" i="1" smtClean="0">
                              <a:ln w="13462">
                                <a:solidFill>
                                  <a:schemeClr val="bg1"/>
                                </a:solidFill>
                                <a:prstDash val="solid"/>
                              </a:ln>
                              <a:solidFill>
                                <a:srgbClr val="FF0000"/>
                              </a:solidFill>
                              <a:effectLst>
                                <a:outerShdw dist="38100" dir="2700000" algn="bl" rotWithShape="0">
                                  <a:schemeClr val="accent5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0" b="1" i="1" smtClean="0">
                              <a:ln w="13462">
                                <a:solidFill>
                                  <a:schemeClr val="bg1"/>
                                </a:solidFill>
                                <a:prstDash val="solid"/>
                              </a:ln>
                              <a:solidFill>
                                <a:srgbClr val="FF0000"/>
                              </a:solidFill>
                              <a:effectLst>
                                <a:outerShdw dist="38100" dir="2700000" algn="bl" rotWithShape="0">
                                  <a:schemeClr val="accent5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8000" b="1" i="1" smtClean="0">
                              <a:ln w="13462">
                                <a:solidFill>
                                  <a:schemeClr val="bg1"/>
                                </a:solidFill>
                                <a:prstDash val="solid"/>
                              </a:ln>
                              <a:solidFill>
                                <a:srgbClr val="FF0000"/>
                              </a:solidFill>
                              <a:effectLst>
                                <a:outerShdw dist="38100" dir="2700000" algn="bl" rotWithShape="0">
                                  <a:schemeClr val="accent5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CCE7BB-F43F-48B6-8C1F-1C72F1A3F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673" y="2911399"/>
                <a:ext cx="3384884" cy="26210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77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10.1 Right Triangle Trigonometry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you have a right triangle, there are six ratios of sides that are always constant</a:t>
                </a:r>
              </a:p>
              <a:p>
                <a:pPr lvl="1"/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</a:rPr>
                          <m:t>opposite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</a:rPr>
                          <m:t>hypotenuse</m:t>
                        </m:r>
                      </m:den>
                    </m:f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</a:rPr>
                          <m:t>adjacent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</a:rPr>
                          <m:t>hypotenuse</m:t>
                        </m:r>
                      </m:den>
                    </m:f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</a:rPr>
                          <m:t>tan</m:t>
                        </m:r>
                      </m:fName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</a:rPr>
                          <m:t>opposite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</a:rPr>
                          <m:t>adjacent</m:t>
                        </m:r>
                      </m:den>
                    </m:f>
                  </m:oMath>
                </a14:m>
                <a:endParaRPr lang="en-US" sz="2400" dirty="0"/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822" t="-2005" r="-1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064000" y="3015459"/>
                <a:ext cx="4267200" cy="2844800"/>
              </a:xfrm>
            </p:spPr>
            <p:txBody>
              <a:bodyPr>
                <a:normAutofit/>
              </a:bodyPr>
              <a:lstStyle/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sz="2667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67">
                            <a:solidFill>
                              <a:srgbClr val="FF0000"/>
                            </a:solidFill>
                            <a:latin typeface="Cambria Math"/>
                          </a:rPr>
                          <m:t>csc</m:t>
                        </m:r>
                      </m:fName>
                      <m:e>
                        <m:r>
                          <a:rPr lang="en-US" sz="2667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sz="2667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667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667">
                            <a:solidFill>
                              <a:srgbClr val="FF0000"/>
                            </a:solidFill>
                            <a:latin typeface="Cambria Math"/>
                          </a:rPr>
                          <m:t>hypotenuse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667">
                            <a:solidFill>
                              <a:srgbClr val="FF0000"/>
                            </a:solidFill>
                            <a:latin typeface="Cambria Math"/>
                          </a:rPr>
                          <m:t>opposite</m:t>
                        </m:r>
                      </m:den>
                    </m:f>
                  </m:oMath>
                </a14:m>
                <a:endParaRPr lang="en-US" sz="2667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sz="2667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67">
                            <a:solidFill>
                              <a:srgbClr val="FF0000"/>
                            </a:solidFill>
                            <a:latin typeface="Cambria Math"/>
                          </a:rPr>
                          <m:t>sec</m:t>
                        </m:r>
                      </m:fName>
                      <m:e>
                        <m:r>
                          <a:rPr lang="en-US" sz="2667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sz="2667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667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667">
                            <a:solidFill>
                              <a:srgbClr val="FF0000"/>
                            </a:solidFill>
                            <a:latin typeface="Cambria Math"/>
                          </a:rPr>
                          <m:t>hypotenuse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667">
                            <a:solidFill>
                              <a:srgbClr val="FF0000"/>
                            </a:solidFill>
                            <a:latin typeface="Cambria Math"/>
                          </a:rPr>
                          <m:t>adjacent</m:t>
                        </m:r>
                      </m:den>
                    </m:f>
                  </m:oMath>
                </a14:m>
                <a:endParaRPr lang="en-US" sz="2667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sz="2667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67">
                            <a:solidFill>
                              <a:srgbClr val="FF0000"/>
                            </a:solidFill>
                            <a:latin typeface="Cambria Math"/>
                          </a:rPr>
                          <m:t>cot</m:t>
                        </m:r>
                      </m:fName>
                      <m:e>
                        <m:r>
                          <a:rPr lang="en-US" sz="2667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sz="2667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667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667">
                            <a:solidFill>
                              <a:srgbClr val="FF0000"/>
                            </a:solidFill>
                            <a:latin typeface="Cambria Math"/>
                          </a:rPr>
                          <m:t>adjacent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667">
                            <a:solidFill>
                              <a:srgbClr val="FF0000"/>
                            </a:solidFill>
                            <a:latin typeface="Cambria Math"/>
                          </a:rPr>
                          <m:t>opposite</m:t>
                        </m:r>
                      </m:den>
                    </m:f>
                  </m:oMath>
                </a14:m>
                <a:endParaRPr lang="en-US" sz="2667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064000" y="3015459"/>
                <a:ext cx="4267200" cy="28448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069" y="2410342"/>
            <a:ext cx="3887932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54400" y="5042310"/>
            <a:ext cx="1219200" cy="18156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733" dirty="0"/>
              <a:t>SOH</a:t>
            </a:r>
          </a:p>
          <a:p>
            <a:r>
              <a:rPr lang="en-US" sz="3733" dirty="0"/>
              <a:t>CAH</a:t>
            </a:r>
          </a:p>
          <a:p>
            <a:r>
              <a:rPr lang="en-US" sz="3733" dirty="0"/>
              <a:t>TOA</a:t>
            </a:r>
          </a:p>
        </p:txBody>
      </p:sp>
    </p:spTree>
    <p:extLst>
      <p:ext uri="{BB962C8B-B14F-4D97-AF65-F5344CB8AC3E}">
        <p14:creationId xmlns:p14="http://schemas.microsoft.com/office/powerpoint/2010/main" val="86606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8D01-61CE-4AA3-912D-5D31249CB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10.6 Modeling with Trigonometric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F9AD8A-D822-40F2-80CF-FA91CFA4BE5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Find the frequency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F9AD8A-D822-40F2-80CF-FA91CFA4B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822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0C0DE85-7776-49DF-B07B-26AC69EC999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Try 568#3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0C0DE85-7776-49DF-B07B-26AC69EC99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1824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AFE42-8A00-443F-80BB-299F85F38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6DC-5CE3-4563-AD64-6C012CB5133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8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D36CD62-D25F-4E08-AC42-AE951A57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10.6 Modeling with Trigonometric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514DE-F5BD-4981-8AB0-A83410069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Trigonometric Models</a:t>
            </a:r>
          </a:p>
          <a:p>
            <a:r>
              <a:rPr lang="en-US" dirty="0"/>
              <a:t>Find the amplitude</a:t>
            </a:r>
          </a:p>
          <a:p>
            <a:r>
              <a:rPr lang="en-US" dirty="0"/>
              <a:t>Find the period</a:t>
            </a:r>
          </a:p>
          <a:p>
            <a:r>
              <a:rPr lang="en-US" dirty="0"/>
              <a:t>If the situation starts at zero, use sine</a:t>
            </a:r>
          </a:p>
          <a:p>
            <a:pPr lvl="1"/>
            <a:r>
              <a:rPr lang="en-US" dirty="0"/>
              <a:t>If starts increasing +</a:t>
            </a:r>
          </a:p>
          <a:p>
            <a:pPr lvl="1"/>
            <a:r>
              <a:rPr lang="en-US" dirty="0"/>
              <a:t>If starts decreasing −</a:t>
            </a:r>
          </a:p>
          <a:p>
            <a:r>
              <a:rPr lang="en-US" dirty="0"/>
              <a:t>If the situation starts at a maximum or minimum use cosine</a:t>
            </a:r>
          </a:p>
          <a:p>
            <a:pPr lvl="1"/>
            <a:r>
              <a:rPr lang="en-US" dirty="0"/>
              <a:t>If starts at max +</a:t>
            </a:r>
          </a:p>
          <a:p>
            <a:pPr lvl="1"/>
            <a:r>
              <a:rPr lang="en-US" dirty="0"/>
              <a:t>If starts at min −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F7527-08D5-46BD-AEC8-D36E191B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6DC-5CE3-4563-AD64-6C012CB5133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8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EC8A1-FBC9-4C3B-9A6D-4F6A083D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10.6 Modeling with Trigonometric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3BF93-8EBC-4D40-9B5F-370623189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audiometer produces a pure tone with a frequency </a:t>
            </a:r>
            <a:r>
              <a:rPr lang="en-US" i="1" dirty="0"/>
              <a:t>f </a:t>
            </a:r>
            <a:r>
              <a:rPr lang="en-US" dirty="0"/>
              <a:t>of 1000 hertz (cycles per second). The maximum pressure </a:t>
            </a:r>
            <a:r>
              <a:rPr lang="en-US" i="1" dirty="0"/>
              <a:t>P </a:t>
            </a:r>
            <a:r>
              <a:rPr lang="en-US" dirty="0"/>
              <a:t>produced by the tone is 20 millipascals. Write a sine model that gives the pressure </a:t>
            </a:r>
            <a:r>
              <a:rPr lang="en-US" i="1" dirty="0"/>
              <a:t>P </a:t>
            </a:r>
            <a:r>
              <a:rPr lang="en-US" dirty="0"/>
              <a:t>as a function of the time </a:t>
            </a:r>
            <a:r>
              <a:rPr lang="en-US" i="1" dirty="0"/>
              <a:t>t </a:t>
            </a:r>
            <a:r>
              <a:rPr lang="en-US" dirty="0"/>
              <a:t>(in seconds).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E756F-BC2A-42CF-AC0B-458AB10B4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6DC-5CE3-4563-AD64-6C012CB5133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2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26127-D763-48A6-879B-37FF6930C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10.6 Modeling with Trigonometric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E7BBE-25E2-49CD-8E05-F78F2A6A2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568#9</a:t>
            </a:r>
            <a:br>
              <a:rPr lang="en-US" dirty="0"/>
            </a:br>
            <a:r>
              <a:rPr lang="en-US" dirty="0"/>
              <a:t>Frequency is measured in </a:t>
            </a:r>
            <a:r>
              <a:rPr lang="en-US" i="1" dirty="0"/>
              <a:t>hertz</a:t>
            </a:r>
            <a:r>
              <a:rPr lang="en-US" dirty="0"/>
              <a:t>, or cycles per second. The lowest frequency of sounds that can be heard by humans is 20 hertz. The maximum pressure </a:t>
            </a:r>
            <a:r>
              <a:rPr lang="en-US" i="1" dirty="0"/>
              <a:t>P</a:t>
            </a:r>
            <a:r>
              <a:rPr lang="en-US" dirty="0"/>
              <a:t> produced from a sound with a frequency of 20 hertz is 0.02 millipascal. Write a sine model that gives the pressure </a:t>
            </a:r>
            <a:r>
              <a:rPr lang="en-US" i="1" dirty="0"/>
              <a:t>P</a:t>
            </a:r>
            <a:r>
              <a:rPr lang="en-US" dirty="0"/>
              <a:t> as a function of the time </a:t>
            </a:r>
            <a:r>
              <a:rPr lang="en-US" i="1" dirty="0"/>
              <a:t>t</a:t>
            </a:r>
            <a:r>
              <a:rPr lang="en-US" dirty="0"/>
              <a:t> (in seconds).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EF176-1581-4923-8135-688E846B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6DC-5CE3-4563-AD64-6C012CB5133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285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49817-59B6-42DF-93F7-493442128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10.6 Modeling with Trigonometric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BB445-B0C6-451E-B96A-78F2D6257E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Write a function for the sinusoid shown.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69C293-7698-4968-A1E2-0D1D859001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90897" y="1399069"/>
            <a:ext cx="5001103" cy="509380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95E3B-6651-43C1-9559-BFDC7CC8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6DC-5CE3-4563-AD64-6C012CB5133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7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49817-59B6-42DF-93F7-493442128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10.6 Modeling with Trigonometric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BB445-B0C6-451E-B96A-78F2D6257E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Try 569#11</a:t>
            </a:r>
            <a:br>
              <a:rPr lang="en-US" dirty="0"/>
            </a:br>
            <a:r>
              <a:rPr lang="en-US" dirty="0"/>
              <a:t>Write a function for the sinusoid shown.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95E3B-6651-43C1-9559-BFDC7CC8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6DC-5CE3-4563-AD64-6C012CB5133C}" type="slidenum">
              <a:rPr lang="en-US" smtClean="0"/>
              <a:t>55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45151FF-A821-4977-BC67-0D083D4845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70773" y="1450228"/>
            <a:ext cx="6121227" cy="286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3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C45369-6C97-408D-AEC1-D67E47487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10.6 Modeling with Trigonometric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36EF1-2E37-40E6-A914-705697C2B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people swing jump ropes. The highest point of the middle of each rope is 80 inches above the ground and the lowest point is 2 inches above the ground. Each rope makes 2 revolutions per second. Write a model for the height </a:t>
            </a:r>
            <a:r>
              <a:rPr lang="en-US" i="1" dirty="0"/>
              <a:t>h </a:t>
            </a:r>
            <a:r>
              <a:rPr lang="en-US" dirty="0"/>
              <a:t>(in inches) of one of the ropes as a function of the time </a:t>
            </a:r>
            <a:r>
              <a:rPr lang="en-US" i="1" dirty="0"/>
              <a:t>t </a:t>
            </a:r>
            <a:r>
              <a:rPr lang="en-US" dirty="0"/>
              <a:t>(in seconds) given that the rope is at its lowest point when </a:t>
            </a:r>
            <a:r>
              <a:rPr lang="en-US" i="1" dirty="0"/>
              <a:t>t </a:t>
            </a:r>
            <a:r>
              <a:rPr lang="en-US" dirty="0"/>
              <a:t>= 0.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0207A-3DB0-4904-BEAD-80CF1655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6DC-5CE3-4563-AD64-6C012CB5133C}" type="slidenum">
              <a:rPr lang="en-US" smtClean="0"/>
              <a:t>56</a:t>
            </a:fld>
            <a:endParaRPr lang="en-US"/>
          </a:p>
        </p:txBody>
      </p:sp>
      <p:pic>
        <p:nvPicPr>
          <p:cNvPr id="1026" name="Picture 2" descr="File:Double Dutch Street Performance by 祭 - Matsuri @ Vancouver City Centre Station (7375976904).jpg">
            <a:extLst>
              <a:ext uri="{FF2B5EF4-FFF2-40B4-BE49-F238E27FC236}">
                <a16:creationId xmlns:a16="http://schemas.microsoft.com/office/drawing/2014/main" id="{C00DAE6E-6518-43C9-BCCB-AE0FB54FC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6904" y="4549380"/>
            <a:ext cx="3465095" cy="230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04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F751-5AAC-470F-A645-F0F7075E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10.6 Modeling with Trigonometric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0A3F7-6A1F-4C90-BB17-25CC98ADA7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tables show the average monthly low </a:t>
            </a:r>
            <a:r>
              <a:rPr lang="de-DE" dirty="0"/>
              <a:t>temperatures </a:t>
            </a:r>
            <a:r>
              <a:rPr lang="de-DE" i="1" dirty="0"/>
              <a:t>D </a:t>
            </a:r>
            <a:r>
              <a:rPr lang="de-DE" dirty="0"/>
              <a:t>(in degrees Fahrenheit) in </a:t>
            </a:r>
            <a:r>
              <a:rPr lang="en-US" dirty="0"/>
              <a:t>Erie, Pennsylvania, where </a:t>
            </a:r>
            <a:r>
              <a:rPr lang="en-US" i="1" dirty="0"/>
              <a:t>t </a:t>
            </a:r>
            <a:r>
              <a:rPr lang="en-US" dirty="0"/>
              <a:t>= 1 represents January. Write a model that gives </a:t>
            </a:r>
            <a:r>
              <a:rPr lang="en-US" i="1" dirty="0"/>
              <a:t>D </a:t>
            </a:r>
            <a:r>
              <a:rPr lang="en-US" dirty="0"/>
              <a:t>as a function of </a:t>
            </a:r>
            <a:r>
              <a:rPr lang="en-US" i="1" dirty="0"/>
              <a:t>t </a:t>
            </a:r>
            <a:r>
              <a:rPr lang="en-US" dirty="0"/>
              <a:t>and interpret the period of its graph. Use technology.</a:t>
            </a:r>
          </a:p>
          <a:p>
            <a:endParaRPr lang="en-US" dirty="0"/>
          </a:p>
          <a:p>
            <a:r>
              <a:rPr lang="en-US" dirty="0"/>
              <a:t>Press STAT, Edit… enter points</a:t>
            </a:r>
          </a:p>
          <a:p>
            <a:r>
              <a:rPr lang="en-US" dirty="0"/>
              <a:t>Press STAT </a:t>
            </a:r>
            <a:r>
              <a:rPr lang="en-US" dirty="0">
                <a:sym typeface="Wingdings" panose="05000000000000000000" pitchFamily="2" charset="2"/>
              </a:rPr>
              <a:t> CALC, </a:t>
            </a:r>
            <a:r>
              <a:rPr lang="en-US" dirty="0" err="1">
                <a:sym typeface="Wingdings" panose="05000000000000000000" pitchFamily="2" charset="2"/>
              </a:rPr>
              <a:t>SinReg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2399B3-50FF-40D2-803C-EF8320BD76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31242" y="1616834"/>
            <a:ext cx="4235115" cy="47635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1F47F-67C6-42DE-A471-67AB62C9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6DC-5CE3-4563-AD64-6C012CB5133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F751-5AAC-470F-A645-F0F7075E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10.6 Modeling with Trigonometric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0A3F7-6A1F-4C90-BB17-25CC98ADA7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Try 569#19</a:t>
            </a:r>
            <a:br>
              <a:rPr lang="en-US" dirty="0"/>
            </a:br>
            <a:r>
              <a:rPr lang="en-US" dirty="0"/>
              <a:t>The tables show the average monthly low </a:t>
            </a:r>
            <a:r>
              <a:rPr lang="de-DE" dirty="0"/>
              <a:t>temperatures </a:t>
            </a:r>
            <a:r>
              <a:rPr lang="de-DE" i="1" dirty="0"/>
              <a:t>D </a:t>
            </a:r>
            <a:r>
              <a:rPr lang="de-DE" dirty="0"/>
              <a:t>(in degrees Fahrenheit) in </a:t>
            </a:r>
            <a:r>
              <a:rPr lang="en-US" dirty="0"/>
              <a:t>Las Vegas, Nevada, where </a:t>
            </a:r>
            <a:r>
              <a:rPr lang="en-US" i="1" dirty="0"/>
              <a:t>t </a:t>
            </a:r>
            <a:r>
              <a:rPr lang="en-US" dirty="0"/>
              <a:t>= 1 represents January. Write a model that gives </a:t>
            </a:r>
            <a:r>
              <a:rPr lang="en-US" i="1" dirty="0"/>
              <a:t>D </a:t>
            </a:r>
            <a:r>
              <a:rPr lang="en-US" dirty="0"/>
              <a:t>as a function of </a:t>
            </a:r>
            <a:r>
              <a:rPr lang="en-US" i="1" dirty="0"/>
              <a:t>t </a:t>
            </a:r>
            <a:r>
              <a:rPr lang="en-US" dirty="0"/>
              <a:t>and interpret the period of its graph. Use technology.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1F47F-67C6-42DE-A471-67AB62C9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6DC-5CE3-4563-AD64-6C012CB5133C}" type="slidenum">
              <a:rPr lang="en-US" smtClean="0"/>
              <a:t>58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0A51F89-CF59-44B4-85BE-81E3B4E6F1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423771"/>
            <a:ext cx="6019799" cy="303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4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14FC-F45F-4D85-9E01-4378434A7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10.7 Using Trigonometric Identities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DFCDB-3289-4C98-860D-C470EC6A7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this lesson…</a:t>
            </a:r>
          </a:p>
          <a:p>
            <a:r>
              <a:rPr lang="en-US" dirty="0"/>
              <a:t>• I can evaluate trigonometric functions using trigonometric identities.</a:t>
            </a:r>
          </a:p>
          <a:p>
            <a:r>
              <a:rPr lang="en-US" dirty="0"/>
              <a:t>• I can simplify trigonometric expressions using trigonometric identities.</a:t>
            </a:r>
          </a:p>
          <a:p>
            <a:r>
              <a:rPr lang="en-US" dirty="0"/>
              <a:t>• I can verify trigonometric identities.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5DFB1-36E8-4019-AA37-DFE8ECB2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6DC-5CE3-4563-AD64-6C012CB5133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1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10.1 Right Triangle Trigonometry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</a:rPr>
                  <a:t>Evaluate the six trigonometric functions of the angle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Try 526#5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00" t="-2005" b="-1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2" y="2133601"/>
            <a:ext cx="4034972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279FD7-37A0-4223-9D28-79A70F2B3A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8271" y="2151754"/>
            <a:ext cx="4230457" cy="257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15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B74B3-A71B-4C39-B013-B9230EFC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10.7 Using Trigonometric Identities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1B8B21-DC98-42A9-BF51-D4F99348DC6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On unit circle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1B8B21-DC98-42A9-BF51-D4F99348DC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822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9C932-60AC-44BA-B14F-8773D2ACB3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Trigonometric Identity</a:t>
            </a:r>
          </a:p>
          <a:p>
            <a:r>
              <a:rPr lang="en-US" dirty="0"/>
              <a:t>Statement showing relationship between two quantities that are always =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647AD-8066-467E-99F0-86DCDE0A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6DC-5CE3-4563-AD64-6C012CB5133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1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9E146B-C2C2-406A-8CB6-E99FD556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10.7 Using Trigonometric Identities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275E92E-76BE-4F02-84F8-750C6324227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6"/>
                    </a:solidFill>
                  </a:rPr>
                  <a:t>Reciprocal Identities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csc</m:t>
                            </m:r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3200" b="0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csc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func>
                      </m:den>
                    </m:f>
                  </m:oMath>
                </a14:m>
                <a:endParaRPr lang="en-US" sz="3200" b="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sec</m:t>
                            </m:r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3200" b="0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sec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func>
                      </m:den>
                    </m:f>
                  </m:oMath>
                </a14:m>
                <a:endParaRPr lang="en-US" sz="3200" b="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cot</m:t>
                            </m:r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3200" b="0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func>
                      </m:den>
                    </m:f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Quotient Identities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3200" b="0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func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275E92E-76BE-4F02-84F8-750C63242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822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4924526-10E7-46AE-B843-00D9AB532BA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6"/>
                    </a:solidFill>
                  </a:rPr>
                  <a:t>Pythagorean Identities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+1=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sec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cot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csc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4924526-10E7-46AE-B843-00D9AB532B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1824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75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68DDC-A0FD-4DA1-9D73-D125BFB8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10.7 Using Trigonometric Identities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E5D8D4-B6A3-4AD6-A78C-16636B88DA2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6"/>
                    </a:solidFill>
                  </a:rPr>
                  <a:t>Even/Odd Identities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</m:oMath>
                </a14:m>
                <a:r>
                  <a:rPr lang="en-US" dirty="0"/>
                  <a:t>	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sec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sec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csc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csc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E5D8D4-B6A3-4AD6-A78C-16636B88DA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822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FE8ECE9-CCDE-469A-A057-2859E0E29F5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6"/>
                    </a:solidFill>
                  </a:rPr>
                  <a:t>Cofunction Identities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sec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csc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csc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sec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FE8ECE9-CCDE-469A-A057-2859E0E29F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824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916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8A36BDB-AE83-4E5B-B1C4-B58F77FEF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10.7 Using Trigonometric Identities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5A37-5964-4619-A4BB-D583FDBAEBC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Given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find the values of the other five trigonometric functions of </a:t>
                </a:r>
                <a:r>
                  <a:rPr lang="el-GR" dirty="0"/>
                  <a:t>θ.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5A37-5964-4619-A4BB-D583FDBAEB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00" t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D2FDBD3-1D2F-4DBF-A70A-FF36660B5C5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Try 575#3</a:t>
                </a:r>
                <a:br>
                  <a:rPr lang="en-US" dirty="0"/>
                </a:br>
                <a:r>
                  <a:rPr lang="en-US" dirty="0"/>
                  <a:t>Given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, find the values of the other five trigonometric functions of </a:t>
                </a:r>
                <a:r>
                  <a:rPr lang="el-GR" dirty="0"/>
                  <a:t>θ.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D2FDBD3-1D2F-4DBF-A70A-FF36660B5C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1824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4220DE-569B-443D-81DE-F333E868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6DC-5CE3-4563-AD64-6C012CB5133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4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C5AADF-D2F4-45CE-A891-E8CE767B0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10.7 Using Trigonometric Identities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C30789-4A08-49EB-8FE5-528ED61EB6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Simplify (1 + cos θ )(1 − cos θ 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7F7F558-009C-4220-8925-3B4E87CBE7E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s-ES" dirty="0"/>
                  <a:t>Try 575#9</a:t>
                </a:r>
                <a:br>
                  <a:rPr lang="es-E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7F7F558-009C-4220-8925-3B4E87CBE7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824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B86D5-2594-4D4F-8AF0-991A4975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6DC-5CE3-4563-AD64-6C012CB5133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40A42-7ED1-4CBB-9112-0C23F06EA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10.7 Using Trigonometric Identities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4F8CA-3CD3-46B5-BFA4-BC198F89A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Verify Trigonometric Identities</a:t>
            </a:r>
          </a:p>
          <a:p>
            <a:r>
              <a:rPr lang="en-US" dirty="0"/>
              <a:t>Show that trig identities are true by turning one side into the other side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/>
                </a:solidFill>
              </a:rPr>
              <a:t>Guidelines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Work with 1 side at a time. Start with the more complicated side.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Try factor, add fractions, square a binomial, etc.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Use fundamental identities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If the above doesn’t work, try rewriting in sines and cosines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Try something!</a:t>
            </a:r>
          </a:p>
        </p:txBody>
      </p:sp>
    </p:spTree>
    <p:extLst>
      <p:ext uri="{BB962C8B-B14F-4D97-AF65-F5344CB8AC3E}">
        <p14:creationId xmlns:p14="http://schemas.microsoft.com/office/powerpoint/2010/main" val="411888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2CA8F-53D1-4CFA-A46A-07B5C5953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10.7 Using Trigonometric Identities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90D3B6-12FF-482F-9966-8878143B34A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Verify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sec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sec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90D3B6-12FF-482F-9966-8878143B3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822" t="-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180076A-4947-4BB0-9F82-EC1B3ECF4F2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Try 575#21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180076A-4947-4BB0-9F82-EC1B3ECF4F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1824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F95792-0903-4B5F-AD48-626A90CD8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6DC-5CE3-4563-AD64-6C012CB5133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1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43A1B-6BE3-46E2-ADB9-6B79FBEE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10.8 Using Sum and Difference Formulas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CCFBA-0F32-46FA-86CF-C6723F3221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this lesson…</a:t>
            </a:r>
          </a:p>
          <a:p>
            <a:r>
              <a:rPr lang="en-US" dirty="0"/>
              <a:t>• I can evaluate trigonometric expressions using sum and difference formulas.</a:t>
            </a:r>
          </a:p>
          <a:p>
            <a:r>
              <a:rPr lang="en-US" dirty="0"/>
              <a:t>• I can simplify trigonometric expressions using sum and difference formulas.</a:t>
            </a:r>
          </a:p>
          <a:p>
            <a:r>
              <a:rPr lang="en-US" dirty="0"/>
              <a:t>• I can solve trigonometric equations using sum and difference formulas.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A2258-DEEE-4FA8-B19A-1E0DD846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6DC-5CE3-4563-AD64-6C012CB5133C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9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12EC-31A9-495B-A1F4-B6FB8952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10.8 Using Sum and Difference Formulas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9D3CF2-072A-443C-942C-4320A8AD4C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>
                    <a:solidFill>
                      <a:schemeClr val="accent6"/>
                    </a:solidFill>
                    <a:latin typeface="Cambria Math" panose="02040503050406030204" pitchFamily="18" charset="0"/>
                  </a:rPr>
                  <a:t>Sum and Difference Formulas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fun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func>
                  </m:oMath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fun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func>
                  </m:oMath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fun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func>
                  </m:oMath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fun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func>
                  </m:oMath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func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func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func>
                      </m:den>
                    </m:f>
                  </m:oMath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func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func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func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9D3CF2-072A-443C-942C-4320A8AD4C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0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15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4C02D-1626-43CD-AE67-5882A4761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10.8 Using Sum and Difference 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8CC50-F940-4CED-BFBC-72ADE410F2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Find the exact value of sin 75°.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2C3772-09FE-4578-B876-9E240F4542E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b="0" dirty="0"/>
                  <a:t>Try 581#1</a:t>
                </a:r>
                <a:br>
                  <a:rPr lang="en-US" b="0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−15°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2C3772-09FE-4578-B876-9E240F4542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824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FC111-5881-4E47-8DC2-8B747EFB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6DC-5CE3-4563-AD64-6C012CB5133C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4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10.1 Right Triangle Trigonometry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In a right triangle,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𝜃</m:t>
                    </m:r>
                  </m:oMath>
                </a14:m>
                <a:r>
                  <a:rPr lang="en-US" dirty="0"/>
                  <a:t> is an acute angle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7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.  What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00" t="-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F948687-D573-4A4B-8E40-62AD262FAA3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Try 526#9</a:t>
                </a:r>
                <a:br>
                  <a:rPr lang="en-US" dirty="0"/>
                </a:br>
                <a:r>
                  <a:rPr lang="en-US" dirty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</m:oMath>
                </a14:m>
                <a:r>
                  <a:rPr lang="en-US" dirty="0"/>
                  <a:t>, what are other trig functions?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F948687-D573-4A4B-8E40-62AD262FAA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1824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57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3184-1BC8-43B6-B1AE-966494BA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10.8 Using Sum and Difference Formulas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FF814-E46E-48B1-9776-C8BC2E4AE01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Find cos(</a:t>
                </a:r>
                <a:r>
                  <a:rPr lang="en-US" i="1" dirty="0"/>
                  <a:t>a </a:t>
                </a:r>
                <a:r>
                  <a:rPr lang="en-US" dirty="0"/>
                  <a:t>− </a:t>
                </a:r>
                <a:r>
                  <a:rPr lang="en-US" i="1" dirty="0"/>
                  <a:t>b</a:t>
                </a:r>
                <a:r>
                  <a:rPr lang="en-US" dirty="0"/>
                  <a:t>) given that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FF814-E46E-48B1-9776-C8BC2E4AE0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822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DCA0F50-DD82-4327-9A53-964B1AB35AF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Try 581#9</a:t>
                </a:r>
                <a:br>
                  <a:rPr lang="en-US" dirty="0"/>
                </a:br>
                <a:r>
                  <a:rPr lang="en-US" dirty="0"/>
                  <a:t>Find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given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den>
                    </m:f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DCA0F50-DD82-4327-9A53-964B1AB35A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1824" t="-2005" r="-2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5D398B-3B1A-4EE3-A0D9-59E492819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6DC-5CE3-4563-AD64-6C012CB5133C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9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3184-1BC8-43B6-B1AE-966494BA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10.8 Using Sum and Difference 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FF814-E46E-48B1-9776-C8BC2E4AE0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Simplify the expression cos(</a:t>
            </a:r>
            <a:r>
              <a:rPr lang="en-US" i="1" dirty="0"/>
              <a:t>x </a:t>
            </a:r>
            <a:r>
              <a:rPr lang="en-US" dirty="0"/>
              <a:t>− </a:t>
            </a:r>
            <a:r>
              <a:rPr lang="en-US" i="1" dirty="0"/>
              <a:t>π</a:t>
            </a:r>
            <a:r>
              <a:rPr lang="en-US" dirty="0"/>
              <a:t>).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DCA0F50-DD82-4327-9A53-964B1AB35AF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Try 581#17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DCA0F50-DD82-4327-9A53-964B1AB35A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824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5D398B-3B1A-4EE3-A0D9-59E492819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6DC-5CE3-4563-AD64-6C012CB5133C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0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278A7C-6C87-4EF5-A2B8-C843816BB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10.8 Using Sum and Difference Formulas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44A4C-2593-4256-A309-2F235784E34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Solve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44A4C-2593-4256-A309-2F235784E3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00" t="-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8184D5-7B41-4BA8-92E1-66B6A69856B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Try 581#23 Solve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8184D5-7B41-4BA8-92E1-66B6A69856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1824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BC174-82D9-498D-A655-6732ACDB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6DC-5CE3-4563-AD64-6C012CB5133C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6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10.1 Right Triangle Trigonometry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Special Right Triangles</a:t>
            </a:r>
          </a:p>
          <a:p>
            <a:r>
              <a:rPr lang="en-US" dirty="0"/>
              <a:t>30° - 60° - 90°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45° - 45° - 90°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0" y="990600"/>
            <a:ext cx="2752493" cy="406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3314915"/>
            <a:ext cx="3263900" cy="354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50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10.1 Right Triangle Trigonometry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Use the diagram to solve the right triangle if…</a:t>
            </a:r>
            <a:endParaRPr lang="en-US" dirty="0"/>
          </a:p>
          <a:p>
            <a:r>
              <a:rPr lang="en-US" i="1" dirty="0"/>
              <a:t>B</a:t>
            </a:r>
            <a:r>
              <a:rPr lang="en-US" dirty="0"/>
              <a:t> = 60°, </a:t>
            </a:r>
            <a:r>
              <a:rPr lang="en-US" i="1" dirty="0"/>
              <a:t>a</a:t>
            </a:r>
            <a:r>
              <a:rPr lang="en-US" dirty="0"/>
              <a:t> = 7</a:t>
            </a:r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A</a:t>
            </a:r>
            <a:r>
              <a:rPr lang="en-US" dirty="0"/>
              <a:t> = 32°, </a:t>
            </a:r>
            <a:r>
              <a:rPr lang="en-US" i="1" dirty="0"/>
              <a:t>b</a:t>
            </a:r>
            <a:r>
              <a:rPr lang="en-US" dirty="0"/>
              <a:t> = 10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Try 526#33</a:t>
            </a:r>
            <a:br>
              <a:rPr lang="en-US" dirty="0"/>
            </a:br>
            <a:r>
              <a:rPr lang="en-US" i="1" dirty="0"/>
              <a:t>A</a:t>
            </a:r>
            <a:r>
              <a:rPr lang="en-US" dirty="0"/>
              <a:t> = 43°, </a:t>
            </a:r>
            <a:r>
              <a:rPr lang="en-US" i="1" dirty="0"/>
              <a:t>b</a:t>
            </a:r>
            <a:r>
              <a:rPr lang="en-US" dirty="0"/>
              <a:t> = 31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092201"/>
            <a:ext cx="6553200" cy="336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255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olonna-Cambria">
      <a:majorFont>
        <a:latin typeface="Colonna MT"/>
        <a:ea typeface=""/>
        <a:cs typeface=""/>
      </a:majorFont>
      <a:minorFont>
        <a:latin typeface="Cambria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6072</TotalTime>
  <Words>4480</Words>
  <Application>Microsoft Office PowerPoint</Application>
  <PresentationFormat>Widescreen</PresentationFormat>
  <Paragraphs>798</Paragraphs>
  <Slides>72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0" baseType="lpstr">
      <vt:lpstr>Arial</vt:lpstr>
      <vt:lpstr>Calibri</vt:lpstr>
      <vt:lpstr>Cambria</vt:lpstr>
      <vt:lpstr>Cambria Math</vt:lpstr>
      <vt:lpstr>Colonna MT</vt:lpstr>
      <vt:lpstr>Comic Sans MS</vt:lpstr>
      <vt:lpstr>Wingdings</vt:lpstr>
      <vt:lpstr>Office Theme</vt:lpstr>
      <vt:lpstr>Trigonometric Ratios and Functions</vt:lpstr>
      <vt:lpstr>PowerPoint Presentation</vt:lpstr>
      <vt:lpstr>10.1 Right Triangle Trigonometry</vt:lpstr>
      <vt:lpstr>10.1 Right Triangle Trigonometry</vt:lpstr>
      <vt:lpstr>10.1 Right Triangle Trigonometry</vt:lpstr>
      <vt:lpstr>10.1 Right Triangle Trigonometry</vt:lpstr>
      <vt:lpstr>10.1 Right Triangle Trigonometry</vt:lpstr>
      <vt:lpstr>10.1 Right Triangle Trigonometry</vt:lpstr>
      <vt:lpstr>10.1 Right Triangle Trigonometry</vt:lpstr>
      <vt:lpstr>10.1 Right Triangle Trigonometry</vt:lpstr>
      <vt:lpstr>10.2 Angles and Radian Measure</vt:lpstr>
      <vt:lpstr>10.2 Angles and Radian Measure</vt:lpstr>
      <vt:lpstr>10.2 Angles and Radian Measure</vt:lpstr>
      <vt:lpstr>10.2 Angles and Radian Measure</vt:lpstr>
      <vt:lpstr>10.2 Angles and Radian Measure</vt:lpstr>
      <vt:lpstr>10.2 Angles and Radian Measure</vt:lpstr>
      <vt:lpstr>10.2 Angles and Radian Measure</vt:lpstr>
      <vt:lpstr>10.2 Angles and Radian Measure</vt:lpstr>
      <vt:lpstr>10.2 Angles and Radian Measure</vt:lpstr>
      <vt:lpstr>10.3 Trigonometric Functions of Any Angle</vt:lpstr>
      <vt:lpstr>10.3 Trigonometric Functions of Any Angle</vt:lpstr>
      <vt:lpstr>10.3 Trigonometric Functions of Any Angle</vt:lpstr>
      <vt:lpstr>10.3 Trigonometric Functions of Any Angle</vt:lpstr>
      <vt:lpstr>10.3 Trigonometric Functions of Any Angle</vt:lpstr>
      <vt:lpstr>10.3 Trigonometric Functions of Any Angle</vt:lpstr>
      <vt:lpstr>10.3 Trigonometric Functions of Any Angle</vt:lpstr>
      <vt:lpstr>10.3 Trigonometric Functions of Any Angle</vt:lpstr>
      <vt:lpstr>10.4 Graphing Sine and Cosine Functions</vt:lpstr>
      <vt:lpstr>10.4 Graphing Sine and Cosine Functions</vt:lpstr>
      <vt:lpstr>10.4 Graphing Sine and Cosine Functions</vt:lpstr>
      <vt:lpstr>10.4 Graphing Sine and Cosine Functions</vt:lpstr>
      <vt:lpstr>10.4 Graphing Sine and Cosine Functions</vt:lpstr>
      <vt:lpstr>PowerPoint Presentation</vt:lpstr>
      <vt:lpstr>10.4 Graphing Sine and Cosine Functions</vt:lpstr>
      <vt:lpstr>10.4 Graphing Sine and Cosine Functions</vt:lpstr>
      <vt:lpstr>10.4 Graphing Sine and Cosine Functions</vt:lpstr>
      <vt:lpstr>10.4 Graphing Sine and Cosine Functions</vt:lpstr>
      <vt:lpstr>10.5 Graphing Other Trigonometric Functions</vt:lpstr>
      <vt:lpstr>10.5 Graphing Other Trigonometric Functions</vt:lpstr>
      <vt:lpstr>10.5 Graphing Other Trigonometric Functions</vt:lpstr>
      <vt:lpstr>10.5 Graphing Other Trigonometric Functions</vt:lpstr>
      <vt:lpstr>10.5 Graphing Other Trigonometric Functions</vt:lpstr>
      <vt:lpstr>10.5 Graphing Other Trigonometric Functions</vt:lpstr>
      <vt:lpstr>10.5 Graphing Other Trigonometric Functions</vt:lpstr>
      <vt:lpstr>10.5 Graphing Other Trigonometric Functions</vt:lpstr>
      <vt:lpstr>10.5 Graphing Other Trigonometric Functions</vt:lpstr>
      <vt:lpstr>10.5 Graphing Other Trigonometric Functions</vt:lpstr>
      <vt:lpstr>10.6 Modeling with Trigonometric Functions</vt:lpstr>
      <vt:lpstr>10.6 Modeling with Trigonometric Functions</vt:lpstr>
      <vt:lpstr>10.6 Modeling with Trigonometric Functions</vt:lpstr>
      <vt:lpstr>10.6 Modeling with Trigonometric Functions</vt:lpstr>
      <vt:lpstr>10.6 Modeling with Trigonometric Functions</vt:lpstr>
      <vt:lpstr>10.6 Modeling with Trigonometric Functions</vt:lpstr>
      <vt:lpstr>10.6 Modeling with Trigonometric Functions</vt:lpstr>
      <vt:lpstr>10.6 Modeling with Trigonometric Functions</vt:lpstr>
      <vt:lpstr>10.6 Modeling with Trigonometric Functions</vt:lpstr>
      <vt:lpstr>10.6 Modeling with Trigonometric Functions</vt:lpstr>
      <vt:lpstr>10.6 Modeling with Trigonometric Functions</vt:lpstr>
      <vt:lpstr>10.7 Using Trigonometric Identities</vt:lpstr>
      <vt:lpstr>10.7 Using Trigonometric Identities</vt:lpstr>
      <vt:lpstr>10.7 Using Trigonometric Identities</vt:lpstr>
      <vt:lpstr>10.7 Using Trigonometric Identities</vt:lpstr>
      <vt:lpstr>10.7 Using Trigonometric Identities</vt:lpstr>
      <vt:lpstr>10.7 Using Trigonometric Identities</vt:lpstr>
      <vt:lpstr>10.7 Using Trigonometric Identities</vt:lpstr>
      <vt:lpstr>10.7 Using Trigonometric Identities</vt:lpstr>
      <vt:lpstr>10.8 Using Sum and Difference Formulas</vt:lpstr>
      <vt:lpstr>10.8 Using Sum and Difference Formulas</vt:lpstr>
      <vt:lpstr>10.8 Using Sum and Difference Formulas</vt:lpstr>
      <vt:lpstr>10.8 Using Sum and Difference Formulas</vt:lpstr>
      <vt:lpstr>10.8 Using Sum and Difference Formulas</vt:lpstr>
      <vt:lpstr>10.8 Using Sum and Difference Formulas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Wright</dc:creator>
  <cp:lastModifiedBy>Richard Wright</cp:lastModifiedBy>
  <cp:revision>66</cp:revision>
  <dcterms:created xsi:type="dcterms:W3CDTF">2021-09-30T20:07:39Z</dcterms:created>
  <dcterms:modified xsi:type="dcterms:W3CDTF">2021-11-22T15:54:05Z</dcterms:modified>
</cp:coreProperties>
</file>