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B071-B48D-D041-AAD6-48D8033CF199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4C3FA-CA67-8347-985A-5261819D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fcf64ecd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fcf64ecd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DC7C-B8B7-4D2B-4D70-8774F4D9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B2F6B-BEB7-913C-6579-E7DC4F035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F268-BE2A-6C17-3F4D-AA389D98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EAC-3B2B-5B80-035E-9C4021DC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1FD6-8E61-20FA-307B-1BD4E164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BD0A-0891-E49F-00F6-A72F41F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1C93E-A95B-5761-81B5-27762021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34A8-0E64-3D40-BAFE-44FF8A39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D90C-D9CF-4018-C993-AE33E40A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B83F-56A8-EF3F-97B6-0819A55A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2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CAADA-8C71-C005-9617-0E57B1DB9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0CD73-0919-D5E9-8C85-D460B8270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4E873-3FD0-73EC-D7EF-62B055D8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ADE3-1C85-D0D3-7C89-A8DB7B9A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0F8D-7428-2B07-DDBB-E9757CAF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A62C-111B-917D-0AF7-AF22151E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8752-BF0F-7E40-0E44-1043E61F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6129-27E9-5AD3-3A90-E90F6388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A788-B87F-C3DF-8994-C3B12819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8812-408A-E7B7-53B2-7E45CB21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9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92EB-C89C-9D7E-EC08-6C33C38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C4669-0143-7B4A-43F1-C8C038C2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BBF2-B00A-4C88-E959-5043F0D0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FBD3-1098-5872-17C4-FAC14DC3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9AED-A7BB-D743-C0FE-74A840B0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CBC5-11D5-69AA-BF2D-EE774743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6EED-AE74-BC1D-55BB-51A389625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7B6E8-4182-D3BC-4573-AEAA9719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CA754-9816-C347-6F1A-AD93B234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2EC38-C3D1-2A06-45DF-B8751AB5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B3900-B08A-0402-2877-823A377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F6FD-1157-AAFA-931C-8539ACA5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1324-533A-CDE5-DFA1-F83C5EDA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336FA-04B3-A36B-D5A2-04672011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BF6B3-8AD0-81C9-0310-7F1BB2C5B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AC3E3-B452-9EF9-7413-9086A4C08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58B8E-83F5-A843-B883-5AA94614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8A6FF-D527-ABD3-E0C1-56E96E96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92558-4B35-B8AE-16F4-9446EFC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0016-A344-EC39-67BA-A0FEA628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662F5-CC46-CBF0-0E40-B2BB6606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D2BAF-F552-2445-6030-F356A8DA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378DE-8B00-2D38-43D6-82DB8791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80D62-6186-D289-0E79-BE178804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B14F5-B96F-97E2-AF46-AB6F8EA7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8807A-D987-EFBB-56E0-0D0616D3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F135-460C-2299-BF0B-3241028F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CED0-2501-58E2-DFD5-FE099F88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0DE85-2382-E270-B7A9-50EEB0C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30B36-CA6C-0922-C1C4-67D189E9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4982-4BF4-BAA2-E756-4392B3FF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F6F3-191A-1637-C6BC-605F9EA8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3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EC6A-474F-DDA1-E22F-01ABE086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7CF50-3C16-93D5-5C27-98D2BE242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D3B06-C7A6-8949-B230-A830295B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0F17-5545-3005-A3F2-FF296462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7542D-9A02-0FC4-760D-B5AB2A09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92FE6-88A5-B405-DE52-9604A85C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C2F9B-681E-A463-6421-DEF4B8FE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2BCC5-A255-E5F9-51D3-6EAEBAF26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8FAA-FACA-83DE-BA24-CA39E377C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215C-A6FF-A341-9E01-44A810149E6F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EB26F-89E0-6982-F900-C08C82BC9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E43A-128A-531F-0CF2-AD0847A4B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BCD0-217B-0A4E-BFDA-E95CE5584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 txBox="1"/>
          <p:nvPr/>
        </p:nvSpPr>
        <p:spPr>
          <a:xfrm>
            <a:off x="228232" y="57933"/>
            <a:ext cx="6152689" cy="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 dirty="0">
                <a:latin typeface="Google Sans"/>
                <a:ea typeface="Google Sans"/>
                <a:cs typeface="Google Sans"/>
                <a:sym typeface="Google Sans"/>
              </a:rPr>
              <a:t>Persona: George – Math Teacher</a:t>
            </a:r>
            <a:endParaRPr sz="2133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228233" y="417133"/>
            <a:ext cx="11316800" cy="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</a:t>
            </a:r>
            <a:r>
              <a:rPr lang="en-US" sz="1467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Design, review, and grade math homework assignments for</a:t>
            </a:r>
            <a:r>
              <a:rPr lang="zh-CN" altLang="en-US" sz="1467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US" altLang="zh-CN" sz="1467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30+ students.</a:t>
            </a:r>
            <a:endParaRPr sz="1467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226" name="Google Shape;226;p48"/>
          <p:cNvGraphicFramePr/>
          <p:nvPr>
            <p:extLst>
              <p:ext uri="{D42A27DB-BD31-4B8C-83A1-F6EECF244321}">
                <p14:modId xmlns:p14="http://schemas.microsoft.com/office/powerpoint/2010/main" val="262827457"/>
              </p:ext>
            </p:extLst>
          </p:nvPr>
        </p:nvGraphicFramePr>
        <p:xfrm>
          <a:off x="276382" y="803067"/>
          <a:ext cx="11608168" cy="58457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4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4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24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  <a:endParaRPr sz="14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Design Homework</a:t>
                      </a:r>
                      <a:endParaRPr sz="13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Distribute and Explain Homework</a:t>
                      </a:r>
                      <a:endParaRPr sz="1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Collect and Organize Assignments</a:t>
                      </a:r>
                      <a:endParaRPr sz="14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Grade Assignments</a:t>
                      </a:r>
                      <a:endParaRPr sz="14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Return Graded Work</a:t>
                      </a: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40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4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A. Create homework questions that align with the day’s lesson.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B. Draft the homework assignment on paper.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C. Photocopy the assignment sheets for the entire class.</a:t>
                      </a:r>
                      <a:endParaRPr sz="11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/>
                        <a:t>A. Hand out the assignments at the end of the lesson.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UcPeriod"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/>
                        <a:t>B. Clarify the objectives and any immediate questions.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/>
                        <a:t>C. Remind students of the due date and where to submit their work.</a:t>
                      </a:r>
                      <a:endParaRPr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A. Collect the assignments in a designated tray or folder.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B. Check off submissions against the class list.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C. Organize the assignments for grading.</a:t>
                      </a:r>
                      <a:endParaRPr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A. Manually mark each question and provide written feedback.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B. Calculate and record grades in spreadsheet.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C. Prepare a summary of mistakes for class review.</a:t>
                      </a:r>
                      <a:endParaRPr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A. Hand back graded assignments in class.</a:t>
                      </a:r>
                    </a:p>
                    <a:p>
                      <a:pPr marL="2286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B. Go over the homework highlights and address frequent issues.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C. Offer additional support for those with questions.</a:t>
                      </a:r>
                      <a:endParaRPr sz="11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4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"I’m meticulous when creating assignments. It’s essential to cover all the concepts we’ve learned, but it's time-consuming and sometimes I worry about the clarity and variety of the questions."</a:t>
                      </a:r>
                      <a:endParaRPr sz="12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“I always hope the students grasp the homework’s goals, but without a digital copy, I can’t make last-minute clarifications or provide additional resources.”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“The collection is straightforward, but without digital tracking, it’s a challenge to manage late submissions and ensure nothing gets lost."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"Grading is exhaustive. I aim to be fair and thorough with my feedback, but it’s draining, and I’m concerned about maintaining consistency."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“I’m pleased to discuss the homework solutions, but it’s sad when students don't engage with the feedback, if there's a better way to help them learn from their mistakes.”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37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</a:t>
                      </a:r>
                      <a:endParaRPr sz="13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OPPORTUNITIES</a:t>
                      </a:r>
                      <a:endParaRPr sz="13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52400" marR="121900" marT="121900" marB="1219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Utilize a digital template library to quickly generate diverse homework sets; involve colleagues in a shared online platform for peer review to enhance assignment quality.</a:t>
                      </a:r>
                      <a:endParaRPr sz="1200" dirty="0"/>
                    </a:p>
                  </a:txBody>
                  <a:tcPr marL="121900" marR="121900" marT="121900" marB="12190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Offer digital copies in class website for easy access and clarification; establish a 'homework buddy' system, pairing students to discuss and understand assignments collaboratively.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Create a physical in/out tray system clearly labeled for submissions; introduce a simple, paper-based late slip with a reason code to manage and track late submissions effectively.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Implement AI grading software to automatically assess and grade standard assignments, allowing for quick turnaround; use analytics to collect data on common mistakes for targeted review sessions.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Utilize an app that compiles and highlights frequent errors, providing students with personalized feedback; conduct a class review using insights gathered by the AI to focus on areas </a:t>
                      </a:r>
                      <a:r>
                        <a:rPr lang="en-US" sz="1200"/>
                        <a:t>needing the most</a:t>
                      </a:r>
                      <a:r>
                        <a:rPr lang="en-US" sz="1200" dirty="0"/>
                        <a:t>.</a:t>
                      </a:r>
                      <a:endParaRPr sz="12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502</Words>
  <Application>Microsoft Macintosh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2023-12-10T02:37:16Z</dcterms:created>
  <dcterms:modified xsi:type="dcterms:W3CDTF">2023-12-10T03:05:07Z</dcterms:modified>
</cp:coreProperties>
</file>