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9144000" cy="5143500" type="screen16x9"/>
  <p:notesSz cx="6858000" cy="9144000"/>
  <p:embeddedFontLst>
    <p:embeddedFont>
      <p:font typeface="Google Sans" panose="020B0503030502040204" pitchFamily="34" charset="0"/>
      <p:regular r:id=""/>
      <p:bold r:id=""/>
      <p:italic r:id=""/>
      <p:boldItalic r:id=""/>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451525" y="461325"/>
            <a:ext cx="2758200" cy="2758200"/>
          </a:xfrm>
          <a:prstGeom prst="rect">
            <a:avLst/>
          </a:prstGeom>
          <a:solidFill>
            <a:schemeClr val="lt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latin typeface="Google Sans"/>
              <a:ea typeface="Google Sans"/>
              <a:cs typeface="Google Sans"/>
              <a:sym typeface="Google Sans"/>
            </a:endParaRPr>
          </a:p>
        </p:txBody>
      </p:sp>
      <p:sp>
        <p:nvSpPr>
          <p:cNvPr id="55" name="Google Shape;55;p13"/>
          <p:cNvSpPr txBox="1"/>
          <p:nvPr/>
        </p:nvSpPr>
        <p:spPr>
          <a:xfrm>
            <a:off x="451450" y="3219525"/>
            <a:ext cx="2758200" cy="471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900" b="1" i="0" u="none" strike="noStrike" cap="none" dirty="0">
                <a:solidFill>
                  <a:srgbClr val="1967D2"/>
                </a:solidFill>
                <a:latin typeface="Google Sans"/>
                <a:ea typeface="Google Sans"/>
                <a:cs typeface="Google Sans"/>
                <a:sym typeface="Google Sans"/>
              </a:rPr>
              <a:t>Noa Wang</a:t>
            </a:r>
            <a:endParaRPr sz="1800" b="1" i="0" u="none" strike="noStrike" cap="none" dirty="0">
              <a:solidFill>
                <a:srgbClr val="1967D2"/>
              </a:solidFill>
              <a:latin typeface="Google Sans"/>
              <a:ea typeface="Google Sans"/>
              <a:cs typeface="Google Sans"/>
              <a:sym typeface="Google Sans"/>
            </a:endParaRPr>
          </a:p>
        </p:txBody>
      </p:sp>
      <p:sp>
        <p:nvSpPr>
          <p:cNvPr id="56" name="Google Shape;56;p13"/>
          <p:cNvSpPr txBox="1"/>
          <p:nvPr/>
        </p:nvSpPr>
        <p:spPr>
          <a:xfrm>
            <a:off x="323950" y="3614500"/>
            <a:ext cx="1501800" cy="12171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Age: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Education: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Hometown: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Family: </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Google Sans"/>
                <a:ea typeface="Google Sans"/>
                <a:cs typeface="Google Sans"/>
                <a:sym typeface="Google Sans"/>
              </a:rPr>
              <a:t>Occupation:</a:t>
            </a:r>
            <a:endParaRPr sz="1400" b="1" i="0" u="none" strike="noStrike" cap="none" dirty="0">
              <a:solidFill>
                <a:srgbClr val="000000"/>
              </a:solidFill>
              <a:latin typeface="Google Sans"/>
              <a:ea typeface="Google Sans"/>
              <a:cs typeface="Google Sans"/>
              <a:sym typeface="Google Sans"/>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Google Sans"/>
              <a:ea typeface="Google Sans"/>
              <a:cs typeface="Google Sans"/>
              <a:sym typeface="Google Sans"/>
            </a:endParaRPr>
          </a:p>
        </p:txBody>
      </p:sp>
      <p:sp>
        <p:nvSpPr>
          <p:cNvPr id="57" name="Google Shape;57;p13"/>
          <p:cNvSpPr txBox="1"/>
          <p:nvPr/>
        </p:nvSpPr>
        <p:spPr>
          <a:xfrm>
            <a:off x="1707849" y="3614500"/>
            <a:ext cx="2037215" cy="121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14</a:t>
            </a: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Middle School Student</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chemeClr val="dk1"/>
              </a:buClr>
              <a:buSzPts val="1100"/>
              <a:buFont typeface="Arial"/>
              <a:buNone/>
            </a:pPr>
            <a:r>
              <a:rPr lang="en-US" sz="1400" i="0" u="none" strike="noStrike" cap="none" dirty="0">
                <a:solidFill>
                  <a:schemeClr val="dk1"/>
                </a:solidFill>
                <a:latin typeface="Google Sans"/>
                <a:ea typeface="Google Sans"/>
                <a:cs typeface="Google Sans"/>
                <a:sym typeface="Google Sans"/>
              </a:rPr>
              <a:t>Ningbo</a:t>
            </a:r>
            <a:endParaRPr sz="1400" i="0" u="none" strike="noStrike" cap="none" dirty="0">
              <a:solidFill>
                <a:schemeClr val="dk1"/>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Full-time parents</a:t>
            </a:r>
            <a:endParaRPr sz="1400" i="0" u="none" strike="noStrike" cap="none" dirty="0">
              <a:solidFill>
                <a:srgbClr val="000000"/>
              </a:solidFill>
              <a:latin typeface="Google Sans"/>
              <a:ea typeface="Google Sans"/>
              <a:cs typeface="Google Sans"/>
              <a:sym typeface="Google Sans"/>
            </a:endParaRPr>
          </a:p>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Student</a:t>
            </a:r>
            <a:endParaRPr sz="1400" i="0" u="none" strike="noStrike" cap="none" dirty="0">
              <a:solidFill>
                <a:srgbClr val="000000"/>
              </a:solidFill>
              <a:latin typeface="Google Sans"/>
              <a:ea typeface="Google Sans"/>
              <a:cs typeface="Google Sans"/>
              <a:sym typeface="Google Sans"/>
            </a:endParaRPr>
          </a:p>
        </p:txBody>
      </p:sp>
      <p:sp>
        <p:nvSpPr>
          <p:cNvPr id="58" name="Google Shape;58;p13"/>
          <p:cNvSpPr txBox="1"/>
          <p:nvPr/>
        </p:nvSpPr>
        <p:spPr>
          <a:xfrm>
            <a:off x="3456876" y="461325"/>
            <a:ext cx="5627797" cy="90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i="1" u="none" strike="noStrike" cap="none" dirty="0">
                <a:solidFill>
                  <a:srgbClr val="000000"/>
                </a:solidFill>
                <a:latin typeface="Google Sans"/>
                <a:ea typeface="Google Sans"/>
                <a:cs typeface="Google Sans"/>
                <a:sym typeface="Google Sans"/>
              </a:rPr>
              <a:t>“</a:t>
            </a:r>
            <a:r>
              <a:rPr lang="en-US" sz="1800" i="1" u="none" strike="noStrike" cap="none" dirty="0">
                <a:solidFill>
                  <a:srgbClr val="000000"/>
                </a:solidFill>
                <a:latin typeface="Google Sans"/>
                <a:ea typeface="Google Sans"/>
                <a:cs typeface="Google Sans"/>
                <a:sym typeface="Google Sans"/>
              </a:rPr>
              <a:t>I want to make the most of my education, but I need tools that keep up with my pace and curiosity.</a:t>
            </a:r>
            <a:r>
              <a:rPr lang="en" sz="1800" i="1" u="none" strike="noStrike" cap="none" dirty="0">
                <a:solidFill>
                  <a:srgbClr val="000000"/>
                </a:solidFill>
                <a:latin typeface="Google Sans"/>
                <a:ea typeface="Google Sans"/>
                <a:cs typeface="Google Sans"/>
                <a:sym typeface="Google Sans"/>
              </a:rPr>
              <a:t>” </a:t>
            </a:r>
            <a:endParaRPr sz="1800" i="1" u="none" strike="noStrike" cap="none" dirty="0">
              <a:solidFill>
                <a:srgbClr val="000000"/>
              </a:solidFill>
              <a:latin typeface="Google Sans"/>
              <a:ea typeface="Google Sans"/>
              <a:cs typeface="Google Sans"/>
              <a:sym typeface="Google Sans"/>
            </a:endParaRPr>
          </a:p>
        </p:txBody>
      </p:sp>
      <p:sp>
        <p:nvSpPr>
          <p:cNvPr id="59" name="Google Shape;59;p13"/>
          <p:cNvSpPr txBox="1"/>
          <p:nvPr/>
        </p:nvSpPr>
        <p:spPr>
          <a:xfrm>
            <a:off x="3651374" y="1492000"/>
            <a:ext cx="2758199"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1" i="0" u="none" strike="noStrike" cap="none" dirty="0">
                <a:solidFill>
                  <a:srgbClr val="196702"/>
                </a:solidFill>
                <a:latin typeface="Google Sans"/>
                <a:ea typeface="Google Sans"/>
                <a:cs typeface="Google Sans"/>
                <a:sym typeface="Google Sans"/>
              </a:rPr>
              <a:t>Goals</a:t>
            </a:r>
            <a:r>
              <a:rPr lang="en" sz="1800" i="0" u="none" strike="noStrike" cap="none" dirty="0">
                <a:solidFill>
                  <a:srgbClr val="000000"/>
                </a:solidFill>
                <a:latin typeface="Google Sans"/>
                <a:ea typeface="Google Sans"/>
                <a:cs typeface="Google Sans"/>
                <a:sym typeface="Google Sans"/>
              </a:rPr>
              <a:t> </a:t>
            </a:r>
            <a:endParaRPr sz="1800" i="0" u="none" strike="noStrike" cap="none" dirty="0">
              <a:solidFill>
                <a:srgbClr val="000000"/>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rgbClr val="000000"/>
              </a:buClr>
              <a:buSzPts val="1400"/>
              <a:buFont typeface="Google Sans"/>
              <a:buChar char="●"/>
            </a:pPr>
            <a:r>
              <a:rPr lang="en-US" sz="1400" i="0" u="none" strike="noStrike" cap="none" dirty="0">
                <a:solidFill>
                  <a:srgbClr val="000000"/>
                </a:solidFill>
                <a:latin typeface="Google Sans"/>
                <a:ea typeface="Google Sans"/>
                <a:cs typeface="Google Sans"/>
                <a:sym typeface="Google Sans"/>
              </a:rPr>
              <a:t>To efficiently manage his school assignments and deadlines.</a:t>
            </a:r>
          </a:p>
          <a:p>
            <a:pPr marL="457200" marR="0" lvl="0" indent="-317500" algn="l" rtl="0">
              <a:lnSpc>
                <a:spcPct val="100000"/>
              </a:lnSpc>
              <a:spcBef>
                <a:spcPts val="0"/>
              </a:spcBef>
              <a:spcAft>
                <a:spcPts val="0"/>
              </a:spcAft>
              <a:buClr>
                <a:srgbClr val="000000"/>
              </a:buClr>
              <a:buSzPts val="1400"/>
              <a:buFont typeface="Google Sans"/>
              <a:buChar char="●"/>
            </a:pPr>
            <a:r>
              <a:rPr lang="en-US" sz="1400" i="0" u="none" strike="noStrike" cap="none" dirty="0">
                <a:solidFill>
                  <a:srgbClr val="000000"/>
                </a:solidFill>
                <a:latin typeface="Google Sans"/>
                <a:ea typeface="Google Sans"/>
                <a:cs typeface="Google Sans"/>
                <a:sym typeface="Google Sans"/>
              </a:rPr>
              <a:t>To have easy access to learning resources and supplementary materials.</a:t>
            </a:r>
          </a:p>
        </p:txBody>
      </p:sp>
      <p:sp>
        <p:nvSpPr>
          <p:cNvPr id="60" name="Google Shape;60;p13"/>
          <p:cNvSpPr txBox="1"/>
          <p:nvPr/>
        </p:nvSpPr>
        <p:spPr>
          <a:xfrm>
            <a:off x="6326475" y="1492000"/>
            <a:ext cx="2758198" cy="193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900" b="1" i="0" u="none" strike="noStrike" cap="none" dirty="0">
                <a:solidFill>
                  <a:srgbClr val="C5221F"/>
                </a:solidFill>
                <a:latin typeface="Google Sans"/>
                <a:ea typeface="Google Sans"/>
                <a:cs typeface="Google Sans"/>
                <a:sym typeface="Google Sans"/>
              </a:rPr>
              <a:t>Frustrations</a:t>
            </a:r>
            <a:r>
              <a:rPr lang="en" sz="1800" b="1" i="0" u="none" strike="noStrike" cap="none" dirty="0">
                <a:solidFill>
                  <a:schemeClr val="dk1"/>
                </a:solidFill>
                <a:latin typeface="Google Sans"/>
                <a:ea typeface="Google Sans"/>
                <a:cs typeface="Google Sans"/>
                <a:sym typeface="Google Sans"/>
              </a:rPr>
              <a:t> </a:t>
            </a:r>
            <a:endParaRPr sz="1800" b="1" i="0" u="none" strike="noStrike" cap="none" dirty="0">
              <a:solidFill>
                <a:schemeClr val="dk1"/>
              </a:solidFill>
              <a:latin typeface="Google Sans"/>
              <a:ea typeface="Google Sans"/>
              <a:cs typeface="Google Sans"/>
              <a:sym typeface="Google Sans"/>
            </a:endParaRPr>
          </a:p>
          <a:p>
            <a:pPr marL="457200" marR="0" lvl="0" indent="-317500" algn="l" rtl="0">
              <a:lnSpc>
                <a:spcPct val="100000"/>
              </a:lnSpc>
              <a:spcBef>
                <a:spcPts val="0"/>
              </a:spcBef>
              <a:spcAft>
                <a:spcPts val="0"/>
              </a:spcAft>
              <a:buClr>
                <a:schemeClr val="dk1"/>
              </a:buClr>
              <a:buSzPts val="1400"/>
              <a:buFont typeface="Google Sans"/>
              <a:buChar char="●"/>
            </a:pPr>
            <a:r>
              <a:rPr lang="en-US" sz="1400" i="0" u="none" strike="noStrike" cap="none" dirty="0">
                <a:solidFill>
                  <a:schemeClr val="dk1"/>
                </a:solidFill>
                <a:latin typeface="Google Sans"/>
                <a:ea typeface="Google Sans"/>
                <a:cs typeface="Google Sans"/>
                <a:sym typeface="Google Sans"/>
              </a:rPr>
              <a:t>Struggling to keep track of multiple platforms for different classes.</a:t>
            </a:r>
          </a:p>
          <a:p>
            <a:pPr marL="457200" marR="0" lvl="0" indent="-317500" algn="l" rtl="0">
              <a:lnSpc>
                <a:spcPct val="100000"/>
              </a:lnSpc>
              <a:spcBef>
                <a:spcPts val="0"/>
              </a:spcBef>
              <a:spcAft>
                <a:spcPts val="0"/>
              </a:spcAft>
              <a:buClr>
                <a:schemeClr val="dk1"/>
              </a:buClr>
              <a:buSzPts val="1400"/>
              <a:buFont typeface="Google Sans"/>
              <a:buChar char="●"/>
            </a:pPr>
            <a:r>
              <a:rPr lang="en-US" sz="1400" i="0" u="none" strike="noStrike" cap="none" dirty="0">
                <a:solidFill>
                  <a:schemeClr val="dk1"/>
                </a:solidFill>
                <a:latin typeface="Google Sans"/>
                <a:ea typeface="Google Sans"/>
                <a:cs typeface="Google Sans"/>
                <a:sym typeface="Google Sans"/>
              </a:rPr>
              <a:t>Difficulty in finding quick, reliable help when stuck on a problem.</a:t>
            </a:r>
            <a:endParaRPr sz="1400" i="0" u="none" strike="noStrike" cap="none" dirty="0">
              <a:solidFill>
                <a:srgbClr val="000000"/>
              </a:solidFill>
              <a:latin typeface="Google Sans"/>
              <a:ea typeface="Google Sans"/>
              <a:cs typeface="Google Sans"/>
              <a:sym typeface="Google Sans"/>
            </a:endParaRPr>
          </a:p>
        </p:txBody>
      </p:sp>
      <p:sp>
        <p:nvSpPr>
          <p:cNvPr id="61" name="Google Shape;61;p13"/>
          <p:cNvSpPr txBox="1"/>
          <p:nvPr/>
        </p:nvSpPr>
        <p:spPr>
          <a:xfrm>
            <a:off x="3651374" y="3262121"/>
            <a:ext cx="5572138" cy="1818762"/>
          </a:xfrm>
          <a:prstGeom prst="rect">
            <a:avLst/>
          </a:prstGeom>
          <a:noFill/>
          <a:ln w="28575" cap="flat" cmpd="sng">
            <a:solidFill>
              <a:srgbClr val="FFD96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i="0" u="none" strike="noStrike" cap="none" dirty="0">
                <a:solidFill>
                  <a:srgbClr val="000000"/>
                </a:solidFill>
                <a:latin typeface="Google Sans"/>
                <a:ea typeface="Google Sans"/>
                <a:cs typeface="Google Sans"/>
                <a:sym typeface="Google Sans"/>
              </a:rPr>
              <a:t>Noa is homeschooled. He often finds </a:t>
            </a:r>
            <a:r>
              <a:rPr lang="en-US" dirty="0">
                <a:latin typeface="Google Sans"/>
                <a:ea typeface="Google Sans"/>
                <a:cs typeface="Google Sans"/>
                <a:sym typeface="Google Sans"/>
              </a:rPr>
              <a:t>him</a:t>
            </a:r>
            <a:r>
              <a:rPr lang="en-US" sz="1400" i="0" u="none" strike="noStrike" cap="none" dirty="0">
                <a:solidFill>
                  <a:srgbClr val="000000"/>
                </a:solidFill>
                <a:latin typeface="Google Sans"/>
                <a:ea typeface="Google Sans"/>
                <a:cs typeface="Google Sans"/>
                <a:sym typeface="Google Sans"/>
              </a:rPr>
              <a:t>self switching between different apps for each subject, leading to confusion and missed deadlines. Noa wishes for a unified platform that not only helps him organize his schoolwork but also connects him with classmates for group studies. The app should provide interactive and engaging learning materials that make studying less monotonous and more effective.</a:t>
            </a:r>
            <a:endParaRPr sz="1400" i="0" u="none" strike="noStrike" cap="none" dirty="0">
              <a:solidFill>
                <a:srgbClr val="000000"/>
              </a:solidFill>
              <a:latin typeface="Google Sans"/>
              <a:ea typeface="Google Sans"/>
              <a:cs typeface="Google Sans"/>
              <a:sym typeface="Google Sans"/>
            </a:endParaRPr>
          </a:p>
        </p:txBody>
      </p:sp>
      <p:pic>
        <p:nvPicPr>
          <p:cNvPr id="2" name="Picture 1">
            <a:extLst>
              <a:ext uri="{FF2B5EF4-FFF2-40B4-BE49-F238E27FC236}">
                <a16:creationId xmlns:a16="http://schemas.microsoft.com/office/drawing/2014/main" id="{C25BE129-D62D-3D79-276C-F26FF4B60506}"/>
              </a:ext>
            </a:extLst>
          </p:cNvPr>
          <p:cNvPicPr>
            <a:picLocks noChangeAspect="1"/>
          </p:cNvPicPr>
          <p:nvPr/>
        </p:nvPicPr>
        <p:blipFill>
          <a:blip r:embed="rId3"/>
          <a:stretch>
            <a:fillRect/>
          </a:stretch>
        </p:blipFill>
        <p:spPr>
          <a:xfrm>
            <a:off x="597371" y="461325"/>
            <a:ext cx="2456757" cy="27582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156</Words>
  <Application>Microsoft Macintosh PowerPoint</Application>
  <PresentationFormat>On-screen Show (16:9)</PresentationFormat>
  <Paragraphs>19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Google Sans</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11</cp:revision>
  <dcterms:modified xsi:type="dcterms:W3CDTF">2023-12-09T15:22:07Z</dcterms:modified>
</cp:coreProperties>
</file>