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9144000" cy="5143500" type="screen16x9"/>
  <p:notesSz cx="6858000" cy="9144000"/>
  <p:embeddedFontLst>
    <p:embeddedFont>
      <p:font typeface="Google Sans" panose="020B0503030502040204" pitchFamily="34"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bleStyles" Target="tableStyles.xml"/><Relationship Id="rId5" Type="http://schemas.openxmlformats.org/officeDocument/2006/relationships/font" Target="fonts/font2.fntdata"/><Relationship Id="rId10"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451525" y="836752"/>
            <a:ext cx="2758200" cy="2144988"/>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rgbClr val="000000"/>
              </a:solidFill>
              <a:latin typeface="Google Sans"/>
              <a:ea typeface="Google Sans"/>
              <a:cs typeface="Google Sans"/>
              <a:sym typeface="Google Sans"/>
            </a:endParaRPr>
          </a:p>
        </p:txBody>
      </p:sp>
      <p:sp>
        <p:nvSpPr>
          <p:cNvPr id="55" name="Google Shape;55;p13"/>
          <p:cNvSpPr txBox="1"/>
          <p:nvPr/>
        </p:nvSpPr>
        <p:spPr>
          <a:xfrm>
            <a:off x="451450" y="3219525"/>
            <a:ext cx="2758200" cy="471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 sz="1900" b="1" i="0" u="none" strike="noStrike" cap="none" dirty="0">
                <a:solidFill>
                  <a:srgbClr val="1967D2"/>
                </a:solidFill>
                <a:latin typeface="Google Sans"/>
                <a:ea typeface="Google Sans"/>
                <a:cs typeface="Google Sans"/>
                <a:sym typeface="Google Sans"/>
              </a:rPr>
              <a:t>George Wang</a:t>
            </a:r>
            <a:endParaRPr sz="1800" b="1" i="0" u="none" strike="noStrike" cap="none" dirty="0">
              <a:solidFill>
                <a:srgbClr val="1967D2"/>
              </a:solidFill>
              <a:latin typeface="Google Sans"/>
              <a:ea typeface="Google Sans"/>
              <a:cs typeface="Google Sans"/>
              <a:sym typeface="Google Sans"/>
            </a:endParaRPr>
          </a:p>
        </p:txBody>
      </p:sp>
      <p:sp>
        <p:nvSpPr>
          <p:cNvPr id="56" name="Google Shape;56;p13"/>
          <p:cNvSpPr txBox="1"/>
          <p:nvPr/>
        </p:nvSpPr>
        <p:spPr>
          <a:xfrm>
            <a:off x="323950" y="3614500"/>
            <a:ext cx="1501800" cy="12171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Age: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Education: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Hometown: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Family: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Occupation:</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Google Sans"/>
              <a:ea typeface="Google Sans"/>
              <a:cs typeface="Google Sans"/>
              <a:sym typeface="Google Sans"/>
            </a:endParaRPr>
          </a:p>
        </p:txBody>
      </p:sp>
      <p:sp>
        <p:nvSpPr>
          <p:cNvPr id="57" name="Google Shape;57;p13"/>
          <p:cNvSpPr txBox="1"/>
          <p:nvPr/>
        </p:nvSpPr>
        <p:spPr>
          <a:xfrm>
            <a:off x="1707850" y="3614500"/>
            <a:ext cx="1817400" cy="121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Google Sans"/>
                <a:ea typeface="Google Sans"/>
                <a:cs typeface="Google Sans"/>
                <a:sym typeface="Google Sans"/>
              </a:rPr>
              <a:t>23</a:t>
            </a:r>
            <a:endParaRPr sz="14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chemeClr val="dk1"/>
              </a:buClr>
              <a:buSzPts val="1100"/>
              <a:buFont typeface="Arial"/>
              <a:buNone/>
            </a:pPr>
            <a:r>
              <a:rPr lang="en-US" sz="1400" i="0" u="none" strike="noStrike" cap="none" dirty="0">
                <a:solidFill>
                  <a:schemeClr val="dk1"/>
                </a:solidFill>
                <a:latin typeface="Google Sans"/>
                <a:ea typeface="Google Sans"/>
                <a:cs typeface="Google Sans"/>
                <a:sym typeface="Google Sans"/>
              </a:rPr>
              <a:t>BS CUHK(SZ)</a:t>
            </a:r>
            <a:endParaRPr sz="1400" i="0" u="none" strike="noStrike" cap="none" dirty="0">
              <a:solidFill>
                <a:schemeClr val="dk1"/>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Google Sans"/>
                <a:ea typeface="Google Sans"/>
                <a:cs typeface="Google Sans"/>
                <a:sym typeface="Google Sans"/>
              </a:rPr>
              <a:t>Shenzhen</a:t>
            </a:r>
            <a:endParaRPr sz="14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US" dirty="0">
                <a:latin typeface="Google Sans"/>
                <a:ea typeface="Google Sans"/>
                <a:cs typeface="Google Sans"/>
                <a:sym typeface="Google Sans"/>
              </a:rPr>
              <a:t>Single</a:t>
            </a: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Google Sans"/>
                <a:ea typeface="Google Sans"/>
                <a:cs typeface="Google Sans"/>
                <a:sym typeface="Google Sans"/>
              </a:rPr>
              <a:t>Math Teacher</a:t>
            </a:r>
            <a:endParaRPr sz="1400" i="0" u="none" strike="noStrike" cap="none" dirty="0">
              <a:solidFill>
                <a:srgbClr val="000000"/>
              </a:solidFill>
              <a:latin typeface="Google Sans"/>
              <a:ea typeface="Google Sans"/>
              <a:cs typeface="Google Sans"/>
              <a:sym typeface="Google Sans"/>
            </a:endParaRPr>
          </a:p>
        </p:txBody>
      </p:sp>
      <p:sp>
        <p:nvSpPr>
          <p:cNvPr id="58" name="Google Shape;58;p13"/>
          <p:cNvSpPr txBox="1"/>
          <p:nvPr/>
        </p:nvSpPr>
        <p:spPr>
          <a:xfrm>
            <a:off x="3651375" y="461325"/>
            <a:ext cx="5035800" cy="90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i="1" u="none" strike="noStrike" cap="none" dirty="0">
                <a:solidFill>
                  <a:srgbClr val="000000"/>
                </a:solidFill>
                <a:latin typeface="Google Sans"/>
                <a:ea typeface="Google Sans"/>
                <a:cs typeface="Google Sans"/>
                <a:sym typeface="Google Sans"/>
              </a:rPr>
              <a:t>“</a:t>
            </a:r>
            <a:r>
              <a:rPr lang="en-US" sz="1800" i="1" u="none" strike="noStrike" cap="none" dirty="0">
                <a:solidFill>
                  <a:srgbClr val="000000"/>
                </a:solidFill>
                <a:latin typeface="Google Sans"/>
                <a:ea typeface="Google Sans"/>
                <a:cs typeface="Google Sans"/>
                <a:sym typeface="Google Sans"/>
              </a:rPr>
              <a:t>Teaching is evolving, and I want to evolve with it. I need tools that simplify digital education, not complicate it.</a:t>
            </a:r>
            <a:r>
              <a:rPr lang="en" sz="1800" i="1" u="none" strike="noStrike" cap="none" dirty="0">
                <a:solidFill>
                  <a:srgbClr val="000000"/>
                </a:solidFill>
                <a:latin typeface="Google Sans"/>
                <a:ea typeface="Google Sans"/>
                <a:cs typeface="Google Sans"/>
                <a:sym typeface="Google Sans"/>
              </a:rPr>
              <a:t>” </a:t>
            </a:r>
            <a:endParaRPr sz="1800" i="1" u="none" strike="noStrike" cap="none" dirty="0">
              <a:solidFill>
                <a:srgbClr val="000000"/>
              </a:solidFill>
              <a:latin typeface="Google Sans"/>
              <a:ea typeface="Google Sans"/>
              <a:cs typeface="Google Sans"/>
              <a:sym typeface="Google Sans"/>
            </a:endParaRPr>
          </a:p>
        </p:txBody>
      </p:sp>
      <p:sp>
        <p:nvSpPr>
          <p:cNvPr id="59" name="Google Shape;59;p13"/>
          <p:cNvSpPr txBox="1"/>
          <p:nvPr/>
        </p:nvSpPr>
        <p:spPr>
          <a:xfrm>
            <a:off x="3651374" y="1492000"/>
            <a:ext cx="2844842"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 sz="1900" b="1" i="0" u="none" strike="noStrike" cap="none" dirty="0">
                <a:solidFill>
                  <a:srgbClr val="196702"/>
                </a:solidFill>
                <a:latin typeface="Google Sans"/>
                <a:ea typeface="Google Sans"/>
                <a:cs typeface="Google Sans"/>
                <a:sym typeface="Google Sans"/>
              </a:rPr>
              <a:t>Goals</a:t>
            </a:r>
            <a:r>
              <a:rPr lang="en" sz="1800" i="0" u="none" strike="noStrike" cap="none" dirty="0">
                <a:solidFill>
                  <a:srgbClr val="000000"/>
                </a:solidFill>
                <a:latin typeface="Google Sans"/>
                <a:ea typeface="Google Sans"/>
                <a:cs typeface="Google Sans"/>
                <a:sym typeface="Google Sans"/>
              </a:rPr>
              <a:t> </a:t>
            </a:r>
            <a:endParaRPr sz="1800" i="0" u="none" strike="noStrike" cap="none" dirty="0">
              <a:solidFill>
                <a:srgbClr val="000000"/>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rgbClr val="000000"/>
              </a:buClr>
              <a:buSzPts val="1400"/>
              <a:buFont typeface="Google Sans"/>
              <a:buChar char="●"/>
            </a:pPr>
            <a:r>
              <a:rPr lang="en-US" sz="1400" i="0" u="none" strike="noStrike" cap="none" dirty="0">
                <a:solidFill>
                  <a:srgbClr val="000000"/>
                </a:solidFill>
                <a:latin typeface="Google Sans"/>
                <a:ea typeface="Google Sans"/>
                <a:cs typeface="Google Sans"/>
                <a:sym typeface="Google Sans"/>
              </a:rPr>
              <a:t>To efficiently manage online classes and distribute educational materials.</a:t>
            </a:r>
          </a:p>
          <a:p>
            <a:pPr marL="457200" marR="0" lvl="0" indent="-317500" algn="l" rtl="0">
              <a:lnSpc>
                <a:spcPct val="100000"/>
              </a:lnSpc>
              <a:spcBef>
                <a:spcPts val="0"/>
              </a:spcBef>
              <a:spcAft>
                <a:spcPts val="0"/>
              </a:spcAft>
              <a:buClr>
                <a:srgbClr val="000000"/>
              </a:buClr>
              <a:buSzPts val="1400"/>
              <a:buFont typeface="Google Sans"/>
              <a:buChar char="●"/>
            </a:pPr>
            <a:r>
              <a:rPr lang="en-US" sz="1400" i="0" u="none" strike="noStrike" cap="none" dirty="0">
                <a:solidFill>
                  <a:srgbClr val="000000"/>
                </a:solidFill>
                <a:latin typeface="Google Sans"/>
                <a:ea typeface="Google Sans"/>
                <a:cs typeface="Google Sans"/>
                <a:sym typeface="Google Sans"/>
              </a:rPr>
              <a:t>To track student progress and provide individualized feedback.</a:t>
            </a:r>
            <a:endParaRPr sz="1400" i="0" u="none" strike="noStrike" cap="none" dirty="0">
              <a:solidFill>
                <a:srgbClr val="000000"/>
              </a:solidFill>
              <a:latin typeface="Google Sans"/>
              <a:ea typeface="Google Sans"/>
              <a:cs typeface="Google Sans"/>
              <a:sym typeface="Google Sans"/>
            </a:endParaRPr>
          </a:p>
        </p:txBody>
      </p:sp>
      <p:sp>
        <p:nvSpPr>
          <p:cNvPr id="60" name="Google Shape;60;p13"/>
          <p:cNvSpPr txBox="1"/>
          <p:nvPr/>
        </p:nvSpPr>
        <p:spPr>
          <a:xfrm>
            <a:off x="6326475" y="1492000"/>
            <a:ext cx="2920892"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900" b="1" i="0" u="none" strike="noStrike" cap="none" dirty="0">
                <a:solidFill>
                  <a:srgbClr val="C5221F"/>
                </a:solidFill>
                <a:latin typeface="Google Sans"/>
                <a:ea typeface="Google Sans"/>
                <a:cs typeface="Google Sans"/>
                <a:sym typeface="Google Sans"/>
              </a:rPr>
              <a:t>Frustrations</a:t>
            </a:r>
            <a:r>
              <a:rPr lang="en" sz="1800" b="1" i="0" u="none" strike="noStrike" cap="none" dirty="0">
                <a:solidFill>
                  <a:schemeClr val="dk1"/>
                </a:solidFill>
                <a:latin typeface="Google Sans"/>
                <a:ea typeface="Google Sans"/>
                <a:cs typeface="Google Sans"/>
                <a:sym typeface="Google Sans"/>
              </a:rPr>
              <a:t> </a:t>
            </a:r>
            <a:endParaRPr sz="1800" b="1" i="0" u="none" strike="noStrike" cap="none" dirty="0">
              <a:solidFill>
                <a:schemeClr val="dk1"/>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chemeClr val="dk1"/>
              </a:buClr>
              <a:buSzPts val="1400"/>
              <a:buFont typeface="Google Sans"/>
              <a:buChar char="●"/>
            </a:pPr>
            <a:r>
              <a:rPr lang="en-US" sz="1400" i="0" u="none" strike="noStrike" cap="none" dirty="0">
                <a:solidFill>
                  <a:schemeClr val="dk1"/>
                </a:solidFill>
                <a:latin typeface="Google Sans"/>
                <a:ea typeface="Google Sans"/>
                <a:cs typeface="Google Sans"/>
                <a:sym typeface="Google Sans"/>
              </a:rPr>
              <a:t>Challenges in adapting traditional teaching methods to a digital format.</a:t>
            </a:r>
          </a:p>
          <a:p>
            <a:pPr marL="457200" marR="0" lvl="0" indent="-317500" algn="l" rtl="0">
              <a:lnSpc>
                <a:spcPct val="100000"/>
              </a:lnSpc>
              <a:spcBef>
                <a:spcPts val="0"/>
              </a:spcBef>
              <a:spcAft>
                <a:spcPts val="0"/>
              </a:spcAft>
              <a:buClr>
                <a:schemeClr val="dk1"/>
              </a:buClr>
              <a:buSzPts val="1400"/>
              <a:buFont typeface="Google Sans"/>
              <a:buChar char="●"/>
            </a:pPr>
            <a:r>
              <a:rPr lang="en-US" sz="1400" i="0" u="none" strike="noStrike" cap="none" dirty="0">
                <a:solidFill>
                  <a:schemeClr val="dk1"/>
                </a:solidFill>
                <a:latin typeface="Google Sans"/>
                <a:ea typeface="Google Sans"/>
                <a:cs typeface="Google Sans"/>
                <a:sym typeface="Google Sans"/>
              </a:rPr>
              <a:t>Difficulty in keeping students engaged in a virtual environment.</a:t>
            </a:r>
            <a:endParaRPr sz="1400" i="0" u="none" strike="noStrike" cap="none" dirty="0">
              <a:solidFill>
                <a:srgbClr val="000000"/>
              </a:solidFill>
              <a:latin typeface="Google Sans"/>
              <a:ea typeface="Google Sans"/>
              <a:cs typeface="Google Sans"/>
              <a:sym typeface="Google Sans"/>
            </a:endParaRPr>
          </a:p>
        </p:txBody>
      </p:sp>
      <p:sp>
        <p:nvSpPr>
          <p:cNvPr id="61" name="Google Shape;61;p13"/>
          <p:cNvSpPr txBox="1"/>
          <p:nvPr/>
        </p:nvSpPr>
        <p:spPr>
          <a:xfrm>
            <a:off x="3525250" y="3642962"/>
            <a:ext cx="5478209" cy="1242300"/>
          </a:xfrm>
          <a:prstGeom prst="rect">
            <a:avLst/>
          </a:prstGeom>
          <a:noFill/>
          <a:ln w="28575" cap="flat" cmpd="sng">
            <a:solidFill>
              <a:srgbClr val="FFD966"/>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i="0" u="none" strike="noStrike" cap="none" dirty="0">
                <a:solidFill>
                  <a:srgbClr val="000000"/>
                </a:solidFill>
                <a:latin typeface="Google Sans"/>
                <a:ea typeface="Google Sans"/>
                <a:cs typeface="Google Sans"/>
                <a:sym typeface="Google Sans"/>
              </a:rPr>
              <a:t>Mr. George has been teaching math for about 5 years. </a:t>
            </a:r>
            <a:r>
              <a:rPr lang="en-US" sz="1200" dirty="0">
                <a:latin typeface="Google Sans"/>
                <a:ea typeface="Google Sans"/>
                <a:cs typeface="Google Sans"/>
                <a:sym typeface="Google Sans"/>
              </a:rPr>
              <a:t>H</a:t>
            </a:r>
            <a:r>
              <a:rPr lang="en-US" sz="1200" i="0" u="none" strike="noStrike" cap="none" dirty="0">
                <a:solidFill>
                  <a:srgbClr val="000000"/>
                </a:solidFill>
                <a:latin typeface="Google Sans"/>
                <a:ea typeface="Google Sans"/>
                <a:cs typeface="Google Sans"/>
                <a:sym typeface="Google Sans"/>
              </a:rPr>
              <a:t>e finds it challenging to keep his students engaged and track their progress effectively online. He is looking for an app that simplifies the administrative aspects of teaching and allows him to focus more on interactive and personalized education. The app should enable him to provide a more immersive and engaging learning experience, bridging the gap between traditional and digital education.</a:t>
            </a:r>
            <a:endParaRPr sz="1200" i="0" u="none" strike="noStrike" cap="none" dirty="0">
              <a:solidFill>
                <a:srgbClr val="000000"/>
              </a:solidFill>
              <a:latin typeface="Google Sans"/>
              <a:ea typeface="Google Sans"/>
              <a:cs typeface="Google Sans"/>
              <a:sym typeface="Google Sans"/>
            </a:endParaRPr>
          </a:p>
        </p:txBody>
      </p:sp>
      <p:sp>
        <p:nvSpPr>
          <p:cNvPr id="62" name="Google Shape;62;p13"/>
          <p:cNvSpPr txBox="1"/>
          <p:nvPr/>
        </p:nvSpPr>
        <p:spPr>
          <a:xfrm>
            <a:off x="985225" y="1442025"/>
            <a:ext cx="1666200" cy="79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i="1">
                <a:latin typeface="Google Sans"/>
                <a:ea typeface="Google Sans"/>
                <a:cs typeface="Google Sans"/>
                <a:sym typeface="Google Sans"/>
              </a:rPr>
              <a:t>Add image that represents this persona</a:t>
            </a:r>
            <a:endParaRPr sz="1100">
              <a:latin typeface="Google Sans"/>
              <a:ea typeface="Google Sans"/>
              <a:cs typeface="Google Sans"/>
              <a:sym typeface="Google Sans"/>
            </a:endParaRPr>
          </a:p>
        </p:txBody>
      </p:sp>
      <p:pic>
        <p:nvPicPr>
          <p:cNvPr id="3" name="Picture 2" descr="A person standing in front of a projection screen&#10;&#10;Description automatically generated">
            <a:extLst>
              <a:ext uri="{FF2B5EF4-FFF2-40B4-BE49-F238E27FC236}">
                <a16:creationId xmlns:a16="http://schemas.microsoft.com/office/drawing/2014/main" id="{C9010782-FB53-4258-3488-8E1C5089047D}"/>
              </a:ext>
            </a:extLst>
          </p:cNvPr>
          <p:cNvPicPr>
            <a:picLocks noChangeAspect="1"/>
          </p:cNvPicPr>
          <p:nvPr/>
        </p:nvPicPr>
        <p:blipFill>
          <a:blip r:embed="rId3"/>
          <a:stretch>
            <a:fillRect/>
          </a:stretch>
        </p:blipFill>
        <p:spPr>
          <a:xfrm>
            <a:off x="451450" y="875056"/>
            <a:ext cx="2758200" cy="206838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173</Words>
  <Application>Microsoft Macintosh PowerPoint</Application>
  <PresentationFormat>On-screen Show (16:9)</PresentationFormat>
  <Paragraphs>20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Google Sans</vt:lpstr>
      <vt:lpstr>Arial</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10</cp:revision>
  <cp:lastPrinted>2023-12-09T15:33:22Z</cp:lastPrinted>
  <dcterms:modified xsi:type="dcterms:W3CDTF">2023-12-13T12:14:45Z</dcterms:modified>
</cp:coreProperties>
</file>