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323" r:id="rId3"/>
    <p:sldId id="258" r:id="rId4"/>
    <p:sldId id="264" r:id="rId5"/>
    <p:sldId id="322" r:id="rId6"/>
    <p:sldId id="270" r:id="rId7"/>
    <p:sldId id="271" r:id="rId8"/>
    <p:sldId id="273" r:id="rId9"/>
    <p:sldId id="274" r:id="rId10"/>
    <p:sldId id="325" r:id="rId11"/>
    <p:sldId id="324" r:id="rId12"/>
    <p:sldId id="298" r:id="rId13"/>
    <p:sldId id="299" r:id="rId14"/>
    <p:sldId id="300" r:id="rId15"/>
    <p:sldId id="336" r:id="rId16"/>
    <p:sldId id="301" r:id="rId17"/>
    <p:sldId id="303" r:id="rId18"/>
    <p:sldId id="320" r:id="rId19"/>
    <p:sldId id="305" r:id="rId20"/>
    <p:sldId id="306" r:id="rId21"/>
    <p:sldId id="307" r:id="rId22"/>
    <p:sldId id="308" r:id="rId23"/>
    <p:sldId id="337" r:id="rId24"/>
    <p:sldId id="338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09" r:id="rId36"/>
    <p:sldId id="295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61DAC-C932-42A2-9730-5B6276C0DC53}" type="datetimeFigureOut">
              <a:rPr lang="en-GB" smtClean="0"/>
              <a:pPr/>
              <a:t>26/04/2017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800A1-F18D-4D13-948C-E5C4B43484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27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FEA70-BBD5-4940-99F6-B1EED75F010D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75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26/04/2017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2162-A1E6-40B8-B17D-D58A417E125D}" type="datetimeFigureOut">
              <a:rPr lang="en-GB" smtClean="0"/>
              <a:pPr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92D050"/>
                </a:solidFill>
              </a:rPr>
              <a:t>GCSE: </a:t>
            </a:r>
            <a:r>
              <a:rPr lang="en-GB" dirty="0" smtClean="0"/>
              <a:t>Probability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612" y="3645024"/>
            <a:ext cx="6984776" cy="141771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Dr J Frost (jfrost@tiffin.kingston.sch.uk) </a:t>
            </a:r>
            <a:endParaRPr lang="en-GB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TiffinSchoolLogo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2" y="111910"/>
            <a:ext cx="1008112" cy="101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61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Last modified: </a:t>
            </a:r>
            <a:r>
              <a:rPr lang="en-GB" dirty="0" smtClean="0"/>
              <a:t>26</a:t>
            </a:r>
            <a:r>
              <a:rPr lang="en-GB" baseline="30000" dirty="0" smtClean="0"/>
              <a:t>th</a:t>
            </a:r>
            <a:r>
              <a:rPr lang="en-GB" dirty="0" smtClean="0"/>
              <a:t> April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6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So far…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611560" y="836712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208. Write probabilities using fractions, percentages or </a:t>
            </a:r>
            <a:r>
              <a:rPr lang="en-GB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decimals</a:t>
            </a:r>
          </a:p>
          <a:p>
            <a:r>
              <a:rPr lang="en-GB" sz="2000" dirty="0"/>
              <a:t>209. Compare experimental data and theoretical probabilities. Compare relative frequencies from samples of different </a:t>
            </a:r>
            <a:r>
              <a:rPr lang="en-GB" sz="2000" dirty="0" smtClean="0"/>
              <a:t>sizes.</a:t>
            </a:r>
          </a:p>
          <a:p>
            <a:r>
              <a:rPr lang="en-GB" sz="2000" dirty="0"/>
              <a:t>210. Find the probability of successive events, such as several throws of a single </a:t>
            </a:r>
            <a:r>
              <a:rPr lang="en-GB" sz="2000" dirty="0" smtClean="0"/>
              <a:t>die</a:t>
            </a:r>
            <a:r>
              <a:rPr lang="en-GB" sz="2000" dirty="0"/>
              <a:t>.</a:t>
            </a:r>
          </a:p>
          <a:p>
            <a:r>
              <a:rPr lang="en-GB" sz="2000" dirty="0"/>
              <a:t>Identify different mutually exclusive outcomes and know that the sum of the </a:t>
            </a:r>
            <a:r>
              <a:rPr lang="en-GB" sz="2000" dirty="0" smtClean="0"/>
              <a:t>probabilities </a:t>
            </a:r>
            <a:r>
              <a:rPr lang="en-GB" sz="2000" dirty="0"/>
              <a:t>of all these outcomes is </a:t>
            </a:r>
            <a:r>
              <a:rPr lang="en-GB" sz="2000" dirty="0" smtClean="0"/>
              <a:t>1.</a:t>
            </a:r>
          </a:p>
          <a:p>
            <a:r>
              <a:rPr lang="en-GB" sz="2000" dirty="0"/>
              <a:t>211. Estimate the number of times an event will occur, given the probability and the number of </a:t>
            </a:r>
            <a:r>
              <a:rPr lang="en-GB" sz="2000" dirty="0" smtClean="0"/>
              <a:t>trials.</a:t>
            </a:r>
          </a:p>
          <a:p>
            <a:r>
              <a:rPr lang="en-GB" sz="2000" dirty="0"/>
              <a:t>212. List all outcomes for single events, and for two successive events, </a:t>
            </a:r>
            <a:r>
              <a:rPr lang="en-GB" sz="2000" dirty="0" smtClean="0"/>
              <a:t>systematically. Use </a:t>
            </a:r>
            <a:r>
              <a:rPr lang="en-GB" sz="2000" dirty="0"/>
              <a:t>and draw sample space </a:t>
            </a:r>
            <a:r>
              <a:rPr lang="en-GB" sz="2000" dirty="0" smtClean="0"/>
              <a:t>diagrams</a:t>
            </a:r>
          </a:p>
          <a:p>
            <a:r>
              <a:rPr lang="en-GB" sz="2000" dirty="0"/>
              <a:t>213. Understand conditional probabilities. Use a tree diagram to calculate conditional </a:t>
            </a:r>
            <a:r>
              <a:rPr lang="en-GB" sz="2000" dirty="0" smtClean="0"/>
              <a:t>probability.</a:t>
            </a:r>
          </a:p>
          <a:p>
            <a:r>
              <a:rPr lang="en-GB" sz="2000" dirty="0"/>
              <a:t>214. Solve more complex problems involving combinations of outcomes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215. Understand selection with or without replacement. Draw a probability tree diagram based on given </a:t>
            </a:r>
            <a:r>
              <a:rPr lang="en-GB" sz="2000" dirty="0" smtClean="0"/>
              <a:t>information.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72757" y="825694"/>
            <a:ext cx="30495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GB" sz="2400" b="1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GB" sz="2400" b="1" dirty="0">
              <a:latin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757" y="1186871"/>
            <a:ext cx="30495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GB" sz="2400" b="1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GB" sz="2400" b="1" dirty="0">
              <a:latin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757" y="3033668"/>
            <a:ext cx="30495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GB" sz="2400" b="1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GB" sz="2400" b="1" dirty="0"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35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</a:t>
              </a:r>
              <a:r>
                <a:rPr lang="en-GB" sz="3200" b="1" dirty="0" smtClean="0"/>
                <a:t>RECAP:</a:t>
              </a:r>
              <a:r>
                <a:rPr lang="en-GB" sz="3200" dirty="0" smtClean="0"/>
                <a:t> Events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67544" y="76470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Examples of events:</a:t>
            </a:r>
          </a:p>
          <a:p>
            <a:r>
              <a:rPr lang="en-GB" dirty="0" smtClean="0"/>
              <a:t>Throwing a 6, throwing an odd number, tossing a heads, a randomly chosen person having a height above 1.5m.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000" y="1853611"/>
            <a:ext cx="8208912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!"/>
            </a:pPr>
            <a:r>
              <a:rPr lang="en-GB" sz="2000" dirty="0" smtClean="0"/>
              <a:t>The sample space is the </a:t>
            </a:r>
            <a:r>
              <a:rPr lang="en-GB" sz="2000" b="1" dirty="0" smtClean="0"/>
              <a:t>set of all outcomes</a:t>
            </a:r>
            <a:r>
              <a:rPr lang="en-GB" sz="2000" dirty="0" smtClean="0"/>
              <a:t>.</a:t>
            </a:r>
            <a:endParaRPr lang="en-GB" sz="2000" dirty="0">
              <a:latin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!"/>
            </a:pPr>
            <a:r>
              <a:rPr lang="en-GB" sz="2000" dirty="0" smtClean="0"/>
              <a:t>An </a:t>
            </a:r>
            <a:r>
              <a:rPr lang="en-GB" sz="2000" dirty="0"/>
              <a:t>event </a:t>
            </a:r>
            <a:r>
              <a:rPr lang="en-GB" sz="2000" dirty="0" smtClean="0"/>
              <a:t>is </a:t>
            </a:r>
            <a:br>
              <a:rPr lang="en-GB" sz="2000" dirty="0" smtClean="0"/>
            </a:br>
            <a:r>
              <a:rPr lang="en-GB" sz="2000" b="1" dirty="0" smtClean="0"/>
              <a:t>a </a:t>
            </a:r>
            <a:r>
              <a:rPr lang="en-GB" sz="2000" b="1" dirty="0"/>
              <a:t>description of one </a:t>
            </a:r>
            <a:r>
              <a:rPr lang="en-GB" sz="2000" b="1" u="sng" dirty="0"/>
              <a:t>or more</a:t>
            </a:r>
            <a:r>
              <a:rPr lang="en-GB" sz="2000" b="1" dirty="0"/>
              <a:t> </a:t>
            </a:r>
            <a:r>
              <a:rPr lang="en-GB" sz="2000" b="1" dirty="0" smtClean="0"/>
              <a:t>outcomes</a:t>
            </a:r>
            <a:r>
              <a:rPr lang="en-GB" sz="2000" dirty="0" smtClean="0"/>
              <a:t>. </a:t>
            </a:r>
            <a:r>
              <a:rPr lang="en-GB" sz="2000" dirty="0"/>
              <a:t>I</a:t>
            </a:r>
            <a:r>
              <a:rPr lang="en-GB" sz="2000" dirty="0" smtClean="0"/>
              <a:t>t </a:t>
            </a:r>
            <a:r>
              <a:rPr lang="en-GB" sz="2000" dirty="0"/>
              <a:t>is </a:t>
            </a:r>
            <a:r>
              <a:rPr lang="en-GB" sz="2000" dirty="0" smtClean="0"/>
              <a:t>a subset </a:t>
            </a:r>
            <a:r>
              <a:rPr lang="en-GB" sz="2000" dirty="0"/>
              <a:t>of the sample </a:t>
            </a:r>
            <a:r>
              <a:rPr lang="en-GB" sz="2000" dirty="0" smtClean="0"/>
              <a:t>space</a:t>
            </a:r>
            <a:r>
              <a:rPr lang="en-GB" sz="20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9992" y="3401964"/>
            <a:ext cx="4320480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72803" y="300864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803" y="3008644"/>
                <a:ext cx="57606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4716297" y="3759280"/>
            <a:ext cx="2304256" cy="136815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228465" y="3759280"/>
            <a:ext cx="2304256" cy="136815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52959" y="354133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59" y="3541334"/>
                <a:ext cx="57606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902181" y="354133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81" y="3541334"/>
                <a:ext cx="57606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229543" y="425869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214873" y="39632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342288" y="425869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334699" y="49201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403134" y="5493678"/>
            <a:ext cx="427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Year 7 you should be familiar with representing sets using a Venn Diagram, although you won’t need to at GCSE.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412234" y="1900375"/>
            <a:ext cx="2173318" cy="2919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9591" y="2478795"/>
            <a:ext cx="7748649" cy="341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47417" y="3768738"/>
                <a:ext cx="2736305" cy="101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17" y="3768738"/>
                <a:ext cx="2736305" cy="10175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34514" y="4803056"/>
                <a:ext cx="27286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 often use capital letters to represent an event, then use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to mean the probability of it.</a:t>
                </a:r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14" y="4803056"/>
                <a:ext cx="2728666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1786" t="-3046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779912" y="3193310"/>
            <a:ext cx="0" cy="322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3599" y="2940575"/>
            <a:ext cx="197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sample space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24" idx="1"/>
            <a:endCxn id="8" idx="3"/>
          </p:cNvCxnSpPr>
          <p:nvPr/>
        </p:nvCxnSpPr>
        <p:spPr>
          <a:xfrm flipH="1">
            <a:off x="4948867" y="3125241"/>
            <a:ext cx="784732" cy="6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8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7544" y="908720"/>
                <a:ext cx="8424936" cy="567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/>
                  <a:t>When a fair coin is thrown, what’s the probability of:</a:t>
                </a:r>
              </a:p>
              <a:p>
                <a:endParaRPr lang="en-GB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sz="2400" b="1" dirty="0" smtClean="0"/>
              </a:p>
              <a:p>
                <a:endParaRPr lang="en-GB" sz="2400" b="1" dirty="0" smtClean="0"/>
              </a:p>
              <a:p>
                <a:r>
                  <a:rPr lang="en-GB" sz="2400" b="1" dirty="0" smtClean="0"/>
                  <a:t>And when 3 fair coins are thrown:</a:t>
                </a:r>
              </a:p>
              <a:p>
                <a:endParaRPr lang="en-GB" sz="2400" b="1" dirty="0"/>
              </a:p>
              <a:p>
                <a:r>
                  <a:rPr lang="en-GB" sz="2400" dirty="0" smtClean="0"/>
                  <a:t>p(1</a:t>
                </a:r>
                <a:r>
                  <a:rPr lang="en-GB" sz="2400" baseline="30000" dirty="0" smtClean="0"/>
                  <a:t>st</a:t>
                </a:r>
                <a:r>
                  <a:rPr lang="en-GB" sz="2400" dirty="0" smtClean="0"/>
                  <a:t> coin H </a:t>
                </a:r>
                <a:r>
                  <a:rPr lang="en-GB" sz="2400" u="sng" dirty="0" smtClean="0"/>
                  <a:t>and</a:t>
                </a:r>
                <a:r>
                  <a:rPr lang="en-GB" sz="2400" dirty="0" smtClean="0"/>
                  <a:t> 2</a:t>
                </a:r>
                <a:r>
                  <a:rPr lang="en-GB" sz="2400" baseline="30000" dirty="0" smtClean="0"/>
                  <a:t>nd</a:t>
                </a:r>
                <a:r>
                  <a:rPr lang="en-GB" sz="2400" dirty="0" smtClean="0"/>
                  <a:t> coin H </a:t>
                </a:r>
                <a:r>
                  <a:rPr lang="en-GB" sz="2400" u="sng" dirty="0" smtClean="0"/>
                  <a:t>and</a:t>
                </a:r>
                <a:r>
                  <a:rPr lang="en-GB" sz="2400" dirty="0" smtClean="0"/>
                  <a:t> 3</a:t>
                </a:r>
                <a:r>
                  <a:rPr lang="en-GB" sz="2400" baseline="30000" dirty="0" smtClean="0"/>
                  <a:t>rd</a:t>
                </a:r>
                <a:r>
                  <a:rPr lang="en-GB" sz="2400" dirty="0" smtClean="0"/>
                  <a:t> coin H) = 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sz="2400" b="1" dirty="0"/>
                  <a:t>Therefore in this particular case we found the following relationship between these probabilities</a:t>
                </a:r>
                <a:r>
                  <a:rPr lang="en-GB" sz="2400" b="1" dirty="0" smtClean="0"/>
                  <a:t>:</a:t>
                </a:r>
              </a:p>
              <a:p>
                <a:endParaRPr lang="en-GB" sz="2400" b="1" dirty="0"/>
              </a:p>
              <a:p>
                <a:r>
                  <a:rPr lang="en-GB" sz="2400" dirty="0" smtClean="0"/>
                  <a:t>P(event</a:t>
                </a:r>
                <a:r>
                  <a:rPr lang="en-GB" sz="2400" baseline="-25000" dirty="0" smtClean="0"/>
                  <a:t>1</a:t>
                </a:r>
                <a:r>
                  <a:rPr lang="en-GB" sz="2400" dirty="0" smtClean="0"/>
                  <a:t> </a:t>
                </a:r>
                <a:r>
                  <a:rPr lang="en-GB" sz="2400" b="1" u="sng" dirty="0" smtClean="0"/>
                  <a:t>and</a:t>
                </a:r>
                <a:r>
                  <a:rPr lang="en-GB" sz="2400" dirty="0" smtClean="0"/>
                  <a:t> event</a:t>
                </a:r>
                <a:r>
                  <a:rPr lang="en-GB" sz="2400" baseline="-25000" dirty="0" smtClean="0"/>
                  <a:t>2</a:t>
                </a:r>
                <a:r>
                  <a:rPr lang="en-GB" sz="2400" dirty="0" smtClean="0"/>
                  <a:t> </a:t>
                </a:r>
                <a:r>
                  <a:rPr lang="en-GB" sz="2400" b="1" u="sng" dirty="0" smtClean="0"/>
                  <a:t>and</a:t>
                </a:r>
                <a:r>
                  <a:rPr lang="en-GB" sz="2400" dirty="0" smtClean="0"/>
                  <a:t> event</a:t>
                </a:r>
                <a:r>
                  <a:rPr lang="en-GB" sz="2400" baseline="-25000" dirty="0" smtClean="0"/>
                  <a:t>3</a:t>
                </a:r>
                <a:r>
                  <a:rPr lang="en-GB" sz="2400" dirty="0" smtClean="0"/>
                  <a:t>) </a:t>
                </a:r>
              </a:p>
              <a:p>
                <a:r>
                  <a:rPr lang="en-GB" sz="2400" dirty="0"/>
                  <a:t> </a:t>
                </a:r>
                <a:r>
                  <a:rPr lang="en-GB" sz="2400" dirty="0" smtClean="0"/>
                  <a:t>                       = P(event</a:t>
                </a:r>
                <a:r>
                  <a:rPr lang="en-GB" sz="2400" baseline="-25000" dirty="0" smtClean="0"/>
                  <a:t>1</a:t>
                </a:r>
                <a:r>
                  <a:rPr lang="en-GB" sz="2400" dirty="0" smtClean="0"/>
                  <a:t>) x P(event</a:t>
                </a:r>
                <a:r>
                  <a:rPr lang="en-GB" sz="2400" baseline="-25000" dirty="0" smtClean="0"/>
                  <a:t>2</a:t>
                </a:r>
                <a:r>
                  <a:rPr lang="en-GB" sz="2400" dirty="0" smtClean="0"/>
                  <a:t>) x P(event</a:t>
                </a:r>
                <a:r>
                  <a:rPr lang="en-GB" sz="2400" baseline="-25000" dirty="0" smtClean="0"/>
                  <a:t>3</a:t>
                </a:r>
                <a:r>
                  <a:rPr lang="en-GB" sz="2400" dirty="0" smtClean="0"/>
                  <a:t>)</a:t>
                </a:r>
                <a:endParaRPr lang="en-GB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08720"/>
                <a:ext cx="8424936" cy="5677452"/>
              </a:xfrm>
              <a:prstGeom prst="rect">
                <a:avLst/>
              </a:prstGeom>
              <a:blipFill rotWithShape="0">
                <a:blip r:embed="rId2"/>
                <a:stretch>
                  <a:fillRect l="-1158" t="-859" b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12160" y="2871311"/>
            <a:ext cx="1008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 smtClean="0"/>
              <a:t>1</a:t>
            </a:r>
          </a:p>
          <a:p>
            <a:r>
              <a:rPr lang="en-GB" sz="2800" dirty="0" smtClean="0"/>
              <a:t>8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1619672" y="1484784"/>
            <a:ext cx="1217972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5907230" y="2871311"/>
            <a:ext cx="897018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37662" y="6109118"/>
            <a:ext cx="4178554" cy="477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12" name="TextBox 11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Independent Events   </a:t>
              </a:r>
              <a:r>
                <a:rPr lang="en-GB" sz="3200" dirty="0" smtClean="0">
                  <a:latin typeface="Wingdings" panose="05000000000000000000" pitchFamily="2" charset="2"/>
                </a:rPr>
                <a:t>!</a:t>
              </a:r>
              <a:endParaRPr lang="en-GB" sz="3200" dirty="0">
                <a:latin typeface="Wingdings" panose="05000000000000000000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>
            <a:off x="3995936" y="87286"/>
            <a:ext cx="360040" cy="360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8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rtlCol="0">
            <a:spAutoFit/>
          </a:bodyPr>
          <a:lstStyle/>
          <a:p>
            <a:r>
              <a:rPr lang="en-GB" sz="3200" dirty="0" smtClean="0">
                <a:latin typeface="Wingdings" pitchFamily="2" charset="2"/>
              </a:rPr>
              <a:t>!</a:t>
            </a:r>
            <a:r>
              <a:rPr lang="en-GB" sz="3200" dirty="0" smtClean="0"/>
              <a:t>Mutually Exclusive Events</a:t>
            </a:r>
            <a:endParaRPr lang="en-GB" sz="3200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284984"/>
            <a:ext cx="9144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rtlCol="0">
            <a:spAutoFit/>
          </a:bodyPr>
          <a:lstStyle/>
          <a:p>
            <a:r>
              <a:rPr lang="en-GB" sz="3200" dirty="0" smtClean="0">
                <a:latin typeface="Wingdings" pitchFamily="2" charset="2"/>
              </a:rPr>
              <a:t>!</a:t>
            </a:r>
            <a:r>
              <a:rPr lang="en-GB" sz="3200" dirty="0" smtClean="0"/>
              <a:t> Independent Events</a:t>
            </a:r>
            <a:endParaRPr lang="en-GB" sz="3200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052736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If A and B are mutually exclusive events, they can’t happen at the same time. Then:</a:t>
            </a:r>
          </a:p>
          <a:p>
            <a:endParaRPr lang="en-GB" dirty="0"/>
          </a:p>
          <a:p>
            <a:r>
              <a:rPr lang="en-GB" sz="2800" dirty="0" smtClean="0"/>
              <a:t>P(A </a:t>
            </a:r>
            <a:r>
              <a:rPr lang="en-GB" sz="2800" b="1" u="sng" dirty="0" smtClean="0"/>
              <a:t>or</a:t>
            </a:r>
            <a:r>
              <a:rPr lang="en-GB" sz="2800" dirty="0" smtClean="0"/>
              <a:t> B) = P(A) + P(B)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4149080"/>
                <a:ext cx="748883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If A and B are independent events, then the outcome of one doesn’t affect the other. Then:</a:t>
                </a:r>
              </a:p>
              <a:p>
                <a:endParaRPr lang="en-GB" dirty="0"/>
              </a:p>
              <a:p>
                <a:r>
                  <a:rPr lang="en-GB" sz="2800" dirty="0" smtClean="0"/>
                  <a:t>P(A </a:t>
                </a:r>
                <a:r>
                  <a:rPr lang="en-GB" sz="2800" b="1" u="sng" dirty="0" smtClean="0"/>
                  <a:t>and</a:t>
                </a:r>
                <a:r>
                  <a:rPr lang="en-GB" sz="2800" dirty="0" smtClean="0"/>
                  <a:t> B) = P(A)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2800" dirty="0" smtClean="0"/>
                  <a:t> P(B)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49080"/>
                <a:ext cx="7488832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710" t="-26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143219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1     2     3     4     5     6     7     8</a:t>
            </a:r>
            <a:endParaRPr lang="en-GB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34888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P(</a:t>
            </a:r>
            <a:r>
              <a:rPr lang="en-GB" sz="3600" dirty="0" err="1" smtClean="0"/>
              <a:t>num</a:t>
            </a:r>
            <a:r>
              <a:rPr lang="en-GB" sz="3600" dirty="0" smtClean="0"/>
              <a:t> divisible by 2) =    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86532" y="346413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P(</a:t>
            </a:r>
            <a:r>
              <a:rPr lang="en-GB" sz="3600" dirty="0" err="1" smtClean="0"/>
              <a:t>num</a:t>
            </a:r>
            <a:r>
              <a:rPr lang="en-GB" sz="3600" dirty="0" smtClean="0"/>
              <a:t> divisible by 4) =  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83332" y="472807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P(</a:t>
            </a:r>
            <a:r>
              <a:rPr lang="en-GB" sz="3600" dirty="0" err="1" smtClean="0"/>
              <a:t>num</a:t>
            </a:r>
            <a:r>
              <a:rPr lang="en-GB" sz="3600" dirty="0" smtClean="0"/>
              <a:t> divisible by 2 </a:t>
            </a:r>
            <a:r>
              <a:rPr lang="en-GB" sz="3600" b="1" u="sng" dirty="0" smtClean="0"/>
              <a:t>and</a:t>
            </a:r>
            <a:r>
              <a:rPr lang="en-GB" sz="3600" dirty="0" smtClean="0"/>
              <a:t> by 4) =  </a:t>
            </a:r>
            <a:endParaRPr lang="en-GB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2173541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1</a:t>
            </a:r>
          </a:p>
          <a:p>
            <a:pPr algn="ctr"/>
            <a:r>
              <a:rPr lang="en-GB" sz="2800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3478674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1</a:t>
            </a:r>
          </a:p>
          <a:p>
            <a:pPr algn="ctr"/>
            <a:r>
              <a:rPr lang="en-GB" sz="2800" dirty="0" smtClean="0"/>
              <a:t>4</a:t>
            </a:r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4574181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1</a:t>
            </a:r>
          </a:p>
          <a:p>
            <a:pPr algn="ctr"/>
            <a:r>
              <a:rPr lang="en-GB" sz="2800" dirty="0" smtClean="0"/>
              <a:t>4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877272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Why would it have been wrong to multiply the probabilities?</a:t>
            </a:r>
            <a:endParaRPr lang="en-GB" sz="2400" dirty="0"/>
          </a:p>
        </p:txBody>
      </p:sp>
      <p:sp>
        <p:nvSpPr>
          <p:cNvPr id="11" name="Rectangle 10"/>
          <p:cNvSpPr/>
          <p:nvPr/>
        </p:nvSpPr>
        <p:spPr>
          <a:xfrm>
            <a:off x="5458721" y="2205236"/>
            <a:ext cx="897018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25681" y="3415922"/>
            <a:ext cx="897018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87787" y="4574180"/>
            <a:ext cx="897018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15" name="TextBox 14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But be careful…</a:t>
              </a:r>
              <a:endParaRPr lang="en-GB" sz="32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43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</a:t>
              </a:r>
              <a:r>
                <a:rPr lang="en-GB" sz="3200" dirty="0" smtClean="0"/>
                <a:t>Relevant exam style question…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908720"/>
                <a:ext cx="7344816" cy="20313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Dave and Bob both come into school by bus from Hounslow.</a:t>
                </a:r>
              </a:p>
              <a:p>
                <a:r>
                  <a:rPr lang="en-GB" dirty="0" smtClean="0"/>
                  <a:t>The probability that Dave is late to school is 0.7.</a:t>
                </a:r>
              </a:p>
              <a:p>
                <a:r>
                  <a:rPr lang="en-GB" dirty="0" smtClean="0"/>
                  <a:t>The probability that Bob is late to school is 0.4.</a:t>
                </a:r>
              </a:p>
              <a:p>
                <a:endParaRPr lang="en-GB" dirty="0"/>
              </a:p>
              <a:p>
                <a:r>
                  <a:rPr lang="en-GB" dirty="0" smtClean="0"/>
                  <a:t>Sheila claims that the probability Dave is late to school </a:t>
                </a:r>
                <a:r>
                  <a:rPr lang="en-GB" b="1" dirty="0" smtClean="0"/>
                  <a:t>and</a:t>
                </a:r>
                <a:r>
                  <a:rPr lang="en-GB" dirty="0" smtClean="0"/>
                  <a:t> Bob is late </a:t>
                </a:r>
                <a:r>
                  <a:rPr lang="en-GB" smtClean="0"/>
                  <a:t>to school </a:t>
                </a:r>
                <a:r>
                  <a:rPr lang="en-GB" dirty="0" smtClean="0"/>
                  <a:t>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0.7×0.4=0.28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Sheila is wrong. Explain why this might be.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08720"/>
                <a:ext cx="7344816" cy="20313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99592" y="3501008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The events are likely to not be independent, therefore we can’t multiply the probabilities.</a:t>
            </a:r>
          </a:p>
          <a:p>
            <a:endParaRPr lang="en-GB" b="1" dirty="0" smtClean="0"/>
          </a:p>
          <a:p>
            <a:r>
              <a:rPr lang="en-GB" b="1" dirty="0" smtClean="0"/>
              <a:t>The events are connected, e.g. if Dave is late, then Bob may be on the same bus and therefore more likely to be late too.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755576" y="3356992"/>
            <a:ext cx="6552728" cy="18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099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96752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Getting a 6 on a die and a T on a coin.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7452320" y="1052736"/>
            <a:ext cx="109059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Wingdings"/>
              </a:rPr>
              <a:t>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6084168" y="1052736"/>
            <a:ext cx="1090590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Symbol"/>
              </a:rPr>
              <a:t></a:t>
            </a:r>
            <a:r>
              <a:rPr lang="en-GB" sz="2800" dirty="0" smtClean="0">
                <a:sym typeface="Wingdings"/>
              </a:rPr>
              <a:t>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6084168" y="1052736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/>
              <a:t>+</a:t>
            </a: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7452320" y="1052736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latin typeface="Calibri"/>
              </a:rPr>
              <a:t>×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132856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Hitting a </a:t>
            </a:r>
            <a:r>
              <a:rPr lang="en-GB" sz="2400" dirty="0" err="1" smtClean="0"/>
              <a:t>bullseye</a:t>
            </a:r>
            <a:r>
              <a:rPr lang="en-GB" sz="2400" dirty="0" smtClean="0"/>
              <a:t> or a triple 20.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6084168" y="1988840"/>
            <a:ext cx="109059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Wingdings"/>
              </a:rPr>
              <a:t></a:t>
            </a:r>
            <a:endParaRPr lang="en-GB" sz="2800" dirty="0"/>
          </a:p>
        </p:txBody>
      </p:sp>
      <p:sp>
        <p:nvSpPr>
          <p:cNvPr id="10" name="Rectangle 9"/>
          <p:cNvSpPr/>
          <p:nvPr/>
        </p:nvSpPr>
        <p:spPr>
          <a:xfrm>
            <a:off x="7452320" y="1988840"/>
            <a:ext cx="1090590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Symbol"/>
              </a:rPr>
              <a:t></a:t>
            </a:r>
            <a:r>
              <a:rPr lang="en-GB" sz="2800" dirty="0" smtClean="0">
                <a:sym typeface="Wingdings"/>
              </a:rPr>
              <a:t>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6084168" y="1988840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/>
              <a:t>+</a:t>
            </a:r>
            <a:endParaRPr lang="en-GB" sz="2800" dirty="0"/>
          </a:p>
        </p:txBody>
      </p:sp>
      <p:sp>
        <p:nvSpPr>
          <p:cNvPr id="12" name="Rectangle 11"/>
          <p:cNvSpPr/>
          <p:nvPr/>
        </p:nvSpPr>
        <p:spPr>
          <a:xfrm>
            <a:off x="7452320" y="1988840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latin typeface="Calibri"/>
              </a:rPr>
              <a:t>×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2780928"/>
            <a:ext cx="49685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Getting a HHT or a THT after three throws of an unfair coin </a:t>
            </a:r>
            <a:r>
              <a:rPr lang="en-GB" sz="1400" dirty="0" smtClean="0"/>
              <a:t>(presuming we’ve already worked out P(HHT) and P(THT).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6084168" y="2996952"/>
            <a:ext cx="109059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Wingdings"/>
              </a:rPr>
              <a:t></a:t>
            </a:r>
            <a:endParaRPr lang="en-GB" sz="2800" dirty="0"/>
          </a:p>
        </p:txBody>
      </p:sp>
      <p:sp>
        <p:nvSpPr>
          <p:cNvPr id="15" name="Rectangle 14"/>
          <p:cNvSpPr/>
          <p:nvPr/>
        </p:nvSpPr>
        <p:spPr>
          <a:xfrm>
            <a:off x="7452320" y="2996952"/>
            <a:ext cx="1090590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Symbol"/>
              </a:rPr>
              <a:t></a:t>
            </a:r>
            <a:r>
              <a:rPr lang="en-GB" sz="2800" dirty="0" smtClean="0">
                <a:sym typeface="Wingdings"/>
              </a:rPr>
              <a:t></a:t>
            </a:r>
            <a:endParaRPr lang="en-GB" sz="2800" dirty="0"/>
          </a:p>
        </p:txBody>
      </p:sp>
      <p:sp>
        <p:nvSpPr>
          <p:cNvPr id="16" name="Rectangle 15"/>
          <p:cNvSpPr/>
          <p:nvPr/>
        </p:nvSpPr>
        <p:spPr>
          <a:xfrm>
            <a:off x="6084168" y="2996952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/>
              <a:t>+</a:t>
            </a:r>
            <a:endParaRPr lang="en-GB" sz="2800" dirty="0"/>
          </a:p>
        </p:txBody>
      </p:sp>
      <p:sp>
        <p:nvSpPr>
          <p:cNvPr id="17" name="Rectangle 16"/>
          <p:cNvSpPr/>
          <p:nvPr/>
        </p:nvSpPr>
        <p:spPr>
          <a:xfrm>
            <a:off x="7452320" y="2996952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latin typeface="Calibri"/>
              </a:rPr>
              <a:t>×</a:t>
            </a:r>
            <a:endParaRPr lang="en-GB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8" y="4005064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Getting  3 on the first throw of a die and a 4 on the second.</a:t>
            </a:r>
            <a:endParaRPr lang="en-GB" sz="2400" dirty="0"/>
          </a:p>
        </p:txBody>
      </p:sp>
      <p:sp>
        <p:nvSpPr>
          <p:cNvPr id="19" name="Rectangle 18"/>
          <p:cNvSpPr/>
          <p:nvPr/>
        </p:nvSpPr>
        <p:spPr>
          <a:xfrm>
            <a:off x="7452320" y="4149080"/>
            <a:ext cx="109059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Wingdings"/>
              </a:rPr>
              <a:t></a:t>
            </a:r>
            <a:endParaRPr lang="en-GB" sz="2800" dirty="0"/>
          </a:p>
        </p:txBody>
      </p:sp>
      <p:sp>
        <p:nvSpPr>
          <p:cNvPr id="20" name="Rectangle 19"/>
          <p:cNvSpPr/>
          <p:nvPr/>
        </p:nvSpPr>
        <p:spPr>
          <a:xfrm>
            <a:off x="6084168" y="4149080"/>
            <a:ext cx="1090590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Symbol"/>
              </a:rPr>
              <a:t></a:t>
            </a:r>
            <a:r>
              <a:rPr lang="en-GB" sz="2800" dirty="0" smtClean="0">
                <a:sym typeface="Wingdings"/>
              </a:rPr>
              <a:t></a:t>
            </a:r>
            <a:endParaRPr lang="en-GB" sz="2800" dirty="0"/>
          </a:p>
        </p:txBody>
      </p:sp>
      <p:sp>
        <p:nvSpPr>
          <p:cNvPr id="21" name="Rectangle 20"/>
          <p:cNvSpPr/>
          <p:nvPr/>
        </p:nvSpPr>
        <p:spPr>
          <a:xfrm>
            <a:off x="6084168" y="4149080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/>
              <a:t>+</a:t>
            </a:r>
            <a:endParaRPr lang="en-GB" sz="2800" dirty="0"/>
          </a:p>
        </p:txBody>
      </p:sp>
      <p:sp>
        <p:nvSpPr>
          <p:cNvPr id="22" name="Rectangle 21"/>
          <p:cNvSpPr/>
          <p:nvPr/>
        </p:nvSpPr>
        <p:spPr>
          <a:xfrm>
            <a:off x="7452320" y="4149080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latin typeface="Calibri"/>
              </a:rPr>
              <a:t>×</a:t>
            </a:r>
            <a:endParaRPr lang="en-GB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323528" y="5085184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Bart’s favourite colour being red and Pablo’s being blue.</a:t>
            </a:r>
            <a:endParaRPr lang="en-GB" sz="2400" dirty="0"/>
          </a:p>
        </p:txBody>
      </p:sp>
      <p:sp>
        <p:nvSpPr>
          <p:cNvPr id="24" name="Rectangle 23"/>
          <p:cNvSpPr/>
          <p:nvPr/>
        </p:nvSpPr>
        <p:spPr>
          <a:xfrm>
            <a:off x="7452320" y="5085184"/>
            <a:ext cx="109059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Wingdings"/>
              </a:rPr>
              <a:t></a:t>
            </a:r>
            <a:endParaRPr lang="en-GB" sz="2800" dirty="0"/>
          </a:p>
        </p:txBody>
      </p:sp>
      <p:sp>
        <p:nvSpPr>
          <p:cNvPr id="25" name="Rectangle 24"/>
          <p:cNvSpPr/>
          <p:nvPr/>
        </p:nvSpPr>
        <p:spPr>
          <a:xfrm>
            <a:off x="6084168" y="5085184"/>
            <a:ext cx="1090590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Symbol"/>
              </a:rPr>
              <a:t></a:t>
            </a:r>
            <a:r>
              <a:rPr lang="en-GB" sz="2800" dirty="0" smtClean="0">
                <a:sym typeface="Wingdings"/>
              </a:rPr>
              <a:t></a:t>
            </a:r>
            <a:endParaRPr lang="en-GB" sz="2800" dirty="0"/>
          </a:p>
        </p:txBody>
      </p:sp>
      <p:sp>
        <p:nvSpPr>
          <p:cNvPr id="26" name="Rectangle 25"/>
          <p:cNvSpPr/>
          <p:nvPr/>
        </p:nvSpPr>
        <p:spPr>
          <a:xfrm>
            <a:off x="6084168" y="5085184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/>
              <a:t>+</a:t>
            </a:r>
            <a:endParaRPr lang="en-GB" sz="2800" dirty="0"/>
          </a:p>
        </p:txBody>
      </p:sp>
      <p:sp>
        <p:nvSpPr>
          <p:cNvPr id="27" name="Rectangle 26"/>
          <p:cNvSpPr/>
          <p:nvPr/>
        </p:nvSpPr>
        <p:spPr>
          <a:xfrm>
            <a:off x="7452320" y="5085184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latin typeface="Calibri"/>
              </a:rPr>
              <a:t>×</a:t>
            </a:r>
            <a:endParaRPr lang="en-GB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323528" y="6165304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Shaan’s</a:t>
            </a:r>
            <a:r>
              <a:rPr lang="en-GB" sz="2400" dirty="0" smtClean="0"/>
              <a:t> favourite colour being red or blue.</a:t>
            </a:r>
            <a:endParaRPr lang="en-GB" sz="2400" dirty="0"/>
          </a:p>
        </p:txBody>
      </p:sp>
      <p:sp>
        <p:nvSpPr>
          <p:cNvPr id="29" name="Rectangle 28"/>
          <p:cNvSpPr/>
          <p:nvPr/>
        </p:nvSpPr>
        <p:spPr>
          <a:xfrm>
            <a:off x="6084168" y="6021288"/>
            <a:ext cx="109059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Wingdings"/>
              </a:rPr>
              <a:t></a:t>
            </a:r>
            <a:endParaRPr lang="en-GB" sz="2800" dirty="0"/>
          </a:p>
        </p:txBody>
      </p:sp>
      <p:sp>
        <p:nvSpPr>
          <p:cNvPr id="30" name="Rectangle 29"/>
          <p:cNvSpPr/>
          <p:nvPr/>
        </p:nvSpPr>
        <p:spPr>
          <a:xfrm>
            <a:off x="7452320" y="6021288"/>
            <a:ext cx="1090590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Symbol"/>
              </a:rPr>
              <a:t></a:t>
            </a:r>
            <a:r>
              <a:rPr lang="en-GB" sz="2800" dirty="0" smtClean="0">
                <a:sym typeface="Wingdings"/>
              </a:rPr>
              <a:t></a:t>
            </a:r>
            <a:endParaRPr lang="en-GB" sz="2800" dirty="0"/>
          </a:p>
        </p:txBody>
      </p:sp>
      <p:sp>
        <p:nvSpPr>
          <p:cNvPr id="31" name="Rectangle 30"/>
          <p:cNvSpPr/>
          <p:nvPr/>
        </p:nvSpPr>
        <p:spPr>
          <a:xfrm>
            <a:off x="6084168" y="6021288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/>
              <a:t>+</a:t>
            </a:r>
            <a:endParaRPr lang="en-GB" sz="2800" dirty="0"/>
          </a:p>
        </p:txBody>
      </p:sp>
      <p:sp>
        <p:nvSpPr>
          <p:cNvPr id="32" name="Rectangle 31"/>
          <p:cNvSpPr/>
          <p:nvPr/>
        </p:nvSpPr>
        <p:spPr>
          <a:xfrm>
            <a:off x="7452320" y="6021288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latin typeface="Calibri"/>
              </a:rPr>
              <a:t>×</a:t>
            </a:r>
            <a:endParaRPr lang="en-GB" sz="2800" dirty="0"/>
          </a:p>
        </p:txBody>
      </p:sp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4" name="TextBox 33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Add or multiply probabilities?</a:t>
              </a:r>
              <a:endParaRPr lang="en-GB" sz="32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6" grpId="0" animBg="1"/>
      <p:bldP spid="17" grpId="0" animBg="1"/>
      <p:bldP spid="21" grpId="0" animBg="1"/>
      <p:bldP spid="22" grpId="0" animBg="1"/>
      <p:bldP spid="26" grpId="0" animBg="1"/>
      <p:bldP spid="27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96752"/>
            <a:ext cx="2664296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 smtClean="0"/>
              <a:t>Event 1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7452321" y="1948106"/>
            <a:ext cx="109059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Wingdings"/>
              </a:rPr>
              <a:t>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6084169" y="1948106"/>
            <a:ext cx="1090590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Symbol"/>
              </a:rPr>
              <a:t></a:t>
            </a:r>
            <a:r>
              <a:rPr lang="en-GB" sz="2800" dirty="0" smtClean="0">
                <a:sym typeface="Wingdings"/>
              </a:rPr>
              <a:t>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6084170" y="1962038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/>
              <a:t>No</a:t>
            </a: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7452321" y="1948106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latin typeface="Calibri"/>
              </a:rPr>
              <a:t>Yes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1867690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Throwing a heads on the first flip.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6060877" y="3013252"/>
            <a:ext cx="109059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Wingdings"/>
              </a:rPr>
              <a:t></a:t>
            </a:r>
            <a:endParaRPr lang="en-GB" sz="2800" dirty="0"/>
          </a:p>
        </p:txBody>
      </p:sp>
      <p:sp>
        <p:nvSpPr>
          <p:cNvPr id="10" name="Rectangle 9"/>
          <p:cNvSpPr/>
          <p:nvPr/>
        </p:nvSpPr>
        <p:spPr>
          <a:xfrm>
            <a:off x="7429029" y="3013252"/>
            <a:ext cx="1090590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Symbol"/>
              </a:rPr>
              <a:t></a:t>
            </a:r>
            <a:r>
              <a:rPr lang="en-GB" sz="2800" dirty="0" smtClean="0">
                <a:sym typeface="Wingdings"/>
              </a:rPr>
              <a:t>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6060877" y="3013252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/>
              <a:t>No</a:t>
            </a:r>
            <a:endParaRPr lang="en-GB" sz="2800" dirty="0"/>
          </a:p>
        </p:txBody>
      </p:sp>
      <p:sp>
        <p:nvSpPr>
          <p:cNvPr id="12" name="Rectangle 11"/>
          <p:cNvSpPr/>
          <p:nvPr/>
        </p:nvSpPr>
        <p:spPr>
          <a:xfrm>
            <a:off x="7429029" y="3013252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latin typeface="Calibri"/>
              </a:rPr>
              <a:t>Yes</a:t>
            </a:r>
            <a:endParaRPr lang="en-GB" sz="2800" dirty="0"/>
          </a:p>
        </p:txBody>
      </p:sp>
      <p:sp>
        <p:nvSpPr>
          <p:cNvPr id="14" name="Rectangle 13"/>
          <p:cNvSpPr/>
          <p:nvPr/>
        </p:nvSpPr>
        <p:spPr>
          <a:xfrm>
            <a:off x="6060877" y="4021364"/>
            <a:ext cx="109059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Wingdings"/>
              </a:rPr>
              <a:t></a:t>
            </a:r>
            <a:endParaRPr lang="en-GB" sz="2800" dirty="0"/>
          </a:p>
        </p:txBody>
      </p:sp>
      <p:sp>
        <p:nvSpPr>
          <p:cNvPr id="15" name="Rectangle 14"/>
          <p:cNvSpPr/>
          <p:nvPr/>
        </p:nvSpPr>
        <p:spPr>
          <a:xfrm>
            <a:off x="7429029" y="4021364"/>
            <a:ext cx="1090590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Symbol"/>
              </a:rPr>
              <a:t></a:t>
            </a:r>
            <a:r>
              <a:rPr lang="en-GB" sz="2800" dirty="0" smtClean="0">
                <a:sym typeface="Wingdings"/>
              </a:rPr>
              <a:t></a:t>
            </a:r>
            <a:endParaRPr lang="en-GB" sz="2800" dirty="0"/>
          </a:p>
        </p:txBody>
      </p:sp>
      <p:sp>
        <p:nvSpPr>
          <p:cNvPr id="16" name="Rectangle 15"/>
          <p:cNvSpPr/>
          <p:nvPr/>
        </p:nvSpPr>
        <p:spPr>
          <a:xfrm>
            <a:off x="6060877" y="4021364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/>
              <a:t>No</a:t>
            </a:r>
            <a:endParaRPr lang="en-GB" sz="2800" dirty="0"/>
          </a:p>
        </p:txBody>
      </p:sp>
      <p:sp>
        <p:nvSpPr>
          <p:cNvPr id="17" name="Rectangle 16"/>
          <p:cNvSpPr/>
          <p:nvPr/>
        </p:nvSpPr>
        <p:spPr>
          <a:xfrm>
            <a:off x="7429029" y="4021364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latin typeface="Calibri"/>
              </a:rPr>
              <a:t>Yes</a:t>
            </a:r>
            <a:endParaRPr lang="en-GB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3131840" y="1196751"/>
            <a:ext cx="2484276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 smtClean="0"/>
              <a:t>Event 2</a:t>
            </a:r>
            <a:endParaRPr lang="en-GB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008" y="187364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Throwing a heads on the second flip.</a:t>
            </a:r>
            <a:endParaRPr lang="en-GB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251520" y="291898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 rains tomorrow.</a:t>
            </a:r>
            <a:endParaRPr lang="en-GB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101008" y="292494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 rains the day after.</a:t>
            </a:r>
            <a:endParaRPr lang="en-GB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3384" y="388022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That I will choose maths at A Level.</a:t>
            </a:r>
            <a:endParaRPr lang="en-GB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3041830" y="3892322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That I will choose Physics at A Level.</a:t>
            </a:r>
            <a:endParaRPr lang="en-GB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43384" y="4827949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Have a garden gnome.</a:t>
            </a:r>
            <a:endParaRPr lang="en-GB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1830" y="4840045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Being called Bart.</a:t>
            </a:r>
            <a:endParaRPr lang="en-GB" sz="2400" dirty="0"/>
          </a:p>
        </p:txBody>
      </p:sp>
      <p:sp>
        <p:nvSpPr>
          <p:cNvPr id="42" name="Rectangle 41"/>
          <p:cNvSpPr/>
          <p:nvPr/>
        </p:nvSpPr>
        <p:spPr>
          <a:xfrm>
            <a:off x="7418436" y="5004734"/>
            <a:ext cx="109059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Wingdings"/>
              </a:rPr>
              <a:t></a:t>
            </a:r>
            <a:endParaRPr lang="en-GB" sz="2800" dirty="0"/>
          </a:p>
        </p:txBody>
      </p:sp>
      <p:sp>
        <p:nvSpPr>
          <p:cNvPr id="43" name="Rectangle 42"/>
          <p:cNvSpPr/>
          <p:nvPr/>
        </p:nvSpPr>
        <p:spPr>
          <a:xfrm>
            <a:off x="6050284" y="5004734"/>
            <a:ext cx="1090590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sym typeface="Symbol"/>
              </a:rPr>
              <a:t></a:t>
            </a:r>
            <a:r>
              <a:rPr lang="en-GB" sz="2800" dirty="0" smtClean="0">
                <a:sym typeface="Wingdings"/>
              </a:rPr>
              <a:t></a:t>
            </a:r>
            <a:endParaRPr lang="en-GB" sz="2800" dirty="0"/>
          </a:p>
        </p:txBody>
      </p:sp>
      <p:sp>
        <p:nvSpPr>
          <p:cNvPr id="44" name="Rectangle 43"/>
          <p:cNvSpPr/>
          <p:nvPr/>
        </p:nvSpPr>
        <p:spPr>
          <a:xfrm>
            <a:off x="6050285" y="5018666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/>
              <a:t>No</a:t>
            </a:r>
            <a:endParaRPr lang="en-GB" sz="2800" dirty="0"/>
          </a:p>
        </p:txBody>
      </p:sp>
      <p:sp>
        <p:nvSpPr>
          <p:cNvPr id="45" name="Rectangle 44"/>
          <p:cNvSpPr/>
          <p:nvPr/>
        </p:nvSpPr>
        <p:spPr>
          <a:xfrm>
            <a:off x="7418436" y="5004734"/>
            <a:ext cx="1090589" cy="654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>
                <a:latin typeface="Calibri"/>
              </a:rPr>
              <a:t>Yes</a:t>
            </a:r>
            <a:endParaRPr lang="en-GB" sz="2800" dirty="0"/>
          </a:p>
        </p:txBody>
      </p:sp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0" name="TextBox 29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Independent?</a:t>
              </a:r>
              <a:endParaRPr lang="en-GB" sz="32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35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6" grpId="0" animBg="1"/>
      <p:bldP spid="17" grpId="0" animBg="1"/>
      <p:bldP spid="44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576" y="754088"/>
                <a:ext cx="7992888" cy="544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dirty="0" smtClean="0"/>
                  <a:t>The probability that Kyle picks his nose today is 0.9. The probability that he independently eats cabbage in the canteen today is 0.3. What’s the probability </a:t>
                </a:r>
                <a:r>
                  <a:rPr lang="en-GB" dirty="0"/>
                  <a:t>that Kyle picks his nose, but doesn’t eat cabbage</a:t>
                </a:r>
                <a:r>
                  <a:rPr lang="en-GB" dirty="0" smtClean="0"/>
                  <a:t>?</a:t>
                </a:r>
                <a:br>
                  <a:rPr lang="en-GB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lang="en-GB" sz="2800" b="1" dirty="0" smtClean="0"/>
              </a:p>
              <a:p>
                <a:endParaRPr lang="en-GB" dirty="0"/>
              </a:p>
              <a:p>
                <a:r>
                  <a:rPr lang="en-GB" dirty="0" smtClean="0"/>
                  <a:t>I pick two cards from the following. What is the probability the first number is a 1 and the second number a 2?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en-GB" b="1" dirty="0" smtClean="0"/>
              </a:p>
              <a:p>
                <a:endParaRPr lang="en-GB" dirty="0"/>
              </a:p>
              <a:p>
                <a:r>
                  <a:rPr lang="en-GB" dirty="0" smtClean="0"/>
                  <a:t>I throw 100 dice and 50 coins. What’s the probability I get all sixes and all heads?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</m:sup>
                      </m:sSup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</m:sup>
                      </m:sSup>
                    </m:oMath>
                  </m:oMathPara>
                </a14:m>
                <a:endParaRPr lang="en-GB" b="1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754088"/>
                <a:ext cx="7992888" cy="5449120"/>
              </a:xfrm>
              <a:prstGeom prst="rect">
                <a:avLst/>
              </a:prstGeom>
              <a:blipFill rotWithShape="0">
                <a:blip r:embed="rId2"/>
                <a:stretch>
                  <a:fillRect l="-686" t="-671" r="-2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01635" y="861061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01635" y="2348880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34590" y="4932866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347864" y="1659496"/>
            <a:ext cx="2880320" cy="473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3188" y="2952579"/>
            <a:ext cx="64807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endParaRPr lang="en-GB" sz="3200" dirty="0"/>
          </a:p>
        </p:txBody>
      </p:sp>
      <p:sp>
        <p:nvSpPr>
          <p:cNvPr id="15" name="Rectangle 14"/>
          <p:cNvSpPr/>
          <p:nvPr/>
        </p:nvSpPr>
        <p:spPr>
          <a:xfrm>
            <a:off x="4067284" y="2952579"/>
            <a:ext cx="64807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2</a:t>
            </a:r>
            <a:endParaRPr lang="en-GB" sz="3200" dirty="0"/>
          </a:p>
        </p:txBody>
      </p:sp>
      <p:sp>
        <p:nvSpPr>
          <p:cNvPr id="16" name="Rectangle 15"/>
          <p:cNvSpPr/>
          <p:nvPr/>
        </p:nvSpPr>
        <p:spPr>
          <a:xfrm>
            <a:off x="4931710" y="2952579"/>
            <a:ext cx="64807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2</a:t>
            </a:r>
            <a:endParaRPr lang="en-GB" sz="3200" dirty="0"/>
          </a:p>
        </p:txBody>
      </p:sp>
      <p:sp>
        <p:nvSpPr>
          <p:cNvPr id="17" name="Rectangle 16"/>
          <p:cNvSpPr/>
          <p:nvPr/>
        </p:nvSpPr>
        <p:spPr>
          <a:xfrm>
            <a:off x="5796136" y="2952579"/>
            <a:ext cx="64807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sp>
        <p:nvSpPr>
          <p:cNvPr id="18" name="Rectangle 17"/>
          <p:cNvSpPr/>
          <p:nvPr/>
        </p:nvSpPr>
        <p:spPr>
          <a:xfrm>
            <a:off x="3366848" y="3886530"/>
            <a:ext cx="2880320" cy="766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82645" y="5233474"/>
            <a:ext cx="2880320" cy="9697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764704"/>
            <a:ext cx="8499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Question: </a:t>
            </a:r>
            <a:r>
              <a:rPr lang="en-GB" sz="2400" dirty="0" smtClean="0"/>
              <a:t>Given there’s 5 red balls and 2 blue balls. What’s the probability that after two picks we have </a:t>
            </a:r>
            <a:r>
              <a:rPr lang="en-GB" sz="2400" b="1" dirty="0" smtClean="0"/>
              <a:t>a red ball and a blue ball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835696" y="3429000"/>
            <a:ext cx="1944216" cy="1080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35696" y="4509120"/>
            <a:ext cx="1944216" cy="936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37472" y="2564904"/>
            <a:ext cx="2338784" cy="855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0" y="3429000"/>
            <a:ext cx="2304256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537472" y="4653136"/>
            <a:ext cx="2338784" cy="855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2000" y="5517232"/>
            <a:ext cx="2304256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00996" y="3097450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R</a:t>
            </a:r>
            <a:endParaRPr lang="en-GB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3788916" y="5194066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B</a:t>
            </a:r>
            <a:endParaRPr lang="en-GB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6732240" y="2241738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R</a:t>
            </a:r>
            <a:endParaRPr lang="en-GB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6729536" y="3448238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B</a:t>
            </a:r>
            <a:endParaRPr lang="en-GB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6732240" y="4434661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R</a:t>
            </a:r>
            <a:endParaRPr lang="en-GB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6722640" y="5626114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B</a:t>
            </a:r>
            <a:endParaRPr lang="en-GB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2483768" y="2780928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5</a:t>
            </a:r>
          </a:p>
          <a:p>
            <a:pPr algn="ctr"/>
            <a:r>
              <a:rPr lang="en-GB" sz="2800" dirty="0" smtClean="0"/>
              <a:t>7</a:t>
            </a:r>
            <a:endParaRPr lang="en-GB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483768" y="5085184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2</a:t>
            </a:r>
          </a:p>
          <a:p>
            <a:pPr algn="ctr"/>
            <a:r>
              <a:rPr lang="en-GB" sz="2800" dirty="0" smtClean="0"/>
              <a:t>7</a:t>
            </a:r>
            <a:endParaRPr lang="en-GB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508104" y="2060848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4</a:t>
            </a:r>
          </a:p>
          <a:p>
            <a:pPr algn="ctr"/>
            <a:r>
              <a:rPr lang="en-GB" sz="2800" dirty="0" smtClean="0"/>
              <a:t>6</a:t>
            </a:r>
            <a:endParaRPr lang="en-GB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5364088" y="3573016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2</a:t>
            </a:r>
          </a:p>
          <a:p>
            <a:pPr algn="ctr"/>
            <a:r>
              <a:rPr lang="en-GB" sz="2800" dirty="0" smtClean="0"/>
              <a:t>6</a:t>
            </a:r>
            <a:endParaRPr lang="en-GB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788024" y="4437112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5</a:t>
            </a:r>
          </a:p>
          <a:p>
            <a:pPr algn="ctr"/>
            <a:r>
              <a:rPr lang="en-GB" sz="2800" dirty="0" smtClean="0"/>
              <a:t>6</a:t>
            </a:r>
            <a:endParaRPr lang="en-GB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004048" y="5661248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1</a:t>
            </a:r>
          </a:p>
          <a:p>
            <a:pPr algn="ctr"/>
            <a:r>
              <a:rPr lang="en-GB" sz="2800" dirty="0" smtClean="0"/>
              <a:t>6</a:t>
            </a:r>
            <a:endParaRPr lang="en-GB" sz="2800" dirty="0"/>
          </a:p>
        </p:txBody>
      </p:sp>
      <p:sp>
        <p:nvSpPr>
          <p:cNvPr id="34" name="Rectangle 33"/>
          <p:cNvSpPr/>
          <p:nvPr/>
        </p:nvSpPr>
        <p:spPr>
          <a:xfrm>
            <a:off x="2411760" y="2780928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11760" y="5157192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08104" y="2132856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92080" y="3573016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88024" y="4509120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04048" y="5733256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41" name="TextBox 40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Tree Diagrams</a:t>
              </a:r>
              <a:endParaRPr lang="en-GB" sz="32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6444208" y="1556792"/>
            <a:ext cx="2376264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/>
              <a:t>After first pick, there’s less balls to choose from, so probabilities change.</a:t>
            </a:r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2976" y="1614511"/>
            <a:ext cx="282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Bro Tip: </a:t>
            </a:r>
            <a:r>
              <a:rPr lang="en-GB" sz="1600" dirty="0" smtClean="0"/>
              <a:t>Note that probabilities generally go on the lines, and events at the end.</a:t>
            </a:r>
            <a:endParaRPr lang="en-GB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59632" y="2418516"/>
            <a:ext cx="1224136" cy="27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7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GCSE Specification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323528" y="852323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208. Write probabilities using fractions, percentages or </a:t>
            </a:r>
            <a:r>
              <a:rPr lang="en-GB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decimals</a:t>
            </a:r>
          </a:p>
          <a:p>
            <a:r>
              <a:rPr lang="en-GB" sz="2000" dirty="0"/>
              <a:t>209. Compare experimental data and theoretical probabilities. Compare relative frequencies from samples of different </a:t>
            </a:r>
            <a:r>
              <a:rPr lang="en-GB" sz="2000" dirty="0" smtClean="0"/>
              <a:t>sizes.</a:t>
            </a:r>
          </a:p>
          <a:p>
            <a:r>
              <a:rPr lang="en-GB" sz="2000" dirty="0"/>
              <a:t>210. Find the probability of successive events, such as several throws of a single </a:t>
            </a:r>
            <a:r>
              <a:rPr lang="en-GB" sz="2000" dirty="0" smtClean="0"/>
              <a:t>die</a:t>
            </a:r>
            <a:r>
              <a:rPr lang="en-GB" sz="2000" dirty="0"/>
              <a:t>.</a:t>
            </a:r>
          </a:p>
          <a:p>
            <a:r>
              <a:rPr lang="en-GB" sz="2000" dirty="0"/>
              <a:t>Identify different mutually exclusive outcomes and know that the sum of the </a:t>
            </a:r>
            <a:r>
              <a:rPr lang="en-GB" sz="2000" dirty="0" smtClean="0"/>
              <a:t>probabilities </a:t>
            </a:r>
            <a:r>
              <a:rPr lang="en-GB" sz="2000" dirty="0"/>
              <a:t>of all these outcomes is </a:t>
            </a:r>
            <a:r>
              <a:rPr lang="en-GB" sz="2000" dirty="0" smtClean="0"/>
              <a:t>1.</a:t>
            </a:r>
          </a:p>
          <a:p>
            <a:r>
              <a:rPr lang="en-GB" sz="2000" dirty="0"/>
              <a:t>211. Estimate the number of times an event will occur, given the probability and the number of </a:t>
            </a:r>
            <a:r>
              <a:rPr lang="en-GB" sz="2000" dirty="0" smtClean="0"/>
              <a:t>trials.</a:t>
            </a:r>
          </a:p>
          <a:p>
            <a:r>
              <a:rPr lang="en-GB" sz="2000" dirty="0"/>
              <a:t>212. List all outcomes for single events, and for two successive events, </a:t>
            </a:r>
            <a:r>
              <a:rPr lang="en-GB" sz="2000" dirty="0" smtClean="0"/>
              <a:t>systematically. Use </a:t>
            </a:r>
            <a:r>
              <a:rPr lang="en-GB" sz="2000" dirty="0"/>
              <a:t>and draw sample space </a:t>
            </a:r>
            <a:r>
              <a:rPr lang="en-GB" sz="2000" dirty="0" smtClean="0"/>
              <a:t>diagrams</a:t>
            </a:r>
          </a:p>
          <a:p>
            <a:r>
              <a:rPr lang="en-GB" sz="2000" dirty="0"/>
              <a:t>213. Understand conditional probabilities. Use a tree diagram to calculate conditional </a:t>
            </a:r>
            <a:r>
              <a:rPr lang="en-GB" sz="2000" dirty="0" smtClean="0"/>
              <a:t>probability.</a:t>
            </a:r>
          </a:p>
          <a:p>
            <a:r>
              <a:rPr lang="en-GB" sz="2000" dirty="0"/>
              <a:t>214. Solve more complex problems involving combinations of outcomes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215. Understand selection with or without replacement. Draw a probability tree diagram based on given </a:t>
            </a:r>
            <a:r>
              <a:rPr lang="en-GB" sz="2000" dirty="0" smtClean="0"/>
              <a:t>information.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481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6021288"/>
            <a:ext cx="2915816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499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Question: </a:t>
            </a:r>
            <a:r>
              <a:rPr lang="en-GB" sz="2400" dirty="0" smtClean="0"/>
              <a:t>Give there’s 5 red balls and 2 blue balls. What’s the probability that after two picks we have </a:t>
            </a:r>
            <a:r>
              <a:rPr lang="en-GB" sz="2400" b="1" dirty="0" smtClean="0"/>
              <a:t>a red ball and a blue ball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835696" y="3429000"/>
            <a:ext cx="1944216" cy="108012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35696" y="4509120"/>
            <a:ext cx="1944216" cy="93610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37472" y="2564904"/>
            <a:ext cx="2338784" cy="855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0" y="3429000"/>
            <a:ext cx="2304256" cy="43204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537472" y="4653136"/>
            <a:ext cx="2338784" cy="855712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2000" y="5517232"/>
            <a:ext cx="2304256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00996" y="3097450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R</a:t>
            </a:r>
            <a:endParaRPr lang="en-GB" sz="3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88916" y="5194066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B</a:t>
            </a:r>
            <a:endParaRPr lang="en-GB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732240" y="2241738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R</a:t>
            </a:r>
            <a:endParaRPr lang="en-GB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6729536" y="3448238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B</a:t>
            </a:r>
            <a:endParaRPr lang="en-GB" sz="3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732240" y="4434661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R</a:t>
            </a:r>
            <a:endParaRPr lang="en-GB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722640" y="5626114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B</a:t>
            </a:r>
            <a:endParaRPr lang="en-GB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2483768" y="2780928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5</a:t>
            </a:r>
          </a:p>
          <a:p>
            <a:pPr algn="ctr"/>
            <a:r>
              <a:rPr lang="en-GB" sz="2800" dirty="0" smtClean="0"/>
              <a:t>7</a:t>
            </a:r>
            <a:endParaRPr lang="en-GB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483768" y="5085184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2</a:t>
            </a:r>
          </a:p>
          <a:p>
            <a:pPr algn="ctr"/>
            <a:r>
              <a:rPr lang="en-GB" sz="2800" dirty="0" smtClean="0"/>
              <a:t>7</a:t>
            </a:r>
            <a:endParaRPr lang="en-GB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508104" y="2060848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4</a:t>
            </a:r>
          </a:p>
          <a:p>
            <a:pPr algn="ctr"/>
            <a:r>
              <a:rPr lang="en-GB" sz="2800" dirty="0" smtClean="0"/>
              <a:t>6</a:t>
            </a:r>
            <a:endParaRPr lang="en-GB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5364088" y="3573016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2</a:t>
            </a:r>
          </a:p>
          <a:p>
            <a:pPr algn="ctr"/>
            <a:r>
              <a:rPr lang="en-GB" sz="2800" dirty="0" smtClean="0"/>
              <a:t>6</a:t>
            </a:r>
            <a:endParaRPr lang="en-GB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788024" y="4437112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5</a:t>
            </a:r>
          </a:p>
          <a:p>
            <a:pPr algn="ctr"/>
            <a:r>
              <a:rPr lang="en-GB" sz="2800" dirty="0" smtClean="0"/>
              <a:t>6</a:t>
            </a:r>
            <a:endParaRPr lang="en-GB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004048" y="5661248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1</a:t>
            </a:r>
          </a:p>
          <a:p>
            <a:pPr algn="ctr"/>
            <a:r>
              <a:rPr lang="en-GB" sz="2800" dirty="0" smtClean="0"/>
              <a:t>6</a:t>
            </a:r>
            <a:endParaRPr lang="en-GB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7596336" y="3284984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5</a:t>
            </a:r>
          </a:p>
          <a:p>
            <a:pPr algn="ctr"/>
            <a:r>
              <a:rPr lang="en-GB" sz="2800" dirty="0" smtClean="0"/>
              <a:t>21</a:t>
            </a:r>
            <a:endParaRPr lang="en-GB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7524328" y="4365104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5</a:t>
            </a:r>
          </a:p>
          <a:p>
            <a:pPr algn="ctr"/>
            <a:r>
              <a:rPr lang="en-GB" sz="2800" dirty="0" smtClean="0"/>
              <a:t>21</a:t>
            </a:r>
            <a:endParaRPr lang="en-GB" sz="2800" dirty="0"/>
          </a:p>
        </p:txBody>
      </p:sp>
      <p:sp>
        <p:nvSpPr>
          <p:cNvPr id="35" name="Rectangle 34"/>
          <p:cNvSpPr/>
          <p:nvPr/>
        </p:nvSpPr>
        <p:spPr>
          <a:xfrm>
            <a:off x="7596336" y="3356992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596336" y="4437112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520" y="62373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P(red and blue) =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7704" y="6021288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en-GB" sz="2000" b="1" dirty="0" smtClean="0">
                <a:solidFill>
                  <a:schemeClr val="bg1"/>
                </a:solidFill>
              </a:rPr>
              <a:t>21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95304" y="6060192"/>
            <a:ext cx="648072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9512" y="2060848"/>
            <a:ext cx="3600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We multiply across the matching branches, then add these values.</a:t>
            </a:r>
            <a:endParaRPr lang="en-GB" dirty="0"/>
          </a:p>
        </p:txBody>
      </p:sp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6" name="TextBox 35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Tree Diagrams</a:t>
              </a:r>
              <a:endParaRPr lang="en-GB" sz="32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747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268760"/>
            <a:ext cx="7272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...with replacement:</a:t>
            </a:r>
          </a:p>
          <a:p>
            <a:r>
              <a:rPr lang="en-GB" sz="2800" dirty="0" smtClean="0"/>
              <a:t>The item is returned before another is chosen. The probability of each event on each trial is fixed.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212976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...without replacement:</a:t>
            </a:r>
          </a:p>
          <a:p>
            <a:r>
              <a:rPr lang="en-GB" sz="2800" dirty="0" smtClean="0"/>
              <a:t>The item is not returned.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Total balls decreases by 1 each time.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Number of items of this type decreases by 1.</a:t>
            </a:r>
            <a:endParaRPr lang="en-GB" sz="2800" dirty="0"/>
          </a:p>
        </p:txBody>
      </p:sp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Summary</a:t>
              </a:r>
              <a:endParaRPr lang="en-GB" sz="32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25760" y="5661248"/>
            <a:ext cx="8424936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 smtClean="0"/>
              <a:t>Note that if the question doesn’t specify which, e.g. “You pick two balls from a bag”, then PRESUME WITHOUT REPLACEMENT.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87063"/>
            <a:ext cx="5472608" cy="6170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61096" y="3938426"/>
                <a:ext cx="1978568" cy="79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096" y="3938426"/>
                <a:ext cx="1978568" cy="7936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76256" y="5556836"/>
                <a:ext cx="2448272" cy="1113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556836"/>
                <a:ext cx="2448272" cy="11131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5436096" y="4437112"/>
            <a:ext cx="1656184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08104" y="6113431"/>
            <a:ext cx="1656184" cy="6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36295" y="3808841"/>
            <a:ext cx="1728191" cy="9232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03656" y="5512952"/>
            <a:ext cx="1760831" cy="11570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12" name="TextBox 11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Example (on your sheet)</a:t>
              </a:r>
              <a:endParaRPr lang="en-GB" sz="32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907704" y="2996952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3</a:t>
            </a:r>
          </a:p>
          <a:p>
            <a:pPr algn="ctr"/>
            <a:r>
              <a:rPr lang="en-GB" b="1" dirty="0" smtClean="0"/>
              <a:t>8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67944" y="2060848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3</a:t>
            </a:r>
          </a:p>
          <a:p>
            <a:pPr algn="ctr"/>
            <a:r>
              <a:rPr lang="en-GB" b="1" dirty="0" smtClean="0"/>
              <a:t>8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23928" y="3356992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5</a:t>
            </a:r>
          </a:p>
          <a:p>
            <a:pPr algn="ctr"/>
            <a:r>
              <a:rPr lang="en-GB" b="1" dirty="0" smtClean="0"/>
              <a:t>8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95936" y="5013176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5</a:t>
            </a:r>
          </a:p>
          <a:p>
            <a:pPr algn="ctr"/>
            <a:r>
              <a:rPr lang="en-GB" b="1" dirty="0" smtClean="0"/>
              <a:t>8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67944" y="4221088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/>
              <a:t>3</a:t>
            </a:r>
          </a:p>
          <a:p>
            <a:pPr algn="ctr"/>
            <a:r>
              <a:rPr lang="en-GB" b="1" dirty="0" smtClean="0"/>
              <a:t>8</a:t>
            </a:r>
            <a:endParaRPr lang="en-GB" b="1" dirty="0"/>
          </a:p>
        </p:txBody>
      </p:sp>
      <p:sp>
        <p:nvSpPr>
          <p:cNvPr id="21" name="Rectangle 20"/>
          <p:cNvSpPr/>
          <p:nvPr/>
        </p:nvSpPr>
        <p:spPr>
          <a:xfrm>
            <a:off x="1835696" y="2924944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23928" y="1988840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51920" y="3212976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67944" y="4077072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23928" y="4941168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</a:t>
              </a:r>
              <a:r>
                <a:rPr lang="en-GB" sz="3200" dirty="0" smtClean="0"/>
                <a:t>Algebraic Probability Questions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hannah's swe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4295172" cy="25922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1520" y="3717032"/>
                <a:ext cx="2808312" cy="2849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Probability both orange: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GB" b="0" dirty="0" smtClean="0"/>
                  <a:t/>
                </a:r>
                <a:br>
                  <a:rPr lang="en-GB" b="0" dirty="0" smtClean="0"/>
                </a:br>
                <a:endParaRPr lang="en-GB" b="0" dirty="0" smtClean="0"/>
              </a:p>
              <a:p>
                <a:endParaRPr lang="en-GB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90=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−90=0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17032"/>
                <a:ext cx="2808312" cy="2849883"/>
              </a:xfrm>
              <a:prstGeom prst="rect">
                <a:avLst/>
              </a:prstGeom>
              <a:blipFill rotWithShape="0">
                <a:blip r:embed="rId3"/>
                <a:stretch>
                  <a:fillRect l="-1735" t="-12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76056" y="1196752"/>
            <a:ext cx="324036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This question famously made national news…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076056" y="3573016"/>
                <a:ext cx="3071105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GB" dirty="0" smtClean="0">
                    <a:solidFill>
                      <a:srgbClr val="000000"/>
                    </a:solidFill>
                    <a:latin typeface="Helvetica" panose="020B0604020202020204" pitchFamily="34" charset="0"/>
                  </a:rPr>
                  <a:t>b) Solve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−90=0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Helvetica" panose="020B0604020202020204" pitchFamily="34" charset="0"/>
                  </a:rPr>
                  <a:t> to find the value of 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 smtClean="0">
                    <a:solidFill>
                      <a:srgbClr val="000000"/>
                    </a:solidFill>
                    <a:latin typeface="Helvetica" panose="020B0604020202020204" pitchFamily="34" charset="0"/>
                  </a:rPr>
                  <a:t>.</a:t>
                </a:r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573016"/>
                <a:ext cx="3071105" cy="646331"/>
              </a:xfrm>
              <a:prstGeom prst="rect">
                <a:avLst/>
              </a:prstGeom>
              <a:blipFill rotWithShape="0">
                <a:blip r:embed="rId4"/>
                <a:stretch>
                  <a:fillRect b="-153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43808" y="544522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‘Cross multiply’</a:t>
            </a:r>
            <a:endParaRPr lang="en-GB" sz="14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2411760" y="5599113"/>
            <a:ext cx="432048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076056" y="4365104"/>
                <a:ext cx="2736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365104"/>
                <a:ext cx="2736304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24948" y="3639696"/>
            <a:ext cx="4365759" cy="3029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76056" y="4293096"/>
            <a:ext cx="3071105" cy="12420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781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6606178" cy="3033688"/>
          </a:xfrm>
          <a:prstGeom prst="rect">
            <a:avLst/>
          </a:prstGeom>
        </p:spPr>
      </p:pic>
      <p:grpSp>
        <p:nvGrpSpPr>
          <p:cNvPr id="3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4" name="TextBox 3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</a:t>
              </a:r>
              <a:r>
                <a:rPr lang="en-GB" sz="3200" dirty="0" smtClean="0"/>
                <a:t>Test Your Understanding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90071" y="69269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</a:t>
            </a:r>
            <a:r>
              <a:rPr lang="en-GB" dirty="0" err="1" smtClean="0"/>
              <a:t>DrFrostMaths</a:t>
            </a:r>
            <a:r>
              <a:rPr lang="en-GB" dirty="0" smtClean="0"/>
              <a:t> homework platform…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178319" y="42321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46820" y="42321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-6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158684" y="4266971"/>
            <a:ext cx="941567" cy="3311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46820" y="4266971"/>
            <a:ext cx="941567" cy="3311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35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Question 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2736"/>
            <a:ext cx="7931760" cy="3960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0856" y="3212976"/>
                <a:ext cx="1296144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56" y="3212976"/>
                <a:ext cx="1296144" cy="554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55976" y="3744994"/>
                <a:ext cx="2665440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744994"/>
                <a:ext cx="2665440" cy="6455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55976" y="4299954"/>
                <a:ext cx="1511024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299954"/>
                <a:ext cx="1511024" cy="5549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716017" y="3099211"/>
            <a:ext cx="1365863" cy="645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9448" y="3744883"/>
            <a:ext cx="2226808" cy="5550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0856" y="4311958"/>
            <a:ext cx="2226808" cy="5550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922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Question 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8392152" cy="4392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1720" y="206084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060848"/>
                <a:ext cx="57606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12160" y="16288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628800"/>
                <a:ext cx="57606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33534" y="224551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34" y="2245514"/>
                <a:ext cx="57606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51061" y="292029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61" y="2920298"/>
                <a:ext cx="57606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33534" y="2787315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34" y="2787315"/>
                <a:ext cx="5760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54908" y="3404029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908" y="3404029"/>
                <a:ext cx="57606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40152" y="4044261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044261"/>
                <a:ext cx="136815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09255" y="4698292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2×0.1×0.9=0.18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255" y="4698292"/>
                <a:ext cx="223224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907705" y="1967978"/>
            <a:ext cx="864096" cy="6288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8585" y="2842238"/>
            <a:ext cx="864096" cy="6288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89518" y="1432031"/>
            <a:ext cx="864096" cy="24290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29408" y="3982709"/>
            <a:ext cx="1378895" cy="5798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92280" y="4624097"/>
            <a:ext cx="2007653" cy="5798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374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Question 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8333604" cy="4104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5696" y="1916832"/>
                <a:ext cx="576064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916832"/>
                <a:ext cx="576064" cy="6399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17838" y="2767677"/>
                <a:ext cx="576064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838" y="2767677"/>
                <a:ext cx="576064" cy="610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47637" y="1484784"/>
                <a:ext cx="576064" cy="60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37" y="1484784"/>
                <a:ext cx="576064" cy="6099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42994" y="2075279"/>
                <a:ext cx="576064" cy="60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994" y="2075279"/>
                <a:ext cx="576064" cy="6099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42994" y="2612772"/>
                <a:ext cx="576064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994" y="2612772"/>
                <a:ext cx="576064" cy="61831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38351" y="3203267"/>
                <a:ext cx="576064" cy="60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351" y="3203267"/>
                <a:ext cx="576064" cy="6099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704476" y="3955916"/>
            <a:ext cx="18036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two consonants?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24128" y="3674145"/>
                <a:ext cx="2016224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674145"/>
                <a:ext cx="2016224" cy="61093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7955" y="4282631"/>
                <a:ext cx="330452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55" y="4282631"/>
                <a:ext cx="3304525" cy="71468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813117" y="1995021"/>
            <a:ext cx="742659" cy="5211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01166" y="2794400"/>
            <a:ext cx="742659" cy="5211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36774" y="1482749"/>
            <a:ext cx="742659" cy="23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17848" y="3682520"/>
            <a:ext cx="1678488" cy="600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34952" y="4321639"/>
            <a:ext cx="3157528" cy="600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436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Question 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8512794" cy="3960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70985" y="1522102"/>
                <a:ext cx="576064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985" y="1522102"/>
                <a:ext cx="576064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70051" y="2375833"/>
                <a:ext cx="576064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051" y="2375833"/>
                <a:ext cx="576064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52120" y="1052736"/>
                <a:ext cx="576064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052736"/>
                <a:ext cx="576064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1103" y="2200935"/>
                <a:ext cx="576064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03" y="2200935"/>
                <a:ext cx="576064" cy="612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38053" y="1665468"/>
                <a:ext cx="576064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053" y="1665468"/>
                <a:ext cx="576064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38053" y="2761810"/>
                <a:ext cx="576064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053" y="2761810"/>
                <a:ext cx="576064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63476" y="3394220"/>
                <a:ext cx="2957998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476" y="3394220"/>
                <a:ext cx="2957998" cy="7146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22453" y="4147730"/>
                <a:ext cx="2592288" cy="61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453" y="4147730"/>
                <a:ext cx="2592288" cy="61087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835696" y="1576503"/>
            <a:ext cx="864096" cy="558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35696" y="2403033"/>
            <a:ext cx="864096" cy="558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08104" y="1134594"/>
            <a:ext cx="864096" cy="2220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77918" y="3394220"/>
            <a:ext cx="2622014" cy="6599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28760" y="4145525"/>
            <a:ext cx="1856729" cy="701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56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Question 5 – “The Birthday Paradox”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836712"/>
            <a:ext cx="8337645" cy="51845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2060848"/>
                <a:ext cx="576064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𝟑𝟔𝟒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𝟑𝟔𝟓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060848"/>
                <a:ext cx="576064" cy="6127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59632" y="3298755"/>
                <a:ext cx="1296144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𝟑𝟔𝟑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𝟑𝟔𝟓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298755"/>
                <a:ext cx="1296144" cy="6127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9592" y="4329770"/>
                <a:ext cx="5040560" cy="636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𝟑𝟔𝟓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𝟑𝟔𝟓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𝟑𝟔𝟒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𝟑𝟔𝟓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𝟑𝟔𝟑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𝟑𝟔𝟓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×…×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𝟑𝟑𝟔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𝟑𝟔𝟓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𝟐𝟗𝟑𝟕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329770"/>
                <a:ext cx="5040560" cy="6366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9592" y="5364347"/>
                <a:ext cx="2808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𝟐𝟗𝟑𝟕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𝟕𝟎𝟔𝟑</m:t>
                      </m:r>
                    </m:oMath>
                  </m:oMathPara>
                </a14:m>
                <a:endParaRPr lang="en-GB" b="1" dirty="0" smtClean="0"/>
              </a:p>
              <a:p>
                <a:r>
                  <a:rPr lang="en-GB" b="1" dirty="0" smtClean="0"/>
                  <a:t>That’s surprisingly likely!</a:t>
                </a:r>
                <a:endParaRPr lang="en-GB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364347"/>
                <a:ext cx="2808312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95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475657" y="2105224"/>
            <a:ext cx="1014156" cy="6269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7799" y="3372418"/>
            <a:ext cx="1014156" cy="6269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06992" y="4393522"/>
            <a:ext cx="4445127" cy="6269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9592" y="5418409"/>
            <a:ext cx="4445127" cy="6269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5115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299" y="109770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Probability of winning the UK lottery:</a:t>
            </a: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52581" y="2033810"/>
            <a:ext cx="338437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 smtClean="0"/>
              <a:t>1 in 14,000,000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653747" y="2033810"/>
            <a:ext cx="3384376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u="sng" dirty="0" smtClean="0"/>
              <a:t>___1___</a:t>
            </a:r>
          </a:p>
          <a:p>
            <a:pPr algn="ctr"/>
            <a:r>
              <a:rPr lang="en-GB" sz="3200" dirty="0" smtClean="0"/>
              <a:t>14000000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37638" y="4149080"/>
            <a:ext cx="338437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 smtClean="0"/>
              <a:t>0.000000714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61072" y="4149080"/>
            <a:ext cx="338437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 smtClean="0"/>
              <a:t>0.0000714%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1299" y="272682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Odds Form</a:t>
            </a:r>
            <a:endParaRPr lang="en-GB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30273" y="317301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Fractional Form</a:t>
            </a:r>
            <a:endParaRPr lang="en-GB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3418" y="476305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Decimal Form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09212" y="476305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Percentage Form</a:t>
            </a:r>
            <a:endParaRPr lang="en-GB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44769" y="5490194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Which is best in this case?</a:t>
            </a:r>
            <a:endParaRPr lang="en-GB" sz="2800" dirty="0"/>
          </a:p>
        </p:txBody>
      </p:sp>
      <p:sp>
        <p:nvSpPr>
          <p:cNvPr id="12" name="Rectangle 11"/>
          <p:cNvSpPr/>
          <p:nvPr/>
        </p:nvSpPr>
        <p:spPr>
          <a:xfrm>
            <a:off x="652580" y="2033809"/>
            <a:ext cx="3384377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4009" y="2033808"/>
            <a:ext cx="3401439" cy="1077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418" y="4144956"/>
            <a:ext cx="3398596" cy="588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44008" y="4149080"/>
            <a:ext cx="3401439" cy="588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7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 smtClean="0"/>
                <a:t>RECAP</a:t>
              </a:r>
              <a:r>
                <a:rPr lang="en-GB" sz="3200" dirty="0" smtClean="0"/>
                <a:t>: How to write probabilities</a:t>
              </a:r>
              <a:endParaRPr lang="en-GB" sz="32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Question 6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20689"/>
            <a:ext cx="547095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92896"/>
            <a:ext cx="3382022" cy="120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29200"/>
            <a:ext cx="6558989" cy="182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89599" y="538976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/>
              <a:t>64</a:t>
            </a:r>
          </a:p>
          <a:p>
            <a:pPr algn="ctr"/>
            <a:r>
              <a:rPr lang="en-GB" sz="2400" b="1" dirty="0" smtClean="0"/>
              <a:t>110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899592" y="1916832"/>
            <a:ext cx="7846518" cy="2664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592" y="5029200"/>
            <a:ext cx="7846518" cy="182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52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Question 7 (Algebraic Trees)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980728"/>
            <a:ext cx="8442379" cy="3744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1381" y="2060848"/>
                <a:ext cx="576064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81" y="2060848"/>
                <a:ext cx="576064" cy="5648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08104" y="1628800"/>
                <a:ext cx="576064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628800"/>
                <a:ext cx="576064" cy="5648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47445" y="3933056"/>
                <a:ext cx="2088232" cy="1722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445" y="3933056"/>
                <a:ext cx="2088232" cy="1722523"/>
              </a:xfrm>
              <a:prstGeom prst="rect">
                <a:avLst/>
              </a:prstGeom>
              <a:blipFill rotWithShape="0">
                <a:blip r:embed="rId5"/>
                <a:stretch>
                  <a:fillRect b="-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627784" y="3789040"/>
            <a:ext cx="1512168" cy="20162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772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Question 8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8720"/>
            <a:ext cx="8493880" cy="4032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63688" y="2132856"/>
                <a:ext cx="576064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132856"/>
                <a:ext cx="576064" cy="6164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07898" y="1700808"/>
                <a:ext cx="576064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98" y="1700808"/>
                <a:ext cx="576064" cy="616451"/>
              </a:xfrm>
              <a:prstGeom prst="rect">
                <a:avLst/>
              </a:prstGeom>
              <a:blipFill rotWithShape="0">
                <a:blip r:embed="rId4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39752" y="4161043"/>
                <a:ext cx="4105600" cy="269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=56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=56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−56=0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GB" dirty="0" smtClean="0"/>
              </a:p>
              <a:p>
                <a:endParaRPr lang="en-GB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𝐺𝐺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161043"/>
                <a:ext cx="4105600" cy="26969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880384" y="4161042"/>
            <a:ext cx="3003578" cy="2623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185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Question </a:t>
              </a:r>
              <a:r>
                <a:rPr lang="en-GB" sz="3200" dirty="0" smtClean="0">
                  <a:latin typeface="Wingdings" panose="05000000000000000000" pitchFamily="2" charset="2"/>
                </a:rPr>
                <a:t>N</a:t>
              </a:r>
              <a:r>
                <a:rPr lang="en-GB" sz="3200" baseline="-25000" dirty="0" smtClean="0">
                  <a:latin typeface="+mj-lt"/>
                </a:rPr>
                <a:t>1</a:t>
              </a:r>
              <a:endParaRPr lang="en-GB" sz="3200" baseline="-25000" dirty="0">
                <a:latin typeface="+mj-lt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3528" y="764704"/>
                <a:ext cx="8208912" cy="103945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[Maclaurin M68] </a:t>
                </a:r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have 44 socks in my drawer, each either red or black. In the dark I randomly pick two socks, and the probability that they do not match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192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473</m:t>
                        </m:r>
                      </m:den>
                    </m:f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How many of the 44 socks are red?</a:t>
                </a:r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208912" cy="1039452"/>
              </a:xfrm>
              <a:prstGeom prst="rect">
                <a:avLst/>
              </a:prstGeom>
              <a:blipFill rotWithShape="0">
                <a:blip r:embed="rId2"/>
                <a:stretch>
                  <a:fillRect b="-5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584" y="2132856"/>
                <a:ext cx="6984776" cy="2291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Suppose there are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/>
                  <a:t> red socks. There are therefore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44−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/>
                  <a:t> grey socks.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𝑅𝐵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44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44−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44−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946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473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44−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=384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=384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+384=0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−32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132856"/>
                <a:ext cx="6984776" cy="2291846"/>
              </a:xfrm>
              <a:prstGeom prst="rect">
                <a:avLst/>
              </a:prstGeom>
              <a:blipFill rotWithShape="0">
                <a:blip r:embed="rId3"/>
                <a:stretch>
                  <a:fillRect l="-785" t="-1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18490" y="2101103"/>
            <a:ext cx="7569934" cy="23235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71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5536" y="764704"/>
                <a:ext cx="8424936" cy="15978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[Maclaurin 2013 Q4] Two coins are biased in such a way that, when they are both tossed once: </a:t>
                </a:r>
                <a:b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GB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the probability of getting two heads is the same as the probability of getting two tails; </a:t>
                </a:r>
                <a:b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(ii) the probability of getting one head and one tail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each coin, what is the probability of getting a head?</a:t>
                </a:r>
                <a:endParaRPr lang="en-GB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64704"/>
                <a:ext cx="8424936" cy="1597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4" name="TextBox 3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Question </a:t>
              </a:r>
              <a:r>
                <a:rPr lang="en-GB" sz="3200" dirty="0" smtClean="0">
                  <a:latin typeface="Wingdings" panose="05000000000000000000" pitchFamily="2" charset="2"/>
                </a:rPr>
                <a:t>N</a:t>
              </a:r>
              <a:r>
                <a:rPr lang="en-GB" sz="3200" baseline="-25000" dirty="0" smtClean="0">
                  <a:latin typeface="+mj-lt"/>
                </a:rPr>
                <a:t>2</a:t>
              </a:r>
              <a:endParaRPr lang="en-GB" sz="3200" baseline="-25000" dirty="0">
                <a:latin typeface="+mj-lt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9044" y="2429002"/>
                <a:ext cx="7915403" cy="445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500" dirty="0" smtClean="0"/>
                  <a:t>Let the probability of coin 1 being Heads be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500" dirty="0" smtClean="0"/>
                  <a:t> and the probability of coin 2 being Heads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500" dirty="0" smtClean="0"/>
                  <a:t>.</a:t>
                </a:r>
              </a:p>
              <a:p>
                <a:r>
                  <a:rPr lang="en-GB" sz="1500" dirty="0" smtClean="0"/>
                  <a:t>Then using (</a:t>
                </a:r>
                <a:r>
                  <a:rPr lang="en-GB" sz="1500" dirty="0" err="1" smtClean="0"/>
                  <a:t>i</a:t>
                </a:r>
                <a:r>
                  <a:rPr lang="en-GB" sz="1500" dirty="0" smtClean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  <m:oMath xmlns:m="http://schemas.openxmlformats.org/officeDocument/2006/math"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500" dirty="0" smtClean="0"/>
              </a:p>
              <a:p>
                <a:r>
                  <a:rPr lang="en-GB" sz="1500" dirty="0" smtClean="0"/>
                  <a:t>Then using (ii):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5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1−2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5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−16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+3=0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f>
                        <m:f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500" dirty="0" smtClean="0"/>
              </a:p>
              <a:p>
                <a:r>
                  <a:rPr lang="en-GB" sz="1500" dirty="0" smtClean="0"/>
                  <a:t>(and thus the other coin would be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500" dirty="0" smtClean="0"/>
                  <a:t> or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500" dirty="0" smtClean="0"/>
                  <a:t>)</a:t>
                </a:r>
                <a:endParaRPr lang="en-GB" sz="15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44" y="2429002"/>
                <a:ext cx="7915403" cy="4450898"/>
              </a:xfrm>
              <a:prstGeom prst="rect">
                <a:avLst/>
              </a:prstGeom>
              <a:blipFill rotWithShape="0">
                <a:blip r:embed="rId3"/>
                <a:stretch>
                  <a:fillRect l="-308" t="-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39552" y="2441781"/>
            <a:ext cx="8280920" cy="4299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8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6926434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55976" y="5589240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/>
              <a:t>1904</a:t>
            </a:r>
          </a:p>
          <a:p>
            <a:pPr algn="ctr"/>
            <a:r>
              <a:rPr lang="en-GB" sz="2800" dirty="0" smtClean="0"/>
              <a:t>4495</a:t>
            </a: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4645739" y="5643828"/>
            <a:ext cx="864096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5816" y="573325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Answer = </a:t>
            </a:r>
            <a:endParaRPr lang="en-GB" sz="2800" dirty="0"/>
          </a:p>
        </p:txBody>
      </p:sp>
      <p:grpSp>
        <p:nvGrpSpPr>
          <p:cNvPr id="9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   Doing without a tree: Listing outcomes</a:t>
              </a:r>
              <a:endParaRPr lang="en-GB" sz="3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381889" y="3051537"/>
            <a:ext cx="1584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BGG:</a:t>
            </a:r>
          </a:p>
          <a:p>
            <a:endParaRPr lang="en-GB" sz="2000" dirty="0" smtClean="0"/>
          </a:p>
          <a:p>
            <a:r>
              <a:rPr lang="en-GB" sz="2800" dirty="0" smtClean="0"/>
              <a:t>GBG:</a:t>
            </a:r>
          </a:p>
          <a:p>
            <a:endParaRPr lang="en-GB" sz="2800" dirty="0" smtClean="0"/>
          </a:p>
          <a:p>
            <a:r>
              <a:rPr lang="en-GB" sz="2800" dirty="0" smtClean="0"/>
              <a:t>GGB: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2160" y="692696"/>
            <a:ext cx="2880320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It’s usually quicker to just list the outcomes rather than draw a tree.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73977" y="3009216"/>
                <a:ext cx="2880320" cy="220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1904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13485</m:t>
                          </m:r>
                        </m:den>
                      </m:f>
                    </m:oMath>
                  </m:oMathPara>
                </a14:m>
                <a:r>
                  <a:rPr lang="en-GB" b="0" dirty="0" smtClean="0"/>
                  <a:t/>
                </a:r>
                <a:br>
                  <a:rPr lang="en-GB" b="0" dirty="0" smtClean="0"/>
                </a:br>
                <a:endParaRPr lang="en-GB" b="0" dirty="0" smtClean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1904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13485</m:t>
                          </m:r>
                        </m:den>
                      </m:f>
                    </m:oMath>
                  </m:oMathPara>
                </a14:m>
                <a:r>
                  <a:rPr lang="en-GB" b="0" dirty="0" smtClean="0"/>
                  <a:t/>
                </a:r>
                <a:br>
                  <a:rPr lang="en-GB" b="0" dirty="0" smtClean="0"/>
                </a:br>
                <a:endParaRPr lang="en-GB" b="0" dirty="0" smtClean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1904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13485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977" y="3009216"/>
                <a:ext cx="2880320" cy="22077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942429" y="3104964"/>
            <a:ext cx="6408712" cy="25892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/>
              <a:t>?   Working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7584" y="908720"/>
                <a:ext cx="7920880" cy="4839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I have a bag consisting of 6 red balls, 4 blue and 3 green. I take three balls out of the bag at random. Find the probability that the balls are the same colour.</a:t>
                </a:r>
                <a:br>
                  <a:rPr lang="en-GB" dirty="0" smtClean="0"/>
                </a:br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b="1" dirty="0" smtClean="0"/>
                  <a:t>RRR: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𝟏𝟐𝟎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𝟏𝟕𝟏𝟔</m:t>
                        </m:r>
                      </m:den>
                    </m:f>
                  </m:oMath>
                </a14:m>
                <a:endParaRPr lang="en-GB" b="1" dirty="0" smtClean="0"/>
              </a:p>
              <a:p>
                <a:r>
                  <a:rPr lang="en-GB" b="1" dirty="0" smtClean="0"/>
                  <a:t>GGG: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𝟏𝟕𝟏𝟔</m:t>
                        </m:r>
                      </m:den>
                    </m:f>
                  </m:oMath>
                </a14:m>
                <a:endParaRPr lang="en-GB" b="1" dirty="0" smtClean="0"/>
              </a:p>
              <a:p>
                <a:r>
                  <a:rPr lang="en-GB" b="1" dirty="0" smtClean="0"/>
                  <a:t>BBB: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𝟏𝟕𝟏𝟔</m:t>
                        </m:r>
                      </m:den>
                    </m:f>
                  </m:oMath>
                </a14:m>
                <a:endParaRPr lang="en-GB" b="1" dirty="0" smtClean="0"/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𝒔𝒂𝒎𝒆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𝒄𝒐𝒍𝒐𝒖𝒓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𝟏𝟓𝟎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𝟏𝟕𝟏𝟔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𝟐𝟖𝟔</m:t>
                        </m:r>
                      </m:den>
                    </m:f>
                  </m:oMath>
                </a14:m>
                <a:r>
                  <a:rPr lang="en-GB" b="1" dirty="0" smtClean="0"/>
                  <a:t> </a:t>
                </a:r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What’s the probability they’re of different colours:</a:t>
                </a:r>
              </a:p>
              <a:p>
                <a:endParaRPr lang="en-GB" dirty="0" smtClean="0"/>
              </a:p>
              <a:p>
                <a:r>
                  <a:rPr lang="en-GB" b="1" dirty="0" smtClean="0"/>
                  <a:t>RGB: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𝟏𝟒𝟑</m:t>
                        </m:r>
                      </m:den>
                    </m:f>
                  </m:oMath>
                </a14:m>
                <a:endParaRPr lang="en-GB" b="1" dirty="0" smtClean="0"/>
              </a:p>
              <a:p>
                <a:r>
                  <a:rPr lang="en-GB" b="1" dirty="0" smtClean="0"/>
                  <a:t>Each of the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GB" b="1" dirty="0" smtClean="0"/>
                  <a:t> orderings of RGB will have the same probability.</a:t>
                </a:r>
              </a:p>
              <a:p>
                <a:r>
                  <a:rPr lang="en-GB" b="1" dirty="0" smtClean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𝟏𝟒𝟑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𝟑𝟔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𝟏𝟒𝟑</m:t>
                        </m:r>
                      </m:den>
                    </m:f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908720"/>
                <a:ext cx="7920880" cy="4839017"/>
              </a:xfrm>
              <a:prstGeom prst="rect">
                <a:avLst/>
              </a:prstGeom>
              <a:blipFill rotWithShape="0">
                <a:blip r:embed="rId2"/>
                <a:stretch>
                  <a:fillRect l="-693" t="-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95536" y="980728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95536" y="3645024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Wingdings" pitchFamily="2" charset="2"/>
              </a:rPr>
              <a:t>N</a:t>
            </a:r>
            <a:endParaRPr lang="en-GB" dirty="0">
              <a:latin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8329" y="1664881"/>
            <a:ext cx="4896544" cy="1684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4297087"/>
            <a:ext cx="6552728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Probability Past Paper Questions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56038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Provided on sheet.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556792"/>
            <a:ext cx="6480720" cy="156966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Remember:</a:t>
            </a:r>
          </a:p>
          <a:p>
            <a:pPr marL="342900" indent="-342900">
              <a:buAutoNum type="arabicPeriod"/>
            </a:pPr>
            <a:r>
              <a:rPr lang="en-GB" sz="2400" dirty="0" smtClean="0"/>
              <a:t>List the possible events that match.</a:t>
            </a:r>
          </a:p>
          <a:p>
            <a:pPr marL="342900" indent="-342900">
              <a:buAutoNum type="arabicPeriod"/>
            </a:pPr>
            <a:r>
              <a:rPr lang="en-GB" sz="2400" dirty="0" smtClean="0"/>
              <a:t>Find the probability of each (by multiplying).</a:t>
            </a:r>
          </a:p>
          <a:p>
            <a:pPr marL="342900" indent="-342900">
              <a:buAutoNum type="arabicPeriod"/>
            </a:pPr>
            <a:r>
              <a:rPr lang="en-GB" sz="2400" dirty="0" smtClean="0"/>
              <a:t>Add them together.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Past Paper Questions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748464" cy="146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852936"/>
            <a:ext cx="6135178" cy="237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475656" y="2636912"/>
            <a:ext cx="7206782" cy="27363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Past Paper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6120679" cy="219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996952"/>
            <a:ext cx="4373843" cy="38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13590" y="2866058"/>
            <a:ext cx="7206782" cy="3991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 smtClean="0"/>
                <a:t>RECAP</a:t>
              </a:r>
              <a:r>
                <a:rPr lang="en-GB" sz="3200" dirty="0" smtClean="0"/>
                <a:t>: Combinatorics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9269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Combinatorics is the ‘number of ways of arranging something’.</a:t>
            </a:r>
          </a:p>
          <a:p>
            <a:r>
              <a:rPr lang="en-GB" dirty="0" smtClean="0"/>
              <a:t>We could consider how many things could do in each ‘slot’, then multiply these numbers together.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00808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1600" y="1988840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How many 5 letter English words could there theoretically be?</a:t>
            </a:r>
            <a:endParaRPr lang="en-GB" sz="2000" dirty="0"/>
          </a:p>
        </p:txBody>
      </p:sp>
      <p:sp>
        <p:nvSpPr>
          <p:cNvPr id="8" name="Rectangle 7"/>
          <p:cNvSpPr/>
          <p:nvPr/>
        </p:nvSpPr>
        <p:spPr>
          <a:xfrm>
            <a:off x="2411760" y="249289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275856" y="249289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139952" y="249289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004048" y="249289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868144" y="249289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411760" y="314096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 26     x     26     x      26    x     26      x     26    =  26</a:t>
            </a:r>
            <a:r>
              <a:rPr lang="en-GB" b="1" baseline="30000" dirty="0" smtClean="0"/>
              <a:t>5</a:t>
            </a:r>
            <a:r>
              <a:rPr lang="en-GB" b="1" dirty="0" smtClean="0"/>
              <a:t>   </a:t>
            </a:r>
            <a:endParaRPr lang="en-GB" b="1" dirty="0"/>
          </a:p>
        </p:txBody>
      </p:sp>
      <p:sp>
        <p:nvSpPr>
          <p:cNvPr id="14" name="Rectangle 13"/>
          <p:cNvSpPr/>
          <p:nvPr/>
        </p:nvSpPr>
        <p:spPr>
          <a:xfrm>
            <a:off x="539552" y="1988840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3573016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How many 5 letter English words with distinct letters could there be?</a:t>
            </a:r>
            <a:endParaRPr lang="en-GB" sz="2000" dirty="0"/>
          </a:p>
        </p:txBody>
      </p:sp>
      <p:sp>
        <p:nvSpPr>
          <p:cNvPr id="16" name="Rectangle 15"/>
          <p:cNvSpPr/>
          <p:nvPr/>
        </p:nvSpPr>
        <p:spPr>
          <a:xfrm>
            <a:off x="2411760" y="407707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275856" y="407707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139952" y="407707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5004048" y="407707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5868144" y="407707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411760" y="472514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</a:t>
            </a:r>
            <a:r>
              <a:rPr lang="en-GB" b="1" dirty="0" smtClean="0"/>
              <a:t>26     x     25     x      24    x     23      x     22    =  7893600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539552" y="3573016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971600" y="522920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How many ways of arranging the letters in </a:t>
            </a:r>
            <a:r>
              <a:rPr lang="en-GB" sz="2000" b="1" dirty="0" smtClean="0"/>
              <a:t>SHELF</a:t>
            </a:r>
            <a:r>
              <a:rPr lang="en-GB" sz="2000" dirty="0" smtClean="0"/>
              <a:t>?</a:t>
            </a:r>
            <a:endParaRPr lang="en-GB" sz="2000" dirty="0"/>
          </a:p>
        </p:txBody>
      </p:sp>
      <p:sp>
        <p:nvSpPr>
          <p:cNvPr id="24" name="Rectangle 23"/>
          <p:cNvSpPr/>
          <p:nvPr/>
        </p:nvSpPr>
        <p:spPr>
          <a:xfrm>
            <a:off x="2411760" y="573325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275856" y="573325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139952" y="573325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5004048" y="573325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868144" y="573325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2411760" y="638132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</a:t>
            </a:r>
            <a:r>
              <a:rPr lang="en-GB" b="1" dirty="0" smtClean="0"/>
              <a:t>5     x       4     x        3    x        2      x      1    =  5!  (“5 factorial”)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539552" y="5229200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2411760" y="3140969"/>
            <a:ext cx="60486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11760" y="4725144"/>
            <a:ext cx="60486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11760" y="6381328"/>
            <a:ext cx="60486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19672" y="25649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e.g.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Past Paper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5506367" cy="160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6048672" cy="419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48093" y="2464693"/>
            <a:ext cx="7206782" cy="4222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Past Paper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692697"/>
            <a:ext cx="5767496" cy="4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708920"/>
            <a:ext cx="5229225" cy="173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818622"/>
            <a:ext cx="4253061" cy="203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020272" y="306896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/>
              <a:t>2</a:t>
            </a:r>
          </a:p>
          <a:p>
            <a:pPr algn="ctr"/>
            <a:r>
              <a:rPr lang="en-GB" sz="2400" b="1" dirty="0" smtClean="0"/>
              <a:t>42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20272" y="537321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/>
              <a:t>16</a:t>
            </a:r>
          </a:p>
          <a:p>
            <a:pPr algn="ctr"/>
            <a:r>
              <a:rPr lang="en-GB" sz="2400" b="1" dirty="0" smtClean="0"/>
              <a:t>42</a:t>
            </a:r>
            <a:endParaRPr lang="en-GB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605578" y="2753866"/>
            <a:ext cx="7314794" cy="1689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5578" y="4818622"/>
            <a:ext cx="7314794" cy="20393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Past Paper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692697"/>
            <a:ext cx="5832648" cy="173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420888"/>
            <a:ext cx="5904656" cy="278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5094934"/>
            <a:ext cx="4536504" cy="176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020272" y="306896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/>
              <a:t>222</a:t>
            </a:r>
          </a:p>
          <a:p>
            <a:pPr algn="ctr"/>
            <a:r>
              <a:rPr lang="en-GB" sz="2400" b="1" dirty="0" smtClean="0"/>
              <a:t>380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827584" y="2403350"/>
            <a:ext cx="7206782" cy="4454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Past Paper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9"/>
            <a:ext cx="547095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92896"/>
            <a:ext cx="3382022" cy="120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29200"/>
            <a:ext cx="6558989" cy="182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89599" y="538976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/>
              <a:t>64</a:t>
            </a:r>
          </a:p>
          <a:p>
            <a:pPr algn="ctr"/>
            <a:r>
              <a:rPr lang="en-GB" sz="2400" b="1" dirty="0" smtClean="0"/>
              <a:t>110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899592" y="1916832"/>
            <a:ext cx="7846518" cy="2664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9592" y="5029200"/>
            <a:ext cx="7846518" cy="182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Past Paper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561871"/>
            <a:ext cx="7632848" cy="42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764704"/>
            <a:ext cx="73342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13590" y="2420888"/>
            <a:ext cx="7746842" cy="4437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Past Paper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6"/>
            <a:ext cx="7920880" cy="243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429000"/>
            <a:ext cx="85534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92248" y="3429000"/>
            <a:ext cx="8584729" cy="3096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 smtClean="0"/>
                <a:t>STARTER</a:t>
              </a:r>
              <a:r>
                <a:rPr lang="en-GB" sz="3200" dirty="0" smtClean="0"/>
                <a:t>: Probability Puzzles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764704"/>
                <a:ext cx="8496944" cy="137076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Recall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𝑚𝑎𝑡𝑐h𝑖𝑛𝑔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den>
                      </m:f>
                    </m:oMath>
                  </m:oMathPara>
                </a14:m>
                <a:endParaRPr lang="en-GB" sz="1600" dirty="0" smtClean="0"/>
              </a:p>
              <a:p>
                <a:endParaRPr lang="en-GB" sz="1600" dirty="0" smtClean="0"/>
              </a:p>
              <a:p>
                <a:r>
                  <a:rPr lang="en-GB" dirty="0" smtClean="0"/>
                  <a:t>In pairs/groups or otherwise, work out the probability of the following: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496944" cy="1370760"/>
              </a:xfrm>
              <a:prstGeom prst="rect">
                <a:avLst/>
              </a:prstGeom>
              <a:blipFill rotWithShape="0">
                <a:blip r:embed="rId2"/>
                <a:stretch>
                  <a:fillRect b="-39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0863" y="2173200"/>
                <a:ext cx="3384376" cy="1045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If I toss a coin twice, I see a Heads and a Tails (in either order).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63" y="2173200"/>
                <a:ext cx="3384376" cy="1045799"/>
              </a:xfrm>
              <a:prstGeom prst="rect">
                <a:avLst/>
              </a:prstGeom>
              <a:blipFill rotWithShape="0">
                <a:blip r:embed="rId3"/>
                <a:stretch>
                  <a:fillRect l="-901" t="-1744" r="-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0863" y="3218999"/>
                <a:ext cx="3384376" cy="1047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If I toss a coin three times, I see a 2 Heads and 1 Tail.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63" y="3218999"/>
                <a:ext cx="3384376" cy="1047403"/>
              </a:xfrm>
              <a:prstGeom prst="rect">
                <a:avLst/>
              </a:prstGeom>
              <a:blipFill rotWithShape="0">
                <a:blip r:embed="rId4"/>
                <a:stretch>
                  <a:fillRect l="-901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2928" y="4264798"/>
                <a:ext cx="3384376" cy="1047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In 3 throws of a coin, a Heads never follows a Tails.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8" y="4264798"/>
                <a:ext cx="3384376" cy="1047403"/>
              </a:xfrm>
              <a:prstGeom prst="rect">
                <a:avLst/>
              </a:prstGeom>
              <a:blipFill rotWithShape="0">
                <a:blip r:embed="rId5"/>
                <a:stretch>
                  <a:fillRect l="-901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507" y="5343371"/>
                <a:ext cx="3384376" cy="112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GB" sz="1600" dirty="0" smtClean="0"/>
                  <a:t>Throwing three square numbers on a die in a row.</a:t>
                </a:r>
                <a:endParaRPr lang="en-GB" sz="1600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𝟐𝟏𝟔</m:t>
                          </m:r>
                        </m:den>
                      </m:f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𝟐𝟕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7" y="5343371"/>
                <a:ext cx="3384376" cy="1121269"/>
              </a:xfrm>
              <a:prstGeom prst="rect">
                <a:avLst/>
              </a:prstGeom>
              <a:blipFill rotWithShape="0">
                <a:blip r:embed="rId6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36092" y="2135464"/>
                <a:ext cx="4371749" cy="83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GB" sz="1600" dirty="0" smtClean="0"/>
                  <a:t>Seeing exactly two heads in four throws of a coin. </a:t>
                </a:r>
                <a:endParaRPr lang="en-GB" sz="1600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092" y="2135464"/>
                <a:ext cx="4371749" cy="838115"/>
              </a:xfrm>
              <a:prstGeom prst="rect">
                <a:avLst/>
              </a:prstGeom>
              <a:blipFill rotWithShape="0">
                <a:blip r:embed="rId7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55008" y="2916211"/>
                <a:ext cx="4393060" cy="1401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GB" sz="1600" dirty="0" smtClean="0">
                    <a:solidFill>
                      <a:schemeClr val="dk1"/>
                    </a:solidFill>
                  </a:rPr>
                  <a:t>I randomly pick a number from 1 to 4, four times, and the </a:t>
                </a:r>
                <a:r>
                  <a:rPr lang="en-GB" sz="1600" dirty="0">
                    <a:solidFill>
                      <a:schemeClr val="dk1"/>
                    </a:solidFill>
                  </a:rPr>
                  <a:t>values </a:t>
                </a:r>
                <a:r>
                  <a:rPr lang="en-GB" sz="1600" dirty="0" smtClean="0">
                    <a:solidFill>
                      <a:schemeClr val="dk1"/>
                    </a:solidFill>
                  </a:rPr>
                  <a:t>form </a:t>
                </a:r>
                <a:r>
                  <a:rPr lang="en-GB" sz="1600" dirty="0">
                    <a:solidFill>
                      <a:schemeClr val="dk1"/>
                    </a:solidFill>
                  </a:rPr>
                  <a:t>a ‘run’ of 1 to 4 in any order (e.g. 1234, 4231, ...).</a:t>
                </a:r>
                <a:endParaRPr lang="en-GB" sz="1200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den>
                      </m:f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𝟐𝟒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𝟐𝟓𝟔</m:t>
                          </m:r>
                        </m:den>
                      </m:f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08" y="2916211"/>
                <a:ext cx="4393060" cy="1401922"/>
              </a:xfrm>
              <a:prstGeom prst="rect">
                <a:avLst/>
              </a:prstGeom>
              <a:blipFill rotWithShape="0">
                <a:blip r:embed="rId8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36092" y="4373692"/>
                <a:ext cx="4411975" cy="1151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GB" sz="1600" dirty="0" smtClean="0"/>
                  <a:t>After shuffling a pack of cards, the cards in each suit are all together.</a:t>
                </a:r>
                <a:endParaRPr lang="en-GB" sz="1600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𝟏𝟑</m:t>
                                  </m:r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𝟓𝟐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𝒃𝒊𝒍𝒍𝒊𝒐𝒏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𝒃𝒊𝒍𝒍𝒊𝒐𝒏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𝒃𝒊𝒍𝒍𝒊𝒐𝒏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092" y="4373692"/>
                <a:ext cx="4411975" cy="1151726"/>
              </a:xfrm>
              <a:prstGeom prst="rect">
                <a:avLst/>
              </a:prstGeom>
              <a:blipFill rotWithShape="0">
                <a:blip r:embed="rId9"/>
                <a:stretch>
                  <a:fillRect l="-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36092" y="5452950"/>
                <a:ext cx="4515765" cy="1373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 have a bag of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𝑛</m:t>
                    </m:r>
                  </m:oMath>
                </a14:m>
                <a:r>
                  <a:rPr lang="en-GB" sz="1600" dirty="0"/>
                  <a:t> different colours of marbles and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𝑛</m:t>
                    </m:r>
                  </m:oMath>
                </a14:m>
                <a:r>
                  <a:rPr lang="en-GB" sz="1600" dirty="0"/>
                  <a:t> of each. What’s the probability that upon picking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𝑛</m:t>
                    </m:r>
                  </m:oMath>
                </a14:m>
                <a:r>
                  <a:rPr lang="en-GB" sz="1600" dirty="0"/>
                  <a:t> of them, they’re all of different colours?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1600" b="1" i="1">
                                  <a:latin typeface="Cambria Math"/>
                                </a:rPr>
                                <m:t>𝒏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GB" sz="1600" b="1" i="1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1600" b="1" i="1"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  <m:r>
                            <a:rPr lang="en-GB" sz="1600" b="1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1600" b="1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092" y="5452950"/>
                <a:ext cx="4515765" cy="1373966"/>
              </a:xfrm>
              <a:prstGeom prst="rect">
                <a:avLst/>
              </a:prstGeom>
              <a:blipFill rotWithShape="0">
                <a:blip r:embed="rId10"/>
                <a:stretch>
                  <a:fillRect l="-811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00822" y="2271959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91365" y="3317758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91365" y="4342959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91365" y="5451039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120103" y="2271959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110645" y="3050642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Wingdings" panose="05000000000000000000" pitchFamily="2" charset="2"/>
              </a:rPr>
              <a:t>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03652" y="4453360"/>
            <a:ext cx="546481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Wingdings" panose="05000000000000000000" pitchFamily="2" charset="2"/>
              </a:rPr>
              <a:t>NN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19316" y="5567563"/>
            <a:ext cx="698769" cy="4303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Wingdings" panose="05000000000000000000" pitchFamily="2" charset="2"/>
              </a:rPr>
              <a:t>NNN</a:t>
            </a:r>
            <a:br>
              <a:rPr lang="en-GB" dirty="0" smtClean="0">
                <a:latin typeface="Wingdings" panose="05000000000000000000" pitchFamily="2" charset="2"/>
              </a:rPr>
            </a:br>
            <a:r>
              <a:rPr lang="en-GB" sz="1100" dirty="0" smtClean="0">
                <a:latin typeface="+mj-lt"/>
              </a:rPr>
              <a:t>OMG</a:t>
            </a:r>
            <a:endParaRPr lang="en-GB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79844" y="2714943"/>
            <a:ext cx="106396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79844" y="3738290"/>
            <a:ext cx="106396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79844" y="4785693"/>
            <a:ext cx="106396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79844" y="5951843"/>
            <a:ext cx="106396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61992" y="2442949"/>
            <a:ext cx="1063964" cy="461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84168" y="3780465"/>
            <a:ext cx="1585874" cy="532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77449" y="4979543"/>
            <a:ext cx="4130392" cy="532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29577" y="6252880"/>
            <a:ext cx="1854791" cy="532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104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48680"/>
            <a:ext cx="4355976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rtlCol="0">
            <a:spAutoFit/>
          </a:bodyPr>
          <a:lstStyle/>
          <a:p>
            <a:r>
              <a:rPr lang="en-GB" sz="2000" b="1" dirty="0" smtClean="0"/>
              <a:t>1. We might just know!</a:t>
            </a:r>
          </a:p>
          <a:p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548680"/>
            <a:ext cx="4788024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rtlCol="0">
            <a:spAutoFit/>
          </a:bodyPr>
          <a:lstStyle/>
          <a:p>
            <a:r>
              <a:rPr lang="en-GB" sz="2000" b="1" dirty="0" smtClean="0"/>
              <a:t>2. We can do an experiment and count outcomes</a:t>
            </a:r>
            <a:endParaRPr lang="en-GB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55976" y="1268760"/>
            <a:ext cx="0" cy="5589240"/>
          </a:xfrm>
          <a:prstGeom prst="line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" name="Group 6"/>
          <p:cNvGrpSpPr/>
          <p:nvPr/>
        </p:nvGrpSpPr>
        <p:grpSpPr>
          <a:xfrm>
            <a:off x="209280" y="1916832"/>
            <a:ext cx="936104" cy="936104"/>
            <a:chOff x="323529" y="3933057"/>
            <a:chExt cx="936104" cy="936104"/>
          </a:xfrm>
        </p:grpSpPr>
        <p:sp>
          <p:nvSpPr>
            <p:cNvPr id="8" name="Rectangle 7"/>
            <p:cNvSpPr/>
            <p:nvPr/>
          </p:nvSpPr>
          <p:spPr>
            <a:xfrm>
              <a:off x="323529" y="3933057"/>
              <a:ext cx="936104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467544" y="4077073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719573" y="4329101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971600" y="4580640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31640" y="1916832"/>
                <a:ext cx="2520280" cy="1593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For a </a:t>
                </a:r>
                <a:r>
                  <a:rPr lang="en-GB" b="1" dirty="0" smtClean="0"/>
                  <a:t>fair</a:t>
                </a:r>
                <a:r>
                  <a:rPr lang="en-GB" dirty="0" smtClean="0"/>
                  <a:t> die, we </a:t>
                </a:r>
                <a:r>
                  <a:rPr lang="en-GB" b="1" u="sng" dirty="0" smtClean="0"/>
                  <a:t>know</a:t>
                </a:r>
                <a:r>
                  <a:rPr lang="en-GB" dirty="0" smtClean="0"/>
                  <a:t> that the probability of each outcome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GB" dirty="0" smtClean="0"/>
                  <a:t>, by definition of it being a fair die.</a:t>
                </a:r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916832"/>
                <a:ext cx="2520280" cy="159319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932" t="-1908" b="-49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09280" y="4468470"/>
            <a:ext cx="270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known as a: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53295" y="4837802"/>
            <a:ext cx="34986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Theoretical Probability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53295" y="5211332"/>
            <a:ext cx="3498625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When we </a:t>
            </a:r>
            <a:r>
              <a:rPr lang="en-GB" u="sng" dirty="0" smtClean="0"/>
              <a:t>know</a:t>
            </a:r>
            <a:r>
              <a:rPr lang="en-GB" dirty="0" smtClean="0"/>
              <a:t> the underlying probability of an event.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1628800"/>
            <a:ext cx="4294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could throw the dice </a:t>
            </a:r>
            <a:r>
              <a:rPr lang="en-GB" b="1" dirty="0" smtClean="0"/>
              <a:t>100 times </a:t>
            </a:r>
            <a:r>
              <a:rPr lang="en-GB" dirty="0" smtClean="0"/>
              <a:t>for example, and count how many times we see each outcome.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53858"/>
              </p:ext>
            </p:extLst>
          </p:nvPr>
        </p:nvGraphicFramePr>
        <p:xfrm>
          <a:off x="4572003" y="2924944"/>
          <a:ext cx="4077265" cy="74168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104265"/>
                <a:gridCol w="467043"/>
                <a:gridCol w="467043"/>
                <a:gridCol w="467043"/>
                <a:gridCol w="467043"/>
                <a:gridCol w="467043"/>
                <a:gridCol w="63778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Outcome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50092" y="4468469"/>
            <a:ext cx="313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known as an: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694107" y="4837801"/>
            <a:ext cx="419837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Experimental Probability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94107" y="5211332"/>
                <a:ext cx="4198373" cy="149848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Also known as the </a:t>
                </a:r>
                <a:r>
                  <a:rPr lang="en-GB" b="1" dirty="0" smtClean="0"/>
                  <a:t>relative frequency</a:t>
                </a:r>
                <a:r>
                  <a:rPr lang="en-GB" dirty="0" smtClean="0"/>
                  <a:t> , it is a probability based on observing counts.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𝑒𝑣𝑒𝑛𝑡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𝑐𝑜𝑢𝑛𝑡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𝑜𝑢𝑡𝑐𝑜𝑚𝑒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𝑛𝑢𝑚𝑏𝑒𝑟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𝑡𝑟𝑖𝑎𝑙𝑠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107" y="5211332"/>
                <a:ext cx="4198373" cy="149848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866" t="-1200" r="-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206023"/>
                  </p:ext>
                </p:extLst>
              </p:nvPr>
            </p:nvGraphicFramePr>
            <p:xfrm>
              <a:off x="4572000" y="3662654"/>
              <a:ext cx="4077265" cy="438722"/>
            </p:xfrm>
            <a:graphic>
              <a:graphicData uri="http://schemas.openxmlformats.org/drawingml/2006/table">
                <a:tbl>
                  <a:tblPr firstCol="1" bandRow="1">
                    <a:tableStyleId>{00A15C55-8517-42AA-B614-E9B94910E393}</a:tableStyleId>
                  </a:tblPr>
                  <a:tblGrid>
                    <a:gridCol w="1104265"/>
                    <a:gridCol w="467043"/>
                    <a:gridCol w="467043"/>
                    <a:gridCol w="467043"/>
                    <a:gridCol w="467043"/>
                    <a:gridCol w="467043"/>
                    <a:gridCol w="63778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R.F.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623206023"/>
                  </p:ext>
                </p:extLst>
              </p:nvPr>
            </p:nvGraphicFramePr>
            <p:xfrm>
              <a:off x="4572000" y="3662654"/>
              <a:ext cx="4077265" cy="438722"/>
            </p:xfrm>
            <a:graphic>
              <a:graphicData uri="http://schemas.openxmlformats.org/drawingml/2006/table">
                <a:tbl>
                  <a:tblPr firstCol="1" bandRow="1">
                    <a:tableStyleId>{00A15C55-8517-42AA-B614-E9B94910E393}</a:tableStyleId>
                  </a:tblPr>
                  <a:tblGrid>
                    <a:gridCol w="1104265"/>
                    <a:gridCol w="467043"/>
                    <a:gridCol w="467043"/>
                    <a:gridCol w="467043"/>
                    <a:gridCol w="467043"/>
                    <a:gridCol w="467043"/>
                    <a:gridCol w="637785"/>
                  </a:tblGrid>
                  <a:tr h="43872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R.F.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35065" t="-6944" r="-533766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9474" t="-6944" r="-44078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33766" t="-6944" r="-33506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33766" t="-6944" r="-23506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42105" t="-6944" r="-13815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37143" t="-6944" b="-55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Rectangle 21"/>
          <p:cNvSpPr/>
          <p:nvPr/>
        </p:nvSpPr>
        <p:spPr>
          <a:xfrm>
            <a:off x="5639436" y="3645024"/>
            <a:ext cx="2965011" cy="449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3528" y="5229200"/>
            <a:ext cx="3528392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25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How can we find the probability of an event?</a:t>
              </a:r>
              <a:endParaRPr lang="en-GB" sz="32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4716016" y="5229199"/>
            <a:ext cx="4149688" cy="1457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30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1196752"/>
                <a:ext cx="7920880" cy="1355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/>
                  <a:t>Question 1: </a:t>
                </a:r>
                <a:r>
                  <a:rPr lang="en-GB" sz="2400" dirty="0" smtClean="0"/>
                  <a:t>If we flipped a (not necessarily fair) coin 10 times and saw 6 Heads,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GB" sz="2400" dirty="0" smtClean="0"/>
                  <a:t> is the true probability of getting a Head?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7920880" cy="135562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154" t="-3587" r="-77" b="-89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07988" y="4005064"/>
            <a:ext cx="770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Question 2: </a:t>
            </a:r>
            <a:r>
              <a:rPr lang="en-GB" sz="2400" dirty="0" smtClean="0"/>
              <a:t>What can we do to make the experimental probability be as close as possible to the true (theoretical) probability of Heads? </a:t>
            </a:r>
            <a:endParaRPr lang="en-GB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14016" y="2641692"/>
            <a:ext cx="770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No. </a:t>
            </a:r>
            <a:r>
              <a:rPr lang="en-GB" dirty="0" smtClean="0"/>
              <a:t>It might for example be a fair coin: If we throw a fair coin 10 times we wouldn’t necessarily see 5 heads. In fact we could have seen 6 heads! So the relative frequency/experimental probability only provides a “sensible guess” for the true probability of Heads, based on what we’ve observed.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36588" y="5205393"/>
            <a:ext cx="7676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Flip the coin lots of times. </a:t>
            </a:r>
            <a:r>
              <a:rPr lang="en-GB" dirty="0" smtClean="0"/>
              <a:t>I we threw a coin just twice for example and saw 0 Heads, it’s hard to know how unfair our coin is. But if we threw it say 1000 times and saw 200 heads, then we’d have a much more accurate probability. </a:t>
            </a:r>
          </a:p>
          <a:p>
            <a:r>
              <a:rPr lang="en-GB" b="1" dirty="0" smtClean="0"/>
              <a:t>The law of large events </a:t>
            </a:r>
            <a:r>
              <a:rPr lang="en-GB" dirty="0" smtClean="0"/>
              <a:t>states that as the number of trials becomes large, the experimental probability becomes closer to the true probability. 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604788" y="2641691"/>
            <a:ext cx="771162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4788" y="5205393"/>
            <a:ext cx="7711628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0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Check your understanding</a:t>
              </a:r>
              <a:endParaRPr lang="en-GB" sz="3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39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n 12"/>
          <p:cNvSpPr/>
          <p:nvPr/>
        </p:nvSpPr>
        <p:spPr>
          <a:xfrm>
            <a:off x="5181786" y="2578636"/>
            <a:ext cx="152586" cy="34339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323528" y="1196752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 spinner has the letters A, B and C on it. I spin the spinner 50 times, and see A 12 times. What is the experimental probability for P(A)?</a:t>
            </a:r>
            <a:endParaRPr lang="en-GB" sz="2400" dirty="0"/>
          </a:p>
        </p:txBody>
      </p:sp>
      <p:sp>
        <p:nvSpPr>
          <p:cNvPr id="3" name="Freeform 2"/>
          <p:cNvSpPr/>
          <p:nvPr/>
        </p:nvSpPr>
        <p:spPr>
          <a:xfrm>
            <a:off x="4241986" y="1749440"/>
            <a:ext cx="1028700" cy="762000"/>
          </a:xfrm>
          <a:custGeom>
            <a:avLst/>
            <a:gdLst>
              <a:gd name="connsiteX0" fmla="*/ 0 w 1028700"/>
              <a:gd name="connsiteY0" fmla="*/ 762000 h 762000"/>
              <a:gd name="connsiteX1" fmla="*/ 901700 w 1028700"/>
              <a:gd name="connsiteY1" fmla="*/ 0 h 762000"/>
              <a:gd name="connsiteX2" fmla="*/ 1028700 w 1028700"/>
              <a:gd name="connsiteY2" fmla="*/ 762000 h 762000"/>
              <a:gd name="connsiteX3" fmla="*/ 0 w 1028700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762000">
                <a:moveTo>
                  <a:pt x="0" y="762000"/>
                </a:moveTo>
                <a:lnTo>
                  <a:pt x="901700" y="0"/>
                </a:lnTo>
                <a:lnTo>
                  <a:pt x="1028700" y="762000"/>
                </a:lnTo>
                <a:lnTo>
                  <a:pt x="0" y="762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 3"/>
          <p:cNvSpPr/>
          <p:nvPr/>
        </p:nvSpPr>
        <p:spPr>
          <a:xfrm>
            <a:off x="5143686" y="1749440"/>
            <a:ext cx="977900" cy="1054100"/>
          </a:xfrm>
          <a:custGeom>
            <a:avLst/>
            <a:gdLst>
              <a:gd name="connsiteX0" fmla="*/ 0 w 901700"/>
              <a:gd name="connsiteY0" fmla="*/ 0 h 1257300"/>
              <a:gd name="connsiteX1" fmla="*/ 114300 w 901700"/>
              <a:gd name="connsiteY1" fmla="*/ 762000 h 1257300"/>
              <a:gd name="connsiteX2" fmla="*/ 901700 w 901700"/>
              <a:gd name="connsiteY2" fmla="*/ 1257300 h 1257300"/>
              <a:gd name="connsiteX3" fmla="*/ 0 w 901700"/>
              <a:gd name="connsiteY3" fmla="*/ 0 h 1257300"/>
              <a:gd name="connsiteX0" fmla="*/ 0 w 977900"/>
              <a:gd name="connsiteY0" fmla="*/ 0 h 1054100"/>
              <a:gd name="connsiteX1" fmla="*/ 114300 w 977900"/>
              <a:gd name="connsiteY1" fmla="*/ 762000 h 1054100"/>
              <a:gd name="connsiteX2" fmla="*/ 977900 w 977900"/>
              <a:gd name="connsiteY2" fmla="*/ 1054100 h 1054100"/>
              <a:gd name="connsiteX3" fmla="*/ 0 w 9779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900" h="1054100">
                <a:moveTo>
                  <a:pt x="0" y="0"/>
                </a:moveTo>
                <a:lnTo>
                  <a:pt x="114300" y="762000"/>
                </a:lnTo>
                <a:lnTo>
                  <a:pt x="977900" y="1054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4229286" y="2371740"/>
            <a:ext cx="1905000" cy="431800"/>
          </a:xfrm>
          <a:custGeom>
            <a:avLst/>
            <a:gdLst>
              <a:gd name="connsiteX0" fmla="*/ 0 w 1803400"/>
              <a:gd name="connsiteY0" fmla="*/ 0 h 508000"/>
              <a:gd name="connsiteX1" fmla="*/ 1803400 w 1803400"/>
              <a:gd name="connsiteY1" fmla="*/ 508000 h 508000"/>
              <a:gd name="connsiteX2" fmla="*/ 1016000 w 1803400"/>
              <a:gd name="connsiteY2" fmla="*/ 0 h 508000"/>
              <a:gd name="connsiteX3" fmla="*/ 0 w 1803400"/>
              <a:gd name="connsiteY3" fmla="*/ 0 h 508000"/>
              <a:gd name="connsiteX0" fmla="*/ 0 w 1905000"/>
              <a:gd name="connsiteY0" fmla="*/ 0 h 292100"/>
              <a:gd name="connsiteX1" fmla="*/ 1905000 w 1905000"/>
              <a:gd name="connsiteY1" fmla="*/ 292100 h 292100"/>
              <a:gd name="connsiteX2" fmla="*/ 1016000 w 1905000"/>
              <a:gd name="connsiteY2" fmla="*/ 0 h 292100"/>
              <a:gd name="connsiteX3" fmla="*/ 0 w 1905000"/>
              <a:gd name="connsiteY3" fmla="*/ 0 h 292100"/>
              <a:gd name="connsiteX0" fmla="*/ 0 w 1905000"/>
              <a:gd name="connsiteY0" fmla="*/ 139700 h 431800"/>
              <a:gd name="connsiteX1" fmla="*/ 1905000 w 1905000"/>
              <a:gd name="connsiteY1" fmla="*/ 431800 h 431800"/>
              <a:gd name="connsiteX2" fmla="*/ 977900 w 1905000"/>
              <a:gd name="connsiteY2" fmla="*/ 0 h 431800"/>
              <a:gd name="connsiteX3" fmla="*/ 0 w 1905000"/>
              <a:gd name="connsiteY3" fmla="*/ 1397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431800">
                <a:moveTo>
                  <a:pt x="0" y="139700"/>
                </a:moveTo>
                <a:lnTo>
                  <a:pt x="1905000" y="431800"/>
                </a:lnTo>
                <a:lnTo>
                  <a:pt x="977900" y="0"/>
                </a:lnTo>
                <a:lnTo>
                  <a:pt x="0" y="13970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n 6"/>
          <p:cNvSpPr/>
          <p:nvPr/>
        </p:nvSpPr>
        <p:spPr>
          <a:xfrm>
            <a:off x="5181600" y="1481872"/>
            <a:ext cx="152772" cy="90981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00192" y="1749440"/>
                <a:ext cx="2664296" cy="625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 smtClean="0">
                            <a:latin typeface="Cambria Math"/>
                          </a:rPr>
                          <m:t>𝟏𝟐</m:t>
                        </m:r>
                      </m:num>
                      <m:den>
                        <m:r>
                          <a:rPr lang="en-GB" sz="2400" b="1" i="1" smtClean="0">
                            <a:latin typeface="Cambria Math"/>
                          </a:rPr>
                          <m:t>𝟓𝟎</m:t>
                        </m:r>
                      </m:den>
                    </m:f>
                    <m:r>
                      <a:rPr lang="en-GB" sz="2400" b="1" i="1" smtClean="0">
                        <a:latin typeface="Cambria Math"/>
                      </a:rPr>
                      <m:t>=</m:t>
                    </m:r>
                    <m:r>
                      <a:rPr lang="en-GB" sz="2400" b="1" i="1" smtClean="0">
                        <a:latin typeface="Cambria Math"/>
                      </a:rPr>
                      <m:t>𝟎</m:t>
                    </m:r>
                    <m:r>
                      <a:rPr lang="en-GB" sz="2400" b="1" i="1" smtClean="0">
                        <a:latin typeface="Cambria Math"/>
                      </a:rPr>
                      <m:t>.</m:t>
                    </m:r>
                    <m:r>
                      <a:rPr lang="en-GB" sz="2400" b="1" i="1" smtClean="0">
                        <a:latin typeface="Cambria Math"/>
                      </a:rPr>
                      <m:t>𝟐𝟒</m:t>
                    </m:r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749440"/>
                <a:ext cx="2664296" cy="62587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3425" b="-8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780992" y="4221088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probability of getting a 6 on an unfair die is 0.3. I throw the die 200 times. How many sixes might you expect to get?</a:t>
            </a:r>
            <a:endParaRPr lang="en-GB" sz="2400" dirty="0"/>
          </a:p>
        </p:txBody>
      </p:sp>
      <p:grpSp>
        <p:nvGrpSpPr>
          <p:cNvPr id="5" name="Group 15"/>
          <p:cNvGrpSpPr/>
          <p:nvPr/>
        </p:nvGrpSpPr>
        <p:grpSpPr>
          <a:xfrm>
            <a:off x="3491880" y="4293096"/>
            <a:ext cx="936104" cy="936104"/>
            <a:chOff x="323529" y="3933057"/>
            <a:chExt cx="936104" cy="936104"/>
          </a:xfrm>
        </p:grpSpPr>
        <p:sp>
          <p:nvSpPr>
            <p:cNvPr id="17" name="Rectangle 16"/>
            <p:cNvSpPr/>
            <p:nvPr/>
          </p:nvSpPr>
          <p:spPr>
            <a:xfrm>
              <a:off x="323529" y="3933057"/>
              <a:ext cx="936104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467544" y="4077073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719573" y="4329101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971600" y="4580640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9512" y="4577959"/>
                <a:ext cx="2952328" cy="11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/>
                  <a:t>Answer: </a:t>
                </a:r>
              </a:p>
              <a:p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/>
                      </a:rPr>
                      <m:t>𝟐𝟎𝟎</m:t>
                    </m:r>
                    <m:r>
                      <a:rPr lang="en-GB" sz="24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24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GB" sz="2400" b="1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2400" b="1" i="1" smtClean="0">
                        <a:latin typeface="Cambria Math"/>
                        <a:ea typeface="Cambria Math"/>
                      </a:rPr>
                      <m:t>𝟑</m:t>
                    </m:r>
                    <m:r>
                      <a:rPr lang="en-GB" sz="24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GB" sz="2400" b="1" i="1" smtClean="0">
                        <a:latin typeface="Cambria Math"/>
                        <a:ea typeface="Cambria Math"/>
                      </a:rPr>
                      <m:t>𝟔𝟎</m:t>
                    </m:r>
                    <m:r>
                      <a:rPr lang="en-GB" sz="2400" b="1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2400" b="1" dirty="0" smtClean="0"/>
                  <a:t>times</a:t>
                </a:r>
                <a:endParaRPr lang="en-GB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577959"/>
                <a:ext cx="2952328" cy="119180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3093" t="-4103" b="-112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0" y="378904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8628" y="5028615"/>
            <a:ext cx="2123132" cy="76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1656194"/>
            <a:ext cx="1512168" cy="76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2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 smtClean="0"/>
                <a:t>RECAP</a:t>
              </a:r>
              <a:r>
                <a:rPr lang="en-GB" sz="3200" dirty="0" smtClean="0"/>
                <a:t>: Estimating counts and probabilities</a:t>
              </a:r>
              <a:endParaRPr lang="en-GB" sz="32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43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55576" y="98072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table below shows the probabilities for spinning an A, B and C on a spinner. If I spin the spinner 150 times, estimate the number of Cs I will see.</a:t>
            </a:r>
            <a:endParaRPr lang="en-GB" dirty="0"/>
          </a:p>
        </p:txBody>
      </p:sp>
      <p:sp>
        <p:nvSpPr>
          <p:cNvPr id="6" name="Can 5"/>
          <p:cNvSpPr/>
          <p:nvPr/>
        </p:nvSpPr>
        <p:spPr>
          <a:xfrm>
            <a:off x="6626324" y="2890044"/>
            <a:ext cx="152586" cy="34339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5686524" y="2060848"/>
            <a:ext cx="1028700" cy="762000"/>
          </a:xfrm>
          <a:custGeom>
            <a:avLst/>
            <a:gdLst>
              <a:gd name="connsiteX0" fmla="*/ 0 w 1028700"/>
              <a:gd name="connsiteY0" fmla="*/ 762000 h 762000"/>
              <a:gd name="connsiteX1" fmla="*/ 901700 w 1028700"/>
              <a:gd name="connsiteY1" fmla="*/ 0 h 762000"/>
              <a:gd name="connsiteX2" fmla="*/ 1028700 w 1028700"/>
              <a:gd name="connsiteY2" fmla="*/ 762000 h 762000"/>
              <a:gd name="connsiteX3" fmla="*/ 0 w 1028700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762000">
                <a:moveTo>
                  <a:pt x="0" y="762000"/>
                </a:moveTo>
                <a:lnTo>
                  <a:pt x="901700" y="0"/>
                </a:lnTo>
                <a:lnTo>
                  <a:pt x="1028700" y="762000"/>
                </a:lnTo>
                <a:lnTo>
                  <a:pt x="0" y="762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6588224" y="2060848"/>
            <a:ext cx="977900" cy="1054100"/>
          </a:xfrm>
          <a:custGeom>
            <a:avLst/>
            <a:gdLst>
              <a:gd name="connsiteX0" fmla="*/ 0 w 901700"/>
              <a:gd name="connsiteY0" fmla="*/ 0 h 1257300"/>
              <a:gd name="connsiteX1" fmla="*/ 114300 w 901700"/>
              <a:gd name="connsiteY1" fmla="*/ 762000 h 1257300"/>
              <a:gd name="connsiteX2" fmla="*/ 901700 w 901700"/>
              <a:gd name="connsiteY2" fmla="*/ 1257300 h 1257300"/>
              <a:gd name="connsiteX3" fmla="*/ 0 w 901700"/>
              <a:gd name="connsiteY3" fmla="*/ 0 h 1257300"/>
              <a:gd name="connsiteX0" fmla="*/ 0 w 977900"/>
              <a:gd name="connsiteY0" fmla="*/ 0 h 1054100"/>
              <a:gd name="connsiteX1" fmla="*/ 114300 w 977900"/>
              <a:gd name="connsiteY1" fmla="*/ 762000 h 1054100"/>
              <a:gd name="connsiteX2" fmla="*/ 977900 w 977900"/>
              <a:gd name="connsiteY2" fmla="*/ 1054100 h 1054100"/>
              <a:gd name="connsiteX3" fmla="*/ 0 w 9779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900" h="1054100">
                <a:moveTo>
                  <a:pt x="0" y="0"/>
                </a:moveTo>
                <a:lnTo>
                  <a:pt x="114300" y="762000"/>
                </a:lnTo>
                <a:lnTo>
                  <a:pt x="977900" y="1054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5673824" y="2683148"/>
            <a:ext cx="1905000" cy="431800"/>
          </a:xfrm>
          <a:custGeom>
            <a:avLst/>
            <a:gdLst>
              <a:gd name="connsiteX0" fmla="*/ 0 w 1803400"/>
              <a:gd name="connsiteY0" fmla="*/ 0 h 508000"/>
              <a:gd name="connsiteX1" fmla="*/ 1803400 w 1803400"/>
              <a:gd name="connsiteY1" fmla="*/ 508000 h 508000"/>
              <a:gd name="connsiteX2" fmla="*/ 1016000 w 1803400"/>
              <a:gd name="connsiteY2" fmla="*/ 0 h 508000"/>
              <a:gd name="connsiteX3" fmla="*/ 0 w 1803400"/>
              <a:gd name="connsiteY3" fmla="*/ 0 h 508000"/>
              <a:gd name="connsiteX0" fmla="*/ 0 w 1905000"/>
              <a:gd name="connsiteY0" fmla="*/ 0 h 292100"/>
              <a:gd name="connsiteX1" fmla="*/ 1905000 w 1905000"/>
              <a:gd name="connsiteY1" fmla="*/ 292100 h 292100"/>
              <a:gd name="connsiteX2" fmla="*/ 1016000 w 1905000"/>
              <a:gd name="connsiteY2" fmla="*/ 0 h 292100"/>
              <a:gd name="connsiteX3" fmla="*/ 0 w 1905000"/>
              <a:gd name="connsiteY3" fmla="*/ 0 h 292100"/>
              <a:gd name="connsiteX0" fmla="*/ 0 w 1905000"/>
              <a:gd name="connsiteY0" fmla="*/ 139700 h 431800"/>
              <a:gd name="connsiteX1" fmla="*/ 1905000 w 1905000"/>
              <a:gd name="connsiteY1" fmla="*/ 431800 h 431800"/>
              <a:gd name="connsiteX2" fmla="*/ 977900 w 1905000"/>
              <a:gd name="connsiteY2" fmla="*/ 0 h 431800"/>
              <a:gd name="connsiteX3" fmla="*/ 0 w 1905000"/>
              <a:gd name="connsiteY3" fmla="*/ 1397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431800">
                <a:moveTo>
                  <a:pt x="0" y="139700"/>
                </a:moveTo>
                <a:lnTo>
                  <a:pt x="1905000" y="431800"/>
                </a:lnTo>
                <a:lnTo>
                  <a:pt x="977900" y="0"/>
                </a:lnTo>
                <a:lnTo>
                  <a:pt x="0" y="13970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n 9"/>
          <p:cNvSpPr/>
          <p:nvPr/>
        </p:nvSpPr>
        <p:spPr>
          <a:xfrm>
            <a:off x="6626138" y="1793280"/>
            <a:ext cx="152772" cy="90981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53858"/>
              </p:ext>
            </p:extLst>
          </p:nvPr>
        </p:nvGraphicFramePr>
        <p:xfrm>
          <a:off x="1619672" y="2060848"/>
          <a:ext cx="3240360" cy="74168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269111"/>
                <a:gridCol w="640080"/>
                <a:gridCol w="640080"/>
                <a:gridCol w="69108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Outcome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Probability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0.34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616" y="292494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P(C) = 1 – 0.12 – 0.34 = 0.54</a:t>
            </a:r>
          </a:p>
          <a:p>
            <a:r>
              <a:rPr lang="en-GB" b="1" dirty="0" smtClean="0"/>
              <a:t>Estimate Cs seen = 0.54 x 150 = 81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1043608" y="2924944"/>
            <a:ext cx="3456384" cy="76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9103478">
            <a:off x="6228184" y="22768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3777335">
            <a:off x="6798545" y="248052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B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1307297">
            <a:off x="6469403" y="26613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400506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53858"/>
              </p:ext>
            </p:extLst>
          </p:nvPr>
        </p:nvGraphicFramePr>
        <p:xfrm>
          <a:off x="1619672" y="5013176"/>
          <a:ext cx="3240360" cy="74168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269111"/>
                <a:gridCol w="640080"/>
                <a:gridCol w="640080"/>
                <a:gridCol w="69108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Outcome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55576" y="4221088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spin another spinner 120 times and see the following counts: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is the relative frequency of B?</a:t>
            </a:r>
          </a:p>
          <a:p>
            <a:r>
              <a:rPr lang="en-GB" b="1" dirty="0" smtClean="0"/>
              <a:t>45/120 = 0.375</a:t>
            </a:r>
            <a:endParaRPr lang="en-GB" b="1" dirty="0"/>
          </a:p>
        </p:txBody>
      </p:sp>
      <p:sp>
        <p:nvSpPr>
          <p:cNvPr id="20" name="Rectangle 19"/>
          <p:cNvSpPr/>
          <p:nvPr/>
        </p:nvSpPr>
        <p:spPr>
          <a:xfrm>
            <a:off x="827584" y="6237312"/>
            <a:ext cx="3456384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1520" y="1052736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79512" y="4221088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23" name="Can 22"/>
          <p:cNvSpPr/>
          <p:nvPr/>
        </p:nvSpPr>
        <p:spPr>
          <a:xfrm>
            <a:off x="6660418" y="5677892"/>
            <a:ext cx="152586" cy="34339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>
            <a:off x="5720618" y="4848696"/>
            <a:ext cx="1028700" cy="762000"/>
          </a:xfrm>
          <a:custGeom>
            <a:avLst/>
            <a:gdLst>
              <a:gd name="connsiteX0" fmla="*/ 0 w 1028700"/>
              <a:gd name="connsiteY0" fmla="*/ 762000 h 762000"/>
              <a:gd name="connsiteX1" fmla="*/ 901700 w 1028700"/>
              <a:gd name="connsiteY1" fmla="*/ 0 h 762000"/>
              <a:gd name="connsiteX2" fmla="*/ 1028700 w 1028700"/>
              <a:gd name="connsiteY2" fmla="*/ 762000 h 762000"/>
              <a:gd name="connsiteX3" fmla="*/ 0 w 1028700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762000">
                <a:moveTo>
                  <a:pt x="0" y="762000"/>
                </a:moveTo>
                <a:lnTo>
                  <a:pt x="901700" y="0"/>
                </a:lnTo>
                <a:lnTo>
                  <a:pt x="1028700" y="762000"/>
                </a:lnTo>
                <a:lnTo>
                  <a:pt x="0" y="762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6622318" y="4848696"/>
            <a:ext cx="977900" cy="1054100"/>
          </a:xfrm>
          <a:custGeom>
            <a:avLst/>
            <a:gdLst>
              <a:gd name="connsiteX0" fmla="*/ 0 w 901700"/>
              <a:gd name="connsiteY0" fmla="*/ 0 h 1257300"/>
              <a:gd name="connsiteX1" fmla="*/ 114300 w 901700"/>
              <a:gd name="connsiteY1" fmla="*/ 762000 h 1257300"/>
              <a:gd name="connsiteX2" fmla="*/ 901700 w 901700"/>
              <a:gd name="connsiteY2" fmla="*/ 1257300 h 1257300"/>
              <a:gd name="connsiteX3" fmla="*/ 0 w 901700"/>
              <a:gd name="connsiteY3" fmla="*/ 0 h 1257300"/>
              <a:gd name="connsiteX0" fmla="*/ 0 w 977900"/>
              <a:gd name="connsiteY0" fmla="*/ 0 h 1054100"/>
              <a:gd name="connsiteX1" fmla="*/ 114300 w 977900"/>
              <a:gd name="connsiteY1" fmla="*/ 762000 h 1054100"/>
              <a:gd name="connsiteX2" fmla="*/ 977900 w 977900"/>
              <a:gd name="connsiteY2" fmla="*/ 1054100 h 1054100"/>
              <a:gd name="connsiteX3" fmla="*/ 0 w 9779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900" h="1054100">
                <a:moveTo>
                  <a:pt x="0" y="0"/>
                </a:moveTo>
                <a:lnTo>
                  <a:pt x="114300" y="762000"/>
                </a:lnTo>
                <a:lnTo>
                  <a:pt x="977900" y="1054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/>
          <p:cNvSpPr/>
          <p:nvPr/>
        </p:nvSpPr>
        <p:spPr>
          <a:xfrm>
            <a:off x="5707918" y="5470996"/>
            <a:ext cx="1905000" cy="431800"/>
          </a:xfrm>
          <a:custGeom>
            <a:avLst/>
            <a:gdLst>
              <a:gd name="connsiteX0" fmla="*/ 0 w 1803400"/>
              <a:gd name="connsiteY0" fmla="*/ 0 h 508000"/>
              <a:gd name="connsiteX1" fmla="*/ 1803400 w 1803400"/>
              <a:gd name="connsiteY1" fmla="*/ 508000 h 508000"/>
              <a:gd name="connsiteX2" fmla="*/ 1016000 w 1803400"/>
              <a:gd name="connsiteY2" fmla="*/ 0 h 508000"/>
              <a:gd name="connsiteX3" fmla="*/ 0 w 1803400"/>
              <a:gd name="connsiteY3" fmla="*/ 0 h 508000"/>
              <a:gd name="connsiteX0" fmla="*/ 0 w 1905000"/>
              <a:gd name="connsiteY0" fmla="*/ 0 h 292100"/>
              <a:gd name="connsiteX1" fmla="*/ 1905000 w 1905000"/>
              <a:gd name="connsiteY1" fmla="*/ 292100 h 292100"/>
              <a:gd name="connsiteX2" fmla="*/ 1016000 w 1905000"/>
              <a:gd name="connsiteY2" fmla="*/ 0 h 292100"/>
              <a:gd name="connsiteX3" fmla="*/ 0 w 1905000"/>
              <a:gd name="connsiteY3" fmla="*/ 0 h 292100"/>
              <a:gd name="connsiteX0" fmla="*/ 0 w 1905000"/>
              <a:gd name="connsiteY0" fmla="*/ 139700 h 431800"/>
              <a:gd name="connsiteX1" fmla="*/ 1905000 w 1905000"/>
              <a:gd name="connsiteY1" fmla="*/ 431800 h 431800"/>
              <a:gd name="connsiteX2" fmla="*/ 977900 w 1905000"/>
              <a:gd name="connsiteY2" fmla="*/ 0 h 431800"/>
              <a:gd name="connsiteX3" fmla="*/ 0 w 1905000"/>
              <a:gd name="connsiteY3" fmla="*/ 1397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431800">
                <a:moveTo>
                  <a:pt x="0" y="139700"/>
                </a:moveTo>
                <a:lnTo>
                  <a:pt x="1905000" y="431800"/>
                </a:lnTo>
                <a:lnTo>
                  <a:pt x="977900" y="0"/>
                </a:lnTo>
                <a:lnTo>
                  <a:pt x="0" y="13970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an 26"/>
          <p:cNvSpPr/>
          <p:nvPr/>
        </p:nvSpPr>
        <p:spPr>
          <a:xfrm>
            <a:off x="6660232" y="4581128"/>
            <a:ext cx="152772" cy="90981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 rot="19103478">
            <a:off x="6262278" y="50647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3777335">
            <a:off x="6832639" y="526837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B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1307297">
            <a:off x="6503497" y="544922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10739</TotalTime>
  <Words>2447</Words>
  <Application>Microsoft Office PowerPoint</Application>
  <PresentationFormat>On-screen Show (4:3)</PresentationFormat>
  <Paragraphs>614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Cambria Math</vt:lpstr>
      <vt:lpstr>Helvetica</vt:lpstr>
      <vt:lpstr>Symbol</vt:lpstr>
      <vt:lpstr>Times New Roman</vt:lpstr>
      <vt:lpstr>Wingdings</vt:lpstr>
      <vt:lpstr>Office Theme</vt:lpstr>
      <vt:lpstr>GCSE: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Oxford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8: Probability</dc:title>
  <dc:creator>jamf</dc:creator>
  <cp:lastModifiedBy>J FROST (JAF)</cp:lastModifiedBy>
  <cp:revision>72</cp:revision>
  <dcterms:created xsi:type="dcterms:W3CDTF">2013-12-28T17:38:59Z</dcterms:created>
  <dcterms:modified xsi:type="dcterms:W3CDTF">2017-04-26T07:26:20Z</dcterms:modified>
</cp:coreProperties>
</file>