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81" r:id="rId2"/>
    <p:sldId id="655" r:id="rId3"/>
    <p:sldId id="508" r:id="rId4"/>
    <p:sldId id="588" r:id="rId5"/>
    <p:sldId id="633" r:id="rId6"/>
    <p:sldId id="641" r:id="rId7"/>
    <p:sldId id="642" r:id="rId8"/>
    <p:sldId id="634" r:id="rId9"/>
    <p:sldId id="643" r:id="rId10"/>
    <p:sldId id="646" r:id="rId11"/>
    <p:sldId id="644" r:id="rId12"/>
    <p:sldId id="645" r:id="rId13"/>
    <p:sldId id="647" r:id="rId14"/>
    <p:sldId id="648" r:id="rId15"/>
    <p:sldId id="649" r:id="rId16"/>
    <p:sldId id="650" r:id="rId17"/>
    <p:sldId id="652" r:id="rId18"/>
    <p:sldId id="651" r:id="rId19"/>
    <p:sldId id="653" r:id="rId20"/>
    <p:sldId id="65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0" autoAdjust="0"/>
    <p:restoredTop sz="88534" autoAdjust="0"/>
  </p:normalViewPr>
  <p:slideViewPr>
    <p:cSldViewPr>
      <p:cViewPr varScale="1">
        <p:scale>
          <a:sx n="115" d="100"/>
          <a:sy n="115" d="100"/>
        </p:scale>
        <p:origin x="1590" y="84"/>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15/11/2019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15/11/2019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15/11/2019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300.png"/><Relationship Id="rId16"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1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image" Target="../media/image71.png"/><Relationship Id="rId16"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17.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18" Type="http://schemas.openxmlformats.org/officeDocument/2006/relationships/image" Target="../media/image103.png"/><Relationship Id="rId3" Type="http://schemas.openxmlformats.org/officeDocument/2006/relationships/image" Target="../media/image88.png"/><Relationship Id="rId21" Type="http://schemas.openxmlformats.org/officeDocument/2006/relationships/image" Target="../media/image106.png"/><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image" Target="../media/image102.png"/><Relationship Id="rId2" Type="http://schemas.openxmlformats.org/officeDocument/2006/relationships/image" Target="../media/image87.png"/><Relationship Id="rId16" Type="http://schemas.openxmlformats.org/officeDocument/2006/relationships/image" Target="../media/image101.png"/><Relationship Id="rId20"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6.png"/><Relationship Id="rId24" Type="http://schemas.openxmlformats.org/officeDocument/2006/relationships/image" Target="../media/image109.png"/><Relationship Id="rId5" Type="http://schemas.openxmlformats.org/officeDocument/2006/relationships/image" Target="../media/image90.png"/><Relationship Id="rId15" Type="http://schemas.openxmlformats.org/officeDocument/2006/relationships/image" Target="../media/image100.png"/><Relationship Id="rId23" Type="http://schemas.openxmlformats.org/officeDocument/2006/relationships/image" Target="../media/image108.png"/><Relationship Id="rId10" Type="http://schemas.openxmlformats.org/officeDocument/2006/relationships/image" Target="../media/image95.png"/><Relationship Id="rId19" Type="http://schemas.openxmlformats.org/officeDocument/2006/relationships/image" Target="../media/image104.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 Id="rId22" Type="http://schemas.openxmlformats.org/officeDocument/2006/relationships/image" Target="../media/image1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 Type="http://schemas.openxmlformats.org/officeDocument/2006/relationships/image" Target="../media/image110.png"/><Relationship Id="rId16"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5" Type="http://schemas.openxmlformats.org/officeDocument/2006/relationships/image" Target="../media/image12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12" Type="http://schemas.microsoft.com/office/2007/relationships/hdphoto" Target="../media/hdphoto4.wdp"/><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4" Type="http://schemas.openxmlformats.org/officeDocument/2006/relationships/image" Target="../media/image128.png"/></Relationships>
</file>

<file path=ppt/slides/_rels/slide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10.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10.png"/><Relationship Id="rId1" Type="http://schemas.openxmlformats.org/officeDocument/2006/relationships/slideLayout" Target="../slideLayouts/slideLayout7.xml"/><Relationship Id="rId6" Type="http://schemas.openxmlformats.org/officeDocument/2006/relationships/image" Target="../media/image910.png"/><Relationship Id="rId11" Type="http://schemas.openxmlformats.org/officeDocument/2006/relationships/image" Target="../media/image14.png"/><Relationship Id="rId5" Type="http://schemas.openxmlformats.org/officeDocument/2006/relationships/image" Target="../media/image810.png"/><Relationship Id="rId10" Type="http://schemas.openxmlformats.org/officeDocument/2006/relationships/image" Target="../media/image13.png"/><Relationship Id="rId4" Type="http://schemas.openxmlformats.org/officeDocument/2006/relationships/image" Target="../media/image710.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image" Target="../media/image26.png"/><Relationship Id="rId16"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Stats1 Chapter 5 :: </a:t>
            </a:r>
            <a:r>
              <a:rPr lang="en-GB" dirty="0"/>
              <a:t>Probability</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smtClean="0"/>
              <a:t>jamie@drfrostmaths.com</a:t>
            </a:r>
            <a:endParaRPr lang="en-GB" sz="2800" dirty="0"/>
          </a:p>
          <a:p>
            <a:r>
              <a:rPr lang="en-GB" sz="2000" b="1" dirty="0"/>
              <a:t>www.drfrostmaths.com</a:t>
            </a:r>
            <a:br>
              <a:rPr lang="en-GB" sz="2000" b="1" dirty="0"/>
            </a:br>
            <a:r>
              <a:rPr lang="en-GB" sz="2000" b="1" dirty="0"/>
              <a:t>@DrFrostMaths</a:t>
            </a:r>
            <a:r>
              <a:rPr lang="en-GB" sz="2000" dirty="0"/>
              <a:t>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7504" y="6461720"/>
            <a:ext cx="4104456" cy="369332"/>
          </a:xfrm>
          <a:prstGeom prst="rect">
            <a:avLst/>
          </a:prstGeom>
          <a:noFill/>
        </p:spPr>
        <p:txBody>
          <a:bodyPr wrap="square" rtlCol="0">
            <a:spAutoFit/>
          </a:bodyPr>
          <a:lstStyle/>
          <a:p>
            <a:r>
              <a:rPr lang="en-GB" dirty="0"/>
              <a:t>Last modified: </a:t>
            </a:r>
            <a:r>
              <a:rPr lang="en-GB" dirty="0" smtClean="0"/>
              <a:t>15</a:t>
            </a:r>
            <a:r>
              <a:rPr lang="en-GB" baseline="30000" dirty="0" smtClean="0"/>
              <a:t>th</a:t>
            </a:r>
            <a:r>
              <a:rPr lang="en-GB" dirty="0" smtClean="0"/>
              <a:t> November 2019</a:t>
            </a:r>
            <a:endParaRPr lang="en-GB" dirty="0"/>
          </a:p>
        </p:txBody>
      </p: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 involving probabilities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836712"/>
            <a:ext cx="7632848" cy="369332"/>
          </a:xfrm>
          <a:prstGeom prst="rect">
            <a:avLst/>
          </a:prstGeom>
          <a:noFill/>
        </p:spPr>
        <p:txBody>
          <a:bodyPr wrap="square" rtlCol="0">
            <a:spAutoFit/>
          </a:bodyPr>
          <a:lstStyle/>
          <a:p>
            <a:r>
              <a:rPr lang="en-GB" dirty="0"/>
              <a:t>We can either put frequencies or probabilities into the Venn Diagram.</a:t>
            </a:r>
          </a:p>
        </p:txBody>
      </p:sp>
      <mc:AlternateContent xmlns:mc="http://schemas.openxmlformats.org/markup-compatibility/2006" xmlns:a14="http://schemas.microsoft.com/office/drawing/2010/main">
        <mc:Choice Requires="a14">
          <p:sp>
            <p:nvSpPr>
              <p:cNvPr id="6" name="TextBox 5"/>
              <p:cNvSpPr txBox="1"/>
              <p:nvPr/>
            </p:nvSpPr>
            <p:spPr>
              <a:xfrm>
                <a:off x="467544" y="1434129"/>
                <a:ext cx="8001396"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dirty="0" smtClean="0"/>
                  <a:t>Given that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𝐴</m:t>
                        </m:r>
                      </m:e>
                    </m:d>
                    <m:r>
                      <a:rPr lang="en-GB" sz="1600" b="0" i="1" smtClean="0">
                        <a:latin typeface="Cambria Math" panose="02040503050406030204" pitchFamily="18" charset="0"/>
                      </a:rPr>
                      <m:t>=0.6</m:t>
                    </m:r>
                  </m:oMath>
                </a14:m>
                <a:r>
                  <a:rPr lang="en-GB" sz="1600" dirty="0"/>
                  <a:t> and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𝐴</m:t>
                        </m:r>
                        <m:r>
                          <a:rPr lang="en-GB" sz="1600" b="0" i="1" smtClean="0">
                            <a:latin typeface="Cambria Math" panose="02040503050406030204" pitchFamily="18" charset="0"/>
                          </a:rPr>
                          <m:t> </m:t>
                        </m:r>
                        <m:r>
                          <a:rPr lang="en-GB" sz="1600" b="0" i="1" smtClean="0">
                            <a:latin typeface="Cambria Math" panose="02040503050406030204" pitchFamily="18" charset="0"/>
                          </a:rPr>
                          <m:t>𝑜𝑟</m:t>
                        </m:r>
                        <m:r>
                          <a:rPr lang="en-GB" sz="1600" b="0" i="1" smtClean="0">
                            <a:latin typeface="Cambria Math" panose="02040503050406030204" pitchFamily="18" charset="0"/>
                          </a:rPr>
                          <m:t> </m:t>
                        </m:r>
                        <m:r>
                          <a:rPr lang="en-GB" sz="1600" b="0" i="1" smtClean="0">
                            <a:latin typeface="Cambria Math" panose="02040503050406030204" pitchFamily="18" charset="0"/>
                          </a:rPr>
                          <m:t>𝐵</m:t>
                        </m:r>
                      </m:e>
                    </m:d>
                    <m:r>
                      <a:rPr lang="en-GB" sz="1600" b="0" i="1" smtClean="0">
                        <a:latin typeface="Cambria Math" panose="02040503050406030204" pitchFamily="18" charset="0"/>
                      </a:rPr>
                      <m:t>=0.85</m:t>
                    </m:r>
                  </m:oMath>
                </a14:m>
                <a:r>
                  <a:rPr lang="en-GB" sz="1600" dirty="0"/>
                  <a:t>, find the probability of:</a:t>
                </a:r>
              </a:p>
              <a:p>
                <a:pPr marL="342900" indent="-342900">
                  <a:buAutoNum type="alphaLcParenR"/>
                </a:pPr>
                <a:r>
                  <a:rPr lang="en-GB" sz="1600" b="0" dirty="0"/>
                  <a:t> </a:t>
                </a:r>
                <a14:m>
                  <m:oMath xmlns:m="http://schemas.openxmlformats.org/officeDocument/2006/math">
                    <m:r>
                      <a:rPr lang="en-GB" sz="1600" b="0" i="1" smtClean="0">
                        <a:latin typeface="Cambria Math" panose="02040503050406030204" pitchFamily="18" charset="0"/>
                      </a:rPr>
                      <m:t>𝑃</m:t>
                    </m:r>
                    <m:r>
                      <a:rPr lang="en-GB" sz="1600" b="0" i="1" smtClean="0">
                        <a:latin typeface="Cambria Math" panose="02040503050406030204" pitchFamily="18" charset="0"/>
                      </a:rPr>
                      <m:t>(</m:t>
                    </m:r>
                    <m:r>
                      <a:rPr lang="en-GB" sz="1600" b="0" i="1" smtClean="0">
                        <a:latin typeface="Cambria Math" panose="02040503050406030204" pitchFamily="18" charset="0"/>
                      </a:rPr>
                      <m:t>𝑛𝑜𝑡</m:t>
                    </m:r>
                    <m:r>
                      <a:rPr lang="en-GB" sz="1600" b="0" i="1" smtClean="0">
                        <a:latin typeface="Cambria Math" panose="02040503050406030204" pitchFamily="18" charset="0"/>
                      </a:rPr>
                      <m:t> </m:t>
                    </m:r>
                    <m:r>
                      <a:rPr lang="en-GB" sz="1600" b="0" i="1" smtClean="0">
                        <a:latin typeface="Cambria Math" panose="02040503050406030204" pitchFamily="18" charset="0"/>
                      </a:rPr>
                      <m:t>𝐴</m:t>
                    </m:r>
                    <m:r>
                      <a:rPr lang="en-GB" sz="1600" b="0" i="1" smtClean="0">
                        <a:latin typeface="Cambria Math" panose="02040503050406030204" pitchFamily="18" charset="0"/>
                      </a:rPr>
                      <m:t> </m:t>
                    </m:r>
                    <m:r>
                      <a:rPr lang="en-GB" sz="1600" b="0" i="1" smtClean="0">
                        <a:latin typeface="Cambria Math" panose="02040503050406030204" pitchFamily="18" charset="0"/>
                      </a:rPr>
                      <m:t>𝑎𝑛𝑑</m:t>
                    </m:r>
                    <m:r>
                      <a:rPr lang="en-GB" sz="1600" b="0" i="1" smtClean="0">
                        <a:latin typeface="Cambria Math" panose="02040503050406030204" pitchFamily="18" charset="0"/>
                      </a:rPr>
                      <m:t> </m:t>
                    </m:r>
                    <m:r>
                      <a:rPr lang="en-GB" sz="1600" b="0" i="1" smtClean="0">
                        <a:latin typeface="Cambria Math" panose="02040503050406030204" pitchFamily="18" charset="0"/>
                      </a:rPr>
                      <m:t>𝐵</m:t>
                    </m:r>
                    <m:r>
                      <a:rPr lang="en-GB" sz="1600" b="0" i="1" smtClean="0">
                        <a:latin typeface="Cambria Math" panose="02040503050406030204" pitchFamily="18" charset="0"/>
                      </a:rPr>
                      <m:t>)</m:t>
                    </m:r>
                  </m:oMath>
                </a14:m>
                <a:endParaRPr lang="en-GB" sz="1600" dirty="0"/>
              </a:p>
              <a:p>
                <a:pPr marL="342900" indent="-342900">
                  <a:buAutoNum type="alphaLcParenR"/>
                </a:pPr>
                <a:r>
                  <a:rPr lang="en-GB" sz="1600" dirty="0"/>
                  <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𝑛𝑒𝑖𝑡h𝑒𝑟</m:t>
                        </m:r>
                        <m:r>
                          <a:rPr lang="en-GB" sz="1600" b="0" i="1" smtClean="0">
                            <a:latin typeface="Cambria Math" panose="02040503050406030204" pitchFamily="18" charset="0"/>
                          </a:rPr>
                          <m:t> </m:t>
                        </m:r>
                        <m:r>
                          <a:rPr lang="en-GB" sz="1600" b="0" i="1" smtClean="0">
                            <a:latin typeface="Cambria Math" panose="02040503050406030204" pitchFamily="18" charset="0"/>
                          </a:rPr>
                          <m:t>𝐴</m:t>
                        </m:r>
                        <m:r>
                          <a:rPr lang="en-GB" sz="1600" b="0" i="1" smtClean="0">
                            <a:latin typeface="Cambria Math" panose="02040503050406030204" pitchFamily="18" charset="0"/>
                          </a:rPr>
                          <m:t> </m:t>
                        </m:r>
                        <m:r>
                          <a:rPr lang="en-GB" sz="1600" b="0" i="1" smtClean="0">
                            <a:latin typeface="Cambria Math" panose="02040503050406030204" pitchFamily="18" charset="0"/>
                          </a:rPr>
                          <m:t>𝑛𝑜𝑟</m:t>
                        </m:r>
                        <m:r>
                          <a:rPr lang="en-GB" sz="1600" b="0" i="1" smtClean="0">
                            <a:latin typeface="Cambria Math" panose="02040503050406030204" pitchFamily="18" charset="0"/>
                          </a:rPr>
                          <m:t> </m:t>
                        </m:r>
                        <m:r>
                          <a:rPr lang="en-GB" sz="1600" b="0" i="1" smtClean="0">
                            <a:latin typeface="Cambria Math" panose="02040503050406030204" pitchFamily="18" charset="0"/>
                          </a:rPr>
                          <m:t>𝐵</m:t>
                        </m:r>
                      </m:e>
                    </m:d>
                  </m:oMath>
                </a14:m>
                <a:endParaRPr lang="en-GB"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467544" y="1434129"/>
                <a:ext cx="8001396" cy="830997"/>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8" name="Rectangle 7"/>
          <p:cNvSpPr/>
          <p:nvPr/>
        </p:nvSpPr>
        <p:spPr>
          <a:xfrm>
            <a:off x="1064990" y="2945116"/>
            <a:ext cx="3024336" cy="16527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Oval 8"/>
          <p:cNvSpPr/>
          <p:nvPr/>
        </p:nvSpPr>
        <p:spPr>
          <a:xfrm>
            <a:off x="1365722" y="3199185"/>
            <a:ext cx="1512168"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Oval 9"/>
          <p:cNvSpPr/>
          <p:nvPr/>
        </p:nvSpPr>
        <p:spPr>
          <a:xfrm>
            <a:off x="2289126" y="3199185"/>
            <a:ext cx="1512168"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p:cNvSpPr txBox="1"/>
              <p:nvPr/>
            </p:nvSpPr>
            <p:spPr>
              <a:xfrm>
                <a:off x="1270382" y="3092859"/>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1270382" y="3092859"/>
                <a:ext cx="36004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536594" y="3075434"/>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3536594" y="3075434"/>
                <a:ext cx="360040"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07018" y="2829853"/>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707018" y="2829853"/>
                <a:ext cx="360040" cy="369332"/>
              </a:xfrm>
              <a:prstGeom prst="rect">
                <a:avLst/>
              </a:prstGeom>
              <a:blipFill>
                <a:blip r:embed="rId5"/>
                <a:stretch>
                  <a:fillRect/>
                </a:stretch>
              </a:blipFill>
            </p:spPr>
            <p:txBody>
              <a:bodyPr/>
              <a:lstStyle/>
              <a:p>
                <a:r>
                  <a:rPr lang="en-GB">
                    <a:noFill/>
                  </a:rPr>
                  <a:t> </a:t>
                </a:r>
              </a:p>
            </p:txBody>
          </p:sp>
        </mc:Fallback>
      </mc:AlternateContent>
      <p:sp>
        <p:nvSpPr>
          <p:cNvPr id="14" name="TextBox 13"/>
          <p:cNvSpPr txBox="1"/>
          <p:nvPr/>
        </p:nvSpPr>
        <p:spPr>
          <a:xfrm>
            <a:off x="1865462" y="3505937"/>
            <a:ext cx="713978" cy="369332"/>
          </a:xfrm>
          <a:prstGeom prst="rect">
            <a:avLst/>
          </a:prstGeom>
          <a:noFill/>
        </p:spPr>
        <p:txBody>
          <a:bodyPr wrap="square" rtlCol="0">
            <a:spAutoFit/>
          </a:bodyPr>
          <a:lstStyle/>
          <a:p>
            <a:r>
              <a:rPr lang="en-GB" dirty="0">
                <a:solidFill>
                  <a:schemeClr val="accent1"/>
                </a:solidFill>
              </a:rPr>
              <a:t>0.6</a:t>
            </a:r>
          </a:p>
        </p:txBody>
      </p:sp>
      <p:cxnSp>
        <p:nvCxnSpPr>
          <p:cNvPr id="16" name="Straight Arrow Connector 15"/>
          <p:cNvCxnSpPr/>
          <p:nvPr/>
        </p:nvCxnSpPr>
        <p:spPr>
          <a:xfrm>
            <a:off x="1470435" y="3807686"/>
            <a:ext cx="1309030" cy="4192"/>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450402" y="4297653"/>
            <a:ext cx="2338713" cy="915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55553" y="4219035"/>
            <a:ext cx="713978" cy="369332"/>
          </a:xfrm>
          <a:prstGeom prst="rect">
            <a:avLst/>
          </a:prstGeom>
          <a:noFill/>
        </p:spPr>
        <p:txBody>
          <a:bodyPr wrap="square" rtlCol="0">
            <a:spAutoFit/>
          </a:bodyPr>
          <a:lstStyle/>
          <a:p>
            <a:r>
              <a:rPr lang="en-GB" dirty="0">
                <a:solidFill>
                  <a:schemeClr val="accent1"/>
                </a:solidFill>
              </a:rPr>
              <a:t>0.85</a:t>
            </a:r>
          </a:p>
        </p:txBody>
      </p:sp>
      <p:sp>
        <p:nvSpPr>
          <p:cNvPr id="20" name="TextBox 19"/>
          <p:cNvSpPr txBox="1"/>
          <p:nvPr/>
        </p:nvSpPr>
        <p:spPr>
          <a:xfrm>
            <a:off x="3045210" y="3586838"/>
            <a:ext cx="713978" cy="369332"/>
          </a:xfrm>
          <a:prstGeom prst="rect">
            <a:avLst/>
          </a:prstGeom>
          <a:noFill/>
        </p:spPr>
        <p:txBody>
          <a:bodyPr wrap="square" rtlCol="0">
            <a:spAutoFit/>
          </a:bodyPr>
          <a:lstStyle/>
          <a:p>
            <a:r>
              <a:rPr lang="en-GB" dirty="0">
                <a:solidFill>
                  <a:schemeClr val="accent1"/>
                </a:solidFill>
              </a:rPr>
              <a:t>0.25</a:t>
            </a:r>
          </a:p>
        </p:txBody>
      </p:sp>
      <p:sp>
        <p:nvSpPr>
          <p:cNvPr id="21" name="TextBox 20"/>
          <p:cNvSpPr txBox="1"/>
          <p:nvPr/>
        </p:nvSpPr>
        <p:spPr>
          <a:xfrm>
            <a:off x="2289126" y="2917393"/>
            <a:ext cx="713978" cy="369332"/>
          </a:xfrm>
          <a:prstGeom prst="rect">
            <a:avLst/>
          </a:prstGeom>
          <a:noFill/>
        </p:spPr>
        <p:txBody>
          <a:bodyPr wrap="square" rtlCol="0">
            <a:spAutoFit/>
          </a:bodyPr>
          <a:lstStyle/>
          <a:p>
            <a:r>
              <a:rPr lang="en-GB" dirty="0">
                <a:solidFill>
                  <a:schemeClr val="accent1"/>
                </a:solidFill>
              </a:rPr>
              <a:t>0.15</a:t>
            </a:r>
          </a:p>
        </p:txBody>
      </p:sp>
      <mc:AlternateContent xmlns:mc="http://schemas.openxmlformats.org/markup-compatibility/2006" xmlns:a14="http://schemas.microsoft.com/office/drawing/2010/main">
        <mc:Choice Requires="a14">
          <p:sp>
            <p:nvSpPr>
              <p:cNvPr id="23" name="TextBox 22"/>
              <p:cNvSpPr txBox="1"/>
              <p:nvPr/>
            </p:nvSpPr>
            <p:spPr>
              <a:xfrm>
                <a:off x="4265339" y="3202291"/>
                <a:ext cx="420360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𝑛𝑜𝑡</m:t>
                          </m:r>
                          <m:r>
                            <a:rPr lang="en-GB" b="0" i="1" smtClean="0">
                              <a:latin typeface="Cambria Math" panose="02040503050406030204" pitchFamily="18" charset="0"/>
                            </a:rPr>
                            <m:t> </m:t>
                          </m:r>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𝐵</m:t>
                          </m:r>
                        </m:e>
                      </m:d>
                      <m:r>
                        <a:rPr lang="en-GB" b="0"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𝟖𝟓</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𝟔</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𝟐𝟓</m:t>
                      </m:r>
                    </m:oMath>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𝑛𝑒𝑖𝑡h𝑒𝑟</m:t>
                          </m:r>
                          <m:r>
                            <a:rPr lang="en-GB" b="0" i="1" smtClean="0">
                              <a:latin typeface="Cambria Math" panose="02040503050406030204" pitchFamily="18" charset="0"/>
                            </a:rPr>
                            <m:t> </m:t>
                          </m:r>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𝑛𝑜𝑟</m:t>
                          </m:r>
                          <m:r>
                            <a:rPr lang="en-GB" b="0" i="1" smtClean="0">
                              <a:latin typeface="Cambria Math" panose="02040503050406030204" pitchFamily="18" charset="0"/>
                            </a:rPr>
                            <m:t> </m:t>
                          </m:r>
                          <m:r>
                            <a:rPr lang="en-GB" b="0" i="1" smtClean="0">
                              <a:latin typeface="Cambria Math" panose="02040503050406030204" pitchFamily="18" charset="0"/>
                            </a:rPr>
                            <m:t>𝐵</m:t>
                          </m:r>
                        </m:e>
                      </m:d>
                      <m:r>
                        <a:rPr lang="en-GB" b="0" i="1" smtClean="0">
                          <a:latin typeface="Cambria Math" panose="02040503050406030204" pitchFamily="18" charset="0"/>
                        </a:rPr>
                        <m:t>=</m:t>
                      </m:r>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𝟖𝟓</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𝟏𝟓</m:t>
                      </m:r>
                    </m:oMath>
                  </m:oMathPara>
                </a14:m>
                <a:endParaRPr lang="en-GB"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4265339" y="3202291"/>
                <a:ext cx="4203601" cy="646331"/>
              </a:xfrm>
              <a:prstGeom prst="rect">
                <a:avLst/>
              </a:prstGeom>
              <a:blipFill>
                <a:blip r:embed="rId6"/>
                <a:stretch>
                  <a:fillRect/>
                </a:stretch>
              </a:blipFill>
            </p:spPr>
            <p:txBody>
              <a:bodyPr/>
              <a:lstStyle/>
              <a:p>
                <a:r>
                  <a:rPr lang="en-GB">
                    <a:noFill/>
                  </a:rPr>
                  <a:t> </a:t>
                </a:r>
              </a:p>
            </p:txBody>
          </p:sp>
        </mc:Fallback>
      </mc:AlternateContent>
      <p:sp>
        <p:nvSpPr>
          <p:cNvPr id="22" name="Rectangle 21"/>
          <p:cNvSpPr/>
          <p:nvPr/>
        </p:nvSpPr>
        <p:spPr>
          <a:xfrm>
            <a:off x="467544" y="2829853"/>
            <a:ext cx="7952991" cy="18889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7945075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Example involving frequencies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23528" y="692696"/>
                <a:ext cx="7560840" cy="2215991"/>
              </a:xfrm>
              <a:prstGeom prst="rect">
                <a:avLst/>
              </a:prstGeom>
              <a:noFill/>
            </p:spPr>
            <p:txBody>
              <a:bodyPr wrap="square" rtlCol="0">
                <a:spAutoFit/>
              </a:bodyPr>
              <a:lstStyle/>
              <a:p>
                <a:r>
                  <a:rPr lang="en-GB" sz="1600" dirty="0"/>
                  <a:t>A vet surveys 100 of her clients. She finds that</a:t>
                </a:r>
              </a:p>
              <a:p>
                <a:r>
                  <a:rPr lang="en-GB" sz="1600" dirty="0"/>
                  <a:t>25 own dogs, 15 own dogs and cats, 11 own dogs and tropical fish, 53 own cats, 10 own cats and tropical fish, 7 own dogs, cats and tropical fish, 40 own tropical fish.</a:t>
                </a:r>
              </a:p>
              <a:p>
                <a:endParaRPr lang="en-GB" dirty="0"/>
              </a:p>
              <a:p>
                <a:r>
                  <a:rPr lang="en-GB" sz="1600" dirty="0"/>
                  <a:t>Fill in this Venn Diagram, and hence answer the following questions:</a:t>
                </a:r>
              </a:p>
              <a:p>
                <a:pPr marL="342900" indent="-342900">
                  <a:buAutoNum type="alphaLcParenR"/>
                </a:pPr>
                <a:r>
                  <a:rPr lang="en-GB" b="0" dirty="0"/>
                  <a:t> </a:t>
                </a:r>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𝑜𝑤𝑛𝑠</m:t>
                        </m:r>
                        <m:r>
                          <a:rPr lang="en-GB" b="0" i="1" smtClean="0">
                            <a:latin typeface="Cambria Math"/>
                          </a:rPr>
                          <m:t> </m:t>
                        </m:r>
                        <m:r>
                          <a:rPr lang="en-GB" b="0" i="1" smtClean="0">
                            <a:latin typeface="Cambria Math"/>
                          </a:rPr>
                          <m:t>𝑑𝑜𝑔</m:t>
                        </m:r>
                        <m:r>
                          <a:rPr lang="en-GB" b="0" i="1" smtClean="0">
                            <a:latin typeface="Cambria Math"/>
                          </a:rPr>
                          <m:t> </m:t>
                        </m:r>
                        <m:r>
                          <a:rPr lang="en-GB" b="0" i="1" smtClean="0">
                            <a:latin typeface="Cambria Math"/>
                          </a:rPr>
                          <m:t>𝑜𝑛𝑙𝑦</m:t>
                        </m:r>
                      </m:e>
                    </m:d>
                  </m:oMath>
                </a14:m>
                <a:endParaRPr lang="en-GB" b="0" dirty="0"/>
              </a:p>
              <a:p>
                <a:pPr marL="342900" indent="-342900">
                  <a:buAutoNum type="alphaLcParenR"/>
                </a:pPr>
                <a:r>
                  <a:rPr lang="en-GB" b="0" dirty="0"/>
                  <a:t> </a:t>
                </a:r>
                <a14:m>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𝑑𝑜𝑒𝑠</m:t>
                        </m:r>
                        <m:r>
                          <a:rPr lang="en-GB" b="0" i="1" smtClean="0">
                            <a:latin typeface="Cambria Math"/>
                          </a:rPr>
                          <m:t> </m:t>
                        </m:r>
                        <m:r>
                          <a:rPr lang="en-GB" b="0" i="1" smtClean="0">
                            <a:latin typeface="Cambria Math"/>
                          </a:rPr>
                          <m:t>𝑛𝑜𝑡</m:t>
                        </m:r>
                        <m:r>
                          <a:rPr lang="en-GB" b="0" i="1" smtClean="0">
                            <a:latin typeface="Cambria Math"/>
                          </a:rPr>
                          <m:t> </m:t>
                        </m:r>
                        <m:r>
                          <a:rPr lang="en-GB" b="0" i="1" smtClean="0">
                            <a:latin typeface="Cambria Math"/>
                          </a:rPr>
                          <m:t>𝑜𝑤𝑛</m:t>
                        </m:r>
                        <m:r>
                          <a:rPr lang="en-GB" b="0" i="1" smtClean="0">
                            <a:latin typeface="Cambria Math"/>
                          </a:rPr>
                          <m:t> </m:t>
                        </m:r>
                        <m:r>
                          <a:rPr lang="en-GB" b="0" i="1" smtClean="0">
                            <a:latin typeface="Cambria Math"/>
                          </a:rPr>
                          <m:t>𝑡𝑟𝑜𝑝𝑖𝑐𝑎𝑙</m:t>
                        </m:r>
                        <m:r>
                          <a:rPr lang="en-GB" b="0" i="1" smtClean="0">
                            <a:latin typeface="Cambria Math"/>
                          </a:rPr>
                          <m:t> </m:t>
                        </m:r>
                        <m:r>
                          <a:rPr lang="en-GB" b="0" i="1" smtClean="0">
                            <a:latin typeface="Cambria Math"/>
                          </a:rPr>
                          <m:t>𝑓𝑖𝑠h</m:t>
                        </m:r>
                      </m:e>
                    </m:d>
                  </m:oMath>
                </a14:m>
                <a:endParaRPr lang="en-GB" b="0" dirty="0"/>
              </a:p>
              <a:p>
                <a:pPr marL="342900" indent="-342900">
                  <a:buAutoNum type="alphaLcParenR"/>
                </a:pPr>
                <a:r>
                  <a:rPr lang="en-GB" b="0" dirty="0"/>
                  <a:t> </a:t>
                </a:r>
                <a14:m>
                  <m:oMath xmlns:m="http://schemas.openxmlformats.org/officeDocument/2006/math">
                    <m:r>
                      <a:rPr lang="en-GB" b="0" i="1" smtClean="0">
                        <a:latin typeface="Cambria Math"/>
                      </a:rPr>
                      <m:t>𝑃</m:t>
                    </m:r>
                    <m:r>
                      <a:rPr lang="en-GB" b="0" i="1" smtClean="0">
                        <a:latin typeface="Cambria Math"/>
                      </a:rPr>
                      <m:t>(</m:t>
                    </m:r>
                    <m:r>
                      <a:rPr lang="en-GB" b="0" i="1" smtClean="0">
                        <a:latin typeface="Cambria Math"/>
                      </a:rPr>
                      <m:t>𝑑𝑜𝑒𝑠</m:t>
                    </m:r>
                    <m:r>
                      <a:rPr lang="en-GB" b="0" i="1" smtClean="0">
                        <a:latin typeface="Cambria Math"/>
                      </a:rPr>
                      <m:t> </m:t>
                    </m:r>
                    <m:r>
                      <a:rPr lang="en-GB" b="0" i="1" smtClean="0">
                        <a:latin typeface="Cambria Math"/>
                      </a:rPr>
                      <m:t>𝑛𝑜𝑡</m:t>
                    </m:r>
                    <m:r>
                      <a:rPr lang="en-GB" b="0" i="1" smtClean="0">
                        <a:latin typeface="Cambria Math"/>
                      </a:rPr>
                      <m:t> </m:t>
                    </m:r>
                    <m:r>
                      <a:rPr lang="en-GB" b="0" i="1" smtClean="0">
                        <a:latin typeface="Cambria Math"/>
                      </a:rPr>
                      <m:t>𝑜𝑤𝑛</m:t>
                    </m:r>
                    <m:r>
                      <a:rPr lang="en-GB" b="0" i="1" smtClean="0">
                        <a:latin typeface="Cambria Math"/>
                      </a:rPr>
                      <m:t> </m:t>
                    </m:r>
                    <m:r>
                      <a:rPr lang="en-GB" b="0" i="1" smtClean="0">
                        <a:latin typeface="Cambria Math"/>
                      </a:rPr>
                      <m:t>𝑑𝑜𝑔𝑠</m:t>
                    </m:r>
                    <m:r>
                      <a:rPr lang="en-GB" b="0" i="1" smtClean="0">
                        <a:latin typeface="Cambria Math"/>
                      </a:rPr>
                      <m:t>,  </m:t>
                    </m:r>
                    <m:r>
                      <a:rPr lang="en-GB" b="0" i="1" smtClean="0">
                        <a:latin typeface="Cambria Math"/>
                      </a:rPr>
                      <m:t>𝑐𝑎𝑡𝑠</m:t>
                    </m:r>
                    <m:r>
                      <a:rPr lang="en-GB" b="0" i="1" smtClean="0">
                        <a:latin typeface="Cambria Math"/>
                      </a:rPr>
                      <m:t>, </m:t>
                    </m:r>
                    <m:r>
                      <a:rPr lang="en-GB" b="0" i="1" smtClean="0">
                        <a:latin typeface="Cambria Math"/>
                      </a:rPr>
                      <m:t>𝑜𝑟</m:t>
                    </m:r>
                    <m:r>
                      <a:rPr lang="en-GB" b="0" i="1" smtClean="0">
                        <a:latin typeface="Cambria Math"/>
                      </a:rPr>
                      <m:t> </m:t>
                    </m:r>
                    <m:r>
                      <a:rPr lang="en-GB" b="0" i="1" smtClean="0">
                        <a:latin typeface="Cambria Math"/>
                      </a:rPr>
                      <m:t>𝑡𝑟𝑜𝑝𝑖𝑐𝑎𝑙</m:t>
                    </m:r>
                    <m:r>
                      <a:rPr lang="en-GB" b="0" i="1" smtClean="0">
                        <a:latin typeface="Cambria Math"/>
                      </a:rPr>
                      <m:t> </m:t>
                    </m:r>
                    <m:r>
                      <a:rPr lang="en-GB" b="0" i="1" smtClean="0">
                        <a:latin typeface="Cambria Math"/>
                      </a:rPr>
                      <m:t>𝑓𝑖𝑠h</m:t>
                    </m:r>
                    <m:r>
                      <a:rPr lang="en-GB" b="0" i="1" smtClean="0">
                        <a:latin typeface="Cambria Math"/>
                      </a:rPr>
                      <m:t>)</m:t>
                    </m:r>
                  </m:oMath>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23528" y="692696"/>
                <a:ext cx="7560840" cy="2215991"/>
              </a:xfrm>
              <a:prstGeom prst="rect">
                <a:avLst/>
              </a:prstGeom>
              <a:blipFill rotWithShape="0">
                <a:blip r:embed="rId2"/>
                <a:stretch>
                  <a:fillRect l="-645" t="-826" b="-2204"/>
                </a:stretch>
              </a:blipFill>
            </p:spPr>
            <p:txBody>
              <a:bodyPr/>
              <a:lstStyle/>
              <a:p>
                <a:r>
                  <a:rPr lang="en-GB">
                    <a:noFill/>
                  </a:rPr>
                  <a:t> </a:t>
                </a:r>
              </a:p>
            </p:txBody>
          </p:sp>
        </mc:Fallback>
      </mc:AlternateContent>
      <p:grpSp>
        <p:nvGrpSpPr>
          <p:cNvPr id="9" name="Group 8"/>
          <p:cNvGrpSpPr/>
          <p:nvPr/>
        </p:nvGrpSpPr>
        <p:grpSpPr>
          <a:xfrm>
            <a:off x="2241765" y="3054924"/>
            <a:ext cx="3820868" cy="3550574"/>
            <a:chOff x="2339752" y="2875118"/>
            <a:chExt cx="4392489" cy="3960440"/>
          </a:xfrm>
        </p:grpSpPr>
        <p:sp>
          <p:nvSpPr>
            <p:cNvPr id="6" name="Oval 5"/>
            <p:cNvSpPr/>
            <p:nvPr/>
          </p:nvSpPr>
          <p:spPr>
            <a:xfrm>
              <a:off x="3138386" y="2875118"/>
              <a:ext cx="2567039" cy="245435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7" name="Oval 6"/>
            <p:cNvSpPr/>
            <p:nvPr/>
          </p:nvSpPr>
          <p:spPr>
            <a:xfrm>
              <a:off x="2339752" y="4381201"/>
              <a:ext cx="2567039" cy="245435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8" name="Oval 7"/>
            <p:cNvSpPr/>
            <p:nvPr/>
          </p:nvSpPr>
          <p:spPr>
            <a:xfrm>
              <a:off x="4165202" y="4381201"/>
              <a:ext cx="2567039" cy="245435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grpSp>
      <p:sp>
        <p:nvSpPr>
          <p:cNvPr id="10" name="Rectangle 9"/>
          <p:cNvSpPr/>
          <p:nvPr/>
        </p:nvSpPr>
        <p:spPr>
          <a:xfrm>
            <a:off x="1593693" y="2913871"/>
            <a:ext cx="5040560" cy="383268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p:cNvSpPr txBox="1"/>
              <p:nvPr/>
            </p:nvSpPr>
            <p:spPr>
              <a:xfrm>
                <a:off x="5914173" y="5122387"/>
                <a:ext cx="5040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1" i="1" dirty="0" smtClean="0">
                          <a:latin typeface="Cambria Math"/>
                        </a:rPr>
                        <m:t>𝑭</m:t>
                      </m:r>
                    </m:oMath>
                  </m:oMathPara>
                </a14:m>
                <a:endParaRPr lang="en-GB"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5914173" y="5122387"/>
                <a:ext cx="504056" cy="40011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48485" y="3146402"/>
                <a:ext cx="5040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1" i="1" dirty="0" smtClean="0">
                          <a:latin typeface="Cambria Math"/>
                        </a:rPr>
                        <m:t>𝑪</m:t>
                      </m:r>
                    </m:oMath>
                  </m:oMathPara>
                </a14:m>
                <a:endParaRPr lang="en-GB" sz="20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748485" y="3146402"/>
                <a:ext cx="504056" cy="40011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953733" y="4730328"/>
                <a:ext cx="5040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1" i="1" dirty="0" smtClean="0">
                          <a:latin typeface="Cambria Math"/>
                        </a:rPr>
                        <m:t>𝑫</m:t>
                      </m:r>
                    </m:oMath>
                  </m:oMathPara>
                </a14:m>
                <a:endParaRPr lang="en-GB" sz="20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1953733" y="4730328"/>
                <a:ext cx="504056" cy="40011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593693" y="2913871"/>
                <a:ext cx="5040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𝑺</m:t>
                      </m:r>
                    </m:oMath>
                  </m:oMathPara>
                </a14:m>
                <a:endParaRPr lang="en-GB"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593693" y="2913871"/>
                <a:ext cx="504056" cy="40011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861945" y="4775479"/>
                <a:ext cx="53684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7</m:t>
                      </m:r>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3861945" y="4775479"/>
                <a:ext cx="536843"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292815" y="4527654"/>
                <a:ext cx="53684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8</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3292815" y="4527654"/>
                <a:ext cx="536843" cy="30777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98788" y="4527654"/>
                <a:ext cx="53684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3</m:t>
                      </m:r>
                    </m:oMath>
                  </m:oMathPara>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4398788" y="4527654"/>
                <a:ext cx="536843" cy="307777"/>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861945" y="5449387"/>
                <a:ext cx="53684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4</m:t>
                      </m:r>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3861945" y="5449387"/>
                <a:ext cx="536843" cy="307777"/>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936468" y="5449387"/>
                <a:ext cx="53684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6</m:t>
                      </m:r>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2936468" y="5449387"/>
                <a:ext cx="536843" cy="307777"/>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845551" y="3635011"/>
                <a:ext cx="53684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35</m:t>
                      </m:r>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3845551" y="3635011"/>
                <a:ext cx="536843" cy="307777"/>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980784" y="5322442"/>
                <a:ext cx="53684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26</m:t>
                      </m:r>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4980784" y="5322442"/>
                <a:ext cx="536843" cy="307777"/>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661913" y="3653683"/>
                <a:ext cx="53684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11</m:t>
                      </m:r>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5661913" y="3653683"/>
                <a:ext cx="536843" cy="307777"/>
              </a:xfrm>
              <a:prstGeom prst="rect">
                <a:avLst/>
              </a:prstGeom>
              <a:blipFill>
                <a:blip r:embed="rId14"/>
                <a:stretch>
                  <a:fillRect/>
                </a:stretch>
              </a:blipFill>
            </p:spPr>
            <p:txBody>
              <a:bodyPr/>
              <a:lstStyle/>
              <a:p>
                <a:r>
                  <a:rPr lang="en-GB">
                    <a:noFill/>
                  </a:rPr>
                  <a:t> </a:t>
                </a:r>
              </a:p>
            </p:txBody>
          </p:sp>
        </mc:Fallback>
      </mc:AlternateContent>
      <p:sp>
        <p:nvSpPr>
          <p:cNvPr id="23" name="Rectangle 22"/>
          <p:cNvSpPr/>
          <p:nvPr/>
        </p:nvSpPr>
        <p:spPr>
          <a:xfrm>
            <a:off x="3841470" y="3576180"/>
            <a:ext cx="550687" cy="5778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4373386" y="4472947"/>
            <a:ext cx="550687" cy="5778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3312365" y="4474346"/>
            <a:ext cx="550687" cy="5778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2904736" y="5396078"/>
            <a:ext cx="550687" cy="5778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3855804" y="5396078"/>
            <a:ext cx="550687" cy="5778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4957932" y="5282364"/>
            <a:ext cx="550687" cy="5778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5629821" y="3604253"/>
            <a:ext cx="550687" cy="5778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pic>
        <p:nvPicPr>
          <p:cNvPr id="30" name="Picture 29"/>
          <p:cNvPicPr>
            <a:picLocks noChangeAspect="1" noChangeArrowheads="1"/>
          </p:cNvPicPr>
          <p:nvPr/>
        </p:nvPicPr>
        <p:blipFill>
          <a:blip r:embed="rId15" cstate="print"/>
          <a:srcRect/>
          <a:stretch>
            <a:fillRect/>
          </a:stretch>
        </p:blipFill>
        <p:spPr bwMode="auto">
          <a:xfrm>
            <a:off x="251520" y="4094240"/>
            <a:ext cx="1284163" cy="2764008"/>
          </a:xfrm>
          <a:prstGeom prst="rect">
            <a:avLst/>
          </a:prstGeom>
          <a:noFill/>
          <a:ln w="9525">
            <a:noFill/>
            <a:miter lim="800000"/>
            <a:headEnd/>
            <a:tailEnd/>
          </a:ln>
        </p:spPr>
      </p:pic>
      <p:sp>
        <p:nvSpPr>
          <p:cNvPr id="31" name="TextBox 30"/>
          <p:cNvSpPr txBox="1"/>
          <p:nvPr/>
        </p:nvSpPr>
        <p:spPr>
          <a:xfrm>
            <a:off x="309530" y="6190163"/>
            <a:ext cx="1212155" cy="523220"/>
          </a:xfrm>
          <a:prstGeom prst="rect">
            <a:avLst/>
          </a:prstGeom>
          <a:noFill/>
        </p:spPr>
        <p:txBody>
          <a:bodyPr wrap="square" rtlCol="0">
            <a:spAutoFit/>
          </a:bodyPr>
          <a:lstStyle/>
          <a:p>
            <a:r>
              <a:rPr lang="en-GB" sz="1400" dirty="0">
                <a:solidFill>
                  <a:schemeClr val="bg1"/>
                </a:solidFill>
              </a:rPr>
              <a:t>Dr Frost’s cat “Pippin”</a:t>
            </a:r>
          </a:p>
        </p:txBody>
      </p:sp>
      <p:sp>
        <p:nvSpPr>
          <p:cNvPr id="32" name="TextBox 31"/>
          <p:cNvSpPr txBox="1"/>
          <p:nvPr/>
        </p:nvSpPr>
        <p:spPr>
          <a:xfrm>
            <a:off x="7038197" y="2831663"/>
            <a:ext cx="1864308" cy="132343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err="1"/>
              <a:t>Fro</a:t>
            </a:r>
            <a:r>
              <a:rPr lang="en-GB" sz="1600" b="1" dirty="0"/>
              <a:t> Tip: </a:t>
            </a:r>
            <a:r>
              <a:rPr lang="en-GB" sz="1600" dirty="0"/>
              <a:t>Start from the centre frequency and work your way outwards using subtraction.</a:t>
            </a:r>
          </a:p>
        </p:txBody>
      </p:sp>
      <mc:AlternateContent xmlns:mc="http://schemas.openxmlformats.org/markup-compatibility/2006" xmlns:a14="http://schemas.microsoft.com/office/drawing/2010/main">
        <mc:Choice Requires="a14">
          <p:sp>
            <p:nvSpPr>
              <p:cNvPr id="33" name="TextBox 32"/>
              <p:cNvSpPr txBox="1"/>
              <p:nvPr/>
            </p:nvSpPr>
            <p:spPr>
              <a:xfrm>
                <a:off x="7038197" y="4681542"/>
                <a:ext cx="1864308" cy="1272080"/>
              </a:xfrm>
              <a:prstGeom prst="rect">
                <a:avLst/>
              </a:prstGeom>
              <a:noFill/>
            </p:spPr>
            <p:txBody>
              <a:bodyPr wrap="square" rtlCol="0">
                <a:spAutoFit/>
              </a:bodyPr>
              <a:lstStyle/>
              <a:p>
                <a:pPr marL="342900" indent="-342900">
                  <a:buAutoNum type="alphaLcParenR"/>
                </a:pPr>
                <a:r>
                  <a:rPr lang="en-GB" b="0" dirty="0"/>
                  <a:t>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6</m:t>
                        </m:r>
                      </m:num>
                      <m:den>
                        <m:r>
                          <a:rPr lang="en-GB" b="0" i="1" smtClean="0">
                            <a:latin typeface="Cambria Math" panose="02040503050406030204" pitchFamily="18" charset="0"/>
                          </a:rPr>
                          <m:t>100</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50</m:t>
                        </m:r>
                      </m:den>
                    </m:f>
                  </m:oMath>
                </a14:m>
                <a:endParaRPr lang="en-GB" dirty="0"/>
              </a:p>
              <a:p>
                <a:pPr marL="342900" indent="-342900">
                  <a:buAutoNum type="alphaLcParenR"/>
                </a:pPr>
                <a:r>
                  <a:rPr lang="en-GB" dirty="0"/>
                  <a:t>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60</m:t>
                        </m:r>
                      </m:num>
                      <m:den>
                        <m:r>
                          <a:rPr lang="en-GB" b="0" i="1" smtClean="0">
                            <a:latin typeface="Cambria Math" panose="02040503050406030204" pitchFamily="18" charset="0"/>
                          </a:rPr>
                          <m:t>100</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5</m:t>
                        </m:r>
                      </m:den>
                    </m:f>
                  </m:oMath>
                </a14:m>
                <a:endParaRPr lang="en-GB" dirty="0"/>
              </a:p>
              <a:p>
                <a:pPr marL="342900" indent="-342900">
                  <a:buAutoNum type="alphaLcParenR"/>
                </a:pPr>
                <a:r>
                  <a:rPr lang="en-GB" dirty="0"/>
                  <a:t>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11</m:t>
                        </m:r>
                      </m:num>
                      <m:den>
                        <m:r>
                          <a:rPr lang="en-GB" b="0" i="1" smtClean="0">
                            <a:latin typeface="Cambria Math" panose="02040503050406030204" pitchFamily="18" charset="0"/>
                          </a:rPr>
                          <m:t>100</m:t>
                        </m:r>
                      </m:den>
                    </m:f>
                  </m:oMath>
                </a14:m>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7038197" y="4681542"/>
                <a:ext cx="1864308" cy="1272080"/>
              </a:xfrm>
              <a:prstGeom prst="rect">
                <a:avLst/>
              </a:prstGeom>
              <a:blipFill>
                <a:blip r:embed="rId16"/>
                <a:stretch>
                  <a:fillRect l="-2951" b="-2392"/>
                </a:stretch>
              </a:blipFill>
            </p:spPr>
            <p:txBody>
              <a:bodyPr/>
              <a:lstStyle/>
              <a:p>
                <a:r>
                  <a:rPr lang="en-GB">
                    <a:noFill/>
                  </a:rPr>
                  <a:t> </a:t>
                </a:r>
              </a:p>
            </p:txBody>
          </p:sp>
        </mc:Fallback>
      </mc:AlternateContent>
      <p:sp>
        <p:nvSpPr>
          <p:cNvPr id="34" name="Rectangle 33"/>
          <p:cNvSpPr/>
          <p:nvPr/>
        </p:nvSpPr>
        <p:spPr>
          <a:xfrm>
            <a:off x="7530697" y="4646429"/>
            <a:ext cx="869024" cy="4665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5" name="Rectangle 34"/>
          <p:cNvSpPr/>
          <p:nvPr/>
        </p:nvSpPr>
        <p:spPr>
          <a:xfrm>
            <a:off x="7530697" y="5113022"/>
            <a:ext cx="869024" cy="403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6" name="Rectangle 35"/>
          <p:cNvSpPr/>
          <p:nvPr/>
        </p:nvSpPr>
        <p:spPr>
          <a:xfrm>
            <a:off x="7530697" y="5516880"/>
            <a:ext cx="869024" cy="411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0464979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8" restart="whenNotActive" fill="hold" evtFilter="cancelBubble" nodeType="interactiveSeq">
                <p:stCondLst>
                  <p:cond evt="onClick" delay="0">
                    <p:tgtEl>
                      <p:spTgt spid="2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5"/>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20" restart="whenNotActive" fill="hold" evtFilter="cancelBubble" nodeType="interactiveSeq">
                <p:stCondLst>
                  <p:cond evt="onClick" delay="0">
                    <p:tgtEl>
                      <p:spTgt spid="26"/>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32" restart="whenNotActive" fill="hold" evtFilter="cancelBubble" nodeType="interactiveSeq">
                <p:stCondLst>
                  <p:cond evt="onClick" delay="0">
                    <p:tgtEl>
                      <p:spTgt spid="28"/>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9"/>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44" restart="whenNotActive" fill="hold" evtFilter="cancelBubble" nodeType="interactiveSeq">
                <p:stCondLst>
                  <p:cond evt="onClick" delay="0">
                    <p:tgtEl>
                      <p:spTgt spid="34"/>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34"/>
                                        </p:tgtEl>
                                      </p:cBhvr>
                                    </p:animEffect>
                                    <p:set>
                                      <p:cBhvr>
                                        <p:cTn id="49"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50" restart="whenNotActive" fill="hold" evtFilter="cancelBubble" nodeType="interactiveSeq">
                <p:stCondLst>
                  <p:cond evt="onClick" delay="0">
                    <p:tgtEl>
                      <p:spTgt spid="35"/>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35"/>
                                        </p:tgtEl>
                                      </p:cBhvr>
                                    </p:animEffect>
                                    <p:set>
                                      <p:cBhvr>
                                        <p:cTn id="55"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seq concurrent="1" nextAc="seek">
              <p:cTn id="56" restart="whenNotActive" fill="hold" evtFilter="cancelBubble" nodeType="interactiveSeq">
                <p:stCondLst>
                  <p:cond evt="onClick" delay="0">
                    <p:tgtEl>
                      <p:spTgt spid="36"/>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36"/>
                                        </p:tgtEl>
                                      </p:cBhvr>
                                    </p:animEffect>
                                    <p:set>
                                      <p:cBhvr>
                                        <p:cTn id="61"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23" grpId="0" animBg="1"/>
      <p:bldP spid="24" grpId="0" animBg="1"/>
      <p:bldP spid="25" grpId="0" animBg="1"/>
      <p:bldP spid="26" grpId="0" animBg="1"/>
      <p:bldP spid="27" grpId="0" animBg="1"/>
      <p:bldP spid="28" grpId="0" animBg="1"/>
      <p:bldP spid="29" grpId="0" animBg="1"/>
      <p:bldP spid="34"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151737" y="1187254"/>
            <a:ext cx="4392488" cy="532453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US" sz="1600" dirty="0"/>
              <a:t>The following shows the results of a survey on the types of exercise taken by a group of 100 people.</a:t>
            </a:r>
            <a:endParaRPr lang="en-GB" sz="1600" dirty="0"/>
          </a:p>
          <a:p>
            <a:r>
              <a:rPr lang="en-US" sz="1600" dirty="0"/>
              <a:t>	65 run</a:t>
            </a:r>
            <a:r>
              <a:rPr lang="en-GB" sz="1600" dirty="0"/>
              <a:t>		</a:t>
            </a:r>
            <a:r>
              <a:rPr lang="en-US" sz="1600" dirty="0"/>
              <a:t>48 swim</a:t>
            </a:r>
            <a:endParaRPr lang="en-GB" sz="1600" dirty="0"/>
          </a:p>
          <a:p>
            <a:r>
              <a:rPr lang="en-US" sz="1600" dirty="0"/>
              <a:t>	60 cycle</a:t>
            </a:r>
            <a:r>
              <a:rPr lang="en-GB" sz="1600" dirty="0"/>
              <a:t>		</a:t>
            </a:r>
            <a:r>
              <a:rPr lang="en-US" sz="1600" dirty="0"/>
              <a:t>40 run and swim</a:t>
            </a:r>
            <a:endParaRPr lang="en-GB" sz="1600" dirty="0"/>
          </a:p>
          <a:p>
            <a:r>
              <a:rPr lang="en-US" sz="1600" dirty="0"/>
              <a:t>	30 swim and cycle</a:t>
            </a:r>
            <a:r>
              <a:rPr lang="en-GB" sz="1600" dirty="0"/>
              <a:t>	</a:t>
            </a:r>
            <a:r>
              <a:rPr lang="en-US" sz="1600" dirty="0"/>
              <a:t>35 run and cycle</a:t>
            </a:r>
            <a:r>
              <a:rPr lang="en-GB" sz="1600" dirty="0"/>
              <a:t>	</a:t>
            </a:r>
            <a:r>
              <a:rPr lang="en-US" sz="1600" dirty="0"/>
              <a:t>25 do all three</a:t>
            </a:r>
            <a:endParaRPr lang="en-GB" sz="1600" dirty="0"/>
          </a:p>
          <a:p>
            <a:r>
              <a:rPr lang="en-US" sz="1600" dirty="0"/>
              <a:t> </a:t>
            </a:r>
            <a:endParaRPr lang="en-GB" sz="1600" dirty="0"/>
          </a:p>
          <a:p>
            <a:r>
              <a:rPr lang="en-US" sz="1600" dirty="0"/>
              <a:t>(</a:t>
            </a:r>
            <a:r>
              <a:rPr lang="en-US" sz="1600" i="1" dirty="0"/>
              <a:t>a</a:t>
            </a:r>
            <a:r>
              <a:rPr lang="en-US" sz="1600" dirty="0"/>
              <a:t>) Draw a Venn Diagram to represent these data. 				     </a:t>
            </a:r>
            <a:r>
              <a:rPr lang="en-US" sz="1600" b="1" dirty="0"/>
              <a:t>(4)</a:t>
            </a:r>
            <a:endParaRPr lang="en-GB" sz="1600" dirty="0"/>
          </a:p>
          <a:p>
            <a:r>
              <a:rPr lang="en-US" sz="1600" dirty="0"/>
              <a:t>Find the probability that a randomly selected person from the survey</a:t>
            </a:r>
            <a:endParaRPr lang="en-GB" sz="1600" dirty="0"/>
          </a:p>
          <a:p>
            <a:r>
              <a:rPr lang="en-US" sz="1600" dirty="0"/>
              <a:t> </a:t>
            </a:r>
            <a:endParaRPr lang="en-GB" sz="1600" dirty="0"/>
          </a:p>
          <a:p>
            <a:r>
              <a:rPr lang="en-US" sz="1600" dirty="0"/>
              <a:t>(</a:t>
            </a:r>
            <a:r>
              <a:rPr lang="en-US" sz="1600" i="1" dirty="0"/>
              <a:t>b</a:t>
            </a:r>
            <a:r>
              <a:rPr lang="en-US" sz="1600" dirty="0"/>
              <a:t>)  takes none of these types of exercise, 	    </a:t>
            </a:r>
            <a:r>
              <a:rPr lang="en-US" sz="1600" b="1" dirty="0"/>
              <a:t>(2)</a:t>
            </a:r>
            <a:endParaRPr lang="en-GB" sz="1600" dirty="0"/>
          </a:p>
          <a:p>
            <a:r>
              <a:rPr lang="en-US" sz="1600" dirty="0"/>
              <a:t>(</a:t>
            </a:r>
            <a:r>
              <a:rPr lang="en-US" sz="1600" i="1" dirty="0"/>
              <a:t>c</a:t>
            </a:r>
            <a:r>
              <a:rPr lang="en-US" sz="1600" dirty="0"/>
              <a:t>)   swims but does not run,		    </a:t>
            </a:r>
            <a:r>
              <a:rPr lang="en-US" sz="1600" b="1" dirty="0"/>
              <a:t>(2)</a:t>
            </a:r>
            <a:endParaRPr lang="en-GB" sz="1600" dirty="0"/>
          </a:p>
          <a:p>
            <a:pPr marL="342900" indent="-342900">
              <a:buAutoNum type="alphaLcParenBoth" startAt="4"/>
            </a:pPr>
            <a:r>
              <a:rPr lang="en-US" sz="1600" dirty="0"/>
              <a:t>takes at least two of these types of exercise.			                        </a:t>
            </a:r>
            <a:r>
              <a:rPr lang="en-US" sz="1600" b="1" dirty="0"/>
              <a:t>(2)</a:t>
            </a:r>
            <a:endParaRPr lang="en-GB" sz="1600" dirty="0"/>
          </a:p>
          <a:p>
            <a:pPr marL="342900" indent="-342900">
              <a:buAutoNum type="alphaLcParenBoth" startAt="4"/>
            </a:pPr>
            <a:endParaRPr lang="en-GB" sz="1600" dirty="0"/>
          </a:p>
          <a:p>
            <a:r>
              <a:rPr lang="en-US" sz="1600" strike="sngStrike" dirty="0"/>
              <a:t>Jason is one of the above group.</a:t>
            </a:r>
            <a:r>
              <a:rPr lang="en-GB" sz="1600" strike="sngStrike" dirty="0"/>
              <a:t> </a:t>
            </a:r>
            <a:r>
              <a:rPr lang="en-US" sz="1600" strike="sngStrike" dirty="0"/>
              <a:t>Given that Jason runs,</a:t>
            </a:r>
            <a:endParaRPr lang="en-GB" sz="1600" strike="sngStrike" dirty="0"/>
          </a:p>
          <a:p>
            <a:r>
              <a:rPr lang="en-US" sz="1600" strike="sngStrike" dirty="0"/>
              <a:t>(</a:t>
            </a:r>
            <a:r>
              <a:rPr lang="en-US" sz="1600" i="1" strike="sngStrike" dirty="0"/>
              <a:t>e</a:t>
            </a:r>
            <a:r>
              <a:rPr lang="en-US" sz="1600" strike="sngStrike" dirty="0"/>
              <a:t>) find the probability that he swims but does not cycle. 	</a:t>
            </a:r>
            <a:r>
              <a:rPr lang="en-US" sz="1600" dirty="0"/>
              <a:t>		      	    </a:t>
            </a:r>
            <a:r>
              <a:rPr lang="en-US" sz="1600" b="1" dirty="0"/>
              <a:t>(3)</a:t>
            </a:r>
            <a:endParaRPr lang="en-GB" sz="1600" dirty="0"/>
          </a:p>
        </p:txBody>
      </p:sp>
      <p:sp>
        <p:nvSpPr>
          <p:cNvPr id="6" name="TextBox 5"/>
          <p:cNvSpPr txBox="1"/>
          <p:nvPr/>
        </p:nvSpPr>
        <p:spPr>
          <a:xfrm>
            <a:off x="151737" y="806157"/>
            <a:ext cx="252028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Jan 2012 Q6</a:t>
            </a:r>
          </a:p>
        </p:txBody>
      </p:sp>
      <p:pic>
        <p:nvPicPr>
          <p:cNvPr id="7" name="Picture 6"/>
          <p:cNvPicPr>
            <a:picLocks noChangeAspect="1"/>
          </p:cNvPicPr>
          <p:nvPr/>
        </p:nvPicPr>
        <p:blipFill>
          <a:blip r:embed="rId2"/>
          <a:stretch>
            <a:fillRect/>
          </a:stretch>
        </p:blipFill>
        <p:spPr>
          <a:xfrm>
            <a:off x="4653767" y="1916832"/>
            <a:ext cx="4489089" cy="3522208"/>
          </a:xfrm>
          <a:prstGeom prst="rect">
            <a:avLst/>
          </a:prstGeom>
        </p:spPr>
      </p:pic>
      <p:sp>
        <p:nvSpPr>
          <p:cNvPr id="9" name="TextBox 8"/>
          <p:cNvSpPr txBox="1"/>
          <p:nvPr/>
        </p:nvSpPr>
        <p:spPr>
          <a:xfrm>
            <a:off x="5461946" y="863705"/>
            <a:ext cx="302433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err="1"/>
              <a:t>Fro</a:t>
            </a:r>
            <a:r>
              <a:rPr lang="en-GB" b="1" dirty="0"/>
              <a:t> Tip</a:t>
            </a:r>
            <a:r>
              <a:rPr lang="en-GB" dirty="0"/>
              <a:t>: You’ll lose a mark if you don’t have a box!</a:t>
            </a:r>
          </a:p>
        </p:txBody>
      </p:sp>
      <p:sp>
        <p:nvSpPr>
          <p:cNvPr id="10" name="Rectangle 9"/>
          <p:cNvSpPr/>
          <p:nvPr/>
        </p:nvSpPr>
        <p:spPr>
          <a:xfrm>
            <a:off x="4833257" y="1917907"/>
            <a:ext cx="4281714" cy="17841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4833257" y="3695328"/>
            <a:ext cx="4281714" cy="248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4835071" y="3938421"/>
            <a:ext cx="4281714" cy="248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4834745" y="4186443"/>
            <a:ext cx="4281714" cy="248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4653767" y="4434465"/>
            <a:ext cx="4461204" cy="100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81228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nextCondLst>
                <p:cond evt="onClick" delay="0">
                  <p:tgtEl>
                    <p:spTgt spid="10"/>
                  </p:tgtEl>
                </p:cond>
              </p:nextCondLst>
            </p:seq>
            <p:seq concurrent="1" nextAc="seek">
              <p:cTn id="11" restart="whenNotActive" fill="hold" evtFilter="cancelBubble" nodeType="interactiveSeq">
                <p:stCondLst>
                  <p:cond evt="onClick" delay="0">
                    <p:tgtEl>
                      <p:spTgt spid="11"/>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17" restart="whenNotActive" fill="hold" evtFilter="cancelBubble" nodeType="interactiveSeq">
                <p:stCondLst>
                  <p:cond evt="onClick" delay="0">
                    <p:tgtEl>
                      <p:spTgt spid="12"/>
                    </p:tgtEl>
                  </p:cond>
                </p:stCondLst>
                <p:endSync evt="end" delay="0">
                  <p:rtn val="all"/>
                </p:endSync>
                <p:childTnLst>
                  <p:par>
                    <p:cTn id="18" fill="hold">
                      <p:stCondLst>
                        <p:cond delay="0"/>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23" restart="whenNotActive" fill="hold" evtFilter="cancelBubble" nodeType="interactiveSeq">
                <p:stCondLst>
                  <p:cond evt="onClick" delay="0">
                    <p:tgtEl>
                      <p:spTgt spid="13"/>
                    </p:tgtEl>
                  </p:cond>
                </p:stCondLst>
                <p:endSync evt="end" delay="0">
                  <p:rtn val="all"/>
                </p:endSync>
                <p:childTnLst>
                  <p:par>
                    <p:cTn id="24" fill="hold">
                      <p:stCondLst>
                        <p:cond delay="0"/>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5B</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a:t>
            </a:r>
            <a:r>
              <a:rPr lang="en-GB" sz="2400" dirty="0" smtClean="0"/>
              <a:t>Applied </a:t>
            </a:r>
            <a:r>
              <a:rPr lang="en-GB" sz="2400" dirty="0"/>
              <a:t>Year 1/AS</a:t>
            </a:r>
          </a:p>
          <a:p>
            <a:r>
              <a:rPr lang="en-GB" sz="2400" dirty="0"/>
              <a:t>Pages 74-75</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848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Mutually Exclusive Events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80225" y="1070628"/>
                <a:ext cx="8424936" cy="1908215"/>
              </a:xfrm>
              <a:prstGeom prst="rect">
                <a:avLst/>
              </a:prstGeom>
              <a:noFill/>
            </p:spPr>
            <p:txBody>
              <a:bodyPr wrap="square" rtlCol="0">
                <a:spAutoFit/>
              </a:bodyPr>
              <a:lstStyle/>
              <a:p>
                <a:pPr marL="285750" indent="-285750">
                  <a:buFont typeface="Arial" panose="020B0604020202020204" pitchFamily="34" charset="0"/>
                  <a:buChar char="•"/>
                </a:pPr>
                <a:r>
                  <a:rPr lang="en-GB" sz="2000" dirty="0"/>
                  <a:t>If two events are mutually exclusive </a:t>
                </a:r>
                <a:r>
                  <a:rPr lang="en-GB" sz="2000" b="1" dirty="0"/>
                  <a:t>they can’t happen at the same time</a:t>
                </a:r>
                <a:r>
                  <a:rPr lang="en-GB" sz="2000" dirty="0"/>
                  <a:t>.</a:t>
                </a:r>
              </a:p>
              <a:p>
                <a:pPr marL="285750" indent="-285750">
                  <a:buFont typeface="Arial" panose="020B0604020202020204" pitchFamily="34" charset="0"/>
                  <a:buChar char="•"/>
                </a:pPr>
                <a:r>
                  <a:rPr lang="en-GB" sz="2000" dirty="0"/>
                  <a:t>If </a:t>
                </a:r>
                <a14:m>
                  <m:oMath xmlns:m="http://schemas.openxmlformats.org/officeDocument/2006/math">
                    <m:r>
                      <a:rPr lang="en-GB" sz="2000" b="0" i="1" smtClean="0">
                        <a:latin typeface="Cambria Math" panose="02040503050406030204" pitchFamily="18" charset="0"/>
                      </a:rPr>
                      <m:t>𝐴</m:t>
                    </m:r>
                  </m:oMath>
                </a14:m>
                <a:r>
                  <a:rPr lang="en-GB" sz="2000" dirty="0"/>
                  <a:t> and </a:t>
                </a:r>
                <a14:m>
                  <m:oMath xmlns:m="http://schemas.openxmlformats.org/officeDocument/2006/math">
                    <m:r>
                      <a:rPr lang="en-GB" sz="2000" b="0" i="1" smtClean="0">
                        <a:latin typeface="Cambria Math" panose="02040503050406030204" pitchFamily="18" charset="0"/>
                      </a:rPr>
                      <m:t>𝐵</m:t>
                    </m:r>
                  </m:oMath>
                </a14:m>
                <a:r>
                  <a:rPr lang="en-GB" sz="2000" dirty="0"/>
                  <a:t> are mutually exclusive then:</a:t>
                </a:r>
              </a:p>
              <a:p>
                <a:pPr marL="742950" lvl="1" indent="-285750">
                  <a:buFont typeface="Arial" panose="020B0604020202020204" pitchFamily="34" charset="0"/>
                  <a:buChar char="•"/>
                </a:pPr>
                <a:r>
                  <a:rPr lang="en-GB" sz="2000" b="1" dirty="0"/>
                  <a:t> </a:t>
                </a:r>
                <a14:m>
                  <m:oMath xmlns:m="http://schemas.openxmlformats.org/officeDocument/2006/math">
                    <m:r>
                      <a:rPr lang="en-GB" sz="2000" b="1" i="1" smtClean="0">
                        <a:latin typeface="Cambria Math" panose="02040503050406030204" pitchFamily="18" charset="0"/>
                      </a:rPr>
                      <m:t>𝑷</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𝑨</m:t>
                        </m:r>
                        <m:r>
                          <a:rPr lang="en-GB" sz="2000" b="1" i="1" smtClean="0">
                            <a:latin typeface="Cambria Math" panose="02040503050406030204" pitchFamily="18" charset="0"/>
                          </a:rPr>
                          <m:t> </m:t>
                        </m:r>
                        <m:r>
                          <a:rPr lang="en-GB" sz="2000" b="1" i="1" smtClean="0">
                            <a:latin typeface="Cambria Math" panose="02040503050406030204" pitchFamily="18" charset="0"/>
                          </a:rPr>
                          <m:t>𝒂𝒏𝒅</m:t>
                        </m:r>
                        <m:r>
                          <a:rPr lang="en-GB" sz="2000" b="1" i="1" smtClean="0">
                            <a:latin typeface="Cambria Math" panose="02040503050406030204" pitchFamily="18" charset="0"/>
                          </a:rPr>
                          <m:t> </m:t>
                        </m:r>
                        <m:r>
                          <a:rPr lang="en-GB" sz="2000" b="1" i="1" smtClean="0">
                            <a:latin typeface="Cambria Math" panose="02040503050406030204" pitchFamily="18" charset="0"/>
                          </a:rPr>
                          <m:t>𝑩</m:t>
                        </m:r>
                      </m:e>
                    </m:d>
                    <m:r>
                      <a:rPr lang="en-GB" sz="2000" b="1" i="1" smtClean="0">
                        <a:latin typeface="Cambria Math" panose="02040503050406030204" pitchFamily="18" charset="0"/>
                      </a:rPr>
                      <m:t>=</m:t>
                    </m:r>
                    <m:r>
                      <a:rPr lang="en-GB" sz="2000" b="1" i="1" smtClean="0">
                        <a:latin typeface="Cambria Math" panose="02040503050406030204" pitchFamily="18" charset="0"/>
                      </a:rPr>
                      <m:t>𝟎</m:t>
                    </m:r>
                  </m:oMath>
                </a14:m>
                <a:endParaRPr lang="en-GB" sz="2000" b="1" dirty="0"/>
              </a:p>
              <a:p>
                <a:pPr marL="742950" lvl="1" indent="-285750">
                  <a:buFont typeface="Arial" panose="020B0604020202020204" pitchFamily="34" charset="0"/>
                  <a:buChar char="•"/>
                </a:pPr>
                <a14:m>
                  <m:oMath xmlns:m="http://schemas.openxmlformats.org/officeDocument/2006/math">
                    <m:r>
                      <a:rPr lang="en-GB" sz="2000" b="1" i="1" smtClean="0">
                        <a:latin typeface="Cambria Math" panose="02040503050406030204" pitchFamily="18" charset="0"/>
                      </a:rPr>
                      <m:t>𝑷</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𝑨</m:t>
                        </m:r>
                        <m:r>
                          <a:rPr lang="en-GB" sz="2000" b="1" i="1" smtClean="0">
                            <a:latin typeface="Cambria Math" panose="02040503050406030204" pitchFamily="18" charset="0"/>
                          </a:rPr>
                          <m:t> </m:t>
                        </m:r>
                        <m:r>
                          <a:rPr lang="en-GB" sz="2000" b="1" i="1" smtClean="0">
                            <a:latin typeface="Cambria Math" panose="02040503050406030204" pitchFamily="18" charset="0"/>
                          </a:rPr>
                          <m:t>𝒐𝒓</m:t>
                        </m:r>
                        <m:r>
                          <a:rPr lang="en-GB" sz="2000" b="1" i="1" smtClean="0">
                            <a:latin typeface="Cambria Math" panose="02040503050406030204" pitchFamily="18" charset="0"/>
                          </a:rPr>
                          <m:t> </m:t>
                        </m:r>
                        <m:r>
                          <a:rPr lang="en-GB" sz="2000" b="1" i="1" smtClean="0">
                            <a:latin typeface="Cambria Math" panose="02040503050406030204" pitchFamily="18" charset="0"/>
                          </a:rPr>
                          <m:t>𝑩</m:t>
                        </m:r>
                      </m:e>
                    </m:d>
                    <m:r>
                      <a:rPr lang="en-GB" sz="2000" b="1" i="1" smtClean="0">
                        <a:latin typeface="Cambria Math" panose="02040503050406030204" pitchFamily="18" charset="0"/>
                      </a:rPr>
                      <m:t>=</m:t>
                    </m:r>
                    <m:r>
                      <a:rPr lang="en-GB" sz="2000" b="1" i="1" smtClean="0">
                        <a:latin typeface="Cambria Math" panose="02040503050406030204" pitchFamily="18" charset="0"/>
                      </a:rPr>
                      <m:t>𝑷</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𝑨</m:t>
                        </m:r>
                      </m:e>
                    </m:d>
                    <m:r>
                      <a:rPr lang="en-GB" sz="2000" b="1" i="1" smtClean="0">
                        <a:latin typeface="Cambria Math" panose="02040503050406030204" pitchFamily="18" charset="0"/>
                      </a:rPr>
                      <m:t>+</m:t>
                    </m:r>
                    <m:r>
                      <a:rPr lang="en-GB" sz="2000" b="1" i="1" smtClean="0">
                        <a:latin typeface="Cambria Math" panose="02040503050406030204" pitchFamily="18" charset="0"/>
                      </a:rPr>
                      <m:t>𝑷</m:t>
                    </m:r>
                    <m:r>
                      <a:rPr lang="en-GB" sz="2000" b="1" i="1" smtClean="0">
                        <a:latin typeface="Cambria Math" panose="02040503050406030204" pitchFamily="18" charset="0"/>
                      </a:rPr>
                      <m:t>(</m:t>
                    </m:r>
                    <m:r>
                      <a:rPr lang="en-GB" sz="2000" b="1" i="1" smtClean="0">
                        <a:latin typeface="Cambria Math" panose="02040503050406030204" pitchFamily="18" charset="0"/>
                      </a:rPr>
                      <m:t>𝑩</m:t>
                    </m:r>
                    <m:r>
                      <a:rPr lang="en-GB" sz="2000" b="1" i="1" smtClean="0">
                        <a:latin typeface="Cambria Math" panose="02040503050406030204" pitchFamily="18" charset="0"/>
                      </a:rPr>
                      <m:t>)</m:t>
                    </m:r>
                  </m:oMath>
                </a14:m>
                <a:endParaRPr lang="en-GB" sz="2000" dirty="0"/>
              </a:p>
              <a:p>
                <a:pPr marL="285750" indent="-285750">
                  <a:buFont typeface="Arial" panose="020B0604020202020204" pitchFamily="34" charset="0"/>
                  <a:buChar char="•"/>
                </a:pPr>
                <a:r>
                  <a:rPr lang="en-GB" sz="2000" dirty="0"/>
                  <a:t>The Venn Diagram would look like:</a:t>
                </a:r>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0225" y="1070628"/>
                <a:ext cx="8424936" cy="1908215"/>
              </a:xfrm>
              <a:prstGeom prst="rect">
                <a:avLst/>
              </a:prstGeom>
              <a:blipFill>
                <a:blip r:embed="rId2"/>
                <a:stretch>
                  <a:fillRect l="-651" t="-1917"/>
                </a:stretch>
              </a:blipFill>
            </p:spPr>
            <p:txBody>
              <a:bodyPr/>
              <a:lstStyle/>
              <a:p>
                <a:r>
                  <a:rPr lang="en-GB">
                    <a:noFill/>
                  </a:rPr>
                  <a:t> </a:t>
                </a:r>
              </a:p>
            </p:txBody>
          </p:sp>
        </mc:Fallback>
      </mc:AlternateContent>
      <p:sp>
        <p:nvSpPr>
          <p:cNvPr id="7" name="Rectangle 6"/>
          <p:cNvSpPr/>
          <p:nvPr/>
        </p:nvSpPr>
        <p:spPr>
          <a:xfrm>
            <a:off x="1766032" y="2861885"/>
            <a:ext cx="3024336" cy="15121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Oval 7"/>
          <p:cNvSpPr/>
          <p:nvPr/>
        </p:nvSpPr>
        <p:spPr>
          <a:xfrm>
            <a:off x="2092164" y="3135004"/>
            <a:ext cx="1039862"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Oval 8"/>
          <p:cNvSpPr/>
          <p:nvPr/>
        </p:nvSpPr>
        <p:spPr>
          <a:xfrm>
            <a:off x="3309826" y="3115954"/>
            <a:ext cx="1085850"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p:cNvSpPr txBox="1"/>
              <p:nvPr/>
            </p:nvSpPr>
            <p:spPr>
              <a:xfrm>
                <a:off x="1971424" y="3009628"/>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1971424" y="3009628"/>
                <a:ext cx="36004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237636" y="2992203"/>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4237636" y="2992203"/>
                <a:ext cx="360040"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408060" y="2746622"/>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1408060" y="2746622"/>
                <a:ext cx="360040"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294423" y="2988362"/>
                <a:ext cx="2127101"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Since </a:t>
                </a:r>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r>
                          <a:rPr lang="en-GB" sz="1400" b="0" i="1" smtClean="0">
                            <a:latin typeface="Cambria Math" panose="02040503050406030204" pitchFamily="18" charset="0"/>
                          </a:rPr>
                          <m:t> </m:t>
                        </m:r>
                        <m:r>
                          <a:rPr lang="en-GB" sz="1400" b="0" i="1" smtClean="0">
                            <a:latin typeface="Cambria Math" panose="02040503050406030204" pitchFamily="18" charset="0"/>
                          </a:rPr>
                          <m:t>𝑎𝑛𝑑</m:t>
                        </m:r>
                        <m:r>
                          <a:rPr lang="en-GB" sz="1400" b="0" i="1" smtClean="0">
                            <a:latin typeface="Cambria Math" panose="02040503050406030204" pitchFamily="18" charset="0"/>
                          </a:rPr>
                          <m:t> </m:t>
                        </m:r>
                        <m:r>
                          <a:rPr lang="en-GB" sz="1400" b="0" i="1" smtClean="0">
                            <a:latin typeface="Cambria Math" panose="02040503050406030204" pitchFamily="18" charset="0"/>
                          </a:rPr>
                          <m:t>𝐵</m:t>
                        </m:r>
                      </m:e>
                    </m:d>
                    <m:r>
                      <a:rPr lang="en-GB" sz="1400" b="0" i="1" smtClean="0">
                        <a:latin typeface="Cambria Math" panose="02040503050406030204" pitchFamily="18" charset="0"/>
                      </a:rPr>
                      <m:t>=0</m:t>
                    </m:r>
                  </m:oMath>
                </a14:m>
                <a:r>
                  <a:rPr lang="en-GB" sz="1400" dirty="0"/>
                  <a:t>, there can’t be any outcomes in the overlap, so we don’t have an overlap!</a:t>
                </a:r>
              </a:p>
            </p:txBody>
          </p:sp>
        </mc:Choice>
        <mc:Fallback xmlns="">
          <p:sp>
            <p:nvSpPr>
              <p:cNvPr id="13" name="TextBox 12"/>
              <p:cNvSpPr txBox="1">
                <a:spLocks noRot="1" noChangeAspect="1" noMove="1" noResize="1" noEditPoints="1" noAdjustHandles="1" noChangeArrowheads="1" noChangeShapeType="1" noTextEdit="1"/>
              </p:cNvSpPr>
              <p:nvPr/>
            </p:nvSpPr>
            <p:spPr>
              <a:xfrm>
                <a:off x="5294423" y="2988362"/>
                <a:ext cx="2127101" cy="1169551"/>
              </a:xfrm>
              <a:prstGeom prst="rect">
                <a:avLst/>
              </a:prstGeom>
              <a:blipFill>
                <a:blip r:embed="rId6"/>
                <a:stretch>
                  <a:fillRect l="-284" b="-3571"/>
                </a:stretch>
              </a:blipFill>
            </p:spPr>
            <p:txBody>
              <a:bodyPr/>
              <a:lstStyle/>
              <a:p>
                <a:r>
                  <a:rPr lang="en-GB">
                    <a:noFill/>
                  </a:rPr>
                  <a:t> </a:t>
                </a:r>
              </a:p>
            </p:txBody>
          </p:sp>
        </mc:Fallback>
      </mc:AlternateContent>
      <p:sp>
        <p:nvSpPr>
          <p:cNvPr id="14" name="Rectangle 13"/>
          <p:cNvSpPr/>
          <p:nvPr/>
        </p:nvSpPr>
        <p:spPr>
          <a:xfrm>
            <a:off x="2898130" y="1722473"/>
            <a:ext cx="2014111" cy="3209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4497572" y="1043854"/>
            <a:ext cx="4008474" cy="4021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2654625" y="2043456"/>
            <a:ext cx="2034333" cy="3063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1410480" y="2746622"/>
            <a:ext cx="6351137" cy="17803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5994238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16"/>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20" restart="whenNotActive" fill="hold" evtFilter="cancelBubble" nodeType="interactiveSeq">
                <p:stCondLst>
                  <p:cond evt="onClick" delay="0">
                    <p:tgtEl>
                      <p:spTgt spid="17"/>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4"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TextBox 18"/>
              <p:cNvSpPr txBox="1"/>
              <p:nvPr/>
            </p:nvSpPr>
            <p:spPr>
              <a:xfrm>
                <a:off x="615876" y="2963664"/>
                <a:ext cx="7004124" cy="4043992"/>
              </a:xfrm>
              <a:prstGeom prst="rect">
                <a:avLst/>
              </a:prstGeom>
              <a:noFill/>
            </p:spPr>
            <p:txBody>
              <a:bodyPr wrap="square" rtlCol="0">
                <a:spAutoFit/>
              </a:bodyPr>
              <a:lstStyle/>
              <a:p>
                <a:r>
                  <a:rPr lang="en-GB" sz="1600" dirty="0"/>
                  <a:t>I pick one of the four numbers 1, 2, 3, 4 at random. What’s the probability that:</a:t>
                </a:r>
              </a:p>
              <a:p>
                <a:pPr marL="342900" indent="-342900">
                  <a:buAutoNum type="alphaLcParenR"/>
                </a:pPr>
                <a:r>
                  <a:rPr lang="en-GB" sz="1600" dirty="0"/>
                  <a:t>I pick a multiple of 2</a:t>
                </a:r>
                <a:r>
                  <a:rPr lang="en-GB" sz="1600" b="1" dirty="0"/>
                  <a:t>:     </a:t>
                </a:r>
                <a14:m>
                  <m:oMath xmlns:m="http://schemas.openxmlformats.org/officeDocument/2006/math">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oMath>
                </a14:m>
                <a:endParaRPr lang="en-GB" sz="1600" b="1" dirty="0"/>
              </a:p>
              <a:p>
                <a:pPr marL="342900" indent="-342900">
                  <a:buAutoNum type="alphaLcParenR"/>
                </a:pPr>
                <a:r>
                  <a:rPr lang="en-GB" sz="1600" dirty="0"/>
                  <a:t>I pick a multiple of 4:    </a:t>
                </a:r>
                <a:r>
                  <a:rPr lang="en-GB" sz="1600" b="1" dirty="0"/>
                  <a:t> </a:t>
                </a:r>
                <a14:m>
                  <m:oMath xmlns:m="http://schemas.openxmlformats.org/officeDocument/2006/math">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𝟒</m:t>
                        </m:r>
                      </m:den>
                    </m:f>
                  </m:oMath>
                </a14:m>
                <a:endParaRPr lang="en-GB" sz="1600" b="1" dirty="0"/>
              </a:p>
              <a:p>
                <a:endParaRPr lang="en-GB" sz="600" dirty="0"/>
              </a:p>
              <a:p>
                <a:r>
                  <a:rPr lang="en-GB" sz="1600" dirty="0"/>
                  <a:t>Explain (conceptually) why these two events are not independent.</a:t>
                </a:r>
              </a:p>
              <a:p>
                <a:r>
                  <a:rPr lang="en-GB" sz="1600" b="1" dirty="0"/>
                  <a:t>If it is a multiple of 4, then it must also be a multiple of 2. But if it wasn’t a multiple of 4 then it may or may not be a multiple of 2. So the events are linked and whether one happened influences the probability of the other happening.</a:t>
                </a:r>
              </a:p>
              <a:p>
                <a:endParaRPr lang="en-GB" sz="800" dirty="0"/>
              </a:p>
              <a:p>
                <a:r>
                  <a:rPr lang="en-GB" sz="1600" dirty="0"/>
                  <a:t>Show that the events are not independent.</a:t>
                </a:r>
              </a:p>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𝑚𝑢𝑙𝑡𝑖𝑝𝑙𝑒</m:t>
                          </m:r>
                          <m:r>
                            <a:rPr lang="en-GB" sz="1600" b="0" i="1" smtClean="0">
                              <a:latin typeface="Cambria Math" panose="02040503050406030204" pitchFamily="18" charset="0"/>
                            </a:rPr>
                            <m:t> </m:t>
                          </m:r>
                          <m:r>
                            <a:rPr lang="en-GB" sz="1600" b="0" i="1" smtClean="0">
                              <a:latin typeface="Cambria Math" panose="02040503050406030204" pitchFamily="18" charset="0"/>
                            </a:rPr>
                            <m:t>𝑜𝑓</m:t>
                          </m:r>
                          <m:r>
                            <a:rPr lang="en-GB" sz="1600" b="0" i="1" smtClean="0">
                              <a:latin typeface="Cambria Math" panose="02040503050406030204" pitchFamily="18" charset="0"/>
                            </a:rPr>
                            <m:t> 2</m:t>
                          </m:r>
                        </m:e>
                      </m:d>
                      <m:r>
                        <a:rPr lang="en-GB" sz="1600" b="0" i="1" smtClean="0">
                          <a:latin typeface="Cambria Math" panose="02040503050406030204" pitchFamily="18" charset="0"/>
                        </a:rPr>
                        <m:t>×</m:t>
                      </m:r>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𝑚𝑢𝑙𝑡𝑖𝑝𝑙𝑒</m:t>
                          </m:r>
                          <m:r>
                            <a:rPr lang="en-GB" sz="1600" b="0" i="1" smtClean="0">
                              <a:latin typeface="Cambria Math" panose="02040503050406030204" pitchFamily="18" charset="0"/>
                            </a:rPr>
                            <m:t> </m:t>
                          </m:r>
                          <m:r>
                            <a:rPr lang="en-GB" sz="1600" b="0" i="1" smtClean="0">
                              <a:latin typeface="Cambria Math" panose="02040503050406030204" pitchFamily="18" charset="0"/>
                            </a:rPr>
                            <m:t>𝑜𝑓</m:t>
                          </m:r>
                          <m:r>
                            <a:rPr lang="en-GB" sz="1600" b="0" i="1" smtClean="0">
                              <a:latin typeface="Cambria Math" panose="02040503050406030204" pitchFamily="18" charset="0"/>
                            </a:rPr>
                            <m:t> 4</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4</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8</m:t>
                          </m:r>
                        </m:den>
                      </m:f>
                    </m:oMath>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𝑚𝑢𝑙𝑡𝑖𝑝𝑙𝑒</m:t>
                          </m:r>
                          <m:r>
                            <a:rPr lang="en-GB" sz="1600" b="0" i="1" smtClean="0">
                              <a:latin typeface="Cambria Math" panose="02040503050406030204" pitchFamily="18" charset="0"/>
                            </a:rPr>
                            <m:t> </m:t>
                          </m:r>
                          <m:r>
                            <a:rPr lang="en-GB" sz="1600" b="0" i="1" smtClean="0">
                              <a:latin typeface="Cambria Math" panose="02040503050406030204" pitchFamily="18" charset="0"/>
                            </a:rPr>
                            <m:t>𝑜𝑓</m:t>
                          </m:r>
                          <m:r>
                            <a:rPr lang="en-GB" sz="1600" b="0" i="1" smtClean="0">
                              <a:latin typeface="Cambria Math" panose="02040503050406030204" pitchFamily="18" charset="0"/>
                            </a:rPr>
                            <m:t> 2 </m:t>
                          </m:r>
                          <m:r>
                            <a:rPr lang="en-GB" sz="1600" b="1" i="1" smtClean="0">
                              <a:latin typeface="Cambria Math" panose="02040503050406030204" pitchFamily="18" charset="0"/>
                            </a:rPr>
                            <m:t>𝒂𝒏𝒅</m:t>
                          </m:r>
                          <m:r>
                            <a:rPr lang="en-GB" sz="1600" b="0" i="1" smtClean="0">
                              <a:latin typeface="Cambria Math" panose="02040503050406030204" pitchFamily="18" charset="0"/>
                            </a:rPr>
                            <m:t> </m:t>
                          </m:r>
                          <m:r>
                            <a:rPr lang="en-GB" sz="1600" b="0" i="1" smtClean="0">
                              <a:latin typeface="Cambria Math" panose="02040503050406030204" pitchFamily="18" charset="0"/>
                            </a:rPr>
                            <m:t>𝑚𝑢𝑙𝑡𝑖𝑝𝑙𝑒</m:t>
                          </m:r>
                          <m:r>
                            <a:rPr lang="en-GB" sz="1600" b="0" i="1" smtClean="0">
                              <a:latin typeface="Cambria Math" panose="02040503050406030204" pitchFamily="18" charset="0"/>
                            </a:rPr>
                            <m:t> </m:t>
                          </m:r>
                          <m:r>
                            <a:rPr lang="en-GB" sz="1600" b="0" i="1" smtClean="0">
                              <a:latin typeface="Cambria Math" panose="02040503050406030204" pitchFamily="18" charset="0"/>
                            </a:rPr>
                            <m:t>𝑜𝑓</m:t>
                          </m:r>
                          <m:r>
                            <a:rPr lang="en-GB" sz="1600" b="0" i="1" smtClean="0">
                              <a:latin typeface="Cambria Math" panose="02040503050406030204" pitchFamily="18" charset="0"/>
                            </a:rPr>
                            <m:t> 4</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4</m:t>
                          </m:r>
                        </m:den>
                      </m:f>
                    </m:oMath>
                  </m:oMathPara>
                </a14:m>
                <a:endParaRPr lang="en-GB" sz="1600" dirty="0"/>
              </a:p>
              <a:p>
                <a:r>
                  <a:rPr lang="en-GB" sz="1600" dirty="0"/>
                  <a:t>But </a:t>
                </a:r>
                <a14:m>
                  <m:oMath xmlns:m="http://schemas.openxmlformats.org/officeDocument/2006/math">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8</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4</m:t>
                        </m:r>
                      </m:den>
                    </m:f>
                  </m:oMath>
                </a14:m>
                <a:r>
                  <a:rPr lang="en-GB" sz="1600" dirty="0"/>
                  <a:t> therefore not independent.</a:t>
                </a:r>
              </a:p>
              <a:p>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615876" y="2963664"/>
                <a:ext cx="7004124" cy="4043992"/>
              </a:xfrm>
              <a:prstGeom prst="rect">
                <a:avLst/>
              </a:prstGeom>
              <a:blipFill>
                <a:blip r:embed="rId2"/>
                <a:stretch>
                  <a:fillRect l="-435" t="-452"/>
                </a:stretch>
              </a:blipFill>
            </p:spPr>
            <p:txBody>
              <a:bodyPr/>
              <a:lstStyle/>
              <a:p>
                <a:r>
                  <a:rPr lang="en-GB">
                    <a:noFill/>
                  </a:rPr>
                  <a:t> </a:t>
                </a:r>
              </a:p>
            </p:txBody>
          </p:sp>
        </mc:Fallback>
      </mc:AlternateContent>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Independent Events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205969" y="693467"/>
                <a:ext cx="8884867" cy="1200329"/>
              </a:xfrm>
              <a:prstGeom prst="rect">
                <a:avLst/>
              </a:prstGeom>
              <a:noFill/>
            </p:spPr>
            <p:txBody>
              <a:bodyPr wrap="square" rtlCol="0">
                <a:spAutoFit/>
              </a:bodyPr>
              <a:lstStyle/>
              <a:p>
                <a:pPr marL="285750" indent="-285750">
                  <a:buFont typeface="Arial" panose="020B0604020202020204" pitchFamily="34" charset="0"/>
                  <a:buChar char="•"/>
                </a:pPr>
                <a:r>
                  <a:rPr lang="en-GB" dirty="0"/>
                  <a:t>If two events are independent</a:t>
                </a:r>
                <a:br>
                  <a:rPr lang="en-GB" dirty="0"/>
                </a:br>
                <a:r>
                  <a:rPr lang="en-GB" b="1" dirty="0"/>
                  <a:t>then whether one event happens does not affect the probability of the other happening</a:t>
                </a:r>
                <a:r>
                  <a:rPr lang="en-GB" dirty="0"/>
                  <a:t>.</a:t>
                </a:r>
              </a:p>
              <a:p>
                <a:pPr marL="285750" indent="-285750">
                  <a:buFont typeface="Arial" panose="020B0604020202020204" pitchFamily="34" charset="0"/>
                  <a:buChar char="•"/>
                </a:pPr>
                <a:r>
                  <a:rPr lang="en-GB" dirty="0"/>
                  <a:t>If </a:t>
                </a:r>
                <a14:m>
                  <m:oMath xmlns:m="http://schemas.openxmlformats.org/officeDocument/2006/math">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𝐵</m:t>
                    </m:r>
                  </m:oMath>
                </a14:m>
                <a:r>
                  <a:rPr lang="en-GB" dirty="0"/>
                  <a:t> are independent then:</a:t>
                </a:r>
              </a:p>
              <a:p>
                <a:pPr marL="742950" lvl="1" indent="-285750">
                  <a:buFont typeface="Arial" panose="020B0604020202020204" pitchFamily="34" charset="0"/>
                  <a:buChar char="•"/>
                </a:pPr>
                <a:r>
                  <a:rPr lang="en-GB" b="1" dirty="0"/>
                  <a:t> </a:t>
                </a:r>
                <a14:m>
                  <m:oMath xmlns:m="http://schemas.openxmlformats.org/officeDocument/2006/math">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𝑨</m:t>
                        </m:r>
                        <m:r>
                          <a:rPr lang="en-GB" b="1" i="1" smtClean="0">
                            <a:latin typeface="Cambria Math" panose="02040503050406030204" pitchFamily="18" charset="0"/>
                          </a:rPr>
                          <m:t> </m:t>
                        </m:r>
                        <m:r>
                          <a:rPr lang="en-GB" b="1" i="1" smtClean="0">
                            <a:latin typeface="Cambria Math" panose="02040503050406030204" pitchFamily="18" charset="0"/>
                          </a:rPr>
                          <m:t>𝒂𝒏𝒅</m:t>
                        </m:r>
                        <m:r>
                          <a:rPr lang="en-GB" b="1" i="1" smtClean="0">
                            <a:latin typeface="Cambria Math" panose="02040503050406030204" pitchFamily="18" charset="0"/>
                          </a:rPr>
                          <m:t> </m:t>
                        </m:r>
                        <m:r>
                          <a:rPr lang="en-GB" b="1" i="1" smtClean="0">
                            <a:latin typeface="Cambria Math" panose="02040503050406030204" pitchFamily="18" charset="0"/>
                          </a:rPr>
                          <m:t>𝑩</m:t>
                        </m:r>
                      </m:e>
                    </m:d>
                    <m:r>
                      <a:rPr lang="en-GB" b="1" i="1" smtClean="0">
                        <a:latin typeface="Cambria Math" panose="02040503050406030204" pitchFamily="18" charset="0"/>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𝑨</m:t>
                        </m:r>
                      </m:e>
                    </m:d>
                    <m:r>
                      <a:rPr lang="en-GB" b="1" i="1" smtClean="0">
                        <a:latin typeface="Cambria Math" panose="02040503050406030204" pitchFamily="18" charset="0"/>
                      </a:rPr>
                      <m:t>×</m:t>
                    </m:r>
                    <m:r>
                      <a:rPr lang="en-GB" b="1" i="1" smtClean="0">
                        <a:latin typeface="Cambria Math" panose="02040503050406030204" pitchFamily="18" charset="0"/>
                      </a:rPr>
                      <m:t>𝑷</m:t>
                    </m:r>
                    <m:r>
                      <a:rPr lang="en-GB" b="1" i="1" smtClean="0">
                        <a:latin typeface="Cambria Math" panose="02040503050406030204" pitchFamily="18" charset="0"/>
                      </a:rPr>
                      <m:t>(</m:t>
                    </m:r>
                    <m:r>
                      <a:rPr lang="en-GB" b="1" i="1" smtClean="0">
                        <a:latin typeface="Cambria Math" panose="02040503050406030204" pitchFamily="18" charset="0"/>
                      </a:rPr>
                      <m:t>𝑩</m:t>
                    </m:r>
                    <m:r>
                      <a:rPr lang="en-GB" b="1" i="1" smtClean="0">
                        <a:latin typeface="Cambria Math" panose="02040503050406030204" pitchFamily="18" charset="0"/>
                      </a:rPr>
                      <m:t>)</m:t>
                    </m:r>
                  </m:oMath>
                </a14:m>
                <a:endParaRPr lang="en-GB" b="1" dirty="0"/>
              </a:p>
            </p:txBody>
          </p:sp>
        </mc:Choice>
        <mc:Fallback xmlns="">
          <p:sp>
            <p:nvSpPr>
              <p:cNvPr id="5" name="TextBox 4"/>
              <p:cNvSpPr txBox="1">
                <a:spLocks noRot="1" noChangeAspect="1" noMove="1" noResize="1" noEditPoints="1" noAdjustHandles="1" noChangeArrowheads="1" noChangeShapeType="1" noTextEdit="1"/>
              </p:cNvSpPr>
              <p:nvPr/>
            </p:nvSpPr>
            <p:spPr>
              <a:xfrm>
                <a:off x="205969" y="693467"/>
                <a:ext cx="8884867" cy="1200329"/>
              </a:xfrm>
              <a:prstGeom prst="rect">
                <a:avLst/>
              </a:prstGeom>
              <a:blipFill>
                <a:blip r:embed="rId3"/>
                <a:stretch>
                  <a:fillRect l="-480" t="-3046" r="-206" b="-507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856561" y="6007063"/>
                <a:ext cx="3096940"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This is a common exam question. Either show that </a:t>
                </a:r>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r>
                          <a:rPr lang="en-GB" sz="1400" b="0" i="1" smtClean="0">
                            <a:latin typeface="Cambria Math" panose="02040503050406030204" pitchFamily="18" charset="0"/>
                          </a:rPr>
                          <m:t> </m:t>
                        </m:r>
                        <m:r>
                          <a:rPr lang="en-GB" sz="1400" b="0" i="1" smtClean="0">
                            <a:latin typeface="Cambria Math" panose="02040503050406030204" pitchFamily="18" charset="0"/>
                          </a:rPr>
                          <m:t>𝑎𝑛𝑑</m:t>
                        </m:r>
                        <m:r>
                          <a:rPr lang="en-GB" sz="1400" b="0" i="1" smtClean="0">
                            <a:latin typeface="Cambria Math" panose="02040503050406030204" pitchFamily="18" charset="0"/>
                          </a:rPr>
                          <m:t> </m:t>
                        </m:r>
                        <m:r>
                          <a:rPr lang="en-GB" sz="1400" b="0" i="1" smtClean="0">
                            <a:latin typeface="Cambria Math" panose="02040503050406030204" pitchFamily="18" charset="0"/>
                          </a:rPr>
                          <m:t>𝐵</m:t>
                        </m:r>
                      </m:e>
                    </m:d>
                    <m:r>
                      <a:rPr lang="en-GB" sz="1400" b="0" i="1" smtClean="0">
                        <a:latin typeface="Cambria Math" panose="02040503050406030204" pitchFamily="18" charset="0"/>
                      </a:rPr>
                      <m:t>=</m:t>
                    </m:r>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e>
                    </m:d>
                    <m:r>
                      <a:rPr lang="en-GB" sz="1400" b="0" i="1" smtClean="0">
                        <a:latin typeface="Cambria Math" panose="02040503050406030204" pitchFamily="18" charset="0"/>
                      </a:rPr>
                      <m:t>×</m:t>
                    </m:r>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𝐵</m:t>
                        </m:r>
                      </m:e>
                    </m:d>
                  </m:oMath>
                </a14:m>
                <a:r>
                  <a:rPr lang="en-GB" sz="1400" dirty="0"/>
                  <a:t> </a:t>
                </a:r>
                <a:br>
                  <a:rPr lang="en-GB" sz="1400" dirty="0"/>
                </a:br>
                <a:r>
                  <a:rPr lang="en-GB" sz="1400" dirty="0"/>
                  <a:t>or that </a:t>
                </a:r>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r>
                          <a:rPr lang="en-GB" sz="1400" b="0" i="1" smtClean="0">
                            <a:latin typeface="Cambria Math" panose="02040503050406030204" pitchFamily="18" charset="0"/>
                          </a:rPr>
                          <m:t> </m:t>
                        </m:r>
                        <m:r>
                          <a:rPr lang="en-GB" sz="1400" b="0" i="1" smtClean="0">
                            <a:latin typeface="Cambria Math" panose="02040503050406030204" pitchFamily="18" charset="0"/>
                          </a:rPr>
                          <m:t>𝑎𝑛𝑑</m:t>
                        </m:r>
                        <m:r>
                          <a:rPr lang="en-GB" sz="1400" b="0" i="1" smtClean="0">
                            <a:latin typeface="Cambria Math" panose="02040503050406030204" pitchFamily="18" charset="0"/>
                          </a:rPr>
                          <m:t> </m:t>
                        </m:r>
                        <m:r>
                          <a:rPr lang="en-GB" sz="1400" b="0" i="1" smtClean="0">
                            <a:latin typeface="Cambria Math" panose="02040503050406030204" pitchFamily="18" charset="0"/>
                          </a:rPr>
                          <m:t>𝐵</m:t>
                        </m:r>
                      </m:e>
                    </m:d>
                    <m:r>
                      <a:rPr lang="en-GB" sz="1400" b="0" i="1" smtClean="0">
                        <a:latin typeface="Cambria Math" panose="02040503050406030204" pitchFamily="18" charset="0"/>
                      </a:rPr>
                      <m:t>≠</m:t>
                    </m:r>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e>
                    </m:d>
                    <m:r>
                      <a:rPr lang="en-GB" sz="1400" b="0" i="1" smtClean="0">
                        <a:latin typeface="Cambria Math" panose="02040503050406030204" pitchFamily="18" charset="0"/>
                      </a:rPr>
                      <m:t>×</m:t>
                    </m:r>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𝐵</m:t>
                        </m:r>
                      </m:e>
                    </m:d>
                  </m:oMath>
                </a14:m>
                <a:endParaRPr lang="en-GB"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856561" y="6007063"/>
                <a:ext cx="3096940" cy="738664"/>
              </a:xfrm>
              <a:prstGeom prst="rect">
                <a:avLst/>
              </a:prstGeom>
              <a:blipFill>
                <a:blip r:embed="rId4"/>
                <a:stretch>
                  <a:fillRect l="-195" b="-5556"/>
                </a:stretch>
              </a:blipFill>
            </p:spPr>
            <p:txBody>
              <a:bodyPr/>
              <a:lstStyle/>
              <a:p>
                <a:r>
                  <a:rPr lang="en-GB">
                    <a:noFill/>
                  </a:rPr>
                  <a:t> </a:t>
                </a:r>
              </a:p>
            </p:txBody>
          </p:sp>
        </mc:Fallback>
      </mc:AlternateContent>
      <p:sp>
        <p:nvSpPr>
          <p:cNvPr id="17" name="Rectangle 16"/>
          <p:cNvSpPr/>
          <p:nvPr/>
        </p:nvSpPr>
        <p:spPr>
          <a:xfrm>
            <a:off x="2943448" y="3239836"/>
            <a:ext cx="1196752" cy="3796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6" name="TextBox 5"/>
          <p:cNvSpPr txBox="1"/>
          <p:nvPr/>
        </p:nvSpPr>
        <p:spPr>
          <a:xfrm>
            <a:off x="512085" y="2471935"/>
            <a:ext cx="118160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Example</a:t>
            </a:r>
          </a:p>
        </p:txBody>
      </p:sp>
      <p:sp>
        <p:nvSpPr>
          <p:cNvPr id="18" name="TextBox 17"/>
          <p:cNvSpPr txBox="1"/>
          <p:nvPr/>
        </p:nvSpPr>
        <p:spPr>
          <a:xfrm>
            <a:off x="2160580" y="2278968"/>
            <a:ext cx="4248472" cy="707886"/>
          </a:xfrm>
          <a:prstGeom prst="rect">
            <a:avLst/>
          </a:prstGeom>
          <a:noFill/>
        </p:spPr>
        <p:txBody>
          <a:bodyPr wrap="square" rtlCol="0">
            <a:spAutoFit/>
          </a:bodyPr>
          <a:lstStyle/>
          <a:p>
            <a:pPr algn="ctr"/>
            <a:r>
              <a:rPr lang="en-GB" sz="4000" dirty="0"/>
              <a:t>1     2     3     4</a:t>
            </a:r>
          </a:p>
        </p:txBody>
      </p:sp>
      <p:sp>
        <p:nvSpPr>
          <p:cNvPr id="20" name="Rectangle 19"/>
          <p:cNvSpPr/>
          <p:nvPr/>
        </p:nvSpPr>
        <p:spPr>
          <a:xfrm>
            <a:off x="2943448" y="3607768"/>
            <a:ext cx="1196752" cy="3796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680120" y="4314696"/>
            <a:ext cx="6800180" cy="7526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680119" y="5404649"/>
            <a:ext cx="8273381" cy="13410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307200" y="3037654"/>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24" name="Rectangle 23"/>
          <p:cNvSpPr/>
          <p:nvPr/>
        </p:nvSpPr>
        <p:spPr>
          <a:xfrm>
            <a:off x="307199" y="4071558"/>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25" name="Rectangle 24"/>
          <p:cNvSpPr/>
          <p:nvPr/>
        </p:nvSpPr>
        <p:spPr>
          <a:xfrm>
            <a:off x="307198" y="5161511"/>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27" name="TextBox 26"/>
          <p:cNvSpPr txBox="1"/>
          <p:nvPr/>
        </p:nvSpPr>
        <p:spPr>
          <a:xfrm>
            <a:off x="6303062" y="1427795"/>
            <a:ext cx="2668492"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err="1"/>
              <a:t>Fro</a:t>
            </a:r>
            <a:r>
              <a:rPr lang="en-GB" sz="1600" b="1" dirty="0"/>
              <a:t> Note</a:t>
            </a:r>
            <a:r>
              <a:rPr lang="en-GB" sz="1600" dirty="0"/>
              <a:t>: Independence does not affect how the circles interact in a Venn Diagram.</a:t>
            </a:r>
          </a:p>
        </p:txBody>
      </p:sp>
      <p:sp>
        <p:nvSpPr>
          <p:cNvPr id="28" name="Rectangle 27"/>
          <p:cNvSpPr/>
          <p:nvPr/>
        </p:nvSpPr>
        <p:spPr>
          <a:xfrm>
            <a:off x="2583996" y="1554872"/>
            <a:ext cx="1796618" cy="3483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584610" y="1004591"/>
            <a:ext cx="8410534" cy="313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2425658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8" restart="whenNotActive" fill="hold" evtFilter="cancelBubble" nodeType="interactiveSeq">
                <p:stCondLst>
                  <p:cond evt="onClick" delay="0">
                    <p:tgtEl>
                      <p:spTgt spid="2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14" restart="whenNotActive" fill="hold" evtFilter="cancelBubble" nodeType="interactiveSeq">
                <p:stCondLst>
                  <p:cond evt="onClick" delay="0">
                    <p:tgtEl>
                      <p:spTgt spid="21"/>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1"/>
                                        </p:tgtEl>
                                      </p:cBhvr>
                                    </p:animEffect>
                                    <p:set>
                                      <p:cBhvr>
                                        <p:cTn id="19"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20" restart="whenNotActive" fill="hold" evtFilter="cancelBubble" nodeType="interactiveSeq">
                <p:stCondLst>
                  <p:cond evt="onClick" delay="0">
                    <p:tgtEl>
                      <p:spTgt spid="22"/>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8"/>
                                        </p:tgtEl>
                                      </p:cBhvr>
                                    </p:animEffect>
                                    <p:set>
                                      <p:cBhvr>
                                        <p:cTn id="31"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32" restart="whenNotActive" fill="hold" evtFilter="cancelBubble" nodeType="interactiveSeq">
                <p:stCondLst>
                  <p:cond evt="onClick" delay="0">
                    <p:tgtEl>
                      <p:spTgt spid="29"/>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17" grpId="0" animBg="1"/>
      <p:bldP spid="20" grpId="0" animBg="1"/>
      <p:bldP spid="21" grpId="0" animBg="1"/>
      <p:bldP spid="22"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Further Examples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23528" y="827365"/>
                <a:ext cx="3456384" cy="175432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[Textbook] Events </a:t>
                </a:r>
                <a14:m>
                  <m:oMath xmlns:m="http://schemas.openxmlformats.org/officeDocument/2006/math">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𝐵</m:t>
                    </m:r>
                  </m:oMath>
                </a14:m>
                <a:r>
                  <a:rPr lang="en-GB" dirty="0"/>
                  <a:t> are mutually exclusive and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=0.2</m:t>
                    </m:r>
                  </m:oMath>
                </a14:m>
                <a:r>
                  <a:rPr lang="en-GB" dirty="0"/>
                  <a:t> and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r>
                      <a:rPr lang="en-GB" b="0" i="1" smtClean="0">
                        <a:latin typeface="Cambria Math" panose="02040503050406030204" pitchFamily="18" charset="0"/>
                      </a:rPr>
                      <m:t>=0.4</m:t>
                    </m:r>
                  </m:oMath>
                </a14:m>
                <a:r>
                  <a:rPr lang="en-GB" dirty="0"/>
                  <a:t>.</a:t>
                </a:r>
              </a:p>
              <a:p>
                <a:pPr marL="342900" indent="-342900">
                  <a:buAutoNum type="alphaLcParenR"/>
                </a:pPr>
                <a:r>
                  <a:rPr lang="en-GB" dirty="0"/>
                  <a:t>Find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𝐵</m:t>
                    </m:r>
                    <m:r>
                      <a:rPr lang="en-GB" b="0" i="1" smtClean="0">
                        <a:latin typeface="Cambria Math" panose="02040503050406030204" pitchFamily="18" charset="0"/>
                      </a:rPr>
                      <m:t>)</m:t>
                    </m:r>
                  </m:oMath>
                </a14:m>
                <a:endParaRPr lang="en-GB" dirty="0"/>
              </a:p>
              <a:p>
                <a:pPr marL="342900" indent="-342900">
                  <a:buAutoNum type="alphaLcParenR"/>
                </a:pPr>
                <a:r>
                  <a:rPr lang="en-GB" dirty="0"/>
                  <a:t>Find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𝑏𝑢𝑡</m:t>
                    </m:r>
                    <m:r>
                      <a:rPr lang="en-GB" b="0" i="1" smtClean="0">
                        <a:latin typeface="Cambria Math" panose="02040503050406030204" pitchFamily="18" charset="0"/>
                      </a:rPr>
                      <m:t> </m:t>
                    </m:r>
                    <m:r>
                      <a:rPr lang="en-GB" b="0" i="1" smtClean="0">
                        <a:latin typeface="Cambria Math" panose="02040503050406030204" pitchFamily="18" charset="0"/>
                      </a:rPr>
                      <m:t>𝑛𝑜𝑡</m:t>
                    </m:r>
                    <m:r>
                      <a:rPr lang="en-GB" b="0" i="1" smtClean="0">
                        <a:latin typeface="Cambria Math" panose="02040503050406030204" pitchFamily="18" charset="0"/>
                      </a:rPr>
                      <m:t> </m:t>
                    </m:r>
                    <m:r>
                      <a:rPr lang="en-GB" b="0" i="1" smtClean="0">
                        <a:latin typeface="Cambria Math" panose="02040503050406030204" pitchFamily="18" charset="0"/>
                      </a:rPr>
                      <m:t>𝐵</m:t>
                    </m:r>
                    <m:r>
                      <a:rPr lang="en-GB" b="0" i="1" smtClean="0">
                        <a:latin typeface="Cambria Math" panose="02040503050406030204" pitchFamily="18" charset="0"/>
                      </a:rPr>
                      <m:t>)</m:t>
                    </m:r>
                  </m:oMath>
                </a14:m>
                <a:endParaRPr lang="en-GB" dirty="0"/>
              </a:p>
              <a:p>
                <a:pPr marL="342900" indent="-342900">
                  <a:buAutoNum type="alphaLcParenR"/>
                </a:pPr>
                <a:r>
                  <a:rPr lang="en-GB" dirty="0"/>
                  <a:t>Find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𝑛𝑒𝑖𝑡h𝑒𝑟</m:t>
                    </m:r>
                    <m:r>
                      <a:rPr lang="en-GB" b="0" i="1" smtClean="0">
                        <a:latin typeface="Cambria Math" panose="02040503050406030204" pitchFamily="18" charset="0"/>
                      </a:rPr>
                      <m:t> </m:t>
                    </m:r>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𝑛𝑜𝑟</m:t>
                    </m:r>
                    <m:r>
                      <a:rPr lang="en-GB" b="0" i="1" smtClean="0">
                        <a:latin typeface="Cambria Math" panose="02040503050406030204" pitchFamily="18" charset="0"/>
                      </a:rPr>
                      <m:t> </m:t>
                    </m:r>
                    <m:r>
                      <a:rPr lang="en-GB" b="0" i="1" smtClean="0">
                        <a:latin typeface="Cambria Math" panose="02040503050406030204" pitchFamily="18" charset="0"/>
                      </a:rPr>
                      <m:t>𝐵</m:t>
                    </m:r>
                    <m:r>
                      <a:rPr lang="en-GB" b="0" i="1" smtClean="0">
                        <a:latin typeface="Cambria Math" panose="02040503050406030204" pitchFamily="18" charset="0"/>
                      </a:rPr>
                      <m:t>)</m:t>
                    </m:r>
                  </m:oMath>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23528" y="827365"/>
                <a:ext cx="3456384" cy="1754326"/>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057" y="2678764"/>
                <a:ext cx="46736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𝐵</m:t>
                          </m:r>
                        </m:e>
                      </m:d>
                      <m:r>
                        <a:rPr lang="en-GB" b="0" i="1" smtClean="0">
                          <a:latin typeface="Cambria Math" panose="02040503050406030204" pitchFamily="18" charset="0"/>
                        </a:rPr>
                        <m:t>=0.2+0.4=0.6</m:t>
                      </m:r>
                    </m:oMath>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𝑏𝑢𝑡</m:t>
                          </m:r>
                          <m:r>
                            <a:rPr lang="en-GB" b="0" i="1" smtClean="0">
                              <a:latin typeface="Cambria Math" panose="02040503050406030204" pitchFamily="18" charset="0"/>
                            </a:rPr>
                            <m:t> </m:t>
                          </m:r>
                          <m:r>
                            <a:rPr lang="en-GB" b="0" i="1" smtClean="0">
                              <a:latin typeface="Cambria Math" panose="02040503050406030204" pitchFamily="18" charset="0"/>
                            </a:rPr>
                            <m:t>𝑛𝑜𝑡</m:t>
                          </m:r>
                          <m:r>
                            <a:rPr lang="en-GB" b="0" i="1" smtClean="0">
                              <a:latin typeface="Cambria Math" panose="02040503050406030204" pitchFamily="18" charset="0"/>
                            </a:rPr>
                            <m:t> </m:t>
                          </m:r>
                          <m:r>
                            <a:rPr lang="en-GB" b="0" i="1" smtClean="0">
                              <a:latin typeface="Cambria Math" panose="02040503050406030204" pitchFamily="18" charset="0"/>
                            </a:rPr>
                            <m:t>𝐵</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=0.2</m:t>
                      </m:r>
                    </m:oMath>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𝑛𝑒𝑖𝑡h𝑒𝑟</m:t>
                          </m:r>
                          <m:r>
                            <a:rPr lang="en-GB" b="0" i="1" smtClean="0">
                              <a:latin typeface="Cambria Math" panose="02040503050406030204" pitchFamily="18" charset="0"/>
                            </a:rPr>
                            <m:t> </m:t>
                          </m:r>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𝑛𝑜𝑟</m:t>
                          </m:r>
                          <m:r>
                            <a:rPr lang="en-GB" b="0" i="1" smtClean="0">
                              <a:latin typeface="Cambria Math" panose="02040503050406030204" pitchFamily="18" charset="0"/>
                            </a:rPr>
                            <m:t> </m:t>
                          </m:r>
                          <m:r>
                            <a:rPr lang="en-GB" b="0" i="1" smtClean="0">
                              <a:latin typeface="Cambria Math" panose="02040503050406030204" pitchFamily="18" charset="0"/>
                            </a:rPr>
                            <m:t>𝐵</m:t>
                          </m:r>
                        </m:e>
                      </m:d>
                      <m:r>
                        <a:rPr lang="en-GB" b="0" i="1" smtClean="0">
                          <a:latin typeface="Cambria Math" panose="02040503050406030204" pitchFamily="18" charset="0"/>
                        </a:rPr>
                        <m:t>=1−0.2−0.4=0.4</m:t>
                      </m:r>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8057" y="2678764"/>
                <a:ext cx="4673600" cy="9233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7544" y="3813194"/>
                <a:ext cx="3456384" cy="115474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[Textbook] Events </a:t>
                </a:r>
                <a14:m>
                  <m:oMath xmlns:m="http://schemas.openxmlformats.org/officeDocument/2006/math">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𝐵</m:t>
                    </m:r>
                  </m:oMath>
                </a14:m>
                <a:r>
                  <a:rPr lang="en-GB" dirty="0"/>
                  <a:t> are independent and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oMath>
                </a14:m>
                <a:r>
                  <a:rPr lang="en-GB" dirty="0"/>
                  <a:t> and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5</m:t>
                        </m:r>
                      </m:den>
                    </m:f>
                  </m:oMath>
                </a14:m>
                <a:r>
                  <a:rPr lang="en-GB" dirty="0"/>
                  <a:t>. Find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𝐵</m:t>
                    </m:r>
                    <m:r>
                      <a:rPr lang="en-GB" b="0" i="1" smtClean="0">
                        <a:latin typeface="Cambria Math" panose="02040503050406030204" pitchFamily="18" charset="0"/>
                      </a:rPr>
                      <m:t>)</m:t>
                    </m:r>
                  </m:oMath>
                </a14:m>
                <a:r>
                  <a:rPr lang="en-GB"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467544" y="3813194"/>
                <a:ext cx="3456384" cy="1154740"/>
              </a:xfrm>
              <a:prstGeom prst="rect">
                <a:avLst/>
              </a:prstGeom>
              <a:blipFill>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48343" y="5060410"/>
                <a:ext cx="3030240"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15</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348343" y="5060410"/>
                <a:ext cx="3030240" cy="6127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29485" y="778435"/>
                <a:ext cx="4321052" cy="2308324"/>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[Textbook] The Venn diagram shows the number of students in a particular class who watch any of three popular TV programmes.</a:t>
                </a:r>
              </a:p>
              <a:p>
                <a:pPr marL="342900" indent="-342900">
                  <a:buAutoNum type="alphaLcParenR"/>
                </a:pPr>
                <a:r>
                  <a:rPr lang="en-GB" dirty="0"/>
                  <a:t>Find the probability that a student chosen at random watches </a:t>
                </a:r>
                <a14:m>
                  <m:oMath xmlns:m="http://schemas.openxmlformats.org/officeDocument/2006/math">
                    <m:r>
                      <a:rPr lang="en-GB" b="0" i="1" smtClean="0">
                        <a:latin typeface="Cambria Math" panose="02040503050406030204" pitchFamily="18" charset="0"/>
                      </a:rPr>
                      <m:t>𝐵</m:t>
                    </m:r>
                  </m:oMath>
                </a14:m>
                <a:r>
                  <a:rPr lang="en-GB" dirty="0"/>
                  <a:t> or </a:t>
                </a:r>
                <a14:m>
                  <m:oMath xmlns:m="http://schemas.openxmlformats.org/officeDocument/2006/math">
                    <m:r>
                      <a:rPr lang="en-GB" b="0" i="1" smtClean="0">
                        <a:latin typeface="Cambria Math" panose="02040503050406030204" pitchFamily="18" charset="0"/>
                      </a:rPr>
                      <m:t>𝐶</m:t>
                    </m:r>
                  </m:oMath>
                </a14:m>
                <a:r>
                  <a:rPr lang="en-GB" dirty="0"/>
                  <a:t> or both.</a:t>
                </a:r>
              </a:p>
              <a:p>
                <a:pPr marL="342900" indent="-342900">
                  <a:buAutoNum type="alphaLcParenR"/>
                </a:pPr>
                <a:r>
                  <a:rPr lang="en-GB" dirty="0"/>
                  <a:t>Determine whether watching </a:t>
                </a:r>
                <a14:m>
                  <m:oMath xmlns:m="http://schemas.openxmlformats.org/officeDocument/2006/math">
                    <m:r>
                      <a:rPr lang="en-GB" b="0" i="1" smtClean="0">
                        <a:latin typeface="Cambria Math" panose="02040503050406030204" pitchFamily="18" charset="0"/>
                      </a:rPr>
                      <m:t>𝐴</m:t>
                    </m:r>
                  </m:oMath>
                </a14:m>
                <a:r>
                  <a:rPr lang="en-GB" dirty="0"/>
                  <a:t> and watching </a:t>
                </a:r>
                <a14:m>
                  <m:oMath xmlns:m="http://schemas.openxmlformats.org/officeDocument/2006/math">
                    <m:r>
                      <a:rPr lang="en-GB" b="0" i="1" smtClean="0">
                        <a:latin typeface="Cambria Math" panose="02040503050406030204" pitchFamily="18" charset="0"/>
                      </a:rPr>
                      <m:t>𝐵</m:t>
                    </m:r>
                  </m:oMath>
                </a14:m>
                <a:r>
                  <a:rPr lang="en-GB" dirty="0"/>
                  <a:t> are statistically independent.</a:t>
                </a:r>
              </a:p>
            </p:txBody>
          </p:sp>
        </mc:Choice>
        <mc:Fallback xmlns="">
          <p:sp>
            <p:nvSpPr>
              <p:cNvPr id="9" name="TextBox 8"/>
              <p:cNvSpPr txBox="1">
                <a:spLocks noRot="1" noChangeAspect="1" noMove="1" noResize="1" noEditPoints="1" noAdjustHandles="1" noChangeArrowheads="1" noChangeShapeType="1" noTextEdit="1"/>
              </p:cNvSpPr>
              <p:nvPr/>
            </p:nvSpPr>
            <p:spPr>
              <a:xfrm>
                <a:off x="4629485" y="778435"/>
                <a:ext cx="4321052" cy="2308324"/>
              </a:xfrm>
              <a:prstGeom prst="rect">
                <a:avLst/>
              </a:prstGeom>
              <a:blipFill>
                <a:blip r:embed="rId6"/>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11" name="Oval 10"/>
          <p:cNvSpPr/>
          <p:nvPr/>
        </p:nvSpPr>
        <p:spPr>
          <a:xfrm>
            <a:off x="6200831" y="3479862"/>
            <a:ext cx="1054776"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Rectangle 11"/>
          <p:cNvSpPr/>
          <p:nvPr/>
        </p:nvSpPr>
        <p:spPr>
          <a:xfrm>
            <a:off x="5201061" y="3226672"/>
            <a:ext cx="3024336" cy="15121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p:cNvSpPr txBox="1"/>
              <p:nvPr/>
            </p:nvSpPr>
            <p:spPr>
              <a:xfrm>
                <a:off x="5406453" y="3374415"/>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5406453" y="3374415"/>
                <a:ext cx="360040"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788745" y="322745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6788745" y="3227450"/>
                <a:ext cx="360040"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843089" y="3111409"/>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4843089" y="3111409"/>
                <a:ext cx="360040" cy="369332"/>
              </a:xfrm>
              <a:prstGeom prst="rect">
                <a:avLst/>
              </a:prstGeom>
              <a:blipFill>
                <a:blip r:embed="rId9"/>
                <a:stretch>
                  <a:fillRect/>
                </a:stretch>
              </a:blipFill>
            </p:spPr>
            <p:txBody>
              <a:bodyPr/>
              <a:lstStyle/>
              <a:p>
                <a:r>
                  <a:rPr lang="en-GB">
                    <a:noFill/>
                  </a:rPr>
                  <a:t> </a:t>
                </a:r>
              </a:p>
            </p:txBody>
          </p:sp>
        </mc:Fallback>
      </mc:AlternateContent>
      <p:sp>
        <p:nvSpPr>
          <p:cNvPr id="17" name="Oval 16"/>
          <p:cNvSpPr/>
          <p:nvPr/>
        </p:nvSpPr>
        <p:spPr>
          <a:xfrm>
            <a:off x="5511297" y="3479862"/>
            <a:ext cx="1112078"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Oval 17"/>
          <p:cNvSpPr/>
          <p:nvPr/>
        </p:nvSpPr>
        <p:spPr>
          <a:xfrm>
            <a:off x="6894773" y="3479862"/>
            <a:ext cx="1054776"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p:cNvSpPr txBox="1"/>
              <p:nvPr/>
            </p:nvSpPr>
            <p:spPr>
              <a:xfrm>
                <a:off x="7689575" y="3283569"/>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689575" y="3283569"/>
                <a:ext cx="360040"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764776" y="381050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5764776" y="3810500"/>
                <a:ext cx="360040"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232720" y="381050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4</m:t>
                      </m:r>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6232720" y="3810500"/>
                <a:ext cx="360040" cy="369332"/>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577403" y="381050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m:t>
                      </m:r>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6577403" y="3810500"/>
                <a:ext cx="360040" cy="36933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872707" y="3803407"/>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10</m:t>
                      </m:r>
                    </m:oMath>
                  </m:oMathPara>
                </a14:m>
                <a:endParaRPr lang="en-GB" dirty="0"/>
              </a:p>
            </p:txBody>
          </p:sp>
        </mc:Choice>
        <mc:Fallback xmlns="">
          <p:sp>
            <p:nvSpPr>
              <p:cNvPr id="23" name="TextBox 22"/>
              <p:cNvSpPr txBox="1">
                <a:spLocks noRot="1" noChangeAspect="1" noMove="1" noResize="1" noEditPoints="1" noAdjustHandles="1" noChangeArrowheads="1" noChangeShapeType="1" noTextEdit="1"/>
              </p:cNvSpPr>
              <p:nvPr/>
            </p:nvSpPr>
            <p:spPr>
              <a:xfrm>
                <a:off x="6872707" y="3803407"/>
                <a:ext cx="360040" cy="369332"/>
              </a:xfrm>
              <a:prstGeom prst="rect">
                <a:avLst/>
              </a:prstGeom>
              <a:blipFill>
                <a:blip r:embed="rId14"/>
                <a:stretch>
                  <a:fillRect r="-203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318275" y="3811554"/>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7</m:t>
                      </m:r>
                    </m:oMath>
                  </m:oMathPara>
                </a14:m>
                <a:endParaRPr lang="en-GB" dirty="0"/>
              </a:p>
            </p:txBody>
          </p:sp>
        </mc:Choice>
        <mc:Fallback xmlns="">
          <p:sp>
            <p:nvSpPr>
              <p:cNvPr id="24" name="TextBox 23"/>
              <p:cNvSpPr txBox="1">
                <a:spLocks noRot="1" noChangeAspect="1" noMove="1" noResize="1" noEditPoints="1" noAdjustHandles="1" noChangeArrowheads="1" noChangeShapeType="1" noTextEdit="1"/>
              </p:cNvSpPr>
              <p:nvPr/>
            </p:nvSpPr>
            <p:spPr>
              <a:xfrm>
                <a:off x="7318275" y="3811554"/>
                <a:ext cx="360040" cy="369332"/>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821036" y="4256222"/>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7821036" y="4256222"/>
                <a:ext cx="360040" cy="369332"/>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860819" y="4710624"/>
                <a:ext cx="3613330" cy="2188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𝑤𝑎𝑡𝑐h𝑒𝑠</m:t>
                          </m:r>
                          <m:r>
                            <a:rPr lang="en-GB" sz="1600" b="0" i="1" smtClean="0">
                              <a:latin typeface="Cambria Math" panose="02040503050406030204" pitchFamily="18" charset="0"/>
                            </a:rPr>
                            <m:t> </m:t>
                          </m:r>
                          <m:r>
                            <a:rPr lang="en-GB" sz="1600" b="0" i="1" smtClean="0">
                              <a:latin typeface="Cambria Math" panose="02040503050406030204" pitchFamily="18" charset="0"/>
                            </a:rPr>
                            <m:t>𝐵</m:t>
                          </m:r>
                          <m:r>
                            <a:rPr lang="en-GB" sz="1600" b="0" i="1" smtClean="0">
                              <a:latin typeface="Cambria Math" panose="02040503050406030204" pitchFamily="18" charset="0"/>
                            </a:rPr>
                            <m:t> </m:t>
                          </m:r>
                          <m:r>
                            <a:rPr lang="en-GB" sz="1600" b="0" i="1" smtClean="0">
                              <a:latin typeface="Cambria Math" panose="02040503050406030204" pitchFamily="18" charset="0"/>
                            </a:rPr>
                            <m:t>𝑜𝑟</m:t>
                          </m:r>
                          <m:r>
                            <a:rPr lang="en-GB" sz="1600" b="0" i="1" smtClean="0">
                              <a:latin typeface="Cambria Math" panose="02040503050406030204" pitchFamily="18" charset="0"/>
                            </a:rPr>
                            <m:t> </m:t>
                          </m:r>
                          <m:r>
                            <a:rPr lang="en-GB" sz="1600" b="0" i="1" smtClean="0">
                              <a:latin typeface="Cambria Math" panose="02040503050406030204" pitchFamily="18" charset="0"/>
                            </a:rPr>
                            <m:t>𝐶</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26</m:t>
                          </m:r>
                        </m:num>
                        <m:den>
                          <m:r>
                            <a:rPr lang="en-GB" sz="1600" b="0" i="1" smtClean="0">
                              <a:latin typeface="Cambria Math" panose="02040503050406030204" pitchFamily="18" charset="0"/>
                            </a:rPr>
                            <m:t>30</m:t>
                          </m:r>
                        </m:den>
                      </m:f>
                    </m:oMath>
                  </m:oMathPara>
                </a14:m>
                <a:endParaRPr lang="en-GB" sz="1600" dirty="0"/>
              </a:p>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𝐴</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7</m:t>
                          </m:r>
                        </m:num>
                        <m:den>
                          <m:r>
                            <a:rPr lang="en-GB" sz="1600" b="0" i="1" smtClean="0">
                              <a:latin typeface="Cambria Math" panose="02040503050406030204" pitchFamily="18" charset="0"/>
                            </a:rPr>
                            <m:t>30</m:t>
                          </m:r>
                        </m:den>
                      </m:f>
                      <m:r>
                        <a:rPr lang="en-GB" sz="1600" b="0" i="1" smtClean="0">
                          <a:latin typeface="Cambria Math" panose="02040503050406030204" pitchFamily="18" charset="0"/>
                        </a:rPr>
                        <m:t>  </m:t>
                      </m:r>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𝐵</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19</m:t>
                          </m:r>
                        </m:num>
                        <m:den>
                          <m:r>
                            <a:rPr lang="en-GB" sz="1600" b="0" i="1" smtClean="0">
                              <a:latin typeface="Cambria Math" panose="02040503050406030204" pitchFamily="18" charset="0"/>
                            </a:rPr>
                            <m:t>30</m:t>
                          </m:r>
                        </m:den>
                      </m:f>
                    </m:oMath>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𝐴</m:t>
                          </m:r>
                          <m:r>
                            <a:rPr lang="en-GB" sz="1600" b="0" i="1" smtClean="0">
                              <a:latin typeface="Cambria Math" panose="02040503050406030204" pitchFamily="18" charset="0"/>
                            </a:rPr>
                            <m:t> </m:t>
                          </m:r>
                          <m:r>
                            <a:rPr lang="en-GB" sz="1600" b="0" i="1" smtClean="0">
                              <a:latin typeface="Cambria Math" panose="02040503050406030204" pitchFamily="18" charset="0"/>
                            </a:rPr>
                            <m:t>𝑎𝑛𝑑</m:t>
                          </m:r>
                          <m:r>
                            <a:rPr lang="en-GB" sz="1600" b="0" i="1" smtClean="0">
                              <a:latin typeface="Cambria Math" panose="02040503050406030204" pitchFamily="18" charset="0"/>
                            </a:rPr>
                            <m:t> </m:t>
                          </m:r>
                          <m:r>
                            <a:rPr lang="en-GB" sz="1600" b="0" i="1" smtClean="0">
                              <a:latin typeface="Cambria Math" panose="02040503050406030204" pitchFamily="18" charset="0"/>
                            </a:rPr>
                            <m:t>𝐵</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4</m:t>
                          </m:r>
                        </m:num>
                        <m:den>
                          <m:r>
                            <a:rPr lang="en-GB" sz="1600" b="0" i="1" smtClean="0">
                              <a:latin typeface="Cambria Math" panose="02040503050406030204" pitchFamily="18" charset="0"/>
                            </a:rPr>
                            <m:t>30</m:t>
                          </m:r>
                        </m:den>
                      </m:f>
                    </m:oMath>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𝐴</m:t>
                          </m:r>
                        </m:e>
                      </m:d>
                      <m:r>
                        <a:rPr lang="en-GB" sz="1600" b="0" i="1" smtClean="0">
                          <a:latin typeface="Cambria Math" panose="02040503050406030204" pitchFamily="18" charset="0"/>
                        </a:rPr>
                        <m:t>×</m:t>
                      </m:r>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𝐵</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7</m:t>
                          </m:r>
                        </m:num>
                        <m:den>
                          <m:r>
                            <a:rPr lang="en-GB" sz="1600" b="0" i="1" smtClean="0">
                              <a:latin typeface="Cambria Math" panose="02040503050406030204" pitchFamily="18" charset="0"/>
                            </a:rPr>
                            <m:t>30</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19</m:t>
                          </m:r>
                        </m:num>
                        <m:den>
                          <m:r>
                            <a:rPr lang="en-GB" sz="1600" b="0" i="1" smtClean="0">
                              <a:latin typeface="Cambria Math" panose="02040503050406030204" pitchFamily="18" charset="0"/>
                            </a:rPr>
                            <m:t>30</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133</m:t>
                          </m:r>
                        </m:num>
                        <m:den>
                          <m:r>
                            <a:rPr lang="en-GB" sz="1600" b="0" i="1" smtClean="0">
                              <a:latin typeface="Cambria Math" panose="02040503050406030204" pitchFamily="18" charset="0"/>
                            </a:rPr>
                            <m:t>900</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4</m:t>
                          </m:r>
                        </m:num>
                        <m:den>
                          <m:r>
                            <a:rPr lang="en-GB" sz="1600" b="0" i="1" smtClean="0">
                              <a:latin typeface="Cambria Math" panose="02040503050406030204" pitchFamily="18" charset="0"/>
                            </a:rPr>
                            <m:t>30</m:t>
                          </m:r>
                        </m:den>
                      </m:f>
                      <m:r>
                        <a:rPr lang="en-GB" sz="1600" b="0" i="1" smtClean="0">
                          <a:latin typeface="Cambria Math" panose="02040503050406030204" pitchFamily="18" charset="0"/>
                        </a:rPr>
                        <m:t> </m:t>
                      </m:r>
                    </m:oMath>
                  </m:oMathPara>
                </a14:m>
                <a:r>
                  <a:rPr lang="en-GB" sz="1600" b="0" i="1" dirty="0">
                    <a:latin typeface="Cambria Math" panose="02040503050406030204" pitchFamily="18" charset="0"/>
                  </a:rPr>
                  <a:t/>
                </a:r>
                <a:br>
                  <a:rPr lang="en-GB" sz="1600" b="0" i="1" dirty="0">
                    <a:latin typeface="Cambria Math" panose="02040503050406030204" pitchFamily="18" charset="0"/>
                  </a:rPr>
                </a:br>
                <a14:m>
                  <m:oMath xmlns:m="http://schemas.openxmlformats.org/officeDocument/2006/math">
                    <m:r>
                      <a:rPr lang="en-GB" sz="1600" b="0" i="1" smtClean="0">
                        <a:latin typeface="Cambria Math" panose="02040503050406030204" pitchFamily="18" charset="0"/>
                      </a:rPr>
                      <m:t>∴</m:t>
                    </m:r>
                  </m:oMath>
                </a14:m>
                <a:r>
                  <a:rPr lang="en-GB" sz="1600" dirty="0"/>
                  <a:t> not independent.</a:t>
                </a:r>
              </a:p>
            </p:txBody>
          </p:sp>
        </mc:Choice>
        <mc:Fallback xmlns="">
          <p:sp>
            <p:nvSpPr>
              <p:cNvPr id="26" name="TextBox 25"/>
              <p:cNvSpPr txBox="1">
                <a:spLocks noRot="1" noChangeAspect="1" noMove="1" noResize="1" noEditPoints="1" noAdjustHandles="1" noChangeArrowheads="1" noChangeShapeType="1" noTextEdit="1"/>
              </p:cNvSpPr>
              <p:nvPr/>
            </p:nvSpPr>
            <p:spPr>
              <a:xfrm>
                <a:off x="4860819" y="4710624"/>
                <a:ext cx="3613330" cy="2188163"/>
              </a:xfrm>
              <a:prstGeom prst="rect">
                <a:avLst/>
              </a:prstGeom>
              <a:blipFill>
                <a:blip r:embed="rId17"/>
                <a:stretch>
                  <a:fillRect b="-2786"/>
                </a:stretch>
              </a:blipFill>
            </p:spPr>
            <p:txBody>
              <a:bodyPr/>
              <a:lstStyle/>
              <a:p>
                <a:r>
                  <a:rPr lang="en-GB">
                    <a:noFill/>
                  </a:rPr>
                  <a:t> </a:t>
                </a:r>
              </a:p>
            </p:txBody>
          </p:sp>
        </mc:Fallback>
      </mc:AlternateContent>
      <p:sp>
        <p:nvSpPr>
          <p:cNvPr id="27" name="Rectangle 26"/>
          <p:cNvSpPr/>
          <p:nvPr/>
        </p:nvSpPr>
        <p:spPr>
          <a:xfrm>
            <a:off x="210879" y="2655045"/>
            <a:ext cx="4116571" cy="9493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433592" y="5100531"/>
            <a:ext cx="3245273" cy="7899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4977778" y="4783152"/>
            <a:ext cx="3432576" cy="20323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1951060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8" restart="whenNotActive" fill="hold" evtFilter="cancelBubble" nodeType="interactiveSeq">
                <p:stCondLst>
                  <p:cond evt="onClick" delay="0">
                    <p:tgtEl>
                      <p:spTgt spid="2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14" restart="whenNotActive" fill="hold" evtFilter="cancelBubble" nodeType="interactiveSeq">
                <p:stCondLst>
                  <p:cond evt="onClick" delay="0">
                    <p:tgtEl>
                      <p:spTgt spid="2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9"/>
                                        </p:tgtEl>
                                      </p:cBhvr>
                                    </p:animEffect>
                                    <p:set>
                                      <p:cBhvr>
                                        <p:cTn id="19"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27" grpId="0" animBg="1"/>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Oval 4"/>
          <p:cNvSpPr/>
          <p:nvPr/>
        </p:nvSpPr>
        <p:spPr>
          <a:xfrm>
            <a:off x="1611330" y="3340118"/>
            <a:ext cx="1054776"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611560" y="3086928"/>
            <a:ext cx="3024336" cy="15121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p:cNvSpPr txBox="1"/>
              <p:nvPr/>
            </p:nvSpPr>
            <p:spPr>
              <a:xfrm>
                <a:off x="816952" y="3234671"/>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816952" y="3234671"/>
                <a:ext cx="360040"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199244" y="3087706"/>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2199244" y="3087706"/>
                <a:ext cx="36004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3588" y="2971665"/>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253588" y="2971665"/>
                <a:ext cx="360040" cy="369332"/>
              </a:xfrm>
              <a:prstGeom prst="rect">
                <a:avLst/>
              </a:prstGeom>
              <a:blipFill>
                <a:blip r:embed="rId4"/>
                <a:stretch>
                  <a:fillRect/>
                </a:stretch>
              </a:blipFill>
            </p:spPr>
            <p:txBody>
              <a:bodyPr/>
              <a:lstStyle/>
              <a:p>
                <a:r>
                  <a:rPr lang="en-GB">
                    <a:noFill/>
                  </a:rPr>
                  <a:t> </a:t>
                </a:r>
              </a:p>
            </p:txBody>
          </p:sp>
        </mc:Fallback>
      </mc:AlternateContent>
      <p:sp>
        <p:nvSpPr>
          <p:cNvPr id="10" name="Oval 9"/>
          <p:cNvSpPr/>
          <p:nvPr/>
        </p:nvSpPr>
        <p:spPr>
          <a:xfrm>
            <a:off x="921796" y="3340118"/>
            <a:ext cx="1112078"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Oval 10"/>
          <p:cNvSpPr/>
          <p:nvPr/>
        </p:nvSpPr>
        <p:spPr>
          <a:xfrm>
            <a:off x="2305272" y="3340118"/>
            <a:ext cx="1054776"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p:cNvSpPr txBox="1"/>
              <p:nvPr/>
            </p:nvSpPr>
            <p:spPr>
              <a:xfrm>
                <a:off x="3100074" y="3143825"/>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3100074" y="3143825"/>
                <a:ext cx="360040"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23527" y="827365"/>
                <a:ext cx="3653049" cy="203132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There are three events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r>
                      <a:rPr lang="en-GB" b="0" i="1" smtClean="0">
                        <a:latin typeface="Cambria Math" panose="02040503050406030204" pitchFamily="18" charset="0"/>
                      </a:rPr>
                      <m:t>𝐶</m:t>
                    </m:r>
                  </m:oMath>
                </a14:m>
                <a:r>
                  <a:rPr lang="en-GB" dirty="0"/>
                  <a:t>. The events </a:t>
                </a:r>
                <a14:m>
                  <m:oMath xmlns:m="http://schemas.openxmlformats.org/officeDocument/2006/math">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𝐵</m:t>
                    </m:r>
                  </m:oMath>
                </a14:m>
                <a:r>
                  <a:rPr lang="en-GB" dirty="0"/>
                  <a:t> are mutually exclusive. </a:t>
                </a:r>
              </a:p>
              <a:p>
                <a:pPr marL="342900" indent="-342900">
                  <a:buAutoNum type="alphaLcParenR"/>
                </a:pPr>
                <a:r>
                  <a:rPr lang="en-GB" dirty="0"/>
                  <a:t>Draw a Venn diagram which represents this information.</a:t>
                </a:r>
              </a:p>
              <a:p>
                <a:pPr marL="342900" indent="-342900">
                  <a:buAutoNum type="alphaLcParenR"/>
                </a:pPr>
                <a:r>
                  <a:rPr lang="en-GB" dirty="0"/>
                  <a:t>If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=0.1</m:t>
                    </m:r>
                  </m:oMath>
                </a14:m>
                <a:r>
                  <a:rPr lang="en-GB" dirty="0"/>
                  <a:t> and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r>
                      <a:rPr lang="en-GB" b="0" i="1" smtClean="0">
                        <a:latin typeface="Cambria Math" panose="02040503050406030204" pitchFamily="18" charset="0"/>
                      </a:rPr>
                      <m:t>=0.6</m:t>
                    </m:r>
                  </m:oMath>
                </a14:m>
                <a:r>
                  <a:rPr lang="en-GB" dirty="0"/>
                  <a:t>, determine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𝑛𝑒𝑖𝑡h𝑒𝑟</m:t>
                    </m:r>
                    <m:r>
                      <a:rPr lang="en-GB" b="0" i="1" smtClean="0">
                        <a:latin typeface="Cambria Math" panose="02040503050406030204" pitchFamily="18" charset="0"/>
                      </a:rPr>
                      <m:t> </m:t>
                    </m:r>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𝑛𝑜𝑟</m:t>
                    </m:r>
                    <m:r>
                      <a:rPr lang="en-GB" b="0" i="1" smtClean="0">
                        <a:latin typeface="Cambria Math" panose="02040503050406030204" pitchFamily="18" charset="0"/>
                      </a:rPr>
                      <m:t> </m:t>
                    </m:r>
                    <m:r>
                      <a:rPr lang="en-GB" b="0" i="1" smtClean="0">
                        <a:latin typeface="Cambria Math" panose="02040503050406030204" pitchFamily="18" charset="0"/>
                      </a:rPr>
                      <m:t>𝐵</m:t>
                    </m:r>
                    <m:r>
                      <a:rPr lang="en-GB" b="0" i="1" smtClean="0">
                        <a:latin typeface="Cambria Math" panose="02040503050406030204" pitchFamily="18" charset="0"/>
                      </a:rPr>
                      <m:t>)</m:t>
                    </m:r>
                  </m:oMath>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323527" y="827365"/>
                <a:ext cx="3653049" cy="2031325"/>
              </a:xfrm>
              <a:prstGeom prst="rect">
                <a:avLst/>
              </a:prstGeom>
              <a:blipFill>
                <a:blip r:embed="rId6"/>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7589" y="4661206"/>
                <a:ext cx="2992570" cy="523220"/>
              </a:xfrm>
              <a:prstGeom prst="rect">
                <a:avLst/>
              </a:prstGeom>
              <a:noFill/>
            </p:spPr>
            <p:txBody>
              <a:bodyPr wrap="square" rtlCol="0">
                <a:spAutoFit/>
              </a:bodyPr>
              <a:lstStyle/>
              <a:p>
                <a:r>
                  <a:rPr lang="en-GB" sz="1400" dirty="0"/>
                  <a:t>Note that </a:t>
                </a:r>
                <a14:m>
                  <m:oMath xmlns:m="http://schemas.openxmlformats.org/officeDocument/2006/math">
                    <m:r>
                      <a:rPr lang="en-GB" sz="1400" b="0" i="1" smtClean="0">
                        <a:latin typeface="Cambria Math" panose="02040503050406030204" pitchFamily="18" charset="0"/>
                      </a:rPr>
                      <m:t>𝐶</m:t>
                    </m:r>
                  </m:oMath>
                </a14:m>
                <a:r>
                  <a:rPr lang="en-GB" sz="1400" dirty="0"/>
                  <a:t> may occur with </a:t>
                </a:r>
                <a14:m>
                  <m:oMath xmlns:m="http://schemas.openxmlformats.org/officeDocument/2006/math">
                    <m:r>
                      <a:rPr lang="en-GB" sz="1400" b="0" i="1" smtClean="0">
                        <a:latin typeface="Cambria Math" panose="02040503050406030204" pitchFamily="18" charset="0"/>
                      </a:rPr>
                      <m:t>𝐴</m:t>
                    </m:r>
                  </m:oMath>
                </a14:m>
                <a:r>
                  <a:rPr lang="en-GB" sz="1400" dirty="0"/>
                  <a:t> or with </a:t>
                </a:r>
                <a14:m>
                  <m:oMath xmlns:m="http://schemas.openxmlformats.org/officeDocument/2006/math">
                    <m:r>
                      <a:rPr lang="en-GB" sz="1400" b="0" i="1" smtClean="0">
                        <a:latin typeface="Cambria Math" panose="02040503050406030204" pitchFamily="18" charset="0"/>
                      </a:rPr>
                      <m:t>𝐵</m:t>
                    </m:r>
                  </m:oMath>
                </a14:m>
                <a:r>
                  <a:rPr lang="en-GB" sz="1400" dirty="0"/>
                  <a:t>, as we’re not told otherwise.</a:t>
                </a:r>
              </a:p>
            </p:txBody>
          </p:sp>
        </mc:Choice>
        <mc:Fallback xmlns="">
          <p:sp>
            <p:nvSpPr>
              <p:cNvPr id="20" name="TextBox 19"/>
              <p:cNvSpPr txBox="1">
                <a:spLocks noRot="1" noChangeAspect="1" noMove="1" noResize="1" noEditPoints="1" noAdjustHandles="1" noChangeArrowheads="1" noChangeShapeType="1" noTextEdit="1"/>
              </p:cNvSpPr>
              <p:nvPr/>
            </p:nvSpPr>
            <p:spPr>
              <a:xfrm>
                <a:off x="537589" y="4661206"/>
                <a:ext cx="2992570" cy="523220"/>
              </a:xfrm>
              <a:prstGeom prst="rect">
                <a:avLst/>
              </a:prstGeom>
              <a:blipFill>
                <a:blip r:embed="rId7"/>
                <a:stretch>
                  <a:fillRect l="-611" t="-2353" b="-117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37589" y="5451925"/>
                <a:ext cx="299257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𝒏𝒆𝒊𝒕𝒉𝒆𝒓</m:t>
                          </m:r>
                          <m:r>
                            <a:rPr lang="en-GB" sz="1600" b="1" i="1" smtClean="0">
                              <a:latin typeface="Cambria Math" panose="02040503050406030204" pitchFamily="18" charset="0"/>
                            </a:rPr>
                            <m:t> </m:t>
                          </m:r>
                          <m:r>
                            <a:rPr lang="en-GB" sz="1600" b="1" i="1" smtClean="0">
                              <a:latin typeface="Cambria Math" panose="02040503050406030204" pitchFamily="18" charset="0"/>
                            </a:rPr>
                            <m:t>𝑨</m:t>
                          </m:r>
                          <m:r>
                            <a:rPr lang="en-GB" sz="1600" b="1" i="1" smtClean="0">
                              <a:latin typeface="Cambria Math" panose="02040503050406030204" pitchFamily="18" charset="0"/>
                            </a:rPr>
                            <m:t> </m:t>
                          </m:r>
                          <m:r>
                            <a:rPr lang="en-GB" sz="1600" b="1" i="1" smtClean="0">
                              <a:latin typeface="Cambria Math" panose="02040503050406030204" pitchFamily="18" charset="0"/>
                            </a:rPr>
                            <m:t>𝒏𝒐𝒓</m:t>
                          </m:r>
                          <m:r>
                            <a:rPr lang="en-GB" sz="1600" b="1" i="1" smtClean="0">
                              <a:latin typeface="Cambria Math" panose="02040503050406030204" pitchFamily="18" charset="0"/>
                            </a:rPr>
                            <m:t> </m:t>
                          </m:r>
                          <m:r>
                            <a:rPr lang="en-GB" sz="1600" b="1" i="1" smtClean="0">
                              <a:latin typeface="Cambria Math" panose="02040503050406030204" pitchFamily="18" charset="0"/>
                            </a:rPr>
                            <m:t>𝑩</m:t>
                          </m:r>
                        </m:e>
                      </m:d>
                    </m:oMath>
                    <m:oMath xmlns:m="http://schemas.openxmlformats.org/officeDocument/2006/math">
                      <m:r>
                        <a:rPr lang="en-GB" sz="1600" b="1" i="1" smtClean="0">
                          <a:latin typeface="Cambria Math" panose="02040503050406030204" pitchFamily="18" charset="0"/>
                        </a:rPr>
                        <m:t>        =</m:t>
                      </m:r>
                      <m:r>
                        <a:rPr lang="en-GB" sz="1600" b="1" i="1" smtClean="0">
                          <a:latin typeface="Cambria Math" panose="02040503050406030204" pitchFamily="18" charset="0"/>
                        </a:rPr>
                        <m:t>𝟏</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𝟏</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𝟔</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𝟑</m:t>
                      </m:r>
                    </m:oMath>
                  </m:oMathPara>
                </a14:m>
                <a:endParaRPr lang="en-GB" sz="16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537589" y="5451925"/>
                <a:ext cx="2992570" cy="58477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162488" y="3884238"/>
                <a:ext cx="4789868" cy="193899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Venn diagram shows the probability of each event. Given that </a:t>
                </a:r>
                <a14:m>
                  <m:oMath xmlns:m="http://schemas.openxmlformats.org/officeDocument/2006/math">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𝐵</m:t>
                    </m:r>
                  </m:oMath>
                </a14:m>
                <a:r>
                  <a:rPr lang="en-GB" dirty="0"/>
                  <a:t> are independent, determine the possible values of </a:t>
                </a:r>
                <a14:m>
                  <m:oMath xmlns:m="http://schemas.openxmlformats.org/officeDocument/2006/math">
                    <m:r>
                      <a:rPr lang="en-GB" b="0" i="1" smtClean="0">
                        <a:latin typeface="Cambria Math" panose="02040503050406030204" pitchFamily="18" charset="0"/>
                      </a:rPr>
                      <m:t>𝑥</m:t>
                    </m:r>
                  </m:oMath>
                </a14:m>
                <a:r>
                  <a:rPr lang="en-GB" dirty="0"/>
                  <a:t>.</a:t>
                </a:r>
              </a:p>
              <a:p>
                <a:endParaRPr lang="en-GB" dirty="0"/>
              </a:p>
              <a:p>
                <a:endParaRPr lang="en-GB" dirty="0"/>
              </a:p>
              <a:p>
                <a:endParaRPr lang="en-GB" dirty="0"/>
              </a:p>
              <a:p>
                <a:endParaRPr lang="en-GB" sz="1050" dirty="0"/>
              </a:p>
            </p:txBody>
          </p:sp>
        </mc:Choice>
        <mc:Fallback xmlns="">
          <p:sp>
            <p:nvSpPr>
              <p:cNvPr id="22" name="TextBox 21"/>
              <p:cNvSpPr txBox="1">
                <a:spLocks noRot="1" noChangeAspect="1" noMove="1" noResize="1" noEditPoints="1" noAdjustHandles="1" noChangeArrowheads="1" noChangeShapeType="1" noTextEdit="1"/>
              </p:cNvSpPr>
              <p:nvPr/>
            </p:nvSpPr>
            <p:spPr>
              <a:xfrm>
                <a:off x="4162488" y="3884238"/>
                <a:ext cx="4789868" cy="1938992"/>
              </a:xfrm>
              <a:prstGeom prst="rect">
                <a:avLst/>
              </a:prstGeom>
              <a:blipFill>
                <a:blip r:embed="rId9"/>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23" name="Rectangle 22"/>
          <p:cNvSpPr/>
          <p:nvPr/>
        </p:nvSpPr>
        <p:spPr>
          <a:xfrm>
            <a:off x="5245348" y="4800008"/>
            <a:ext cx="2120652" cy="90086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Oval 23"/>
          <p:cNvSpPr/>
          <p:nvPr/>
        </p:nvSpPr>
        <p:spPr>
          <a:xfrm>
            <a:off x="5603374" y="4889500"/>
            <a:ext cx="848226" cy="70132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Oval 24"/>
          <p:cNvSpPr/>
          <p:nvPr/>
        </p:nvSpPr>
        <p:spPr>
          <a:xfrm>
            <a:off x="6069000" y="4889499"/>
            <a:ext cx="877899" cy="70132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6" name="TextBox 25"/>
              <p:cNvSpPr txBox="1"/>
              <p:nvPr/>
            </p:nvSpPr>
            <p:spPr>
              <a:xfrm>
                <a:off x="5331704" y="483214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5331704" y="4832140"/>
                <a:ext cx="360040"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851716" y="483214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a:off x="6851716" y="4832140"/>
                <a:ext cx="360040"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638540" y="5075413"/>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0.3</m:t>
                      </m:r>
                    </m:oMath>
                  </m:oMathPara>
                </a14:m>
                <a:endParaRPr lang="en-GB" dirty="0"/>
              </a:p>
            </p:txBody>
          </p:sp>
        </mc:Choice>
        <mc:Fallback xmlns="">
          <p:sp>
            <p:nvSpPr>
              <p:cNvPr id="28" name="TextBox 27"/>
              <p:cNvSpPr txBox="1">
                <a:spLocks noRot="1" noChangeAspect="1" noMove="1" noResize="1" noEditPoints="1" noAdjustHandles="1" noChangeArrowheads="1" noChangeShapeType="1" noTextEdit="1"/>
              </p:cNvSpPr>
              <p:nvPr/>
            </p:nvSpPr>
            <p:spPr>
              <a:xfrm>
                <a:off x="5638540" y="5075413"/>
                <a:ext cx="360040" cy="369332"/>
              </a:xfrm>
              <a:prstGeom prst="rect">
                <a:avLst/>
              </a:prstGeom>
              <a:blipFill>
                <a:blip r:embed="rId12"/>
                <a:stretch>
                  <a:fillRect r="-3220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432615" y="5065773"/>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0.2</m:t>
                      </m:r>
                    </m:oMath>
                  </m:oMathPara>
                </a14:m>
                <a:endParaRPr lang="en-GB" dirty="0"/>
              </a:p>
            </p:txBody>
          </p:sp>
        </mc:Choice>
        <mc:Fallback xmlns="">
          <p:sp>
            <p:nvSpPr>
              <p:cNvPr id="29" name="TextBox 28"/>
              <p:cNvSpPr txBox="1">
                <a:spLocks noRot="1" noChangeAspect="1" noMove="1" noResize="1" noEditPoints="1" noAdjustHandles="1" noChangeArrowheads="1" noChangeShapeType="1" noTextEdit="1"/>
              </p:cNvSpPr>
              <p:nvPr/>
            </p:nvSpPr>
            <p:spPr>
              <a:xfrm>
                <a:off x="6432615" y="5065773"/>
                <a:ext cx="360040" cy="369332"/>
              </a:xfrm>
              <a:prstGeom prst="rect">
                <a:avLst/>
              </a:prstGeom>
              <a:blipFill>
                <a:blip r:embed="rId13"/>
                <a:stretch>
                  <a:fillRect r="-338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095083" y="5046838"/>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30" name="TextBox 29"/>
              <p:cNvSpPr txBox="1">
                <a:spLocks noRot="1" noChangeAspect="1" noMove="1" noResize="1" noEditPoints="1" noAdjustHandles="1" noChangeArrowheads="1" noChangeShapeType="1" noTextEdit="1"/>
              </p:cNvSpPr>
              <p:nvPr/>
            </p:nvSpPr>
            <p:spPr>
              <a:xfrm>
                <a:off x="6095083" y="5046838"/>
                <a:ext cx="360040" cy="369332"/>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899308" y="5308539"/>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31" name="TextBox 30"/>
              <p:cNvSpPr txBox="1">
                <a:spLocks noRot="1" noChangeAspect="1" noMove="1" noResize="1" noEditPoints="1" noAdjustHandles="1" noChangeArrowheads="1" noChangeShapeType="1" noTextEdit="1"/>
              </p:cNvSpPr>
              <p:nvPr/>
            </p:nvSpPr>
            <p:spPr>
              <a:xfrm>
                <a:off x="6899308" y="5308539"/>
                <a:ext cx="360040" cy="369332"/>
              </a:xfrm>
              <a:prstGeom prst="rect">
                <a:avLst/>
              </a:prstGeom>
              <a:blipFill>
                <a:blip r:embed="rId15"/>
                <a:stretch>
                  <a:fillRect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248157" y="5894800"/>
                <a:ext cx="4353582" cy="8617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𝑨</m:t>
                          </m:r>
                          <m:r>
                            <a:rPr lang="en-GB" sz="1600" b="1" i="1" smtClean="0">
                              <a:latin typeface="Cambria Math" panose="02040503050406030204" pitchFamily="18" charset="0"/>
                            </a:rPr>
                            <m:t> </m:t>
                          </m:r>
                          <m:r>
                            <a:rPr lang="en-GB" sz="1600" b="1" i="1" smtClean="0">
                              <a:latin typeface="Cambria Math" panose="02040503050406030204" pitchFamily="18" charset="0"/>
                            </a:rPr>
                            <m:t>𝒂𝒏𝒅</m:t>
                          </m:r>
                          <m:r>
                            <a:rPr lang="en-GB" sz="1600" b="1" i="1" smtClean="0">
                              <a:latin typeface="Cambria Math" panose="02040503050406030204" pitchFamily="18" charset="0"/>
                            </a:rPr>
                            <m:t> </m:t>
                          </m:r>
                          <m:r>
                            <a:rPr lang="en-GB" sz="1600" b="1" i="1" smtClean="0">
                              <a:latin typeface="Cambria Math" panose="02040503050406030204" pitchFamily="18" charset="0"/>
                            </a:rPr>
                            <m:t>𝑩</m:t>
                          </m:r>
                        </m:e>
                      </m:d>
                      <m:r>
                        <a:rPr lang="en-GB" sz="1600" b="1"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𝑨</m:t>
                          </m:r>
                        </m:e>
                      </m:d>
                      <m:r>
                        <a:rPr lang="en-GB" sz="1600" b="1"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𝑩</m:t>
                          </m:r>
                        </m:e>
                      </m:d>
                    </m:oMath>
                    <m:oMath xmlns:m="http://schemas.openxmlformats.org/officeDocument/2006/math">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𝟑</m:t>
                      </m:r>
                      <m:r>
                        <a:rPr lang="en-GB" sz="1600" b="1" i="1" smtClean="0">
                          <a:latin typeface="Cambria Math" panose="02040503050406030204" pitchFamily="18" charset="0"/>
                        </a:rPr>
                        <m:t>+</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𝟐</m:t>
                      </m:r>
                      <m:r>
                        <a:rPr lang="en-GB" sz="1600" b="1" i="1" smtClean="0">
                          <a:latin typeface="Cambria Math" panose="02040503050406030204" pitchFamily="18" charset="0"/>
                        </a:rPr>
                        <m:t>+</m:t>
                      </m:r>
                      <m:r>
                        <a:rPr lang="en-GB" sz="1600" b="1" i="1" smtClean="0">
                          <a:latin typeface="Cambria Math" panose="02040503050406030204" pitchFamily="18" charset="0"/>
                        </a:rPr>
                        <m:t>𝒙</m:t>
                      </m:r>
                      <m:r>
                        <a:rPr lang="en-GB" sz="1600" b="1" i="1" smtClean="0">
                          <a:latin typeface="Cambria Math" panose="02040503050406030204" pitchFamily="18" charset="0"/>
                        </a:rPr>
                        <m:t>)</m:t>
                      </m:r>
                    </m:oMath>
                  </m:oMathPara>
                </a14:m>
                <a:endParaRPr lang="en-GB" sz="1600" b="1" dirty="0"/>
              </a:p>
              <a:p>
                <a:r>
                  <a:rPr lang="en-GB" sz="1600" b="1" dirty="0"/>
                  <a:t>Solving the quadratic, </a:t>
                </a:r>
                <a14:m>
                  <m:oMath xmlns:m="http://schemas.openxmlformats.org/officeDocument/2006/math">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𝟐</m:t>
                    </m:r>
                    <m:r>
                      <a:rPr lang="en-GB" sz="1600" b="1" i="1" smtClean="0">
                        <a:latin typeface="Cambria Math" panose="02040503050406030204" pitchFamily="18" charset="0"/>
                      </a:rPr>
                      <m:t> </m:t>
                    </m:r>
                    <m:r>
                      <a:rPr lang="en-GB" sz="1600" b="1" i="1" smtClean="0">
                        <a:latin typeface="Cambria Math" panose="02040503050406030204" pitchFamily="18" charset="0"/>
                      </a:rPr>
                      <m:t>𝒐𝒓</m:t>
                    </m:r>
                    <m:r>
                      <a:rPr lang="en-GB" sz="1600" b="1" i="1" smtClean="0">
                        <a:latin typeface="Cambria Math" panose="02040503050406030204" pitchFamily="18" charset="0"/>
                      </a:rPr>
                      <m:t> </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𝟑</m:t>
                    </m:r>
                  </m:oMath>
                </a14:m>
                <a:endParaRPr lang="en-GB"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4248157" y="5894800"/>
                <a:ext cx="4353582" cy="861774"/>
              </a:xfrm>
              <a:prstGeom prst="rect">
                <a:avLst/>
              </a:prstGeom>
              <a:blipFill>
                <a:blip r:embed="rId16"/>
                <a:stretch>
                  <a:fillRect l="-840" b="-49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603004" y="771991"/>
                <a:ext cx="4073452" cy="203132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Venn diagram shows the number of people who like each of two different colours. Determine if </a:t>
                </a:r>
                <a14:m>
                  <m:oMath xmlns:m="http://schemas.openxmlformats.org/officeDocument/2006/math">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𝐵</m:t>
                    </m:r>
                  </m:oMath>
                </a14:m>
                <a:r>
                  <a:rPr lang="en-GB" dirty="0"/>
                  <a:t> are independent.</a:t>
                </a:r>
              </a:p>
              <a:p>
                <a:endParaRPr lang="en-GB" dirty="0"/>
              </a:p>
              <a:p>
                <a:endParaRPr lang="en-GB" dirty="0"/>
              </a:p>
              <a:p>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4603004" y="771991"/>
                <a:ext cx="4073452" cy="2031325"/>
              </a:xfrm>
              <a:prstGeom prst="rect">
                <a:avLst/>
              </a:prstGeom>
              <a:blipFill>
                <a:blip r:embed="rId17"/>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34" name="Rectangle 33"/>
          <p:cNvSpPr/>
          <p:nvPr/>
        </p:nvSpPr>
        <p:spPr>
          <a:xfrm>
            <a:off x="5540489" y="1931033"/>
            <a:ext cx="2120652" cy="8350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Oval 34"/>
          <p:cNvSpPr/>
          <p:nvPr/>
        </p:nvSpPr>
        <p:spPr>
          <a:xfrm>
            <a:off x="5898515" y="2020524"/>
            <a:ext cx="848226" cy="70132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Oval 35"/>
          <p:cNvSpPr/>
          <p:nvPr/>
        </p:nvSpPr>
        <p:spPr>
          <a:xfrm>
            <a:off x="6364141" y="2020523"/>
            <a:ext cx="877899" cy="70132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7" name="TextBox 36"/>
              <p:cNvSpPr txBox="1"/>
              <p:nvPr/>
            </p:nvSpPr>
            <p:spPr>
              <a:xfrm>
                <a:off x="5626845" y="1963164"/>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5626845" y="1963164"/>
                <a:ext cx="360040" cy="369332"/>
              </a:xfrm>
              <a:prstGeom prst="rect">
                <a:avLst/>
              </a:prstGeom>
              <a:blipFill>
                <a:blip r:embed="rId1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146857" y="1963164"/>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38" name="TextBox 37"/>
              <p:cNvSpPr txBox="1">
                <a:spLocks noRot="1" noChangeAspect="1" noMove="1" noResize="1" noEditPoints="1" noAdjustHandles="1" noChangeArrowheads="1" noChangeShapeType="1" noTextEdit="1"/>
              </p:cNvSpPr>
              <p:nvPr/>
            </p:nvSpPr>
            <p:spPr>
              <a:xfrm>
                <a:off x="7146857" y="1963164"/>
                <a:ext cx="360040" cy="369332"/>
              </a:xfrm>
              <a:prstGeom prst="rect">
                <a:avLst/>
              </a:prstGeom>
              <a:blipFill>
                <a:blip r:embed="rId1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933681" y="2206437"/>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6</m:t>
                      </m:r>
                    </m:oMath>
                  </m:oMathPara>
                </a14:m>
                <a:endParaRPr lang="en-GB" dirty="0"/>
              </a:p>
            </p:txBody>
          </p:sp>
        </mc:Choice>
        <mc:Fallback xmlns="">
          <p:sp>
            <p:nvSpPr>
              <p:cNvPr id="39" name="TextBox 38"/>
              <p:cNvSpPr txBox="1">
                <a:spLocks noRot="1" noChangeAspect="1" noMove="1" noResize="1" noEditPoints="1" noAdjustHandles="1" noChangeArrowheads="1" noChangeShapeType="1" noTextEdit="1"/>
              </p:cNvSpPr>
              <p:nvPr/>
            </p:nvSpPr>
            <p:spPr>
              <a:xfrm>
                <a:off x="5933681" y="2206437"/>
                <a:ext cx="360040" cy="369332"/>
              </a:xfrm>
              <a:prstGeom prst="rect">
                <a:avLst/>
              </a:prstGeom>
              <a:blipFill>
                <a:blip r:embed="rId2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788716" y="2196797"/>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m:t>
                      </m:r>
                    </m:oMath>
                  </m:oMathPara>
                </a14:m>
                <a:endParaRPr lang="en-GB" dirty="0"/>
              </a:p>
            </p:txBody>
          </p:sp>
        </mc:Choice>
        <mc:Fallback xmlns="">
          <p:sp>
            <p:nvSpPr>
              <p:cNvPr id="40" name="TextBox 39"/>
              <p:cNvSpPr txBox="1">
                <a:spLocks noRot="1" noChangeAspect="1" noMove="1" noResize="1" noEditPoints="1" noAdjustHandles="1" noChangeArrowheads="1" noChangeShapeType="1" noTextEdit="1"/>
              </p:cNvSpPr>
              <p:nvPr/>
            </p:nvSpPr>
            <p:spPr>
              <a:xfrm>
                <a:off x="6788716" y="2196797"/>
                <a:ext cx="360040" cy="369332"/>
              </a:xfrm>
              <a:prstGeom prst="rect">
                <a:avLst/>
              </a:prstGeom>
              <a:blipFill>
                <a:blip r:embed="rId2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390224" y="2177862"/>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4</m:t>
                      </m:r>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6390224" y="2177862"/>
                <a:ext cx="360040" cy="369332"/>
              </a:xfrm>
              <a:prstGeom prst="rect">
                <a:avLst/>
              </a:prstGeom>
              <a:blipFill>
                <a:blip r:embed="rId2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240169" y="2401463"/>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oMath>
                  </m:oMathPara>
                </a14:m>
                <a:endParaRPr lang="en-GB" dirty="0"/>
              </a:p>
            </p:txBody>
          </p:sp>
        </mc:Choice>
        <mc:Fallback xmlns="">
          <p:sp>
            <p:nvSpPr>
              <p:cNvPr id="42" name="TextBox 41"/>
              <p:cNvSpPr txBox="1">
                <a:spLocks noRot="1" noChangeAspect="1" noMove="1" noResize="1" noEditPoints="1" noAdjustHandles="1" noChangeArrowheads="1" noChangeShapeType="1" noTextEdit="1"/>
              </p:cNvSpPr>
              <p:nvPr/>
            </p:nvSpPr>
            <p:spPr>
              <a:xfrm>
                <a:off x="7240169" y="2401463"/>
                <a:ext cx="360040" cy="369332"/>
              </a:xfrm>
              <a:prstGeom prst="rect">
                <a:avLst/>
              </a:prstGeom>
              <a:blipFill>
                <a:blip r:embed="rId2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518464" y="2875670"/>
                <a:ext cx="4253396" cy="8030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1400" b="1" i="1" smtClean="0">
                          <a:latin typeface="Cambria Math" panose="02040503050406030204" pitchFamily="18" charset="0"/>
                        </a:rPr>
                        <m:t>𝑷</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𝑨</m:t>
                          </m:r>
                        </m:e>
                      </m:d>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𝟏𝟎</m:t>
                          </m:r>
                        </m:num>
                        <m:den>
                          <m:r>
                            <a:rPr lang="en-GB" sz="1400" b="1" i="1" smtClean="0">
                              <a:latin typeface="Cambria Math" panose="02040503050406030204" pitchFamily="18" charset="0"/>
                            </a:rPr>
                            <m:t>𝟏𝟓</m:t>
                          </m:r>
                        </m:den>
                      </m:f>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𝟐</m:t>
                          </m:r>
                        </m:num>
                        <m:den>
                          <m:r>
                            <a:rPr lang="en-GB" sz="1400" b="1" i="1" smtClean="0">
                              <a:latin typeface="Cambria Math" panose="02040503050406030204" pitchFamily="18" charset="0"/>
                            </a:rPr>
                            <m:t>𝟑</m:t>
                          </m:r>
                        </m:den>
                      </m:f>
                      <m:r>
                        <a:rPr lang="en-GB" sz="1400" b="1" i="1" smtClean="0">
                          <a:latin typeface="Cambria Math" panose="02040503050406030204" pitchFamily="18" charset="0"/>
                        </a:rPr>
                        <m:t>   </m:t>
                      </m:r>
                      <m:r>
                        <a:rPr lang="en-GB" sz="1400" b="1" i="1" smtClean="0">
                          <a:latin typeface="Cambria Math" panose="02040503050406030204" pitchFamily="18" charset="0"/>
                        </a:rPr>
                        <m:t>𝑷</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𝑩</m:t>
                          </m:r>
                        </m:e>
                      </m:d>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𝟗</m:t>
                          </m:r>
                        </m:num>
                        <m:den>
                          <m:r>
                            <a:rPr lang="en-GB" sz="1400" b="1" i="1" smtClean="0">
                              <a:latin typeface="Cambria Math" panose="02040503050406030204" pitchFamily="18" charset="0"/>
                            </a:rPr>
                            <m:t>𝟏𝟓</m:t>
                          </m:r>
                        </m:den>
                      </m:f>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𝟑</m:t>
                          </m:r>
                        </m:num>
                        <m:den>
                          <m:r>
                            <a:rPr lang="en-GB" sz="1400" b="1" i="1" smtClean="0">
                              <a:latin typeface="Cambria Math" panose="02040503050406030204" pitchFamily="18" charset="0"/>
                            </a:rPr>
                            <m:t>𝟓</m:t>
                          </m:r>
                        </m:den>
                      </m:f>
                      <m:r>
                        <a:rPr lang="en-GB" sz="1400" b="1" i="1" smtClean="0">
                          <a:latin typeface="Cambria Math" panose="02040503050406030204" pitchFamily="18" charset="0"/>
                        </a:rPr>
                        <m:t>, </m:t>
                      </m:r>
                      <m:r>
                        <a:rPr lang="en-GB" sz="1400" b="1" i="1" smtClean="0">
                          <a:latin typeface="Cambria Math" panose="02040503050406030204" pitchFamily="18" charset="0"/>
                        </a:rPr>
                        <m:t>𝑷</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𝑨</m:t>
                          </m:r>
                          <m:r>
                            <a:rPr lang="en-GB" sz="1400" b="1" i="1" smtClean="0">
                              <a:latin typeface="Cambria Math" panose="02040503050406030204" pitchFamily="18" charset="0"/>
                            </a:rPr>
                            <m:t> </m:t>
                          </m:r>
                          <m:r>
                            <a:rPr lang="en-GB" sz="1400" b="1" i="1" smtClean="0">
                              <a:latin typeface="Cambria Math" panose="02040503050406030204" pitchFamily="18" charset="0"/>
                            </a:rPr>
                            <m:t>𝒂𝒏𝒅</m:t>
                          </m:r>
                          <m:r>
                            <a:rPr lang="en-GB" sz="1400" b="1" i="1" smtClean="0">
                              <a:latin typeface="Cambria Math" panose="02040503050406030204" pitchFamily="18" charset="0"/>
                            </a:rPr>
                            <m:t> </m:t>
                          </m:r>
                          <m:r>
                            <a:rPr lang="en-GB" sz="1400" b="1" i="1" smtClean="0">
                              <a:latin typeface="Cambria Math" panose="02040503050406030204" pitchFamily="18" charset="0"/>
                            </a:rPr>
                            <m:t>𝑩</m:t>
                          </m:r>
                        </m:e>
                      </m:d>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𝟒</m:t>
                          </m:r>
                        </m:num>
                        <m:den>
                          <m:r>
                            <a:rPr lang="en-GB" sz="1400" b="1" i="1" smtClean="0">
                              <a:latin typeface="Cambria Math" panose="02040503050406030204" pitchFamily="18" charset="0"/>
                            </a:rPr>
                            <m:t>𝟏𝟓</m:t>
                          </m:r>
                        </m:den>
                      </m:f>
                    </m:oMath>
                  </m:oMathPara>
                </a14:m>
                <a:r>
                  <a:rPr lang="en-GB" sz="1400" b="1" dirty="0"/>
                  <a:t/>
                </a:r>
                <a:br>
                  <a:rPr lang="en-GB" sz="1400" b="1" dirty="0"/>
                </a:br>
                <a14:m>
                  <m:oMath xmlns:m="http://schemas.openxmlformats.org/officeDocument/2006/math">
                    <m:r>
                      <a:rPr lang="en-GB" sz="1400" b="1" i="1" smtClean="0">
                        <a:latin typeface="Cambria Math" panose="02040503050406030204" pitchFamily="18" charset="0"/>
                      </a:rPr>
                      <m:t>𝑷</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𝑨</m:t>
                        </m:r>
                      </m:e>
                    </m:d>
                    <m:r>
                      <a:rPr lang="en-GB" sz="1400" b="1" i="1" smtClean="0">
                        <a:latin typeface="Cambria Math" panose="02040503050406030204" pitchFamily="18" charset="0"/>
                      </a:rPr>
                      <m:t>×</m:t>
                    </m:r>
                    <m:r>
                      <a:rPr lang="en-GB" sz="1400" b="1" i="1" smtClean="0">
                        <a:latin typeface="Cambria Math" panose="02040503050406030204" pitchFamily="18" charset="0"/>
                      </a:rPr>
                      <m:t>𝑷</m:t>
                    </m:r>
                    <m:d>
                      <m:dPr>
                        <m:ctrlPr>
                          <a:rPr lang="en-GB" sz="1400" b="1" i="1" smtClean="0">
                            <a:latin typeface="Cambria Math" panose="02040503050406030204" pitchFamily="18" charset="0"/>
                          </a:rPr>
                        </m:ctrlPr>
                      </m:dPr>
                      <m:e>
                        <m:r>
                          <a:rPr lang="en-GB" sz="1400" b="1" i="1" smtClean="0">
                            <a:latin typeface="Cambria Math" panose="02040503050406030204" pitchFamily="18" charset="0"/>
                          </a:rPr>
                          <m:t>𝑩</m:t>
                        </m:r>
                      </m:e>
                    </m:d>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𝟐</m:t>
                        </m:r>
                      </m:num>
                      <m:den>
                        <m:r>
                          <a:rPr lang="en-GB" sz="1400" b="1" i="1" smtClean="0">
                            <a:latin typeface="Cambria Math" panose="02040503050406030204" pitchFamily="18" charset="0"/>
                          </a:rPr>
                          <m:t>𝟑</m:t>
                        </m:r>
                      </m:den>
                    </m:f>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𝟑</m:t>
                        </m:r>
                      </m:num>
                      <m:den>
                        <m:r>
                          <a:rPr lang="en-GB" sz="1400" b="1" i="1" smtClean="0">
                            <a:latin typeface="Cambria Math" panose="02040503050406030204" pitchFamily="18" charset="0"/>
                          </a:rPr>
                          <m:t>𝟓</m:t>
                        </m:r>
                      </m:den>
                    </m:f>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𝟔</m:t>
                        </m:r>
                      </m:num>
                      <m:den>
                        <m:r>
                          <a:rPr lang="en-GB" sz="1400" b="1" i="1" smtClean="0">
                            <a:latin typeface="Cambria Math" panose="02040503050406030204" pitchFamily="18" charset="0"/>
                          </a:rPr>
                          <m:t>𝟏𝟓</m:t>
                        </m:r>
                      </m:den>
                    </m:f>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𝟒</m:t>
                        </m:r>
                      </m:num>
                      <m:den>
                        <m:r>
                          <a:rPr lang="en-GB" sz="1400" b="1" i="1" smtClean="0">
                            <a:latin typeface="Cambria Math" panose="02040503050406030204" pitchFamily="18" charset="0"/>
                          </a:rPr>
                          <m:t>𝟏𝟓</m:t>
                        </m:r>
                      </m:den>
                    </m:f>
                    <m:r>
                      <a:rPr lang="en-GB" sz="1400" b="1" i="1" smtClean="0">
                        <a:latin typeface="Cambria Math" panose="02040503050406030204" pitchFamily="18" charset="0"/>
                      </a:rPr>
                      <m:t> ∴</m:t>
                    </m:r>
                  </m:oMath>
                </a14:m>
                <a:r>
                  <a:rPr lang="en-GB" sz="1400" b="1" dirty="0"/>
                  <a:t> not independent.</a:t>
                </a:r>
              </a:p>
            </p:txBody>
          </p:sp>
        </mc:Choice>
        <mc:Fallback xmlns="">
          <p:sp>
            <p:nvSpPr>
              <p:cNvPr id="43" name="TextBox 42"/>
              <p:cNvSpPr txBox="1">
                <a:spLocks noRot="1" noChangeAspect="1" noMove="1" noResize="1" noEditPoints="1" noAdjustHandles="1" noChangeArrowheads="1" noChangeShapeType="1" noTextEdit="1"/>
              </p:cNvSpPr>
              <p:nvPr/>
            </p:nvSpPr>
            <p:spPr>
              <a:xfrm>
                <a:off x="4518464" y="2875670"/>
                <a:ext cx="4253396" cy="803040"/>
              </a:xfrm>
              <a:prstGeom prst="rect">
                <a:avLst/>
              </a:prstGeom>
              <a:blipFill>
                <a:blip r:embed="rId24"/>
                <a:stretch>
                  <a:fillRect b="-2290"/>
                </a:stretch>
              </a:blipFill>
            </p:spPr>
            <p:txBody>
              <a:bodyPr/>
              <a:lstStyle/>
              <a:p>
                <a:r>
                  <a:rPr lang="en-GB">
                    <a:noFill/>
                  </a:rPr>
                  <a:t> </a:t>
                </a:r>
              </a:p>
            </p:txBody>
          </p:sp>
        </mc:Fallback>
      </mc:AlternateContent>
      <p:sp>
        <p:nvSpPr>
          <p:cNvPr id="44" name="Rectangle 43"/>
          <p:cNvSpPr/>
          <p:nvPr/>
        </p:nvSpPr>
        <p:spPr>
          <a:xfrm>
            <a:off x="306573" y="2952756"/>
            <a:ext cx="3670004" cy="31405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5" name="Rectangle 44"/>
          <p:cNvSpPr/>
          <p:nvPr/>
        </p:nvSpPr>
        <p:spPr>
          <a:xfrm>
            <a:off x="4589946" y="2890858"/>
            <a:ext cx="4086510" cy="871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6" name="Rectangle 45"/>
          <p:cNvSpPr/>
          <p:nvPr/>
        </p:nvSpPr>
        <p:spPr>
          <a:xfrm>
            <a:off x="4162488" y="5912721"/>
            <a:ext cx="4789868" cy="871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4771243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childTnLst>
                          </p:cTn>
                        </p:par>
                      </p:childTnLst>
                    </p:cTn>
                  </p:par>
                </p:childTnLst>
              </p:cTn>
              <p:nextCondLst>
                <p:cond evt="onClick" delay="0">
                  <p:tgtEl>
                    <p:spTgt spid="44"/>
                  </p:tgtEl>
                </p:cond>
              </p:nextCondLst>
            </p:seq>
            <p:seq concurrent="1" nextAc="seek">
              <p:cTn id="8" restart="whenNotActive" fill="hold" evtFilter="cancelBubble" nodeType="interactiveSeq">
                <p:stCondLst>
                  <p:cond evt="onClick" delay="0">
                    <p:tgtEl>
                      <p:spTgt spid="4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45"/>
                                        </p:tgtEl>
                                      </p:cBhvr>
                                    </p:animEffect>
                                    <p:set>
                                      <p:cBhvr>
                                        <p:cTn id="13"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14" restart="whenNotActive" fill="hold" evtFilter="cancelBubble" nodeType="interactiveSeq">
                <p:stCondLst>
                  <p:cond evt="onClick" delay="0">
                    <p:tgtEl>
                      <p:spTgt spid="46"/>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6"/>
                                        </p:tgtEl>
                                      </p:cBhvr>
                                    </p:animEffect>
                                    <p:set>
                                      <p:cBhvr>
                                        <p:cTn id="19" dur="1" fill="hold">
                                          <p:stCondLst>
                                            <p:cond delay="499"/>
                                          </p:stCondLst>
                                        </p:cTn>
                                        <p:tgtEl>
                                          <p:spTgt spid="46"/>
                                        </p:tgtEl>
                                        <p:attrNameLst>
                                          <p:attrName>style.visibility</p:attrName>
                                        </p:attrNameLst>
                                      </p:cBhvr>
                                      <p:to>
                                        <p:strVal val="hidden"/>
                                      </p:to>
                                    </p:set>
                                  </p:childTnLst>
                                </p:cTn>
                              </p:par>
                            </p:childTnLst>
                          </p:cTn>
                        </p:par>
                      </p:childTnLst>
                    </p:cTn>
                  </p:par>
                </p:childTnLst>
              </p:cTn>
              <p:nextCondLst>
                <p:cond evt="onClick" delay="0">
                  <p:tgtEl>
                    <p:spTgt spid="46"/>
                  </p:tgtEl>
                </p:cond>
              </p:nextCondLst>
            </p:seq>
          </p:childTnLst>
        </p:cTn>
      </p:par>
    </p:tnLst>
    <p:bldLst>
      <p:bldP spid="44"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5C</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a:t>
            </a:r>
            <a:r>
              <a:rPr lang="en-GB" sz="2400" dirty="0" smtClean="0"/>
              <a:t>Applied </a:t>
            </a:r>
            <a:r>
              <a:rPr lang="en-GB" sz="2400" dirty="0"/>
              <a:t>Year 1/AS</a:t>
            </a:r>
          </a:p>
          <a:p>
            <a:r>
              <a:rPr lang="en-GB" sz="2400" dirty="0"/>
              <a:t>Pages 77-78</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3900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Tree Diagrams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852323"/>
            <a:ext cx="7128792" cy="861774"/>
          </a:xfrm>
          <a:prstGeom prst="rect">
            <a:avLst/>
          </a:prstGeom>
          <a:noFill/>
        </p:spPr>
        <p:txBody>
          <a:bodyPr wrap="square" rtlCol="0">
            <a:spAutoFit/>
          </a:bodyPr>
          <a:lstStyle/>
          <a:p>
            <a:r>
              <a:rPr lang="en-GB" dirty="0"/>
              <a:t>At GCSE we saw that tree diagrams were an effective way of showing the outcome of two events which happen </a:t>
            </a:r>
            <a:r>
              <a:rPr lang="en-GB" b="1" dirty="0"/>
              <a:t>in succession</a:t>
            </a:r>
            <a:r>
              <a:rPr lang="en-GB" dirty="0"/>
              <a:t>.</a:t>
            </a:r>
          </a:p>
          <a:p>
            <a:r>
              <a:rPr lang="en-GB" sz="1400" dirty="0"/>
              <a:t>(Personal opinion however is that their use is easily avoidable)</a:t>
            </a:r>
          </a:p>
        </p:txBody>
      </p:sp>
      <p:sp>
        <p:nvSpPr>
          <p:cNvPr id="6" name="TextBox 5"/>
          <p:cNvSpPr txBox="1"/>
          <p:nvPr/>
        </p:nvSpPr>
        <p:spPr>
          <a:xfrm>
            <a:off x="539552" y="1967293"/>
            <a:ext cx="6169442" cy="120032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There are 3 yellow and 2 green counters in a bag. I take two counters at random. Determine the probability that:</a:t>
            </a:r>
          </a:p>
          <a:p>
            <a:pPr marL="342900" indent="-342900">
              <a:buAutoNum type="alphaLcParenR"/>
            </a:pPr>
            <a:r>
              <a:rPr lang="en-GB" dirty="0"/>
              <a:t>They are of the same colour.</a:t>
            </a:r>
          </a:p>
          <a:p>
            <a:pPr marL="342900" indent="-342900">
              <a:buAutoNum type="alphaLcParenR"/>
            </a:pPr>
            <a:r>
              <a:rPr lang="en-GB" dirty="0"/>
              <a:t>They are of different colours.</a:t>
            </a:r>
          </a:p>
        </p:txBody>
      </p:sp>
      <mc:AlternateContent xmlns:mc="http://schemas.openxmlformats.org/markup-compatibility/2006" xmlns:a14="http://schemas.microsoft.com/office/drawing/2010/main">
        <mc:Choice Requires="a14">
          <p:sp>
            <p:nvSpPr>
              <p:cNvPr id="7" name="TextBox 6"/>
              <p:cNvSpPr txBox="1"/>
              <p:nvPr/>
            </p:nvSpPr>
            <p:spPr>
              <a:xfrm>
                <a:off x="722212" y="3386469"/>
                <a:ext cx="2924756" cy="13065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𝑌𝑌</m:t>
                      </m:r>
                      <m:r>
                        <a:rPr lang="en-GB" sz="1400" b="0" i="1" smtClean="0">
                          <a:latin typeface="Cambria Math" panose="02040503050406030204" pitchFamily="18" charset="0"/>
                        </a:rPr>
                        <m:t>: </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oMath>
                    <m:oMath xmlns:m="http://schemas.openxmlformats.org/officeDocument/2006/math">
                      <m:r>
                        <a:rPr lang="en-GB" sz="1400" b="0" i="1" smtClean="0">
                          <a:latin typeface="Cambria Math" panose="02040503050406030204" pitchFamily="18" charset="0"/>
                        </a:rPr>
                        <m:t>𝐺𝐺</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20</m:t>
                          </m:r>
                        </m:den>
                      </m:f>
                    </m:oMath>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𝑠𝑎𝑚𝑒</m:t>
                          </m:r>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8</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22212" y="3386469"/>
                <a:ext cx="2924756" cy="1306512"/>
              </a:xfrm>
              <a:prstGeom prst="rect">
                <a:avLst/>
              </a:prstGeom>
              <a:blipFill>
                <a:blip r:embed="rId2"/>
                <a:stretch>
                  <a:fillRect b="-4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211960" y="3284984"/>
                <a:ext cx="2769665" cy="20433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𝐺𝑌</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oMath>
                    <m:oMath xmlns:m="http://schemas.openxmlformats.org/officeDocument/2006/math">
                      <m:r>
                        <a:rPr lang="en-GB" sz="1400" b="0" i="1" smtClean="0">
                          <a:latin typeface="Cambria Math" panose="02040503050406030204" pitchFamily="18" charset="0"/>
                        </a:rPr>
                        <m:t>𝑌𝐺</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oMath>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𝑑𝑖𝑓𝑓𝑒𝑟𝑒𝑛𝑡</m:t>
                          </m:r>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oMath>
                  </m:oMathPara>
                </a14:m>
                <a:endParaRPr lang="en-GB" sz="1400" b="0" i="1" dirty="0">
                  <a:latin typeface="Cambria Math" panose="02040503050406030204" pitchFamily="18" charset="0"/>
                </a:endParaRPr>
              </a:p>
              <a:p>
                <a:pPr/>
                <a:r>
                  <a:rPr lang="en-GB" sz="1400" dirty="0">
                    <a:latin typeface="+mj-lt"/>
                  </a:rPr>
                  <a:t>(Or we could have used our answer to (a): </a:t>
                </a:r>
                <a14:m>
                  <m:oMath xmlns:m="http://schemas.openxmlformats.org/officeDocument/2006/math">
                    <m:r>
                      <a:rPr lang="en-GB" sz="1400" b="0" i="1" smtClean="0">
                        <a:latin typeface="Cambria Math" panose="02040503050406030204" pitchFamily="18" charset="0"/>
                      </a:rPr>
                      <m:t>1−</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oMath>
                </a14:m>
                <a:r>
                  <a:rPr lang="en-GB" sz="1400" b="0" dirty="0">
                    <a:latin typeface="Cambria Math" panose="02040503050406030204" pitchFamily="18" charset="0"/>
                  </a:rPr>
                  <a:t>)</a:t>
                </a:r>
                <a:br>
                  <a:rPr lang="en-GB" sz="1400"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 </m:t>
                      </m:r>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4211960" y="3284984"/>
                <a:ext cx="2769665" cy="2043380"/>
              </a:xfrm>
              <a:prstGeom prst="rect">
                <a:avLst/>
              </a:prstGeom>
              <a:blipFill>
                <a:blip r:embed="rId3"/>
                <a:stretch>
                  <a:fillRect l="-661" r="-661"/>
                </a:stretch>
              </a:blipFill>
            </p:spPr>
            <p:txBody>
              <a:bodyPr/>
              <a:lstStyle/>
              <a:p>
                <a:r>
                  <a:rPr lang="en-GB">
                    <a:noFill/>
                  </a:rPr>
                  <a:t> </a:t>
                </a:r>
              </a:p>
            </p:txBody>
          </p:sp>
        </mc:Fallback>
      </mc:AlternateContent>
      <p:sp>
        <p:nvSpPr>
          <p:cNvPr id="9" name="Rectangle 8"/>
          <p:cNvSpPr/>
          <p:nvPr/>
        </p:nvSpPr>
        <p:spPr>
          <a:xfrm>
            <a:off x="573014" y="3434263"/>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10" name="Rectangle 9"/>
          <p:cNvSpPr/>
          <p:nvPr/>
        </p:nvSpPr>
        <p:spPr>
          <a:xfrm>
            <a:off x="3976309" y="3367964"/>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cxnSp>
        <p:nvCxnSpPr>
          <p:cNvPr id="12" name="Straight Connector 11"/>
          <p:cNvCxnSpPr/>
          <p:nvPr/>
        </p:nvCxnSpPr>
        <p:spPr>
          <a:xfrm flipV="1">
            <a:off x="6981625" y="1278983"/>
            <a:ext cx="648072" cy="30132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985000" y="1574800"/>
            <a:ext cx="635000" cy="23495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7993383" y="934843"/>
            <a:ext cx="648072" cy="30132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996758" y="1230660"/>
            <a:ext cx="620192" cy="13459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8003080" y="1619250"/>
            <a:ext cx="613870" cy="19797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8006455" y="1811718"/>
            <a:ext cx="635000" cy="23495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7111369" y="1136108"/>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0.3</m:t>
                      </m:r>
                    </m:oMath>
                  </m:oMathPara>
                </a14:m>
                <a:endParaRPr lang="en-GB" sz="1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7111369" y="1136108"/>
                <a:ext cx="288241" cy="276999"/>
              </a:xfrm>
              <a:prstGeom prst="rect">
                <a:avLst/>
              </a:prstGeom>
              <a:blipFill>
                <a:blip r:embed="rId4"/>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147372" y="778562"/>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0.6</m:t>
                      </m:r>
                    </m:oMath>
                  </m:oMathPara>
                </a14:m>
                <a:endParaRPr lang="en-GB"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147372" y="778562"/>
                <a:ext cx="288241" cy="276999"/>
              </a:xfrm>
              <a:prstGeom prst="rect">
                <a:avLst/>
              </a:prstGeom>
              <a:blipFill>
                <a:blip r:embed="rId5"/>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144643" y="1279327"/>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0.4</m:t>
                      </m:r>
                    </m:oMath>
                  </m:oMathPara>
                </a14:m>
                <a:endParaRPr lang="en-GB" sz="1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8144643" y="1279327"/>
                <a:ext cx="288241" cy="276999"/>
              </a:xfrm>
              <a:prstGeom prst="rect">
                <a:avLst/>
              </a:prstGeom>
              <a:blipFill>
                <a:blip r:embed="rId6"/>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096572" y="1481327"/>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0.8</m:t>
                      </m:r>
                    </m:oMath>
                  </m:oMathPara>
                </a14:m>
                <a:endParaRPr lang="en-GB"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096572" y="1481327"/>
                <a:ext cx="288241" cy="276999"/>
              </a:xfrm>
              <a:prstGeom prst="rect">
                <a:avLst/>
              </a:prstGeom>
              <a:blipFill>
                <a:blip r:embed="rId7"/>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8096572" y="1914518"/>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0.2</m:t>
                      </m:r>
                    </m:oMath>
                  </m:oMathPara>
                </a14:m>
                <a:endParaRPr lang="en-GB" sz="1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8096572" y="1914518"/>
                <a:ext cx="288241" cy="276999"/>
              </a:xfrm>
              <a:prstGeom prst="rect">
                <a:avLst/>
              </a:prstGeom>
              <a:blipFill>
                <a:blip r:embed="rId8"/>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0663" y="1704975"/>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0.7</m:t>
                      </m:r>
                    </m:oMath>
                  </m:oMathPara>
                </a14:m>
                <a:endParaRPr lang="en-GB" sz="1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7110663" y="1704975"/>
                <a:ext cx="288241" cy="276999"/>
              </a:xfrm>
              <a:prstGeom prst="rect">
                <a:avLst/>
              </a:prstGeom>
              <a:blipFill>
                <a:blip r:embed="rId9"/>
                <a:stretch>
                  <a:fillRect r="-18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680480" y="1106336"/>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𝐴</m:t>
                      </m:r>
                    </m:oMath>
                  </m:oMathPara>
                </a14:m>
                <a:endParaRPr lang="en-GB" sz="1200" dirty="0"/>
              </a:p>
            </p:txBody>
          </p:sp>
        </mc:Choice>
        <mc:Fallback xmlns="">
          <p:sp>
            <p:nvSpPr>
              <p:cNvPr id="28" name="TextBox 27"/>
              <p:cNvSpPr txBox="1">
                <a:spLocks noRot="1" noChangeAspect="1" noMove="1" noResize="1" noEditPoints="1" noAdjustHandles="1" noChangeArrowheads="1" noChangeShapeType="1" noTextEdit="1"/>
              </p:cNvSpPr>
              <p:nvPr/>
            </p:nvSpPr>
            <p:spPr>
              <a:xfrm>
                <a:off x="7680480" y="1106336"/>
                <a:ext cx="288241"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533884" y="1595817"/>
                <a:ext cx="5623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𝑛𝑜𝑡</m:t>
                      </m:r>
                      <m:r>
                        <a:rPr lang="en-GB" sz="1200" b="0" i="1" smtClean="0">
                          <a:latin typeface="Cambria Math" panose="02040503050406030204" pitchFamily="18" charset="0"/>
                        </a:rPr>
                        <m:t> </m:t>
                      </m:r>
                      <m:r>
                        <a:rPr lang="en-GB" sz="1200" b="0" i="1" smtClean="0">
                          <a:latin typeface="Cambria Math" panose="02040503050406030204" pitchFamily="18" charset="0"/>
                        </a:rPr>
                        <m:t>𝐴</m:t>
                      </m:r>
                    </m:oMath>
                  </m:oMathPara>
                </a14:m>
                <a:endParaRPr lang="en-GB" sz="1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533884" y="1595817"/>
                <a:ext cx="562366" cy="27699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589602" y="784961"/>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𝐴</m:t>
                      </m:r>
                    </m:oMath>
                  </m:oMathPara>
                </a14:m>
                <a:endParaRPr lang="en-GB" sz="1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8589602" y="784961"/>
                <a:ext cx="288241" cy="276999"/>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536194" y="1188277"/>
                <a:ext cx="5623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𝑛𝑜𝑡</m:t>
                      </m:r>
                      <m:r>
                        <a:rPr lang="en-GB" sz="1200" b="0" i="1" smtClean="0">
                          <a:latin typeface="Cambria Math" panose="02040503050406030204" pitchFamily="18" charset="0"/>
                        </a:rPr>
                        <m:t> </m:t>
                      </m:r>
                      <m:r>
                        <a:rPr lang="en-GB" sz="1200" b="0" i="1" smtClean="0">
                          <a:latin typeface="Cambria Math" panose="02040503050406030204" pitchFamily="18" charset="0"/>
                        </a:rPr>
                        <m:t>𝐴</m:t>
                      </m:r>
                    </m:oMath>
                  </m:oMathPara>
                </a14:m>
                <a:endParaRPr lang="en-GB" sz="12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536194" y="1188277"/>
                <a:ext cx="562366" cy="276999"/>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579896" y="1460028"/>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𝐴</m:t>
                      </m:r>
                    </m:oMath>
                  </m:oMathPara>
                </a14:m>
                <a:endParaRPr lang="en-GB" sz="12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579896" y="1460028"/>
                <a:ext cx="288241" cy="276999"/>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530524" y="1914518"/>
                <a:ext cx="5623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𝑛𝑜𝑡</m:t>
                      </m:r>
                      <m:r>
                        <a:rPr lang="en-GB" sz="1200" b="0" i="1" smtClean="0">
                          <a:latin typeface="Cambria Math" panose="02040503050406030204" pitchFamily="18" charset="0"/>
                        </a:rPr>
                        <m:t> </m:t>
                      </m:r>
                      <m:r>
                        <a:rPr lang="en-GB" sz="1200" b="0" i="1" smtClean="0">
                          <a:latin typeface="Cambria Math" panose="02040503050406030204" pitchFamily="18" charset="0"/>
                        </a:rPr>
                        <m:t>𝐴</m:t>
                      </m:r>
                    </m:oMath>
                  </m:oMathPara>
                </a14:m>
                <a:endParaRPr lang="en-GB" sz="1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8530524" y="1914518"/>
                <a:ext cx="562366" cy="276999"/>
              </a:xfrm>
              <a:prstGeom prst="rect">
                <a:avLst/>
              </a:prstGeom>
              <a:blipFill>
                <a:blip r:embed="rId15"/>
                <a:stretch>
                  <a:fillRect/>
                </a:stretch>
              </a:blipFill>
            </p:spPr>
            <p:txBody>
              <a:bodyPr/>
              <a:lstStyle/>
              <a:p>
                <a:r>
                  <a:rPr lang="en-GB">
                    <a:noFill/>
                  </a:rPr>
                  <a:t> </a:t>
                </a:r>
              </a:p>
            </p:txBody>
          </p:sp>
        </mc:Fallback>
      </mc:AlternateContent>
      <p:sp>
        <p:nvSpPr>
          <p:cNvPr id="34" name="TextBox 33"/>
          <p:cNvSpPr txBox="1"/>
          <p:nvPr/>
        </p:nvSpPr>
        <p:spPr>
          <a:xfrm>
            <a:off x="665439" y="4725268"/>
            <a:ext cx="3017561"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I like to list out the matching sequences of outcomes first, then find the probability for each.</a:t>
            </a:r>
          </a:p>
        </p:txBody>
      </p:sp>
      <mc:AlternateContent xmlns:mc="http://schemas.openxmlformats.org/markup-compatibility/2006" xmlns:a14="http://schemas.microsoft.com/office/drawing/2010/main">
        <mc:Choice Requires="a14">
          <p:sp>
            <p:nvSpPr>
              <p:cNvPr id="35" name="TextBox 34"/>
              <p:cNvSpPr txBox="1"/>
              <p:nvPr/>
            </p:nvSpPr>
            <p:spPr>
              <a:xfrm>
                <a:off x="7015585" y="3625364"/>
                <a:ext cx="1987003" cy="14755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Note that if the outcomes are the same but reordered, the probability will be the same. So we could have quickly done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×2</m:t>
                    </m:r>
                  </m:oMath>
                </a14:m>
                <a:endParaRPr lang="en-GB"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7015585" y="3625364"/>
                <a:ext cx="1987003" cy="1475532"/>
              </a:xfrm>
              <a:prstGeom prst="rect">
                <a:avLst/>
              </a:prstGeom>
              <a:blipFill>
                <a:blip r:embed="rId16"/>
                <a:stretch>
                  <a:fillRect l="-303"/>
                </a:stretch>
              </a:blipFill>
            </p:spPr>
            <p:txBody>
              <a:bodyPr/>
              <a:lstStyle/>
              <a:p>
                <a:r>
                  <a:rPr lang="en-GB">
                    <a:noFill/>
                  </a:rPr>
                  <a:t> </a:t>
                </a:r>
              </a:p>
            </p:txBody>
          </p:sp>
        </mc:Fallback>
      </mc:AlternateContent>
      <p:sp>
        <p:nvSpPr>
          <p:cNvPr id="36" name="TextBox 35"/>
          <p:cNvSpPr txBox="1"/>
          <p:nvPr/>
        </p:nvSpPr>
        <p:spPr>
          <a:xfrm>
            <a:off x="526852" y="5618049"/>
            <a:ext cx="7893332"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probability I hit a target on each shot is 0.3. I keep firing until I hit the target. Determine the probability I hit the target on the 5</a:t>
            </a:r>
            <a:r>
              <a:rPr lang="en-GB" baseline="30000" dirty="0"/>
              <a:t>th</a:t>
            </a:r>
            <a:r>
              <a:rPr lang="en-GB" dirty="0"/>
              <a:t> shot.</a:t>
            </a:r>
          </a:p>
        </p:txBody>
      </p:sp>
      <mc:AlternateContent xmlns:mc="http://schemas.openxmlformats.org/markup-compatibility/2006" xmlns:a14="http://schemas.microsoft.com/office/drawing/2010/main">
        <mc:Choice Requires="a14">
          <p:sp>
            <p:nvSpPr>
              <p:cNvPr id="37" name="TextBox 36"/>
              <p:cNvSpPr txBox="1"/>
              <p:nvPr/>
            </p:nvSpPr>
            <p:spPr>
              <a:xfrm>
                <a:off x="2720504" y="6349471"/>
                <a:ext cx="29247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0.7</m:t>
                          </m:r>
                        </m:e>
                        <m:sup>
                          <m:r>
                            <a:rPr lang="en-GB" b="0" i="1" smtClean="0">
                              <a:latin typeface="Cambria Math" panose="02040503050406030204" pitchFamily="18" charset="0"/>
                            </a:rPr>
                            <m:t>4</m:t>
                          </m:r>
                        </m:sup>
                      </m:sSup>
                      <m:r>
                        <a:rPr lang="en-GB" b="0" i="1" smtClean="0">
                          <a:latin typeface="Cambria Math" panose="02040503050406030204" pitchFamily="18" charset="0"/>
                        </a:rPr>
                        <m:t>×0.3=0.07203</m:t>
                      </m:r>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2720504" y="6349471"/>
                <a:ext cx="2924756" cy="369332"/>
              </a:xfrm>
              <a:prstGeom prst="rect">
                <a:avLst/>
              </a:prstGeom>
              <a:blipFill>
                <a:blip r:embed="rId17"/>
                <a:stretch>
                  <a:fillRect/>
                </a:stretch>
              </a:blipFill>
            </p:spPr>
            <p:txBody>
              <a:bodyPr/>
              <a:lstStyle/>
              <a:p>
                <a:r>
                  <a:rPr lang="en-GB">
                    <a:noFill/>
                  </a:rPr>
                  <a:t> </a:t>
                </a:r>
              </a:p>
            </p:txBody>
          </p:sp>
        </mc:Fallback>
      </mc:AlternateContent>
      <p:sp>
        <p:nvSpPr>
          <p:cNvPr id="38" name="Rectangle 37"/>
          <p:cNvSpPr/>
          <p:nvPr/>
        </p:nvSpPr>
        <p:spPr>
          <a:xfrm>
            <a:off x="834065" y="3424258"/>
            <a:ext cx="2874335" cy="12620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9" name="Rectangle 38"/>
          <p:cNvSpPr/>
          <p:nvPr/>
        </p:nvSpPr>
        <p:spPr>
          <a:xfrm>
            <a:off x="4257752" y="3367220"/>
            <a:ext cx="4744835" cy="17336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0" name="Rectangle 39"/>
          <p:cNvSpPr/>
          <p:nvPr/>
        </p:nvSpPr>
        <p:spPr>
          <a:xfrm>
            <a:off x="526852" y="6264380"/>
            <a:ext cx="7906032" cy="454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2183391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seq concurrent="1" nextAc="seek">
              <p:cTn id="8" restart="whenNotActive" fill="hold" evtFilter="cancelBubble" nodeType="interactiveSeq">
                <p:stCondLst>
                  <p:cond evt="onClick" delay="0">
                    <p:tgtEl>
                      <p:spTgt spid="3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9"/>
                                        </p:tgtEl>
                                      </p:cBhvr>
                                    </p:animEffect>
                                    <p:set>
                                      <p:cBhvr>
                                        <p:cTn id="13"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seq concurrent="1" nextAc="seek">
              <p:cTn id="14" restart="whenNotActive" fill="hold" evtFilter="cancelBubble" nodeType="interactiveSeq">
                <p:stCondLst>
                  <p:cond evt="onClick" delay="0">
                    <p:tgtEl>
                      <p:spTgt spid="4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38" grpId="0" animBg="1"/>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714CB21-18A3-41C1-8C98-8DE389B33C51}"/>
              </a:ext>
            </a:extLst>
          </p:cNvPr>
          <p:cNvSpPr/>
          <p:nvPr/>
        </p:nvSpPr>
        <p:spPr>
          <a:xfrm>
            <a:off x="12919" y="0"/>
            <a:ext cx="9142856" cy="6858000"/>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058741C1-22D1-4D32-BD74-1D551192F37D}"/>
              </a:ext>
            </a:extLst>
          </p:cNvPr>
          <p:cNvSpPr/>
          <p:nvPr/>
        </p:nvSpPr>
        <p:spPr>
          <a:xfrm>
            <a:off x="0" y="0"/>
            <a:ext cx="9155775" cy="1422050"/>
          </a:xfrm>
          <a:prstGeom prst="rect">
            <a:avLst/>
          </a:prstGeom>
          <a:solidFill>
            <a:schemeClr val="tx1">
              <a:alpha val="7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23148" y="217786"/>
            <a:ext cx="3816424" cy="954107"/>
          </a:xfrm>
          <a:prstGeom prst="rect">
            <a:avLst/>
          </a:prstGeom>
          <a:noFill/>
          <a:ln>
            <a:noFill/>
          </a:ln>
        </p:spPr>
        <p:txBody>
          <a:bodyPr wrap="square" rtlCol="0">
            <a:spAutoFit/>
          </a:bodyPr>
          <a:lstStyle/>
          <a:p>
            <a:r>
              <a:rPr lang="en-GB" sz="2400" b="1" dirty="0">
                <a:solidFill>
                  <a:schemeClr val="bg1"/>
                </a:solidFill>
              </a:rPr>
              <a:t>www.drfrostmaths.com</a:t>
            </a:r>
          </a:p>
          <a:p>
            <a:r>
              <a:rPr lang="en-GB" sz="1600" dirty="0">
                <a:solidFill>
                  <a:schemeClr val="bg1"/>
                </a:solidFill>
              </a:rPr>
              <a:t>Everything is </a:t>
            </a:r>
            <a:r>
              <a:rPr lang="en-GB" sz="1600" b="1" dirty="0">
                <a:solidFill>
                  <a:schemeClr val="bg1"/>
                </a:solidFill>
              </a:rPr>
              <a:t>completely free</a:t>
            </a:r>
            <a:r>
              <a:rPr lang="en-GB" sz="1600" dirty="0">
                <a:solidFill>
                  <a:schemeClr val="bg1"/>
                </a:solidFill>
              </a:rPr>
              <a:t>.</a:t>
            </a:r>
          </a:p>
          <a:p>
            <a:r>
              <a:rPr lang="en-GB" sz="1600" dirty="0">
                <a:solidFill>
                  <a:schemeClr val="bg1"/>
                </a:solidFill>
              </a:rPr>
              <a:t>Why not register?</a:t>
            </a:r>
          </a:p>
        </p:txBody>
      </p:sp>
      <p:pic>
        <p:nvPicPr>
          <p:cNvPr id="2" name="Picture 1">
            <a:extLst>
              <a:ext uri="{FF2B5EF4-FFF2-40B4-BE49-F238E27FC236}">
                <a16:creationId xmlns:a16="http://schemas.microsoft.com/office/drawing/2014/main" id="{0B6719D9-C52A-40F5-8E8A-C5418B569F61}"/>
              </a:ext>
            </a:extLst>
          </p:cNvPr>
          <p:cNvPicPr>
            <a:picLocks noChangeAspect="1"/>
          </p:cNvPicPr>
          <p:nvPr/>
        </p:nvPicPr>
        <p:blipFill>
          <a:blip r:embed="rId2"/>
          <a:stretch>
            <a:fillRect/>
          </a:stretch>
        </p:blipFill>
        <p:spPr>
          <a:xfrm>
            <a:off x="552499" y="1806461"/>
            <a:ext cx="5829955" cy="3383987"/>
          </a:xfrm>
          <a:prstGeom prst="rect">
            <a:avLst/>
          </a:prstGeom>
        </p:spPr>
      </p:pic>
      <p:pic>
        <p:nvPicPr>
          <p:cNvPr id="5" name="Picture 4">
            <a:extLst>
              <a:ext uri="{FF2B5EF4-FFF2-40B4-BE49-F238E27FC236}">
                <a16:creationId xmlns:a16="http://schemas.microsoft.com/office/drawing/2014/main" id="{24318D00-FABF-4754-8685-0247F6106EC4}"/>
              </a:ext>
            </a:extLst>
          </p:cNvPr>
          <p:cNvPicPr>
            <a:picLocks noChangeAspect="1"/>
          </p:cNvPicPr>
          <p:nvPr/>
        </p:nvPicPr>
        <p:blipFill>
          <a:blip r:embed="rId3"/>
          <a:stretch>
            <a:fillRect/>
          </a:stretch>
        </p:blipFill>
        <p:spPr>
          <a:xfrm>
            <a:off x="6124575" y="2827488"/>
            <a:ext cx="2458051" cy="1528359"/>
          </a:xfrm>
          <a:prstGeom prst="rect">
            <a:avLst/>
          </a:prstGeom>
        </p:spPr>
      </p:pic>
      <p:pic>
        <p:nvPicPr>
          <p:cNvPr id="6" name="Picture 5">
            <a:extLst>
              <a:ext uri="{FF2B5EF4-FFF2-40B4-BE49-F238E27FC236}">
                <a16:creationId xmlns:a16="http://schemas.microsoft.com/office/drawing/2014/main" id="{A3F790D7-2484-4BF2-B8CB-B653B6FDC8E6}"/>
              </a:ext>
            </a:extLst>
          </p:cNvPr>
          <p:cNvPicPr>
            <a:picLocks noChangeAspect="1"/>
          </p:cNvPicPr>
          <p:nvPr/>
        </p:nvPicPr>
        <p:blipFill>
          <a:blip r:embed="rId4"/>
          <a:stretch>
            <a:fillRect/>
          </a:stretch>
        </p:blipFill>
        <p:spPr>
          <a:xfrm>
            <a:off x="1602129" y="4873621"/>
            <a:ext cx="2946634" cy="1817923"/>
          </a:xfrm>
          <a:prstGeom prst="rect">
            <a:avLst/>
          </a:prstGeom>
        </p:spPr>
      </p:pic>
      <p:sp>
        <p:nvSpPr>
          <p:cNvPr id="4" name="TextBox 3">
            <a:extLst>
              <a:ext uri="{FF2B5EF4-FFF2-40B4-BE49-F238E27FC236}">
                <a16:creationId xmlns:a16="http://schemas.microsoft.com/office/drawing/2014/main" id="{427AEBDF-0ABA-43C2-BCF9-1A0DD8627790}"/>
              </a:ext>
            </a:extLst>
          </p:cNvPr>
          <p:cNvSpPr txBox="1"/>
          <p:nvPr/>
        </p:nvSpPr>
        <p:spPr>
          <a:xfrm>
            <a:off x="743444" y="6239336"/>
            <a:ext cx="1769021" cy="400110"/>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Teaching videos with topic tests to check understanding.</a:t>
            </a:r>
          </a:p>
        </p:txBody>
      </p:sp>
      <p:sp>
        <p:nvSpPr>
          <p:cNvPr id="9" name="TextBox 8"/>
          <p:cNvSpPr txBox="1"/>
          <p:nvPr/>
        </p:nvSpPr>
        <p:spPr>
          <a:xfrm>
            <a:off x="4191000" y="288231"/>
            <a:ext cx="4686300" cy="83099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Register now to interactively practise questions on this topic, including past paper questions and extension questions (including MAT + UKMT).</a:t>
            </a:r>
          </a:p>
          <a:p>
            <a:r>
              <a:rPr lang="en-GB" sz="1200" dirty="0"/>
              <a:t>Teachers: you can create student accounts (or students can register themselves), to set work, monitor progress and even create worksheets.</a:t>
            </a:r>
          </a:p>
        </p:txBody>
      </p:sp>
      <p:sp>
        <p:nvSpPr>
          <p:cNvPr id="16" name="TextBox 15">
            <a:extLst>
              <a:ext uri="{FF2B5EF4-FFF2-40B4-BE49-F238E27FC236}">
                <a16:creationId xmlns:a16="http://schemas.microsoft.com/office/drawing/2014/main" id="{56D5D0BA-13D4-476F-BDD0-C9E26216F30E}"/>
              </a:ext>
            </a:extLst>
          </p:cNvPr>
          <p:cNvSpPr txBox="1"/>
          <p:nvPr/>
        </p:nvSpPr>
        <p:spPr>
          <a:xfrm>
            <a:off x="7639050" y="3953334"/>
            <a:ext cx="1419225" cy="553998"/>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Dashboard with points, trophies, notifications and student progress.</a:t>
            </a:r>
          </a:p>
        </p:txBody>
      </p:sp>
      <p:pic>
        <p:nvPicPr>
          <p:cNvPr id="1028" name="Picture 4" descr="Image result for ocr">
            <a:extLst>
              <a:ext uri="{FF2B5EF4-FFF2-40B4-BE49-F238E27FC236}">
                <a16:creationId xmlns:a16="http://schemas.microsoft.com/office/drawing/2014/main" id="{FAB8D00B-6123-425F-9992-C49EDB512181}"/>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37247" y="1970180"/>
            <a:ext cx="682729" cy="2777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41D39E7-8923-484F-914A-F735BCCFF80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524" b="94048" l="6356" r="97458">
                        <a14:foregroundMark x1="17373" y1="50000" x2="19068" y2="59524"/>
                        <a14:foregroundMark x1="8051" y1="61905" x2="6356" y2="76190"/>
                        <a14:foregroundMark x1="86441" y1="55952" x2="91102" y2="55952"/>
                        <a14:foregroundMark x1="94068" y1="53571" x2="96186" y2="41667"/>
                        <a14:foregroundMark x1="97034" y1="41667" x2="97458" y2="20238"/>
                        <a14:foregroundMark x1="96186" y1="9524" x2="79237" y2="36905"/>
                        <a14:foregroundMark x1="69915" y1="83333" x2="62712" y2="35714"/>
                        <a14:foregroundMark x1="44492" y1="88095" x2="45763" y2="94048"/>
                      </a14:backgroundRemoval>
                    </a14:imgEffect>
                    <a14:imgEffect>
                      <a14:saturation sat="0"/>
                    </a14:imgEffect>
                  </a14:imgLayer>
                </a14:imgProps>
              </a:ext>
            </a:extLst>
          </a:blip>
          <a:stretch>
            <a:fillRect/>
          </a:stretch>
        </p:blipFill>
        <p:spPr>
          <a:xfrm>
            <a:off x="6860710" y="2309414"/>
            <a:ext cx="808401" cy="287736"/>
          </a:xfrm>
          <a:prstGeom prst="rect">
            <a:avLst/>
          </a:prstGeom>
        </p:spPr>
      </p:pic>
      <p:pic>
        <p:nvPicPr>
          <p:cNvPr id="19" name="Picture 18">
            <a:extLst>
              <a:ext uri="{FF2B5EF4-FFF2-40B4-BE49-F238E27FC236}">
                <a16:creationId xmlns:a16="http://schemas.microsoft.com/office/drawing/2014/main" id="{C1F8849A-C314-440F-BFBC-F885AF1FCB60}"/>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Lst>
          </a:blip>
          <a:stretch>
            <a:fillRect/>
          </a:stretch>
        </p:blipFill>
        <p:spPr>
          <a:xfrm>
            <a:off x="8108726" y="2328005"/>
            <a:ext cx="471556" cy="432260"/>
          </a:xfrm>
          <a:prstGeom prst="rect">
            <a:avLst/>
          </a:prstGeom>
        </p:spPr>
      </p:pic>
      <p:pic>
        <p:nvPicPr>
          <p:cNvPr id="20" name="Picture 19">
            <a:extLst>
              <a:ext uri="{FF2B5EF4-FFF2-40B4-BE49-F238E27FC236}">
                <a16:creationId xmlns:a16="http://schemas.microsoft.com/office/drawing/2014/main" id="{5D3902F9-D3E5-4D6E-AC01-218BC9FD7465}"/>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7463" b="88060" l="2649" r="96358">
                        <a14:foregroundMark x1="11921" y1="50746" x2="8940" y2="34328"/>
                        <a14:foregroundMark x1="5298" y1="56716" x2="3642" y2="56716"/>
                        <a14:foregroundMark x1="23841" y1="68657" x2="23179" y2="41791"/>
                        <a14:foregroundMark x1="27483" y1="58209" x2="34437" y2="58209"/>
                        <a14:foregroundMark x1="40728" y1="73134" x2="44371" y2="49254"/>
                        <a14:foregroundMark x1="54967" y1="37313" x2="54967" y2="37313"/>
                        <a14:foregroundMark x1="61258" y1="59701" x2="61258" y2="59701"/>
                        <a14:foregroundMark x1="73510" y1="59701" x2="73510" y2="59701"/>
                        <a14:foregroundMark x1="83444" y1="80597" x2="83444" y2="80597"/>
                        <a14:foregroundMark x1="89735" y1="80597" x2="89735" y2="80597"/>
                        <a14:foregroundMark x1="94371" y1="82090" x2="94371" y2="82090"/>
                        <a14:foregroundMark x1="96358" y1="59701" x2="96358" y2="59701"/>
                        <a14:foregroundMark x1="95695" y1="26866" x2="95695" y2="26866"/>
                        <a14:foregroundMark x1="87417" y1="23881" x2="87417" y2="23881"/>
                        <a14:foregroundMark x1="88742" y1="58209" x2="88742" y2="58209"/>
                        <a14:foregroundMark x1="82781" y1="55224" x2="82781" y2="55224"/>
                        <a14:foregroundMark x1="82119" y1="20896" x2="82119" y2="20896"/>
                      </a14:backgroundRemoval>
                    </a14:imgEffect>
                  </a14:imgLayer>
                </a14:imgProps>
              </a:ext>
            </a:extLst>
          </a:blip>
          <a:stretch>
            <a:fillRect/>
          </a:stretch>
        </p:blipFill>
        <p:spPr>
          <a:xfrm>
            <a:off x="6838323" y="1974048"/>
            <a:ext cx="1061077" cy="235405"/>
          </a:xfrm>
          <a:prstGeom prst="rect">
            <a:avLst/>
          </a:prstGeom>
        </p:spPr>
      </p:pic>
      <p:sp>
        <p:nvSpPr>
          <p:cNvPr id="21" name="TextBox 20">
            <a:extLst>
              <a:ext uri="{FF2B5EF4-FFF2-40B4-BE49-F238E27FC236}">
                <a16:creationId xmlns:a16="http://schemas.microsoft.com/office/drawing/2014/main" id="{5EF2AC65-A3C9-4F2E-AA66-BAB10D3B590C}"/>
              </a:ext>
            </a:extLst>
          </p:cNvPr>
          <p:cNvSpPr txBox="1"/>
          <p:nvPr/>
        </p:nvSpPr>
        <p:spPr>
          <a:xfrm>
            <a:off x="6790698" y="1653183"/>
            <a:ext cx="1478093" cy="261610"/>
          </a:xfrm>
          <a:prstGeom prst="rect">
            <a:avLst/>
          </a:prstGeom>
          <a:noFill/>
        </p:spPr>
        <p:txBody>
          <a:bodyPr wrap="square" rtlCol="0">
            <a:spAutoFit/>
          </a:bodyPr>
          <a:lstStyle/>
          <a:p>
            <a:r>
              <a:rPr lang="en-GB" sz="1050" dirty="0"/>
              <a:t>With questions by:</a:t>
            </a:r>
          </a:p>
        </p:txBody>
      </p:sp>
      <p:cxnSp>
        <p:nvCxnSpPr>
          <p:cNvPr id="22" name="Straight Connector 21">
            <a:extLst>
              <a:ext uri="{FF2B5EF4-FFF2-40B4-BE49-F238E27FC236}">
                <a16:creationId xmlns:a16="http://schemas.microsoft.com/office/drawing/2014/main" id="{0436529C-3AB4-47D0-84AE-8CCA7A93F56D}"/>
              </a:ext>
            </a:extLst>
          </p:cNvPr>
          <p:cNvCxnSpPr>
            <a:cxnSpLocks/>
          </p:cNvCxnSpPr>
          <p:nvPr/>
        </p:nvCxnSpPr>
        <p:spPr>
          <a:xfrm flipV="1">
            <a:off x="0" y="1416050"/>
            <a:ext cx="9156700" cy="317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0DC24947-2898-4E6F-A105-6294769340C4}"/>
              </a:ext>
            </a:extLst>
          </p:cNvPr>
          <p:cNvPicPr>
            <a:picLocks noChangeAspect="1"/>
          </p:cNvPicPr>
          <p:nvPr/>
        </p:nvPicPr>
        <p:blipFill>
          <a:blip r:embed="rId13"/>
          <a:stretch>
            <a:fillRect/>
          </a:stretch>
        </p:blipFill>
        <p:spPr>
          <a:xfrm>
            <a:off x="5635827" y="4851044"/>
            <a:ext cx="2572414" cy="1316119"/>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5FC0DF13-8218-4DFF-AC94-2ABA505101F5}"/>
              </a:ext>
            </a:extLst>
          </p:cNvPr>
          <p:cNvSpPr txBox="1"/>
          <p:nvPr/>
        </p:nvSpPr>
        <p:spPr>
          <a:xfrm>
            <a:off x="7014889" y="5861226"/>
            <a:ext cx="1769021" cy="400110"/>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Questions organised by topic, difficulty and past paper.</a:t>
            </a:r>
          </a:p>
        </p:txBody>
      </p:sp>
    </p:spTree>
    <p:extLst>
      <p:ext uri="{BB962C8B-B14F-4D97-AF65-F5344CB8AC3E}">
        <p14:creationId xmlns:p14="http://schemas.microsoft.com/office/powerpoint/2010/main" val="342791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5D</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410051" y="609726"/>
            <a:ext cx="7920880" cy="830997"/>
          </a:xfrm>
          <a:prstGeom prst="rect">
            <a:avLst/>
          </a:prstGeom>
          <a:noFill/>
        </p:spPr>
        <p:txBody>
          <a:bodyPr wrap="square" rtlCol="0">
            <a:spAutoFit/>
          </a:bodyPr>
          <a:lstStyle/>
          <a:p>
            <a:r>
              <a:rPr lang="en-GB" sz="2400" dirty="0"/>
              <a:t>Pearson Pure Mathematics Year 1/AS</a:t>
            </a:r>
          </a:p>
          <a:p>
            <a:r>
              <a:rPr lang="en-GB" sz="2400" dirty="0"/>
              <a:t>Pages 79-80</a:t>
            </a:r>
          </a:p>
        </p:txBody>
      </p:sp>
      <p:cxnSp>
        <p:nvCxnSpPr>
          <p:cNvPr id="6" name="Straight Connector 5"/>
          <p:cNvCxnSpPr/>
          <p:nvPr/>
        </p:nvCxnSpPr>
        <p:spPr>
          <a:xfrm>
            <a:off x="-1" y="1478460"/>
            <a:ext cx="91440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95536" y="1534018"/>
            <a:ext cx="3168352" cy="369332"/>
          </a:xfrm>
          <a:prstGeom prst="rect">
            <a:avLst/>
          </a:prstGeom>
          <a:noFill/>
        </p:spPr>
        <p:txBody>
          <a:bodyPr wrap="square" rtlCol="0">
            <a:spAutoFit/>
          </a:bodyPr>
          <a:lstStyle/>
          <a:p>
            <a:r>
              <a:rPr lang="en-GB" b="1" dirty="0"/>
              <a:t>Extension Questions</a:t>
            </a:r>
          </a:p>
        </p:txBody>
      </p:sp>
      <mc:AlternateContent xmlns:mc="http://schemas.openxmlformats.org/markup-compatibility/2006" xmlns:a14="http://schemas.microsoft.com/office/drawing/2010/main">
        <mc:Choice Requires="a14">
          <p:sp>
            <p:nvSpPr>
              <p:cNvPr id="8" name="TextBox 7"/>
              <p:cNvSpPr txBox="1"/>
              <p:nvPr/>
            </p:nvSpPr>
            <p:spPr>
              <a:xfrm>
                <a:off x="4462704" y="4577705"/>
                <a:ext cx="4490796" cy="1943161"/>
              </a:xfrm>
              <a:prstGeom prst="rect">
                <a:avLst/>
              </a:prstGeom>
              <a:noFill/>
            </p:spPr>
            <p:txBody>
              <a:bodyPr wrap="square" rtlCol="0">
                <a:spAutoFit/>
              </a:bodyPr>
              <a:lstStyle/>
              <a:p>
                <a:r>
                  <a:rPr lang="en-GB" sz="1200" dirty="0"/>
                  <a:t>I have an unfair coin with a fixed probability </a:t>
                </a:r>
                <a14:m>
                  <m:oMath xmlns:m="http://schemas.openxmlformats.org/officeDocument/2006/math">
                    <m:r>
                      <a:rPr lang="en-GB" sz="1200" b="0" i="1" smtClean="0">
                        <a:latin typeface="Cambria Math" panose="02040503050406030204" pitchFamily="18" charset="0"/>
                      </a:rPr>
                      <m:t>𝑝</m:t>
                    </m:r>
                  </m:oMath>
                </a14:m>
                <a:r>
                  <a:rPr lang="en-GB" sz="1200" dirty="0"/>
                  <a:t> of heads. Determine how the unfair coin could be used to simulate a fair coin, i.e. you declare “Heads” or “Tails” each with probability 0.5.</a:t>
                </a:r>
              </a:p>
              <a:p>
                <a:r>
                  <a:rPr lang="en-GB" sz="1200" b="1" dirty="0"/>
                  <a:t>Throw the coin twice. Then the probability of each sequence:</a:t>
                </a:r>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𝑷</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𝑯𝑯</m:t>
                          </m:r>
                        </m:e>
                      </m:d>
                      <m:r>
                        <a:rPr lang="en-GB" sz="1200" b="1" i="1" smtClean="0">
                          <a:latin typeface="Cambria Math" panose="02040503050406030204" pitchFamily="18" charset="0"/>
                        </a:rPr>
                        <m:t>=</m:t>
                      </m:r>
                      <m:sSup>
                        <m:sSupPr>
                          <m:ctrlPr>
                            <a:rPr lang="en-GB" sz="1200" b="1" i="1" smtClean="0">
                              <a:latin typeface="Cambria Math" panose="02040503050406030204" pitchFamily="18" charset="0"/>
                            </a:rPr>
                          </m:ctrlPr>
                        </m:sSupPr>
                        <m:e>
                          <m:r>
                            <a:rPr lang="en-GB" sz="1200" b="1" i="1" smtClean="0">
                              <a:latin typeface="Cambria Math" panose="02040503050406030204" pitchFamily="18" charset="0"/>
                            </a:rPr>
                            <m:t>𝒑</m:t>
                          </m:r>
                        </m:e>
                        <m:sup>
                          <m:r>
                            <a:rPr lang="en-GB" sz="1200" b="1" i="1" smtClean="0">
                              <a:latin typeface="Cambria Math" panose="02040503050406030204" pitchFamily="18" charset="0"/>
                            </a:rPr>
                            <m:t>𝟐</m:t>
                          </m:r>
                        </m:sup>
                      </m:sSup>
                      <m:r>
                        <a:rPr lang="en-GB" sz="1200" b="1" i="1" smtClean="0">
                          <a:latin typeface="Cambria Math" panose="02040503050406030204" pitchFamily="18" charset="0"/>
                        </a:rPr>
                        <m:t>      </m:t>
                      </m:r>
                      <m:r>
                        <a:rPr lang="en-GB" sz="1200" b="1" i="1" smtClean="0">
                          <a:latin typeface="Cambria Math" panose="02040503050406030204" pitchFamily="18" charset="0"/>
                        </a:rPr>
                        <m:t>𝑷</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𝑻𝑻</m:t>
                          </m:r>
                        </m:e>
                      </m:d>
                      <m:r>
                        <a:rPr lang="en-GB" sz="1200" b="1" i="1" smtClean="0">
                          <a:latin typeface="Cambria Math" panose="02040503050406030204" pitchFamily="18" charset="0"/>
                        </a:rPr>
                        <m:t>=</m:t>
                      </m:r>
                      <m:sSup>
                        <m:sSupPr>
                          <m:ctrlPr>
                            <a:rPr lang="en-GB" sz="1200" b="1" i="1" smtClean="0">
                              <a:latin typeface="Cambria Math" panose="02040503050406030204" pitchFamily="18" charset="0"/>
                            </a:rPr>
                          </m:ctrlPr>
                        </m:sSupPr>
                        <m:e>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𝟏</m:t>
                              </m:r>
                              <m:r>
                                <a:rPr lang="en-GB" sz="1200" b="1" i="1" smtClean="0">
                                  <a:latin typeface="Cambria Math" panose="02040503050406030204" pitchFamily="18" charset="0"/>
                                </a:rPr>
                                <m:t>−</m:t>
                              </m:r>
                              <m:r>
                                <a:rPr lang="en-GB" sz="1200" b="1" i="1" smtClean="0">
                                  <a:latin typeface="Cambria Math" panose="02040503050406030204" pitchFamily="18" charset="0"/>
                                </a:rPr>
                                <m:t>𝒑</m:t>
                              </m:r>
                            </m:e>
                          </m:d>
                        </m:e>
                        <m:sup>
                          <m:r>
                            <a:rPr lang="en-GB" sz="1200" b="1" i="1" smtClean="0">
                              <a:latin typeface="Cambria Math" panose="02040503050406030204" pitchFamily="18" charset="0"/>
                            </a:rPr>
                            <m:t>𝟐</m:t>
                          </m:r>
                        </m:sup>
                      </m:sSup>
                    </m:oMath>
                    <m:oMath xmlns:m="http://schemas.openxmlformats.org/officeDocument/2006/math">
                      <m:r>
                        <a:rPr lang="en-GB" sz="1200" b="1" i="1" smtClean="0">
                          <a:latin typeface="Cambria Math" panose="02040503050406030204" pitchFamily="18" charset="0"/>
                        </a:rPr>
                        <m:t>𝑷</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𝑯𝑻</m:t>
                          </m:r>
                        </m:e>
                      </m:d>
                      <m:r>
                        <a:rPr lang="en-GB" sz="1200" b="1" i="1" smtClean="0">
                          <a:latin typeface="Cambria Math" panose="02040503050406030204" pitchFamily="18" charset="0"/>
                        </a:rPr>
                        <m:t>=</m:t>
                      </m:r>
                      <m:r>
                        <a:rPr lang="en-GB" sz="1200" b="1" i="1" smtClean="0">
                          <a:latin typeface="Cambria Math" panose="02040503050406030204" pitchFamily="18" charset="0"/>
                        </a:rPr>
                        <m:t>𝒑</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𝟏</m:t>
                          </m:r>
                          <m:r>
                            <a:rPr lang="en-GB" sz="1200" b="1" i="1" smtClean="0">
                              <a:latin typeface="Cambria Math" panose="02040503050406030204" pitchFamily="18" charset="0"/>
                            </a:rPr>
                            <m:t>−</m:t>
                          </m:r>
                          <m:r>
                            <a:rPr lang="en-GB" sz="1200" b="1" i="1" smtClean="0">
                              <a:latin typeface="Cambria Math" panose="02040503050406030204" pitchFamily="18" charset="0"/>
                            </a:rPr>
                            <m:t>𝒑</m:t>
                          </m:r>
                        </m:e>
                      </m:d>
                      <m:r>
                        <a:rPr lang="en-GB" sz="1200" b="1" i="1" smtClean="0">
                          <a:latin typeface="Cambria Math" panose="02040503050406030204" pitchFamily="18" charset="0"/>
                        </a:rPr>
                        <m:t>    </m:t>
                      </m:r>
                      <m:r>
                        <a:rPr lang="en-GB" sz="1200" b="1" i="1" smtClean="0">
                          <a:latin typeface="Cambria Math" panose="02040503050406030204" pitchFamily="18" charset="0"/>
                        </a:rPr>
                        <m:t>𝑷</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𝑻𝑯</m:t>
                          </m:r>
                        </m:e>
                      </m:d>
                      <m:r>
                        <a:rPr lang="en-GB" sz="1200" b="1" i="1" smtClean="0">
                          <a:latin typeface="Cambria Math" panose="02040503050406030204" pitchFamily="18" charset="0"/>
                        </a:rPr>
                        <m:t>=</m:t>
                      </m:r>
                      <m:r>
                        <a:rPr lang="en-GB" sz="1200" b="1" i="1" smtClean="0">
                          <a:latin typeface="Cambria Math" panose="02040503050406030204" pitchFamily="18" charset="0"/>
                        </a:rPr>
                        <m:t>𝒑</m:t>
                      </m:r>
                      <m:r>
                        <a:rPr lang="en-GB" sz="1200" b="1" i="1" smtClean="0">
                          <a:latin typeface="Cambria Math" panose="02040503050406030204" pitchFamily="18" charset="0"/>
                        </a:rPr>
                        <m:t>(</m:t>
                      </m:r>
                      <m:r>
                        <a:rPr lang="en-GB" sz="1200" b="1" i="1" smtClean="0">
                          <a:latin typeface="Cambria Math" panose="02040503050406030204" pitchFamily="18" charset="0"/>
                        </a:rPr>
                        <m:t>𝟏</m:t>
                      </m:r>
                      <m:r>
                        <a:rPr lang="en-GB" sz="1200" b="1" i="1" smtClean="0">
                          <a:latin typeface="Cambria Math" panose="02040503050406030204" pitchFamily="18" charset="0"/>
                        </a:rPr>
                        <m:t>−</m:t>
                      </m:r>
                      <m:r>
                        <a:rPr lang="en-GB" sz="1200" b="1" i="1" smtClean="0">
                          <a:latin typeface="Cambria Math" panose="02040503050406030204" pitchFamily="18" charset="0"/>
                        </a:rPr>
                        <m:t>𝒑</m:t>
                      </m:r>
                      <m:r>
                        <a:rPr lang="en-GB" sz="1200" b="1" i="1" smtClean="0">
                          <a:latin typeface="Cambria Math" panose="02040503050406030204" pitchFamily="18" charset="0"/>
                        </a:rPr>
                        <m:t>)</m:t>
                      </m:r>
                    </m:oMath>
                  </m:oMathPara>
                </a14:m>
                <a:endParaRPr lang="en-GB" sz="1200" b="1" dirty="0"/>
              </a:p>
              <a:p>
                <a:r>
                  <a:rPr lang="en-GB" sz="1200" b="1" dirty="0"/>
                  <a:t>Note that two of these have the same probability. So if the first throw is Heads and the second Tails, declare “Heads”, or if Tails then Heads, declare “Tails”. If the two throws are the same, repeat the process until the two throws are different.</a:t>
                </a:r>
              </a:p>
            </p:txBody>
          </p:sp>
        </mc:Choice>
        <mc:Fallback xmlns="">
          <p:sp>
            <p:nvSpPr>
              <p:cNvPr id="8" name="TextBox 7"/>
              <p:cNvSpPr txBox="1">
                <a:spLocks noRot="1" noChangeAspect="1" noMove="1" noResize="1" noEditPoints="1" noAdjustHandles="1" noChangeArrowheads="1" noChangeShapeType="1" noTextEdit="1"/>
              </p:cNvSpPr>
              <p:nvPr/>
            </p:nvSpPr>
            <p:spPr>
              <a:xfrm>
                <a:off x="4462704" y="4577705"/>
                <a:ext cx="4490796" cy="1943161"/>
              </a:xfrm>
              <a:prstGeom prst="rect">
                <a:avLst/>
              </a:prstGeom>
              <a:blipFill>
                <a:blip r:embed="rId2"/>
                <a:stretch>
                  <a:fillRect t="-313" b="-15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21782" y="1897611"/>
                <a:ext cx="3878077" cy="4920963"/>
              </a:xfrm>
              <a:prstGeom prst="rect">
                <a:avLst/>
              </a:prstGeom>
              <a:noFill/>
            </p:spPr>
            <p:txBody>
              <a:bodyPr wrap="square" rtlCol="0">
                <a:spAutoFit/>
              </a:bodyPr>
              <a:lstStyle/>
              <a:p>
                <a:r>
                  <a:rPr lang="en-GB" sz="1200" dirty="0"/>
                  <a:t>[STEP I 2010 Q12] Prove that, for any real numbers </a:t>
                </a:r>
                <a14:m>
                  <m:oMath xmlns:m="http://schemas.openxmlformats.org/officeDocument/2006/math">
                    <m:r>
                      <a:rPr lang="en-GB" sz="1200" b="0" i="1" smtClean="0">
                        <a:latin typeface="Cambria Math" panose="02040503050406030204" pitchFamily="18" charset="0"/>
                      </a:rPr>
                      <m:t>𝑥</m:t>
                    </m:r>
                  </m:oMath>
                </a14:m>
                <a:r>
                  <a:rPr lang="en-GB" sz="1200" dirty="0"/>
                  <a:t> and </a:t>
                </a:r>
                <a14:m>
                  <m:oMath xmlns:m="http://schemas.openxmlformats.org/officeDocument/2006/math">
                    <m:r>
                      <a:rPr lang="en-GB" sz="1200" b="0" i="1" smtClean="0">
                        <a:latin typeface="Cambria Math" panose="02040503050406030204" pitchFamily="18" charset="0"/>
                      </a:rPr>
                      <m:t>𝑦</m:t>
                    </m:r>
                  </m:oMath>
                </a14:m>
                <a:r>
                  <a:rPr lang="en-GB" sz="1200" dirty="0"/>
                  <a:t>, </a:t>
                </a:r>
                <a14:m>
                  <m:oMath xmlns:m="http://schemas.openxmlformats.org/officeDocument/2006/math">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𝑥</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𝑦</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≥2</m:t>
                    </m:r>
                    <m:r>
                      <a:rPr lang="en-GB" sz="1200" b="0" i="1" smtClean="0">
                        <a:latin typeface="Cambria Math" panose="02040503050406030204" pitchFamily="18" charset="0"/>
                      </a:rPr>
                      <m:t>𝑥𝑦</m:t>
                    </m:r>
                  </m:oMath>
                </a14:m>
                <a:r>
                  <a:rPr lang="en-GB" sz="1200" dirty="0"/>
                  <a:t>.</a:t>
                </a:r>
              </a:p>
              <a:p>
                <a:pPr marL="400050" indent="-400050">
                  <a:buAutoNum type="romanLcParenBoth"/>
                </a:pPr>
                <a:r>
                  <a:rPr lang="en-GB" sz="1200" dirty="0"/>
                  <a:t>Carol has two bags of sweets. The first bag contains </a:t>
                </a:r>
                <a14:m>
                  <m:oMath xmlns:m="http://schemas.openxmlformats.org/officeDocument/2006/math">
                    <m:r>
                      <a:rPr lang="en-GB" sz="1200" b="0" i="1" smtClean="0">
                        <a:latin typeface="Cambria Math" panose="02040503050406030204" pitchFamily="18" charset="0"/>
                      </a:rPr>
                      <m:t>𝑎</m:t>
                    </m:r>
                  </m:oMath>
                </a14:m>
                <a:r>
                  <a:rPr lang="en-GB" sz="1200" dirty="0"/>
                  <a:t> red sweets and </a:t>
                </a:r>
                <a14:m>
                  <m:oMath xmlns:m="http://schemas.openxmlformats.org/officeDocument/2006/math">
                    <m:r>
                      <a:rPr lang="en-GB" sz="1200" b="0" i="1" smtClean="0">
                        <a:latin typeface="Cambria Math" panose="02040503050406030204" pitchFamily="18" charset="0"/>
                      </a:rPr>
                      <m:t>𝑏</m:t>
                    </m:r>
                  </m:oMath>
                </a14:m>
                <a:r>
                  <a:rPr lang="en-GB" sz="1200" dirty="0"/>
                  <a:t> blue sweets, whereas the second bag contains </a:t>
                </a:r>
                <a14:m>
                  <m:oMath xmlns:m="http://schemas.openxmlformats.org/officeDocument/2006/math">
                    <m:r>
                      <a:rPr lang="en-GB" sz="1200" b="0" i="1" smtClean="0">
                        <a:latin typeface="Cambria Math" panose="02040503050406030204" pitchFamily="18" charset="0"/>
                      </a:rPr>
                      <m:t>𝑏</m:t>
                    </m:r>
                  </m:oMath>
                </a14:m>
                <a:r>
                  <a:rPr lang="en-GB" sz="1200" dirty="0"/>
                  <a:t> red sweets and </a:t>
                </a:r>
                <a14:m>
                  <m:oMath xmlns:m="http://schemas.openxmlformats.org/officeDocument/2006/math">
                    <m:r>
                      <a:rPr lang="en-GB" sz="1200" b="0" i="1" smtClean="0">
                        <a:latin typeface="Cambria Math" panose="02040503050406030204" pitchFamily="18" charset="0"/>
                      </a:rPr>
                      <m:t>𝑎</m:t>
                    </m:r>
                  </m:oMath>
                </a14:m>
                <a:r>
                  <a:rPr lang="en-GB" sz="1200" dirty="0"/>
                  <a:t> blue sweets. Carol shakes the bags and picks one sweet from each bag without looking. Prove that the probability that the sweets are of the same colour cannot exceed the probability that they are of different colours.</a:t>
                </a:r>
              </a:p>
              <a:p>
                <a:pPr marL="400050" indent="-400050">
                  <a:buAutoNum type="romanLcParenBoth"/>
                </a:pPr>
                <a:r>
                  <a:rPr lang="en-GB" sz="1200" dirty="0"/>
                  <a:t>Simon has three bags of sweets. The first bag contains </a:t>
                </a:r>
                <a14:m>
                  <m:oMath xmlns:m="http://schemas.openxmlformats.org/officeDocument/2006/math">
                    <m:r>
                      <a:rPr lang="en-GB" sz="1200" b="0" i="1" smtClean="0">
                        <a:latin typeface="Cambria Math" panose="02040503050406030204" pitchFamily="18" charset="0"/>
                      </a:rPr>
                      <m:t>𝑎</m:t>
                    </m:r>
                  </m:oMath>
                </a14:m>
                <a:r>
                  <a:rPr lang="en-GB" sz="1200" dirty="0"/>
                  <a:t> red sweet, </a:t>
                </a:r>
                <a14:m>
                  <m:oMath xmlns:m="http://schemas.openxmlformats.org/officeDocument/2006/math">
                    <m:r>
                      <a:rPr lang="en-GB" sz="1200" b="0" i="1" smtClean="0">
                        <a:latin typeface="Cambria Math" panose="02040503050406030204" pitchFamily="18" charset="0"/>
                      </a:rPr>
                      <m:t>𝑏</m:t>
                    </m:r>
                  </m:oMath>
                </a14:m>
                <a:r>
                  <a:rPr lang="en-GB" sz="1200" dirty="0"/>
                  <a:t> white sweets and </a:t>
                </a:r>
                <a14:m>
                  <m:oMath xmlns:m="http://schemas.openxmlformats.org/officeDocument/2006/math">
                    <m:r>
                      <a:rPr lang="en-GB" sz="1200" b="0" i="1" smtClean="0">
                        <a:latin typeface="Cambria Math" panose="02040503050406030204" pitchFamily="18" charset="0"/>
                      </a:rPr>
                      <m:t>𝑐</m:t>
                    </m:r>
                  </m:oMath>
                </a14:m>
                <a:r>
                  <a:rPr lang="en-GB" sz="1200" dirty="0"/>
                  <a:t> yellow sweets. The second bag contains </a:t>
                </a:r>
                <a14:m>
                  <m:oMath xmlns:m="http://schemas.openxmlformats.org/officeDocument/2006/math">
                    <m:r>
                      <a:rPr lang="en-GB" sz="1200" b="0" i="1" smtClean="0">
                        <a:latin typeface="Cambria Math" panose="02040503050406030204" pitchFamily="18" charset="0"/>
                      </a:rPr>
                      <m:t>𝑏</m:t>
                    </m:r>
                  </m:oMath>
                </a14:m>
                <a:r>
                  <a:rPr lang="en-GB" sz="1200" dirty="0"/>
                  <a:t> red sweets, </a:t>
                </a:r>
                <a14:m>
                  <m:oMath xmlns:m="http://schemas.openxmlformats.org/officeDocument/2006/math">
                    <m:r>
                      <a:rPr lang="en-GB" sz="1200" b="0" i="1" smtClean="0">
                        <a:latin typeface="Cambria Math" panose="02040503050406030204" pitchFamily="18" charset="0"/>
                      </a:rPr>
                      <m:t>𝑐</m:t>
                    </m:r>
                  </m:oMath>
                </a14:m>
                <a:r>
                  <a:rPr lang="en-GB" sz="1200" dirty="0"/>
                  <a:t> white sweets and </a:t>
                </a:r>
                <a14:m>
                  <m:oMath xmlns:m="http://schemas.openxmlformats.org/officeDocument/2006/math">
                    <m:r>
                      <a:rPr lang="en-GB" sz="1200" b="0" i="1" smtClean="0">
                        <a:latin typeface="Cambria Math" panose="02040503050406030204" pitchFamily="18" charset="0"/>
                      </a:rPr>
                      <m:t>𝑎</m:t>
                    </m:r>
                  </m:oMath>
                </a14:m>
                <a:r>
                  <a:rPr lang="en-GB" sz="1200" dirty="0"/>
                  <a:t> yellow sweets. The third bag contains </a:t>
                </a:r>
                <a14:m>
                  <m:oMath xmlns:m="http://schemas.openxmlformats.org/officeDocument/2006/math">
                    <m:r>
                      <a:rPr lang="en-GB" sz="1200" b="0" i="1" smtClean="0">
                        <a:latin typeface="Cambria Math" panose="02040503050406030204" pitchFamily="18" charset="0"/>
                      </a:rPr>
                      <m:t>𝑐</m:t>
                    </m:r>
                  </m:oMath>
                </a14:m>
                <a:r>
                  <a:rPr lang="en-GB" sz="1200" dirty="0"/>
                  <a:t> red sweets, </a:t>
                </a:r>
                <a14:m>
                  <m:oMath xmlns:m="http://schemas.openxmlformats.org/officeDocument/2006/math">
                    <m:r>
                      <a:rPr lang="en-GB" sz="1200" b="0" i="1" smtClean="0">
                        <a:latin typeface="Cambria Math" panose="02040503050406030204" pitchFamily="18" charset="0"/>
                      </a:rPr>
                      <m:t>𝑎</m:t>
                    </m:r>
                  </m:oMath>
                </a14:m>
                <a:r>
                  <a:rPr lang="en-GB" sz="1200" dirty="0"/>
                  <a:t> white sweets and </a:t>
                </a:r>
                <a14:m>
                  <m:oMath xmlns:m="http://schemas.openxmlformats.org/officeDocument/2006/math">
                    <m:r>
                      <a:rPr lang="en-GB" sz="1200" b="0" i="1" smtClean="0">
                        <a:latin typeface="Cambria Math" panose="02040503050406030204" pitchFamily="18" charset="0"/>
                      </a:rPr>
                      <m:t>𝑏</m:t>
                    </m:r>
                  </m:oMath>
                </a14:m>
                <a:r>
                  <a:rPr lang="en-GB" sz="1200" dirty="0"/>
                  <a:t> yellow sweets. Simon shakes the bags and picks one sweet from each bag without looking. Show that the probability that exactly two of the sweets are of the same colour is</a:t>
                </a:r>
                <a:br>
                  <a:rPr lang="en-GB" sz="1200" dirty="0"/>
                </a:br>
                <a14:m>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3</m:t>
                        </m:r>
                        <m:d>
                          <m:dPr>
                            <m:ctrlPr>
                              <a:rPr lang="en-GB" sz="1200" b="0" i="1" smtClean="0">
                                <a:latin typeface="Cambria Math" panose="02040503050406030204" pitchFamily="18" charset="0"/>
                              </a:rPr>
                            </m:ctrlPr>
                          </m:dPr>
                          <m:e>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𝑎</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𝑏</m:t>
                            </m:r>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𝑏</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𝑐</m:t>
                            </m:r>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𝑐</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𝑎</m:t>
                            </m:r>
                            <m:r>
                              <a:rPr lang="en-GB" sz="1200" b="0" i="1" smtClean="0">
                                <a:latin typeface="Cambria Math" panose="02040503050406030204" pitchFamily="18" charset="0"/>
                              </a:rPr>
                              <m:t>+</m:t>
                            </m:r>
                            <m:r>
                              <a:rPr lang="en-GB" sz="1200" b="0" i="1" smtClean="0">
                                <a:latin typeface="Cambria Math" panose="02040503050406030204" pitchFamily="18" charset="0"/>
                              </a:rPr>
                              <m:t>𝑎</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𝑏</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m:t>
                            </m:r>
                            <m:r>
                              <a:rPr lang="en-GB" sz="1200" b="0" i="1" smtClean="0">
                                <a:latin typeface="Cambria Math" panose="02040503050406030204" pitchFamily="18" charset="0"/>
                              </a:rPr>
                              <m:t>𝑏</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𝑐</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m:t>
                            </m:r>
                            <m:r>
                              <a:rPr lang="en-GB" sz="1200" b="0" i="1" smtClean="0">
                                <a:latin typeface="Cambria Math" panose="02040503050406030204" pitchFamily="18" charset="0"/>
                              </a:rPr>
                              <m:t>𝑐</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𝑎</m:t>
                                </m:r>
                              </m:e>
                              <m:sup>
                                <m:r>
                                  <a:rPr lang="en-GB" sz="1200" b="0" i="1" smtClean="0">
                                    <a:latin typeface="Cambria Math" panose="02040503050406030204" pitchFamily="18" charset="0"/>
                                  </a:rPr>
                                  <m:t>2</m:t>
                                </m:r>
                              </m:sup>
                            </m:sSup>
                          </m:e>
                        </m:d>
                      </m:num>
                      <m:den>
                        <m:sSup>
                          <m:sSupPr>
                            <m:ctrlPr>
                              <a:rPr lang="en-GB" sz="1200" b="0" i="1" smtClean="0">
                                <a:latin typeface="Cambria Math" panose="02040503050406030204" pitchFamily="18" charset="0"/>
                              </a:rPr>
                            </m:ctrlPr>
                          </m:sSupPr>
                          <m:e>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𝑎</m:t>
                                </m:r>
                                <m:r>
                                  <a:rPr lang="en-GB" sz="1200" b="0" i="1" smtClean="0">
                                    <a:latin typeface="Cambria Math" panose="02040503050406030204" pitchFamily="18" charset="0"/>
                                  </a:rPr>
                                  <m:t>+</m:t>
                                </m:r>
                                <m:r>
                                  <a:rPr lang="en-GB" sz="1200" b="0" i="1" smtClean="0">
                                    <a:latin typeface="Cambria Math" panose="02040503050406030204" pitchFamily="18" charset="0"/>
                                  </a:rPr>
                                  <m:t>𝑏</m:t>
                                </m:r>
                                <m:r>
                                  <a:rPr lang="en-GB" sz="1200" b="0" i="1" smtClean="0">
                                    <a:latin typeface="Cambria Math" panose="02040503050406030204" pitchFamily="18" charset="0"/>
                                  </a:rPr>
                                  <m:t>+</m:t>
                                </m:r>
                                <m:r>
                                  <a:rPr lang="en-GB" sz="1200" b="0" i="1" smtClean="0">
                                    <a:latin typeface="Cambria Math" panose="02040503050406030204" pitchFamily="18" charset="0"/>
                                  </a:rPr>
                                  <m:t>𝑐</m:t>
                                </m:r>
                              </m:e>
                            </m:d>
                          </m:e>
                          <m:sup>
                            <m:r>
                              <a:rPr lang="en-GB" sz="1200" b="0" i="1" smtClean="0">
                                <a:latin typeface="Cambria Math" panose="02040503050406030204" pitchFamily="18" charset="0"/>
                              </a:rPr>
                              <m:t>3</m:t>
                            </m:r>
                          </m:sup>
                        </m:sSup>
                      </m:den>
                    </m:f>
                  </m:oMath>
                </a14:m>
                <a:r>
                  <a:rPr lang="en-GB" sz="1200" dirty="0"/>
                  <a:t/>
                </a:r>
                <a:br>
                  <a:rPr lang="en-GB" sz="1200" dirty="0"/>
                </a:br>
                <a:r>
                  <a:rPr lang="en-GB" sz="1200" dirty="0"/>
                  <a:t>and find the probability that the sweets are all of the same colour. Deduce that the probability that exactly two of the sweets are of the same colour is at least 6 times the probability that the sweets are all of the same colour.</a:t>
                </a:r>
              </a:p>
            </p:txBody>
          </p:sp>
        </mc:Choice>
        <mc:Fallback xmlns="">
          <p:sp>
            <p:nvSpPr>
              <p:cNvPr id="9" name="TextBox 8"/>
              <p:cNvSpPr txBox="1">
                <a:spLocks noRot="1" noChangeAspect="1" noMove="1" noResize="1" noEditPoints="1" noAdjustHandles="1" noChangeArrowheads="1" noChangeShapeType="1" noTextEdit="1"/>
              </p:cNvSpPr>
              <p:nvPr/>
            </p:nvSpPr>
            <p:spPr>
              <a:xfrm>
                <a:off x="321782" y="1897611"/>
                <a:ext cx="3878077" cy="4920963"/>
              </a:xfrm>
              <a:prstGeom prst="rect">
                <a:avLst/>
              </a:prstGeom>
              <a:blipFill>
                <a:blip r:embed="rId3"/>
                <a:stretch>
                  <a:fillRect l="-157" r="-47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424604" y="1573364"/>
                <a:ext cx="4617796" cy="2647648"/>
              </a:xfrm>
              <a:prstGeom prst="rect">
                <a:avLst/>
              </a:prstGeom>
              <a:noFill/>
            </p:spPr>
            <p:txBody>
              <a:bodyPr wrap="square" rtlCol="0">
                <a:spAutoFit/>
              </a:bodyPr>
              <a:lstStyle/>
              <a:p>
                <a:r>
                  <a:rPr lang="en-GB" sz="1200" dirty="0"/>
                  <a:t>[STEP I 2011 Q12] I am selling raffle tickets for £1 per ticket. In the queue for tickets, there are </a:t>
                </a:r>
                <a14:m>
                  <m:oMath xmlns:m="http://schemas.openxmlformats.org/officeDocument/2006/math">
                    <m:r>
                      <a:rPr lang="en-GB" sz="1200" b="0" i="1" smtClean="0">
                        <a:latin typeface="Cambria Math" panose="02040503050406030204" pitchFamily="18" charset="0"/>
                      </a:rPr>
                      <m:t>𝑚</m:t>
                    </m:r>
                  </m:oMath>
                </a14:m>
                <a:r>
                  <a:rPr lang="en-GB" sz="1200" dirty="0"/>
                  <a:t> people each with a single £1 coin and </a:t>
                </a:r>
                <a14:m>
                  <m:oMath xmlns:m="http://schemas.openxmlformats.org/officeDocument/2006/math">
                    <m:r>
                      <a:rPr lang="en-GB" sz="1200" b="0" i="1" smtClean="0">
                        <a:latin typeface="Cambria Math" panose="02040503050406030204" pitchFamily="18" charset="0"/>
                      </a:rPr>
                      <m:t>𝑛</m:t>
                    </m:r>
                  </m:oMath>
                </a14:m>
                <a:r>
                  <a:rPr lang="en-GB" sz="1200" dirty="0"/>
                  <a:t> people each with a single £2 coin. Each person in the queue wants to buy a single raffle ticket and each arrangement of people in the queue is equally likely to occur. Initially, I have no coins and a large supply of tickets. I stop selling tickets if I cannot give the required change.</a:t>
                </a:r>
              </a:p>
              <a:p>
                <a:pPr marL="285750" indent="-285750">
                  <a:buAutoNum type="romanLcParenBoth"/>
                </a:pPr>
                <a:r>
                  <a:rPr lang="en-GB" sz="1200" dirty="0"/>
                  <a:t>In the case </a:t>
                </a:r>
                <a14:m>
                  <m:oMath xmlns:m="http://schemas.openxmlformats.org/officeDocument/2006/math">
                    <m:r>
                      <a:rPr lang="en-GB" sz="1200" b="0" i="1" smtClean="0">
                        <a:latin typeface="Cambria Math" panose="02040503050406030204" pitchFamily="18" charset="0"/>
                      </a:rPr>
                      <m:t>𝑛</m:t>
                    </m:r>
                    <m:r>
                      <a:rPr lang="en-GB" sz="1200" b="0" i="1" smtClean="0">
                        <a:latin typeface="Cambria Math" panose="02040503050406030204" pitchFamily="18" charset="0"/>
                      </a:rPr>
                      <m:t>=1</m:t>
                    </m:r>
                  </m:oMath>
                </a14:m>
                <a:r>
                  <a:rPr lang="en-GB" sz="1200" dirty="0"/>
                  <a:t> and </a:t>
                </a:r>
                <a14:m>
                  <m:oMath xmlns:m="http://schemas.openxmlformats.org/officeDocument/2006/math">
                    <m:r>
                      <a:rPr lang="en-GB" sz="1200" b="0" i="1" smtClean="0">
                        <a:latin typeface="Cambria Math" panose="02040503050406030204" pitchFamily="18" charset="0"/>
                      </a:rPr>
                      <m:t>,</m:t>
                    </m:r>
                    <m:r>
                      <a:rPr lang="en-GB" sz="1200" b="0" i="1" smtClean="0">
                        <a:latin typeface="Cambria Math" panose="02040503050406030204" pitchFamily="18" charset="0"/>
                      </a:rPr>
                      <m:t>𝑚</m:t>
                    </m:r>
                    <m:r>
                      <a:rPr lang="en-GB" sz="1200" b="0" i="1" smtClean="0">
                        <a:latin typeface="Cambria Math" panose="02040503050406030204" pitchFamily="18" charset="0"/>
                      </a:rPr>
                      <m:t>≥1</m:t>
                    </m:r>
                  </m:oMath>
                </a14:m>
                <a:r>
                  <a:rPr lang="en-GB" sz="1200" dirty="0"/>
                  <a:t>, find the probability that I am able to sell one ticket each person in the queue.</a:t>
                </a:r>
              </a:p>
              <a:p>
                <a:pPr marL="285750" indent="-285750">
                  <a:buAutoNum type="romanLcParenBoth"/>
                </a:pPr>
                <a:r>
                  <a:rPr lang="en-GB" sz="1200" dirty="0"/>
                  <a:t>By considering the first people in the queue, show that the probability that I am able to sell one ticket to each person in the queue in the case </a:t>
                </a:r>
                <a14:m>
                  <m:oMath xmlns:m="http://schemas.openxmlformats.org/officeDocument/2006/math">
                    <m:r>
                      <a:rPr lang="en-GB" sz="1200" b="0" i="1" smtClean="0">
                        <a:latin typeface="Cambria Math" panose="02040503050406030204" pitchFamily="18" charset="0"/>
                      </a:rPr>
                      <m:t>𝑛</m:t>
                    </m:r>
                    <m:r>
                      <a:rPr lang="en-GB" sz="1200" b="0" i="1" smtClean="0">
                        <a:latin typeface="Cambria Math" panose="02040503050406030204" pitchFamily="18" charset="0"/>
                      </a:rPr>
                      <m:t>=2</m:t>
                    </m:r>
                  </m:oMath>
                </a14:m>
                <a:r>
                  <a:rPr lang="en-GB" sz="1200" dirty="0"/>
                  <a:t> and </a:t>
                </a:r>
                <a14:m>
                  <m:oMath xmlns:m="http://schemas.openxmlformats.org/officeDocument/2006/math">
                    <m:r>
                      <a:rPr lang="en-GB" sz="1200" b="0" i="1" smtClean="0">
                        <a:latin typeface="Cambria Math" panose="02040503050406030204" pitchFamily="18" charset="0"/>
                      </a:rPr>
                      <m:t>𝑚</m:t>
                    </m:r>
                    <m:r>
                      <a:rPr lang="en-GB" sz="1200" b="0" i="1" smtClean="0">
                        <a:latin typeface="Cambria Math" panose="02040503050406030204" pitchFamily="18" charset="0"/>
                      </a:rPr>
                      <m:t>≥2</m:t>
                    </m:r>
                  </m:oMath>
                </a14:m>
                <a:r>
                  <a:rPr lang="en-GB" sz="1200" dirty="0"/>
                  <a:t> is </a:t>
                </a:r>
                <a14:m>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𝑚</m:t>
                        </m:r>
                        <m:r>
                          <a:rPr lang="en-GB" sz="1200" b="0" i="1" smtClean="0">
                            <a:latin typeface="Cambria Math" panose="02040503050406030204" pitchFamily="18" charset="0"/>
                          </a:rPr>
                          <m:t>−1</m:t>
                        </m:r>
                      </m:num>
                      <m:den>
                        <m:r>
                          <a:rPr lang="en-GB" sz="1200" b="0" i="1" smtClean="0">
                            <a:latin typeface="Cambria Math" panose="02040503050406030204" pitchFamily="18" charset="0"/>
                          </a:rPr>
                          <m:t>𝑚</m:t>
                        </m:r>
                        <m:r>
                          <a:rPr lang="en-GB" sz="1200" b="0" i="1" smtClean="0">
                            <a:latin typeface="Cambria Math" panose="02040503050406030204" pitchFamily="18" charset="0"/>
                          </a:rPr>
                          <m:t>+1</m:t>
                        </m:r>
                      </m:den>
                    </m:f>
                  </m:oMath>
                </a14:m>
                <a:endParaRPr lang="en-GB" sz="1200" dirty="0"/>
              </a:p>
              <a:p>
                <a:pPr marL="285750" indent="-285750">
                  <a:buAutoNum type="romanLcParenBoth"/>
                </a:pPr>
                <a:r>
                  <a:rPr lang="en-GB" sz="1200" dirty="0"/>
                  <a:t>Show that the probability that I am able to sell one ticket to each person in the queue in the case </a:t>
                </a:r>
                <a14:m>
                  <m:oMath xmlns:m="http://schemas.openxmlformats.org/officeDocument/2006/math">
                    <m:r>
                      <a:rPr lang="en-GB" sz="1200" b="0" i="1" smtClean="0">
                        <a:latin typeface="Cambria Math" panose="02040503050406030204" pitchFamily="18" charset="0"/>
                      </a:rPr>
                      <m:t>𝑛</m:t>
                    </m:r>
                    <m:r>
                      <a:rPr lang="en-GB" sz="1200" b="0" i="1" smtClean="0">
                        <a:latin typeface="Cambria Math" panose="02040503050406030204" pitchFamily="18" charset="0"/>
                      </a:rPr>
                      <m:t>=3</m:t>
                    </m:r>
                  </m:oMath>
                </a14:m>
                <a:r>
                  <a:rPr lang="en-GB" sz="1200" dirty="0"/>
                  <a:t> and </a:t>
                </a:r>
                <a14:m>
                  <m:oMath xmlns:m="http://schemas.openxmlformats.org/officeDocument/2006/math">
                    <m:r>
                      <a:rPr lang="en-GB" sz="1200" b="0" i="1" smtClean="0">
                        <a:latin typeface="Cambria Math" panose="02040503050406030204" pitchFamily="18" charset="0"/>
                      </a:rPr>
                      <m:t>𝑚</m:t>
                    </m:r>
                    <m:r>
                      <a:rPr lang="en-GB" sz="1200" b="0" i="1" smtClean="0">
                        <a:latin typeface="Cambria Math" panose="02040503050406030204" pitchFamily="18" charset="0"/>
                      </a:rPr>
                      <m:t>≥3</m:t>
                    </m:r>
                  </m:oMath>
                </a14:m>
                <a:r>
                  <a:rPr lang="en-GB" sz="1200" dirty="0"/>
                  <a:t> is </a:t>
                </a:r>
                <a14:m>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𝑚</m:t>
                        </m:r>
                        <m:r>
                          <a:rPr lang="en-GB" sz="1200" b="0" i="1" smtClean="0">
                            <a:latin typeface="Cambria Math" panose="02040503050406030204" pitchFamily="18" charset="0"/>
                          </a:rPr>
                          <m:t>−2</m:t>
                        </m:r>
                      </m:num>
                      <m:den>
                        <m:r>
                          <a:rPr lang="en-GB" sz="1200" b="0" i="1" smtClean="0">
                            <a:latin typeface="Cambria Math" panose="02040503050406030204" pitchFamily="18" charset="0"/>
                          </a:rPr>
                          <m:t>𝑚</m:t>
                        </m:r>
                        <m:r>
                          <a:rPr lang="en-GB" sz="1200" b="0" i="1" smtClean="0">
                            <a:latin typeface="Cambria Math" panose="02040503050406030204" pitchFamily="18" charset="0"/>
                          </a:rPr>
                          <m:t>+1</m:t>
                        </m:r>
                      </m:den>
                    </m:f>
                  </m:oMath>
                </a14:m>
                <a:r>
                  <a:rPr lang="en-GB" sz="12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4424604" y="1573364"/>
                <a:ext cx="4617796" cy="2647648"/>
              </a:xfrm>
              <a:prstGeom prst="rect">
                <a:avLst/>
              </a:prstGeom>
              <a:blipFill>
                <a:blip r:embed="rId4"/>
                <a:stretch>
                  <a:fillRect l="-132"/>
                </a:stretch>
              </a:blipFill>
            </p:spPr>
            <p:txBody>
              <a:bodyPr/>
              <a:lstStyle/>
              <a:p>
                <a:r>
                  <a:rPr lang="en-GB">
                    <a:noFill/>
                  </a:rPr>
                  <a:t> </a:t>
                </a:r>
              </a:p>
            </p:txBody>
          </p:sp>
        </mc:Fallback>
      </mc:AlternateContent>
      <p:sp>
        <p:nvSpPr>
          <p:cNvPr id="11" name="Rectangle 10"/>
          <p:cNvSpPr/>
          <p:nvPr/>
        </p:nvSpPr>
        <p:spPr>
          <a:xfrm>
            <a:off x="92954" y="1963603"/>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2" name="Rectangle 11"/>
          <p:cNvSpPr/>
          <p:nvPr/>
        </p:nvSpPr>
        <p:spPr>
          <a:xfrm>
            <a:off x="4163553" y="1602147"/>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3" name="Rectangle 12"/>
          <p:cNvSpPr/>
          <p:nvPr/>
        </p:nvSpPr>
        <p:spPr>
          <a:xfrm>
            <a:off x="4198264" y="4653136"/>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14" name="Rectangle 13"/>
          <p:cNvSpPr/>
          <p:nvPr/>
        </p:nvSpPr>
        <p:spPr>
          <a:xfrm>
            <a:off x="4544832" y="5185387"/>
            <a:ext cx="4408668" cy="14839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2485772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05644" y="1040284"/>
            <a:ext cx="8181156" cy="2448272"/>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9" name="TextBox 18"/>
          <p:cNvSpPr txBox="1"/>
          <p:nvPr/>
        </p:nvSpPr>
        <p:spPr>
          <a:xfrm>
            <a:off x="589684" y="1112473"/>
            <a:ext cx="2564595" cy="677108"/>
          </a:xfrm>
          <a:prstGeom prst="rect">
            <a:avLst/>
          </a:prstGeom>
          <a:solidFill>
            <a:schemeClr val="bg1">
              <a:alpha val="72000"/>
            </a:schemeClr>
          </a:solidFill>
        </p:spPr>
        <p:txBody>
          <a:bodyPr wrap="square" rtlCol="0">
            <a:spAutoFit/>
          </a:bodyPr>
          <a:lstStyle/>
          <a:p>
            <a:r>
              <a:rPr lang="en-GB" sz="2400" b="1" dirty="0"/>
              <a:t>Experimental</a:t>
            </a:r>
          </a:p>
          <a:p>
            <a:r>
              <a:rPr lang="en-GB" sz="1400" dirty="0"/>
              <a:t>i.e. Dealing with collected data.</a:t>
            </a:r>
          </a:p>
        </p:txBody>
      </p:sp>
      <p:sp>
        <p:nvSpPr>
          <p:cNvPr id="20" name="Rectangle 19"/>
          <p:cNvSpPr/>
          <p:nvPr/>
        </p:nvSpPr>
        <p:spPr>
          <a:xfrm>
            <a:off x="412428" y="3757030"/>
            <a:ext cx="8274372" cy="2783470"/>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1" name="TextBox 20"/>
          <p:cNvSpPr txBox="1"/>
          <p:nvPr/>
        </p:nvSpPr>
        <p:spPr>
          <a:xfrm>
            <a:off x="582550" y="3785010"/>
            <a:ext cx="7278750" cy="892552"/>
          </a:xfrm>
          <a:prstGeom prst="rect">
            <a:avLst/>
          </a:prstGeom>
          <a:solidFill>
            <a:schemeClr val="bg1">
              <a:alpha val="72000"/>
            </a:schemeClr>
          </a:solidFill>
        </p:spPr>
        <p:txBody>
          <a:bodyPr wrap="square" rtlCol="0">
            <a:spAutoFit/>
          </a:bodyPr>
          <a:lstStyle/>
          <a:p>
            <a:r>
              <a:rPr lang="en-GB" sz="2400" b="1" dirty="0"/>
              <a:t>Theoretical</a:t>
            </a:r>
          </a:p>
          <a:p>
            <a:r>
              <a:rPr lang="en-GB" sz="1400" dirty="0"/>
              <a:t>Deal with probabilities and modelling to make inferences about what we ‘expect’ to see or make predictions, often using this to reason about/contrast with experimentally collected data.</a:t>
            </a:r>
          </a:p>
        </p:txBody>
      </p:sp>
      <p:sp>
        <p:nvSpPr>
          <p:cNvPr id="22" name="Arrow: Up-Down 21"/>
          <p:cNvSpPr/>
          <p:nvPr/>
        </p:nvSpPr>
        <p:spPr>
          <a:xfrm>
            <a:off x="3679982" y="3441699"/>
            <a:ext cx="409418" cy="585465"/>
          </a:xfrm>
          <a:prstGeom prst="upDownArrow">
            <a:avLst>
              <a:gd name="adj1" fmla="val 50000"/>
              <a:gd name="adj2" fmla="val 3337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3" name="TextBox 22"/>
          <p:cNvSpPr txBox="1"/>
          <p:nvPr/>
        </p:nvSpPr>
        <p:spPr>
          <a:xfrm>
            <a:off x="709092" y="1964356"/>
            <a:ext cx="231683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b="1" dirty="0"/>
              <a:t>Chp1</a:t>
            </a:r>
            <a:r>
              <a:rPr lang="en-GB" dirty="0"/>
              <a:t>: Data Collection</a:t>
            </a:r>
          </a:p>
        </p:txBody>
      </p:sp>
      <p:sp>
        <p:nvSpPr>
          <p:cNvPr id="24" name="TextBox 23"/>
          <p:cNvSpPr txBox="1"/>
          <p:nvPr/>
        </p:nvSpPr>
        <p:spPr>
          <a:xfrm>
            <a:off x="709092" y="2336428"/>
            <a:ext cx="2307885" cy="738664"/>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sz="1400" dirty="0"/>
              <a:t>Methods of sampling, types of data, and populations vs samples.</a:t>
            </a:r>
          </a:p>
        </p:txBody>
      </p:sp>
      <p:sp>
        <p:nvSpPr>
          <p:cNvPr id="25" name="TextBox 24"/>
          <p:cNvSpPr txBox="1"/>
          <p:nvPr/>
        </p:nvSpPr>
        <p:spPr>
          <a:xfrm>
            <a:off x="3510572" y="1292728"/>
            <a:ext cx="2304256"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b="1" dirty="0"/>
              <a:t>Chp2</a:t>
            </a:r>
            <a:r>
              <a:rPr lang="en-GB" dirty="0"/>
              <a:t>: Measures of Location/Spread</a:t>
            </a:r>
          </a:p>
        </p:txBody>
      </p:sp>
      <p:sp>
        <p:nvSpPr>
          <p:cNvPr id="26" name="TextBox 25"/>
          <p:cNvSpPr txBox="1"/>
          <p:nvPr/>
        </p:nvSpPr>
        <p:spPr>
          <a:xfrm>
            <a:off x="3510572" y="1939059"/>
            <a:ext cx="2304256" cy="138499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sz="1400" dirty="0"/>
              <a:t>Statistics used to summarise data, including mean, standard deviation, quartiles, percentiles. Use of linear interpolation for estimating medians/quartiles.</a:t>
            </a:r>
          </a:p>
        </p:txBody>
      </p:sp>
      <p:sp>
        <p:nvSpPr>
          <p:cNvPr id="27" name="TextBox 26"/>
          <p:cNvSpPr txBox="1"/>
          <p:nvPr/>
        </p:nvSpPr>
        <p:spPr>
          <a:xfrm>
            <a:off x="6144635" y="1318025"/>
            <a:ext cx="2304256"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b="1" dirty="0"/>
              <a:t>Chp3</a:t>
            </a:r>
            <a:r>
              <a:rPr lang="en-GB" dirty="0"/>
              <a:t>: Representation of Data</a:t>
            </a:r>
          </a:p>
        </p:txBody>
      </p:sp>
      <p:sp>
        <p:nvSpPr>
          <p:cNvPr id="28" name="TextBox 27"/>
          <p:cNvSpPr txBox="1"/>
          <p:nvPr/>
        </p:nvSpPr>
        <p:spPr>
          <a:xfrm>
            <a:off x="6144635" y="1964356"/>
            <a:ext cx="2304256" cy="954107"/>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sz="1400" dirty="0"/>
              <a:t>Producing and interpreting visual representations of data, including box plots and histograms.</a:t>
            </a:r>
          </a:p>
        </p:txBody>
      </p:sp>
      <p:sp>
        <p:nvSpPr>
          <p:cNvPr id="29" name="TextBox 28"/>
          <p:cNvSpPr txBox="1"/>
          <p:nvPr/>
        </p:nvSpPr>
        <p:spPr>
          <a:xfrm>
            <a:off x="964048" y="4796050"/>
            <a:ext cx="206187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Chp5</a:t>
            </a:r>
            <a:r>
              <a:rPr lang="en-GB" dirty="0"/>
              <a:t>: Probability</a:t>
            </a:r>
          </a:p>
        </p:txBody>
      </p:sp>
      <p:sp>
        <p:nvSpPr>
          <p:cNvPr id="30" name="TextBox 29"/>
          <p:cNvSpPr txBox="1"/>
          <p:nvPr/>
        </p:nvSpPr>
        <p:spPr>
          <a:xfrm>
            <a:off x="964048" y="5160861"/>
            <a:ext cx="2061876" cy="73866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Venn Diagrams, mutually exclusive + independent events, tree diagrams.</a:t>
            </a:r>
          </a:p>
        </p:txBody>
      </p:sp>
      <p:cxnSp>
        <p:nvCxnSpPr>
          <p:cNvPr id="32" name="Straight Arrow Connector 31"/>
          <p:cNvCxnSpPr/>
          <p:nvPr/>
        </p:nvCxnSpPr>
        <p:spPr>
          <a:xfrm>
            <a:off x="3025924" y="2552452"/>
            <a:ext cx="484648"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p:cNvCxnSpPr/>
          <p:nvPr/>
        </p:nvCxnSpPr>
        <p:spPr>
          <a:xfrm>
            <a:off x="5823775" y="2529478"/>
            <a:ext cx="320860"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5" name="TextBox 34"/>
          <p:cNvSpPr txBox="1"/>
          <p:nvPr/>
        </p:nvSpPr>
        <p:spPr>
          <a:xfrm>
            <a:off x="3319457" y="4796050"/>
            <a:ext cx="2491494"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Chp6</a:t>
            </a:r>
            <a:r>
              <a:rPr lang="en-GB" dirty="0"/>
              <a:t>: Statistical Distributions</a:t>
            </a:r>
          </a:p>
        </p:txBody>
      </p:sp>
      <p:sp>
        <p:nvSpPr>
          <p:cNvPr id="36" name="TextBox 35"/>
          <p:cNvSpPr txBox="1"/>
          <p:nvPr/>
        </p:nvSpPr>
        <p:spPr>
          <a:xfrm>
            <a:off x="3319457" y="5438935"/>
            <a:ext cx="2497782" cy="95410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Common distributions used to easily find probabilities under certain modelling conditions, e.g. binomial distribution.</a:t>
            </a:r>
          </a:p>
        </p:txBody>
      </p:sp>
      <p:sp>
        <p:nvSpPr>
          <p:cNvPr id="37" name="TextBox 36"/>
          <p:cNvSpPr txBox="1"/>
          <p:nvPr/>
        </p:nvSpPr>
        <p:spPr>
          <a:xfrm>
            <a:off x="6064126" y="4802149"/>
            <a:ext cx="248520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Chp7</a:t>
            </a:r>
            <a:r>
              <a:rPr lang="en-GB" dirty="0"/>
              <a:t>: Hypothesis Testing</a:t>
            </a:r>
          </a:p>
        </p:txBody>
      </p:sp>
      <p:sp>
        <p:nvSpPr>
          <p:cNvPr id="38" name="TextBox 37"/>
          <p:cNvSpPr txBox="1"/>
          <p:nvPr/>
        </p:nvSpPr>
        <p:spPr>
          <a:xfrm>
            <a:off x="6057838" y="5445034"/>
            <a:ext cx="2491494" cy="95410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Determining how likely observed data would have happened ‘by chance’, and making subsequent deductions.</a:t>
            </a:r>
          </a:p>
        </p:txBody>
      </p:sp>
      <p:sp>
        <p:nvSpPr>
          <p:cNvPr id="39" name="TextBox 38"/>
          <p:cNvSpPr txBox="1"/>
          <p:nvPr/>
        </p:nvSpPr>
        <p:spPr>
          <a:xfrm>
            <a:off x="6444208" y="3018688"/>
            <a:ext cx="2404479" cy="369332"/>
          </a:xfrm>
          <a:prstGeom prst="rect">
            <a:avLst/>
          </a:prstGeom>
          <a:pattFill prst="wdDnDiag">
            <a:fgClr>
              <a:schemeClr val="tx1">
                <a:lumMod val="50000"/>
                <a:lumOff val="50000"/>
              </a:schemeClr>
            </a:fgClr>
            <a:bgClr>
              <a:schemeClr val="accent6"/>
            </a:bgClr>
          </a:patt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Chp4</a:t>
            </a:r>
            <a:r>
              <a:rPr lang="en-GB" dirty="0"/>
              <a:t>: Correlation</a:t>
            </a:r>
          </a:p>
        </p:txBody>
      </p:sp>
      <p:sp>
        <p:nvSpPr>
          <p:cNvPr id="40" name="TextBox 39"/>
          <p:cNvSpPr txBox="1"/>
          <p:nvPr/>
        </p:nvSpPr>
        <p:spPr>
          <a:xfrm>
            <a:off x="6444208" y="3395702"/>
            <a:ext cx="2404479" cy="73866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Measuring how related two variables are, and using linear regression to predict values.</a:t>
            </a:r>
          </a:p>
        </p:txBody>
      </p:sp>
      <p:sp>
        <p:nvSpPr>
          <p:cNvPr id="44" name="Rectangle 43"/>
          <p:cNvSpPr/>
          <p:nvPr/>
        </p:nvSpPr>
        <p:spPr>
          <a:xfrm>
            <a:off x="0" y="0"/>
            <a:ext cx="9144000" cy="116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1"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Lst>
          </a:blip>
          <a:srcRect/>
          <a:stretch>
            <a:fillRect/>
          </a:stretch>
        </p:blipFill>
        <p:spPr bwMode="auto">
          <a:xfrm>
            <a:off x="6013662" y="2853657"/>
            <a:ext cx="553102" cy="666559"/>
          </a:xfrm>
          <a:prstGeom prst="rect">
            <a:avLst/>
          </a:prstGeom>
          <a:noFill/>
          <a:ln w="9525">
            <a:noFill/>
            <a:miter lim="800000"/>
            <a:headEnd/>
            <a:tailEnd/>
          </a:ln>
        </p:spPr>
      </p:pic>
    </p:spTree>
    <p:extLst>
      <p:ext uri="{BB962C8B-B14F-4D97-AF65-F5344CB8AC3E}">
        <p14:creationId xmlns:p14="http://schemas.microsoft.com/office/powerpoint/2010/main" val="277361007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14:presetBounceEnd="5000">
                                      <p:stCondLst>
                                        <p:cond delay="500"/>
                                      </p:stCondLst>
                                      <p:childTnLst>
                                        <p:animMotion origin="layout" path="M -0.00018 -0.00069 L 0.10139 -0.04051 C 0.1283 -0.03796 0.1776 -0.03194 0.1868 -0.01689 L 0.25191 -0.02245 C 0.24705 -0.01666 0.29635 -0.03703 0.29166 -0.03032 C 0.28923 -0.02963 0.30451 0.0044 0.30225 0.00579 C 0.31111 0.00463 0.28541 0.14236 0.29462 0.14213 C 0.29896 0.14051 -0.004 0.15834 -0.00052 0.15625 C -0.00052 0.15648 -0.26042 0.21459 -0.25972 0.21297 C -0.25434 0.21297 -0.60677 0.25047 -0.60122 0.25 " pathEditMode="relative" rAng="0" ptsTypes="AAAAAAAAAA" p14:bounceEnd="5000">
                                          <p:cBhvr>
                                            <p:cTn id="6" dur="3500" fill="hold"/>
                                            <p:tgtEl>
                                              <p:spTgt spid="31"/>
                                            </p:tgtEl>
                                            <p:attrNameLst>
                                              <p:attrName>ppt_x</p:attrName>
                                              <p:attrName>ppt_y</p:attrName>
                                            </p:attrNameLst>
                                          </p:cBhvr>
                                          <p:rCtr x="-14844" y="10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500"/>
                                      </p:stCondLst>
                                      <p:childTnLst>
                                        <p:animMotion origin="layout" path="M -0.00018 -0.00069 L 0.10139 -0.04051 C 0.1283 -0.03796 0.1776 -0.03194 0.1868 -0.01689 L 0.25191 -0.02245 C 0.24705 -0.01666 0.29635 -0.03703 0.29166 -0.03032 C 0.28923 -0.02963 0.30451 0.0044 0.30225 0.00579 C 0.31111 0.00463 0.28541 0.14236 0.29462 0.14213 C 0.29896 0.14051 -0.004 0.15834 -0.00052 0.15625 C -0.00052 0.15648 -0.26042 0.21459 -0.25972 0.21297 C -0.25434 0.21297 -0.60677 0.25047 -0.60122 0.25 " pathEditMode="relative" rAng="0" ptsTypes="AAAAAAAAAA">
                                          <p:cBhvr>
                                            <p:cTn id="6" dur="3500" fill="hold"/>
                                            <p:tgtEl>
                                              <p:spTgt spid="31"/>
                                            </p:tgtEl>
                                            <p:attrNameLst>
                                              <p:attrName>ppt_x</p:attrName>
                                              <p:attrName>ppt_y</p:attrName>
                                            </p:attrNameLst>
                                          </p:cBhvr>
                                          <p:rCtr x="-14844" y="10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p:nvPr/>
        </p:nvGrpSpPr>
        <p:grpSpPr>
          <a:xfrm>
            <a:off x="-1144" y="0"/>
            <a:ext cx="9145144" cy="599127"/>
            <a:chOff x="-1144" y="0"/>
            <a:chExt cx="9145144" cy="599127"/>
          </a:xfrm>
        </p:grpSpPr>
        <p:sp>
          <p:nvSpPr>
            <p:cNvPr id="3" name="TextBox 2"/>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This Chapter Overview</a:t>
              </a:r>
            </a:p>
          </p:txBody>
        </p:sp>
        <p:cxnSp>
          <p:nvCxnSpPr>
            <p:cNvPr id="4" name="Straight Connector 3"/>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64704"/>
            <a:ext cx="8280920" cy="369332"/>
          </a:xfrm>
          <a:prstGeom prst="rect">
            <a:avLst/>
          </a:prstGeom>
          <a:noFill/>
        </p:spPr>
        <p:txBody>
          <a:bodyPr wrap="square" rtlCol="0">
            <a:spAutoFit/>
          </a:bodyPr>
          <a:lstStyle/>
          <a:p>
            <a:r>
              <a:rPr lang="en-GB" dirty="0"/>
              <a:t>This chapter is a recap of the concepts you learnt at GCSE. </a:t>
            </a:r>
          </a:p>
        </p:txBody>
      </p:sp>
      <mc:AlternateContent xmlns:mc="http://schemas.openxmlformats.org/markup-compatibility/2006" xmlns:a14="http://schemas.microsoft.com/office/drawing/2010/main">
        <mc:Choice Requires="a14">
          <p:sp>
            <p:nvSpPr>
              <p:cNvPr id="14" name="TextBox 13"/>
              <p:cNvSpPr txBox="1"/>
              <p:nvPr/>
            </p:nvSpPr>
            <p:spPr>
              <a:xfrm>
                <a:off x="7312496" y="4406185"/>
                <a:ext cx="1599648"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b="1" dirty="0"/>
                  <a:t>Changes since the old ‘S1’ syllabus:</a:t>
                </a:r>
              </a:p>
              <a:p>
                <a:r>
                  <a:rPr lang="en-GB" sz="1200" dirty="0"/>
                  <a:t>Conditional probabilities and the Addition Rule have been moved to Year 2. There is also no longer any use of set notation, e.g. </a:t>
                </a:r>
                <a14:m>
                  <m:oMath xmlns:m="http://schemas.openxmlformats.org/officeDocument/2006/math">
                    <m:r>
                      <a:rPr lang="en-GB" sz="1200" b="0" i="1" smtClean="0">
                        <a:latin typeface="Cambria Math" panose="02040503050406030204" pitchFamily="18" charset="0"/>
                      </a:rPr>
                      <m:t>∩</m:t>
                    </m:r>
                  </m:oMath>
                </a14:m>
                <a:r>
                  <a:rPr lang="en-GB" sz="1200" dirty="0"/>
                  <a:t> and </a:t>
                </a:r>
                <a14:m>
                  <m:oMath xmlns:m="http://schemas.openxmlformats.org/officeDocument/2006/math">
                    <m:r>
                      <a:rPr lang="en-GB" sz="1200" b="0" i="1" smtClean="0">
                        <a:latin typeface="Cambria Math" panose="02040503050406030204" pitchFamily="18" charset="0"/>
                      </a:rPr>
                      <m:t>∪</m:t>
                    </m:r>
                  </m:oMath>
                </a14:m>
                <a:r>
                  <a:rPr lang="en-GB" sz="1200" dirty="0"/>
                  <a:t>.</a:t>
                </a:r>
              </a:p>
            </p:txBody>
          </p:sp>
        </mc:Choice>
        <mc:Fallback xmlns="">
          <p:sp>
            <p:nvSpPr>
              <p:cNvPr id="14" name="TextBox 13"/>
              <p:cNvSpPr txBox="1">
                <a:spLocks noRot="1" noChangeAspect="1" noMove="1" noResize="1" noEditPoints="1" noAdjustHandles="1" noChangeArrowheads="1" noChangeShapeType="1" noTextEdit="1"/>
              </p:cNvSpPr>
              <p:nvPr/>
            </p:nvSpPr>
            <p:spPr>
              <a:xfrm>
                <a:off x="7312496" y="4406185"/>
                <a:ext cx="1599648" cy="1754326"/>
              </a:xfrm>
              <a:prstGeom prst="rect">
                <a:avLst/>
              </a:prstGeom>
              <a:blipFill>
                <a:blip r:embed="rId2"/>
                <a:stretch>
                  <a:fillRect r="-376" b="-1027"/>
                </a:stretch>
              </a:blipFill>
            </p:spPr>
            <p:txBody>
              <a:bodyPr/>
              <a:lstStyle/>
              <a:p>
                <a:r>
                  <a:rPr lang="en-GB">
                    <a:noFill/>
                  </a:rPr>
                  <a:t> </a:t>
                </a:r>
              </a:p>
            </p:txBody>
          </p:sp>
        </mc:Fallback>
      </mc:AlternateContent>
      <p:sp>
        <p:nvSpPr>
          <p:cNvPr id="16" name="TextBox 15"/>
          <p:cNvSpPr txBox="1"/>
          <p:nvPr/>
        </p:nvSpPr>
        <p:spPr>
          <a:xfrm>
            <a:off x="611560" y="2225141"/>
            <a:ext cx="3744416" cy="92333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“I throw two fair die. Calculate the probability the sum of the two dice is more than 6.”</a:t>
            </a:r>
          </a:p>
        </p:txBody>
      </p:sp>
      <mc:AlternateContent xmlns:mc="http://schemas.openxmlformats.org/markup-compatibility/2006" xmlns:a14="http://schemas.microsoft.com/office/drawing/2010/main">
        <mc:Choice Requires="a14">
          <p:sp>
            <p:nvSpPr>
              <p:cNvPr id="36" name="TextBox 35"/>
              <p:cNvSpPr txBox="1"/>
              <p:nvPr/>
            </p:nvSpPr>
            <p:spPr>
              <a:xfrm>
                <a:off x="611559" y="4447982"/>
                <a:ext cx="3024337" cy="175432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Determine whether </a:t>
                </a:r>
                <a14:m>
                  <m:oMath xmlns:m="http://schemas.openxmlformats.org/officeDocument/2006/math">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𝐵</m:t>
                    </m:r>
                  </m:oMath>
                </a14:m>
                <a:r>
                  <a:rPr lang="en-GB" dirty="0"/>
                  <a:t> are independent.</a:t>
                </a:r>
              </a:p>
              <a:p>
                <a:endParaRPr lang="en-GB" dirty="0"/>
              </a:p>
              <a:p>
                <a:endParaRPr lang="en-GB" dirty="0"/>
              </a:p>
              <a:p>
                <a:endParaRPr lang="en-GB" dirty="0"/>
              </a:p>
              <a:p>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611559" y="4447982"/>
                <a:ext cx="3024337" cy="1754326"/>
              </a:xfrm>
              <a:prstGeom prst="rect">
                <a:avLst/>
              </a:prstGeom>
              <a:blipFill>
                <a:blip r:embed="rId3"/>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 name="TextBox 5"/>
          <p:cNvSpPr txBox="1"/>
          <p:nvPr/>
        </p:nvSpPr>
        <p:spPr>
          <a:xfrm>
            <a:off x="611560" y="1862207"/>
            <a:ext cx="37444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1 :: </a:t>
            </a:r>
            <a:r>
              <a:rPr lang="en-GB" dirty="0"/>
              <a:t>Basic Probability</a:t>
            </a:r>
          </a:p>
        </p:txBody>
      </p:sp>
      <p:sp>
        <p:nvSpPr>
          <p:cNvPr id="10" name="TextBox 9"/>
          <p:cNvSpPr txBox="1"/>
          <p:nvPr/>
        </p:nvSpPr>
        <p:spPr>
          <a:xfrm>
            <a:off x="4716016" y="1677541"/>
            <a:ext cx="37444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2 :: </a:t>
            </a:r>
            <a:r>
              <a:rPr lang="en-GB" dirty="0"/>
              <a:t>Venn Diagrams</a:t>
            </a:r>
          </a:p>
        </p:txBody>
      </p:sp>
      <p:sp>
        <p:nvSpPr>
          <p:cNvPr id="11" name="TextBox 10"/>
          <p:cNvSpPr txBox="1"/>
          <p:nvPr/>
        </p:nvSpPr>
        <p:spPr>
          <a:xfrm>
            <a:off x="4708317" y="2065962"/>
            <a:ext cx="3744416" cy="1477328"/>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“Out of 50 students, 12 play both piano and drums, 30 play piano and 25 play drums. Find the probability a randomly chosen student plays neither instrument.”</a:t>
            </a:r>
          </a:p>
        </p:txBody>
      </p:sp>
      <p:sp>
        <p:nvSpPr>
          <p:cNvPr id="12" name="TextBox 11"/>
          <p:cNvSpPr txBox="1"/>
          <p:nvPr/>
        </p:nvSpPr>
        <p:spPr>
          <a:xfrm>
            <a:off x="611559" y="3776812"/>
            <a:ext cx="3024337"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3 :: </a:t>
            </a:r>
            <a:r>
              <a:rPr lang="en-GB" dirty="0"/>
              <a:t>Mutually Exclusive/Independent Events</a:t>
            </a:r>
          </a:p>
        </p:txBody>
      </p:sp>
      <p:sp>
        <p:nvSpPr>
          <p:cNvPr id="7" name="Rectangle 6"/>
          <p:cNvSpPr/>
          <p:nvPr/>
        </p:nvSpPr>
        <p:spPr>
          <a:xfrm>
            <a:off x="747315" y="5152523"/>
            <a:ext cx="2719412" cy="8867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Oval 7"/>
          <p:cNvSpPr/>
          <p:nvPr/>
        </p:nvSpPr>
        <p:spPr>
          <a:xfrm>
            <a:off x="1120179" y="5325145"/>
            <a:ext cx="932458" cy="56593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5" name="Oval 14"/>
          <p:cNvSpPr/>
          <p:nvPr/>
        </p:nvSpPr>
        <p:spPr>
          <a:xfrm>
            <a:off x="1746423" y="5325144"/>
            <a:ext cx="861020" cy="56593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Oval 16"/>
          <p:cNvSpPr/>
          <p:nvPr/>
        </p:nvSpPr>
        <p:spPr>
          <a:xfrm>
            <a:off x="2329172" y="5325143"/>
            <a:ext cx="861020" cy="56593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p:cNvSpPr txBox="1"/>
              <p:nvPr/>
            </p:nvSpPr>
            <p:spPr>
              <a:xfrm>
                <a:off x="935905" y="5179506"/>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935905" y="5179506"/>
                <a:ext cx="360040"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821904" y="5089023"/>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1821904" y="5089023"/>
                <a:ext cx="360040"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044825" y="5179506"/>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3044825" y="5179506"/>
                <a:ext cx="360040"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63860" y="5400541"/>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1363860" y="5400541"/>
                <a:ext cx="360040"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711770" y="542806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1711770" y="5428060"/>
                <a:ext cx="360040"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997234" y="5433609"/>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4</m:t>
                      </m:r>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1997234" y="5433609"/>
                <a:ext cx="360040"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282056" y="5433609"/>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6</m:t>
                      </m:r>
                    </m:oMath>
                  </m:oMathPara>
                </a14:m>
                <a:endParaRPr lang="en-GB" dirty="0"/>
              </a:p>
            </p:txBody>
          </p:sp>
        </mc:Choice>
        <mc:Fallback xmlns="">
          <p:sp>
            <p:nvSpPr>
              <p:cNvPr id="23" name="TextBox 22"/>
              <p:cNvSpPr txBox="1">
                <a:spLocks noRot="1" noChangeAspect="1" noMove="1" noResize="1" noEditPoints="1" noAdjustHandles="1" noChangeArrowheads="1" noChangeShapeType="1" noTextEdit="1"/>
              </p:cNvSpPr>
              <p:nvPr/>
            </p:nvSpPr>
            <p:spPr>
              <a:xfrm>
                <a:off x="2282056" y="5433609"/>
                <a:ext cx="360040"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644774" y="542806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GB" dirty="0"/>
              </a:p>
            </p:txBody>
          </p:sp>
        </mc:Choice>
        <mc:Fallback xmlns="">
          <p:sp>
            <p:nvSpPr>
              <p:cNvPr id="24" name="TextBox 23"/>
              <p:cNvSpPr txBox="1">
                <a:spLocks noRot="1" noChangeAspect="1" noMove="1" noResize="1" noEditPoints="1" noAdjustHandles="1" noChangeArrowheads="1" noChangeShapeType="1" noTextEdit="1"/>
              </p:cNvSpPr>
              <p:nvPr/>
            </p:nvSpPr>
            <p:spPr>
              <a:xfrm>
                <a:off x="2644774" y="5428060"/>
                <a:ext cx="360040"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69717" y="5669955"/>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3069717" y="5669955"/>
                <a:ext cx="360040" cy="369332"/>
              </a:xfrm>
              <a:prstGeom prst="rect">
                <a:avLst/>
              </a:prstGeom>
              <a:blipFill>
                <a:blip r:embed="rId12"/>
                <a:stretch>
                  <a:fillRect/>
                </a:stretch>
              </a:blipFill>
            </p:spPr>
            <p:txBody>
              <a:bodyPr/>
              <a:lstStyle/>
              <a:p>
                <a:r>
                  <a:rPr lang="en-GB">
                    <a:noFill/>
                  </a:rPr>
                  <a:t> </a:t>
                </a:r>
              </a:p>
            </p:txBody>
          </p:sp>
        </mc:Fallback>
      </mc:AlternateContent>
      <p:sp>
        <p:nvSpPr>
          <p:cNvPr id="26" name="TextBox 25"/>
          <p:cNvSpPr txBox="1"/>
          <p:nvPr/>
        </p:nvSpPr>
        <p:spPr>
          <a:xfrm>
            <a:off x="3923928" y="3823713"/>
            <a:ext cx="279437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4 :: </a:t>
            </a:r>
            <a:r>
              <a:rPr lang="en-GB" dirty="0"/>
              <a:t>Tree Diagrams</a:t>
            </a:r>
          </a:p>
        </p:txBody>
      </p:sp>
      <p:sp>
        <p:nvSpPr>
          <p:cNvPr id="27" name="TextBox 26"/>
          <p:cNvSpPr txBox="1"/>
          <p:nvPr/>
        </p:nvSpPr>
        <p:spPr>
          <a:xfrm>
            <a:off x="3872756" y="4207861"/>
            <a:ext cx="2845544" cy="2308324"/>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probability I hit a target is 0.3. If I hit it, the probability I hit again on the next shot is 0.4. If I miss, the probability I hit on the next shot is 0.1. If I shoot 3 times, what’s the probability I hit on the first and third shot?”</a:t>
            </a:r>
          </a:p>
        </p:txBody>
      </p:sp>
    </p:spTree>
    <p:extLst>
      <p:ext uri="{BB962C8B-B14F-4D97-AF65-F5344CB8AC3E}">
        <p14:creationId xmlns:p14="http://schemas.microsoft.com/office/powerpoint/2010/main" val="127222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273348" y="2653411"/>
            <a:ext cx="5187652" cy="33127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Oval 17"/>
          <p:cNvSpPr/>
          <p:nvPr/>
        </p:nvSpPr>
        <p:spPr>
          <a:xfrm>
            <a:off x="534256" y="4405238"/>
            <a:ext cx="4813684" cy="13139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Probability concepts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1026" name="Picture 2" descr="board, dice, games, packag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907704" y="908720"/>
            <a:ext cx="640871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r>
              <a:rPr lang="en-GB" dirty="0"/>
              <a:t> An </a:t>
            </a:r>
            <a:r>
              <a:rPr lang="en-GB" b="1" dirty="0"/>
              <a:t>experiment</a:t>
            </a:r>
            <a:r>
              <a:rPr lang="en-GB" dirty="0"/>
              <a:t> is a repeatable process that gives rise a number a number of </a:t>
            </a:r>
            <a:r>
              <a:rPr lang="en-GB" b="1" dirty="0"/>
              <a:t>outcomes</a:t>
            </a:r>
            <a:r>
              <a:rPr lang="en-GB" dirty="0"/>
              <a:t>.</a:t>
            </a:r>
          </a:p>
        </p:txBody>
      </p:sp>
      <p:sp>
        <p:nvSpPr>
          <p:cNvPr id="15" name="TextBox 14"/>
          <p:cNvSpPr txBox="1"/>
          <p:nvPr/>
        </p:nvSpPr>
        <p:spPr>
          <a:xfrm>
            <a:off x="1188368" y="3346326"/>
            <a:ext cx="648072" cy="584775"/>
          </a:xfrm>
          <a:prstGeom prst="rect">
            <a:avLst/>
          </a:prstGeom>
          <a:noFill/>
        </p:spPr>
        <p:txBody>
          <a:bodyPr wrap="square" rtlCol="0">
            <a:spAutoFit/>
          </a:bodyPr>
          <a:lstStyle/>
          <a:p>
            <a:pPr algn="ctr"/>
            <a:r>
              <a:rPr lang="en-GB" sz="3200" dirty="0"/>
              <a:t>1</a:t>
            </a:r>
            <a:endParaRPr lang="en-GB" dirty="0"/>
          </a:p>
        </p:txBody>
      </p:sp>
      <p:sp>
        <p:nvSpPr>
          <p:cNvPr id="37" name="TextBox 36"/>
          <p:cNvSpPr txBox="1"/>
          <p:nvPr/>
        </p:nvSpPr>
        <p:spPr>
          <a:xfrm>
            <a:off x="2526356" y="4794701"/>
            <a:ext cx="648072" cy="584775"/>
          </a:xfrm>
          <a:prstGeom prst="rect">
            <a:avLst/>
          </a:prstGeom>
          <a:noFill/>
        </p:spPr>
        <p:txBody>
          <a:bodyPr wrap="square" rtlCol="0">
            <a:spAutoFit/>
          </a:bodyPr>
          <a:lstStyle/>
          <a:p>
            <a:pPr algn="ctr"/>
            <a:r>
              <a:rPr lang="en-GB" sz="3200" dirty="0"/>
              <a:t>2</a:t>
            </a:r>
            <a:endParaRPr lang="en-GB" dirty="0"/>
          </a:p>
        </p:txBody>
      </p:sp>
      <p:sp>
        <p:nvSpPr>
          <p:cNvPr id="38" name="TextBox 37"/>
          <p:cNvSpPr txBox="1"/>
          <p:nvPr/>
        </p:nvSpPr>
        <p:spPr>
          <a:xfrm>
            <a:off x="4177528" y="3469630"/>
            <a:ext cx="648072" cy="584775"/>
          </a:xfrm>
          <a:prstGeom prst="rect">
            <a:avLst/>
          </a:prstGeom>
          <a:noFill/>
        </p:spPr>
        <p:txBody>
          <a:bodyPr wrap="square" rtlCol="0">
            <a:spAutoFit/>
          </a:bodyPr>
          <a:lstStyle/>
          <a:p>
            <a:pPr algn="ctr"/>
            <a:r>
              <a:rPr lang="en-GB" sz="3200" dirty="0"/>
              <a:t>3</a:t>
            </a:r>
            <a:endParaRPr lang="en-GB" dirty="0"/>
          </a:p>
        </p:txBody>
      </p:sp>
      <p:sp>
        <p:nvSpPr>
          <p:cNvPr id="39" name="TextBox 38"/>
          <p:cNvSpPr txBox="1"/>
          <p:nvPr/>
        </p:nvSpPr>
        <p:spPr>
          <a:xfrm>
            <a:off x="756320" y="4858494"/>
            <a:ext cx="648072" cy="584775"/>
          </a:xfrm>
          <a:prstGeom prst="rect">
            <a:avLst/>
          </a:prstGeom>
          <a:noFill/>
        </p:spPr>
        <p:txBody>
          <a:bodyPr wrap="square" rtlCol="0">
            <a:spAutoFit/>
          </a:bodyPr>
          <a:lstStyle/>
          <a:p>
            <a:pPr algn="ctr"/>
            <a:r>
              <a:rPr lang="en-GB" sz="3200" dirty="0"/>
              <a:t>4</a:t>
            </a:r>
            <a:endParaRPr lang="en-GB" dirty="0"/>
          </a:p>
        </p:txBody>
      </p:sp>
      <p:sp>
        <p:nvSpPr>
          <p:cNvPr id="40" name="TextBox 39"/>
          <p:cNvSpPr txBox="1"/>
          <p:nvPr/>
        </p:nvSpPr>
        <p:spPr>
          <a:xfrm>
            <a:off x="2662436" y="3542010"/>
            <a:ext cx="648072" cy="584775"/>
          </a:xfrm>
          <a:prstGeom prst="rect">
            <a:avLst/>
          </a:prstGeom>
          <a:noFill/>
        </p:spPr>
        <p:txBody>
          <a:bodyPr wrap="square" rtlCol="0">
            <a:spAutoFit/>
          </a:bodyPr>
          <a:lstStyle/>
          <a:p>
            <a:pPr algn="ctr"/>
            <a:r>
              <a:rPr lang="en-GB" sz="3200" dirty="0"/>
              <a:t>5</a:t>
            </a:r>
            <a:endParaRPr lang="en-GB" dirty="0"/>
          </a:p>
        </p:txBody>
      </p:sp>
      <p:sp>
        <p:nvSpPr>
          <p:cNvPr id="41" name="TextBox 40"/>
          <p:cNvSpPr txBox="1"/>
          <p:nvPr/>
        </p:nvSpPr>
        <p:spPr>
          <a:xfrm>
            <a:off x="4501564" y="4677657"/>
            <a:ext cx="648072" cy="584775"/>
          </a:xfrm>
          <a:prstGeom prst="rect">
            <a:avLst/>
          </a:prstGeom>
          <a:noFill/>
        </p:spPr>
        <p:txBody>
          <a:bodyPr wrap="square" rtlCol="0">
            <a:spAutoFit/>
          </a:bodyPr>
          <a:lstStyle/>
          <a:p>
            <a:pPr algn="ctr"/>
            <a:r>
              <a:rPr lang="en-GB" sz="3200" dirty="0"/>
              <a:t>6</a:t>
            </a:r>
            <a:endParaRPr lang="en-GB" dirty="0"/>
          </a:p>
        </p:txBody>
      </p:sp>
      <p:sp>
        <p:nvSpPr>
          <p:cNvPr id="42" name="TextBox 41"/>
          <p:cNvSpPr txBox="1"/>
          <p:nvPr/>
        </p:nvSpPr>
        <p:spPr>
          <a:xfrm>
            <a:off x="1907704" y="1646064"/>
            <a:ext cx="640871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r>
              <a:rPr lang="en-GB" dirty="0"/>
              <a:t> An </a:t>
            </a:r>
            <a:r>
              <a:rPr lang="en-GB" b="1" dirty="0"/>
              <a:t>event</a:t>
            </a:r>
            <a:r>
              <a:rPr lang="en-GB" dirty="0"/>
              <a:t> is a set of </a:t>
            </a:r>
            <a:r>
              <a:rPr lang="en-GB" u="sng" dirty="0"/>
              <a:t>one or more</a:t>
            </a:r>
            <a:r>
              <a:rPr lang="en-GB" dirty="0"/>
              <a:t> of these outcomes.</a:t>
            </a:r>
            <a:br>
              <a:rPr lang="en-GB" dirty="0"/>
            </a:br>
            <a:r>
              <a:rPr lang="en-GB" dirty="0"/>
              <a:t>     </a:t>
            </a:r>
            <a:r>
              <a:rPr lang="en-GB" sz="1200" dirty="0"/>
              <a:t>(We often use capital letters to represent them)</a:t>
            </a:r>
            <a:endParaRPr lang="en-GB" dirty="0"/>
          </a:p>
        </p:txBody>
      </p:sp>
      <mc:AlternateContent xmlns:mc="http://schemas.openxmlformats.org/markup-compatibility/2006" xmlns:a14="http://schemas.microsoft.com/office/drawing/2010/main">
        <mc:Choice Requires="a14">
          <p:sp>
            <p:nvSpPr>
              <p:cNvPr id="19" name="TextBox 18"/>
              <p:cNvSpPr txBox="1"/>
              <p:nvPr/>
            </p:nvSpPr>
            <p:spPr>
              <a:xfrm>
                <a:off x="298748" y="4337546"/>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𝐸</m:t>
                      </m:r>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298748" y="4337546"/>
                <a:ext cx="720080" cy="46166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5721242" y="2615311"/>
                <a:ext cx="3415264" cy="707886"/>
              </a:xfrm>
              <a:prstGeom prst="rect">
                <a:avLst/>
              </a:prstGeom>
              <a:noFill/>
            </p:spPr>
            <p:txBody>
              <a:bodyPr wrap="square" rtlCol="0">
                <a:spAutoFit/>
              </a:bodyPr>
              <a:lstStyle/>
              <a:p>
                <a14:m>
                  <m:oMath xmlns:m="http://schemas.openxmlformats.org/officeDocument/2006/math">
                    <m:r>
                      <a:rPr lang="en-GB" sz="2000" b="0" i="1" smtClean="0">
                        <a:latin typeface="Cambria Math" panose="02040503050406030204" pitchFamily="18" charset="0"/>
                      </a:rPr>
                      <m:t>𝐸</m:t>
                    </m:r>
                    <m:r>
                      <a:rPr lang="en-GB" sz="2000" b="0" i="1" smtClean="0">
                        <a:latin typeface="Cambria Math" panose="02040503050406030204" pitchFamily="18" charset="0"/>
                      </a:rPr>
                      <m:t>= </m:t>
                    </m:r>
                  </m:oMath>
                </a14:m>
                <a:r>
                  <a:rPr lang="en-GB" sz="2000" dirty="0"/>
                  <a:t>“rolling an even number”</a:t>
                </a:r>
              </a:p>
              <a:p>
                <a14:m>
                  <m:oMath xmlns:m="http://schemas.openxmlformats.org/officeDocument/2006/math">
                    <m:r>
                      <a:rPr lang="en-GB" sz="2000" b="0" i="1" smtClean="0">
                        <a:latin typeface="Cambria Math" panose="02040503050406030204" pitchFamily="18" charset="0"/>
                      </a:rPr>
                      <m:t>𝑃</m:t>
                    </m:r>
                    <m:r>
                      <a:rPr lang="en-GB" sz="2000" b="0" i="1" smtClean="0">
                        <a:latin typeface="Cambria Math" panose="02040503050406030204" pitchFamily="18" charset="0"/>
                      </a:rPr>
                      <m:t>= </m:t>
                    </m:r>
                  </m:oMath>
                </a14:m>
                <a:r>
                  <a:rPr lang="en-GB" sz="2000" dirty="0"/>
                  <a:t>“rolling a prime number”</a:t>
                </a:r>
              </a:p>
            </p:txBody>
          </p:sp>
        </mc:Choice>
        <mc:Fallback xmlns="">
          <p:sp>
            <p:nvSpPr>
              <p:cNvPr id="44" name="TextBox 43"/>
              <p:cNvSpPr txBox="1">
                <a:spLocks noRot="1" noChangeAspect="1" noMove="1" noResize="1" noEditPoints="1" noAdjustHandles="1" noChangeArrowheads="1" noChangeShapeType="1" noTextEdit="1"/>
              </p:cNvSpPr>
              <p:nvPr/>
            </p:nvSpPr>
            <p:spPr>
              <a:xfrm>
                <a:off x="5721242" y="2615311"/>
                <a:ext cx="3415264" cy="707886"/>
              </a:xfrm>
              <a:prstGeom prst="rect">
                <a:avLst/>
              </a:prstGeom>
              <a:blipFill>
                <a:blip r:embed="rId4"/>
                <a:stretch>
                  <a:fillRect t="-4310" b="-14655"/>
                </a:stretch>
              </a:blipFill>
            </p:spPr>
            <p:txBody>
              <a:bodyPr/>
              <a:lstStyle/>
              <a:p>
                <a:r>
                  <a:rPr lang="en-GB">
                    <a:noFill/>
                  </a:rPr>
                  <a:t> </a:t>
                </a:r>
              </a:p>
            </p:txBody>
          </p:sp>
        </mc:Fallback>
      </mc:AlternateContent>
      <p:sp>
        <p:nvSpPr>
          <p:cNvPr id="45" name="Oval 44"/>
          <p:cNvSpPr/>
          <p:nvPr/>
        </p:nvSpPr>
        <p:spPr>
          <a:xfrm rot="18536264">
            <a:off x="1912074" y="3296986"/>
            <a:ext cx="3187509" cy="186399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6" name="TextBox 45"/>
              <p:cNvSpPr txBox="1"/>
              <p:nvPr/>
            </p:nvSpPr>
            <p:spPr>
              <a:xfrm>
                <a:off x="4478992" y="2739373"/>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𝑃</m:t>
                      </m:r>
                    </m:oMath>
                  </m:oMathPara>
                </a14:m>
                <a:endParaRPr lang="en-GB" dirty="0"/>
              </a:p>
            </p:txBody>
          </p:sp>
        </mc:Choice>
        <mc:Fallback xmlns="">
          <p:sp>
            <p:nvSpPr>
              <p:cNvPr id="46" name="TextBox 45"/>
              <p:cNvSpPr txBox="1">
                <a:spLocks noRot="1" noChangeAspect="1" noMove="1" noResize="1" noEditPoints="1" noAdjustHandles="1" noChangeArrowheads="1" noChangeShapeType="1" noTextEdit="1"/>
              </p:cNvSpPr>
              <p:nvPr/>
            </p:nvSpPr>
            <p:spPr>
              <a:xfrm>
                <a:off x="4478992" y="2739373"/>
                <a:ext cx="720080"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0483" y="2256376"/>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𝑆</m:t>
                      </m:r>
                    </m:oMath>
                  </m:oMathPara>
                </a14:m>
                <a:endParaRPr lang="en-GB" dirty="0"/>
              </a:p>
            </p:txBody>
          </p:sp>
        </mc:Choice>
        <mc:Fallback xmlns="">
          <p:sp>
            <p:nvSpPr>
              <p:cNvPr id="48" name="TextBox 47"/>
              <p:cNvSpPr txBox="1">
                <a:spLocks noRot="1" noChangeAspect="1" noMove="1" noResize="1" noEditPoints="1" noAdjustHandles="1" noChangeArrowheads="1" noChangeShapeType="1" noTextEdit="1"/>
              </p:cNvSpPr>
              <p:nvPr/>
            </p:nvSpPr>
            <p:spPr>
              <a:xfrm>
                <a:off x="60483" y="2256376"/>
                <a:ext cx="720080" cy="461665"/>
              </a:xfrm>
              <a:prstGeom prst="rect">
                <a:avLst/>
              </a:prstGeom>
              <a:blipFill>
                <a:blip r:embed="rId6"/>
                <a:stretch>
                  <a:fillRect/>
                </a:stretch>
              </a:blipFill>
            </p:spPr>
            <p:txBody>
              <a:bodyPr/>
              <a:lstStyle/>
              <a:p>
                <a:r>
                  <a:rPr lang="en-GB">
                    <a:noFill/>
                  </a:rPr>
                  <a:t> </a:t>
                </a:r>
              </a:p>
            </p:txBody>
          </p:sp>
        </mc:Fallback>
      </mc:AlternateContent>
      <p:sp>
        <p:nvSpPr>
          <p:cNvPr id="49" name="TextBox 48"/>
          <p:cNvSpPr txBox="1"/>
          <p:nvPr/>
        </p:nvSpPr>
        <p:spPr>
          <a:xfrm>
            <a:off x="5832654" y="3490022"/>
            <a:ext cx="290298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r>
              <a:rPr lang="en-GB" dirty="0"/>
              <a:t> A </a:t>
            </a:r>
            <a:r>
              <a:rPr lang="en-GB" b="1" dirty="0"/>
              <a:t>sample space</a:t>
            </a:r>
            <a:r>
              <a:rPr lang="en-GB" dirty="0"/>
              <a:t> is the set of all possible outcomes.</a:t>
            </a:r>
          </a:p>
        </p:txBody>
      </p:sp>
      <mc:AlternateContent xmlns:mc="http://schemas.openxmlformats.org/markup-compatibility/2006" xmlns:a14="http://schemas.microsoft.com/office/drawing/2010/main">
        <mc:Choice Requires="a14">
          <p:sp>
            <p:nvSpPr>
              <p:cNvPr id="47" name="TextBox 46"/>
              <p:cNvSpPr txBox="1"/>
              <p:nvPr/>
            </p:nvSpPr>
            <p:spPr>
              <a:xfrm>
                <a:off x="5616754" y="4229720"/>
                <a:ext cx="3419866" cy="2554545"/>
              </a:xfrm>
              <a:prstGeom prst="rect">
                <a:avLst/>
              </a:prstGeom>
              <a:noFill/>
            </p:spPr>
            <p:txBody>
              <a:bodyPr wrap="square" rtlCol="0">
                <a:spAutoFit/>
              </a:bodyPr>
              <a:lstStyle/>
              <a:p>
                <a:r>
                  <a:rPr lang="en-GB" sz="1600" dirty="0"/>
                  <a:t>Because we are dealing with sets, we can use a </a:t>
                </a:r>
                <a:r>
                  <a:rPr lang="en-GB" sz="1600" b="1" dirty="0"/>
                  <a:t>Venn diagram</a:t>
                </a:r>
                <a:r>
                  <a:rPr lang="en-GB" sz="1600" dirty="0"/>
                  <a:t>, where </a:t>
                </a:r>
              </a:p>
              <a:p>
                <a:pPr marL="285750" indent="-285750">
                  <a:buFont typeface="Arial" panose="020B0604020202020204" pitchFamily="34" charset="0"/>
                  <a:buChar char="•"/>
                </a:pPr>
                <a:r>
                  <a:rPr lang="en-GB" sz="1600" dirty="0"/>
                  <a:t>the numbers are the individual outcomes,</a:t>
                </a:r>
              </a:p>
              <a:p>
                <a:pPr marL="285750" indent="-285750">
                  <a:buFont typeface="Arial" panose="020B0604020202020204" pitchFamily="34" charset="0"/>
                  <a:buChar char="•"/>
                </a:pPr>
                <a:r>
                  <a:rPr lang="en-GB" sz="1600" dirty="0"/>
                  <a:t>the sample space is a rectangle and</a:t>
                </a:r>
              </a:p>
              <a:p>
                <a:pPr marL="285750" indent="-285750">
                  <a:buFont typeface="Arial" panose="020B0604020202020204" pitchFamily="34" charset="0"/>
                  <a:buChar char="•"/>
                </a:pPr>
                <a:r>
                  <a:rPr lang="en-GB" sz="1600" dirty="0"/>
                  <a:t>the events are sets, each a subset of the sample space.</a:t>
                </a:r>
              </a:p>
              <a:p>
                <a:r>
                  <a:rPr lang="en-GB" sz="1600" dirty="0"/>
                  <a:t>You do not need to use set notation like </a:t>
                </a:r>
                <a14:m>
                  <m:oMath xmlns:m="http://schemas.openxmlformats.org/officeDocument/2006/math">
                    <m:r>
                      <a:rPr lang="en-GB" sz="1600" b="0" i="1" smtClean="0">
                        <a:latin typeface="Cambria Math" panose="02040503050406030204" pitchFamily="18" charset="0"/>
                      </a:rPr>
                      <m:t>∩</m:t>
                    </m:r>
                  </m:oMath>
                </a14:m>
                <a:r>
                  <a:rPr lang="en-GB" sz="1600" dirty="0"/>
                  <a:t> and </a:t>
                </a:r>
                <a14:m>
                  <m:oMath xmlns:m="http://schemas.openxmlformats.org/officeDocument/2006/math">
                    <m:r>
                      <a:rPr lang="en-GB" sz="1600" b="0" i="1" smtClean="0">
                        <a:latin typeface="Cambria Math" panose="02040503050406030204" pitchFamily="18" charset="0"/>
                      </a:rPr>
                      <m:t>∪</m:t>
                    </m:r>
                  </m:oMath>
                </a14:m>
                <a:r>
                  <a:rPr lang="en-GB" sz="1600" dirty="0"/>
                  <a:t> in this module (but ordinarily you would!)</a:t>
                </a:r>
              </a:p>
            </p:txBody>
          </p:sp>
        </mc:Choice>
        <mc:Fallback xmlns="">
          <p:sp>
            <p:nvSpPr>
              <p:cNvPr id="47" name="TextBox 46"/>
              <p:cNvSpPr txBox="1">
                <a:spLocks noRot="1" noChangeAspect="1" noMove="1" noResize="1" noEditPoints="1" noAdjustHandles="1" noChangeArrowheads="1" noChangeShapeType="1" noTextEdit="1"/>
              </p:cNvSpPr>
              <p:nvPr/>
            </p:nvSpPr>
            <p:spPr>
              <a:xfrm>
                <a:off x="5616754" y="4229720"/>
                <a:ext cx="3419866" cy="2554545"/>
              </a:xfrm>
              <a:prstGeom prst="rect">
                <a:avLst/>
              </a:prstGeom>
              <a:blipFill>
                <a:blip r:embed="rId7"/>
                <a:stretch>
                  <a:fillRect l="-891" t="-716" b="-2148"/>
                </a:stretch>
              </a:blipFill>
            </p:spPr>
            <p:txBody>
              <a:bodyPr/>
              <a:lstStyle/>
              <a:p>
                <a:r>
                  <a:rPr lang="en-GB">
                    <a:noFill/>
                  </a:rPr>
                  <a:t> </a:t>
                </a:r>
              </a:p>
            </p:txBody>
          </p:sp>
        </mc:Fallback>
      </mc:AlternateContent>
    </p:spTree>
    <p:extLst>
      <p:ext uri="{BB962C8B-B14F-4D97-AF65-F5344CB8AC3E}">
        <p14:creationId xmlns:p14="http://schemas.microsoft.com/office/powerpoint/2010/main" val="86155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8" grpId="0" animBg="1"/>
      <p:bldP spid="15" grpId="0"/>
      <p:bldP spid="37" grpId="0"/>
      <p:bldP spid="38" grpId="0"/>
      <p:bldP spid="39" grpId="0"/>
      <p:bldP spid="40" grpId="0"/>
      <p:bldP spid="41" grpId="0"/>
      <p:bldP spid="42" grpId="0" animBg="1"/>
      <p:bldP spid="19" grpId="0"/>
      <p:bldP spid="44" grpId="0"/>
      <p:bldP spid="45" grpId="0" animBg="1"/>
      <p:bldP spid="46" grpId="0"/>
      <p:bldP spid="48" grpId="0"/>
      <p:bldP spid="49" grpId="0" animBg="1"/>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Shape 25"/>
          <p:cNvSpPr/>
          <p:nvPr/>
        </p:nvSpPr>
        <p:spPr>
          <a:xfrm>
            <a:off x="1924050" y="3571875"/>
            <a:ext cx="1333500" cy="1171575"/>
          </a:xfrm>
          <a:custGeom>
            <a:avLst/>
            <a:gdLst>
              <a:gd name="connsiteX0" fmla="*/ 0 w 1333500"/>
              <a:gd name="connsiteY0" fmla="*/ 942975 h 1171575"/>
              <a:gd name="connsiteX1" fmla="*/ 38100 w 1333500"/>
              <a:gd name="connsiteY1" fmla="*/ 1114425 h 1171575"/>
              <a:gd name="connsiteX2" fmla="*/ 285750 w 1333500"/>
              <a:gd name="connsiteY2" fmla="*/ 1152525 h 1171575"/>
              <a:gd name="connsiteX3" fmla="*/ 762000 w 1333500"/>
              <a:gd name="connsiteY3" fmla="*/ 1171575 h 1171575"/>
              <a:gd name="connsiteX4" fmla="*/ 1228725 w 1333500"/>
              <a:gd name="connsiteY4" fmla="*/ 1152525 h 1171575"/>
              <a:gd name="connsiteX5" fmla="*/ 1333500 w 1333500"/>
              <a:gd name="connsiteY5" fmla="*/ 1009650 h 1171575"/>
              <a:gd name="connsiteX6" fmla="*/ 1285875 w 1333500"/>
              <a:gd name="connsiteY6" fmla="*/ 552450 h 1171575"/>
              <a:gd name="connsiteX7" fmla="*/ 1276350 w 1333500"/>
              <a:gd name="connsiteY7" fmla="*/ 104775 h 1171575"/>
              <a:gd name="connsiteX8" fmla="*/ 1238250 w 1333500"/>
              <a:gd name="connsiteY8" fmla="*/ 0 h 1171575"/>
              <a:gd name="connsiteX9" fmla="*/ 942975 w 1333500"/>
              <a:gd name="connsiteY9" fmla="*/ 104775 h 1171575"/>
              <a:gd name="connsiteX10" fmla="*/ 571500 w 1333500"/>
              <a:gd name="connsiteY10" fmla="*/ 466725 h 1171575"/>
              <a:gd name="connsiteX11" fmla="*/ 95250 w 1333500"/>
              <a:gd name="connsiteY11" fmla="*/ 809625 h 1171575"/>
              <a:gd name="connsiteX12" fmla="*/ 0 w 1333500"/>
              <a:gd name="connsiteY12" fmla="*/ 9429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3500" h="1171575">
                <a:moveTo>
                  <a:pt x="0" y="942975"/>
                </a:moveTo>
                <a:lnTo>
                  <a:pt x="38100" y="1114425"/>
                </a:lnTo>
                <a:lnTo>
                  <a:pt x="285750" y="1152525"/>
                </a:lnTo>
                <a:lnTo>
                  <a:pt x="762000" y="1171575"/>
                </a:lnTo>
                <a:lnTo>
                  <a:pt x="1228725" y="1152525"/>
                </a:lnTo>
                <a:lnTo>
                  <a:pt x="1333500" y="1009650"/>
                </a:lnTo>
                <a:lnTo>
                  <a:pt x="1285875" y="552450"/>
                </a:lnTo>
                <a:lnTo>
                  <a:pt x="1276350" y="104775"/>
                </a:lnTo>
                <a:lnTo>
                  <a:pt x="1238250" y="0"/>
                </a:lnTo>
                <a:lnTo>
                  <a:pt x="942975" y="104775"/>
                </a:lnTo>
                <a:lnTo>
                  <a:pt x="571500" y="466725"/>
                </a:lnTo>
                <a:lnTo>
                  <a:pt x="95250" y="809625"/>
                </a:lnTo>
                <a:lnTo>
                  <a:pt x="0" y="942975"/>
                </a:lnTo>
                <a:close/>
              </a:path>
            </a:pathLst>
          </a:custGeom>
          <a:solidFill>
            <a:schemeClr val="accent6">
              <a:alpha val="51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Freeform: Shape 24"/>
          <p:cNvSpPr/>
          <p:nvPr/>
        </p:nvSpPr>
        <p:spPr>
          <a:xfrm>
            <a:off x="1438275" y="3238500"/>
            <a:ext cx="1733550" cy="1428750"/>
          </a:xfrm>
          <a:custGeom>
            <a:avLst/>
            <a:gdLst>
              <a:gd name="connsiteX0" fmla="*/ 0 w 1733550"/>
              <a:gd name="connsiteY0" fmla="*/ 1209675 h 1428750"/>
              <a:gd name="connsiteX1" fmla="*/ 76200 w 1733550"/>
              <a:gd name="connsiteY1" fmla="*/ 1409700 h 1428750"/>
              <a:gd name="connsiteX2" fmla="*/ 238125 w 1733550"/>
              <a:gd name="connsiteY2" fmla="*/ 1428750 h 1428750"/>
              <a:gd name="connsiteX3" fmla="*/ 647700 w 1733550"/>
              <a:gd name="connsiteY3" fmla="*/ 1066800 h 1428750"/>
              <a:gd name="connsiteX4" fmla="*/ 1333500 w 1733550"/>
              <a:gd name="connsiteY4" fmla="*/ 523875 h 1428750"/>
              <a:gd name="connsiteX5" fmla="*/ 1733550 w 1733550"/>
              <a:gd name="connsiteY5" fmla="*/ 190500 h 1428750"/>
              <a:gd name="connsiteX6" fmla="*/ 1600200 w 1733550"/>
              <a:gd name="connsiteY6" fmla="*/ 0 h 1428750"/>
              <a:gd name="connsiteX7" fmla="*/ 1362075 w 1733550"/>
              <a:gd name="connsiteY7" fmla="*/ 66675 h 1428750"/>
              <a:gd name="connsiteX8" fmla="*/ 1085850 w 1733550"/>
              <a:gd name="connsiteY8" fmla="*/ 323850 h 1428750"/>
              <a:gd name="connsiteX9" fmla="*/ 485775 w 1733550"/>
              <a:gd name="connsiteY9" fmla="*/ 809625 h 1428750"/>
              <a:gd name="connsiteX10" fmla="*/ 0 w 1733550"/>
              <a:gd name="connsiteY10" fmla="*/ 1209675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550" h="1428750">
                <a:moveTo>
                  <a:pt x="0" y="1209675"/>
                </a:moveTo>
                <a:lnTo>
                  <a:pt x="76200" y="1409700"/>
                </a:lnTo>
                <a:lnTo>
                  <a:pt x="238125" y="1428750"/>
                </a:lnTo>
                <a:lnTo>
                  <a:pt x="647700" y="1066800"/>
                </a:lnTo>
                <a:lnTo>
                  <a:pt x="1333500" y="523875"/>
                </a:lnTo>
                <a:lnTo>
                  <a:pt x="1733550" y="190500"/>
                </a:lnTo>
                <a:lnTo>
                  <a:pt x="1600200" y="0"/>
                </a:lnTo>
                <a:lnTo>
                  <a:pt x="1362075" y="66675"/>
                </a:lnTo>
                <a:lnTo>
                  <a:pt x="1085850" y="323850"/>
                </a:lnTo>
                <a:lnTo>
                  <a:pt x="485775" y="809625"/>
                </a:lnTo>
                <a:lnTo>
                  <a:pt x="0" y="1209675"/>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Example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836712"/>
            <a:ext cx="8280920" cy="120032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Two fair spinners each have four sectors numbered 1 to 4. The two spinners are spun together and the sum of the numbers indicated on each spinner is recorded.</a:t>
            </a:r>
          </a:p>
          <a:p>
            <a:r>
              <a:rPr lang="en-GB" dirty="0"/>
              <a:t>Find the probability of the spinners indicating a sum of</a:t>
            </a:r>
          </a:p>
          <a:p>
            <a:r>
              <a:rPr lang="en-GB" dirty="0"/>
              <a:t>(a) exactly 5       (b) more than 5</a:t>
            </a:r>
          </a:p>
        </p:txBody>
      </p:sp>
      <p:cxnSp>
        <p:nvCxnSpPr>
          <p:cNvPr id="7" name="Straight Connector 6"/>
          <p:cNvCxnSpPr/>
          <p:nvPr/>
        </p:nvCxnSpPr>
        <p:spPr>
          <a:xfrm>
            <a:off x="1346155" y="2692715"/>
            <a:ext cx="0" cy="201622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842099" y="3196771"/>
            <a:ext cx="2592288"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479539" y="2745878"/>
            <a:ext cx="1656184" cy="369332"/>
          </a:xfrm>
          <a:prstGeom prst="rect">
            <a:avLst/>
          </a:prstGeom>
          <a:noFill/>
        </p:spPr>
        <p:txBody>
          <a:bodyPr wrap="square" rtlCol="0">
            <a:spAutoFit/>
          </a:bodyPr>
          <a:lstStyle/>
          <a:p>
            <a:r>
              <a:rPr lang="en-GB" dirty="0"/>
              <a:t>1      2       3      4</a:t>
            </a:r>
          </a:p>
        </p:txBody>
      </p:sp>
      <p:sp>
        <p:nvSpPr>
          <p:cNvPr id="12" name="TextBox 11"/>
          <p:cNvSpPr txBox="1"/>
          <p:nvPr/>
        </p:nvSpPr>
        <p:spPr>
          <a:xfrm>
            <a:off x="975482" y="3254859"/>
            <a:ext cx="370673" cy="1477328"/>
          </a:xfrm>
          <a:prstGeom prst="rect">
            <a:avLst/>
          </a:prstGeom>
          <a:noFill/>
        </p:spPr>
        <p:txBody>
          <a:bodyPr wrap="square" rtlCol="0">
            <a:spAutoFit/>
          </a:bodyPr>
          <a:lstStyle/>
          <a:p>
            <a:r>
              <a:rPr lang="en-GB" dirty="0"/>
              <a:t>1</a:t>
            </a:r>
          </a:p>
          <a:p>
            <a:r>
              <a:rPr lang="en-GB" sz="500" dirty="0"/>
              <a:t> </a:t>
            </a:r>
          </a:p>
          <a:p>
            <a:r>
              <a:rPr lang="en-GB" dirty="0"/>
              <a:t>2</a:t>
            </a:r>
          </a:p>
          <a:p>
            <a:r>
              <a:rPr lang="en-GB" sz="500" dirty="0"/>
              <a:t> </a:t>
            </a:r>
          </a:p>
          <a:p>
            <a:r>
              <a:rPr lang="en-GB" dirty="0"/>
              <a:t>3</a:t>
            </a:r>
          </a:p>
          <a:p>
            <a:r>
              <a:rPr lang="en-GB" sz="500" dirty="0"/>
              <a:t> </a:t>
            </a:r>
          </a:p>
          <a:p>
            <a:r>
              <a:rPr lang="en-GB" dirty="0"/>
              <a:t>4</a:t>
            </a:r>
          </a:p>
        </p:txBody>
      </p:sp>
      <p:sp>
        <p:nvSpPr>
          <p:cNvPr id="14" name="TextBox 13"/>
          <p:cNvSpPr txBox="1"/>
          <p:nvPr/>
        </p:nvSpPr>
        <p:spPr>
          <a:xfrm>
            <a:off x="1490171" y="3222961"/>
            <a:ext cx="1656184" cy="369332"/>
          </a:xfrm>
          <a:prstGeom prst="rect">
            <a:avLst/>
          </a:prstGeom>
          <a:noFill/>
        </p:spPr>
        <p:txBody>
          <a:bodyPr wrap="square" rtlCol="0">
            <a:spAutoFit/>
          </a:bodyPr>
          <a:lstStyle/>
          <a:p>
            <a:r>
              <a:rPr lang="en-GB" dirty="0"/>
              <a:t>2      3       4      5</a:t>
            </a:r>
          </a:p>
        </p:txBody>
      </p:sp>
      <p:sp>
        <p:nvSpPr>
          <p:cNvPr id="15" name="TextBox 14"/>
          <p:cNvSpPr txBox="1"/>
          <p:nvPr/>
        </p:nvSpPr>
        <p:spPr>
          <a:xfrm>
            <a:off x="1474931" y="3603242"/>
            <a:ext cx="1656184" cy="369332"/>
          </a:xfrm>
          <a:prstGeom prst="rect">
            <a:avLst/>
          </a:prstGeom>
          <a:noFill/>
        </p:spPr>
        <p:txBody>
          <a:bodyPr wrap="square" rtlCol="0">
            <a:spAutoFit/>
          </a:bodyPr>
          <a:lstStyle/>
          <a:p>
            <a:r>
              <a:rPr lang="en-GB" dirty="0"/>
              <a:t>3      4       5      6</a:t>
            </a:r>
          </a:p>
        </p:txBody>
      </p:sp>
      <p:sp>
        <p:nvSpPr>
          <p:cNvPr id="16" name="TextBox 15"/>
          <p:cNvSpPr txBox="1"/>
          <p:nvPr/>
        </p:nvSpPr>
        <p:spPr>
          <a:xfrm>
            <a:off x="1490171" y="3965190"/>
            <a:ext cx="1656184" cy="369332"/>
          </a:xfrm>
          <a:prstGeom prst="rect">
            <a:avLst/>
          </a:prstGeom>
          <a:noFill/>
        </p:spPr>
        <p:txBody>
          <a:bodyPr wrap="square" rtlCol="0">
            <a:spAutoFit/>
          </a:bodyPr>
          <a:lstStyle/>
          <a:p>
            <a:r>
              <a:rPr lang="en-GB" dirty="0"/>
              <a:t>4      5       6      7</a:t>
            </a:r>
          </a:p>
        </p:txBody>
      </p:sp>
      <p:sp>
        <p:nvSpPr>
          <p:cNvPr id="17" name="TextBox 16"/>
          <p:cNvSpPr txBox="1"/>
          <p:nvPr/>
        </p:nvSpPr>
        <p:spPr>
          <a:xfrm>
            <a:off x="1490171" y="4308067"/>
            <a:ext cx="1656184" cy="369332"/>
          </a:xfrm>
          <a:prstGeom prst="rect">
            <a:avLst/>
          </a:prstGeom>
          <a:noFill/>
        </p:spPr>
        <p:txBody>
          <a:bodyPr wrap="square" rtlCol="0">
            <a:spAutoFit/>
          </a:bodyPr>
          <a:lstStyle/>
          <a:p>
            <a:r>
              <a:rPr lang="en-GB" dirty="0"/>
              <a:t>5      6       7      8</a:t>
            </a:r>
          </a:p>
        </p:txBody>
      </p:sp>
      <p:sp>
        <p:nvSpPr>
          <p:cNvPr id="18" name="TextBox 17"/>
          <p:cNvSpPr txBox="1"/>
          <p:nvPr/>
        </p:nvSpPr>
        <p:spPr>
          <a:xfrm>
            <a:off x="908564" y="2731583"/>
            <a:ext cx="307052" cy="369332"/>
          </a:xfrm>
          <a:prstGeom prst="rect">
            <a:avLst/>
          </a:prstGeom>
          <a:noFill/>
        </p:spPr>
        <p:txBody>
          <a:bodyPr wrap="square" rtlCol="0">
            <a:spAutoFit/>
          </a:bodyPr>
          <a:lstStyle/>
          <a:p>
            <a:r>
              <a:rPr lang="en-GB" dirty="0"/>
              <a:t>+</a:t>
            </a:r>
          </a:p>
        </p:txBody>
      </p:sp>
      <p:sp>
        <p:nvSpPr>
          <p:cNvPr id="19" name="TextBox 18"/>
          <p:cNvSpPr txBox="1"/>
          <p:nvPr/>
        </p:nvSpPr>
        <p:spPr>
          <a:xfrm>
            <a:off x="1683551" y="2486201"/>
            <a:ext cx="1135144" cy="307777"/>
          </a:xfrm>
          <a:prstGeom prst="rect">
            <a:avLst/>
          </a:prstGeom>
          <a:noFill/>
        </p:spPr>
        <p:txBody>
          <a:bodyPr wrap="square" rtlCol="0">
            <a:spAutoFit/>
          </a:bodyPr>
          <a:lstStyle/>
          <a:p>
            <a:pPr algn="ctr"/>
            <a:r>
              <a:rPr lang="en-GB" sz="1400" dirty="0"/>
              <a:t>Spinner 1</a:t>
            </a:r>
          </a:p>
        </p:txBody>
      </p:sp>
      <p:sp>
        <p:nvSpPr>
          <p:cNvPr id="20" name="TextBox 19"/>
          <p:cNvSpPr txBox="1"/>
          <p:nvPr/>
        </p:nvSpPr>
        <p:spPr>
          <a:xfrm rot="16200000">
            <a:off x="285470" y="3738209"/>
            <a:ext cx="1135144" cy="307777"/>
          </a:xfrm>
          <a:prstGeom prst="rect">
            <a:avLst/>
          </a:prstGeom>
          <a:noFill/>
        </p:spPr>
        <p:txBody>
          <a:bodyPr wrap="square" rtlCol="0">
            <a:spAutoFit/>
          </a:bodyPr>
          <a:lstStyle/>
          <a:p>
            <a:pPr algn="ctr"/>
            <a:r>
              <a:rPr lang="en-GB" sz="1400" dirty="0"/>
              <a:t>Spinner 2</a:t>
            </a:r>
          </a:p>
        </p:txBody>
      </p:sp>
      <p:sp>
        <p:nvSpPr>
          <p:cNvPr id="21" name="TextBox 20"/>
          <p:cNvSpPr txBox="1"/>
          <p:nvPr/>
        </p:nvSpPr>
        <p:spPr>
          <a:xfrm>
            <a:off x="431317" y="5249733"/>
            <a:ext cx="2408644"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If the sample space is the amalgamation of two underlying experiments, a table is a helpful way to list the outcomes.</a:t>
            </a:r>
          </a:p>
        </p:txBody>
      </p:sp>
      <p:cxnSp>
        <p:nvCxnSpPr>
          <p:cNvPr id="23" name="Straight Arrow Connector 22"/>
          <p:cNvCxnSpPr>
            <a:stCxn id="21" idx="0"/>
          </p:cNvCxnSpPr>
          <p:nvPr/>
        </p:nvCxnSpPr>
        <p:spPr>
          <a:xfrm flipV="1">
            <a:off x="1635639" y="4807604"/>
            <a:ext cx="175778" cy="442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908849" y="2533057"/>
                <a:ext cx="3667607" cy="1849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5</m:t>
                          </m:r>
                        </m:e>
                      </m:d>
                      <m:r>
                        <a:rPr lang="en-GB" sz="2400" b="0" i="1" smtClean="0">
                          <a:latin typeface="Cambria Math" panose="02040503050406030204" pitchFamily="18" charset="0"/>
                        </a:rPr>
                        <m:t>     =</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𝟒</m:t>
                          </m:r>
                        </m:num>
                        <m:den>
                          <m:r>
                            <a:rPr lang="en-GB" sz="2400" b="1" i="1" smtClean="0">
                              <a:latin typeface="Cambria Math" panose="02040503050406030204" pitchFamily="18" charset="0"/>
                            </a:rPr>
                            <m:t>𝟏𝟔</m:t>
                          </m:r>
                        </m:den>
                      </m:f>
                      <m:r>
                        <a:rPr lang="en-GB" sz="2400" b="1"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𝟏</m:t>
                          </m:r>
                        </m:num>
                        <m:den>
                          <m:r>
                            <a:rPr lang="en-GB" sz="2400" b="1" i="1" smtClean="0">
                              <a:latin typeface="Cambria Math" panose="02040503050406030204" pitchFamily="18" charset="0"/>
                            </a:rPr>
                            <m:t>𝟒</m:t>
                          </m:r>
                        </m:den>
                      </m:f>
                    </m:oMath>
                  </m:oMathPara>
                </a14:m>
                <a:endParaRPr lang="en-GB" sz="2400" b="0" dirty="0"/>
              </a:p>
              <a:p>
                <a:pPr/>
                <a:r>
                  <a:rPr lang="en-GB" sz="2400" b="0" dirty="0"/>
                  <a:t/>
                </a:r>
                <a:br>
                  <a:rPr lang="en-GB" sz="2400" b="0" dirty="0"/>
                </a:b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&gt;5</m:t>
                          </m:r>
                        </m:e>
                      </m:d>
                      <m:r>
                        <a:rPr lang="en-GB" sz="2400" b="0"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𝟔</m:t>
                          </m:r>
                        </m:num>
                        <m:den>
                          <m:r>
                            <a:rPr lang="en-GB" sz="2400" b="1" i="1" smtClean="0">
                              <a:latin typeface="Cambria Math" panose="02040503050406030204" pitchFamily="18" charset="0"/>
                            </a:rPr>
                            <m:t>𝟏𝟔</m:t>
                          </m:r>
                        </m:den>
                      </m:f>
                      <m:r>
                        <a:rPr lang="en-GB" sz="2400" b="1"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𝟑</m:t>
                          </m:r>
                        </m:num>
                        <m:den>
                          <m:r>
                            <a:rPr lang="en-GB" sz="2400" b="1" i="1" smtClean="0">
                              <a:latin typeface="Cambria Math" panose="02040503050406030204" pitchFamily="18" charset="0"/>
                            </a:rPr>
                            <m:t>𝟖</m:t>
                          </m:r>
                        </m:den>
                      </m:f>
                    </m:oMath>
                  </m:oMathPara>
                </a14:m>
                <a:endParaRPr lang="en-GB"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3908849" y="2533057"/>
                <a:ext cx="3667607" cy="1849545"/>
              </a:xfrm>
              <a:prstGeom prst="rect">
                <a:avLst/>
              </a:prstGeom>
              <a:blipFill>
                <a:blip r:embed="rId2"/>
                <a:stretch>
                  <a:fillRect/>
                </a:stretch>
              </a:blipFill>
            </p:spPr>
            <p:txBody>
              <a:bodyPr/>
              <a:lstStyle/>
              <a:p>
                <a:r>
                  <a:rPr lang="en-GB">
                    <a:noFill/>
                  </a:rPr>
                  <a:t> </a:t>
                </a:r>
              </a:p>
            </p:txBody>
          </p:sp>
        </mc:Fallback>
      </mc:AlternateContent>
      <p:sp>
        <p:nvSpPr>
          <p:cNvPr id="27" name="Rectangle 26"/>
          <p:cNvSpPr/>
          <p:nvPr/>
        </p:nvSpPr>
        <p:spPr>
          <a:xfrm>
            <a:off x="5929138" y="2521470"/>
            <a:ext cx="1176511" cy="793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5929138" y="3579345"/>
            <a:ext cx="1176511" cy="793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56721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1" restart="whenNotActive" fill="hold" evtFilter="cancelBubble" nodeType="interactiveSeq">
                <p:stCondLst>
                  <p:cond evt="onClick" delay="0">
                    <p:tgtEl>
                      <p:spTgt spid="27"/>
                    </p:tgtEl>
                  </p:cond>
                </p:stCondLst>
                <p:endSync evt="end" delay="0">
                  <p:rtn val="all"/>
                </p:endSync>
                <p:childTnLst>
                  <p:par>
                    <p:cTn id="42" fill="hold">
                      <p:stCondLst>
                        <p:cond delay="0"/>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47" restart="whenNotActive" fill="hold" evtFilter="cancelBubble" nodeType="interactiveSeq">
                <p:stCondLst>
                  <p:cond evt="onClick" delay="0">
                    <p:tgtEl>
                      <p:spTgt spid="28"/>
                    </p:tgtEl>
                  </p:cond>
                </p:stCondLst>
                <p:endSync evt="end" delay="0">
                  <p:rtn val="all"/>
                </p:endSync>
                <p:childTnLst>
                  <p:par>
                    <p:cTn id="48" fill="hold">
                      <p:stCondLst>
                        <p:cond delay="0"/>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childTnLst>
        </p:cTn>
      </p:par>
    </p:tnLst>
    <p:bldLst>
      <p:bldP spid="26" grpId="0" animBg="1"/>
      <p:bldP spid="25" grpId="0" animBg="1"/>
      <p:bldP spid="11" grpId="0"/>
      <p:bldP spid="12" grpId="0"/>
      <p:bldP spid="14" grpId="0"/>
      <p:bldP spid="15" grpId="0"/>
      <p:bldP spid="16" grpId="0"/>
      <p:bldP spid="17" grpId="0"/>
      <p:bldP spid="18" grpId="0"/>
      <p:bldP spid="19" grpId="0"/>
      <p:bldP spid="20" grpId="0"/>
      <p:bldP spid="21" grpId="0" animBg="1"/>
      <p:bldP spid="24" grpId="0"/>
      <p:bldP spid="27" grpId="0" animBg="1"/>
      <p:bldP spid="27" grpId="1" animBg="1"/>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Another Example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836712"/>
            <a:ext cx="8280920" cy="2585323"/>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table shows the times taken, in minutes, for a group of students to complete a number puzzle.</a:t>
            </a:r>
          </a:p>
          <a:p>
            <a:endParaRPr lang="en-GB" dirty="0"/>
          </a:p>
          <a:p>
            <a:endParaRPr lang="en-GB" dirty="0"/>
          </a:p>
          <a:p>
            <a:endParaRPr lang="en-GB" dirty="0"/>
          </a:p>
          <a:p>
            <a:endParaRPr lang="en-GB" dirty="0"/>
          </a:p>
          <a:p>
            <a:r>
              <a:rPr lang="en-GB" dirty="0"/>
              <a:t>A student is chosen at random. Find the probability for a group of students to complete a number puzzle</a:t>
            </a:r>
          </a:p>
          <a:p>
            <a:r>
              <a:rPr lang="en-GB" dirty="0"/>
              <a:t>(a) In under 9 minutes      (b) in over 10.5 minutes.</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877957380"/>
                  </p:ext>
                </p:extLst>
              </p:nvPr>
            </p:nvGraphicFramePr>
            <p:xfrm>
              <a:off x="537029" y="1600199"/>
              <a:ext cx="7995158" cy="741680"/>
            </p:xfrm>
            <a:graphic>
              <a:graphicData uri="http://schemas.openxmlformats.org/drawingml/2006/table">
                <a:tbl>
                  <a:tblPr firstRow="1" bandRow="1">
                    <a:tableStyleId>{5940675A-B579-460E-94D1-54222C63F5DA}</a:tableStyleId>
                  </a:tblPr>
                  <a:tblGrid>
                    <a:gridCol w="1448943">
                      <a:extLst>
                        <a:ext uri="{9D8B030D-6E8A-4147-A177-3AD203B41FA5}">
                          <a16:colId xmlns:a16="http://schemas.microsoft.com/office/drawing/2014/main" val="2124440148"/>
                        </a:ext>
                      </a:extLst>
                    </a:gridCol>
                    <a:gridCol w="1182243">
                      <a:extLst>
                        <a:ext uri="{9D8B030D-6E8A-4147-A177-3AD203B41FA5}">
                          <a16:colId xmlns:a16="http://schemas.microsoft.com/office/drawing/2014/main" val="2719033849"/>
                        </a:ext>
                      </a:extLst>
                    </a:gridCol>
                    <a:gridCol w="1182243">
                      <a:extLst>
                        <a:ext uri="{9D8B030D-6E8A-4147-A177-3AD203B41FA5}">
                          <a16:colId xmlns:a16="http://schemas.microsoft.com/office/drawing/2014/main" val="3871386544"/>
                        </a:ext>
                      </a:extLst>
                    </a:gridCol>
                    <a:gridCol w="1309243">
                      <a:extLst>
                        <a:ext uri="{9D8B030D-6E8A-4147-A177-3AD203B41FA5}">
                          <a16:colId xmlns:a16="http://schemas.microsoft.com/office/drawing/2014/main" val="3514473856"/>
                        </a:ext>
                      </a:extLst>
                    </a:gridCol>
                    <a:gridCol w="1436243">
                      <a:extLst>
                        <a:ext uri="{9D8B030D-6E8A-4147-A177-3AD203B41FA5}">
                          <a16:colId xmlns:a16="http://schemas.microsoft.com/office/drawing/2014/main" val="3512102839"/>
                        </a:ext>
                      </a:extLst>
                    </a:gridCol>
                    <a:gridCol w="1436243">
                      <a:extLst>
                        <a:ext uri="{9D8B030D-6E8A-4147-A177-3AD203B41FA5}">
                          <a16:colId xmlns:a16="http://schemas.microsoft.com/office/drawing/2014/main" val="3249379114"/>
                        </a:ext>
                      </a:extLst>
                    </a:gridCol>
                  </a:tblGrid>
                  <a:tr h="370840">
                    <a:tc>
                      <a:txBody>
                        <a:bodyPr/>
                        <a:lstStyle/>
                        <a:p>
                          <a:r>
                            <a:rPr lang="en-GB" dirty="0"/>
                            <a:t>Time, </a:t>
                          </a:r>
                          <a14:m>
                            <m:oMath xmlns:m="http://schemas.openxmlformats.org/officeDocument/2006/math">
                              <m:r>
                                <a:rPr lang="en-GB" b="0" i="1" smtClean="0">
                                  <a:latin typeface="Cambria Math" panose="02040503050406030204" pitchFamily="18" charset="0"/>
                                </a:rPr>
                                <m:t>𝑡</m:t>
                              </m:r>
                            </m:oMath>
                          </a14:m>
                          <a:r>
                            <a:rPr lang="en-GB" dirty="0"/>
                            <a:t> (min)</a:t>
                          </a:r>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m:t>
                                </m:r>
                                <m:r>
                                  <a:rPr lang="en-GB" b="0" i="1" smtClean="0">
                                    <a:latin typeface="Cambria Math" panose="02040503050406030204" pitchFamily="18" charset="0"/>
                                  </a:rPr>
                                  <m:t>𝑡</m:t>
                                </m:r>
                                <m:r>
                                  <a:rPr lang="en-GB" b="0" i="1" smtClean="0">
                                    <a:latin typeface="Cambria Math" panose="02040503050406030204" pitchFamily="18" charset="0"/>
                                  </a:rPr>
                                  <m:t>&lt;7</m:t>
                                </m:r>
                              </m:oMath>
                            </m:oMathPara>
                          </a14:m>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7≤</m:t>
                                </m:r>
                                <m:r>
                                  <a:rPr lang="en-GB" b="0" i="1" smtClean="0">
                                    <a:latin typeface="Cambria Math" panose="02040503050406030204" pitchFamily="18" charset="0"/>
                                  </a:rPr>
                                  <m:t>𝑡</m:t>
                                </m:r>
                                <m:r>
                                  <a:rPr lang="en-GB" b="0" i="1" smtClean="0">
                                    <a:latin typeface="Cambria Math" panose="02040503050406030204" pitchFamily="18" charset="0"/>
                                  </a:rPr>
                                  <m:t>&lt;9</m:t>
                                </m:r>
                              </m:oMath>
                            </m:oMathPara>
                          </a14:m>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9≤</m:t>
                                </m:r>
                                <m:r>
                                  <a:rPr lang="en-GB" b="0" i="1" smtClean="0">
                                    <a:latin typeface="Cambria Math" panose="02040503050406030204" pitchFamily="18" charset="0"/>
                                  </a:rPr>
                                  <m:t>𝑡</m:t>
                                </m:r>
                                <m:r>
                                  <a:rPr lang="en-GB" b="0" i="1" smtClean="0">
                                    <a:latin typeface="Cambria Math" panose="02040503050406030204" pitchFamily="18" charset="0"/>
                                  </a:rPr>
                                  <m:t>&lt;11</m:t>
                                </m:r>
                              </m:oMath>
                            </m:oMathPara>
                          </a14:m>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11≤</m:t>
                                </m:r>
                                <m:r>
                                  <a:rPr lang="en-GB" b="0" i="1" smtClean="0">
                                    <a:latin typeface="Cambria Math" panose="02040503050406030204" pitchFamily="18" charset="0"/>
                                  </a:rPr>
                                  <m:t>𝑡</m:t>
                                </m:r>
                                <m:r>
                                  <a:rPr lang="en-GB" b="0" i="1" smtClean="0">
                                    <a:latin typeface="Cambria Math" panose="02040503050406030204" pitchFamily="18" charset="0"/>
                                  </a:rPr>
                                  <m:t>&lt;13</m:t>
                                </m:r>
                              </m:oMath>
                            </m:oMathPara>
                          </a14:m>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13≤</m:t>
                                </m:r>
                                <m:r>
                                  <a:rPr lang="en-GB" b="0" i="1" smtClean="0">
                                    <a:latin typeface="Cambria Math" panose="02040503050406030204" pitchFamily="18" charset="0"/>
                                  </a:rPr>
                                  <m:t>𝑡</m:t>
                                </m:r>
                                <m:r>
                                  <a:rPr lang="en-GB" b="0" i="1" smtClean="0">
                                    <a:latin typeface="Cambria Math" panose="02040503050406030204" pitchFamily="18" charset="0"/>
                                  </a:rPr>
                                  <m:t>&lt;15</m:t>
                                </m:r>
                              </m:oMath>
                            </m:oMathPara>
                          </a14:m>
                          <a:endParaRPr lang="en-GB" dirty="0"/>
                        </a:p>
                      </a:txBody>
                      <a:tcPr/>
                    </a:tc>
                    <a:extLst>
                      <a:ext uri="{0D108BD9-81ED-4DB2-BD59-A6C34878D82A}">
                        <a16:rowId xmlns:a16="http://schemas.microsoft.com/office/drawing/2014/main" val="766510372"/>
                      </a:ext>
                    </a:extLst>
                  </a:tr>
                  <a:tr h="370840">
                    <a:tc>
                      <a:txBody>
                        <a:bodyPr/>
                        <a:lstStyle/>
                        <a:p>
                          <a:r>
                            <a:rPr lang="en-GB" dirty="0"/>
                            <a:t>Frequency</a:t>
                          </a:r>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6</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13</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12</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4</m:t>
                                </m:r>
                              </m:oMath>
                            </m:oMathPara>
                          </a14:m>
                          <a:endParaRPr lang="en-GB" dirty="0"/>
                        </a:p>
                      </a:txBody>
                      <a:tcPr/>
                    </a:tc>
                    <a:extLst>
                      <a:ext uri="{0D108BD9-81ED-4DB2-BD59-A6C34878D82A}">
                        <a16:rowId xmlns:a16="http://schemas.microsoft.com/office/drawing/2014/main" val="225799708"/>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877957380"/>
                  </p:ext>
                </p:extLst>
              </p:nvPr>
            </p:nvGraphicFramePr>
            <p:xfrm>
              <a:off x="537029" y="1600199"/>
              <a:ext cx="7995158" cy="741680"/>
            </p:xfrm>
            <a:graphic>
              <a:graphicData uri="http://schemas.openxmlformats.org/drawingml/2006/table">
                <a:tbl>
                  <a:tblPr firstRow="1" bandRow="1">
                    <a:tableStyleId>{5940675A-B579-460E-94D1-54222C63F5DA}</a:tableStyleId>
                  </a:tblPr>
                  <a:tblGrid>
                    <a:gridCol w="1448943">
                      <a:extLst>
                        <a:ext uri="{9D8B030D-6E8A-4147-A177-3AD203B41FA5}">
                          <a16:colId xmlns:a16="http://schemas.microsoft.com/office/drawing/2014/main" val="2124440148"/>
                        </a:ext>
                      </a:extLst>
                    </a:gridCol>
                    <a:gridCol w="1182243">
                      <a:extLst>
                        <a:ext uri="{9D8B030D-6E8A-4147-A177-3AD203B41FA5}">
                          <a16:colId xmlns:a16="http://schemas.microsoft.com/office/drawing/2014/main" val="2719033849"/>
                        </a:ext>
                      </a:extLst>
                    </a:gridCol>
                    <a:gridCol w="1182243">
                      <a:extLst>
                        <a:ext uri="{9D8B030D-6E8A-4147-A177-3AD203B41FA5}">
                          <a16:colId xmlns:a16="http://schemas.microsoft.com/office/drawing/2014/main" val="3871386544"/>
                        </a:ext>
                      </a:extLst>
                    </a:gridCol>
                    <a:gridCol w="1309243">
                      <a:extLst>
                        <a:ext uri="{9D8B030D-6E8A-4147-A177-3AD203B41FA5}">
                          <a16:colId xmlns:a16="http://schemas.microsoft.com/office/drawing/2014/main" val="3514473856"/>
                        </a:ext>
                      </a:extLst>
                    </a:gridCol>
                    <a:gridCol w="1436243">
                      <a:extLst>
                        <a:ext uri="{9D8B030D-6E8A-4147-A177-3AD203B41FA5}">
                          <a16:colId xmlns:a16="http://schemas.microsoft.com/office/drawing/2014/main" val="3512102839"/>
                        </a:ext>
                      </a:extLst>
                    </a:gridCol>
                    <a:gridCol w="1436243">
                      <a:extLst>
                        <a:ext uri="{9D8B030D-6E8A-4147-A177-3AD203B41FA5}">
                          <a16:colId xmlns:a16="http://schemas.microsoft.com/office/drawing/2014/main" val="3249379114"/>
                        </a:ext>
                      </a:extLst>
                    </a:gridCol>
                  </a:tblGrid>
                  <a:tr h="370840">
                    <a:tc>
                      <a:txBody>
                        <a:bodyPr/>
                        <a:lstStyle/>
                        <a:p>
                          <a:endParaRPr lang="en-US"/>
                        </a:p>
                      </a:txBody>
                      <a:tcPr>
                        <a:blipFill>
                          <a:blip r:embed="rId2"/>
                          <a:stretch>
                            <a:fillRect l="-420" t="-8065" r="-452101" b="-120968"/>
                          </a:stretch>
                        </a:blipFill>
                      </a:tcPr>
                    </a:tc>
                    <a:tc>
                      <a:txBody>
                        <a:bodyPr/>
                        <a:lstStyle/>
                        <a:p>
                          <a:endParaRPr lang="en-US"/>
                        </a:p>
                      </a:txBody>
                      <a:tcPr>
                        <a:blipFill>
                          <a:blip r:embed="rId2"/>
                          <a:stretch>
                            <a:fillRect l="-123196" t="-8065" r="-454639" b="-120968"/>
                          </a:stretch>
                        </a:blipFill>
                      </a:tcPr>
                    </a:tc>
                    <a:tc>
                      <a:txBody>
                        <a:bodyPr/>
                        <a:lstStyle/>
                        <a:p>
                          <a:endParaRPr lang="en-US"/>
                        </a:p>
                      </a:txBody>
                      <a:tcPr>
                        <a:blipFill>
                          <a:blip r:embed="rId2"/>
                          <a:stretch>
                            <a:fillRect l="-223196" t="-8065" r="-354639" b="-120968"/>
                          </a:stretch>
                        </a:blipFill>
                      </a:tcPr>
                    </a:tc>
                    <a:tc>
                      <a:txBody>
                        <a:bodyPr/>
                        <a:lstStyle/>
                        <a:p>
                          <a:endParaRPr lang="en-US"/>
                        </a:p>
                      </a:txBody>
                      <a:tcPr>
                        <a:blipFill>
                          <a:blip r:embed="rId2"/>
                          <a:stretch>
                            <a:fillRect l="-291628" t="-8065" r="-220000" b="-120968"/>
                          </a:stretch>
                        </a:blipFill>
                      </a:tcPr>
                    </a:tc>
                    <a:tc>
                      <a:txBody>
                        <a:bodyPr/>
                        <a:lstStyle/>
                        <a:p>
                          <a:endParaRPr lang="en-US"/>
                        </a:p>
                      </a:txBody>
                      <a:tcPr>
                        <a:blipFill>
                          <a:blip r:embed="rId2"/>
                          <a:stretch>
                            <a:fillRect l="-358298" t="-8065" r="-101277" b="-120968"/>
                          </a:stretch>
                        </a:blipFill>
                      </a:tcPr>
                    </a:tc>
                    <a:tc>
                      <a:txBody>
                        <a:bodyPr/>
                        <a:lstStyle/>
                        <a:p>
                          <a:endParaRPr lang="en-US"/>
                        </a:p>
                      </a:txBody>
                      <a:tcPr>
                        <a:blipFill>
                          <a:blip r:embed="rId2"/>
                          <a:stretch>
                            <a:fillRect l="-456356" t="-8065" r="-847" b="-120968"/>
                          </a:stretch>
                        </a:blipFill>
                      </a:tcPr>
                    </a:tc>
                    <a:extLst>
                      <a:ext uri="{0D108BD9-81ED-4DB2-BD59-A6C34878D82A}">
                        <a16:rowId xmlns:a16="http://schemas.microsoft.com/office/drawing/2014/main" val="766510372"/>
                      </a:ext>
                    </a:extLst>
                  </a:tr>
                  <a:tr h="370840">
                    <a:tc>
                      <a:txBody>
                        <a:bodyPr/>
                        <a:lstStyle/>
                        <a:p>
                          <a:r>
                            <a:rPr lang="en-GB" dirty="0"/>
                            <a:t>Frequency</a:t>
                          </a:r>
                        </a:p>
                      </a:txBody>
                      <a:tcPr/>
                    </a:tc>
                    <a:tc>
                      <a:txBody>
                        <a:bodyPr/>
                        <a:lstStyle/>
                        <a:p>
                          <a:endParaRPr lang="en-US"/>
                        </a:p>
                      </a:txBody>
                      <a:tcPr>
                        <a:blipFill>
                          <a:blip r:embed="rId2"/>
                          <a:stretch>
                            <a:fillRect l="-123196" t="-109836" r="-454639" b="-22951"/>
                          </a:stretch>
                        </a:blipFill>
                      </a:tcPr>
                    </a:tc>
                    <a:tc>
                      <a:txBody>
                        <a:bodyPr/>
                        <a:lstStyle/>
                        <a:p>
                          <a:endParaRPr lang="en-US"/>
                        </a:p>
                      </a:txBody>
                      <a:tcPr>
                        <a:blipFill>
                          <a:blip r:embed="rId2"/>
                          <a:stretch>
                            <a:fillRect l="-223196" t="-109836" r="-354639" b="-22951"/>
                          </a:stretch>
                        </a:blipFill>
                      </a:tcPr>
                    </a:tc>
                    <a:tc>
                      <a:txBody>
                        <a:bodyPr/>
                        <a:lstStyle/>
                        <a:p>
                          <a:endParaRPr lang="en-US"/>
                        </a:p>
                      </a:txBody>
                      <a:tcPr>
                        <a:blipFill>
                          <a:blip r:embed="rId2"/>
                          <a:stretch>
                            <a:fillRect l="-291628" t="-109836" r="-220000" b="-22951"/>
                          </a:stretch>
                        </a:blipFill>
                      </a:tcPr>
                    </a:tc>
                    <a:tc>
                      <a:txBody>
                        <a:bodyPr/>
                        <a:lstStyle/>
                        <a:p>
                          <a:endParaRPr lang="en-US"/>
                        </a:p>
                      </a:txBody>
                      <a:tcPr>
                        <a:blipFill>
                          <a:blip r:embed="rId2"/>
                          <a:stretch>
                            <a:fillRect l="-358298" t="-109836" r="-101277" b="-22951"/>
                          </a:stretch>
                        </a:blipFill>
                      </a:tcPr>
                    </a:tc>
                    <a:tc>
                      <a:txBody>
                        <a:bodyPr/>
                        <a:lstStyle/>
                        <a:p>
                          <a:endParaRPr lang="en-US"/>
                        </a:p>
                      </a:txBody>
                      <a:tcPr>
                        <a:blipFill>
                          <a:blip r:embed="rId2"/>
                          <a:stretch>
                            <a:fillRect l="-456356" t="-109836" r="-847" b="-22951"/>
                          </a:stretch>
                        </a:blipFill>
                      </a:tcPr>
                    </a:tc>
                    <a:extLst>
                      <a:ext uri="{0D108BD9-81ED-4DB2-BD59-A6C34878D82A}">
                        <a16:rowId xmlns:a16="http://schemas.microsoft.com/office/drawing/2014/main" val="225799708"/>
                      </a:ext>
                    </a:extLst>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172187" y="3801864"/>
                <a:ext cx="5256584" cy="17200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≤9</m:t>
                          </m:r>
                        </m:e>
                      </m:d>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6+13</m:t>
                          </m:r>
                        </m:num>
                        <m:den>
                          <m:r>
                            <a:rPr lang="en-GB" sz="2800" b="0" i="1" smtClean="0">
                              <a:latin typeface="Cambria Math" panose="02040503050406030204" pitchFamily="18" charset="0"/>
                            </a:rPr>
                            <m:t>40</m:t>
                          </m:r>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19</m:t>
                          </m:r>
                        </m:num>
                        <m:den>
                          <m:r>
                            <a:rPr lang="en-GB" sz="2800" b="0" i="1" smtClean="0">
                              <a:latin typeface="Cambria Math" panose="02040503050406030204" pitchFamily="18" charset="0"/>
                            </a:rPr>
                            <m:t>40</m:t>
                          </m:r>
                        </m:den>
                      </m:f>
                    </m:oMath>
                    <m:oMath xmlns:m="http://schemas.openxmlformats.org/officeDocument/2006/math">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≥10.5</m:t>
                          </m:r>
                        </m:e>
                      </m:d>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3+5+4</m:t>
                          </m:r>
                        </m:num>
                        <m:den>
                          <m:r>
                            <a:rPr lang="en-GB" sz="2800" b="0" i="1" smtClean="0">
                              <a:latin typeface="Cambria Math" panose="02040503050406030204" pitchFamily="18" charset="0"/>
                            </a:rPr>
                            <m:t>40</m:t>
                          </m:r>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3</m:t>
                          </m:r>
                        </m:num>
                        <m:den>
                          <m:r>
                            <a:rPr lang="en-GB" sz="2800" b="0" i="1" smtClean="0">
                              <a:latin typeface="Cambria Math" panose="02040503050406030204" pitchFamily="18" charset="0"/>
                            </a:rPr>
                            <m:t>10</m:t>
                          </m:r>
                        </m:den>
                      </m:f>
                    </m:oMath>
                  </m:oMathPara>
                </a14:m>
                <a:endParaRPr lang="en-GB"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72187" y="3801864"/>
                <a:ext cx="5256584" cy="172002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986512" y="4091023"/>
                <a:ext cx="2808312"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You’re effectively doing </a:t>
                </a:r>
                <a:r>
                  <a:rPr lang="en-GB" sz="1600" b="1" dirty="0"/>
                  <a:t>linear interpolation</a:t>
                </a:r>
                <a:r>
                  <a:rPr lang="en-GB" sz="1600" dirty="0"/>
                  <a:t> here: 10.50 to 11 is a quarter of the </a:t>
                </a:r>
                <a14:m>
                  <m:oMath xmlns:m="http://schemas.openxmlformats.org/officeDocument/2006/math">
                    <m:r>
                      <a:rPr lang="en-GB" sz="1600" b="0" i="1" smtClean="0">
                        <a:latin typeface="Cambria Math" panose="02040503050406030204" pitchFamily="18" charset="0"/>
                      </a:rPr>
                      <m:t>9≤</m:t>
                    </m:r>
                    <m:r>
                      <a:rPr lang="en-GB" sz="1600" b="0" i="1" smtClean="0">
                        <a:latin typeface="Cambria Math" panose="02040503050406030204" pitchFamily="18" charset="0"/>
                      </a:rPr>
                      <m:t>𝑡</m:t>
                    </m:r>
                    <m:r>
                      <a:rPr lang="en-GB" sz="1600" b="0" i="1" smtClean="0">
                        <a:latin typeface="Cambria Math" panose="02040503050406030204" pitchFamily="18" charset="0"/>
                      </a:rPr>
                      <m:t>&lt;11</m:t>
                    </m:r>
                  </m:oMath>
                </a14:m>
                <a:r>
                  <a:rPr lang="en-GB" sz="1600" dirty="0"/>
                  <a:t> interval, therefore we use a quarter of the 12 people.</a:t>
                </a:r>
              </a:p>
              <a:p>
                <a:r>
                  <a:rPr lang="en-GB" sz="1600" dirty="0"/>
                  <a:t>This is an estimate because we’re assuming the people are equally distributed across the interval.</a:t>
                </a:r>
              </a:p>
            </p:txBody>
          </p:sp>
        </mc:Choice>
        <mc:Fallback xmlns="">
          <p:sp>
            <p:nvSpPr>
              <p:cNvPr id="8" name="TextBox 7"/>
              <p:cNvSpPr txBox="1">
                <a:spLocks noRot="1" noChangeAspect="1" noMove="1" noResize="1" noEditPoints="1" noAdjustHandles="1" noChangeArrowheads="1" noChangeShapeType="1" noTextEdit="1"/>
              </p:cNvSpPr>
              <p:nvPr/>
            </p:nvSpPr>
            <p:spPr>
              <a:xfrm>
                <a:off x="5986512" y="4091023"/>
                <a:ext cx="2808312" cy="2308324"/>
              </a:xfrm>
              <a:prstGeom prst="rect">
                <a:avLst/>
              </a:prstGeom>
              <a:blipFill>
                <a:blip r:embed="rId4"/>
                <a:stretch>
                  <a:fillRect l="-645" t="-261" r="-215" b="-1828"/>
                </a:stretch>
              </a:blipFill>
            </p:spPr>
            <p:txBody>
              <a:bodyPr/>
              <a:lstStyle/>
              <a:p>
                <a:r>
                  <a:rPr lang="en-GB">
                    <a:noFill/>
                  </a:rPr>
                  <a:t> </a:t>
                </a:r>
              </a:p>
            </p:txBody>
          </p:sp>
        </mc:Fallback>
      </mc:AlternateContent>
      <p:cxnSp>
        <p:nvCxnSpPr>
          <p:cNvPr id="10" name="Straight Arrow Connector 9"/>
          <p:cNvCxnSpPr>
            <a:stCxn id="8" idx="1"/>
          </p:cNvCxnSpPr>
          <p:nvPr/>
        </p:nvCxnSpPr>
        <p:spPr>
          <a:xfrm flipH="1" flipV="1">
            <a:off x="5220072" y="5085184"/>
            <a:ext cx="766440" cy="160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123728" y="3740670"/>
            <a:ext cx="2375702" cy="9385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2608899" y="4673527"/>
            <a:ext cx="2448272" cy="903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6445259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nextCondLst>
                <p:cond evt="onClick" delay="0">
                  <p:tgtEl>
                    <p:spTgt spid="12"/>
                  </p:tgtEl>
                </p:cond>
              </p:nextCondLst>
            </p:seq>
          </p:childTnLst>
        </p:cTn>
      </p:par>
    </p:tnLst>
    <p:bldLst>
      <p:bldP spid="8"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5A</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a:t>
            </a:r>
            <a:r>
              <a:rPr lang="en-GB" sz="2400" dirty="0" smtClean="0"/>
              <a:t>Applied </a:t>
            </a:r>
            <a:r>
              <a:rPr lang="en-GB" sz="2400" dirty="0"/>
              <a:t>Year 1/AS</a:t>
            </a:r>
          </a:p>
          <a:p>
            <a:r>
              <a:rPr lang="en-GB" sz="2400" dirty="0"/>
              <a:t>Pages 71-72</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916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895452" y="4190009"/>
            <a:ext cx="3024336" cy="1512168"/>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Oval 15"/>
          <p:cNvSpPr/>
          <p:nvPr/>
        </p:nvSpPr>
        <p:spPr>
          <a:xfrm>
            <a:off x="5232772" y="1844824"/>
            <a:ext cx="1512168" cy="1029375"/>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Oval 16"/>
          <p:cNvSpPr/>
          <p:nvPr/>
        </p:nvSpPr>
        <p:spPr>
          <a:xfrm>
            <a:off x="6156176" y="1844824"/>
            <a:ext cx="1512168" cy="1029375"/>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Freeform: Shape 11"/>
          <p:cNvSpPr/>
          <p:nvPr/>
        </p:nvSpPr>
        <p:spPr>
          <a:xfrm>
            <a:off x="2100216" y="1953821"/>
            <a:ext cx="590550" cy="809625"/>
          </a:xfrm>
          <a:custGeom>
            <a:avLst/>
            <a:gdLst>
              <a:gd name="connsiteX0" fmla="*/ 295275 w 590550"/>
              <a:gd name="connsiteY0" fmla="*/ 0 h 809625"/>
              <a:gd name="connsiteX1" fmla="*/ 119062 w 590550"/>
              <a:gd name="connsiteY1" fmla="*/ 100013 h 809625"/>
              <a:gd name="connsiteX2" fmla="*/ 52387 w 590550"/>
              <a:gd name="connsiteY2" fmla="*/ 214313 h 809625"/>
              <a:gd name="connsiteX3" fmla="*/ 9525 w 590550"/>
              <a:gd name="connsiteY3" fmla="*/ 323850 h 809625"/>
              <a:gd name="connsiteX4" fmla="*/ 0 w 590550"/>
              <a:gd name="connsiteY4" fmla="*/ 471488 h 809625"/>
              <a:gd name="connsiteX5" fmla="*/ 33337 w 590550"/>
              <a:gd name="connsiteY5" fmla="*/ 561975 h 809625"/>
              <a:gd name="connsiteX6" fmla="*/ 95250 w 590550"/>
              <a:gd name="connsiteY6" fmla="*/ 657225 h 809625"/>
              <a:gd name="connsiteX7" fmla="*/ 214312 w 590550"/>
              <a:gd name="connsiteY7" fmla="*/ 762000 h 809625"/>
              <a:gd name="connsiteX8" fmla="*/ 290512 w 590550"/>
              <a:gd name="connsiteY8" fmla="*/ 809625 h 809625"/>
              <a:gd name="connsiteX9" fmla="*/ 400050 w 590550"/>
              <a:gd name="connsiteY9" fmla="*/ 747713 h 809625"/>
              <a:gd name="connsiteX10" fmla="*/ 476250 w 590550"/>
              <a:gd name="connsiteY10" fmla="*/ 666750 h 809625"/>
              <a:gd name="connsiteX11" fmla="*/ 552450 w 590550"/>
              <a:gd name="connsiteY11" fmla="*/ 571500 h 809625"/>
              <a:gd name="connsiteX12" fmla="*/ 590550 w 590550"/>
              <a:gd name="connsiteY12" fmla="*/ 471488 h 809625"/>
              <a:gd name="connsiteX13" fmla="*/ 581025 w 590550"/>
              <a:gd name="connsiteY13" fmla="*/ 361950 h 809625"/>
              <a:gd name="connsiteX14" fmla="*/ 547687 w 590550"/>
              <a:gd name="connsiteY14" fmla="*/ 247650 h 809625"/>
              <a:gd name="connsiteX15" fmla="*/ 471487 w 590550"/>
              <a:gd name="connsiteY15" fmla="*/ 133350 h 809625"/>
              <a:gd name="connsiteX16" fmla="*/ 366712 w 590550"/>
              <a:gd name="connsiteY16" fmla="*/ 38100 h 809625"/>
              <a:gd name="connsiteX17" fmla="*/ 295275 w 590550"/>
              <a:gd name="connsiteY17" fmla="*/ 0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0550" h="809625">
                <a:moveTo>
                  <a:pt x="295275" y="0"/>
                </a:moveTo>
                <a:lnTo>
                  <a:pt x="119062" y="100013"/>
                </a:lnTo>
                <a:lnTo>
                  <a:pt x="52387" y="214313"/>
                </a:lnTo>
                <a:lnTo>
                  <a:pt x="9525" y="323850"/>
                </a:lnTo>
                <a:lnTo>
                  <a:pt x="0" y="471488"/>
                </a:lnTo>
                <a:lnTo>
                  <a:pt x="33337" y="561975"/>
                </a:lnTo>
                <a:lnTo>
                  <a:pt x="95250" y="657225"/>
                </a:lnTo>
                <a:lnTo>
                  <a:pt x="214312" y="762000"/>
                </a:lnTo>
                <a:lnTo>
                  <a:pt x="290512" y="809625"/>
                </a:lnTo>
                <a:lnTo>
                  <a:pt x="400050" y="747713"/>
                </a:lnTo>
                <a:lnTo>
                  <a:pt x="476250" y="666750"/>
                </a:lnTo>
                <a:lnTo>
                  <a:pt x="552450" y="571500"/>
                </a:lnTo>
                <a:lnTo>
                  <a:pt x="590550" y="471488"/>
                </a:lnTo>
                <a:lnTo>
                  <a:pt x="581025" y="361950"/>
                </a:lnTo>
                <a:lnTo>
                  <a:pt x="547687" y="247650"/>
                </a:lnTo>
                <a:lnTo>
                  <a:pt x="471487" y="133350"/>
                </a:lnTo>
                <a:lnTo>
                  <a:pt x="366712" y="38100"/>
                </a:lnTo>
                <a:lnTo>
                  <a:pt x="295275" y="0"/>
                </a:lnTo>
                <a:close/>
              </a:path>
            </a:pathLst>
          </a:cu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Venn Diagrams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872880" y="1590755"/>
            <a:ext cx="3024336" cy="15121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Oval 5"/>
          <p:cNvSpPr/>
          <p:nvPr/>
        </p:nvSpPr>
        <p:spPr>
          <a:xfrm>
            <a:off x="1173612" y="1844824"/>
            <a:ext cx="1512168"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Oval 6"/>
          <p:cNvSpPr/>
          <p:nvPr/>
        </p:nvSpPr>
        <p:spPr>
          <a:xfrm>
            <a:off x="2097016" y="1844824"/>
            <a:ext cx="1512168"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p:cNvSpPr txBox="1"/>
              <p:nvPr/>
            </p:nvSpPr>
            <p:spPr>
              <a:xfrm>
                <a:off x="1078272" y="1738498"/>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1078272" y="1738498"/>
                <a:ext cx="360040"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344484" y="1721073"/>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3344484" y="1721073"/>
                <a:ext cx="36004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4908" y="1475492"/>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514908" y="1475492"/>
                <a:ext cx="360040"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23528" y="764704"/>
                <a:ext cx="8064896" cy="369332"/>
              </a:xfrm>
              <a:prstGeom prst="rect">
                <a:avLst/>
              </a:prstGeom>
              <a:noFill/>
            </p:spPr>
            <p:txBody>
              <a:bodyPr wrap="square" rtlCol="0">
                <a:spAutoFit/>
              </a:bodyPr>
              <a:lstStyle/>
              <a:p>
                <a:r>
                  <a:rPr lang="en-GB" dirty="0"/>
                  <a:t>Venn Diagrams allow us to combine events, e.g. “</a:t>
                </a:r>
                <a14:m>
                  <m:oMath xmlns:m="http://schemas.openxmlformats.org/officeDocument/2006/math">
                    <m:r>
                      <a:rPr lang="en-GB" b="0" i="1" smtClean="0">
                        <a:latin typeface="Cambria Math" panose="02040503050406030204" pitchFamily="18" charset="0"/>
                      </a:rPr>
                      <m:t>𝐴</m:t>
                    </m:r>
                  </m:oMath>
                </a14:m>
                <a:r>
                  <a:rPr lang="en-GB" dirty="0"/>
                  <a:t> happened </a:t>
                </a:r>
                <a:r>
                  <a:rPr lang="en-GB" b="1" dirty="0"/>
                  <a:t>and</a:t>
                </a:r>
                <a:r>
                  <a:rPr lang="en-GB" dirty="0"/>
                  <a:t> </a:t>
                </a:r>
                <a14:m>
                  <m:oMath xmlns:m="http://schemas.openxmlformats.org/officeDocument/2006/math">
                    <m:r>
                      <a:rPr lang="en-GB" b="0" i="1" smtClean="0">
                        <a:latin typeface="Cambria Math" panose="02040503050406030204" pitchFamily="18" charset="0"/>
                      </a:rPr>
                      <m:t>𝐵</m:t>
                    </m:r>
                  </m:oMath>
                </a14:m>
                <a:r>
                  <a:rPr lang="en-GB" dirty="0"/>
                  <a:t> happened”.</a:t>
                </a:r>
              </a:p>
            </p:txBody>
          </p:sp>
        </mc:Choice>
        <mc:Fallback xmlns="">
          <p:sp>
            <p:nvSpPr>
              <p:cNvPr id="11" name="TextBox 10"/>
              <p:cNvSpPr txBox="1">
                <a:spLocks noRot="1" noChangeAspect="1" noMove="1" noResize="1" noEditPoints="1" noAdjustHandles="1" noChangeArrowheads="1" noChangeShapeType="1" noTextEdit="1"/>
              </p:cNvSpPr>
              <p:nvPr/>
            </p:nvSpPr>
            <p:spPr>
              <a:xfrm>
                <a:off x="323528" y="764704"/>
                <a:ext cx="8064896" cy="369332"/>
              </a:xfrm>
              <a:prstGeom prst="rect">
                <a:avLst/>
              </a:prstGeom>
              <a:blipFill>
                <a:blip r:embed="rId5"/>
                <a:stretch>
                  <a:fillRect l="-605"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50196" y="3185979"/>
                <a:ext cx="3456384" cy="615553"/>
              </a:xfrm>
              <a:prstGeom prst="rect">
                <a:avLst/>
              </a:prstGeom>
              <a:noFill/>
            </p:spPr>
            <p:txBody>
              <a:bodyPr wrap="square" rtlCol="0">
                <a:spAutoFit/>
              </a:bodyPr>
              <a:lstStyle/>
              <a:p>
                <a:r>
                  <a:rPr lang="en-GB" dirty="0"/>
                  <a:t>The event “</a:t>
                </a:r>
                <a14:m>
                  <m:oMath xmlns:m="http://schemas.openxmlformats.org/officeDocument/2006/math">
                    <m:r>
                      <a:rPr lang="en-GB" b="0" i="1" smtClean="0">
                        <a:latin typeface="Cambria Math" panose="02040503050406030204" pitchFamily="18" charset="0"/>
                      </a:rPr>
                      <m:t>𝐴</m:t>
                    </m:r>
                  </m:oMath>
                </a14:m>
                <a:r>
                  <a:rPr lang="en-GB" dirty="0"/>
                  <a:t> </a:t>
                </a:r>
                <a:r>
                  <a:rPr lang="en-GB" b="1" u="sng" dirty="0"/>
                  <a:t>and</a:t>
                </a:r>
                <a:r>
                  <a:rPr lang="en-GB" dirty="0"/>
                  <a:t> </a:t>
                </a:r>
                <a14:m>
                  <m:oMath xmlns:m="http://schemas.openxmlformats.org/officeDocument/2006/math">
                    <m:r>
                      <a:rPr lang="en-GB" b="0" i="1" smtClean="0">
                        <a:latin typeface="Cambria Math" panose="02040503050406030204" pitchFamily="18" charset="0"/>
                      </a:rPr>
                      <m:t>𝐵</m:t>
                    </m:r>
                  </m:oMath>
                </a14:m>
                <a:r>
                  <a:rPr lang="en-GB" dirty="0"/>
                  <a:t>”</a:t>
                </a:r>
              </a:p>
              <a:p>
                <a:r>
                  <a:rPr lang="en-GB" sz="1600" dirty="0"/>
                  <a:t>Known as the </a:t>
                </a:r>
                <a:r>
                  <a:rPr lang="en-GB" sz="1600" b="1" dirty="0"/>
                  <a:t>intersection</a:t>
                </a:r>
                <a:r>
                  <a:rPr lang="en-GB" sz="1600" dirty="0"/>
                  <a:t> of </a:t>
                </a:r>
                <a14:m>
                  <m:oMath xmlns:m="http://schemas.openxmlformats.org/officeDocument/2006/math">
                    <m:r>
                      <a:rPr lang="en-GB" sz="1600" b="0" i="1" smtClean="0">
                        <a:latin typeface="Cambria Math" panose="02040503050406030204" pitchFamily="18" charset="0"/>
                      </a:rPr>
                      <m:t>𝐴</m:t>
                    </m:r>
                  </m:oMath>
                </a14:m>
                <a:r>
                  <a:rPr lang="en-GB" sz="1600" dirty="0"/>
                  <a:t> and </a:t>
                </a:r>
                <a14:m>
                  <m:oMath xmlns:m="http://schemas.openxmlformats.org/officeDocument/2006/math">
                    <m:r>
                      <a:rPr lang="en-GB" sz="1600" b="0" i="1" smtClean="0">
                        <a:latin typeface="Cambria Math" panose="02040503050406030204" pitchFamily="18" charset="0"/>
                      </a:rPr>
                      <m:t>𝐵</m:t>
                    </m:r>
                  </m:oMath>
                </a14:m>
                <a:r>
                  <a:rPr lang="en-GB" sz="16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750196" y="3185979"/>
                <a:ext cx="3456384" cy="615553"/>
              </a:xfrm>
              <a:prstGeom prst="rect">
                <a:avLst/>
              </a:prstGeom>
              <a:blipFill>
                <a:blip r:embed="rId6"/>
                <a:stretch>
                  <a:fillRect l="-1411" t="-5941" b="-11881"/>
                </a:stretch>
              </a:blipFill>
            </p:spPr>
            <p:txBody>
              <a:bodyPr/>
              <a:lstStyle/>
              <a:p>
                <a:r>
                  <a:rPr lang="en-GB">
                    <a:noFill/>
                  </a:rPr>
                  <a:t> </a:t>
                </a:r>
              </a:p>
            </p:txBody>
          </p:sp>
        </mc:Fallback>
      </mc:AlternateContent>
      <p:sp>
        <p:nvSpPr>
          <p:cNvPr id="15" name="Rectangle 14"/>
          <p:cNvSpPr/>
          <p:nvPr/>
        </p:nvSpPr>
        <p:spPr>
          <a:xfrm>
            <a:off x="4932040" y="1590755"/>
            <a:ext cx="3024336" cy="15121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p:cNvSpPr txBox="1"/>
              <p:nvPr/>
            </p:nvSpPr>
            <p:spPr>
              <a:xfrm>
                <a:off x="5137432" y="1738498"/>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137432" y="1738498"/>
                <a:ext cx="360040"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403644" y="1721073"/>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403644" y="1721073"/>
                <a:ext cx="360040"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574068" y="1475492"/>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4574068" y="1475492"/>
                <a:ext cx="360040"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809356" y="3185979"/>
                <a:ext cx="3456384" cy="615553"/>
              </a:xfrm>
              <a:prstGeom prst="rect">
                <a:avLst/>
              </a:prstGeom>
              <a:noFill/>
            </p:spPr>
            <p:txBody>
              <a:bodyPr wrap="square" rtlCol="0">
                <a:spAutoFit/>
              </a:bodyPr>
              <a:lstStyle/>
              <a:p>
                <a:r>
                  <a:rPr lang="en-GB" dirty="0"/>
                  <a:t>The event “</a:t>
                </a:r>
                <a14:m>
                  <m:oMath xmlns:m="http://schemas.openxmlformats.org/officeDocument/2006/math">
                    <m:r>
                      <a:rPr lang="en-GB" b="0" i="1" smtClean="0">
                        <a:latin typeface="Cambria Math" panose="02040503050406030204" pitchFamily="18" charset="0"/>
                      </a:rPr>
                      <m:t>𝐴</m:t>
                    </m:r>
                  </m:oMath>
                </a14:m>
                <a:r>
                  <a:rPr lang="en-GB" dirty="0"/>
                  <a:t> </a:t>
                </a:r>
                <a:r>
                  <a:rPr lang="en-GB" b="1" u="sng" dirty="0"/>
                  <a:t>or</a:t>
                </a:r>
                <a:r>
                  <a:rPr lang="en-GB" dirty="0"/>
                  <a:t> </a:t>
                </a:r>
                <a14:m>
                  <m:oMath xmlns:m="http://schemas.openxmlformats.org/officeDocument/2006/math">
                    <m:r>
                      <a:rPr lang="en-GB" b="0" i="1" smtClean="0">
                        <a:latin typeface="Cambria Math" panose="02040503050406030204" pitchFamily="18" charset="0"/>
                      </a:rPr>
                      <m:t>𝐵</m:t>
                    </m:r>
                  </m:oMath>
                </a14:m>
                <a:r>
                  <a:rPr lang="en-GB" dirty="0"/>
                  <a:t>”</a:t>
                </a:r>
              </a:p>
              <a:p>
                <a:r>
                  <a:rPr lang="en-GB" sz="1600" dirty="0"/>
                  <a:t>Known as the </a:t>
                </a:r>
                <a:r>
                  <a:rPr lang="en-GB" sz="1600" b="1" dirty="0"/>
                  <a:t>union</a:t>
                </a:r>
                <a:r>
                  <a:rPr lang="en-GB" sz="1600" dirty="0"/>
                  <a:t> of </a:t>
                </a:r>
                <a14:m>
                  <m:oMath xmlns:m="http://schemas.openxmlformats.org/officeDocument/2006/math">
                    <m:r>
                      <a:rPr lang="en-GB" sz="1600" b="0" i="1" smtClean="0">
                        <a:latin typeface="Cambria Math" panose="02040503050406030204" pitchFamily="18" charset="0"/>
                      </a:rPr>
                      <m:t>𝐴</m:t>
                    </m:r>
                  </m:oMath>
                </a14:m>
                <a:r>
                  <a:rPr lang="en-GB" sz="1600" dirty="0"/>
                  <a:t> and </a:t>
                </a:r>
                <a14:m>
                  <m:oMath xmlns:m="http://schemas.openxmlformats.org/officeDocument/2006/math">
                    <m:r>
                      <a:rPr lang="en-GB" sz="1600" b="0" i="1" smtClean="0">
                        <a:latin typeface="Cambria Math" panose="02040503050406030204" pitchFamily="18" charset="0"/>
                      </a:rPr>
                      <m:t>𝐵</m:t>
                    </m:r>
                  </m:oMath>
                </a14:m>
                <a:r>
                  <a:rPr lang="en-GB" sz="1600" dirty="0"/>
                  <a:t>.</a:t>
                </a:r>
              </a:p>
            </p:txBody>
          </p:sp>
        </mc:Choice>
        <mc:Fallback xmlns="">
          <p:sp>
            <p:nvSpPr>
              <p:cNvPr id="21" name="TextBox 20"/>
              <p:cNvSpPr txBox="1">
                <a:spLocks noRot="1" noChangeAspect="1" noMove="1" noResize="1" noEditPoints="1" noAdjustHandles="1" noChangeArrowheads="1" noChangeShapeType="1" noTextEdit="1"/>
              </p:cNvSpPr>
              <p:nvPr/>
            </p:nvSpPr>
            <p:spPr>
              <a:xfrm>
                <a:off x="4809356" y="3185979"/>
                <a:ext cx="3456384" cy="615553"/>
              </a:xfrm>
              <a:prstGeom prst="rect">
                <a:avLst/>
              </a:prstGeom>
              <a:blipFill>
                <a:blip r:embed="rId10"/>
                <a:stretch>
                  <a:fillRect l="-1587" t="-5941" b="-11881"/>
                </a:stretch>
              </a:blipFill>
            </p:spPr>
            <p:txBody>
              <a:bodyPr/>
              <a:lstStyle/>
              <a:p>
                <a:r>
                  <a:rPr lang="en-GB">
                    <a:noFill/>
                  </a:rPr>
                  <a:t> </a:t>
                </a:r>
              </a:p>
            </p:txBody>
          </p:sp>
        </mc:Fallback>
      </mc:AlternateContent>
      <p:sp>
        <p:nvSpPr>
          <p:cNvPr id="22" name="Oval 21"/>
          <p:cNvSpPr/>
          <p:nvPr/>
        </p:nvSpPr>
        <p:spPr>
          <a:xfrm>
            <a:off x="5242276" y="1843945"/>
            <a:ext cx="1512168"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Oval 23"/>
          <p:cNvSpPr/>
          <p:nvPr/>
        </p:nvSpPr>
        <p:spPr>
          <a:xfrm>
            <a:off x="2119588" y="4444078"/>
            <a:ext cx="1512168" cy="1029375"/>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6" name="TextBox 25"/>
              <p:cNvSpPr txBox="1"/>
              <p:nvPr/>
            </p:nvSpPr>
            <p:spPr>
              <a:xfrm>
                <a:off x="1100844" y="4337752"/>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1100844" y="4337752"/>
                <a:ext cx="360040"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367056" y="4320327"/>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a:off x="3367056" y="4320327"/>
                <a:ext cx="360040" cy="369332"/>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37480" y="4074746"/>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GB" dirty="0"/>
              </a:p>
            </p:txBody>
          </p:sp>
        </mc:Choice>
        <mc:Fallback xmlns="">
          <p:sp>
            <p:nvSpPr>
              <p:cNvPr id="28" name="TextBox 27"/>
              <p:cNvSpPr txBox="1">
                <a:spLocks noRot="1" noChangeAspect="1" noMove="1" noResize="1" noEditPoints="1" noAdjustHandles="1" noChangeArrowheads="1" noChangeShapeType="1" noTextEdit="1"/>
              </p:cNvSpPr>
              <p:nvPr/>
            </p:nvSpPr>
            <p:spPr>
              <a:xfrm>
                <a:off x="537480" y="4074746"/>
                <a:ext cx="360040" cy="36933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72768" y="5785233"/>
                <a:ext cx="3456384" cy="615553"/>
              </a:xfrm>
              <a:prstGeom prst="rect">
                <a:avLst/>
              </a:prstGeom>
              <a:noFill/>
            </p:spPr>
            <p:txBody>
              <a:bodyPr wrap="square" rtlCol="0">
                <a:spAutoFit/>
              </a:bodyPr>
              <a:lstStyle/>
              <a:p>
                <a:r>
                  <a:rPr lang="en-GB" dirty="0"/>
                  <a:t>The event “not </a:t>
                </a:r>
                <a14:m>
                  <m:oMath xmlns:m="http://schemas.openxmlformats.org/officeDocument/2006/math">
                    <m:r>
                      <a:rPr lang="en-GB" b="0" i="1" smtClean="0">
                        <a:latin typeface="Cambria Math" panose="02040503050406030204" pitchFamily="18" charset="0"/>
                      </a:rPr>
                      <m:t>𝐴</m:t>
                    </m:r>
                  </m:oMath>
                </a14:m>
                <a:r>
                  <a:rPr lang="en-GB" dirty="0"/>
                  <a:t>”</a:t>
                </a:r>
              </a:p>
              <a:p>
                <a:r>
                  <a:rPr lang="en-GB" sz="1600" dirty="0"/>
                  <a:t>Known as the </a:t>
                </a:r>
                <a:r>
                  <a:rPr lang="en-GB" sz="1600" b="1" dirty="0"/>
                  <a:t>union</a:t>
                </a:r>
                <a:r>
                  <a:rPr lang="en-GB" sz="1600" dirty="0"/>
                  <a:t> of </a:t>
                </a:r>
                <a14:m>
                  <m:oMath xmlns:m="http://schemas.openxmlformats.org/officeDocument/2006/math">
                    <m:r>
                      <a:rPr lang="en-GB" sz="1600" b="0" i="1" smtClean="0">
                        <a:latin typeface="Cambria Math" panose="02040503050406030204" pitchFamily="18" charset="0"/>
                      </a:rPr>
                      <m:t>𝐴</m:t>
                    </m:r>
                  </m:oMath>
                </a14:m>
                <a:r>
                  <a:rPr lang="en-GB" sz="1600" dirty="0"/>
                  <a:t> and </a:t>
                </a:r>
                <a14:m>
                  <m:oMath xmlns:m="http://schemas.openxmlformats.org/officeDocument/2006/math">
                    <m:r>
                      <a:rPr lang="en-GB" sz="1600" b="0" i="1" smtClean="0">
                        <a:latin typeface="Cambria Math" panose="02040503050406030204" pitchFamily="18" charset="0"/>
                      </a:rPr>
                      <m:t>𝐵</m:t>
                    </m:r>
                  </m:oMath>
                </a14:m>
                <a:r>
                  <a:rPr lang="en-GB" sz="1600" dirty="0"/>
                  <a:t>.</a:t>
                </a:r>
              </a:p>
            </p:txBody>
          </p:sp>
        </mc:Choice>
        <mc:Fallback xmlns="">
          <p:sp>
            <p:nvSpPr>
              <p:cNvPr id="29" name="TextBox 28"/>
              <p:cNvSpPr txBox="1">
                <a:spLocks noRot="1" noChangeAspect="1" noMove="1" noResize="1" noEditPoints="1" noAdjustHandles="1" noChangeArrowheads="1" noChangeShapeType="1" noTextEdit="1"/>
              </p:cNvSpPr>
              <p:nvPr/>
            </p:nvSpPr>
            <p:spPr>
              <a:xfrm>
                <a:off x="772768" y="5785233"/>
                <a:ext cx="3456384" cy="615553"/>
              </a:xfrm>
              <a:prstGeom prst="rect">
                <a:avLst/>
              </a:prstGeom>
              <a:blipFill>
                <a:blip r:embed="rId14"/>
                <a:stretch>
                  <a:fillRect l="-1587" t="-4950" b="-11881"/>
                </a:stretch>
              </a:blipFill>
            </p:spPr>
            <p:txBody>
              <a:bodyPr/>
              <a:lstStyle/>
              <a:p>
                <a:r>
                  <a:rPr lang="en-GB">
                    <a:noFill/>
                  </a:rPr>
                  <a:t> </a:t>
                </a:r>
              </a:p>
            </p:txBody>
          </p:sp>
        </mc:Fallback>
      </mc:AlternateContent>
      <p:sp>
        <p:nvSpPr>
          <p:cNvPr id="23" name="Oval 22"/>
          <p:cNvSpPr/>
          <p:nvPr/>
        </p:nvSpPr>
        <p:spPr>
          <a:xfrm>
            <a:off x="1281332" y="4444077"/>
            <a:ext cx="1512168" cy="102937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0" name="Oval 29"/>
          <p:cNvSpPr/>
          <p:nvPr/>
        </p:nvSpPr>
        <p:spPr>
          <a:xfrm>
            <a:off x="2127020" y="4442396"/>
            <a:ext cx="1512168"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9" name="Oval 38"/>
          <p:cNvSpPr/>
          <p:nvPr/>
        </p:nvSpPr>
        <p:spPr>
          <a:xfrm>
            <a:off x="5232772" y="4442396"/>
            <a:ext cx="1512168" cy="1029375"/>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0" name="Oval 39"/>
          <p:cNvSpPr/>
          <p:nvPr/>
        </p:nvSpPr>
        <p:spPr>
          <a:xfrm>
            <a:off x="6156176" y="4442396"/>
            <a:ext cx="1512168" cy="102937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1" name="Rectangle 40"/>
          <p:cNvSpPr/>
          <p:nvPr/>
        </p:nvSpPr>
        <p:spPr>
          <a:xfrm>
            <a:off x="4932040" y="4188327"/>
            <a:ext cx="3024336" cy="15121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p:cNvSpPr txBox="1"/>
              <p:nvPr/>
            </p:nvSpPr>
            <p:spPr>
              <a:xfrm>
                <a:off x="5137432" y="433607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42" name="TextBox 41"/>
              <p:cNvSpPr txBox="1">
                <a:spLocks noRot="1" noChangeAspect="1" noMove="1" noResize="1" noEditPoints="1" noAdjustHandles="1" noChangeArrowheads="1" noChangeShapeType="1" noTextEdit="1"/>
              </p:cNvSpPr>
              <p:nvPr/>
            </p:nvSpPr>
            <p:spPr>
              <a:xfrm>
                <a:off x="5137432" y="4336070"/>
                <a:ext cx="360040" cy="369332"/>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403644" y="4318645"/>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7403644" y="4318645"/>
                <a:ext cx="360040" cy="369332"/>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574068" y="4073064"/>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GB" dirty="0"/>
              </a:p>
            </p:txBody>
          </p:sp>
        </mc:Choice>
        <mc:Fallback xmlns="">
          <p:sp>
            <p:nvSpPr>
              <p:cNvPr id="44" name="TextBox 43"/>
              <p:cNvSpPr txBox="1">
                <a:spLocks noRot="1" noChangeAspect="1" noMove="1" noResize="1" noEditPoints="1" noAdjustHandles="1" noChangeArrowheads="1" noChangeShapeType="1" noTextEdit="1"/>
              </p:cNvSpPr>
              <p:nvPr/>
            </p:nvSpPr>
            <p:spPr>
              <a:xfrm>
                <a:off x="4574068" y="4073064"/>
                <a:ext cx="360040" cy="369332"/>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809356" y="5783551"/>
                <a:ext cx="3456384" cy="646331"/>
              </a:xfrm>
              <a:prstGeom prst="rect">
                <a:avLst/>
              </a:prstGeom>
              <a:noFill/>
            </p:spPr>
            <p:txBody>
              <a:bodyPr wrap="square" rtlCol="0">
                <a:spAutoFit/>
              </a:bodyPr>
              <a:lstStyle/>
              <a:p>
                <a:r>
                  <a:rPr lang="en-GB" dirty="0"/>
                  <a:t>These can be combined, </a:t>
                </a:r>
              </a:p>
              <a:p>
                <a:r>
                  <a:rPr lang="en-GB" dirty="0"/>
                  <a:t>e.g. “</a:t>
                </a:r>
                <a14:m>
                  <m:oMath xmlns:m="http://schemas.openxmlformats.org/officeDocument/2006/math">
                    <m:r>
                      <a:rPr lang="en-GB" b="0" i="1" smtClean="0">
                        <a:latin typeface="Cambria Math" panose="02040503050406030204" pitchFamily="18" charset="0"/>
                      </a:rPr>
                      <m:t>𝐴</m:t>
                    </m:r>
                  </m:oMath>
                </a14:m>
                <a:r>
                  <a:rPr lang="en-GB" dirty="0"/>
                  <a:t> and not </a:t>
                </a:r>
                <a14:m>
                  <m:oMath xmlns:m="http://schemas.openxmlformats.org/officeDocument/2006/math">
                    <m:r>
                      <a:rPr lang="en-GB" b="0" i="1" smtClean="0">
                        <a:latin typeface="Cambria Math" panose="02040503050406030204" pitchFamily="18" charset="0"/>
                      </a:rPr>
                      <m:t>𝐵</m:t>
                    </m:r>
                  </m:oMath>
                </a14:m>
                <a:r>
                  <a:rPr lang="en-GB" dirty="0"/>
                  <a:t>”.</a:t>
                </a:r>
              </a:p>
            </p:txBody>
          </p:sp>
        </mc:Choice>
        <mc:Fallback xmlns="">
          <p:sp>
            <p:nvSpPr>
              <p:cNvPr id="45" name="TextBox 44"/>
              <p:cNvSpPr txBox="1">
                <a:spLocks noRot="1" noChangeAspect="1" noMove="1" noResize="1" noEditPoints="1" noAdjustHandles="1" noChangeArrowheads="1" noChangeShapeType="1" noTextEdit="1"/>
              </p:cNvSpPr>
              <p:nvPr/>
            </p:nvSpPr>
            <p:spPr>
              <a:xfrm>
                <a:off x="4809356" y="5783551"/>
                <a:ext cx="3456384" cy="646331"/>
              </a:xfrm>
              <a:prstGeom prst="rect">
                <a:avLst/>
              </a:prstGeom>
              <a:blipFill>
                <a:blip r:embed="rId18"/>
                <a:stretch>
                  <a:fillRect l="-1587" t="-5660" b="-14151"/>
                </a:stretch>
              </a:blipFill>
            </p:spPr>
            <p:txBody>
              <a:bodyPr/>
              <a:lstStyle/>
              <a:p>
                <a:r>
                  <a:rPr lang="en-GB">
                    <a:noFill/>
                  </a:rPr>
                  <a:t> </a:t>
                </a:r>
              </a:p>
            </p:txBody>
          </p:sp>
        </mc:Fallback>
      </mc:AlternateContent>
      <p:sp>
        <p:nvSpPr>
          <p:cNvPr id="46" name="Oval 45"/>
          <p:cNvSpPr/>
          <p:nvPr/>
        </p:nvSpPr>
        <p:spPr>
          <a:xfrm>
            <a:off x="5242276" y="4441517"/>
            <a:ext cx="1512168" cy="10293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69940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500"/>
                                        <p:tgtEl>
                                          <p:spTgt spid="4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fade">
                                      <p:cBhvr>
                                        <p:cTn id="100" dur="500"/>
                                        <p:tgtEl>
                                          <p:spTgt spid="4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6" grpId="0" animBg="1"/>
      <p:bldP spid="17" grpId="0" animBg="1"/>
      <p:bldP spid="12" grpId="0" animBg="1"/>
      <p:bldP spid="5" grpId="0" animBg="1"/>
      <p:bldP spid="6" grpId="0" animBg="1"/>
      <p:bldP spid="7" grpId="0" animBg="1"/>
      <p:bldP spid="8" grpId="0"/>
      <p:bldP spid="9" grpId="0"/>
      <p:bldP spid="10" grpId="0"/>
      <p:bldP spid="13" grpId="0"/>
      <p:bldP spid="15" grpId="0" animBg="1"/>
      <p:bldP spid="18" grpId="0"/>
      <p:bldP spid="19" grpId="0"/>
      <p:bldP spid="20" grpId="0"/>
      <p:bldP spid="21" grpId="0"/>
      <p:bldP spid="22" grpId="0" animBg="1"/>
      <p:bldP spid="24" grpId="0" animBg="1"/>
      <p:bldP spid="26" grpId="0"/>
      <p:bldP spid="27" grpId="0"/>
      <p:bldP spid="28" grpId="0"/>
      <p:bldP spid="29" grpId="0"/>
      <p:bldP spid="23" grpId="0" animBg="1"/>
      <p:bldP spid="30" grpId="0" animBg="1"/>
      <p:bldP spid="39" grpId="0" animBg="1"/>
      <p:bldP spid="40" grpId="0" animBg="1"/>
      <p:bldP spid="41" grpId="0" animBg="1"/>
      <p:bldP spid="42" grpId="0"/>
      <p:bldP spid="43" grpId="0"/>
      <p:bldP spid="44" grpId="0"/>
      <p:bldP spid="45" grpId="0"/>
      <p:bldP spid="4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24242</TotalTime>
  <Words>1933</Words>
  <Application>Microsoft Office PowerPoint</Application>
  <PresentationFormat>On-screen Show (4:3)</PresentationFormat>
  <Paragraphs>373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Wingdings</vt:lpstr>
      <vt:lpstr>Office Theme</vt:lpstr>
      <vt:lpstr>Stats1 Chapter 5 ::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J FROST (JAF)</cp:lastModifiedBy>
  <cp:revision>824</cp:revision>
  <dcterms:created xsi:type="dcterms:W3CDTF">2013-02-28T07:36:55Z</dcterms:created>
  <dcterms:modified xsi:type="dcterms:W3CDTF">2019-11-15T07:22:56Z</dcterms:modified>
</cp:coreProperties>
</file>