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39" r:id="rId2"/>
    <p:sldId id="306" r:id="rId3"/>
    <p:sldId id="307" r:id="rId4"/>
    <p:sldId id="308" r:id="rId5"/>
    <p:sldId id="337" r:id="rId6"/>
    <p:sldId id="338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09" r:id="rId18"/>
    <p:sldId id="295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666" r:id="rId29"/>
    <p:sldId id="682" r:id="rId30"/>
    <p:sldId id="683" r:id="rId31"/>
    <p:sldId id="684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3" r:id="rId41"/>
    <p:sldId id="694" r:id="rId42"/>
    <p:sldId id="69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61DAC-C932-42A2-9730-5B6276C0DC53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800A1-F18D-4D13-948C-E5C4B43484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27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FEA70-BBD5-4940-99F6-B1EED75F010D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5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0C87D-7A27-4875-A1D7-089736022BF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45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0C87D-7A27-4875-A1D7-089736022BF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9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72162-A1E6-40B8-B17D-D58A417E125D}" type="datetimeFigureOut">
              <a:rPr lang="en-GB" smtClean="0"/>
              <a:pPr/>
              <a:t>14/03/2023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0841-DE7C-40D5-9703-7BE09CC3F56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70.png"/><Relationship Id="rId3" Type="http://schemas.openxmlformats.org/officeDocument/2006/relationships/image" Target="../media/image1010.png"/><Relationship Id="rId7" Type="http://schemas.openxmlformats.org/officeDocument/2006/relationships/image" Target="../media/image140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80.png"/><Relationship Id="rId5" Type="http://schemas.openxmlformats.org/officeDocument/2006/relationships/image" Target="../media/image130.png"/><Relationship Id="rId15" Type="http://schemas.openxmlformats.org/officeDocument/2006/relationships/image" Target="../media/image201.png"/><Relationship Id="rId10" Type="http://schemas.openxmlformats.org/officeDocument/2006/relationships/image" Target="../media/image171.png"/><Relationship Id="rId4" Type="http://schemas.openxmlformats.org/officeDocument/2006/relationships/image" Target="../media/image120.png"/><Relationship Id="rId9" Type="http://schemas.openxmlformats.org/officeDocument/2006/relationships/image" Target="../media/image161.png"/><Relationship Id="rId14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0.png"/><Relationship Id="rId3" Type="http://schemas.openxmlformats.org/officeDocument/2006/relationships/image" Target="../media/image200.png"/><Relationship Id="rId7" Type="http://schemas.openxmlformats.org/officeDocument/2006/relationships/image" Target="../media/image2400.png"/><Relationship Id="rId12" Type="http://schemas.openxmlformats.org/officeDocument/2006/relationships/image" Target="../media/image5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0.png"/><Relationship Id="rId11" Type="http://schemas.openxmlformats.org/officeDocument/2006/relationships/image" Target="../media/image190.png"/><Relationship Id="rId5" Type="http://schemas.openxmlformats.org/officeDocument/2006/relationships/image" Target="../media/image220.png"/><Relationship Id="rId10" Type="http://schemas.openxmlformats.org/officeDocument/2006/relationships/image" Target="../media/image170.png"/><Relationship Id="rId4" Type="http://schemas.openxmlformats.org/officeDocument/2006/relationships/image" Target="../media/image210.png"/><Relationship Id="rId9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1.png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1.png"/><Relationship Id="rId5" Type="http://schemas.openxmlformats.org/officeDocument/2006/relationships/image" Target="../media/image241.png"/><Relationship Id="rId4" Type="http://schemas.openxmlformats.org/officeDocument/2006/relationships/image" Target="../media/image2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3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251.png"/><Relationship Id="rId4" Type="http://schemas.openxmlformats.org/officeDocument/2006/relationships/image" Target="../media/image2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5" Type="http://schemas.openxmlformats.org/officeDocument/2006/relationships/image" Target="../media/image261.png"/><Relationship Id="rId4" Type="http://schemas.openxmlformats.org/officeDocument/2006/relationships/image" Target="../media/image2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272.png"/><Relationship Id="rId4" Type="http://schemas.openxmlformats.org/officeDocument/2006/relationships/image" Target="../media/image2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280.png"/><Relationship Id="rId4" Type="http://schemas.openxmlformats.org/officeDocument/2006/relationships/image" Target="../media/image2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1.png"/><Relationship Id="rId4" Type="http://schemas.openxmlformats.org/officeDocument/2006/relationships/image" Target="../media/image3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7" Type="http://schemas.openxmlformats.org/officeDocument/2006/relationships/image" Target="../media/image380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764704"/>
            <a:ext cx="849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Question: </a:t>
            </a:r>
            <a:r>
              <a:rPr lang="en-GB" sz="2400" dirty="0"/>
              <a:t>Given there’s 5 red balls and 2 blue balls. What’s the probability that after two picks we have </a:t>
            </a:r>
            <a:r>
              <a:rPr lang="en-GB" sz="2400" b="1" dirty="0"/>
              <a:t>a red ball and a blue ball</a:t>
            </a:r>
            <a:r>
              <a:rPr lang="en-GB" sz="2400" dirty="0"/>
              <a:t>?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835696" y="3429000"/>
            <a:ext cx="1944216" cy="1080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35696" y="4509120"/>
            <a:ext cx="1944216" cy="936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37472" y="2564904"/>
            <a:ext cx="2338784" cy="855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3429000"/>
            <a:ext cx="2304256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37472" y="4653136"/>
            <a:ext cx="2338784" cy="855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517232"/>
            <a:ext cx="2304256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0996" y="3097450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88916" y="5194066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2240" y="2241738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9536" y="3448238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2240" y="4434661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2640" y="5626114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83768" y="278092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5</a:t>
            </a:r>
          </a:p>
          <a:p>
            <a:pPr algn="ctr"/>
            <a:r>
              <a:rPr lang="en-GB" sz="2800" dirty="0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508518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2</a:t>
            </a:r>
          </a:p>
          <a:p>
            <a:pPr algn="ctr"/>
            <a:r>
              <a:rPr lang="en-GB" sz="2800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8104" y="206084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4</a:t>
            </a:r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088" y="3573016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2</a:t>
            </a:r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8024" y="4437112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5</a:t>
            </a:r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048" y="566124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1</a:t>
            </a:r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11760" y="2780928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11760" y="5157192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08104" y="2132856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92080" y="3573016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88024" y="4509120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004048" y="5733256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41" name="TextBox 40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Tree Diagrams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444208" y="1556792"/>
            <a:ext cx="2376264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After first pick, there’s less balls to choose from, so probabilities change.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976" y="1614511"/>
            <a:ext cx="282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Bro Tip: </a:t>
            </a:r>
            <a:r>
              <a:rPr lang="en-GB" sz="1600" dirty="0"/>
              <a:t>Note that probabilities generally go on the lines, and events at the end.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59632" y="2418516"/>
            <a:ext cx="1224136" cy="27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4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8512794" cy="396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0985" y="1522102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85" y="1522102"/>
                <a:ext cx="576064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0051" y="2375833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051" y="2375833"/>
                <a:ext cx="576064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2120" y="1052736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052736"/>
                <a:ext cx="576064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1103" y="2200935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103" y="2200935"/>
                <a:ext cx="576064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38053" y="1665468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53" y="1665468"/>
                <a:ext cx="576064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8053" y="2761810"/>
                <a:ext cx="576064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053" y="2761810"/>
                <a:ext cx="576064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63476" y="3394220"/>
                <a:ext cx="295799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476" y="3394220"/>
                <a:ext cx="2957998" cy="7146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22453" y="4147730"/>
                <a:ext cx="2592288" cy="61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453" y="4147730"/>
                <a:ext cx="2592288" cy="61087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835696" y="1576503"/>
            <a:ext cx="864096" cy="558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35696" y="2403033"/>
            <a:ext cx="864096" cy="558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08104" y="1134594"/>
            <a:ext cx="864096" cy="2220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7918" y="3394220"/>
            <a:ext cx="2622014" cy="6599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28760" y="4145525"/>
            <a:ext cx="1856729" cy="701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56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5 – “The Birthday Paradox”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836712"/>
            <a:ext cx="8337645" cy="5184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19672" y="2060848"/>
                <a:ext cx="576064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𝟑𝟔𝟒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060848"/>
                <a:ext cx="576064" cy="6127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59632" y="3298755"/>
                <a:ext cx="1296144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𝟑𝟔𝟑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298755"/>
                <a:ext cx="1296144" cy="612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9592" y="4329770"/>
                <a:ext cx="5040560" cy="636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𝟑𝟔𝟒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𝟑𝟔𝟑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𝟑𝟑𝟔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𝟑𝟔𝟓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𝟐𝟗𝟑𝟕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29770"/>
                <a:ext cx="5040560" cy="6366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99592" y="5364347"/>
                <a:ext cx="28083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𝟐𝟗𝟑𝟕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𝟕𝟎𝟔𝟑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That’s surprisingly likely!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364347"/>
                <a:ext cx="2808312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95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475657" y="2105224"/>
            <a:ext cx="1014156" cy="626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7799" y="3372418"/>
            <a:ext cx="1014156" cy="626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06992" y="4393522"/>
            <a:ext cx="4445127" cy="626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9592" y="5418409"/>
            <a:ext cx="4445127" cy="626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115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6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20689"/>
            <a:ext cx="547095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3382022" cy="120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29200"/>
            <a:ext cx="6558989" cy="182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89599" y="538976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64</a:t>
            </a:r>
          </a:p>
          <a:p>
            <a:pPr algn="ctr"/>
            <a:r>
              <a:rPr lang="en-GB" sz="2400" b="1" dirty="0"/>
              <a:t>110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1916832"/>
            <a:ext cx="7846518" cy="2664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5029200"/>
            <a:ext cx="7846518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52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7 (Algebraic Trees)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980728"/>
            <a:ext cx="8442379" cy="3744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381" y="2060848"/>
                <a:ext cx="576064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81" y="2060848"/>
                <a:ext cx="576064" cy="5648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08104" y="1628800"/>
                <a:ext cx="576064" cy="564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628800"/>
                <a:ext cx="576064" cy="564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7445" y="3933056"/>
                <a:ext cx="2088232" cy="1722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445" y="3933056"/>
                <a:ext cx="2088232" cy="1722523"/>
              </a:xfrm>
              <a:prstGeom prst="rect">
                <a:avLst/>
              </a:prstGeom>
              <a:blipFill rotWithShape="0">
                <a:blip r:embed="rId5"/>
                <a:stretch>
                  <a:fillRect b="-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627784" y="3789040"/>
            <a:ext cx="1512168" cy="2016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77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8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8493880" cy="4032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63688" y="2132856"/>
                <a:ext cx="576064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132856"/>
                <a:ext cx="576064" cy="6164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07898" y="1700808"/>
                <a:ext cx="576064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898" y="1700808"/>
                <a:ext cx="576064" cy="616451"/>
              </a:xfrm>
              <a:prstGeom prst="rect">
                <a:avLst/>
              </a:prstGeom>
              <a:blipFill rotWithShape="0">
                <a:blip r:embed="rId4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39752" y="4161043"/>
                <a:ext cx="4105600" cy="26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−56=0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𝐺𝐺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161043"/>
                <a:ext cx="4105600" cy="26969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880384" y="4161042"/>
            <a:ext cx="3003578" cy="2623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18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</a:t>
              </a:r>
              <a:r>
                <a:rPr lang="en-GB" sz="3200" dirty="0">
                  <a:latin typeface="Wingdings" panose="05000000000000000000" pitchFamily="2" charset="2"/>
                </a:rPr>
                <a:t>N</a:t>
              </a:r>
              <a:r>
                <a:rPr lang="en-GB" sz="3200" baseline="-25000" dirty="0">
                  <a:latin typeface="+mj-lt"/>
                </a:rPr>
                <a:t>1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528" y="764704"/>
                <a:ext cx="8208912" cy="103945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[Maclaurin M68] </a:t>
                </a:r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have 44 socks in my drawer, each either red or black. In the dark I randomly pick two socks, and the probability that they do not match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192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473</m:t>
                        </m:r>
                      </m:den>
                    </m:f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How many of the 44 socks are red?</a:t>
                </a:r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208912" cy="1039452"/>
              </a:xfrm>
              <a:prstGeom prst="rect">
                <a:avLst/>
              </a:prstGeom>
              <a:blipFill rotWithShape="0">
                <a:blip r:embed="rId2"/>
                <a:stretch>
                  <a:fillRect b="-5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2132856"/>
                <a:ext cx="6984776" cy="2291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Suppose there 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red socks. There are therefore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44−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grey socks.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44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44−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44−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946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473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44−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=384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=384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+384=0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6984776" cy="2291846"/>
              </a:xfrm>
              <a:prstGeom prst="rect">
                <a:avLst/>
              </a:prstGeom>
              <a:blipFill rotWithShape="0">
                <a:blip r:embed="rId3"/>
                <a:stretch>
                  <a:fillRect l="-785" t="-1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18490" y="2101103"/>
            <a:ext cx="7569934" cy="23235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713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5536" y="764704"/>
                <a:ext cx="8424936" cy="15978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[Maclaurin 2013 Q4] Two coins are biased in such a way that, when they are both tossed once: </a:t>
                </a:r>
                <a:b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GB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the probability of getting two heads is the same as the probability of getting two tails; </a:t>
                </a:r>
                <a:b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(ii) the probability of getting one head and one tail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coin, what is the probability of getting a head?</a:t>
                </a:r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64704"/>
                <a:ext cx="8424936" cy="15978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4" name="TextBox 3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</a:t>
              </a:r>
              <a:r>
                <a:rPr lang="en-GB" sz="3200" dirty="0">
                  <a:latin typeface="Wingdings" panose="05000000000000000000" pitchFamily="2" charset="2"/>
                </a:rPr>
                <a:t>N</a:t>
              </a:r>
              <a:r>
                <a:rPr lang="en-GB" sz="3200" baseline="-25000" dirty="0">
                  <a:latin typeface="+mj-lt"/>
                </a:rPr>
                <a:t>2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9044" y="2429002"/>
                <a:ext cx="7915403" cy="4450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500" dirty="0"/>
                  <a:t>Let the probability of coin 1 being Heads be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500" dirty="0"/>
                  <a:t> and the probability of coin 2 being Heads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500" dirty="0"/>
                  <a:t>.</a:t>
                </a:r>
              </a:p>
              <a:p>
                <a:r>
                  <a:rPr lang="en-GB" sz="1500" dirty="0"/>
                  <a:t>Then using (</a:t>
                </a:r>
                <a:r>
                  <a:rPr lang="en-GB" sz="1500" dirty="0" err="1"/>
                  <a:t>i</a:t>
                </a:r>
                <a:r>
                  <a:rPr lang="en-GB" sz="15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500" dirty="0"/>
              </a:p>
              <a:p>
                <a:r>
                  <a:rPr lang="en-GB" sz="1500" dirty="0"/>
                  <a:t>Then using (ii):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5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1−2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5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+3=0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f>
                        <m:fPr>
                          <m:ctrlPr>
                            <a:rPr lang="en-GB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500" dirty="0"/>
              </a:p>
              <a:p>
                <a:r>
                  <a:rPr lang="en-GB" sz="1500" dirty="0"/>
                  <a:t>(and thus the other coin would be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500" dirty="0"/>
                  <a:t> or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5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44" y="2429002"/>
                <a:ext cx="7915403" cy="4450898"/>
              </a:xfrm>
              <a:prstGeom prst="rect">
                <a:avLst/>
              </a:prstGeom>
              <a:blipFill rotWithShape="0">
                <a:blip r:embed="rId3"/>
                <a:stretch>
                  <a:fillRect l="-308" t="-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39552" y="2441781"/>
            <a:ext cx="8280920" cy="42995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87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6926434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355976" y="5589240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1904</a:t>
            </a:r>
          </a:p>
          <a:p>
            <a:pPr algn="ctr"/>
            <a:r>
              <a:rPr lang="en-GB" sz="2800" dirty="0"/>
              <a:t>4495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5739" y="5643828"/>
            <a:ext cx="864096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5816" y="57332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Answer = </a:t>
            </a:r>
          </a:p>
        </p:txBody>
      </p:sp>
      <p:grpSp>
        <p:nvGrpSpPr>
          <p:cNvPr id="9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10" name="TextBox 9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Doing without a tree: Listing outcomes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381889" y="3051537"/>
            <a:ext cx="1584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BGG:</a:t>
            </a:r>
          </a:p>
          <a:p>
            <a:endParaRPr lang="en-GB" sz="2000" dirty="0"/>
          </a:p>
          <a:p>
            <a:r>
              <a:rPr lang="en-GB" sz="2800" dirty="0"/>
              <a:t>GBG:</a:t>
            </a:r>
          </a:p>
          <a:p>
            <a:endParaRPr lang="en-GB" sz="2800" dirty="0"/>
          </a:p>
          <a:p>
            <a:r>
              <a:rPr lang="en-GB" sz="2800" dirty="0"/>
              <a:t>GGB: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2160" y="692696"/>
            <a:ext cx="2880320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It’s usually quicker to just list the outcomes rather than draw a tree.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73977" y="3009216"/>
                <a:ext cx="2880320" cy="220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1904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13485</m:t>
                          </m:r>
                        </m:den>
                      </m:f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1904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13485</m:t>
                          </m:r>
                        </m:den>
                      </m:f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1904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13485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977" y="3009216"/>
                <a:ext cx="2880320" cy="2207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42429" y="3104964"/>
            <a:ext cx="6408712" cy="25892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  Working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584" y="908720"/>
                <a:ext cx="7920880" cy="4839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 have a bag consisting of 6 red balls, 4 blue and 3 green. I take three balls out of the bag at random. Find the probability that the balls are the same colour.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b="1" dirty="0"/>
                  <a:t>RRR: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𝟏𝟐𝟎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𝟏𝟕𝟏𝟔</m:t>
                        </m:r>
                      </m:den>
                    </m:f>
                  </m:oMath>
                </a14:m>
                <a:endParaRPr lang="en-GB" b="1" dirty="0"/>
              </a:p>
              <a:p>
                <a:r>
                  <a:rPr lang="en-GB" b="1" dirty="0"/>
                  <a:t>GGG: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𝟏𝟕𝟏𝟔</m:t>
                        </m:r>
                      </m:den>
                    </m:f>
                  </m:oMath>
                </a14:m>
                <a:endParaRPr lang="en-GB" b="1" dirty="0"/>
              </a:p>
              <a:p>
                <a:r>
                  <a:rPr lang="en-GB" b="1" dirty="0"/>
                  <a:t>BBB: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𝟏𝟕𝟏𝟔</m:t>
                        </m:r>
                      </m:den>
                    </m:f>
                  </m:oMath>
                </a14:m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𝒔𝒂𝒎𝒆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𝒄𝒐𝒍𝒐𝒖𝒓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𝟏𝟓𝟎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𝟏𝟕𝟏𝟔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𝟐𝟖𝟔</m:t>
                        </m:r>
                      </m:den>
                    </m:f>
                  </m:oMath>
                </a14:m>
                <a:r>
                  <a:rPr lang="en-GB" b="1" dirty="0"/>
                  <a:t>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What’s the probability they’re of different colours:</a:t>
                </a:r>
              </a:p>
              <a:p>
                <a:endParaRPr lang="en-GB" dirty="0"/>
              </a:p>
              <a:p>
                <a:r>
                  <a:rPr lang="en-GB" b="1" dirty="0"/>
                  <a:t>RGB: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𝟏𝟒𝟑</m:t>
                        </m:r>
                      </m:den>
                    </m:f>
                  </m:oMath>
                </a14:m>
                <a:endParaRPr lang="en-GB" b="1" dirty="0"/>
              </a:p>
              <a:p>
                <a:r>
                  <a:rPr lang="en-GB" b="1" dirty="0"/>
                  <a:t>Each of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GB" b="1" dirty="0"/>
                  <a:t> orderings of RGB will have the same probability.</a:t>
                </a:r>
              </a:p>
              <a:p>
                <a:r>
                  <a:rPr lang="en-GB" b="1" dirty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𝟏𝟒𝟑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𝟑𝟔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𝟏𝟒𝟑</m:t>
                        </m:r>
                      </m:den>
                    </m:f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08720"/>
                <a:ext cx="7920880" cy="4839017"/>
              </a:xfrm>
              <a:prstGeom prst="rect">
                <a:avLst/>
              </a:prstGeom>
              <a:blipFill rotWithShape="0">
                <a:blip r:embed="rId2"/>
                <a:stretch>
                  <a:fillRect l="-693" t="-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95536" y="980728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64502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Wingdings" pitchFamily="2" charset="2"/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329" y="1664881"/>
            <a:ext cx="4896544" cy="1684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4297087"/>
            <a:ext cx="655272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Probability 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5603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Provided on sheet.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6480720" cy="15696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Remember:</a:t>
            </a:r>
          </a:p>
          <a:p>
            <a:pPr marL="342900" indent="-342900">
              <a:buAutoNum type="arabicPeriod"/>
            </a:pPr>
            <a:r>
              <a:rPr lang="en-GB" sz="2400" dirty="0"/>
              <a:t>List the possible events that match.</a:t>
            </a:r>
          </a:p>
          <a:p>
            <a:pPr marL="342900" indent="-342900">
              <a:buAutoNum type="arabicPeriod"/>
            </a:pPr>
            <a:r>
              <a:rPr lang="en-GB" sz="2400" dirty="0"/>
              <a:t>Find the probability of each (by multiplying).</a:t>
            </a:r>
          </a:p>
          <a:p>
            <a:pPr marL="342900" indent="-342900">
              <a:buAutoNum type="arabicPeriod"/>
            </a:pPr>
            <a:r>
              <a:rPr lang="en-GB" sz="2400" dirty="0"/>
              <a:t>Add them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6021288"/>
            <a:ext cx="2915816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49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Question: </a:t>
            </a:r>
            <a:r>
              <a:rPr lang="en-GB" sz="2400" dirty="0"/>
              <a:t>Give there’s 5 red balls and 2 blue balls. What’s the probability that after two picks we have </a:t>
            </a:r>
            <a:r>
              <a:rPr lang="en-GB" sz="2400" b="1" dirty="0"/>
              <a:t>a red ball and a blue ball</a:t>
            </a:r>
            <a:r>
              <a:rPr lang="en-GB" sz="2400" dirty="0"/>
              <a:t>?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835696" y="3429000"/>
            <a:ext cx="1944216" cy="108012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35696" y="4509120"/>
            <a:ext cx="1944216" cy="93610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37472" y="2564904"/>
            <a:ext cx="2338784" cy="8557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0" y="3429000"/>
            <a:ext cx="2304256" cy="432048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37472" y="4653136"/>
            <a:ext cx="2338784" cy="85571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72000" y="5517232"/>
            <a:ext cx="2304256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00996" y="3097450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88916" y="5194066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2240" y="2241738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9536" y="3448238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32240" y="4434661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22640" y="5626114"/>
            <a:ext cx="7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83768" y="278092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5</a:t>
            </a:r>
          </a:p>
          <a:p>
            <a:pPr algn="ctr"/>
            <a:r>
              <a:rPr lang="en-GB" sz="2800" dirty="0"/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3768" y="508518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2</a:t>
            </a:r>
          </a:p>
          <a:p>
            <a:pPr algn="ctr"/>
            <a:r>
              <a:rPr lang="en-GB" sz="2800" dirty="0"/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08104" y="206084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4</a:t>
            </a:r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088" y="3573016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2</a:t>
            </a:r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8024" y="4437112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5</a:t>
            </a:r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04048" y="5661248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1</a:t>
            </a:r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96336" y="328498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5</a:t>
            </a:r>
          </a:p>
          <a:p>
            <a:pPr algn="ctr"/>
            <a:r>
              <a:rPr lang="en-GB" sz="2800" dirty="0"/>
              <a:t>21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24328" y="4365104"/>
            <a:ext cx="64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5</a:t>
            </a:r>
          </a:p>
          <a:p>
            <a:pPr algn="ctr"/>
            <a:r>
              <a:rPr lang="en-GB" sz="2800" dirty="0"/>
              <a:t>21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96336" y="3356992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596336" y="4437112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520" y="62373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P(red and blue) =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7704" y="6021288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u="sng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en-GB" sz="2000" b="1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95304" y="6060192"/>
            <a:ext cx="64807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9512" y="2060848"/>
            <a:ext cx="3600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We multiply across the matching branches, then add these values.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6" name="TextBox 35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Tree Diagrams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47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748464" cy="146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852936"/>
            <a:ext cx="6135178" cy="237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75656" y="2636912"/>
            <a:ext cx="7206782" cy="2736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92696"/>
            <a:ext cx="6120679" cy="219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996952"/>
            <a:ext cx="4373843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13590" y="2866058"/>
            <a:ext cx="7206782" cy="3991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764704"/>
            <a:ext cx="5506367" cy="160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492896"/>
            <a:ext cx="6048672" cy="419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48093" y="2464693"/>
            <a:ext cx="7206782" cy="4222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692697"/>
            <a:ext cx="5767496" cy="4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08920"/>
            <a:ext cx="5229225" cy="173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818622"/>
            <a:ext cx="4253061" cy="203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20272" y="30689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2</a:t>
            </a:r>
          </a:p>
          <a:p>
            <a:pPr algn="ctr"/>
            <a:r>
              <a:rPr lang="en-GB" sz="2400" b="1" dirty="0"/>
              <a:t>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272" y="537321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16</a:t>
            </a:r>
          </a:p>
          <a:p>
            <a:pPr algn="ctr"/>
            <a:r>
              <a:rPr lang="en-GB" sz="2400" b="1" dirty="0"/>
              <a:t>42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578" y="2753866"/>
            <a:ext cx="7314794" cy="1689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5578" y="4818622"/>
            <a:ext cx="7314794" cy="20393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692697"/>
            <a:ext cx="5832648" cy="173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20888"/>
            <a:ext cx="5904656" cy="278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5094934"/>
            <a:ext cx="4536504" cy="176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20272" y="3068960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222</a:t>
            </a:r>
          </a:p>
          <a:p>
            <a:pPr algn="ctr"/>
            <a:r>
              <a:rPr lang="en-GB" sz="2400" b="1" dirty="0"/>
              <a:t>380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584" y="2403350"/>
            <a:ext cx="7206782" cy="4454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20689"/>
            <a:ext cx="5470951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492896"/>
            <a:ext cx="3382022" cy="120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029200"/>
            <a:ext cx="6558989" cy="182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89599" y="5389766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64</a:t>
            </a:r>
          </a:p>
          <a:p>
            <a:pPr algn="ctr"/>
            <a:r>
              <a:rPr lang="en-GB" sz="2400" b="1" dirty="0"/>
              <a:t>110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1916832"/>
            <a:ext cx="7846518" cy="2664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9592" y="5029200"/>
            <a:ext cx="7846518" cy="1828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1871"/>
            <a:ext cx="7632848" cy="429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764704"/>
            <a:ext cx="7334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13590" y="2420888"/>
            <a:ext cx="7746842" cy="4437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Past Paper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92696"/>
            <a:ext cx="7920880" cy="243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429000"/>
            <a:ext cx="85534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92248" y="3429000"/>
            <a:ext cx="8584729" cy="3096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/>
                <a:t>RECAP</a:t>
              </a:r>
              <a:r>
                <a:rPr lang="en-GB" sz="3200" dirty="0"/>
                <a:t> :: Using sets for sample spaces and events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51520" y="76470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general, sets are used to represent </a:t>
            </a:r>
            <a:r>
              <a:rPr lang="en-GB" b="1" dirty="0"/>
              <a:t>collections of items</a:t>
            </a:r>
            <a:r>
              <a:rPr lang="en-GB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91466" y="2234571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𝝃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66" y="2234571"/>
                <a:ext cx="43204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1187624" y="2708920"/>
            <a:ext cx="6391932" cy="36724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2098204" y="3368040"/>
            <a:ext cx="2618576" cy="2549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531836" y="5540752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3945524" y="432212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2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5383336" y="387335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3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967968" y="4995520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4</a:t>
            </a:r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950284" y="475345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5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2758432" y="420508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87436" y="3727812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436" y="3727812"/>
                <a:ext cx="7200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37200" y="3356459"/>
                <a:ext cx="720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00" y="3356459"/>
                <a:ext cx="72008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3841092" y="3436620"/>
            <a:ext cx="2605428" cy="245866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2869" y="1238841"/>
                <a:ext cx="3961099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400" dirty="0"/>
                  <a:t>A </a:t>
                </a:r>
                <a:r>
                  <a:rPr lang="en-GB" sz="1400" b="1" dirty="0"/>
                  <a:t>sample space </a:t>
                </a:r>
                <a:r>
                  <a:rPr lang="en-GB" sz="1400" dirty="0"/>
                  <a:t>is </a:t>
                </a:r>
                <a:r>
                  <a:rPr lang="en-GB" sz="1400" b="1" dirty="0"/>
                  <a:t>set of all possible outcomes</a:t>
                </a:r>
                <a:r>
                  <a:rPr lang="en-GB" sz="1400" dirty="0"/>
                  <a:t>. We use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GB" sz="1400" dirty="0"/>
                  <a:t> (Greek ‘Xi’), or sometimes just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400" dirty="0"/>
                  <a:t>, to represent this set. We use a rectangle in a Venn Diagram.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9" y="1238841"/>
                <a:ext cx="3961099" cy="738664"/>
              </a:xfrm>
              <a:prstGeom prst="rect">
                <a:avLst/>
              </a:prstGeom>
              <a:blipFill>
                <a:blip r:embed="rId5"/>
                <a:stretch>
                  <a:fillRect l="-153"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3" idx="2"/>
          </p:cNvCxnSpPr>
          <p:nvPr/>
        </p:nvCxnSpPr>
        <p:spPr>
          <a:xfrm flipH="1">
            <a:off x="1475656" y="1977505"/>
            <a:ext cx="827763" cy="37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52355" y="1343907"/>
            <a:ext cx="194421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Each number represents an </a:t>
            </a:r>
            <a:r>
              <a:rPr lang="en-GB" sz="1400" b="1" dirty="0"/>
              <a:t>outcome</a:t>
            </a:r>
            <a:r>
              <a:rPr lang="en-GB" sz="1400" dirty="0"/>
              <a:t>.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243082" y="1851053"/>
            <a:ext cx="289038" cy="205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781583" y="926218"/>
            <a:ext cx="2190851" cy="12926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In probability, an </a:t>
            </a:r>
            <a:r>
              <a:rPr lang="en-GB" sz="1400" b="1" dirty="0"/>
              <a:t>event</a:t>
            </a:r>
            <a:r>
              <a:rPr lang="en-GB" sz="1400" dirty="0"/>
              <a:t> is a </a:t>
            </a:r>
            <a:r>
              <a:rPr lang="en-GB" sz="1400" b="1" dirty="0"/>
              <a:t>set of one or more outcomes</a:t>
            </a:r>
            <a:r>
              <a:rPr lang="en-GB" sz="1400" dirty="0"/>
              <a:t>. These are the circles in the Venn Diagram.</a:t>
            </a:r>
          </a:p>
          <a:p>
            <a:r>
              <a:rPr lang="en-GB" sz="1100" dirty="0"/>
              <a:t>We use capital letters for the variables representing sets.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6244244" y="2225040"/>
            <a:ext cx="819496" cy="105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64136" y="2108235"/>
                <a:ext cx="27577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600" dirty="0"/>
                  <a:t>“rolling an even number”</a:t>
                </a: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600" dirty="0"/>
                  <a:t>“rolling a prime number”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36" y="2108235"/>
                <a:ext cx="2757740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  <p:bldP spid="41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  <p:bldP spid="3" grpId="0" animBg="1"/>
      <p:bldP spid="54" grpId="0" animBg="1"/>
      <p:bldP spid="56" grpId="0" animBg="1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Combining events/sets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10168" y="4005064"/>
            <a:ext cx="354600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does it mean in this context?</a:t>
            </a:r>
          </a:p>
          <a:p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156176" y="4005064"/>
            <a:ext cx="237626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is the resulting set of outcomes?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23528" y="4651395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51395"/>
                <a:ext cx="2286640" cy="57780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63788" y="4651395"/>
                <a:ext cx="29266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Not A (the “</a:t>
                </a:r>
                <a:r>
                  <a:rPr lang="en-GB" sz="1600" b="1" u="sng" dirty="0"/>
                  <a:t>complement</a:t>
                </a:r>
                <a:r>
                  <a:rPr lang="en-GB" sz="1600" b="1" dirty="0"/>
                  <a:t>”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600" b="1" dirty="0"/>
                  <a:t>).</a:t>
                </a:r>
              </a:p>
              <a:p>
                <a:r>
                  <a:rPr lang="en-GB" sz="1600" dirty="0"/>
                  <a:t>i.e. Not rolling an even number.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4651395"/>
                <a:ext cx="2926666" cy="584775"/>
              </a:xfrm>
              <a:prstGeom prst="rect">
                <a:avLst/>
              </a:prstGeom>
              <a:blipFill>
                <a:blip r:embed="rId4"/>
                <a:stretch>
                  <a:fillRect l="-1250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79335" y="4751794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{1, 3, 5}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35" y="4751794"/>
                <a:ext cx="143868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2610168" y="5229200"/>
            <a:ext cx="5922272" cy="6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23528" y="5245300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∪</m:t>
                      </m:r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45300"/>
                <a:ext cx="2286640" cy="577805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63788" y="5245300"/>
                <a:ext cx="32645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A or B (the “</a:t>
                </a:r>
                <a:r>
                  <a:rPr lang="en-GB" sz="1600" b="1" u="sng" dirty="0"/>
                  <a:t>union</a:t>
                </a:r>
                <a:r>
                  <a:rPr lang="en-GB" sz="1600" b="1" dirty="0"/>
                  <a:t>”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600" dirty="0"/>
                  <a:t> </a:t>
                </a:r>
                <a:r>
                  <a:rPr lang="en-GB" sz="1600" b="1" dirty="0"/>
                  <a:t>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600" b="1" dirty="0"/>
                  <a:t>)</a:t>
                </a:r>
                <a:r>
                  <a:rPr lang="en-GB" sz="1600" dirty="0"/>
                  <a:t>. </a:t>
                </a:r>
                <a:br>
                  <a:rPr lang="en-GB" sz="1600" dirty="0"/>
                </a:br>
                <a:r>
                  <a:rPr lang="en-GB" sz="1600" dirty="0"/>
                  <a:t>i.e. Rolling an even or prime number.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5245300"/>
                <a:ext cx="3264572" cy="584775"/>
              </a:xfrm>
              <a:prstGeom prst="rect">
                <a:avLst/>
              </a:prstGeom>
              <a:blipFill>
                <a:blip r:embed="rId7"/>
                <a:stretch>
                  <a:fillRect l="-1119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08875" y="5360939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{2,3,4,5,6}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75" y="5360939"/>
                <a:ext cx="143868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2610168" y="5823105"/>
            <a:ext cx="59222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3528" y="5800888"/>
                <a:ext cx="2286640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∩</m:t>
                      </m:r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00888"/>
                <a:ext cx="228664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63787" y="5800888"/>
                <a:ext cx="35388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A and B (the “</a:t>
                </a:r>
                <a:r>
                  <a:rPr lang="en-GB" sz="1600" b="1" u="sng" dirty="0"/>
                  <a:t>intersection</a:t>
                </a:r>
                <a:r>
                  <a:rPr lang="en-GB" sz="1600" b="1" dirty="0"/>
                  <a:t>”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sz="1600" b="1" dirty="0"/>
                  <a:t>). </a:t>
                </a:r>
              </a:p>
              <a:p>
                <a:r>
                  <a:rPr lang="en-GB" sz="1600" dirty="0"/>
                  <a:t>i.e. Rolling a number which is even and  prime.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7" y="5800888"/>
                <a:ext cx="3538893" cy="830997"/>
              </a:xfrm>
              <a:prstGeom prst="rect">
                <a:avLst/>
              </a:prstGeom>
              <a:blipFill>
                <a:blip r:embed="rId10"/>
                <a:stretch>
                  <a:fillRect l="-1033" t="-2206" r="-1721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208751" y="6007967"/>
                <a:ext cx="432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{2}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51" y="6007967"/>
                <a:ext cx="432049" cy="369332"/>
              </a:xfrm>
              <a:prstGeom prst="rect">
                <a:avLst/>
              </a:prstGeom>
              <a:blipFill>
                <a:blip r:embed="rId11"/>
                <a:stretch>
                  <a:fillRect l="-4225" r="-19718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623043" y="6631885"/>
            <a:ext cx="59093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30159" y="4642266"/>
            <a:ext cx="3478715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52727" y="679359"/>
            <a:ext cx="5571496" cy="3170814"/>
            <a:chOff x="-145129" y="2591325"/>
            <a:chExt cx="6805362" cy="3934019"/>
          </a:xfrm>
        </p:grpSpPr>
        <p:grpSp>
          <p:nvGrpSpPr>
            <p:cNvPr id="40" name="Group 39"/>
            <p:cNvGrpSpPr/>
            <p:nvPr/>
          </p:nvGrpSpPr>
          <p:grpSpPr>
            <a:xfrm>
              <a:off x="-145129" y="2591325"/>
              <a:ext cx="6327988" cy="3507008"/>
              <a:chOff x="-157996" y="2586288"/>
              <a:chExt cx="7646320" cy="350700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475656" y="3356992"/>
                <a:ext cx="5436781" cy="2736304"/>
                <a:chOff x="647387" y="2824576"/>
                <a:chExt cx="7237335" cy="362876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647387" y="285293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1880" y="282457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475656" y="3193711"/>
                    <a:ext cx="5220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/>
                            </a:rPr>
                            <m:t>𝑨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3193711"/>
                    <a:ext cx="522058" cy="523220"/>
                  </a:xfrm>
                  <a:prstGeom prst="rect">
                    <a:avLst/>
                  </a:prstGeom>
                  <a:blipFill rotWithShape="1">
                    <a:blip r:embed="rId12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/>
              <p:cNvSpPr/>
              <p:nvPr/>
            </p:nvSpPr>
            <p:spPr>
              <a:xfrm>
                <a:off x="3923928" y="4388199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411760" y="3933056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447764" y="4869160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077530" y="3752302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473574" y="5095549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92280" y="4208179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73681" y="3226832"/>
                    <a:ext cx="5220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/>
                            </a:rPr>
                            <m:t>𝑩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3681" y="3226832"/>
                    <a:ext cx="522058" cy="523220"/>
                  </a:xfrm>
                  <a:prstGeom prst="rect">
                    <a:avLst/>
                  </a:prstGeom>
                  <a:blipFill rotWithShape="1">
                    <a:blip r:embed="rId13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-157996" y="2586288"/>
                    <a:ext cx="522058" cy="6491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7996" y="2586288"/>
                    <a:ext cx="522058" cy="6491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268301" y="2852936"/>
              <a:ext cx="6391932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09118" y="1077533"/>
                <a:ext cx="22141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the whole sample space (1 to 6)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even number on a die thrown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prime number on a die thrown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18" y="1077533"/>
                <a:ext cx="2214182" cy="2308324"/>
              </a:xfrm>
              <a:prstGeom prst="rect">
                <a:avLst/>
              </a:prstGeom>
              <a:blipFill>
                <a:blip r:embed="rId15"/>
                <a:stretch>
                  <a:fillRect l="-2198" t="-1587" r="-1923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6103047" y="4642266"/>
            <a:ext cx="242939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630159" y="5249257"/>
            <a:ext cx="3478715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03047" y="5249257"/>
            <a:ext cx="242939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630159" y="5852291"/>
            <a:ext cx="3478715" cy="763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03047" y="5852291"/>
            <a:ext cx="2429393" cy="763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76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268760"/>
            <a:ext cx="7272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...with replacement:</a:t>
            </a:r>
          </a:p>
          <a:p>
            <a:r>
              <a:rPr lang="en-GB" sz="2800" dirty="0"/>
              <a:t>The item is returned before another is chosen. The probability of each event on each trial is fixed.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32129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...without replacement:</a:t>
            </a:r>
          </a:p>
          <a:p>
            <a:r>
              <a:rPr lang="en-GB" sz="2800" dirty="0"/>
              <a:t>The item is not returned.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Total balls decreases by 1 each time.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/>
              <a:t>Number of items of this type decreases by 1.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6" name="TextBox 5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Summary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25760" y="5661248"/>
            <a:ext cx="8424936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Note that if the question doesn’t specify which, e.g. “You pick two balls from a bag”, then PRESUME WITHOUT REPLACEMENT.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Some fundamentals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610168" y="4005064"/>
            <a:ext cx="303417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does it mean in this context?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44342" y="4005064"/>
            <a:ext cx="280098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What is the resulting set of outcomes?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23528" y="4651395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∩</m:t>
                      </m:r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  <m:r>
                        <a:rPr lang="en-GB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651395"/>
                <a:ext cx="2286640" cy="57780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663787" y="4651395"/>
            <a:ext cx="2830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“A and not B”. </a:t>
            </a:r>
            <a:r>
              <a:rPr lang="en-GB" sz="1600" dirty="0"/>
              <a:t>Rolling a number which is even and not prime.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89775" y="4789894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{4,6}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75" y="4789894"/>
                <a:ext cx="1438686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2610168" y="5229200"/>
            <a:ext cx="5835160" cy="6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23528" y="5245300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∪</m:t>
                      </m:r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  <m:r>
                        <a:rPr lang="en-GB" b="0" i="1" smtClean="0">
                          <a:latin typeface="Cambria Math"/>
                        </a:rPr>
                        <m:t>)′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245300"/>
                <a:ext cx="2286640" cy="577805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663788" y="5245300"/>
            <a:ext cx="248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Rolling a number which is not [even or prime].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89775" y="5383799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{1}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75" y="5383799"/>
                <a:ext cx="1438686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flipV="1">
            <a:off x="2610168" y="5800888"/>
            <a:ext cx="5835160" cy="22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323528" y="5800888"/>
                <a:ext cx="2286640" cy="5778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800888"/>
                <a:ext cx="2286640" cy="577805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663788" y="5800888"/>
            <a:ext cx="248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Rolling a number which is not [even and prime].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89775" y="5939387"/>
                <a:ext cx="143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{1,3,4,5,6}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775" y="5939387"/>
                <a:ext cx="1438686" cy="369332"/>
              </a:xfrm>
              <a:prstGeom prst="rect">
                <a:avLst/>
              </a:prstGeom>
              <a:blipFill rotWithShape="1">
                <a:blip r:embed="rId8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2610168" y="6378693"/>
            <a:ext cx="58351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52727" y="679359"/>
            <a:ext cx="5571496" cy="3170814"/>
            <a:chOff x="-145129" y="2591325"/>
            <a:chExt cx="6805362" cy="3934019"/>
          </a:xfrm>
        </p:grpSpPr>
        <p:grpSp>
          <p:nvGrpSpPr>
            <p:cNvPr id="40" name="Group 39"/>
            <p:cNvGrpSpPr/>
            <p:nvPr/>
          </p:nvGrpSpPr>
          <p:grpSpPr>
            <a:xfrm>
              <a:off x="-145129" y="2591325"/>
              <a:ext cx="5851392" cy="3507008"/>
              <a:chOff x="-157996" y="2586288"/>
              <a:chExt cx="7070433" cy="3507008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475656" y="3356992"/>
                <a:ext cx="5436781" cy="2736304"/>
                <a:chOff x="647387" y="2824576"/>
                <a:chExt cx="7237335" cy="362876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647387" y="285293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491880" y="282457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475656" y="3193711"/>
                    <a:ext cx="5220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/>
                            </a:rPr>
                            <m:t>𝑨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5656" y="3193711"/>
                    <a:ext cx="522058" cy="523220"/>
                  </a:xfrm>
                  <a:prstGeom prst="rect">
                    <a:avLst/>
                  </a:prstGeom>
                  <a:blipFill rotWithShape="1">
                    <a:blip r:embed="rId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373681" y="3226832"/>
                    <a:ext cx="5220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/>
                            </a:rPr>
                            <m:t>𝑩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3681" y="3226832"/>
                    <a:ext cx="522058" cy="523220"/>
                  </a:xfrm>
                  <a:prstGeom prst="rect">
                    <a:avLst/>
                  </a:prstGeom>
                  <a:blipFill rotWithShape="1">
                    <a:blip r:embed="rId1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-157996" y="2586288"/>
                    <a:ext cx="522058" cy="6491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oMath>
                      </m:oMathPara>
                    </a14:m>
                    <a:endParaRPr lang="en-GB" sz="2800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7996" y="2586288"/>
                    <a:ext cx="522058" cy="64915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268301" y="2852936"/>
              <a:ext cx="6391932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09118" y="1077533"/>
                <a:ext cx="22141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𝑆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the whole sample space (1 to 6)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even number on a die thrown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GB" dirty="0"/>
                  <a:t> prime number on a die thrown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18" y="1077533"/>
                <a:ext cx="2214182" cy="2308324"/>
              </a:xfrm>
              <a:prstGeom prst="rect">
                <a:avLst/>
              </a:prstGeom>
              <a:blipFill rotWithShape="0">
                <a:blip r:embed="rId12"/>
                <a:stretch>
                  <a:fillRect l="-2198" t="-1587" r="-1923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3318386" y="2131697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93835" y="1764852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318229" y="2519351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99996" y="1619165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8331" y="2701820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65066" y="1986601"/>
            <a:ext cx="268335" cy="2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30159" y="4642266"/>
            <a:ext cx="301418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659151" y="4642265"/>
            <a:ext cx="2786178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30159" y="5225497"/>
            <a:ext cx="301418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59151" y="5225496"/>
            <a:ext cx="2786178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0159" y="5822392"/>
            <a:ext cx="3014183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59151" y="5822391"/>
            <a:ext cx="2786178" cy="564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35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reeform 69"/>
          <p:cNvSpPr/>
          <p:nvPr/>
        </p:nvSpPr>
        <p:spPr>
          <a:xfrm>
            <a:off x="3212327" y="2647784"/>
            <a:ext cx="1637969" cy="938254"/>
          </a:xfrm>
          <a:custGeom>
            <a:avLst/>
            <a:gdLst>
              <a:gd name="connsiteX0" fmla="*/ 0 w 1637969"/>
              <a:gd name="connsiteY0" fmla="*/ 71562 h 938254"/>
              <a:gd name="connsiteX1" fmla="*/ 135172 w 1637969"/>
              <a:gd name="connsiteY1" fmla="*/ 389614 h 938254"/>
              <a:gd name="connsiteX2" fmla="*/ 421419 w 1637969"/>
              <a:gd name="connsiteY2" fmla="*/ 675861 h 938254"/>
              <a:gd name="connsiteX3" fmla="*/ 683812 w 1637969"/>
              <a:gd name="connsiteY3" fmla="*/ 842839 h 938254"/>
              <a:gd name="connsiteX4" fmla="*/ 1033670 w 1637969"/>
              <a:gd name="connsiteY4" fmla="*/ 930303 h 938254"/>
              <a:gd name="connsiteX5" fmla="*/ 1288111 w 1637969"/>
              <a:gd name="connsiteY5" fmla="*/ 938254 h 938254"/>
              <a:gd name="connsiteX6" fmla="*/ 1534602 w 1637969"/>
              <a:gd name="connsiteY6" fmla="*/ 906449 h 938254"/>
              <a:gd name="connsiteX7" fmla="*/ 1637969 w 1637969"/>
              <a:gd name="connsiteY7" fmla="*/ 850790 h 938254"/>
              <a:gd name="connsiteX8" fmla="*/ 1574358 w 1637969"/>
              <a:gd name="connsiteY8" fmla="*/ 699715 h 938254"/>
              <a:gd name="connsiteX9" fmla="*/ 1431235 w 1637969"/>
              <a:gd name="connsiteY9" fmla="*/ 461176 h 938254"/>
              <a:gd name="connsiteX10" fmla="*/ 1288111 w 1637969"/>
              <a:gd name="connsiteY10" fmla="*/ 326004 h 938254"/>
              <a:gd name="connsiteX11" fmla="*/ 1017767 w 1637969"/>
              <a:gd name="connsiteY11" fmla="*/ 119270 h 938254"/>
              <a:gd name="connsiteX12" fmla="*/ 667910 w 1637969"/>
              <a:gd name="connsiteY12" fmla="*/ 0 h 938254"/>
              <a:gd name="connsiteX13" fmla="*/ 254442 w 1637969"/>
              <a:gd name="connsiteY13" fmla="*/ 0 h 938254"/>
              <a:gd name="connsiteX14" fmla="*/ 0 w 1637969"/>
              <a:gd name="connsiteY14" fmla="*/ 71562 h 93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37969" h="938254">
                <a:moveTo>
                  <a:pt x="0" y="71562"/>
                </a:moveTo>
                <a:lnTo>
                  <a:pt x="135172" y="389614"/>
                </a:lnTo>
                <a:lnTo>
                  <a:pt x="421419" y="675861"/>
                </a:lnTo>
                <a:lnTo>
                  <a:pt x="683812" y="842839"/>
                </a:lnTo>
                <a:lnTo>
                  <a:pt x="1033670" y="930303"/>
                </a:lnTo>
                <a:lnTo>
                  <a:pt x="1288111" y="938254"/>
                </a:lnTo>
                <a:lnTo>
                  <a:pt x="1534602" y="906449"/>
                </a:lnTo>
                <a:lnTo>
                  <a:pt x="1637969" y="850790"/>
                </a:lnTo>
                <a:lnTo>
                  <a:pt x="1574358" y="699715"/>
                </a:lnTo>
                <a:lnTo>
                  <a:pt x="1431235" y="461176"/>
                </a:lnTo>
                <a:lnTo>
                  <a:pt x="1288111" y="326004"/>
                </a:lnTo>
                <a:lnTo>
                  <a:pt x="1017767" y="119270"/>
                </a:lnTo>
                <a:lnTo>
                  <a:pt x="667910" y="0"/>
                </a:lnTo>
                <a:lnTo>
                  <a:pt x="254442" y="0"/>
                </a:lnTo>
                <a:lnTo>
                  <a:pt x="0" y="71562"/>
                </a:lnTo>
                <a:close/>
              </a:path>
            </a:pathLst>
          </a:custGeom>
          <a:solidFill>
            <a:srgbClr val="FFFF0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125761" y="5869726"/>
            <a:ext cx="259228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8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solidFill>
              <a:srgbClr val="FFFF00">
                <a:alpha val="53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solidFill>
              <a:srgbClr val="FFFF00">
                <a:alpha val="53000"/>
              </a:srgb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∪</m:t>
                      </m:r>
                      <m:r>
                        <a:rPr lang="en-GB" sz="3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38386" y="5869726"/>
            <a:ext cx="259228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4222143" y="3005593"/>
            <a:ext cx="636104" cy="572494"/>
          </a:xfrm>
          <a:custGeom>
            <a:avLst/>
            <a:gdLst>
              <a:gd name="connsiteX0" fmla="*/ 0 w 636104"/>
              <a:gd name="connsiteY0" fmla="*/ 556591 h 572494"/>
              <a:gd name="connsiteX1" fmla="*/ 143123 w 636104"/>
              <a:gd name="connsiteY1" fmla="*/ 572494 h 572494"/>
              <a:gd name="connsiteX2" fmla="*/ 349857 w 636104"/>
              <a:gd name="connsiteY2" fmla="*/ 572494 h 572494"/>
              <a:gd name="connsiteX3" fmla="*/ 516834 w 636104"/>
              <a:gd name="connsiteY3" fmla="*/ 532737 h 572494"/>
              <a:gd name="connsiteX4" fmla="*/ 636104 w 636104"/>
              <a:gd name="connsiteY4" fmla="*/ 500932 h 572494"/>
              <a:gd name="connsiteX5" fmla="*/ 580445 w 636104"/>
              <a:gd name="connsiteY5" fmla="*/ 365760 h 572494"/>
              <a:gd name="connsiteX6" fmla="*/ 508883 w 636104"/>
              <a:gd name="connsiteY6" fmla="*/ 230588 h 572494"/>
              <a:gd name="connsiteX7" fmla="*/ 381662 w 636104"/>
              <a:gd name="connsiteY7" fmla="*/ 47708 h 572494"/>
              <a:gd name="connsiteX8" fmla="*/ 318052 w 636104"/>
              <a:gd name="connsiteY8" fmla="*/ 0 h 572494"/>
              <a:gd name="connsiteX9" fmla="*/ 206734 w 636104"/>
              <a:gd name="connsiteY9" fmla="*/ 119270 h 572494"/>
              <a:gd name="connsiteX10" fmla="*/ 79513 w 636104"/>
              <a:gd name="connsiteY10" fmla="*/ 318052 h 572494"/>
              <a:gd name="connsiteX11" fmla="*/ 23854 w 636104"/>
              <a:gd name="connsiteY11" fmla="*/ 429370 h 572494"/>
              <a:gd name="connsiteX12" fmla="*/ 0 w 636104"/>
              <a:gd name="connsiteY12" fmla="*/ 556591 h 57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104" h="572494">
                <a:moveTo>
                  <a:pt x="0" y="556591"/>
                </a:moveTo>
                <a:lnTo>
                  <a:pt x="143123" y="572494"/>
                </a:lnTo>
                <a:lnTo>
                  <a:pt x="349857" y="572494"/>
                </a:lnTo>
                <a:lnTo>
                  <a:pt x="516834" y="532737"/>
                </a:lnTo>
                <a:lnTo>
                  <a:pt x="636104" y="500932"/>
                </a:lnTo>
                <a:lnTo>
                  <a:pt x="580445" y="365760"/>
                </a:lnTo>
                <a:lnTo>
                  <a:pt x="508883" y="230588"/>
                </a:lnTo>
                <a:lnTo>
                  <a:pt x="381662" y="47708"/>
                </a:lnTo>
                <a:lnTo>
                  <a:pt x="318052" y="0"/>
                </a:lnTo>
                <a:lnTo>
                  <a:pt x="206734" y="119270"/>
                </a:lnTo>
                <a:lnTo>
                  <a:pt x="79513" y="318052"/>
                </a:lnTo>
                <a:lnTo>
                  <a:pt x="23854" y="429370"/>
                </a:lnTo>
                <a:lnTo>
                  <a:pt x="0" y="55659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𝐵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25761" y="5869726"/>
            <a:ext cx="260491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1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3156668" y="1129085"/>
            <a:ext cx="2568271" cy="2441051"/>
          </a:xfrm>
          <a:custGeom>
            <a:avLst/>
            <a:gdLst>
              <a:gd name="connsiteX0" fmla="*/ 1057523 w 2568271"/>
              <a:gd name="connsiteY0" fmla="*/ 2441051 h 2441051"/>
              <a:gd name="connsiteX1" fmla="*/ 1192695 w 2568271"/>
              <a:gd name="connsiteY1" fmla="*/ 2075291 h 2441051"/>
              <a:gd name="connsiteX2" fmla="*/ 1399429 w 2568271"/>
              <a:gd name="connsiteY2" fmla="*/ 1852654 h 2441051"/>
              <a:gd name="connsiteX3" fmla="*/ 1733384 w 2568271"/>
              <a:gd name="connsiteY3" fmla="*/ 1630018 h 2441051"/>
              <a:gd name="connsiteX4" fmla="*/ 2059388 w 2568271"/>
              <a:gd name="connsiteY4" fmla="*/ 1542553 h 2441051"/>
              <a:gd name="connsiteX5" fmla="*/ 2274073 w 2568271"/>
              <a:gd name="connsiteY5" fmla="*/ 1526651 h 2441051"/>
              <a:gd name="connsiteX6" fmla="*/ 2536466 w 2568271"/>
              <a:gd name="connsiteY6" fmla="*/ 1518699 h 2441051"/>
              <a:gd name="connsiteX7" fmla="*/ 2568271 w 2568271"/>
              <a:gd name="connsiteY7" fmla="*/ 1176793 h 2441051"/>
              <a:gd name="connsiteX8" fmla="*/ 2480807 w 2568271"/>
              <a:gd name="connsiteY8" fmla="*/ 795131 h 2441051"/>
              <a:gd name="connsiteX9" fmla="*/ 2313829 w 2568271"/>
              <a:gd name="connsiteY9" fmla="*/ 516835 h 2441051"/>
              <a:gd name="connsiteX10" fmla="*/ 2107095 w 2568271"/>
              <a:gd name="connsiteY10" fmla="*/ 302150 h 2441051"/>
              <a:gd name="connsiteX11" fmla="*/ 1932167 w 2568271"/>
              <a:gd name="connsiteY11" fmla="*/ 166978 h 2441051"/>
              <a:gd name="connsiteX12" fmla="*/ 1614115 w 2568271"/>
              <a:gd name="connsiteY12" fmla="*/ 47708 h 2441051"/>
              <a:gd name="connsiteX13" fmla="*/ 1359673 w 2568271"/>
              <a:gd name="connsiteY13" fmla="*/ 0 h 2441051"/>
              <a:gd name="connsiteX14" fmla="*/ 1121134 w 2568271"/>
              <a:gd name="connsiteY14" fmla="*/ 0 h 2441051"/>
              <a:gd name="connsiteX15" fmla="*/ 874643 w 2568271"/>
              <a:gd name="connsiteY15" fmla="*/ 63611 h 2441051"/>
              <a:gd name="connsiteX16" fmla="*/ 588396 w 2568271"/>
              <a:gd name="connsiteY16" fmla="*/ 174929 h 2441051"/>
              <a:gd name="connsiteX17" fmla="*/ 429370 w 2568271"/>
              <a:gd name="connsiteY17" fmla="*/ 262393 h 2441051"/>
              <a:gd name="connsiteX18" fmla="*/ 222636 w 2568271"/>
              <a:gd name="connsiteY18" fmla="*/ 492981 h 2441051"/>
              <a:gd name="connsiteX19" fmla="*/ 111318 w 2568271"/>
              <a:gd name="connsiteY19" fmla="*/ 723569 h 2441051"/>
              <a:gd name="connsiteX20" fmla="*/ 7951 w 2568271"/>
              <a:gd name="connsiteY20" fmla="*/ 1065475 h 2441051"/>
              <a:gd name="connsiteX21" fmla="*/ 0 w 2568271"/>
              <a:gd name="connsiteY21" fmla="*/ 1407381 h 2441051"/>
              <a:gd name="connsiteX22" fmla="*/ 103367 w 2568271"/>
              <a:gd name="connsiteY22" fmla="*/ 1701579 h 2441051"/>
              <a:gd name="connsiteX23" fmla="*/ 222636 w 2568271"/>
              <a:gd name="connsiteY23" fmla="*/ 1924216 h 2441051"/>
              <a:gd name="connsiteX24" fmla="*/ 389614 w 2568271"/>
              <a:gd name="connsiteY24" fmla="*/ 2130950 h 2441051"/>
              <a:gd name="connsiteX25" fmla="*/ 612250 w 2568271"/>
              <a:gd name="connsiteY25" fmla="*/ 2282025 h 2441051"/>
              <a:gd name="connsiteX26" fmla="*/ 874643 w 2568271"/>
              <a:gd name="connsiteY26" fmla="*/ 2417197 h 2441051"/>
              <a:gd name="connsiteX27" fmla="*/ 1057523 w 2568271"/>
              <a:gd name="connsiteY27" fmla="*/ 2441051 h 244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68271" h="2441051">
                <a:moveTo>
                  <a:pt x="1057523" y="2441051"/>
                </a:moveTo>
                <a:lnTo>
                  <a:pt x="1192695" y="2075291"/>
                </a:lnTo>
                <a:lnTo>
                  <a:pt x="1399429" y="1852654"/>
                </a:lnTo>
                <a:lnTo>
                  <a:pt x="1733384" y="1630018"/>
                </a:lnTo>
                <a:lnTo>
                  <a:pt x="2059388" y="1542553"/>
                </a:lnTo>
                <a:lnTo>
                  <a:pt x="2274073" y="1526651"/>
                </a:lnTo>
                <a:lnTo>
                  <a:pt x="2536466" y="1518699"/>
                </a:lnTo>
                <a:lnTo>
                  <a:pt x="2568271" y="1176793"/>
                </a:lnTo>
                <a:lnTo>
                  <a:pt x="2480807" y="795131"/>
                </a:lnTo>
                <a:lnTo>
                  <a:pt x="2313829" y="516835"/>
                </a:lnTo>
                <a:lnTo>
                  <a:pt x="2107095" y="302150"/>
                </a:lnTo>
                <a:lnTo>
                  <a:pt x="1932167" y="166978"/>
                </a:lnTo>
                <a:lnTo>
                  <a:pt x="1614115" y="47708"/>
                </a:lnTo>
                <a:lnTo>
                  <a:pt x="1359673" y="0"/>
                </a:lnTo>
                <a:lnTo>
                  <a:pt x="1121134" y="0"/>
                </a:lnTo>
                <a:lnTo>
                  <a:pt x="874643" y="63611"/>
                </a:lnTo>
                <a:lnTo>
                  <a:pt x="588396" y="174929"/>
                </a:lnTo>
                <a:lnTo>
                  <a:pt x="429370" y="262393"/>
                </a:lnTo>
                <a:lnTo>
                  <a:pt x="222636" y="492981"/>
                </a:lnTo>
                <a:lnTo>
                  <a:pt x="111318" y="723569"/>
                </a:lnTo>
                <a:lnTo>
                  <a:pt x="7951" y="1065475"/>
                </a:lnTo>
                <a:lnTo>
                  <a:pt x="0" y="1407381"/>
                </a:lnTo>
                <a:lnTo>
                  <a:pt x="103367" y="1701579"/>
                </a:lnTo>
                <a:lnTo>
                  <a:pt x="222636" y="1924216"/>
                </a:lnTo>
                <a:lnTo>
                  <a:pt x="389614" y="2130950"/>
                </a:lnTo>
                <a:lnTo>
                  <a:pt x="612250" y="2282025"/>
                </a:lnTo>
                <a:lnTo>
                  <a:pt x="874643" y="2417197"/>
                </a:lnTo>
                <a:lnTo>
                  <a:pt x="1057523" y="2441051"/>
                </a:lnTo>
                <a:close/>
              </a:path>
            </a:pathLst>
          </a:custGeom>
          <a:solidFill>
            <a:srgbClr val="FFFF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25761" y="5869726"/>
            <a:ext cx="260491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1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8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3204376" y="2639833"/>
            <a:ext cx="1327867" cy="930303"/>
          </a:xfrm>
          <a:custGeom>
            <a:avLst/>
            <a:gdLst>
              <a:gd name="connsiteX0" fmla="*/ 0 w 1327867"/>
              <a:gd name="connsiteY0" fmla="*/ 71562 h 930303"/>
              <a:gd name="connsiteX1" fmla="*/ 349857 w 1327867"/>
              <a:gd name="connsiteY1" fmla="*/ 0 h 930303"/>
              <a:gd name="connsiteX2" fmla="*/ 675861 w 1327867"/>
              <a:gd name="connsiteY2" fmla="*/ 23854 h 930303"/>
              <a:gd name="connsiteX3" fmla="*/ 1033669 w 1327867"/>
              <a:gd name="connsiteY3" fmla="*/ 159026 h 930303"/>
              <a:gd name="connsiteX4" fmla="*/ 1288111 w 1327867"/>
              <a:gd name="connsiteY4" fmla="*/ 318052 h 930303"/>
              <a:gd name="connsiteX5" fmla="*/ 1327867 w 1327867"/>
              <a:gd name="connsiteY5" fmla="*/ 365760 h 930303"/>
              <a:gd name="connsiteX6" fmla="*/ 1168841 w 1327867"/>
              <a:gd name="connsiteY6" fmla="*/ 556591 h 930303"/>
              <a:gd name="connsiteX7" fmla="*/ 1073426 w 1327867"/>
              <a:gd name="connsiteY7" fmla="*/ 755374 h 930303"/>
              <a:gd name="connsiteX8" fmla="*/ 1001864 w 1327867"/>
              <a:gd name="connsiteY8" fmla="*/ 930303 h 930303"/>
              <a:gd name="connsiteX9" fmla="*/ 818984 w 1327867"/>
              <a:gd name="connsiteY9" fmla="*/ 890546 h 930303"/>
              <a:gd name="connsiteX10" fmla="*/ 524786 w 1327867"/>
              <a:gd name="connsiteY10" fmla="*/ 739471 h 930303"/>
              <a:gd name="connsiteX11" fmla="*/ 294198 w 1327867"/>
              <a:gd name="connsiteY11" fmla="*/ 580445 h 930303"/>
              <a:gd name="connsiteX12" fmla="*/ 182880 w 1327867"/>
              <a:gd name="connsiteY12" fmla="*/ 437322 h 930303"/>
              <a:gd name="connsiteX13" fmla="*/ 71561 w 1327867"/>
              <a:gd name="connsiteY13" fmla="*/ 238539 h 930303"/>
              <a:gd name="connsiteX14" fmla="*/ 0 w 1327867"/>
              <a:gd name="connsiteY14" fmla="*/ 71562 h 93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27867" h="930303">
                <a:moveTo>
                  <a:pt x="0" y="71562"/>
                </a:moveTo>
                <a:lnTo>
                  <a:pt x="349857" y="0"/>
                </a:lnTo>
                <a:lnTo>
                  <a:pt x="675861" y="23854"/>
                </a:lnTo>
                <a:lnTo>
                  <a:pt x="1033669" y="159026"/>
                </a:lnTo>
                <a:lnTo>
                  <a:pt x="1288111" y="318052"/>
                </a:lnTo>
                <a:lnTo>
                  <a:pt x="1327867" y="365760"/>
                </a:lnTo>
                <a:lnTo>
                  <a:pt x="1168841" y="556591"/>
                </a:lnTo>
                <a:lnTo>
                  <a:pt x="1073426" y="755374"/>
                </a:lnTo>
                <a:lnTo>
                  <a:pt x="1001864" y="930303"/>
                </a:lnTo>
                <a:lnTo>
                  <a:pt x="818984" y="890546"/>
                </a:lnTo>
                <a:lnTo>
                  <a:pt x="524786" y="739471"/>
                </a:lnTo>
                <a:lnTo>
                  <a:pt x="294198" y="580445"/>
                </a:lnTo>
                <a:lnTo>
                  <a:pt x="182880" y="437322"/>
                </a:lnTo>
                <a:lnTo>
                  <a:pt x="71561" y="238539"/>
                </a:lnTo>
                <a:lnTo>
                  <a:pt x="0" y="71562"/>
                </a:lnTo>
                <a:close/>
              </a:path>
            </a:pathLst>
          </a:custGeom>
          <a:solidFill>
            <a:srgbClr val="FFFF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172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𝐵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25761" y="5869726"/>
            <a:ext cx="260491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8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138386" y="1124744"/>
            <a:ext cx="2567038" cy="2454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2339752" y="2630827"/>
            <a:ext cx="2567038" cy="2454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4139952" y="2636912"/>
            <a:ext cx="2567038" cy="2454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131840" y="1124744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1399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3397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70368" y="958721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8" y="958721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09536" y="5963507"/>
                <a:ext cx="30304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36" y="5963507"/>
                <a:ext cx="303041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139952" y="602506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or</a:t>
            </a:r>
          </a:p>
          <a:p>
            <a:pPr algn="ctr"/>
            <a:r>
              <a:rPr lang="en-GB" sz="1400" dirty="0"/>
              <a:t>alternatively…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98878" y="5963507"/>
                <a:ext cx="30304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∪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∪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78" y="5963507"/>
                <a:ext cx="303041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109536" y="5960216"/>
            <a:ext cx="3030416" cy="6496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98878" y="5963506"/>
            <a:ext cx="3036962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7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7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138386" y="1124744"/>
            <a:ext cx="2567038" cy="24543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/>
          <p:cNvSpPr/>
          <p:nvPr/>
        </p:nvSpPr>
        <p:spPr>
          <a:xfrm>
            <a:off x="2339752" y="2630827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41399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3131840" y="1124744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41399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339752" y="2636912"/>
            <a:ext cx="2567038" cy="2454357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6852" y="9325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2" y="9325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761" y="5869726"/>
                <a:ext cx="2592288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125761" y="5869726"/>
            <a:ext cx="260491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8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4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9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3156668" y="1121134"/>
            <a:ext cx="2560320" cy="2441050"/>
          </a:xfrm>
          <a:custGeom>
            <a:avLst/>
            <a:gdLst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701579 w 2560320"/>
              <a:gd name="connsiteY26" fmla="*/ 2393343 h 2441050"/>
              <a:gd name="connsiteX27" fmla="*/ 1606163 w 2560320"/>
              <a:gd name="connsiteY27" fmla="*/ 2138901 h 2441050"/>
              <a:gd name="connsiteX28" fmla="*/ 1455089 w 2560320"/>
              <a:gd name="connsiteY28" fmla="*/ 1956021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560320" h="2441050">
                <a:moveTo>
                  <a:pt x="1057523" y="2441050"/>
                </a:moveTo>
                <a:lnTo>
                  <a:pt x="1057523" y="2441050"/>
                </a:lnTo>
                <a:lnTo>
                  <a:pt x="731520" y="2353586"/>
                </a:lnTo>
                <a:lnTo>
                  <a:pt x="477078" y="2202511"/>
                </a:lnTo>
                <a:lnTo>
                  <a:pt x="294198" y="2019631"/>
                </a:lnTo>
                <a:lnTo>
                  <a:pt x="174929" y="1820849"/>
                </a:lnTo>
                <a:lnTo>
                  <a:pt x="55659" y="1645920"/>
                </a:lnTo>
                <a:lnTo>
                  <a:pt x="7951" y="1359673"/>
                </a:lnTo>
                <a:lnTo>
                  <a:pt x="0" y="1121134"/>
                </a:lnTo>
                <a:lnTo>
                  <a:pt x="63610" y="818984"/>
                </a:lnTo>
                <a:lnTo>
                  <a:pt x="294198" y="445273"/>
                </a:lnTo>
                <a:lnTo>
                  <a:pt x="556591" y="214685"/>
                </a:lnTo>
                <a:lnTo>
                  <a:pt x="970059" y="23854"/>
                </a:lnTo>
                <a:lnTo>
                  <a:pt x="1264257" y="0"/>
                </a:lnTo>
                <a:lnTo>
                  <a:pt x="1701579" y="63610"/>
                </a:lnTo>
                <a:lnTo>
                  <a:pt x="2019631" y="246490"/>
                </a:lnTo>
                <a:lnTo>
                  <a:pt x="2297927" y="477078"/>
                </a:lnTo>
                <a:lnTo>
                  <a:pt x="2425148" y="723569"/>
                </a:lnTo>
                <a:lnTo>
                  <a:pt x="2544417" y="946205"/>
                </a:lnTo>
                <a:lnTo>
                  <a:pt x="2560320" y="1152939"/>
                </a:lnTo>
                <a:lnTo>
                  <a:pt x="2560320" y="1359673"/>
                </a:lnTo>
                <a:lnTo>
                  <a:pt x="2512612" y="1542553"/>
                </a:lnTo>
                <a:lnTo>
                  <a:pt x="2385391" y="1836751"/>
                </a:lnTo>
                <a:lnTo>
                  <a:pt x="2250219" y="2035534"/>
                </a:lnTo>
                <a:lnTo>
                  <a:pt x="2035534" y="2202511"/>
                </a:lnTo>
                <a:lnTo>
                  <a:pt x="1836751" y="2329732"/>
                </a:lnTo>
                <a:lnTo>
                  <a:pt x="1701579" y="2393343"/>
                </a:lnTo>
                <a:lnTo>
                  <a:pt x="1606163" y="2138901"/>
                </a:lnTo>
                <a:lnTo>
                  <a:pt x="1455089" y="1956021"/>
                </a:lnTo>
                <a:lnTo>
                  <a:pt x="1383527" y="1876508"/>
                </a:lnTo>
                <a:lnTo>
                  <a:pt x="1272209" y="2019631"/>
                </a:lnTo>
                <a:lnTo>
                  <a:pt x="1168842" y="2138901"/>
                </a:lnTo>
                <a:lnTo>
                  <a:pt x="1105231" y="2305878"/>
                </a:lnTo>
                <a:lnTo>
                  <a:pt x="1057523" y="2441050"/>
                </a:lnTo>
                <a:close/>
              </a:path>
            </a:pathLst>
          </a:cu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6852" y="9833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2" y="9833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4784" y="5901952"/>
                <a:ext cx="30304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GB" sz="3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</m:d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84" y="5901952"/>
                <a:ext cx="303041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84784" y="5901952"/>
            <a:ext cx="303041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91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2339752" y="1124744"/>
            <a:ext cx="4392489" cy="3960440"/>
            <a:chOff x="251520" y="1196752"/>
            <a:chExt cx="5544616" cy="5112568"/>
          </a:xfrm>
        </p:grpSpPr>
        <p:sp>
          <p:nvSpPr>
            <p:cNvPr id="44" name="Oval 43"/>
            <p:cNvSpPr/>
            <p:nvPr/>
          </p:nvSpPr>
          <p:spPr>
            <a:xfrm>
              <a:off x="1259632" y="1196752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251520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555776" y="3140968"/>
              <a:ext cx="3240360" cy="316835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052736"/>
                <a:ext cx="6480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933056"/>
                <a:ext cx="64807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861048"/>
                <a:ext cx="64807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3156668" y="1121133"/>
            <a:ext cx="2560320" cy="1876508"/>
          </a:xfrm>
          <a:custGeom>
            <a:avLst/>
            <a:gdLst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701579 w 2560320"/>
              <a:gd name="connsiteY26" fmla="*/ 2393343 h 2441050"/>
              <a:gd name="connsiteX27" fmla="*/ 1606163 w 2560320"/>
              <a:gd name="connsiteY27" fmla="*/ 2138901 h 2441050"/>
              <a:gd name="connsiteX28" fmla="*/ 1455089 w 2560320"/>
              <a:gd name="connsiteY28" fmla="*/ 1956021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701579 w 2560320"/>
              <a:gd name="connsiteY26" fmla="*/ 2393343 h 2441050"/>
              <a:gd name="connsiteX27" fmla="*/ 1606163 w 2560320"/>
              <a:gd name="connsiteY27" fmla="*/ 2138901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701579 w 2560320"/>
              <a:gd name="connsiteY26" fmla="*/ 2393343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1836751 w 2560320"/>
              <a:gd name="connsiteY25" fmla="*/ 2329732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035534 w 2560320"/>
              <a:gd name="connsiteY24" fmla="*/ 2202511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250219 w 2560320"/>
              <a:gd name="connsiteY23" fmla="*/ 2035534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385391 w 2560320"/>
              <a:gd name="connsiteY22" fmla="*/ 1836751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057523 w 2560320"/>
              <a:gd name="connsiteY0" fmla="*/ 2441050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33" fmla="*/ 1057523 w 2560320"/>
              <a:gd name="connsiteY33" fmla="*/ 2441050 h 2441050"/>
              <a:gd name="connsiteX0" fmla="*/ 1105231 w 2560320"/>
              <a:gd name="connsiteY0" fmla="*/ 2305878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32" fmla="*/ 1105231 w 2560320"/>
              <a:gd name="connsiteY32" fmla="*/ 2305878 h 2441050"/>
              <a:gd name="connsiteX0" fmla="*/ 1168842 w 2560320"/>
              <a:gd name="connsiteY0" fmla="*/ 2138901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31" fmla="*/ 1168842 w 2560320"/>
              <a:gd name="connsiteY31" fmla="*/ 2138901 h 2441050"/>
              <a:gd name="connsiteX0" fmla="*/ 1272209 w 2560320"/>
              <a:gd name="connsiteY0" fmla="*/ 2019631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272209 w 2560320"/>
              <a:gd name="connsiteY30" fmla="*/ 2019631 h 2441050"/>
              <a:gd name="connsiteX0" fmla="*/ 1064391 w 2560320"/>
              <a:gd name="connsiteY0" fmla="*/ 1645559 h 2441050"/>
              <a:gd name="connsiteX1" fmla="*/ 1057523 w 2560320"/>
              <a:gd name="connsiteY1" fmla="*/ 2441050 h 2441050"/>
              <a:gd name="connsiteX2" fmla="*/ 731520 w 2560320"/>
              <a:gd name="connsiteY2" fmla="*/ 2353586 h 2441050"/>
              <a:gd name="connsiteX3" fmla="*/ 477078 w 2560320"/>
              <a:gd name="connsiteY3" fmla="*/ 2202511 h 2441050"/>
              <a:gd name="connsiteX4" fmla="*/ 294198 w 2560320"/>
              <a:gd name="connsiteY4" fmla="*/ 2019631 h 2441050"/>
              <a:gd name="connsiteX5" fmla="*/ 174929 w 2560320"/>
              <a:gd name="connsiteY5" fmla="*/ 1820849 h 2441050"/>
              <a:gd name="connsiteX6" fmla="*/ 55659 w 2560320"/>
              <a:gd name="connsiteY6" fmla="*/ 1645920 h 2441050"/>
              <a:gd name="connsiteX7" fmla="*/ 7951 w 2560320"/>
              <a:gd name="connsiteY7" fmla="*/ 1359673 h 2441050"/>
              <a:gd name="connsiteX8" fmla="*/ 0 w 2560320"/>
              <a:gd name="connsiteY8" fmla="*/ 1121134 h 2441050"/>
              <a:gd name="connsiteX9" fmla="*/ 63610 w 2560320"/>
              <a:gd name="connsiteY9" fmla="*/ 818984 h 2441050"/>
              <a:gd name="connsiteX10" fmla="*/ 294198 w 2560320"/>
              <a:gd name="connsiteY10" fmla="*/ 445273 h 2441050"/>
              <a:gd name="connsiteX11" fmla="*/ 556591 w 2560320"/>
              <a:gd name="connsiteY11" fmla="*/ 214685 h 2441050"/>
              <a:gd name="connsiteX12" fmla="*/ 970059 w 2560320"/>
              <a:gd name="connsiteY12" fmla="*/ 23854 h 2441050"/>
              <a:gd name="connsiteX13" fmla="*/ 1264257 w 2560320"/>
              <a:gd name="connsiteY13" fmla="*/ 0 h 2441050"/>
              <a:gd name="connsiteX14" fmla="*/ 1701579 w 2560320"/>
              <a:gd name="connsiteY14" fmla="*/ 63610 h 2441050"/>
              <a:gd name="connsiteX15" fmla="*/ 2019631 w 2560320"/>
              <a:gd name="connsiteY15" fmla="*/ 246490 h 2441050"/>
              <a:gd name="connsiteX16" fmla="*/ 2297927 w 2560320"/>
              <a:gd name="connsiteY16" fmla="*/ 477078 h 2441050"/>
              <a:gd name="connsiteX17" fmla="*/ 2425148 w 2560320"/>
              <a:gd name="connsiteY17" fmla="*/ 723569 h 2441050"/>
              <a:gd name="connsiteX18" fmla="*/ 2544417 w 2560320"/>
              <a:gd name="connsiteY18" fmla="*/ 946205 h 2441050"/>
              <a:gd name="connsiteX19" fmla="*/ 2560320 w 2560320"/>
              <a:gd name="connsiteY19" fmla="*/ 1152939 h 2441050"/>
              <a:gd name="connsiteX20" fmla="*/ 2560320 w 2560320"/>
              <a:gd name="connsiteY20" fmla="*/ 1359673 h 2441050"/>
              <a:gd name="connsiteX21" fmla="*/ 2512612 w 2560320"/>
              <a:gd name="connsiteY21" fmla="*/ 1542553 h 2441050"/>
              <a:gd name="connsiteX22" fmla="*/ 2496227 w 2560320"/>
              <a:gd name="connsiteY22" fmla="*/ 1504242 h 2441050"/>
              <a:gd name="connsiteX23" fmla="*/ 2430328 w 2560320"/>
              <a:gd name="connsiteY23" fmla="*/ 1522916 h 2441050"/>
              <a:gd name="connsiteX24" fmla="*/ 2326479 w 2560320"/>
              <a:gd name="connsiteY24" fmla="*/ 1509784 h 2441050"/>
              <a:gd name="connsiteX25" fmla="*/ 2127696 w 2560320"/>
              <a:gd name="connsiteY25" fmla="*/ 1526168 h 2441050"/>
              <a:gd name="connsiteX26" fmla="*/ 1950961 w 2560320"/>
              <a:gd name="connsiteY26" fmla="*/ 1562070 h 2441050"/>
              <a:gd name="connsiteX27" fmla="*/ 1772417 w 2560320"/>
              <a:gd name="connsiteY27" fmla="*/ 1612428 h 2441050"/>
              <a:gd name="connsiteX28" fmla="*/ 1565925 w 2560320"/>
              <a:gd name="connsiteY28" fmla="*/ 1762058 h 2441050"/>
              <a:gd name="connsiteX29" fmla="*/ 1383527 w 2560320"/>
              <a:gd name="connsiteY29" fmla="*/ 1876508 h 2441050"/>
              <a:gd name="connsiteX30" fmla="*/ 1064391 w 2560320"/>
              <a:gd name="connsiteY30" fmla="*/ 1645559 h 2441050"/>
              <a:gd name="connsiteX0" fmla="*/ 1064391 w 2560320"/>
              <a:gd name="connsiteY0" fmla="*/ 1645559 h 2353586"/>
              <a:gd name="connsiteX1" fmla="*/ 905123 w 2560320"/>
              <a:gd name="connsiteY1" fmla="*/ 1582068 h 2353586"/>
              <a:gd name="connsiteX2" fmla="*/ 731520 w 2560320"/>
              <a:gd name="connsiteY2" fmla="*/ 2353586 h 2353586"/>
              <a:gd name="connsiteX3" fmla="*/ 477078 w 2560320"/>
              <a:gd name="connsiteY3" fmla="*/ 2202511 h 2353586"/>
              <a:gd name="connsiteX4" fmla="*/ 294198 w 2560320"/>
              <a:gd name="connsiteY4" fmla="*/ 2019631 h 2353586"/>
              <a:gd name="connsiteX5" fmla="*/ 174929 w 2560320"/>
              <a:gd name="connsiteY5" fmla="*/ 1820849 h 2353586"/>
              <a:gd name="connsiteX6" fmla="*/ 55659 w 2560320"/>
              <a:gd name="connsiteY6" fmla="*/ 1645920 h 2353586"/>
              <a:gd name="connsiteX7" fmla="*/ 7951 w 2560320"/>
              <a:gd name="connsiteY7" fmla="*/ 1359673 h 2353586"/>
              <a:gd name="connsiteX8" fmla="*/ 0 w 2560320"/>
              <a:gd name="connsiteY8" fmla="*/ 1121134 h 2353586"/>
              <a:gd name="connsiteX9" fmla="*/ 63610 w 2560320"/>
              <a:gd name="connsiteY9" fmla="*/ 818984 h 2353586"/>
              <a:gd name="connsiteX10" fmla="*/ 294198 w 2560320"/>
              <a:gd name="connsiteY10" fmla="*/ 445273 h 2353586"/>
              <a:gd name="connsiteX11" fmla="*/ 556591 w 2560320"/>
              <a:gd name="connsiteY11" fmla="*/ 214685 h 2353586"/>
              <a:gd name="connsiteX12" fmla="*/ 970059 w 2560320"/>
              <a:gd name="connsiteY12" fmla="*/ 23854 h 2353586"/>
              <a:gd name="connsiteX13" fmla="*/ 1264257 w 2560320"/>
              <a:gd name="connsiteY13" fmla="*/ 0 h 2353586"/>
              <a:gd name="connsiteX14" fmla="*/ 1701579 w 2560320"/>
              <a:gd name="connsiteY14" fmla="*/ 63610 h 2353586"/>
              <a:gd name="connsiteX15" fmla="*/ 2019631 w 2560320"/>
              <a:gd name="connsiteY15" fmla="*/ 246490 h 2353586"/>
              <a:gd name="connsiteX16" fmla="*/ 2297927 w 2560320"/>
              <a:gd name="connsiteY16" fmla="*/ 477078 h 2353586"/>
              <a:gd name="connsiteX17" fmla="*/ 2425148 w 2560320"/>
              <a:gd name="connsiteY17" fmla="*/ 723569 h 2353586"/>
              <a:gd name="connsiteX18" fmla="*/ 2544417 w 2560320"/>
              <a:gd name="connsiteY18" fmla="*/ 946205 h 2353586"/>
              <a:gd name="connsiteX19" fmla="*/ 2560320 w 2560320"/>
              <a:gd name="connsiteY19" fmla="*/ 1152939 h 2353586"/>
              <a:gd name="connsiteX20" fmla="*/ 2560320 w 2560320"/>
              <a:gd name="connsiteY20" fmla="*/ 1359673 h 2353586"/>
              <a:gd name="connsiteX21" fmla="*/ 2512612 w 2560320"/>
              <a:gd name="connsiteY21" fmla="*/ 1542553 h 2353586"/>
              <a:gd name="connsiteX22" fmla="*/ 2496227 w 2560320"/>
              <a:gd name="connsiteY22" fmla="*/ 1504242 h 2353586"/>
              <a:gd name="connsiteX23" fmla="*/ 2430328 w 2560320"/>
              <a:gd name="connsiteY23" fmla="*/ 1522916 h 2353586"/>
              <a:gd name="connsiteX24" fmla="*/ 2326479 w 2560320"/>
              <a:gd name="connsiteY24" fmla="*/ 1509784 h 2353586"/>
              <a:gd name="connsiteX25" fmla="*/ 2127696 w 2560320"/>
              <a:gd name="connsiteY25" fmla="*/ 1526168 h 2353586"/>
              <a:gd name="connsiteX26" fmla="*/ 1950961 w 2560320"/>
              <a:gd name="connsiteY26" fmla="*/ 1562070 h 2353586"/>
              <a:gd name="connsiteX27" fmla="*/ 1772417 w 2560320"/>
              <a:gd name="connsiteY27" fmla="*/ 1612428 h 2353586"/>
              <a:gd name="connsiteX28" fmla="*/ 1565925 w 2560320"/>
              <a:gd name="connsiteY28" fmla="*/ 1762058 h 2353586"/>
              <a:gd name="connsiteX29" fmla="*/ 1383527 w 2560320"/>
              <a:gd name="connsiteY29" fmla="*/ 1876508 h 2353586"/>
              <a:gd name="connsiteX30" fmla="*/ 1064391 w 2560320"/>
              <a:gd name="connsiteY30" fmla="*/ 1645559 h 2353586"/>
              <a:gd name="connsiteX0" fmla="*/ 1064391 w 2560320"/>
              <a:gd name="connsiteY0" fmla="*/ 1645559 h 2202511"/>
              <a:gd name="connsiteX1" fmla="*/ 905123 w 2560320"/>
              <a:gd name="connsiteY1" fmla="*/ 1582068 h 2202511"/>
              <a:gd name="connsiteX2" fmla="*/ 786938 w 2560320"/>
              <a:gd name="connsiteY2" fmla="*/ 1563877 h 2202511"/>
              <a:gd name="connsiteX3" fmla="*/ 477078 w 2560320"/>
              <a:gd name="connsiteY3" fmla="*/ 2202511 h 2202511"/>
              <a:gd name="connsiteX4" fmla="*/ 294198 w 2560320"/>
              <a:gd name="connsiteY4" fmla="*/ 2019631 h 2202511"/>
              <a:gd name="connsiteX5" fmla="*/ 174929 w 2560320"/>
              <a:gd name="connsiteY5" fmla="*/ 1820849 h 2202511"/>
              <a:gd name="connsiteX6" fmla="*/ 55659 w 2560320"/>
              <a:gd name="connsiteY6" fmla="*/ 1645920 h 2202511"/>
              <a:gd name="connsiteX7" fmla="*/ 7951 w 2560320"/>
              <a:gd name="connsiteY7" fmla="*/ 1359673 h 2202511"/>
              <a:gd name="connsiteX8" fmla="*/ 0 w 2560320"/>
              <a:gd name="connsiteY8" fmla="*/ 1121134 h 2202511"/>
              <a:gd name="connsiteX9" fmla="*/ 63610 w 2560320"/>
              <a:gd name="connsiteY9" fmla="*/ 818984 h 2202511"/>
              <a:gd name="connsiteX10" fmla="*/ 294198 w 2560320"/>
              <a:gd name="connsiteY10" fmla="*/ 445273 h 2202511"/>
              <a:gd name="connsiteX11" fmla="*/ 556591 w 2560320"/>
              <a:gd name="connsiteY11" fmla="*/ 214685 h 2202511"/>
              <a:gd name="connsiteX12" fmla="*/ 970059 w 2560320"/>
              <a:gd name="connsiteY12" fmla="*/ 23854 h 2202511"/>
              <a:gd name="connsiteX13" fmla="*/ 1264257 w 2560320"/>
              <a:gd name="connsiteY13" fmla="*/ 0 h 2202511"/>
              <a:gd name="connsiteX14" fmla="*/ 1701579 w 2560320"/>
              <a:gd name="connsiteY14" fmla="*/ 63610 h 2202511"/>
              <a:gd name="connsiteX15" fmla="*/ 2019631 w 2560320"/>
              <a:gd name="connsiteY15" fmla="*/ 246490 h 2202511"/>
              <a:gd name="connsiteX16" fmla="*/ 2297927 w 2560320"/>
              <a:gd name="connsiteY16" fmla="*/ 477078 h 2202511"/>
              <a:gd name="connsiteX17" fmla="*/ 2425148 w 2560320"/>
              <a:gd name="connsiteY17" fmla="*/ 723569 h 2202511"/>
              <a:gd name="connsiteX18" fmla="*/ 2544417 w 2560320"/>
              <a:gd name="connsiteY18" fmla="*/ 946205 h 2202511"/>
              <a:gd name="connsiteX19" fmla="*/ 2560320 w 2560320"/>
              <a:gd name="connsiteY19" fmla="*/ 1152939 h 2202511"/>
              <a:gd name="connsiteX20" fmla="*/ 2560320 w 2560320"/>
              <a:gd name="connsiteY20" fmla="*/ 1359673 h 2202511"/>
              <a:gd name="connsiteX21" fmla="*/ 2512612 w 2560320"/>
              <a:gd name="connsiteY21" fmla="*/ 1542553 h 2202511"/>
              <a:gd name="connsiteX22" fmla="*/ 2496227 w 2560320"/>
              <a:gd name="connsiteY22" fmla="*/ 1504242 h 2202511"/>
              <a:gd name="connsiteX23" fmla="*/ 2430328 w 2560320"/>
              <a:gd name="connsiteY23" fmla="*/ 1522916 h 2202511"/>
              <a:gd name="connsiteX24" fmla="*/ 2326479 w 2560320"/>
              <a:gd name="connsiteY24" fmla="*/ 1509784 h 2202511"/>
              <a:gd name="connsiteX25" fmla="*/ 2127696 w 2560320"/>
              <a:gd name="connsiteY25" fmla="*/ 1526168 h 2202511"/>
              <a:gd name="connsiteX26" fmla="*/ 1950961 w 2560320"/>
              <a:gd name="connsiteY26" fmla="*/ 1562070 h 2202511"/>
              <a:gd name="connsiteX27" fmla="*/ 1772417 w 2560320"/>
              <a:gd name="connsiteY27" fmla="*/ 1612428 h 2202511"/>
              <a:gd name="connsiteX28" fmla="*/ 1565925 w 2560320"/>
              <a:gd name="connsiteY28" fmla="*/ 1762058 h 2202511"/>
              <a:gd name="connsiteX29" fmla="*/ 1383527 w 2560320"/>
              <a:gd name="connsiteY29" fmla="*/ 1876508 h 2202511"/>
              <a:gd name="connsiteX30" fmla="*/ 1064391 w 2560320"/>
              <a:gd name="connsiteY30" fmla="*/ 1645559 h 2202511"/>
              <a:gd name="connsiteX0" fmla="*/ 1064391 w 2560320"/>
              <a:gd name="connsiteY0" fmla="*/ 1645559 h 2019631"/>
              <a:gd name="connsiteX1" fmla="*/ 905123 w 2560320"/>
              <a:gd name="connsiteY1" fmla="*/ 1582068 h 2019631"/>
              <a:gd name="connsiteX2" fmla="*/ 786938 w 2560320"/>
              <a:gd name="connsiteY2" fmla="*/ 1563877 h 2019631"/>
              <a:gd name="connsiteX3" fmla="*/ 587915 w 2560320"/>
              <a:gd name="connsiteY3" fmla="*/ 1551348 h 2019631"/>
              <a:gd name="connsiteX4" fmla="*/ 294198 w 2560320"/>
              <a:gd name="connsiteY4" fmla="*/ 2019631 h 2019631"/>
              <a:gd name="connsiteX5" fmla="*/ 174929 w 2560320"/>
              <a:gd name="connsiteY5" fmla="*/ 1820849 h 2019631"/>
              <a:gd name="connsiteX6" fmla="*/ 55659 w 2560320"/>
              <a:gd name="connsiteY6" fmla="*/ 1645920 h 2019631"/>
              <a:gd name="connsiteX7" fmla="*/ 7951 w 2560320"/>
              <a:gd name="connsiteY7" fmla="*/ 1359673 h 2019631"/>
              <a:gd name="connsiteX8" fmla="*/ 0 w 2560320"/>
              <a:gd name="connsiteY8" fmla="*/ 1121134 h 2019631"/>
              <a:gd name="connsiteX9" fmla="*/ 63610 w 2560320"/>
              <a:gd name="connsiteY9" fmla="*/ 818984 h 2019631"/>
              <a:gd name="connsiteX10" fmla="*/ 294198 w 2560320"/>
              <a:gd name="connsiteY10" fmla="*/ 445273 h 2019631"/>
              <a:gd name="connsiteX11" fmla="*/ 556591 w 2560320"/>
              <a:gd name="connsiteY11" fmla="*/ 214685 h 2019631"/>
              <a:gd name="connsiteX12" fmla="*/ 970059 w 2560320"/>
              <a:gd name="connsiteY12" fmla="*/ 23854 h 2019631"/>
              <a:gd name="connsiteX13" fmla="*/ 1264257 w 2560320"/>
              <a:gd name="connsiteY13" fmla="*/ 0 h 2019631"/>
              <a:gd name="connsiteX14" fmla="*/ 1701579 w 2560320"/>
              <a:gd name="connsiteY14" fmla="*/ 63610 h 2019631"/>
              <a:gd name="connsiteX15" fmla="*/ 2019631 w 2560320"/>
              <a:gd name="connsiteY15" fmla="*/ 246490 h 2019631"/>
              <a:gd name="connsiteX16" fmla="*/ 2297927 w 2560320"/>
              <a:gd name="connsiteY16" fmla="*/ 477078 h 2019631"/>
              <a:gd name="connsiteX17" fmla="*/ 2425148 w 2560320"/>
              <a:gd name="connsiteY17" fmla="*/ 723569 h 2019631"/>
              <a:gd name="connsiteX18" fmla="*/ 2544417 w 2560320"/>
              <a:gd name="connsiteY18" fmla="*/ 946205 h 2019631"/>
              <a:gd name="connsiteX19" fmla="*/ 2560320 w 2560320"/>
              <a:gd name="connsiteY19" fmla="*/ 1152939 h 2019631"/>
              <a:gd name="connsiteX20" fmla="*/ 2560320 w 2560320"/>
              <a:gd name="connsiteY20" fmla="*/ 1359673 h 2019631"/>
              <a:gd name="connsiteX21" fmla="*/ 2512612 w 2560320"/>
              <a:gd name="connsiteY21" fmla="*/ 1542553 h 2019631"/>
              <a:gd name="connsiteX22" fmla="*/ 2496227 w 2560320"/>
              <a:gd name="connsiteY22" fmla="*/ 1504242 h 2019631"/>
              <a:gd name="connsiteX23" fmla="*/ 2430328 w 2560320"/>
              <a:gd name="connsiteY23" fmla="*/ 1522916 h 2019631"/>
              <a:gd name="connsiteX24" fmla="*/ 2326479 w 2560320"/>
              <a:gd name="connsiteY24" fmla="*/ 1509784 h 2019631"/>
              <a:gd name="connsiteX25" fmla="*/ 2127696 w 2560320"/>
              <a:gd name="connsiteY25" fmla="*/ 1526168 h 2019631"/>
              <a:gd name="connsiteX26" fmla="*/ 1950961 w 2560320"/>
              <a:gd name="connsiteY26" fmla="*/ 1562070 h 2019631"/>
              <a:gd name="connsiteX27" fmla="*/ 1772417 w 2560320"/>
              <a:gd name="connsiteY27" fmla="*/ 1612428 h 2019631"/>
              <a:gd name="connsiteX28" fmla="*/ 1565925 w 2560320"/>
              <a:gd name="connsiteY28" fmla="*/ 1762058 h 2019631"/>
              <a:gd name="connsiteX29" fmla="*/ 1383527 w 2560320"/>
              <a:gd name="connsiteY29" fmla="*/ 1876508 h 2019631"/>
              <a:gd name="connsiteX30" fmla="*/ 1064391 w 2560320"/>
              <a:gd name="connsiteY30" fmla="*/ 1645559 h 2019631"/>
              <a:gd name="connsiteX0" fmla="*/ 1064391 w 2560320"/>
              <a:gd name="connsiteY0" fmla="*/ 1645559 h 1876508"/>
              <a:gd name="connsiteX1" fmla="*/ 905123 w 2560320"/>
              <a:gd name="connsiteY1" fmla="*/ 1582068 h 1876508"/>
              <a:gd name="connsiteX2" fmla="*/ 786938 w 2560320"/>
              <a:gd name="connsiteY2" fmla="*/ 1563877 h 1876508"/>
              <a:gd name="connsiteX3" fmla="*/ 587915 w 2560320"/>
              <a:gd name="connsiteY3" fmla="*/ 1551348 h 1876508"/>
              <a:gd name="connsiteX4" fmla="*/ 377325 w 2560320"/>
              <a:gd name="connsiteY4" fmla="*/ 1507013 h 1876508"/>
              <a:gd name="connsiteX5" fmla="*/ 174929 w 2560320"/>
              <a:gd name="connsiteY5" fmla="*/ 1820849 h 1876508"/>
              <a:gd name="connsiteX6" fmla="*/ 55659 w 2560320"/>
              <a:gd name="connsiteY6" fmla="*/ 1645920 h 1876508"/>
              <a:gd name="connsiteX7" fmla="*/ 7951 w 2560320"/>
              <a:gd name="connsiteY7" fmla="*/ 1359673 h 1876508"/>
              <a:gd name="connsiteX8" fmla="*/ 0 w 2560320"/>
              <a:gd name="connsiteY8" fmla="*/ 1121134 h 1876508"/>
              <a:gd name="connsiteX9" fmla="*/ 63610 w 2560320"/>
              <a:gd name="connsiteY9" fmla="*/ 818984 h 1876508"/>
              <a:gd name="connsiteX10" fmla="*/ 294198 w 2560320"/>
              <a:gd name="connsiteY10" fmla="*/ 445273 h 1876508"/>
              <a:gd name="connsiteX11" fmla="*/ 556591 w 2560320"/>
              <a:gd name="connsiteY11" fmla="*/ 214685 h 1876508"/>
              <a:gd name="connsiteX12" fmla="*/ 970059 w 2560320"/>
              <a:gd name="connsiteY12" fmla="*/ 23854 h 1876508"/>
              <a:gd name="connsiteX13" fmla="*/ 1264257 w 2560320"/>
              <a:gd name="connsiteY13" fmla="*/ 0 h 1876508"/>
              <a:gd name="connsiteX14" fmla="*/ 1701579 w 2560320"/>
              <a:gd name="connsiteY14" fmla="*/ 63610 h 1876508"/>
              <a:gd name="connsiteX15" fmla="*/ 2019631 w 2560320"/>
              <a:gd name="connsiteY15" fmla="*/ 246490 h 1876508"/>
              <a:gd name="connsiteX16" fmla="*/ 2297927 w 2560320"/>
              <a:gd name="connsiteY16" fmla="*/ 477078 h 1876508"/>
              <a:gd name="connsiteX17" fmla="*/ 2425148 w 2560320"/>
              <a:gd name="connsiteY17" fmla="*/ 723569 h 1876508"/>
              <a:gd name="connsiteX18" fmla="*/ 2544417 w 2560320"/>
              <a:gd name="connsiteY18" fmla="*/ 946205 h 1876508"/>
              <a:gd name="connsiteX19" fmla="*/ 2560320 w 2560320"/>
              <a:gd name="connsiteY19" fmla="*/ 1152939 h 1876508"/>
              <a:gd name="connsiteX20" fmla="*/ 2560320 w 2560320"/>
              <a:gd name="connsiteY20" fmla="*/ 1359673 h 1876508"/>
              <a:gd name="connsiteX21" fmla="*/ 2512612 w 2560320"/>
              <a:gd name="connsiteY21" fmla="*/ 1542553 h 1876508"/>
              <a:gd name="connsiteX22" fmla="*/ 2496227 w 2560320"/>
              <a:gd name="connsiteY22" fmla="*/ 1504242 h 1876508"/>
              <a:gd name="connsiteX23" fmla="*/ 2430328 w 2560320"/>
              <a:gd name="connsiteY23" fmla="*/ 1522916 h 1876508"/>
              <a:gd name="connsiteX24" fmla="*/ 2326479 w 2560320"/>
              <a:gd name="connsiteY24" fmla="*/ 1509784 h 1876508"/>
              <a:gd name="connsiteX25" fmla="*/ 2127696 w 2560320"/>
              <a:gd name="connsiteY25" fmla="*/ 1526168 h 1876508"/>
              <a:gd name="connsiteX26" fmla="*/ 1950961 w 2560320"/>
              <a:gd name="connsiteY26" fmla="*/ 1562070 h 1876508"/>
              <a:gd name="connsiteX27" fmla="*/ 1772417 w 2560320"/>
              <a:gd name="connsiteY27" fmla="*/ 1612428 h 1876508"/>
              <a:gd name="connsiteX28" fmla="*/ 1565925 w 2560320"/>
              <a:gd name="connsiteY28" fmla="*/ 1762058 h 1876508"/>
              <a:gd name="connsiteX29" fmla="*/ 1383527 w 2560320"/>
              <a:gd name="connsiteY29" fmla="*/ 1876508 h 1876508"/>
              <a:gd name="connsiteX30" fmla="*/ 1064391 w 2560320"/>
              <a:gd name="connsiteY30" fmla="*/ 1645559 h 1876508"/>
              <a:gd name="connsiteX0" fmla="*/ 1064391 w 2560320"/>
              <a:gd name="connsiteY0" fmla="*/ 1645559 h 1876508"/>
              <a:gd name="connsiteX1" fmla="*/ 905123 w 2560320"/>
              <a:gd name="connsiteY1" fmla="*/ 1582068 h 1876508"/>
              <a:gd name="connsiteX2" fmla="*/ 786938 w 2560320"/>
              <a:gd name="connsiteY2" fmla="*/ 1563877 h 1876508"/>
              <a:gd name="connsiteX3" fmla="*/ 587915 w 2560320"/>
              <a:gd name="connsiteY3" fmla="*/ 1551348 h 1876508"/>
              <a:gd name="connsiteX4" fmla="*/ 377325 w 2560320"/>
              <a:gd name="connsiteY4" fmla="*/ 1507013 h 1876508"/>
              <a:gd name="connsiteX5" fmla="*/ 216493 w 2560320"/>
              <a:gd name="connsiteY5" fmla="*/ 1516049 h 1876508"/>
              <a:gd name="connsiteX6" fmla="*/ 55659 w 2560320"/>
              <a:gd name="connsiteY6" fmla="*/ 1645920 h 1876508"/>
              <a:gd name="connsiteX7" fmla="*/ 7951 w 2560320"/>
              <a:gd name="connsiteY7" fmla="*/ 1359673 h 1876508"/>
              <a:gd name="connsiteX8" fmla="*/ 0 w 2560320"/>
              <a:gd name="connsiteY8" fmla="*/ 1121134 h 1876508"/>
              <a:gd name="connsiteX9" fmla="*/ 63610 w 2560320"/>
              <a:gd name="connsiteY9" fmla="*/ 818984 h 1876508"/>
              <a:gd name="connsiteX10" fmla="*/ 294198 w 2560320"/>
              <a:gd name="connsiteY10" fmla="*/ 445273 h 1876508"/>
              <a:gd name="connsiteX11" fmla="*/ 556591 w 2560320"/>
              <a:gd name="connsiteY11" fmla="*/ 214685 h 1876508"/>
              <a:gd name="connsiteX12" fmla="*/ 970059 w 2560320"/>
              <a:gd name="connsiteY12" fmla="*/ 23854 h 1876508"/>
              <a:gd name="connsiteX13" fmla="*/ 1264257 w 2560320"/>
              <a:gd name="connsiteY13" fmla="*/ 0 h 1876508"/>
              <a:gd name="connsiteX14" fmla="*/ 1701579 w 2560320"/>
              <a:gd name="connsiteY14" fmla="*/ 63610 h 1876508"/>
              <a:gd name="connsiteX15" fmla="*/ 2019631 w 2560320"/>
              <a:gd name="connsiteY15" fmla="*/ 246490 h 1876508"/>
              <a:gd name="connsiteX16" fmla="*/ 2297927 w 2560320"/>
              <a:gd name="connsiteY16" fmla="*/ 477078 h 1876508"/>
              <a:gd name="connsiteX17" fmla="*/ 2425148 w 2560320"/>
              <a:gd name="connsiteY17" fmla="*/ 723569 h 1876508"/>
              <a:gd name="connsiteX18" fmla="*/ 2544417 w 2560320"/>
              <a:gd name="connsiteY18" fmla="*/ 946205 h 1876508"/>
              <a:gd name="connsiteX19" fmla="*/ 2560320 w 2560320"/>
              <a:gd name="connsiteY19" fmla="*/ 1152939 h 1876508"/>
              <a:gd name="connsiteX20" fmla="*/ 2560320 w 2560320"/>
              <a:gd name="connsiteY20" fmla="*/ 1359673 h 1876508"/>
              <a:gd name="connsiteX21" fmla="*/ 2512612 w 2560320"/>
              <a:gd name="connsiteY21" fmla="*/ 1542553 h 1876508"/>
              <a:gd name="connsiteX22" fmla="*/ 2496227 w 2560320"/>
              <a:gd name="connsiteY22" fmla="*/ 1504242 h 1876508"/>
              <a:gd name="connsiteX23" fmla="*/ 2430328 w 2560320"/>
              <a:gd name="connsiteY23" fmla="*/ 1522916 h 1876508"/>
              <a:gd name="connsiteX24" fmla="*/ 2326479 w 2560320"/>
              <a:gd name="connsiteY24" fmla="*/ 1509784 h 1876508"/>
              <a:gd name="connsiteX25" fmla="*/ 2127696 w 2560320"/>
              <a:gd name="connsiteY25" fmla="*/ 1526168 h 1876508"/>
              <a:gd name="connsiteX26" fmla="*/ 1950961 w 2560320"/>
              <a:gd name="connsiteY26" fmla="*/ 1562070 h 1876508"/>
              <a:gd name="connsiteX27" fmla="*/ 1772417 w 2560320"/>
              <a:gd name="connsiteY27" fmla="*/ 1612428 h 1876508"/>
              <a:gd name="connsiteX28" fmla="*/ 1565925 w 2560320"/>
              <a:gd name="connsiteY28" fmla="*/ 1762058 h 1876508"/>
              <a:gd name="connsiteX29" fmla="*/ 1383527 w 2560320"/>
              <a:gd name="connsiteY29" fmla="*/ 1876508 h 1876508"/>
              <a:gd name="connsiteX30" fmla="*/ 1064391 w 2560320"/>
              <a:gd name="connsiteY30" fmla="*/ 1645559 h 187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60320" h="1876508">
                <a:moveTo>
                  <a:pt x="1064391" y="1645559"/>
                </a:moveTo>
                <a:cubicBezTo>
                  <a:pt x="1062102" y="1910723"/>
                  <a:pt x="907412" y="1316904"/>
                  <a:pt x="905123" y="1582068"/>
                </a:cubicBezTo>
                <a:lnTo>
                  <a:pt x="786938" y="1563877"/>
                </a:lnTo>
                <a:lnTo>
                  <a:pt x="587915" y="1551348"/>
                </a:lnTo>
                <a:lnTo>
                  <a:pt x="377325" y="1507013"/>
                </a:lnTo>
                <a:lnTo>
                  <a:pt x="216493" y="1516049"/>
                </a:lnTo>
                <a:lnTo>
                  <a:pt x="55659" y="1645920"/>
                </a:lnTo>
                <a:lnTo>
                  <a:pt x="7951" y="1359673"/>
                </a:lnTo>
                <a:lnTo>
                  <a:pt x="0" y="1121134"/>
                </a:lnTo>
                <a:lnTo>
                  <a:pt x="63610" y="818984"/>
                </a:lnTo>
                <a:lnTo>
                  <a:pt x="294198" y="445273"/>
                </a:lnTo>
                <a:lnTo>
                  <a:pt x="556591" y="214685"/>
                </a:lnTo>
                <a:lnTo>
                  <a:pt x="970059" y="23854"/>
                </a:lnTo>
                <a:lnTo>
                  <a:pt x="1264257" y="0"/>
                </a:lnTo>
                <a:lnTo>
                  <a:pt x="1701579" y="63610"/>
                </a:lnTo>
                <a:lnTo>
                  <a:pt x="2019631" y="246490"/>
                </a:lnTo>
                <a:lnTo>
                  <a:pt x="2297927" y="477078"/>
                </a:lnTo>
                <a:lnTo>
                  <a:pt x="2425148" y="723569"/>
                </a:lnTo>
                <a:lnTo>
                  <a:pt x="2544417" y="946205"/>
                </a:lnTo>
                <a:lnTo>
                  <a:pt x="2560320" y="1152939"/>
                </a:lnTo>
                <a:lnTo>
                  <a:pt x="2560320" y="1359673"/>
                </a:lnTo>
                <a:lnTo>
                  <a:pt x="2512612" y="1542553"/>
                </a:lnTo>
                <a:lnTo>
                  <a:pt x="2496227" y="1504242"/>
                </a:lnTo>
                <a:lnTo>
                  <a:pt x="2430328" y="1522916"/>
                </a:lnTo>
                <a:lnTo>
                  <a:pt x="2326479" y="1509784"/>
                </a:lnTo>
                <a:lnTo>
                  <a:pt x="2127696" y="1526168"/>
                </a:lnTo>
                <a:lnTo>
                  <a:pt x="1950961" y="1562070"/>
                </a:lnTo>
                <a:lnTo>
                  <a:pt x="1772417" y="1612428"/>
                </a:lnTo>
                <a:lnTo>
                  <a:pt x="1565925" y="1762058"/>
                </a:lnTo>
                <a:lnTo>
                  <a:pt x="1383527" y="1876508"/>
                </a:lnTo>
                <a:lnTo>
                  <a:pt x="1064391" y="1645559"/>
                </a:lnTo>
                <a:close/>
              </a:path>
            </a:pathLst>
          </a:custGeom>
          <a:solidFill>
            <a:srgbClr val="FFFF00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39552" y="980728"/>
            <a:ext cx="7920880" cy="460851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1452" y="957932"/>
                <a:ext cx="64807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dirty="0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52" y="957932"/>
                <a:ext cx="64807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84784" y="5901952"/>
                <a:ext cx="30304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𝐴</m:t>
                      </m:r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GB" sz="3600" b="0" i="1" smtClean="0">
                          <a:latin typeface="Cambria Math"/>
                        </a:rPr>
                        <m:t>∩</m:t>
                      </m:r>
                      <m:r>
                        <a:rPr lang="en-GB" sz="3600" b="0" i="1" smtClean="0">
                          <a:latin typeface="Cambria Math"/>
                        </a:rPr>
                        <m:t>𝐶</m:t>
                      </m:r>
                      <m:r>
                        <a:rPr lang="en-GB" sz="36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84" y="5901952"/>
                <a:ext cx="3030416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84785" y="5901952"/>
            <a:ext cx="3030415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area is indicated?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320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687063"/>
            <a:ext cx="5472608" cy="6170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61096" y="3938426"/>
                <a:ext cx="1978568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96" y="3938426"/>
                <a:ext cx="1978568" cy="7936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76256" y="5556836"/>
                <a:ext cx="2448272" cy="111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556836"/>
                <a:ext cx="2448272" cy="11131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5436096" y="4437112"/>
            <a:ext cx="1656184" cy="1800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508104" y="6113431"/>
            <a:ext cx="1656184" cy="6750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6295" y="3808841"/>
            <a:ext cx="1728191" cy="923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03656" y="5512952"/>
            <a:ext cx="1760831" cy="1157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12" name="TextBox 11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Example (on your sheet)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907704" y="299695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3</a:t>
            </a:r>
          </a:p>
          <a:p>
            <a:pPr algn="ctr"/>
            <a:r>
              <a:rPr lang="en-GB" b="1" dirty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7944" y="2060848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3</a:t>
            </a:r>
          </a:p>
          <a:p>
            <a:pPr algn="ctr"/>
            <a:r>
              <a:rPr lang="en-GB" b="1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3928" y="335699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5</a:t>
            </a:r>
          </a:p>
          <a:p>
            <a:pPr algn="ctr"/>
            <a:r>
              <a:rPr lang="en-GB" b="1" dirty="0"/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95936" y="5013176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5</a:t>
            </a:r>
          </a:p>
          <a:p>
            <a:pPr algn="ctr"/>
            <a:r>
              <a:rPr lang="en-GB" b="1" dirty="0"/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7944" y="4221088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3</a:t>
            </a:r>
          </a:p>
          <a:p>
            <a:pPr algn="ctr"/>
            <a:r>
              <a:rPr lang="en-GB" b="1" dirty="0"/>
              <a:t>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35696" y="2924944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23928" y="1988840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51920" y="3212976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67944" y="4077072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23928" y="4941168"/>
            <a:ext cx="792088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5650" y="2352755"/>
                <a:ext cx="7200800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A card is selected at random from a pack of 52 playing cards.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be the event that the card is an ace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the event that the card is a diamond. Find:</a:t>
                </a:r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dirty="0"/>
                  <a:t>        b)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GB" dirty="0"/>
                  <a:t>      c)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     d)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0" y="2352755"/>
                <a:ext cx="7200800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5536" y="836712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Venn Diagram can either contain:</a:t>
            </a:r>
          </a:p>
          <a:p>
            <a:pPr marL="342900" indent="-342900">
              <a:buAutoNum type="alphaLcParenBoth"/>
            </a:pPr>
            <a:r>
              <a:rPr lang="en-GB" dirty="0"/>
              <a:t>The </a:t>
            </a:r>
            <a:r>
              <a:rPr lang="en-GB" b="1" dirty="0"/>
              <a:t>specific outcomes </a:t>
            </a:r>
            <a:r>
              <a:rPr lang="en-GB" dirty="0"/>
              <a:t>in each set</a:t>
            </a:r>
          </a:p>
          <a:p>
            <a:pPr marL="342900" indent="-342900">
              <a:buAutoNum type="alphaLcParenBoth"/>
            </a:pPr>
            <a:r>
              <a:rPr lang="en-GB" dirty="0"/>
              <a:t>The number of items in the set (i.e. </a:t>
            </a:r>
            <a:r>
              <a:rPr lang="en-GB" b="1" dirty="0"/>
              <a:t>frequencies</a:t>
            </a:r>
            <a:r>
              <a:rPr lang="en-GB" dirty="0"/>
              <a:t>)</a:t>
            </a:r>
          </a:p>
          <a:p>
            <a:pPr marL="342900" indent="-342900">
              <a:buAutoNum type="alphaLcParenBoth"/>
            </a:pPr>
            <a:r>
              <a:rPr lang="en-GB" dirty="0"/>
              <a:t>The </a:t>
            </a:r>
            <a:r>
              <a:rPr lang="en-GB" b="1" dirty="0"/>
              <a:t>probability</a:t>
            </a:r>
            <a:r>
              <a:rPr lang="en-GB" dirty="0"/>
              <a:t> of being in that set.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5076" y="1090836"/>
            <a:ext cx="252028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This will usually be stated or made obvious from the context.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664200" y="1371600"/>
            <a:ext cx="563984" cy="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03437" y="4091930"/>
            <a:ext cx="252028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505372" y="4256136"/>
            <a:ext cx="1298788" cy="104738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188322" y="4256136"/>
            <a:ext cx="1298788" cy="104738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361356" y="419898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56" y="4198986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05808" y="419898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08" y="4198986"/>
                <a:ext cx="288032" cy="369332"/>
              </a:xfrm>
              <a:prstGeom prst="rect">
                <a:avLst/>
              </a:prstGeom>
              <a:blipFill>
                <a:blip r:embed="rId4"/>
                <a:stretch>
                  <a:fillRect r="-14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347372" y="4583558"/>
            <a:ext cx="360040" cy="37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79596" y="4637274"/>
            <a:ext cx="5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0215" y="4633261"/>
            <a:ext cx="50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8633" y="5090750"/>
            <a:ext cx="41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78384" y="3905616"/>
                <a:ext cx="2736304" cy="2174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384" y="3905616"/>
                <a:ext cx="2736304" cy="2174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948369" y="3868798"/>
            <a:ext cx="2975559" cy="18644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Venn Diagram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01487" y="3868798"/>
            <a:ext cx="2686053" cy="5889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01487" y="4457700"/>
            <a:ext cx="2686053" cy="5181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01487" y="4972402"/>
            <a:ext cx="2686053" cy="521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01486" y="5487104"/>
            <a:ext cx="2686053" cy="521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57524" y="4247029"/>
            <a:ext cx="1656184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For union, I visualise this ‘figure-of-8’ shape: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</p:txBody>
      </p:sp>
      <p:sp>
        <p:nvSpPr>
          <p:cNvPr id="27" name="Oval 26"/>
          <p:cNvSpPr/>
          <p:nvPr/>
        </p:nvSpPr>
        <p:spPr>
          <a:xfrm>
            <a:off x="7687160" y="4732764"/>
            <a:ext cx="549350" cy="4869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086650" y="4732764"/>
            <a:ext cx="519844" cy="4869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7086600" y="4747260"/>
            <a:ext cx="281632" cy="2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65099" y="3830320"/>
            <a:ext cx="1656184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Think “A and D”.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139940" y="3930427"/>
            <a:ext cx="228292" cy="5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836712"/>
                <a:ext cx="7200800" cy="206697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GB" dirty="0"/>
                  <a:t>,</a:t>
                </a:r>
              </a:p>
              <a:p>
                <a:pPr marL="342900" indent="-342900">
                  <a:buAutoNum type="alphaLcPeriod"/>
                </a:pPr>
                <a:r>
                  <a:rPr lang="en-GB" dirty="0"/>
                  <a:t>Explain why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are not independent.</a:t>
                </a:r>
              </a:p>
              <a:p>
                <a:r>
                  <a:rPr lang="en-GB" dirty="0"/>
                  <a:t>Given also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GB" dirty="0"/>
                  <a:t>, that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are mutually exclusive and that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are independent,</a:t>
                </a:r>
              </a:p>
              <a:p>
                <a:r>
                  <a:rPr lang="en-GB" dirty="0"/>
                  <a:t>b. Draw a Venn diagram to illustrate the events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, showing the probabilities for each region.</a:t>
                </a:r>
              </a:p>
              <a:p>
                <a:r>
                  <a:rPr lang="en-GB" dirty="0"/>
                  <a:t>c.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7200800" cy="2066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96307" y="3931920"/>
            <a:ext cx="3196424" cy="22190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39430" y="4470257"/>
            <a:ext cx="1268194" cy="12241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660422" y="4470257"/>
            <a:ext cx="1268194" cy="12241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427498" y="4470257"/>
            <a:ext cx="1268194" cy="122413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43608" y="42210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221088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27604" y="414957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04" y="4149576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59134" y="419109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34" y="4191095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09328" y="4922118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31788" y="4951363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6462" y="4539502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0.07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3298" y="4932241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8616" y="4977366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5038" y="5806770"/>
            <a:ext cx="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0.43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7301" y="3291353"/>
                <a:ext cx="35229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=0.3×0.4=0.12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01" y="3291353"/>
                <a:ext cx="35229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1674" y="3298305"/>
                <a:ext cx="4206565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=0.05+0.2=0.25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74" y="3298305"/>
                <a:ext cx="4206565" cy="6819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51520" y="3330542"/>
            <a:ext cx="231806" cy="235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1520" y="3913958"/>
            <a:ext cx="231806" cy="235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57434" y="3330542"/>
            <a:ext cx="231806" cy="235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3373" y="3342905"/>
            <a:ext cx="3389358" cy="391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3373" y="3917416"/>
            <a:ext cx="3506924" cy="23919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693320" y="3330543"/>
            <a:ext cx="3911127" cy="1044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41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71032"/>
            <a:ext cx="3779888" cy="2042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16511" y="3284984"/>
            <a:ext cx="4572000" cy="246356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Venn diagram in Figure 1 shows three events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probabilities associated with each region of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constants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each represent probabilities associated with the three separate regions outside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270510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events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independent.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  <a:tabLst>
                <a:tab pos="270510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0"/>
              </a:spcAft>
              <a:buAutoNum type="alphaLcParenBoth"/>
              <a:tabLst>
                <a:tab pos="270510" algn="l"/>
              </a:tabLst>
            </a:pP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the value of </a:t>
            </a:r>
            <a:r>
              <a:rPr lang="en-GB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	</a:t>
            </a:r>
            <a:r>
              <a:rPr lang="en-GB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12" y="764704"/>
            <a:ext cx="24221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May 2013 (R) Q6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88511" y="1131795"/>
                <a:ext cx="41388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Using the above: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0.1=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×0.4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+0.1=0.25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511" y="1131795"/>
                <a:ext cx="4138808" cy="1477328"/>
              </a:xfrm>
              <a:prstGeom prst="rect">
                <a:avLst/>
              </a:prstGeom>
              <a:blipFill>
                <a:blip r:embed="rId3"/>
                <a:stretch>
                  <a:fillRect l="-1178" b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81815" y="1464464"/>
            <a:ext cx="3352200" cy="11281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45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Algebraic Probability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hannah's swe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4295172" cy="259228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3717032"/>
                <a:ext cx="2808312" cy="284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Probability both orange: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90=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−90=0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17032"/>
                <a:ext cx="2808312" cy="2849883"/>
              </a:xfrm>
              <a:prstGeom prst="rect">
                <a:avLst/>
              </a:prstGeom>
              <a:blipFill rotWithShape="0">
                <a:blip r:embed="rId3"/>
                <a:stretch>
                  <a:fillRect l="-1735" t="-12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76056" y="1196752"/>
            <a:ext cx="324036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This question famously made national news…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76056" y="3573016"/>
                <a:ext cx="3071105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b) Solve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−90=0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 to find the value of 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Helvetica" panose="020B0604020202020204" pitchFamily="34" charset="0"/>
                  </a:rPr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573016"/>
                <a:ext cx="3071105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43808" y="544522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‘Cross multiply’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411760" y="5599113"/>
            <a:ext cx="432048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76056" y="4365104"/>
                <a:ext cx="27363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2736304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24948" y="3639696"/>
            <a:ext cx="4365759" cy="3029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76056" y="4293096"/>
            <a:ext cx="3071105" cy="12420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78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6606178" cy="3033688"/>
          </a:xfrm>
          <a:prstGeom prst="rect">
            <a:avLst/>
          </a:prstGeom>
        </p:spPr>
      </p:pic>
      <p:grpSp>
        <p:nvGrpSpPr>
          <p:cNvPr id="3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4" name="TextBox 3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Test Your Understanding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90071" y="69269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</a:t>
            </a:r>
            <a:r>
              <a:rPr lang="en-GB" dirty="0" err="1"/>
              <a:t>DrFrostMaths</a:t>
            </a:r>
            <a:r>
              <a:rPr lang="en-GB" dirty="0"/>
              <a:t> homework platform…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8319" y="42321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46820" y="42321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-6</a:t>
            </a:r>
          </a:p>
        </p:txBody>
      </p:sp>
      <p:sp>
        <p:nvSpPr>
          <p:cNvPr id="9" name="Rectangle 8"/>
          <p:cNvSpPr/>
          <p:nvPr/>
        </p:nvSpPr>
        <p:spPr>
          <a:xfrm>
            <a:off x="2158684" y="4266971"/>
            <a:ext cx="941567" cy="331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46820" y="4266971"/>
            <a:ext cx="941567" cy="331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35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1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7931760" cy="3960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0856" y="3212976"/>
                <a:ext cx="1296144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56" y="3212976"/>
                <a:ext cx="1296144" cy="5549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5976" y="3744994"/>
                <a:ext cx="2665440" cy="64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744994"/>
                <a:ext cx="2665440" cy="6455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55976" y="4299954"/>
                <a:ext cx="1511024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4299954"/>
                <a:ext cx="1511024" cy="554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716017" y="3099211"/>
            <a:ext cx="1365863" cy="645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9448" y="3744883"/>
            <a:ext cx="2226808" cy="555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0856" y="4311958"/>
            <a:ext cx="2226808" cy="555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392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2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8392152" cy="4392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51720" y="206084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060848"/>
                <a:ext cx="57606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2160" y="16288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628800"/>
                <a:ext cx="57606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33534" y="224551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34" y="2245514"/>
                <a:ext cx="57606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1061" y="292029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61" y="2920298"/>
                <a:ext cx="5760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33534" y="2787315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34" y="2787315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54908" y="3404029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908" y="3404029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0152" y="4044261"/>
                <a:ext cx="1368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044261"/>
                <a:ext cx="136815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09255" y="4698292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2×0.1×0.9=0.18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255" y="4698292"/>
                <a:ext cx="2232248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907705" y="1967978"/>
            <a:ext cx="864096" cy="6288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8585" y="2842238"/>
            <a:ext cx="864096" cy="6288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89518" y="1432031"/>
            <a:ext cx="864096" cy="24290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29408" y="3982709"/>
            <a:ext cx="1378895" cy="5798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92280" y="4624097"/>
            <a:ext cx="2007653" cy="5798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37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-1144" y="0"/>
            <a:ext cx="9145144" cy="599127"/>
            <a:chOff x="-1144" y="0"/>
            <a:chExt cx="9145144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Question 3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-1144" y="585216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333604" cy="410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5696" y="1916832"/>
                <a:ext cx="576064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916832"/>
                <a:ext cx="576064" cy="6399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7838" y="2767677"/>
                <a:ext cx="57606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38" y="2767677"/>
                <a:ext cx="576064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7637" y="1484784"/>
                <a:ext cx="576064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37" y="1484784"/>
                <a:ext cx="576064" cy="6099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42994" y="2075279"/>
                <a:ext cx="576064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94" y="2075279"/>
                <a:ext cx="576064" cy="6099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42994" y="2612772"/>
                <a:ext cx="576064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994" y="2612772"/>
                <a:ext cx="576064" cy="6183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38351" y="3203267"/>
                <a:ext cx="576064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351" y="3203267"/>
                <a:ext cx="576064" cy="6099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704476" y="3955916"/>
            <a:ext cx="1803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two consonants?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4128" y="3674145"/>
                <a:ext cx="201622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674145"/>
                <a:ext cx="2016224" cy="6109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7955" y="4282631"/>
                <a:ext cx="330452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55" y="4282631"/>
                <a:ext cx="3304525" cy="7146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813117" y="1995021"/>
            <a:ext cx="742659" cy="5211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1166" y="2794400"/>
            <a:ext cx="742659" cy="5211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6774" y="1482749"/>
            <a:ext cx="742659" cy="23304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17848" y="3682520"/>
            <a:ext cx="1678488" cy="600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34952" y="4321639"/>
            <a:ext cx="3157528" cy="600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43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10739</TotalTime>
  <Words>2024</Words>
  <Application>Microsoft Macintosh PowerPoint</Application>
  <PresentationFormat>On-screen Show (4:3)</PresentationFormat>
  <Paragraphs>472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Oxford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8: Probability</dc:title>
  <dc:creator>jamf</dc:creator>
  <cp:lastModifiedBy>Microsoft Office User</cp:lastModifiedBy>
  <cp:revision>74</cp:revision>
  <dcterms:created xsi:type="dcterms:W3CDTF">2013-12-28T17:38:59Z</dcterms:created>
  <dcterms:modified xsi:type="dcterms:W3CDTF">2023-03-14T12:23:51Z</dcterms:modified>
</cp:coreProperties>
</file>