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481" r:id="rId2"/>
    <p:sldId id="696" r:id="rId3"/>
    <p:sldId id="703" r:id="rId4"/>
    <p:sldId id="697" r:id="rId5"/>
    <p:sldId id="699" r:id="rId6"/>
    <p:sldId id="700" r:id="rId7"/>
    <p:sldId id="702" r:id="rId8"/>
    <p:sldId id="704" r:id="rId9"/>
    <p:sldId id="706" r:id="rId10"/>
    <p:sldId id="705" r:id="rId11"/>
    <p:sldId id="707" r:id="rId12"/>
    <p:sldId id="708" r:id="rId13"/>
    <p:sldId id="701" r:id="rId14"/>
    <p:sldId id="709" r:id="rId15"/>
    <p:sldId id="710" r:id="rId16"/>
    <p:sldId id="711" r:id="rId17"/>
    <p:sldId id="712" r:id="rId18"/>
    <p:sldId id="71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0" autoAdjust="0"/>
    <p:restoredTop sz="88534" autoAdjust="0"/>
  </p:normalViewPr>
  <p:slideViewPr>
    <p:cSldViewPr>
      <p:cViewPr varScale="1">
        <p:scale>
          <a:sx n="128" d="100"/>
          <a:sy n="128" d="100"/>
        </p:scale>
        <p:origin x="1672" y="176"/>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14/03/2023</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dirty="0"/>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20C87D-7A27-4875-A1D7-089736022BF0}" type="slidenum">
              <a:rPr lang="en-GB" smtClean="0"/>
              <a:pPr/>
              <a:t>13</a:t>
            </a:fld>
            <a:endParaRPr lang="en-GB"/>
          </a:p>
        </p:txBody>
      </p:sp>
    </p:spTree>
    <p:extLst>
      <p:ext uri="{BB962C8B-B14F-4D97-AF65-F5344CB8AC3E}">
        <p14:creationId xmlns:p14="http://schemas.microsoft.com/office/powerpoint/2010/main" val="207654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14/03/2023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14/03/2023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14/03/2023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14/03/2023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14/03/2023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14/03/2023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14/03/2023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14/03/2023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14/03/2023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14/03/2023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14/03/2023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14/03/2023</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42.png"/><Relationship Id="rId4" Type="http://schemas.openxmlformats.org/officeDocument/2006/relationships/image" Target="../media/image1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970.png"/><Relationship Id="rId13" Type="http://schemas.openxmlformats.org/officeDocument/2006/relationships/image" Target="../media/image1020.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1011.png"/><Relationship Id="rId2" Type="http://schemas.openxmlformats.org/officeDocument/2006/relationships/image" Target="../media/image670.png"/><Relationship Id="rId1" Type="http://schemas.openxmlformats.org/officeDocument/2006/relationships/slideLayout" Target="../slideLayouts/slideLayout7.xml"/><Relationship Id="rId6" Type="http://schemas.openxmlformats.org/officeDocument/2006/relationships/image" Target="../media/image71.png"/><Relationship Id="rId11" Type="http://schemas.openxmlformats.org/officeDocument/2006/relationships/image" Target="../media/image1000.png"/><Relationship Id="rId5" Type="http://schemas.openxmlformats.org/officeDocument/2006/relationships/image" Target="../media/image70.png"/><Relationship Id="rId10" Type="http://schemas.openxmlformats.org/officeDocument/2006/relationships/image" Target="../media/image990.png"/><Relationship Id="rId4" Type="http://schemas.openxmlformats.org/officeDocument/2006/relationships/image" Target="../media/image69.png"/><Relationship Id="rId9" Type="http://schemas.openxmlformats.org/officeDocument/2006/relationships/image" Target="../media/image980.png"/><Relationship Id="rId14" Type="http://schemas.openxmlformats.org/officeDocument/2006/relationships/image" Target="../media/image1030.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00.png"/><Relationship Id="rId3" Type="http://schemas.openxmlformats.org/officeDocument/2006/relationships/image" Target="../media/image550.png"/><Relationship Id="rId7" Type="http://schemas.openxmlformats.org/officeDocument/2006/relationships/image" Target="../media/image590.png"/><Relationship Id="rId12" Type="http://schemas.openxmlformats.org/officeDocument/2006/relationships/image" Target="../media/image136.png"/><Relationship Id="rId2" Type="http://schemas.openxmlformats.org/officeDocument/2006/relationships/image" Target="../media/image540.png"/><Relationship Id="rId1" Type="http://schemas.openxmlformats.org/officeDocument/2006/relationships/slideLayout" Target="../slideLayouts/slideLayout7.xml"/><Relationship Id="rId6" Type="http://schemas.openxmlformats.org/officeDocument/2006/relationships/image" Target="../media/image580.png"/><Relationship Id="rId5" Type="http://schemas.openxmlformats.org/officeDocument/2006/relationships/image" Target="../media/image570.png"/><Relationship Id="rId10" Type="http://schemas.openxmlformats.org/officeDocument/2006/relationships/image" Target="../media/image620.png"/><Relationship Id="rId4" Type="http://schemas.openxmlformats.org/officeDocument/2006/relationships/image" Target="../media/image560.png"/><Relationship Id="rId9" Type="http://schemas.openxmlformats.org/officeDocument/2006/relationships/image" Target="../media/image611.png"/></Relationships>
</file>

<file path=ppt/slides/_rels/slide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450.png"/><Relationship Id="rId5" Type="http://schemas.openxmlformats.org/officeDocument/2006/relationships/image" Target="../media/image440.png"/><Relationship Id="rId4" Type="http://schemas.openxmlformats.org/officeDocument/2006/relationships/image" Target="../media/image430.png"/></Relationships>
</file>

<file path=ppt/slides/_rels/slide5.xml.rels><?xml version="1.0" encoding="UTF-8" standalone="yes"?>
<Relationships xmlns="http://schemas.openxmlformats.org/package/2006/relationships"><Relationship Id="rId3" Type="http://schemas.openxmlformats.org/officeDocument/2006/relationships/image" Target="../media/image551.png"/><Relationship Id="rId2" Type="http://schemas.openxmlformats.org/officeDocument/2006/relationships/image" Target="../media/image541.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561.png"/></Relationships>
</file>

<file path=ppt/slides/_rels/slide6.xml.rels><?xml version="1.0" encoding="UTF-8" standalone="yes"?>
<Relationships xmlns="http://schemas.openxmlformats.org/package/2006/relationships"><Relationship Id="rId2" Type="http://schemas.openxmlformats.org/officeDocument/2006/relationships/image" Target="../media/image65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460.png"/></Relationships>
</file>

<file path=ppt/slides/_rels/slide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10.png"/><Relationship Id="rId7" Type="http://schemas.openxmlformats.org/officeDocument/2006/relationships/image" Target="../media/image53.png"/><Relationship Id="rId2" Type="http://schemas.openxmlformats.org/officeDocument/2006/relationships/image" Target="../media/image640.png"/><Relationship Id="rId1" Type="http://schemas.openxmlformats.org/officeDocument/2006/relationships/slideLayout" Target="../slideLayouts/slideLayout7.xml"/><Relationship Id="rId6" Type="http://schemas.openxmlformats.org/officeDocument/2006/relationships/image" Target="../media/image680.png"/><Relationship Id="rId5" Type="http://schemas.openxmlformats.org/officeDocument/2006/relationships/image" Target="../media/image52.png"/><Relationship Id="rId4" Type="http://schemas.openxmlformats.org/officeDocument/2006/relationships/image" Target="../media/image6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688" y="2130425"/>
            <a:ext cx="8001000" cy="1470025"/>
          </a:xfrm>
        </p:spPr>
        <p:txBody>
          <a:bodyPr/>
          <a:lstStyle/>
          <a:p>
            <a:r>
              <a:rPr lang="en-GB" b="1" dirty="0">
                <a:solidFill>
                  <a:srgbClr val="92D050"/>
                </a:solidFill>
              </a:rPr>
              <a:t>Stats Yr2 Chapter 2 :: </a:t>
            </a:r>
            <a:r>
              <a:rPr lang="en-GB" dirty="0"/>
              <a:t>Conditional Probability</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jamie@drfrostmaths.com</a:t>
            </a:r>
          </a:p>
          <a:p>
            <a:r>
              <a:rPr lang="en-GB" sz="2000" b="1" dirty="0"/>
              <a:t>www.drfrostmaths.com</a:t>
            </a:r>
            <a:br>
              <a:rPr lang="en-GB" sz="2000" b="1" dirty="0"/>
            </a:br>
            <a:r>
              <a:rPr lang="en-GB" sz="2000" b="1" dirty="0"/>
              <a:t>@DrFrostMaths</a:t>
            </a:r>
            <a:r>
              <a:rPr lang="en-GB" sz="2000" dirty="0"/>
              <a:t>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7504" y="6461720"/>
            <a:ext cx="4104456" cy="369332"/>
          </a:xfrm>
          <a:prstGeom prst="rect">
            <a:avLst/>
          </a:prstGeom>
          <a:noFill/>
        </p:spPr>
        <p:txBody>
          <a:bodyPr wrap="square" rtlCol="0">
            <a:spAutoFit/>
          </a:bodyPr>
          <a:lstStyle/>
          <a:p>
            <a:r>
              <a:rPr lang="en-GB" dirty="0"/>
              <a:t>Last modified: 15</a:t>
            </a:r>
            <a:r>
              <a:rPr lang="en-GB" baseline="30000" dirty="0"/>
              <a:t>th</a:t>
            </a:r>
            <a:r>
              <a:rPr lang="en-GB" dirty="0"/>
              <a:t> November 2019</a:t>
            </a:r>
          </a:p>
        </p:txBody>
      </p:sp>
    </p:spTree>
    <p:extLst>
      <p:ext uri="{BB962C8B-B14F-4D97-AF65-F5344CB8AC3E}">
        <p14:creationId xmlns:p14="http://schemas.microsoft.com/office/powerpoint/2010/main" val="291301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Example</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p:cNvPicPr>
            <a:picLocks noChangeAspect="1"/>
          </p:cNvPicPr>
          <p:nvPr/>
        </p:nvPicPr>
        <p:blipFill>
          <a:blip r:embed="rId2"/>
          <a:stretch>
            <a:fillRect/>
          </a:stretch>
        </p:blipFill>
        <p:spPr>
          <a:xfrm>
            <a:off x="251520" y="1186871"/>
            <a:ext cx="3759272" cy="2774701"/>
          </a:xfrm>
          <a:prstGeom prst="rect">
            <a:avLst/>
          </a:prstGeom>
          <a:effectLst>
            <a:outerShdw blurRad="63500" sx="102000" sy="102000" algn="ctr" rotWithShape="0">
              <a:prstClr val="black">
                <a:alpha val="40000"/>
              </a:prstClr>
            </a:outerShdw>
          </a:effectLst>
        </p:spPr>
      </p:pic>
      <mc:AlternateContent xmlns:mc="http://schemas.openxmlformats.org/markup-compatibility/2006" xmlns:a14="http://schemas.microsoft.com/office/drawing/2010/main">
        <mc:Choice Requires="a14">
          <p:sp>
            <p:nvSpPr>
              <p:cNvPr id="6" name="TextBox 5"/>
              <p:cNvSpPr txBox="1"/>
              <p:nvPr/>
            </p:nvSpPr>
            <p:spPr>
              <a:xfrm>
                <a:off x="323528" y="4249605"/>
                <a:ext cx="8064896" cy="1823961"/>
              </a:xfrm>
              <a:prstGeom prst="rect">
                <a:avLst/>
              </a:prstGeom>
              <a:noFill/>
            </p:spPr>
            <p:txBody>
              <a:bodyPr wrap="square" rtlCol="0">
                <a:spAutoFit/>
              </a:bodyPr>
              <a:lstStyle/>
              <a:p>
                <a:pPr marL="342900" indent="-342900">
                  <a:buAutoNum type="alphaLcParenR"/>
                </a:pPr>
                <a:r>
                  <a:rPr lang="en-GB" dirty="0"/>
                  <a:t>The set of </a:t>
                </a:r>
                <a:r>
                  <a:rPr lang="en-GB" b="1" u="sng" dirty="0"/>
                  <a:t>all</a:t>
                </a:r>
                <a:r>
                  <a:rPr lang="en-GB" dirty="0"/>
                  <a:t> outcomes.</a:t>
                </a:r>
              </a:p>
              <a:p>
                <a:pPr marL="342900" indent="-342900">
                  <a:buAutoNum type="alphaLcParenR"/>
                </a:pPr>
                <a:r>
                  <a:rPr lang="en-GB" dirty="0"/>
                  <a:t>A set of one or more outcomes (that is a subset of the sample space).</a:t>
                </a:r>
              </a:p>
              <a:p>
                <a:pPr marL="342900" indent="-342900">
                  <a:buAutoNum type="alphaLcParenR"/>
                </a:pP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12</m:t>
                        </m:r>
                      </m:den>
                    </m:f>
                  </m:oMath>
                </a14:m>
                <a:endParaRPr lang="en-GB" dirty="0"/>
              </a:p>
              <a:p>
                <a:pPr marL="342900" indent="-342900">
                  <a:buAutoNum type="alphaLcParenR"/>
                </a:pP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𝐵</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oMath>
                </a14:m>
                <a:endParaRPr lang="en-GB" dirty="0"/>
              </a:p>
              <a:p>
                <a:pPr marL="342900" indent="-342900">
                  <a:buAutoNum type="alphaLcParenR"/>
                </a:pP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oMath>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323528" y="4249605"/>
                <a:ext cx="8064896" cy="1823961"/>
              </a:xfrm>
              <a:prstGeom prst="rect">
                <a:avLst/>
              </a:prstGeom>
              <a:blipFill>
                <a:blip r:embed="rId3"/>
                <a:stretch>
                  <a:fillRect l="-605" t="-1672" b="-1338"/>
                </a:stretch>
              </a:blipFill>
            </p:spPr>
            <p:txBody>
              <a:bodyPr/>
              <a:lstStyle/>
              <a:p>
                <a:r>
                  <a:rPr lang="en-GB">
                    <a:noFill/>
                  </a:rPr>
                  <a:t> </a:t>
                </a:r>
              </a:p>
            </p:txBody>
          </p:sp>
        </mc:Fallback>
      </mc:AlternateContent>
      <p:sp>
        <p:nvSpPr>
          <p:cNvPr id="7" name="Rectangle 6"/>
          <p:cNvSpPr/>
          <p:nvPr/>
        </p:nvSpPr>
        <p:spPr>
          <a:xfrm>
            <a:off x="703352" y="4203937"/>
            <a:ext cx="6997040" cy="3818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8" name="Rectangle 7"/>
          <p:cNvSpPr/>
          <p:nvPr/>
        </p:nvSpPr>
        <p:spPr>
          <a:xfrm>
            <a:off x="703352" y="4585756"/>
            <a:ext cx="6997040" cy="3117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703352" y="4897483"/>
            <a:ext cx="6997040" cy="3429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703352" y="5249219"/>
            <a:ext cx="6997040" cy="37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703352" y="5613677"/>
            <a:ext cx="6997040" cy="5055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TextBox 11"/>
          <p:cNvSpPr txBox="1"/>
          <p:nvPr/>
        </p:nvSpPr>
        <p:spPr>
          <a:xfrm>
            <a:off x="251520" y="836712"/>
            <a:ext cx="144016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S1</a:t>
            </a:r>
          </a:p>
        </p:txBody>
      </p:sp>
    </p:spTree>
    <p:extLst>
      <p:ext uri="{BB962C8B-B14F-4D97-AF65-F5344CB8AC3E}">
        <p14:creationId xmlns:p14="http://schemas.microsoft.com/office/powerpoint/2010/main" val="32162311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0" restart="whenNotActive" fill="hold" evtFilter="cancelBubble" nodeType="interactiveSeq">
                <p:stCondLst>
                  <p:cond evt="onClick" delay="0">
                    <p:tgtEl>
                      <p:spTgt spid="10"/>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26" restart="whenNotActive" fill="hold" evtFilter="cancelBubble" nodeType="interactiveSeq">
                <p:stCondLst>
                  <p:cond evt="onClick" delay="0">
                    <p:tgtEl>
                      <p:spTgt spid="11"/>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Further Examples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248469" y="928911"/>
                <a:ext cx="4380681" cy="83099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600" b="0" i="1" dirty="0"/>
                  <a:t>[Textbook]</a:t>
                </a:r>
                <a:r>
                  <a:rPr lang="en-GB" sz="1600" b="0" dirty="0"/>
                  <a:t> </a:t>
                </a:r>
                <a14:m>
                  <m:oMath xmlns:m="http://schemas.openxmlformats.org/officeDocument/2006/math">
                    <m:r>
                      <a:rPr lang="en-GB" sz="1600" b="0" i="1" smtClean="0">
                        <a:latin typeface="Cambria Math" panose="02040503050406030204" pitchFamily="18" charset="0"/>
                      </a:rPr>
                      <m:t>𝐶</m:t>
                    </m:r>
                  </m:oMath>
                </a14:m>
                <a:r>
                  <a:rPr lang="en-GB" sz="1600" dirty="0"/>
                  <a:t> and </a:t>
                </a:r>
                <a14:m>
                  <m:oMath xmlns:m="http://schemas.openxmlformats.org/officeDocument/2006/math">
                    <m:r>
                      <a:rPr lang="en-GB" sz="1600" b="0" i="1" smtClean="0">
                        <a:latin typeface="Cambria Math" panose="02040503050406030204" pitchFamily="18" charset="0"/>
                      </a:rPr>
                      <m:t>𝐷</m:t>
                    </m:r>
                  </m:oMath>
                </a14:m>
                <a:r>
                  <a:rPr lang="en-GB" sz="1600" dirty="0"/>
                  <a:t> are two events such that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e>
                    </m:d>
                    <m:r>
                      <a:rPr lang="en-GB" sz="1600" b="0" i="1" smtClean="0">
                        <a:latin typeface="Cambria Math" panose="02040503050406030204" pitchFamily="18" charset="0"/>
                      </a:rPr>
                      <m:t>=0.2</m:t>
                    </m:r>
                  </m:oMath>
                </a14:m>
                <a:r>
                  <a:rPr lang="en-GB" sz="1600" dirty="0"/>
                  <a:t>,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𝐷</m:t>
                        </m:r>
                      </m:e>
                    </m:d>
                    <m:r>
                      <a:rPr lang="en-GB" sz="1600" b="0" i="1" smtClean="0">
                        <a:latin typeface="Cambria Math" panose="02040503050406030204" pitchFamily="18" charset="0"/>
                      </a:rPr>
                      <m:t>=0.6</m:t>
                    </m:r>
                  </m:oMath>
                </a14:m>
                <a:r>
                  <a:rPr lang="en-GB" sz="1600" dirty="0"/>
                  <a:t> and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e>
                      <m:e>
                        <m:r>
                          <a:rPr lang="en-GB" sz="1600" b="0" i="1" smtClean="0">
                            <a:latin typeface="Cambria Math" panose="02040503050406030204" pitchFamily="18" charset="0"/>
                          </a:rPr>
                          <m:t>𝐷</m:t>
                        </m:r>
                      </m:e>
                    </m:d>
                    <m:r>
                      <a:rPr lang="en-GB" sz="1600" b="0" i="1" smtClean="0">
                        <a:latin typeface="Cambria Math" panose="02040503050406030204" pitchFamily="18" charset="0"/>
                      </a:rPr>
                      <m:t>=0.3</m:t>
                    </m:r>
                  </m:oMath>
                </a14:m>
                <a:r>
                  <a:rPr lang="en-GB" sz="1600" dirty="0"/>
                  <a:t>. Find:</a:t>
                </a:r>
              </a:p>
              <a:p>
                <a:r>
                  <a:rPr lang="en-GB" sz="1600" dirty="0"/>
                  <a:t>a.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oMath>
                </a14:m>
                <a:r>
                  <a:rPr lang="en-GB" sz="1600" dirty="0"/>
                  <a:t>           b.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𝐷</m:t>
                        </m:r>
                      </m:e>
                      <m:e>
                        <m:r>
                          <a:rPr lang="en-GB" sz="1600" b="0" i="1" smtClean="0">
                            <a:latin typeface="Cambria Math" panose="02040503050406030204" pitchFamily="18" charset="0"/>
                          </a:rPr>
                          <m:t>𝐶</m:t>
                        </m:r>
                      </m:e>
                    </m:d>
                  </m:oMath>
                </a14:m>
                <a:r>
                  <a:rPr lang="en-GB" sz="1600" dirty="0"/>
                  <a:t>        c.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oMath>
                </a14:m>
                <a:endParaRPr lang="en-GB"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248469" y="928911"/>
                <a:ext cx="4380681" cy="830997"/>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1226" y="1980456"/>
                <a:ext cx="4092649" cy="23488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e>
                        <m:e>
                          <m:r>
                            <a:rPr lang="en-GB" sz="1600" b="0" i="1" smtClean="0">
                              <a:latin typeface="Cambria Math" panose="02040503050406030204" pitchFamily="18" charset="0"/>
                            </a:rPr>
                            <m:t>𝐷</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num>
                        <m:den>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𝐷</m:t>
                              </m:r>
                            </m:e>
                          </m:d>
                        </m:den>
                      </m:f>
                      <m:r>
                        <a:rPr lang="en-GB" sz="1600" b="0" i="1" smtClean="0">
                          <a:latin typeface="Cambria Math" panose="02040503050406030204" pitchFamily="18" charset="0"/>
                        </a:rPr>
                        <m:t> →  0.3=</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num>
                        <m:den>
                          <m:r>
                            <a:rPr lang="en-GB" sz="1600" b="0" i="1" smtClean="0">
                              <a:latin typeface="Cambria Math" panose="02040503050406030204" pitchFamily="18" charset="0"/>
                            </a:rPr>
                            <m:t>0.6</m:t>
                          </m:r>
                        </m:den>
                      </m:f>
                    </m:oMath>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r>
                        <a:rPr lang="en-GB" sz="1600" b="0" i="1" smtClean="0">
                          <a:latin typeface="Cambria Math" panose="02040503050406030204" pitchFamily="18" charset="0"/>
                        </a:rPr>
                        <m:t>=0.18</m:t>
                      </m:r>
                    </m:oMath>
                  </m:oMathPara>
                </a14:m>
                <a:endParaRPr lang="en-GB" sz="1600" dirty="0"/>
              </a:p>
              <a:p>
                <a:endParaRPr lang="en-GB" sz="1600" dirty="0"/>
              </a:p>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𝐷</m:t>
                          </m:r>
                        </m:e>
                        <m:e>
                          <m:r>
                            <a:rPr lang="en-GB" sz="1600" b="0" i="1" smtClean="0">
                              <a:latin typeface="Cambria Math" panose="02040503050406030204" pitchFamily="18" charset="0"/>
                            </a:rPr>
                            <m:t>𝐶</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num>
                        <m:den>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e>
                          </m:d>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0.18</m:t>
                          </m:r>
                        </m:num>
                        <m:den>
                          <m:r>
                            <a:rPr lang="en-GB" sz="1600" b="0" i="1" smtClean="0">
                              <a:latin typeface="Cambria Math" panose="02040503050406030204" pitchFamily="18" charset="0"/>
                            </a:rPr>
                            <m:t>0.2</m:t>
                          </m:r>
                        </m:den>
                      </m:f>
                      <m:r>
                        <a:rPr lang="en-GB" sz="1600" b="0" i="1" smtClean="0">
                          <a:latin typeface="Cambria Math" panose="02040503050406030204" pitchFamily="18" charset="0"/>
                        </a:rPr>
                        <m:t>=0.9</m:t>
                      </m:r>
                    </m:oMath>
                  </m:oMathPara>
                </a14:m>
                <a:endParaRPr lang="en-GB" sz="1600" dirty="0"/>
              </a:p>
              <a:p>
                <a:endParaRPr lang="en-GB" sz="1600" dirty="0"/>
              </a:p>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r>
                        <a:rPr lang="en-GB" sz="1600" b="0" i="1" smtClean="0">
                          <a:latin typeface="Cambria Math" panose="02040503050406030204" pitchFamily="18" charset="0"/>
                        </a:rPr>
                        <m:t>=</m:t>
                      </m:r>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e>
                      </m:d>
                      <m:r>
                        <a:rPr lang="en-GB" sz="1600" b="0" i="1" smtClean="0">
                          <a:latin typeface="Cambria Math" panose="02040503050406030204" pitchFamily="18" charset="0"/>
                        </a:rPr>
                        <m:t>+</m:t>
                      </m:r>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𝐷</m:t>
                          </m:r>
                        </m:e>
                      </m:d>
                      <m:r>
                        <a:rPr lang="en-GB" sz="1600" b="0" i="1" smtClean="0">
                          <a:latin typeface="Cambria Math" panose="02040503050406030204" pitchFamily="18" charset="0"/>
                        </a:rPr>
                        <m:t>−</m:t>
                      </m:r>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oMath>
                    <m:oMath xmlns:m="http://schemas.openxmlformats.org/officeDocument/2006/math">
                      <m:r>
                        <a:rPr lang="en-GB" sz="1600" b="0" i="1" smtClean="0">
                          <a:latin typeface="Cambria Math" panose="02040503050406030204" pitchFamily="18" charset="0"/>
                        </a:rPr>
                        <m:t>=0.2+0.6−0.18=0.62</m:t>
                      </m:r>
                    </m:oMath>
                  </m:oMathPara>
                </a14:m>
                <a:endParaRPr lang="en-GB"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241226" y="1980456"/>
                <a:ext cx="4092649" cy="2348848"/>
              </a:xfrm>
              <a:prstGeom prst="rect">
                <a:avLst/>
              </a:prstGeom>
              <a:blipFill>
                <a:blip r:embed="rId3"/>
                <a:stretch>
                  <a:fillRect/>
                </a:stretch>
              </a:blipFill>
            </p:spPr>
            <p:txBody>
              <a:bodyPr/>
              <a:lstStyle/>
              <a:p>
                <a:r>
                  <a:rPr lang="en-GB">
                    <a:noFill/>
                  </a:rPr>
                  <a:t> </a:t>
                </a:r>
              </a:p>
            </p:txBody>
          </p:sp>
        </mc:Fallback>
      </mc:AlternateContent>
      <p:pic>
        <p:nvPicPr>
          <p:cNvPr id="7" name="Picture 6"/>
          <p:cNvPicPr>
            <a:picLocks noChangeAspect="1"/>
          </p:cNvPicPr>
          <p:nvPr/>
        </p:nvPicPr>
        <p:blipFill>
          <a:blip r:embed="rId4"/>
          <a:stretch>
            <a:fillRect/>
          </a:stretch>
        </p:blipFill>
        <p:spPr>
          <a:xfrm>
            <a:off x="709973" y="4500025"/>
            <a:ext cx="3324322" cy="2290539"/>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5"/>
          <a:stretch>
            <a:fillRect/>
          </a:stretch>
        </p:blipFill>
        <p:spPr>
          <a:xfrm>
            <a:off x="4137774" y="2511198"/>
            <a:ext cx="4987636" cy="4317954"/>
          </a:xfrm>
          <a:prstGeom prst="rect">
            <a:avLst/>
          </a:prstGeom>
        </p:spPr>
      </p:pic>
      <p:sp>
        <p:nvSpPr>
          <p:cNvPr id="9" name="Rectangle 8"/>
          <p:cNvSpPr/>
          <p:nvPr/>
        </p:nvSpPr>
        <p:spPr>
          <a:xfrm>
            <a:off x="4438650" y="2509154"/>
            <a:ext cx="4686759" cy="4212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4438650" y="2930376"/>
            <a:ext cx="4686759" cy="19788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4438650" y="4909212"/>
            <a:ext cx="4686759" cy="669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4438650" y="5578353"/>
            <a:ext cx="4686759" cy="1250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14" name="Straight Connector 13"/>
          <p:cNvCxnSpPr/>
          <p:nvPr/>
        </p:nvCxnSpPr>
        <p:spPr>
          <a:xfrm>
            <a:off x="0" y="4329304"/>
            <a:ext cx="4137774"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137774" y="2340477"/>
            <a:ext cx="0" cy="198882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137774" y="2340477"/>
            <a:ext cx="5006226"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5777086" y="786036"/>
                <a:ext cx="2736304" cy="138499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Hints for (b): </a:t>
                </a:r>
                <a:r>
                  <a:rPr lang="en-GB" sz="1400" dirty="0"/>
                  <a:t>You saw the words “are independent”. So write out </a:t>
                </a:r>
                <a14:m>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r>
                          <a:rPr lang="en-GB" sz="1400" b="0" i="1" smtClean="0">
                            <a:latin typeface="Cambria Math" panose="02040503050406030204" pitchFamily="18" charset="0"/>
                          </a:rPr>
                          <m:t>∩</m:t>
                        </m:r>
                        <m:r>
                          <a:rPr lang="en-GB" sz="1400" b="0" i="1" smtClean="0">
                            <a:latin typeface="Cambria Math" panose="02040503050406030204" pitchFamily="18" charset="0"/>
                          </a:rPr>
                          <m:t>𝐵</m:t>
                        </m:r>
                      </m:e>
                    </m:d>
                    <m:r>
                      <a:rPr lang="en-GB" sz="1400" b="0" i="1" smtClean="0">
                        <a:latin typeface="Cambria Math" panose="02040503050406030204" pitchFamily="18" charset="0"/>
                      </a:rPr>
                      <m:t>=</m:t>
                    </m:r>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e>
                    </m:d>
                    <m:r>
                      <a:rPr lang="en-GB" sz="1400" b="0" i="1" smtClean="0">
                        <a:latin typeface="Cambria Math" panose="02040503050406030204" pitchFamily="18" charset="0"/>
                      </a:rPr>
                      <m:t>𝑃</m:t>
                    </m:r>
                    <m:r>
                      <a:rPr lang="en-GB" sz="1400" b="0" i="1" smtClean="0">
                        <a:latin typeface="Cambria Math" panose="02040503050406030204" pitchFamily="18" charset="0"/>
                      </a:rPr>
                      <m:t>(</m:t>
                    </m:r>
                    <m:r>
                      <a:rPr lang="en-GB" sz="1400" b="0" i="1" smtClean="0">
                        <a:latin typeface="Cambria Math" panose="02040503050406030204" pitchFamily="18" charset="0"/>
                      </a:rPr>
                      <m:t>𝐵</m:t>
                    </m:r>
                    <m:r>
                      <a:rPr lang="en-GB" sz="1400" b="0" i="1" smtClean="0">
                        <a:latin typeface="Cambria Math" panose="02040503050406030204" pitchFamily="18" charset="0"/>
                      </a:rPr>
                      <m:t>)</m:t>
                    </m:r>
                  </m:oMath>
                </a14:m>
                <a:r>
                  <a:rPr lang="en-GB" sz="1400" dirty="0"/>
                  <a:t>.</a:t>
                </a:r>
              </a:p>
              <a:p>
                <a:r>
                  <a:rPr lang="en-GB" sz="1400" dirty="0"/>
                  <a:t>Also, you’re given </a:t>
                </a:r>
                <a14:m>
                  <m:oMath xmlns:m="http://schemas.openxmlformats.org/officeDocument/2006/math">
                    <m:r>
                      <a:rPr lang="en-GB" sz="1400" b="0" i="1" smtClean="0">
                        <a:latin typeface="Cambria Math" panose="02040503050406030204" pitchFamily="18" charset="0"/>
                      </a:rPr>
                      <m:t>𝑃</m:t>
                    </m:r>
                    <m:r>
                      <a:rPr lang="en-GB" sz="1400" b="0" i="1" smtClean="0">
                        <a:latin typeface="Cambria Math" panose="02040503050406030204" pitchFamily="18" charset="0"/>
                      </a:rPr>
                      <m:t>(</m:t>
                    </m:r>
                    <m:r>
                      <a:rPr lang="en-GB" sz="1400" b="0" i="1" smtClean="0">
                        <a:latin typeface="Cambria Math" panose="02040503050406030204" pitchFamily="18" charset="0"/>
                      </a:rPr>
                      <m:t>𝐴</m:t>
                    </m:r>
                    <m:r>
                      <a:rPr lang="en-GB" sz="1400" b="0" i="1" smtClean="0">
                        <a:latin typeface="Cambria Math" panose="02040503050406030204" pitchFamily="18" charset="0"/>
                      </a:rPr>
                      <m:t>∪</m:t>
                    </m:r>
                    <m:r>
                      <a:rPr lang="en-GB" sz="1400" b="0" i="1" smtClean="0">
                        <a:latin typeface="Cambria Math" panose="02040503050406030204" pitchFamily="18" charset="0"/>
                      </a:rPr>
                      <m:t>𝐵</m:t>
                    </m:r>
                    <m:r>
                      <a:rPr lang="en-GB" sz="1400" b="0" i="1" smtClean="0">
                        <a:latin typeface="Cambria Math" panose="02040503050406030204" pitchFamily="18" charset="0"/>
                      </a:rPr>
                      <m:t>)</m:t>
                    </m:r>
                  </m:oMath>
                </a14:m>
                <a:r>
                  <a:rPr lang="en-GB" sz="1400" dirty="0"/>
                  <a:t> which suggests you might be able to use the Addition Rule.</a:t>
                </a:r>
              </a:p>
            </p:txBody>
          </p:sp>
        </mc:Choice>
        <mc:Fallback xmlns="">
          <p:sp>
            <p:nvSpPr>
              <p:cNvPr id="21" name="TextBox 20"/>
              <p:cNvSpPr txBox="1">
                <a:spLocks noRot="1" noChangeAspect="1" noMove="1" noResize="1" noEditPoints="1" noAdjustHandles="1" noChangeArrowheads="1" noChangeShapeType="1" noTextEdit="1"/>
              </p:cNvSpPr>
              <p:nvPr/>
            </p:nvSpPr>
            <p:spPr>
              <a:xfrm>
                <a:off x="5777086" y="786036"/>
                <a:ext cx="2736304" cy="1384995"/>
              </a:xfrm>
              <a:prstGeom prst="rect">
                <a:avLst/>
              </a:prstGeom>
              <a:blipFill>
                <a:blip r:embed="rId6"/>
                <a:stretch>
                  <a:fillRect l="-221" b="-2597"/>
                </a:stretch>
              </a:blipFill>
            </p:spPr>
            <p:txBody>
              <a:bodyPr/>
              <a:lstStyle/>
              <a:p>
                <a:r>
                  <a:rPr lang="en-GB">
                    <a:noFill/>
                  </a:rPr>
                  <a:t> </a:t>
                </a:r>
              </a:p>
            </p:txBody>
          </p:sp>
        </mc:Fallback>
      </mc:AlternateContent>
      <p:sp>
        <p:nvSpPr>
          <p:cNvPr id="22" name="Rectangle 21"/>
          <p:cNvSpPr/>
          <p:nvPr/>
        </p:nvSpPr>
        <p:spPr>
          <a:xfrm>
            <a:off x="270520" y="1963972"/>
            <a:ext cx="3777605" cy="9125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a:t>
            </a:r>
          </a:p>
        </p:txBody>
      </p:sp>
      <p:sp>
        <p:nvSpPr>
          <p:cNvPr id="23" name="Rectangle 22"/>
          <p:cNvSpPr/>
          <p:nvPr/>
        </p:nvSpPr>
        <p:spPr>
          <a:xfrm>
            <a:off x="270520" y="2876549"/>
            <a:ext cx="3777605" cy="7143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b</a:t>
            </a:r>
          </a:p>
        </p:txBody>
      </p:sp>
      <p:sp>
        <p:nvSpPr>
          <p:cNvPr id="24" name="Rectangle 23"/>
          <p:cNvSpPr/>
          <p:nvPr/>
        </p:nvSpPr>
        <p:spPr>
          <a:xfrm>
            <a:off x="270520" y="3590925"/>
            <a:ext cx="3777605" cy="6572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c</a:t>
            </a:r>
          </a:p>
        </p:txBody>
      </p:sp>
      <p:cxnSp>
        <p:nvCxnSpPr>
          <p:cNvPr id="26" name="Straight Arrow Connector 25"/>
          <p:cNvCxnSpPr/>
          <p:nvPr/>
        </p:nvCxnSpPr>
        <p:spPr>
          <a:xfrm flipH="1">
            <a:off x="5591175" y="1750579"/>
            <a:ext cx="204961" cy="697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4170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14" restart="whenNotActive" fill="hold" evtFilter="cancelBubble" nodeType="interactiveSeq">
                <p:stCondLst>
                  <p:cond evt="onClick" delay="0">
                    <p:tgtEl>
                      <p:spTgt spid="11"/>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20" restart="whenNotActive" fill="hold" evtFilter="cancelBubble" nodeType="interactiveSeq">
                <p:stCondLst>
                  <p:cond evt="onClick" delay="0">
                    <p:tgtEl>
                      <p:spTgt spid="12"/>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26" restart="whenNotActive" fill="hold" evtFilter="cancelBubble" nodeType="interactiveSeq">
                <p:stCondLst>
                  <p:cond evt="onClick" delay="0">
                    <p:tgtEl>
                      <p:spTgt spid="22"/>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32" restart="whenNotActive" fill="hold" evtFilter="cancelBubble" nodeType="interactiveSeq">
                <p:stCondLst>
                  <p:cond evt="onClick" delay="0">
                    <p:tgtEl>
                      <p:spTgt spid="23"/>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3"/>
                                        </p:tgtEl>
                                      </p:cBhvr>
                                    </p:animEffect>
                                    <p:set>
                                      <p:cBhvr>
                                        <p:cTn id="37"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38" restart="whenNotActive" fill="hold" evtFilter="cancelBubble" nodeType="interactiveSeq">
                <p:stCondLst>
                  <p:cond evt="onClick" delay="0">
                    <p:tgtEl>
                      <p:spTgt spid="24"/>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9" grpId="0" animBg="1"/>
      <p:bldP spid="10" grpId="0" animBg="1"/>
      <p:bldP spid="11" grpId="0" animBg="1"/>
      <p:bldP spid="12" grpId="0" animBg="1"/>
      <p:bldP spid="22"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p:cNvPicPr>
            <a:picLocks noChangeAspect="1"/>
          </p:cNvPicPr>
          <p:nvPr/>
        </p:nvPicPr>
        <p:blipFill>
          <a:blip r:embed="rId2"/>
          <a:stretch>
            <a:fillRect/>
          </a:stretch>
        </p:blipFill>
        <p:spPr>
          <a:xfrm>
            <a:off x="244687" y="1222680"/>
            <a:ext cx="3566110" cy="3744416"/>
          </a:xfrm>
          <a:prstGeom prst="rect">
            <a:avLst/>
          </a:prstGeom>
          <a:effectLst>
            <a:outerShdw blurRad="63500" sx="102000" sy="102000" algn="ctr" rotWithShape="0">
              <a:prstClr val="black">
                <a:alpha val="40000"/>
              </a:prstClr>
            </a:outerShdw>
          </a:effectLst>
        </p:spPr>
      </p:pic>
      <p:sp>
        <p:nvSpPr>
          <p:cNvPr id="6" name="TextBox 5"/>
          <p:cNvSpPr txBox="1"/>
          <p:nvPr/>
        </p:nvSpPr>
        <p:spPr>
          <a:xfrm>
            <a:off x="4119596" y="1048308"/>
            <a:ext cx="3816424" cy="369332"/>
          </a:xfrm>
          <a:prstGeom prst="rect">
            <a:avLst/>
          </a:prstGeom>
          <a:noFill/>
        </p:spPr>
        <p:txBody>
          <a:bodyPr wrap="square" rtlCol="0">
            <a:spAutoFit/>
          </a:bodyPr>
          <a:lstStyle/>
          <a:p>
            <a:r>
              <a:rPr lang="en-GB" dirty="0"/>
              <a:t>a) </a:t>
            </a:r>
          </a:p>
        </p:txBody>
      </p:sp>
      <p:sp>
        <p:nvSpPr>
          <p:cNvPr id="7" name="Rectangle 6"/>
          <p:cNvSpPr/>
          <p:nvPr/>
        </p:nvSpPr>
        <p:spPr>
          <a:xfrm>
            <a:off x="4569780" y="1480720"/>
            <a:ext cx="4392488" cy="2052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Oval 7"/>
          <p:cNvSpPr/>
          <p:nvPr/>
        </p:nvSpPr>
        <p:spPr>
          <a:xfrm>
            <a:off x="4682540" y="1718810"/>
            <a:ext cx="1718260" cy="158417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Oval 8"/>
          <p:cNvSpPr/>
          <p:nvPr/>
        </p:nvSpPr>
        <p:spPr>
          <a:xfrm>
            <a:off x="5812874" y="1714746"/>
            <a:ext cx="1424237" cy="158417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p:cNvSpPr txBox="1"/>
              <p:nvPr/>
            </p:nvSpPr>
            <p:spPr>
              <a:xfrm>
                <a:off x="4682540" y="1662791"/>
                <a:ext cx="3927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4682540" y="1662791"/>
                <a:ext cx="392778"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195869" y="1600339"/>
                <a:ext cx="3927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8195869" y="1600339"/>
                <a:ext cx="392778"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09196" y="1435705"/>
                <a:ext cx="3927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𝜉</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4509196" y="1435705"/>
                <a:ext cx="392778" cy="369332"/>
              </a:xfrm>
              <a:prstGeom prst="rect">
                <a:avLst/>
              </a:prstGeom>
              <a:blipFill>
                <a:blip r:embed="rId5"/>
                <a:stretch>
                  <a:fillRect b="-13333"/>
                </a:stretch>
              </a:blipFill>
            </p:spPr>
            <p:txBody>
              <a:bodyPr/>
              <a:lstStyle/>
              <a:p>
                <a:r>
                  <a:rPr lang="en-GB">
                    <a:noFill/>
                  </a:rPr>
                  <a:t> </a:t>
                </a:r>
              </a:p>
            </p:txBody>
          </p:sp>
        </mc:Fallback>
      </mc:AlternateContent>
      <p:sp>
        <p:nvSpPr>
          <p:cNvPr id="13" name="Oval 12"/>
          <p:cNvSpPr/>
          <p:nvPr/>
        </p:nvSpPr>
        <p:spPr>
          <a:xfrm>
            <a:off x="6795656" y="1714746"/>
            <a:ext cx="1736784" cy="158417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TextBox 13"/>
              <p:cNvSpPr txBox="1"/>
              <p:nvPr/>
            </p:nvSpPr>
            <p:spPr>
              <a:xfrm>
                <a:off x="6766024" y="1538236"/>
                <a:ext cx="3927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𝐶</m:t>
                      </m:r>
                    </m:oMath>
                  </m:oMathPara>
                </a14:m>
                <a:endParaRPr lang="en-GB" dirty="0"/>
              </a:p>
            </p:txBody>
          </p:sp>
        </mc:Choice>
        <mc:Fallback xmlns="">
          <p:sp>
            <p:nvSpPr>
              <p:cNvPr id="14" name="TextBox 13"/>
              <p:cNvSpPr txBox="1">
                <a:spLocks noRot="1" noChangeAspect="1" noMove="1" noResize="1" noEditPoints="1" noAdjustHandles="1" noChangeArrowheads="1" noChangeShapeType="1" noTextEdit="1"/>
              </p:cNvSpPr>
              <p:nvPr/>
            </p:nvSpPr>
            <p:spPr>
              <a:xfrm>
                <a:off x="6766024" y="1538236"/>
                <a:ext cx="392778"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211960" y="3727559"/>
                <a:ext cx="4320480" cy="2280304"/>
              </a:xfrm>
              <a:prstGeom prst="rect">
                <a:avLst/>
              </a:prstGeom>
              <a:noFill/>
            </p:spPr>
            <p:txBody>
              <a:bodyPr wrap="square" rtlCol="0">
                <a:spAutoFit/>
              </a:bodyPr>
              <a:lstStyle/>
              <a:p>
                <a:endParaRPr lang="en-GB" dirty="0"/>
              </a:p>
              <a:p>
                <a:r>
                  <a:rPr lang="en-GB" dirty="0"/>
                  <a:t>b)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𝐶</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=0.2</m:t>
                    </m:r>
                  </m:oMath>
                </a14:m>
                <a:endParaRPr lang="en-GB" dirty="0"/>
              </a:p>
              <a:p>
                <a:r>
                  <a:rPr lang="en-GB" dirty="0"/>
                  <a:t>c)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d>
                    <m:r>
                      <a:rPr lang="en-GB" b="0" i="1" smtClean="0">
                        <a:latin typeface="Cambria Math" panose="02040503050406030204" pitchFamily="18" charset="0"/>
                      </a:rPr>
                      <m:t>=0.6</m:t>
                    </m:r>
                  </m:oMath>
                </a14:m>
                <a:endParaRPr lang="en-GB" dirty="0"/>
              </a:p>
              <a:p>
                <a:pPr/>
                <a:r>
                  <a:rPr lang="en-GB" dirty="0"/>
                  <a:t>d)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𝐶</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𝐶</m:t>
                        </m:r>
                      </m:e>
                    </m:d>
                  </m:oMath>
                </a14:m>
                <a:br>
                  <a:rPr lang="en-GB" b="0" dirty="0"/>
                </a:b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0.7</m:t>
                      </m:r>
                      <m:r>
                        <a:rPr lang="en-GB" b="0" i="1" smtClean="0">
                          <a:latin typeface="Cambria Math" panose="02040503050406030204" pitchFamily="18" charset="0"/>
                        </a:rPr>
                        <m:t>=0.2+</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e>
                      </m:d>
                      <m:r>
                        <a:rPr lang="en-GB" b="0" i="1" smtClean="0">
                          <a:latin typeface="Cambria Math" panose="02040503050406030204" pitchFamily="18" charset="0"/>
                        </a:rPr>
                        <m:t>−0.2</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e>
                      </m:d>
                    </m:oMath>
                    <m:oMath xmlns:m="http://schemas.openxmlformats.org/officeDocument/2006/math">
                      <m:r>
                        <a:rPr lang="en-GB" b="0" i="1" smtClean="0">
                          <a:latin typeface="Cambria Math" panose="02040503050406030204" pitchFamily="18" charset="0"/>
                        </a:rPr>
                        <m:t>0.5=0.8</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e>
                      </m:d>
                    </m:oMath>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5</m:t>
                          </m:r>
                        </m:num>
                        <m:den>
                          <m:r>
                            <a:rPr lang="en-GB" b="0" i="1" smtClean="0">
                              <a:latin typeface="Cambria Math" panose="02040503050406030204" pitchFamily="18" charset="0"/>
                            </a:rPr>
                            <m:t>8</m:t>
                          </m:r>
                        </m:den>
                      </m:f>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4211960" y="3727559"/>
                <a:ext cx="4320480" cy="2280304"/>
              </a:xfrm>
              <a:prstGeom prst="rect">
                <a:avLst/>
              </a:prstGeom>
              <a:blipFill>
                <a:blip r:embed="rId7"/>
                <a:stretch>
                  <a:fillRect l="-1269"/>
                </a:stretch>
              </a:blipFill>
            </p:spPr>
            <p:txBody>
              <a:bodyPr/>
              <a:lstStyle/>
              <a:p>
                <a:r>
                  <a:rPr lang="en-GB">
                    <a:noFill/>
                  </a:rPr>
                  <a:t> </a:t>
                </a:r>
              </a:p>
            </p:txBody>
          </p:sp>
        </mc:Fallback>
      </mc:AlternateContent>
      <p:sp>
        <p:nvSpPr>
          <p:cNvPr id="16" name="Rectangle 15"/>
          <p:cNvSpPr/>
          <p:nvPr/>
        </p:nvSpPr>
        <p:spPr>
          <a:xfrm>
            <a:off x="4513117" y="1384015"/>
            <a:ext cx="4547756" cy="22631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4528246" y="3962894"/>
            <a:ext cx="4458159" cy="3753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4528246" y="4338206"/>
            <a:ext cx="4458159" cy="3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4528246" y="4639783"/>
            <a:ext cx="4458159" cy="14077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TextBox 19"/>
          <p:cNvSpPr txBox="1"/>
          <p:nvPr/>
        </p:nvSpPr>
        <p:spPr>
          <a:xfrm>
            <a:off x="251520" y="836712"/>
            <a:ext cx="144016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S1</a:t>
            </a:r>
          </a:p>
        </p:txBody>
      </p:sp>
    </p:spTree>
    <p:extLst>
      <p:ext uri="{BB962C8B-B14F-4D97-AF65-F5344CB8AC3E}">
        <p14:creationId xmlns:p14="http://schemas.microsoft.com/office/powerpoint/2010/main" val="19787059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8" restart="whenNotActive" fill="hold" evtFilter="cancelBubble" nodeType="interactiveSeq">
                <p:stCondLst>
                  <p:cond evt="onClick" delay="0">
                    <p:tgtEl>
                      <p:spTgt spid="1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14" restart="whenNotActive" fill="hold" evtFilter="cancelBubble" nodeType="interactiveSeq">
                <p:stCondLst>
                  <p:cond evt="onClick" delay="0">
                    <p:tgtEl>
                      <p:spTgt spid="1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0" restart="whenNotActive" fill="hold" evtFilter="cancelBubble" nodeType="interactiveSeq">
                <p:stCondLst>
                  <p:cond evt="onClick" delay="0">
                    <p:tgtEl>
                      <p:spTgt spid="1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9"/>
                                        </p:tgtEl>
                                      </p:cBhvr>
                                    </p:animEffect>
                                    <p:set>
                                      <p:cBhvr>
                                        <p:cTn id="25"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16" grpId="0" animBg="1"/>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SUPER IMPORTANT TIPS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297727" y="804217"/>
            <a:ext cx="6984776" cy="646331"/>
          </a:xfrm>
          <a:prstGeom prst="rect">
            <a:avLst/>
          </a:prstGeom>
          <a:noFill/>
        </p:spPr>
        <p:txBody>
          <a:bodyPr wrap="square" rtlCol="0">
            <a:spAutoFit/>
          </a:bodyPr>
          <a:lstStyle/>
          <a:p>
            <a:r>
              <a:rPr lang="en-GB" dirty="0"/>
              <a:t>If I were to identify two tips that will possible help you the most in probability questions:</a:t>
            </a:r>
          </a:p>
        </p:txBody>
      </p:sp>
      <p:sp>
        <p:nvSpPr>
          <p:cNvPr id="6" name="TextBox 5"/>
          <p:cNvSpPr txBox="1"/>
          <p:nvPr/>
        </p:nvSpPr>
        <p:spPr>
          <a:xfrm>
            <a:off x="264405" y="1930745"/>
            <a:ext cx="87059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If you see the words ‘</a:t>
            </a:r>
            <a:r>
              <a:rPr lang="en-GB" b="1" dirty="0"/>
              <a:t>given that</a:t>
            </a:r>
            <a:r>
              <a:rPr lang="en-GB" dirty="0"/>
              <a:t>’, </a:t>
            </a:r>
            <a:r>
              <a:rPr lang="en-GB" u="sng" dirty="0"/>
              <a:t>Immediately</a:t>
            </a:r>
            <a:r>
              <a:rPr lang="en-GB" dirty="0"/>
              <a:t> write out the law for conditional probability.</a:t>
            </a:r>
          </a:p>
        </p:txBody>
      </p:sp>
      <p:sp>
        <p:nvSpPr>
          <p:cNvPr id="7" name="TextBox 6"/>
          <p:cNvSpPr txBox="1"/>
          <p:nvPr/>
        </p:nvSpPr>
        <p:spPr>
          <a:xfrm>
            <a:off x="467544" y="2420888"/>
            <a:ext cx="7776864"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Example: “Given Bob walks to school, find the probability that he’s not late…”</a:t>
            </a:r>
          </a:p>
        </p:txBody>
      </p:sp>
      <mc:AlternateContent xmlns:mc="http://schemas.openxmlformats.org/markup-compatibility/2006" xmlns:a14="http://schemas.microsoft.com/office/drawing/2010/main">
        <mc:Choice Requires="a14">
          <p:sp>
            <p:nvSpPr>
              <p:cNvPr id="8" name="TextBox 7"/>
              <p:cNvSpPr txBox="1"/>
              <p:nvPr/>
            </p:nvSpPr>
            <p:spPr>
              <a:xfrm>
                <a:off x="539552" y="2996952"/>
                <a:ext cx="6768752" cy="564322"/>
              </a:xfrm>
              <a:prstGeom prst="rect">
                <a:avLst/>
              </a:prstGeom>
              <a:noFill/>
            </p:spPr>
            <p:txBody>
              <a:bodyPr wrap="square" rtlCol="0">
                <a:spAutoFit/>
              </a:bodyPr>
              <a:lstStyle/>
              <a:p>
                <a:r>
                  <a:rPr lang="en-GB" dirty="0"/>
                  <a:t>First thing you should write: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m:t>
                            </m:r>
                          </m:sup>
                        </m:sSup>
                      </m:e>
                      <m:e>
                        <m:r>
                          <a:rPr lang="en-GB" b="0" i="1" smtClean="0">
                            <a:latin typeface="Cambria Math" panose="02040503050406030204" pitchFamily="18" charset="0"/>
                          </a:rPr>
                          <m:t>𝑊</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𝑊</m:t>
                            </m:r>
                          </m:e>
                        </m:d>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𝑊</m:t>
                            </m:r>
                          </m:e>
                        </m:d>
                      </m:den>
                    </m:f>
                    <m:r>
                      <a:rPr lang="en-GB" b="0" i="1" smtClean="0">
                        <a:latin typeface="Cambria Math" panose="02040503050406030204" pitchFamily="18" charset="0"/>
                      </a:rPr>
                      <m:t>=…</m:t>
                    </m:r>
                  </m:oMath>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539552" y="2996952"/>
                <a:ext cx="6768752" cy="564322"/>
              </a:xfrm>
              <a:prstGeom prst="rect">
                <a:avLst/>
              </a:prstGeom>
              <a:blipFill>
                <a:blip r:embed="rId3"/>
                <a:stretch>
                  <a:fillRect l="-811" b="-2174"/>
                </a:stretch>
              </a:blipFill>
            </p:spPr>
            <p:txBody>
              <a:bodyPr/>
              <a:lstStyle/>
              <a:p>
                <a:r>
                  <a:rPr lang="en-GB">
                    <a:noFill/>
                  </a:rPr>
                  <a:t> </a:t>
                </a:r>
              </a:p>
            </p:txBody>
          </p:sp>
        </mc:Fallback>
      </mc:AlternateContent>
      <p:sp>
        <p:nvSpPr>
          <p:cNvPr id="9" name="TextBox 8"/>
          <p:cNvSpPr txBox="1"/>
          <p:nvPr/>
        </p:nvSpPr>
        <p:spPr>
          <a:xfrm>
            <a:off x="244239" y="3626482"/>
            <a:ext cx="870599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If you see the words ‘</a:t>
            </a:r>
            <a:r>
              <a:rPr lang="en-GB" b="1" dirty="0"/>
              <a:t>are independent</a:t>
            </a:r>
            <a:r>
              <a:rPr lang="en-GB" dirty="0"/>
              <a:t>’, </a:t>
            </a:r>
            <a:r>
              <a:rPr lang="en-GB" u="sng" dirty="0"/>
              <a:t>Immediately</a:t>
            </a:r>
            <a:r>
              <a:rPr lang="en-GB" dirty="0"/>
              <a:t> write out the laws for independence.</a:t>
            </a:r>
          </a:p>
          <a:p>
            <a:r>
              <a:rPr lang="en-GB" sz="1400" dirty="0"/>
              <a:t>(Even before you’ve finished reading the question!)</a:t>
            </a:r>
          </a:p>
        </p:txBody>
      </p:sp>
      <mc:AlternateContent xmlns:mc="http://schemas.openxmlformats.org/markup-compatibility/2006" xmlns:a14="http://schemas.microsoft.com/office/drawing/2010/main">
        <mc:Choice Requires="a14">
          <p:sp>
            <p:nvSpPr>
              <p:cNvPr id="10" name="TextBox 9"/>
              <p:cNvSpPr txBox="1"/>
              <p:nvPr/>
            </p:nvSpPr>
            <p:spPr>
              <a:xfrm>
                <a:off x="476830" y="4397536"/>
                <a:ext cx="7776864"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Example: “</a:t>
                </a:r>
                <a14:m>
                  <m:oMath xmlns:m="http://schemas.openxmlformats.org/officeDocument/2006/math">
                    <m:r>
                      <a:rPr lang="en-GB" b="0" i="1" smtClean="0">
                        <a:latin typeface="Cambria Math" panose="02040503050406030204" pitchFamily="18" charset="0"/>
                      </a:rPr>
                      <m:t>𝐴</m:t>
                    </m:r>
                  </m:oMath>
                </a14:m>
                <a:r>
                  <a:rPr lang="en-GB" dirty="0"/>
                  <a:t> is independent from </a:t>
                </a:r>
                <a14:m>
                  <m:oMath xmlns:m="http://schemas.openxmlformats.org/officeDocument/2006/math">
                    <m:r>
                      <a:rPr lang="en-GB" b="0" i="1" smtClean="0">
                        <a:latin typeface="Cambria Math" panose="02040503050406030204" pitchFamily="18" charset="0"/>
                      </a:rPr>
                      <m:t>𝐵</m:t>
                    </m:r>
                  </m:oMath>
                </a14:m>
                <a:r>
                  <a:rPr lang="en-GB"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476830" y="4397536"/>
                <a:ext cx="7776864" cy="369332"/>
              </a:xfrm>
              <a:prstGeom prst="rect">
                <a:avLst/>
              </a:prstGeom>
              <a:blipFill rotWithShape="0">
                <a:blip r:embed="rId4"/>
                <a:stretch>
                  <a:fillRect b="-3529"/>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39552" y="5016413"/>
                <a:ext cx="6768752" cy="646331"/>
              </a:xfrm>
              <a:prstGeom prst="rect">
                <a:avLst/>
              </a:prstGeom>
              <a:noFill/>
            </p:spPr>
            <p:txBody>
              <a:bodyPr wrap="square" rtlCol="0">
                <a:spAutoFit/>
              </a:bodyPr>
              <a:lstStyle/>
              <a:p>
                <a:pPr/>
                <a:r>
                  <a:rPr lang="en-GB" dirty="0"/>
                  <a:t>First thing you should write: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d>
                  </m:oMath>
                </a14:m>
                <a:br>
                  <a:rPr lang="en-GB" b="0" dirty="0"/>
                </a:b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 </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𝐵</m:t>
                          </m:r>
                        </m:e>
                      </m:d>
                      <m:r>
                        <a:rPr lang="en-GB" b="0" i="1" smtClean="0">
                          <a:latin typeface="Cambria Math" panose="02040503050406030204" pitchFamily="18" charset="0"/>
                        </a:rPr>
                        <m:t>=</m:t>
                      </m:r>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m:t>
                      </m:r>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539552" y="5016413"/>
                <a:ext cx="6768752" cy="646331"/>
              </a:xfrm>
              <a:prstGeom prst="rect">
                <a:avLst/>
              </a:prstGeom>
              <a:blipFill rotWithShape="0">
                <a:blip r:embed="rId5"/>
                <a:stretch>
                  <a:fillRect l="-811" t="-5660" b="-6604"/>
                </a:stretch>
              </a:blipFill>
            </p:spPr>
            <p:txBody>
              <a:bodyPr/>
              <a:lstStyle/>
              <a:p>
                <a:r>
                  <a:rPr lang="en-GB">
                    <a:noFill/>
                  </a:rPr>
                  <a:t> </a:t>
                </a:r>
              </a:p>
            </p:txBody>
          </p:sp>
        </mc:Fallback>
      </mc:AlternateContent>
      <p:sp>
        <p:nvSpPr>
          <p:cNvPr id="12" name="Rectangle 11"/>
          <p:cNvSpPr/>
          <p:nvPr/>
        </p:nvSpPr>
        <p:spPr>
          <a:xfrm>
            <a:off x="3524676" y="2876383"/>
            <a:ext cx="2979004" cy="6475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3620100" y="4967812"/>
            <a:ext cx="2979004" cy="6949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TextBox 13"/>
          <p:cNvSpPr txBox="1"/>
          <p:nvPr/>
        </p:nvSpPr>
        <p:spPr>
          <a:xfrm>
            <a:off x="971600" y="5912289"/>
            <a:ext cx="7618589" cy="830997"/>
          </a:xfrm>
          <a:prstGeom prst="rect">
            <a:avLst/>
          </a:prstGeom>
          <a:noFill/>
        </p:spPr>
        <p:txBody>
          <a:bodyPr wrap="square" rtlCol="0">
            <a:spAutoFit/>
          </a:bodyPr>
          <a:lstStyle/>
          <a:p>
            <a:r>
              <a:rPr lang="en-GB" sz="1600" dirty="0"/>
              <a:t>If you’re stuck on a question where you have to find a probability given others, it’s probably because you’ve failed to take into account that two events are independent or mutually exclusive, or you need to use the conditional probability or additional law.</a:t>
            </a:r>
          </a:p>
        </p:txBody>
      </p:sp>
    </p:spTree>
    <p:extLst>
      <p:ext uri="{BB962C8B-B14F-4D97-AF65-F5344CB8AC3E}">
        <p14:creationId xmlns:p14="http://schemas.microsoft.com/office/powerpoint/2010/main" val="19070156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2D</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Stats/Mechanics Year 2</a:t>
            </a:r>
          </a:p>
          <a:p>
            <a:r>
              <a:rPr lang="en-GB" sz="2400" dirty="0"/>
              <a:t>Pages 29-30</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86610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Probability Trees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23528" y="692695"/>
            <a:ext cx="8064896" cy="584775"/>
          </a:xfrm>
          <a:prstGeom prst="rect">
            <a:avLst/>
          </a:prstGeom>
          <a:noFill/>
        </p:spPr>
        <p:txBody>
          <a:bodyPr wrap="square" rtlCol="0">
            <a:spAutoFit/>
          </a:bodyPr>
          <a:lstStyle/>
          <a:p>
            <a:r>
              <a:rPr lang="en-GB" sz="1600" dirty="0"/>
              <a:t>We saw probability trees in Year 1. The only difference here is </a:t>
            </a:r>
            <a:r>
              <a:rPr lang="en-GB" sz="1600" b="1" dirty="0"/>
              <a:t>determining a conditional probability </a:t>
            </a:r>
            <a:r>
              <a:rPr lang="en-GB" sz="1600" dirty="0"/>
              <a:t>using your tree.</a:t>
            </a:r>
          </a:p>
        </p:txBody>
      </p:sp>
      <p:sp>
        <p:nvSpPr>
          <p:cNvPr id="6" name="TextBox 5"/>
          <p:cNvSpPr txBox="1"/>
          <p:nvPr/>
        </p:nvSpPr>
        <p:spPr>
          <a:xfrm>
            <a:off x="343068" y="1407443"/>
            <a:ext cx="8136904" cy="830997"/>
          </a:xfrm>
          <a:prstGeom prst="rect">
            <a:avLst/>
          </a:prstGeom>
          <a:solidFill>
            <a:schemeClr val="bg1"/>
          </a:solidFill>
          <a:effectLst>
            <a:outerShdw blurRad="50800" dist="38100" dir="10800000" algn="r" rotWithShape="0">
              <a:prstClr val="black">
                <a:alpha val="40000"/>
              </a:prstClr>
            </a:outerShdw>
          </a:effectLst>
        </p:spPr>
        <p:txBody>
          <a:bodyPr wrap="square" rtlCol="0">
            <a:spAutoFit/>
          </a:bodyPr>
          <a:lstStyle/>
          <a:p>
            <a:r>
              <a:rPr lang="en-GB" sz="1600" b="1" dirty="0"/>
              <a:t>Example: </a:t>
            </a:r>
            <a:r>
              <a:rPr lang="en-GB" sz="1600" dirty="0"/>
              <a:t>You have two bags, the first with 5 red balls and 5 blue balls, and the second with 3 red balls and 6 blue balls. You first pick a ball from the first bag, and place it in the second. You then pick a ball from the second bag. Complete the tree diagram.</a:t>
            </a:r>
          </a:p>
        </p:txBody>
      </p:sp>
      <p:cxnSp>
        <p:nvCxnSpPr>
          <p:cNvPr id="8" name="Straight Connector 7"/>
          <p:cNvCxnSpPr/>
          <p:nvPr/>
        </p:nvCxnSpPr>
        <p:spPr>
          <a:xfrm flipV="1">
            <a:off x="358054" y="4045662"/>
            <a:ext cx="1728192" cy="86409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58054" y="4909758"/>
            <a:ext cx="1728192" cy="50405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2734318" y="3469598"/>
            <a:ext cx="1728192" cy="57389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734318" y="4045662"/>
            <a:ext cx="1728192" cy="43204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2734318" y="5080486"/>
            <a:ext cx="1872208" cy="36004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2732256" y="5440526"/>
            <a:ext cx="1872208" cy="43204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2086246" y="3872480"/>
                <a:ext cx="4320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oMath>
                  </m:oMathPara>
                </a14:m>
                <a:endParaRPr lang="en-GB" dirty="0"/>
              </a:p>
            </p:txBody>
          </p:sp>
        </mc:Choice>
        <mc:Fallback xmlns="">
          <p:sp>
            <p:nvSpPr>
              <p:cNvPr id="24" name="TextBox 23"/>
              <p:cNvSpPr txBox="1">
                <a:spLocks noRot="1" noChangeAspect="1" noMove="1" noResize="1" noEditPoints="1" noAdjustHandles="1" noChangeArrowheads="1" noChangeShapeType="1" noTextEdit="1"/>
              </p:cNvSpPr>
              <p:nvPr/>
            </p:nvSpPr>
            <p:spPr>
              <a:xfrm>
                <a:off x="2086246" y="3872480"/>
                <a:ext cx="432048" cy="369332"/>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086246" y="5260506"/>
                <a:ext cx="4320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1</m:t>
                          </m:r>
                        </m:sub>
                      </m:sSub>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2086246" y="5260506"/>
                <a:ext cx="432048"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453986" y="3284932"/>
                <a:ext cx="4320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oMath>
                  </m:oMathPara>
                </a14:m>
                <a:endParaRPr lang="en-GB" dirty="0"/>
              </a:p>
            </p:txBody>
          </p:sp>
        </mc:Choice>
        <mc:Fallback xmlns="">
          <p:sp>
            <p:nvSpPr>
              <p:cNvPr id="26" name="TextBox 25"/>
              <p:cNvSpPr txBox="1">
                <a:spLocks noRot="1" noChangeAspect="1" noMove="1" noResize="1" noEditPoints="1" noAdjustHandles="1" noChangeArrowheads="1" noChangeShapeType="1" noTextEdit="1"/>
              </p:cNvSpPr>
              <p:nvPr/>
            </p:nvSpPr>
            <p:spPr>
              <a:xfrm>
                <a:off x="4453986" y="3284932"/>
                <a:ext cx="432048"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433274" y="4293044"/>
                <a:ext cx="7513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2</m:t>
                          </m:r>
                        </m:sub>
                      </m:sSub>
                    </m:oMath>
                  </m:oMathPara>
                </a14:m>
                <a:endParaRPr lang="en-GB" dirty="0"/>
              </a:p>
            </p:txBody>
          </p:sp>
        </mc:Choice>
        <mc:Fallback xmlns="">
          <p:sp>
            <p:nvSpPr>
              <p:cNvPr id="27" name="TextBox 26"/>
              <p:cNvSpPr txBox="1">
                <a:spLocks noRot="1" noChangeAspect="1" noMove="1" noResize="1" noEditPoints="1" noAdjustHandles="1" noChangeArrowheads="1" noChangeShapeType="1" noTextEdit="1"/>
              </p:cNvSpPr>
              <p:nvPr/>
            </p:nvSpPr>
            <p:spPr>
              <a:xfrm>
                <a:off x="4433274" y="4293044"/>
                <a:ext cx="751378"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625176" y="4891174"/>
                <a:ext cx="4320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oMath>
                  </m:oMathPara>
                </a14:m>
                <a:endParaRPr lang="en-GB" dirty="0"/>
              </a:p>
            </p:txBody>
          </p:sp>
        </mc:Choice>
        <mc:Fallback xmlns="">
          <p:sp>
            <p:nvSpPr>
              <p:cNvPr id="28" name="TextBox 27"/>
              <p:cNvSpPr txBox="1">
                <a:spLocks noRot="1" noChangeAspect="1" noMove="1" noResize="1" noEditPoints="1" noAdjustHandles="1" noChangeArrowheads="1" noChangeShapeType="1" noTextEdit="1"/>
              </p:cNvSpPr>
              <p:nvPr/>
            </p:nvSpPr>
            <p:spPr>
              <a:xfrm>
                <a:off x="4625176" y="4891174"/>
                <a:ext cx="432048"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604464" y="5698273"/>
                <a:ext cx="4320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2</m:t>
                          </m:r>
                        </m:sub>
                      </m:sSub>
                    </m:oMath>
                  </m:oMathPara>
                </a14:m>
                <a:endParaRPr lang="en-GB" dirty="0"/>
              </a:p>
            </p:txBody>
          </p:sp>
        </mc:Choice>
        <mc:Fallback xmlns="">
          <p:sp>
            <p:nvSpPr>
              <p:cNvPr id="29" name="TextBox 28"/>
              <p:cNvSpPr txBox="1">
                <a:spLocks noRot="1" noChangeAspect="1" noMove="1" noResize="1" noEditPoints="1" noAdjustHandles="1" noChangeArrowheads="1" noChangeShapeType="1" noTextEdit="1"/>
              </p:cNvSpPr>
              <p:nvPr/>
            </p:nvSpPr>
            <p:spPr>
              <a:xfrm>
                <a:off x="4604464" y="5698273"/>
                <a:ext cx="432048"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18094" y="3756545"/>
                <a:ext cx="72008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a:rPr>
                            <m:t>1</m:t>
                          </m:r>
                        </m:num>
                        <m:den>
                          <m:r>
                            <a:rPr lang="en-GB" b="0" i="1" smtClean="0">
                              <a:latin typeface="Cambria Math"/>
                            </a:rPr>
                            <m:t>2</m:t>
                          </m:r>
                        </m:den>
                      </m:f>
                    </m:oMath>
                  </m:oMathPara>
                </a14:m>
                <a:endParaRPr lang="en-GB" dirty="0"/>
              </a:p>
            </p:txBody>
          </p:sp>
        </mc:Choice>
        <mc:Fallback xmlns="">
          <p:sp>
            <p:nvSpPr>
              <p:cNvPr id="30" name="TextBox 29"/>
              <p:cNvSpPr txBox="1">
                <a:spLocks noRot="1" noChangeAspect="1" noMove="1" noResize="1" noEditPoints="1" noAdjustHandles="1" noChangeArrowheads="1" noChangeShapeType="1" noTextEdit="1"/>
              </p:cNvSpPr>
              <p:nvPr/>
            </p:nvSpPr>
            <p:spPr>
              <a:xfrm>
                <a:off x="718094" y="3756545"/>
                <a:ext cx="720080" cy="610936"/>
              </a:xfrm>
              <a:prstGeom prst="rect">
                <a:avLst/>
              </a:prstGeom>
              <a:blipFill rotWithShape="1">
                <a:blip r:embed="rId8"/>
                <a:stretch>
                  <a:fillRect/>
                </a:stretch>
              </a:blipFill>
            </p:spPr>
            <p:txBody>
              <a:bodyPr/>
              <a:lstStyle/>
              <a:p>
                <a:r>
                  <a:rPr lang="en-GB">
                    <a:noFill/>
                  </a:rPr>
                  <a:t> </a:t>
                </a:r>
              </a:p>
            </p:txBody>
          </p:sp>
        </mc:Fallback>
      </mc:AlternateContent>
      <p:sp>
        <p:nvSpPr>
          <p:cNvPr id="31" name="TextBox 30"/>
          <p:cNvSpPr txBox="1"/>
          <p:nvPr/>
        </p:nvSpPr>
        <p:spPr>
          <a:xfrm>
            <a:off x="372534" y="6242979"/>
            <a:ext cx="2930479"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b="1" dirty="0"/>
              <a:t>Fro Tip</a:t>
            </a:r>
            <a:r>
              <a:rPr lang="en-GB" sz="1200" dirty="0"/>
              <a:t>: Use variable subscripting to indicate what pick you’re referring to.</a:t>
            </a:r>
          </a:p>
        </p:txBody>
      </p:sp>
      <mc:AlternateContent xmlns:mc="http://schemas.openxmlformats.org/markup-compatibility/2006" xmlns:a14="http://schemas.microsoft.com/office/drawing/2010/main">
        <mc:Choice Requires="a14">
          <p:sp>
            <p:nvSpPr>
              <p:cNvPr id="33" name="TextBox 32"/>
              <p:cNvSpPr txBox="1"/>
              <p:nvPr/>
            </p:nvSpPr>
            <p:spPr>
              <a:xfrm>
                <a:off x="718094" y="5224954"/>
                <a:ext cx="72008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a:rPr>
                            <m:t>1</m:t>
                          </m:r>
                        </m:num>
                        <m:den>
                          <m:r>
                            <a:rPr lang="en-GB" b="0" i="1" smtClean="0">
                              <a:latin typeface="Cambria Math"/>
                            </a:rPr>
                            <m:t>2</m:t>
                          </m:r>
                        </m:den>
                      </m:f>
                    </m:oMath>
                  </m:oMathPara>
                </a14:m>
                <a:endParaRPr lang="en-GB" dirty="0"/>
              </a:p>
            </p:txBody>
          </p:sp>
        </mc:Choice>
        <mc:Fallback xmlns="">
          <p:sp>
            <p:nvSpPr>
              <p:cNvPr id="33" name="TextBox 32"/>
              <p:cNvSpPr txBox="1">
                <a:spLocks noRot="1" noChangeAspect="1" noMove="1" noResize="1" noEditPoints="1" noAdjustHandles="1" noChangeArrowheads="1" noChangeShapeType="1" noTextEdit="1"/>
              </p:cNvSpPr>
              <p:nvPr/>
            </p:nvSpPr>
            <p:spPr>
              <a:xfrm>
                <a:off x="718094" y="5224954"/>
                <a:ext cx="720080" cy="610936"/>
              </a:xfrm>
              <a:prstGeom prst="rect">
                <a:avLst/>
              </a:prstGeom>
              <a:blipFill rotWithShape="1">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2885053" y="3284932"/>
                <a:ext cx="72008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a:rPr>
                            <m:t>4</m:t>
                          </m:r>
                        </m:num>
                        <m:den>
                          <m:r>
                            <a:rPr lang="en-GB" b="0" i="1" smtClean="0">
                              <a:latin typeface="Cambria Math"/>
                            </a:rPr>
                            <m:t>10</m:t>
                          </m:r>
                        </m:den>
                      </m:f>
                    </m:oMath>
                  </m:oMathPara>
                </a14:m>
                <a:endParaRPr lang="en-GB" dirty="0"/>
              </a:p>
            </p:txBody>
          </p:sp>
        </mc:Choice>
        <mc:Fallback xmlns="">
          <p:sp>
            <p:nvSpPr>
              <p:cNvPr id="34" name="TextBox 33"/>
              <p:cNvSpPr txBox="1">
                <a:spLocks noRot="1" noChangeAspect="1" noMove="1" noResize="1" noEditPoints="1" noAdjustHandles="1" noChangeArrowheads="1" noChangeShapeType="1" noTextEdit="1"/>
              </p:cNvSpPr>
              <p:nvPr/>
            </p:nvSpPr>
            <p:spPr>
              <a:xfrm>
                <a:off x="2885053" y="3284932"/>
                <a:ext cx="720080" cy="610936"/>
              </a:xfrm>
              <a:prstGeom prst="rect">
                <a:avLst/>
              </a:prstGeom>
              <a:blipFill rotWithShape="1">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948280" y="4172242"/>
                <a:ext cx="72008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a:rPr>
                            <m:t>6</m:t>
                          </m:r>
                        </m:num>
                        <m:den>
                          <m:r>
                            <a:rPr lang="en-GB" b="0" i="1" smtClean="0">
                              <a:latin typeface="Cambria Math"/>
                            </a:rPr>
                            <m:t>10</m:t>
                          </m:r>
                        </m:den>
                      </m:f>
                    </m:oMath>
                  </m:oMathPara>
                </a14:m>
                <a:endParaRPr lang="en-GB" dirty="0"/>
              </a:p>
            </p:txBody>
          </p:sp>
        </mc:Choice>
        <mc:Fallback xmlns="">
          <p:sp>
            <p:nvSpPr>
              <p:cNvPr id="35" name="TextBox 34"/>
              <p:cNvSpPr txBox="1">
                <a:spLocks noRot="1" noChangeAspect="1" noMove="1" noResize="1" noEditPoints="1" noAdjustHandles="1" noChangeArrowheads="1" noChangeShapeType="1" noTextEdit="1"/>
              </p:cNvSpPr>
              <p:nvPr/>
            </p:nvSpPr>
            <p:spPr>
              <a:xfrm>
                <a:off x="2948280" y="4172242"/>
                <a:ext cx="720080" cy="610936"/>
              </a:xfrm>
              <a:prstGeom prst="rect">
                <a:avLst/>
              </a:prstGeom>
              <a:blipFill rotWithShape="1">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575998" y="4633887"/>
                <a:ext cx="72008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a:rPr>
                            <m:t>3</m:t>
                          </m:r>
                        </m:num>
                        <m:den>
                          <m:r>
                            <a:rPr lang="en-GB" b="0" i="1" smtClean="0">
                              <a:latin typeface="Cambria Math"/>
                            </a:rPr>
                            <m:t>10</m:t>
                          </m:r>
                        </m:den>
                      </m:f>
                    </m:oMath>
                  </m:oMathPara>
                </a14:m>
                <a:endParaRPr lang="en-GB" dirty="0"/>
              </a:p>
            </p:txBody>
          </p:sp>
        </mc:Choice>
        <mc:Fallback xmlns="">
          <p:sp>
            <p:nvSpPr>
              <p:cNvPr id="36" name="TextBox 35"/>
              <p:cNvSpPr txBox="1">
                <a:spLocks noRot="1" noChangeAspect="1" noMove="1" noResize="1" noEditPoints="1" noAdjustHandles="1" noChangeArrowheads="1" noChangeShapeType="1" noTextEdit="1"/>
              </p:cNvSpPr>
              <p:nvPr/>
            </p:nvSpPr>
            <p:spPr>
              <a:xfrm>
                <a:off x="3575998" y="4633887"/>
                <a:ext cx="720080" cy="610936"/>
              </a:xfrm>
              <a:prstGeom prst="rect">
                <a:avLst/>
              </a:prstGeom>
              <a:blipFill rotWithShape="1">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3308320" y="5656550"/>
                <a:ext cx="72008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a:rPr>
                            <m:t>7</m:t>
                          </m:r>
                        </m:num>
                        <m:den>
                          <m:r>
                            <a:rPr lang="en-GB" b="0" i="1" smtClean="0">
                              <a:latin typeface="Cambria Math"/>
                            </a:rPr>
                            <m:t>10</m:t>
                          </m:r>
                        </m:den>
                      </m:f>
                    </m:oMath>
                  </m:oMathPara>
                </a14:m>
                <a:endParaRPr lang="en-GB" dirty="0"/>
              </a:p>
            </p:txBody>
          </p:sp>
        </mc:Choice>
        <mc:Fallback xmlns="">
          <p:sp>
            <p:nvSpPr>
              <p:cNvPr id="38" name="TextBox 37"/>
              <p:cNvSpPr txBox="1">
                <a:spLocks noRot="1" noChangeAspect="1" noMove="1" noResize="1" noEditPoints="1" noAdjustHandles="1" noChangeArrowheads="1" noChangeShapeType="1" noTextEdit="1"/>
              </p:cNvSpPr>
              <p:nvPr/>
            </p:nvSpPr>
            <p:spPr>
              <a:xfrm>
                <a:off x="3308320" y="5656550"/>
                <a:ext cx="720080" cy="610936"/>
              </a:xfrm>
              <a:prstGeom prst="rect">
                <a:avLst/>
              </a:prstGeom>
              <a:blipFill rotWithShape="1">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508104" y="2595051"/>
                <a:ext cx="3528392" cy="3828484"/>
              </a:xfrm>
              <a:prstGeom prst="rect">
                <a:avLst/>
              </a:prstGeom>
              <a:noFill/>
            </p:spPr>
            <p:txBody>
              <a:bodyPr wrap="square" rtlCol="0">
                <a:spAutoFit/>
              </a:bodyPr>
              <a:lstStyle/>
              <a:p>
                <a:r>
                  <a:rPr lang="en-GB" sz="1600" dirty="0"/>
                  <a:t>Hence find the probability that:</a:t>
                </a:r>
              </a:p>
              <a:p>
                <a:endParaRPr lang="en-GB" sz="1600" dirty="0"/>
              </a:p>
              <a:p>
                <a:pPr marL="342900" indent="-342900">
                  <a:buAutoNum type="alphaLcParenR"/>
                </a:pPr>
                <a:r>
                  <a:rPr lang="en-GB" sz="1600" b="1" dirty="0"/>
                  <a:t>You pick a red ball on your second pick.</a:t>
                </a:r>
                <a:br>
                  <a:rPr lang="en-GB" sz="1600" dirty="0"/>
                </a:br>
                <a14:m>
                  <m:oMath xmlns:m="http://schemas.openxmlformats.org/officeDocument/2006/math">
                    <m:r>
                      <a:rPr lang="en-GB" sz="1600" b="0" i="1" smtClean="0">
                        <a:latin typeface="Cambria Math"/>
                      </a:rPr>
                      <m:t>𝑃</m:t>
                    </m:r>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a:rPr>
                              <m:t>𝑅</m:t>
                            </m:r>
                          </m:e>
                          <m:sub>
                            <m:r>
                              <a:rPr lang="en-GB" sz="1600" b="0" i="1" smtClean="0">
                                <a:latin typeface="Cambria Math"/>
                              </a:rPr>
                              <m:t>2</m:t>
                            </m:r>
                          </m:sub>
                        </m:sSub>
                      </m:e>
                    </m:d>
                    <m:r>
                      <a:rPr lang="en-GB" sz="1600" b="0" i="1" smtClean="0">
                        <a:latin typeface="Cambria Math"/>
                      </a:rPr>
                      <m:t>=</m:t>
                    </m:r>
                    <m:r>
                      <a:rPr lang="en-GB" sz="1600" b="0" i="1" smtClean="0">
                        <a:latin typeface="Cambria Math"/>
                      </a:rPr>
                      <m:t>𝑃</m:t>
                    </m:r>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a:rPr>
                              <m:t>𝑅</m:t>
                            </m:r>
                          </m:e>
                          <m:sub>
                            <m:r>
                              <a:rPr lang="en-GB" sz="1600" b="0" i="1" smtClean="0">
                                <a:latin typeface="Cambria Math"/>
                              </a:rPr>
                              <m:t>1</m:t>
                            </m:r>
                          </m:sub>
                        </m:sSub>
                        <m:r>
                          <a:rPr lang="en-GB" sz="1600" b="0" i="1" smtClean="0">
                            <a:latin typeface="Cambria Math"/>
                          </a:rPr>
                          <m:t>∩</m:t>
                        </m:r>
                        <m:sSub>
                          <m:sSubPr>
                            <m:ctrlPr>
                              <a:rPr lang="en-GB" sz="1600" b="0" i="1" smtClean="0">
                                <a:latin typeface="Cambria Math" panose="02040503050406030204" pitchFamily="18" charset="0"/>
                              </a:rPr>
                            </m:ctrlPr>
                          </m:sSubPr>
                          <m:e>
                            <m:r>
                              <a:rPr lang="en-GB" sz="1600" b="0" i="1" smtClean="0">
                                <a:latin typeface="Cambria Math"/>
                              </a:rPr>
                              <m:t>𝑅</m:t>
                            </m:r>
                          </m:e>
                          <m:sub>
                            <m:r>
                              <a:rPr lang="en-GB" sz="1600" b="0" i="1" smtClean="0">
                                <a:latin typeface="Cambria Math"/>
                              </a:rPr>
                              <m:t>2</m:t>
                            </m:r>
                          </m:sub>
                        </m:sSub>
                      </m:e>
                    </m:d>
                    <m:r>
                      <a:rPr lang="en-GB" sz="1600" b="0" i="1" smtClean="0">
                        <a:latin typeface="Cambria Math"/>
                      </a:rPr>
                      <m:t>+</m:t>
                    </m:r>
                    <m:r>
                      <a:rPr lang="en-GB" sz="1600" b="0" i="1" smtClean="0">
                        <a:latin typeface="Cambria Math"/>
                      </a:rPr>
                      <m:t>𝑃</m:t>
                    </m:r>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a:rPr>
                              <m:t>𝐵</m:t>
                            </m:r>
                          </m:e>
                          <m:sub>
                            <m:r>
                              <a:rPr lang="en-GB" sz="1600" b="0" i="1" smtClean="0">
                                <a:latin typeface="Cambria Math"/>
                              </a:rPr>
                              <m:t>1</m:t>
                            </m:r>
                          </m:sub>
                        </m:sSub>
                        <m:sSub>
                          <m:sSubPr>
                            <m:ctrlPr>
                              <a:rPr lang="en-GB" sz="1600" b="0" i="1" smtClean="0">
                                <a:latin typeface="Cambria Math" panose="02040503050406030204" pitchFamily="18" charset="0"/>
                              </a:rPr>
                            </m:ctrlPr>
                          </m:sSubPr>
                          <m:e>
                            <m:r>
                              <a:rPr lang="en-GB" sz="1600" b="0" i="1" smtClean="0">
                                <a:latin typeface="Cambria Math"/>
                              </a:rPr>
                              <m:t>∩</m:t>
                            </m:r>
                            <m:r>
                              <a:rPr lang="en-GB" sz="1600" b="0" i="1" smtClean="0">
                                <a:latin typeface="Cambria Math"/>
                              </a:rPr>
                              <m:t>𝑅</m:t>
                            </m:r>
                          </m:e>
                          <m:sub>
                            <m:r>
                              <a:rPr lang="en-GB" sz="1600" b="0" i="1" smtClean="0">
                                <a:latin typeface="Cambria Math"/>
                              </a:rPr>
                              <m:t>2</m:t>
                            </m:r>
                          </m:sub>
                        </m:sSub>
                      </m:e>
                    </m:d>
                    <m:r>
                      <a:rPr lang="en-GB" sz="1600" b="0" i="1" smtClean="0">
                        <a:latin typeface="Cambria Math"/>
                      </a:rPr>
                      <m:t>=</m:t>
                    </m:r>
                    <m:f>
                      <m:fPr>
                        <m:ctrlPr>
                          <a:rPr lang="en-GB" sz="1600" b="0" i="1" smtClean="0">
                            <a:latin typeface="Cambria Math" panose="02040503050406030204" pitchFamily="18" charset="0"/>
                          </a:rPr>
                        </m:ctrlPr>
                      </m:fPr>
                      <m:num>
                        <m:r>
                          <a:rPr lang="en-GB" sz="1600" b="0" i="1" smtClean="0">
                            <a:latin typeface="Cambria Math"/>
                          </a:rPr>
                          <m:t>1</m:t>
                        </m:r>
                      </m:num>
                      <m:den>
                        <m:r>
                          <a:rPr lang="en-GB" sz="1600" b="0" i="1" smtClean="0">
                            <a:latin typeface="Cambria Math"/>
                          </a:rPr>
                          <m:t>5</m:t>
                        </m:r>
                      </m:den>
                    </m:f>
                    <m:r>
                      <a:rPr lang="en-GB" sz="1600" b="0" i="1" smtClean="0">
                        <a:latin typeface="Cambria Math"/>
                      </a:rPr>
                      <m:t>+</m:t>
                    </m:r>
                    <m:f>
                      <m:fPr>
                        <m:ctrlPr>
                          <a:rPr lang="en-GB" sz="1600" b="0" i="1" smtClean="0">
                            <a:latin typeface="Cambria Math" panose="02040503050406030204" pitchFamily="18" charset="0"/>
                          </a:rPr>
                        </m:ctrlPr>
                      </m:fPr>
                      <m:num>
                        <m:r>
                          <a:rPr lang="en-GB" sz="1600" b="0" i="1" smtClean="0">
                            <a:latin typeface="Cambria Math"/>
                          </a:rPr>
                          <m:t>3</m:t>
                        </m:r>
                      </m:num>
                      <m:den>
                        <m:r>
                          <a:rPr lang="en-GB" sz="1600" b="0" i="1" smtClean="0">
                            <a:latin typeface="Cambria Math"/>
                          </a:rPr>
                          <m:t>20</m:t>
                        </m:r>
                      </m:den>
                    </m:f>
                    <m:r>
                      <a:rPr lang="en-GB" sz="1600" b="0" i="1" smtClean="0">
                        <a:latin typeface="Cambria Math"/>
                      </a:rPr>
                      <m:t>=</m:t>
                    </m:r>
                    <m:f>
                      <m:fPr>
                        <m:ctrlPr>
                          <a:rPr lang="en-GB" sz="1600" b="0" i="1" smtClean="0">
                            <a:latin typeface="Cambria Math" panose="02040503050406030204" pitchFamily="18" charset="0"/>
                          </a:rPr>
                        </m:ctrlPr>
                      </m:fPr>
                      <m:num>
                        <m:r>
                          <a:rPr lang="en-GB" sz="1600" b="0" i="1" smtClean="0">
                            <a:latin typeface="Cambria Math"/>
                          </a:rPr>
                          <m:t>7</m:t>
                        </m:r>
                      </m:num>
                      <m:den>
                        <m:r>
                          <a:rPr lang="en-GB" sz="1600" b="0" i="1" smtClean="0">
                            <a:latin typeface="Cambria Math"/>
                          </a:rPr>
                          <m:t>20</m:t>
                        </m:r>
                      </m:den>
                    </m:f>
                  </m:oMath>
                </a14:m>
                <a:endParaRPr lang="en-GB" sz="1600" dirty="0"/>
              </a:p>
              <a:p>
                <a:pPr marL="342900" indent="-342900">
                  <a:buAutoNum type="alphaLcParenR"/>
                </a:pPr>
                <a:endParaRPr lang="en-GB" sz="1600" dirty="0"/>
              </a:p>
              <a:p>
                <a:pPr marL="342900" indent="-342900">
                  <a:buAutoNum type="alphaLcParenR"/>
                </a:pPr>
                <a:endParaRPr lang="en-GB" sz="1600" dirty="0"/>
              </a:p>
              <a:p>
                <a:pPr marL="342900" indent="-342900">
                  <a:buAutoNum type="alphaLcParenR"/>
                </a:pPr>
                <a:r>
                  <a:rPr lang="en-GB" sz="1600" b="1" dirty="0"/>
                  <a:t>Given that your second pick was red, the first pick was also red.</a:t>
                </a:r>
                <a:br>
                  <a:rPr lang="en-GB" sz="1600" dirty="0"/>
                </a:br>
                <a14:m>
                  <m:oMath xmlns:m="http://schemas.openxmlformats.org/officeDocument/2006/math">
                    <m:r>
                      <a:rPr lang="en-GB" sz="1600" b="0" i="1" smtClean="0">
                        <a:latin typeface="Cambria Math"/>
                      </a:rPr>
                      <m:t>𝑃</m:t>
                    </m:r>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a:rPr>
                              <m:t>𝑅</m:t>
                            </m:r>
                          </m:e>
                          <m:sub>
                            <m:r>
                              <a:rPr lang="en-GB" sz="1600" b="0" i="1" smtClean="0">
                                <a:latin typeface="Cambria Math"/>
                              </a:rPr>
                              <m:t>1</m:t>
                            </m:r>
                          </m:sub>
                        </m:sSub>
                      </m:e>
                      <m:e>
                        <m:sSub>
                          <m:sSubPr>
                            <m:ctrlPr>
                              <a:rPr lang="en-GB" sz="1600" b="0" i="1" smtClean="0">
                                <a:latin typeface="Cambria Math" panose="02040503050406030204" pitchFamily="18" charset="0"/>
                              </a:rPr>
                            </m:ctrlPr>
                          </m:sSubPr>
                          <m:e>
                            <m:r>
                              <a:rPr lang="en-GB" sz="1600" b="0" i="1" smtClean="0">
                                <a:latin typeface="Cambria Math"/>
                              </a:rPr>
                              <m:t>𝑅</m:t>
                            </m:r>
                          </m:e>
                          <m:sub>
                            <m:r>
                              <a:rPr lang="en-GB" sz="1600" b="0" i="1" smtClean="0">
                                <a:latin typeface="Cambria Math"/>
                              </a:rPr>
                              <m:t>2</m:t>
                            </m:r>
                          </m:sub>
                        </m:sSub>
                      </m:e>
                    </m:d>
                    <m:r>
                      <a:rPr lang="en-GB" sz="1600" b="0" i="1" smtClean="0">
                        <a:latin typeface="Cambria Math"/>
                      </a:rPr>
                      <m:t>=</m:t>
                    </m:r>
                    <m:f>
                      <m:fPr>
                        <m:ctrlPr>
                          <a:rPr lang="en-GB" sz="1600" b="0" i="1" smtClean="0">
                            <a:latin typeface="Cambria Math" panose="02040503050406030204" pitchFamily="18" charset="0"/>
                          </a:rPr>
                        </m:ctrlPr>
                      </m:fPr>
                      <m:num>
                        <m:r>
                          <a:rPr lang="en-GB" sz="1600" b="0" i="1" smtClean="0">
                            <a:latin typeface="Cambria Math"/>
                          </a:rPr>
                          <m:t>𝑃</m:t>
                        </m:r>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a:rPr>
                                  <m:t>𝑅</m:t>
                                </m:r>
                              </m:e>
                              <m:sub>
                                <m:r>
                                  <a:rPr lang="en-GB" sz="1600" b="0" i="1" smtClean="0">
                                    <a:latin typeface="Cambria Math"/>
                                  </a:rPr>
                                  <m:t>1</m:t>
                                </m:r>
                              </m:sub>
                            </m:sSub>
                            <m:r>
                              <a:rPr lang="en-GB" sz="1600" b="0" i="1" smtClean="0">
                                <a:latin typeface="Cambria Math"/>
                              </a:rPr>
                              <m:t>∩</m:t>
                            </m:r>
                            <m:sSub>
                              <m:sSubPr>
                                <m:ctrlPr>
                                  <a:rPr lang="en-GB" sz="1600" b="0" i="1" smtClean="0">
                                    <a:latin typeface="Cambria Math" panose="02040503050406030204" pitchFamily="18" charset="0"/>
                                  </a:rPr>
                                </m:ctrlPr>
                              </m:sSubPr>
                              <m:e>
                                <m:r>
                                  <a:rPr lang="en-GB" sz="1600" b="0" i="1" smtClean="0">
                                    <a:latin typeface="Cambria Math"/>
                                  </a:rPr>
                                  <m:t>𝑅</m:t>
                                </m:r>
                              </m:e>
                              <m:sub>
                                <m:r>
                                  <a:rPr lang="en-GB" sz="1600" b="0" i="1" smtClean="0">
                                    <a:latin typeface="Cambria Math"/>
                                  </a:rPr>
                                  <m:t>2</m:t>
                                </m:r>
                              </m:sub>
                            </m:sSub>
                          </m:e>
                        </m:d>
                      </m:num>
                      <m:den>
                        <m:r>
                          <a:rPr lang="en-GB" sz="1600" b="0" i="1" smtClean="0">
                            <a:latin typeface="Cambria Math"/>
                          </a:rPr>
                          <m:t>𝑃</m:t>
                        </m:r>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a:rPr>
                                  <m:t>𝑅</m:t>
                                </m:r>
                              </m:e>
                              <m:sub>
                                <m:r>
                                  <a:rPr lang="en-GB" sz="1600" b="0" i="1" smtClean="0">
                                    <a:latin typeface="Cambria Math"/>
                                  </a:rPr>
                                  <m:t>2</m:t>
                                </m:r>
                              </m:sub>
                            </m:sSub>
                          </m:e>
                        </m:d>
                      </m:den>
                    </m:f>
                  </m:oMath>
                </a14:m>
                <a:br>
                  <a:rPr lang="en-GB" sz="1600" b="0" i="1" dirty="0">
                    <a:latin typeface="Cambria Math"/>
                  </a:rPr>
                </a:br>
                <a:r>
                  <a:rPr lang="en-GB" sz="1600" b="0" i="1" dirty="0">
                    <a:latin typeface="Cambria Math"/>
                  </a:rPr>
                  <a:t>       </a:t>
                </a:r>
                <a14:m>
                  <m:oMath xmlns:m="http://schemas.openxmlformats.org/officeDocument/2006/math">
                    <m:r>
                      <a:rPr lang="en-GB" sz="1600" b="0" i="1" smtClean="0">
                        <a:latin typeface="Cambria Math"/>
                      </a:rPr>
                      <m:t>=</m:t>
                    </m:r>
                    <m:f>
                      <m:fPr>
                        <m:ctrlPr>
                          <a:rPr lang="en-GB" sz="1600" b="0" i="1" smtClean="0">
                            <a:latin typeface="Cambria Math" panose="02040503050406030204" pitchFamily="18" charset="0"/>
                          </a:rPr>
                        </m:ctrlPr>
                      </m:fPr>
                      <m:num>
                        <m:f>
                          <m:fPr>
                            <m:ctrlPr>
                              <a:rPr lang="en-GB" sz="1600" b="0" i="1" smtClean="0">
                                <a:latin typeface="Cambria Math" panose="02040503050406030204" pitchFamily="18" charset="0"/>
                              </a:rPr>
                            </m:ctrlPr>
                          </m:fPr>
                          <m:num>
                            <m:r>
                              <a:rPr lang="en-GB" sz="1600" b="0" i="1" smtClean="0">
                                <a:latin typeface="Cambria Math"/>
                              </a:rPr>
                              <m:t>1</m:t>
                            </m:r>
                          </m:num>
                          <m:den>
                            <m:r>
                              <a:rPr lang="en-GB" sz="1600" b="0" i="1" smtClean="0">
                                <a:latin typeface="Cambria Math"/>
                              </a:rPr>
                              <m:t>5</m:t>
                            </m:r>
                          </m:den>
                        </m:f>
                      </m:num>
                      <m:den>
                        <m:f>
                          <m:fPr>
                            <m:ctrlPr>
                              <a:rPr lang="en-GB" sz="1600" b="0" i="1" smtClean="0">
                                <a:latin typeface="Cambria Math" panose="02040503050406030204" pitchFamily="18" charset="0"/>
                              </a:rPr>
                            </m:ctrlPr>
                          </m:fPr>
                          <m:num>
                            <m:r>
                              <a:rPr lang="en-GB" sz="1600" b="0" i="1" smtClean="0">
                                <a:latin typeface="Cambria Math"/>
                              </a:rPr>
                              <m:t>7</m:t>
                            </m:r>
                          </m:num>
                          <m:den>
                            <m:r>
                              <a:rPr lang="en-GB" sz="1600" b="0" i="1" smtClean="0">
                                <a:latin typeface="Cambria Math"/>
                              </a:rPr>
                              <m:t>20</m:t>
                            </m:r>
                          </m:den>
                        </m:f>
                      </m:den>
                    </m:f>
                    <m:r>
                      <a:rPr lang="en-GB" sz="1600" b="0" i="1" smtClean="0">
                        <a:latin typeface="Cambria Math"/>
                      </a:rPr>
                      <m:t>=</m:t>
                    </m:r>
                    <m:f>
                      <m:fPr>
                        <m:ctrlPr>
                          <a:rPr lang="en-GB" sz="1600" b="0" i="1" smtClean="0">
                            <a:latin typeface="Cambria Math" panose="02040503050406030204" pitchFamily="18" charset="0"/>
                          </a:rPr>
                        </m:ctrlPr>
                      </m:fPr>
                      <m:num>
                        <m:r>
                          <a:rPr lang="en-GB" sz="1600" b="0" i="1" smtClean="0">
                            <a:latin typeface="Cambria Math"/>
                          </a:rPr>
                          <m:t>4</m:t>
                        </m:r>
                      </m:num>
                      <m:den>
                        <m:r>
                          <a:rPr lang="en-GB" sz="1600" b="0" i="1" smtClean="0">
                            <a:latin typeface="Cambria Math"/>
                          </a:rPr>
                          <m:t>7</m:t>
                        </m:r>
                      </m:den>
                    </m:f>
                  </m:oMath>
                </a14:m>
                <a:endParaRPr lang="en-GB" sz="1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5508104" y="2595051"/>
                <a:ext cx="3528392" cy="3828484"/>
              </a:xfrm>
              <a:prstGeom prst="rect">
                <a:avLst/>
              </a:prstGeom>
              <a:blipFill rotWithShape="1">
                <a:blip r:embed="rId14"/>
                <a:stretch>
                  <a:fillRect l="-1038" t="-478"/>
                </a:stretch>
              </a:blipFill>
            </p:spPr>
            <p:txBody>
              <a:bodyPr/>
              <a:lstStyle/>
              <a:p>
                <a:r>
                  <a:rPr lang="en-GB">
                    <a:noFill/>
                  </a:rPr>
                  <a:t> </a:t>
                </a:r>
              </a:p>
            </p:txBody>
          </p:sp>
        </mc:Fallback>
      </mc:AlternateContent>
      <p:sp>
        <p:nvSpPr>
          <p:cNvPr id="40" name="Rectangle 39"/>
          <p:cNvSpPr/>
          <p:nvPr/>
        </p:nvSpPr>
        <p:spPr>
          <a:xfrm>
            <a:off x="826398" y="3711987"/>
            <a:ext cx="505242" cy="655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1" name="Rectangle 40"/>
          <p:cNvSpPr/>
          <p:nvPr/>
        </p:nvSpPr>
        <p:spPr>
          <a:xfrm>
            <a:off x="857057" y="5227445"/>
            <a:ext cx="505242" cy="655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2" name="Rectangle 41"/>
          <p:cNvSpPr/>
          <p:nvPr/>
        </p:nvSpPr>
        <p:spPr>
          <a:xfrm>
            <a:off x="3055699" y="3284932"/>
            <a:ext cx="436181" cy="61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3" name="Rectangle 42"/>
          <p:cNvSpPr/>
          <p:nvPr/>
        </p:nvSpPr>
        <p:spPr>
          <a:xfrm>
            <a:off x="3055699" y="4203825"/>
            <a:ext cx="436181" cy="61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4" name="Rectangle 43"/>
          <p:cNvSpPr/>
          <p:nvPr/>
        </p:nvSpPr>
        <p:spPr>
          <a:xfrm>
            <a:off x="3810309" y="4618142"/>
            <a:ext cx="436181" cy="61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5" name="Rectangle 44"/>
          <p:cNvSpPr/>
          <p:nvPr/>
        </p:nvSpPr>
        <p:spPr>
          <a:xfrm>
            <a:off x="3501918" y="5656550"/>
            <a:ext cx="436181" cy="61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7" name="Rectangle 46"/>
          <p:cNvSpPr/>
          <p:nvPr/>
        </p:nvSpPr>
        <p:spPr>
          <a:xfrm>
            <a:off x="5940152" y="3633319"/>
            <a:ext cx="2952328" cy="8759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10" name="Straight Arrow Connector 9"/>
          <p:cNvCxnSpPr>
            <a:stCxn id="31" idx="0"/>
          </p:cNvCxnSpPr>
          <p:nvPr/>
        </p:nvCxnSpPr>
        <p:spPr>
          <a:xfrm flipV="1">
            <a:off x="1837774" y="5705475"/>
            <a:ext cx="295826" cy="537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7432940" y="6073980"/>
            <a:ext cx="1511553" cy="5078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900" dirty="0"/>
              <a:t>It’s vitally important that you use good notation, making use of the | symbol.</a:t>
            </a:r>
          </a:p>
        </p:txBody>
      </p:sp>
      <p:cxnSp>
        <p:nvCxnSpPr>
          <p:cNvPr id="37" name="Straight Arrow Connector 36"/>
          <p:cNvCxnSpPr/>
          <p:nvPr/>
        </p:nvCxnSpPr>
        <p:spPr>
          <a:xfrm flipH="1" flipV="1">
            <a:off x="6991004" y="5777345"/>
            <a:ext cx="603270" cy="307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5940683" y="5305498"/>
            <a:ext cx="3041391" cy="13334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8710121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seq concurrent="1" nextAc="seek">
              <p:cTn id="8" restart="whenNotActive" fill="hold" evtFilter="cancelBubble" nodeType="interactiveSeq">
                <p:stCondLst>
                  <p:cond evt="onClick" delay="0">
                    <p:tgtEl>
                      <p:spTgt spid="4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41"/>
                                        </p:tgtEl>
                                      </p:cBhvr>
                                    </p:animEffect>
                                    <p:set>
                                      <p:cBhvr>
                                        <p:cTn id="13"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41"/>
                  </p:tgtEl>
                </p:cond>
              </p:nextCondLst>
            </p:seq>
            <p:seq concurrent="1" nextAc="seek">
              <p:cTn id="14" restart="whenNotActive" fill="hold" evtFilter="cancelBubble" nodeType="interactiveSeq">
                <p:stCondLst>
                  <p:cond evt="onClick" delay="0">
                    <p:tgtEl>
                      <p:spTgt spid="42"/>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42"/>
                                        </p:tgtEl>
                                      </p:cBhvr>
                                    </p:animEffect>
                                    <p:set>
                                      <p:cBhvr>
                                        <p:cTn id="19" dur="1" fill="hold">
                                          <p:stCondLst>
                                            <p:cond delay="499"/>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seq concurrent="1" nextAc="seek">
              <p:cTn id="20" restart="whenNotActive" fill="hold" evtFilter="cancelBubble" nodeType="interactiveSeq">
                <p:stCondLst>
                  <p:cond evt="onClick" delay="0">
                    <p:tgtEl>
                      <p:spTgt spid="43"/>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43"/>
                                        </p:tgtEl>
                                      </p:cBhvr>
                                    </p:animEffect>
                                    <p:set>
                                      <p:cBhvr>
                                        <p:cTn id="25" dur="1" fill="hold">
                                          <p:stCondLst>
                                            <p:cond delay="499"/>
                                          </p:stCondLst>
                                        </p:cTn>
                                        <p:tgtEl>
                                          <p:spTgt spid="43"/>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26" restart="whenNotActive" fill="hold" evtFilter="cancelBubble" nodeType="interactiveSeq">
                <p:stCondLst>
                  <p:cond evt="onClick" delay="0">
                    <p:tgtEl>
                      <p:spTgt spid="44"/>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44"/>
                                        </p:tgtEl>
                                      </p:cBhvr>
                                    </p:animEffect>
                                    <p:set>
                                      <p:cBhvr>
                                        <p:cTn id="31" dur="1" fill="hold">
                                          <p:stCondLst>
                                            <p:cond delay="499"/>
                                          </p:stCondLst>
                                        </p:cTn>
                                        <p:tgtEl>
                                          <p:spTgt spid="44"/>
                                        </p:tgtEl>
                                        <p:attrNameLst>
                                          <p:attrName>style.visibility</p:attrName>
                                        </p:attrNameLst>
                                      </p:cBhvr>
                                      <p:to>
                                        <p:strVal val="hidden"/>
                                      </p:to>
                                    </p:set>
                                  </p:childTnLst>
                                </p:cTn>
                              </p:par>
                            </p:childTnLst>
                          </p:cTn>
                        </p:par>
                      </p:childTnLst>
                    </p:cTn>
                  </p:par>
                </p:childTnLst>
              </p:cTn>
              <p:nextCondLst>
                <p:cond evt="onClick" delay="0">
                  <p:tgtEl>
                    <p:spTgt spid="44"/>
                  </p:tgtEl>
                </p:cond>
              </p:nextCondLst>
            </p:seq>
            <p:seq concurrent="1" nextAc="seek">
              <p:cTn id="32" restart="whenNotActive" fill="hold" evtFilter="cancelBubble" nodeType="interactiveSeq">
                <p:stCondLst>
                  <p:cond evt="onClick" delay="0">
                    <p:tgtEl>
                      <p:spTgt spid="45"/>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45"/>
                                        </p:tgtEl>
                                      </p:cBhvr>
                                    </p:animEffect>
                                    <p:set>
                                      <p:cBhvr>
                                        <p:cTn id="37" dur="1" fill="hold">
                                          <p:stCondLst>
                                            <p:cond delay="499"/>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45"/>
                  </p:tgtEl>
                </p:cond>
              </p:nextCondLst>
            </p:seq>
            <p:seq concurrent="1" nextAc="seek">
              <p:cTn id="38" restart="whenNotActive" fill="hold" evtFilter="cancelBubble" nodeType="interactiveSeq">
                <p:stCondLst>
                  <p:cond evt="onClick" delay="0">
                    <p:tgtEl>
                      <p:spTgt spid="47"/>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47"/>
                                        </p:tgtEl>
                                      </p:cBhvr>
                                    </p:animEffect>
                                    <p:set>
                                      <p:cBhvr>
                                        <p:cTn id="43"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47"/>
                  </p:tgtEl>
                </p:cond>
              </p:nextCondLst>
            </p:seq>
            <p:seq concurrent="1" nextAc="seek">
              <p:cTn id="44" restart="whenNotActive" fill="hold" evtFilter="cancelBubble" nodeType="interactiveSeq">
                <p:stCondLst>
                  <p:cond evt="onClick" delay="0">
                    <p:tgtEl>
                      <p:spTgt spid="48"/>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48"/>
                                        </p:tgtEl>
                                      </p:cBhvr>
                                    </p:animEffect>
                                    <p:set>
                                      <p:cBhvr>
                                        <p:cTn id="49" dur="1" fill="hold">
                                          <p:stCondLst>
                                            <p:cond delay="499"/>
                                          </p:stCondLst>
                                        </p:cTn>
                                        <p:tgtEl>
                                          <p:spTgt spid="48"/>
                                        </p:tgtEl>
                                        <p:attrNameLst>
                                          <p:attrName>style.visibility</p:attrName>
                                        </p:attrNameLst>
                                      </p:cBhvr>
                                      <p:to>
                                        <p:strVal val="hidden"/>
                                      </p:to>
                                    </p:set>
                                  </p:childTnLst>
                                </p:cTn>
                              </p:par>
                            </p:childTnLst>
                          </p:cTn>
                        </p:par>
                      </p:childTnLst>
                    </p:cTn>
                  </p:par>
                </p:childTnLst>
              </p:cTn>
              <p:nextCondLst>
                <p:cond evt="onClick" delay="0">
                  <p:tgtEl>
                    <p:spTgt spid="48"/>
                  </p:tgtEl>
                </p:cond>
              </p:nextCondLst>
            </p:seq>
          </p:childTnLst>
        </p:cTn>
      </p:par>
    </p:tnLst>
    <p:bldLst>
      <p:bldP spid="40" grpId="0" animBg="1"/>
      <p:bldP spid="41" grpId="0" animBg="1"/>
      <p:bldP spid="42" grpId="0" animBg="1"/>
      <p:bldP spid="43" grpId="0" animBg="1"/>
      <p:bldP spid="44" grpId="0" animBg="1"/>
      <p:bldP spid="45" grpId="0" animBg="1"/>
      <p:bldP spid="47" grpId="0" animBg="1"/>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Further Example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p:cNvPicPr>
            <a:picLocks noChangeAspect="1"/>
          </p:cNvPicPr>
          <p:nvPr/>
        </p:nvPicPr>
        <p:blipFill>
          <a:blip r:embed="rId2"/>
          <a:stretch>
            <a:fillRect/>
          </a:stretch>
        </p:blipFill>
        <p:spPr>
          <a:xfrm>
            <a:off x="4086225" y="1484784"/>
            <a:ext cx="5057775" cy="5276850"/>
          </a:xfrm>
          <a:prstGeom prst="rect">
            <a:avLst/>
          </a:prstGeom>
        </p:spPr>
      </p:pic>
      <p:pic>
        <p:nvPicPr>
          <p:cNvPr id="11" name="Picture 10"/>
          <p:cNvPicPr>
            <a:picLocks noChangeAspect="1"/>
          </p:cNvPicPr>
          <p:nvPr/>
        </p:nvPicPr>
        <p:blipFill>
          <a:blip r:embed="rId3"/>
          <a:stretch>
            <a:fillRect/>
          </a:stretch>
        </p:blipFill>
        <p:spPr>
          <a:xfrm>
            <a:off x="135594" y="1175488"/>
            <a:ext cx="3797135" cy="2037487"/>
          </a:xfrm>
          <a:prstGeom prst="rect">
            <a:avLst/>
          </a:prstGeom>
          <a:effectLst>
            <a:outerShdw blurRad="63500" sx="102000" sy="102000" algn="ctr" rotWithShape="0">
              <a:prstClr val="black">
                <a:alpha val="40000"/>
              </a:prstClr>
            </a:outerShdw>
          </a:effectLst>
        </p:spPr>
      </p:pic>
      <p:sp>
        <p:nvSpPr>
          <p:cNvPr id="12" name="TextBox 11"/>
          <p:cNvSpPr txBox="1"/>
          <p:nvPr/>
        </p:nvSpPr>
        <p:spPr>
          <a:xfrm>
            <a:off x="120711" y="784903"/>
            <a:ext cx="2507073"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S1 May 2009 Q2</a:t>
            </a:r>
          </a:p>
        </p:txBody>
      </p:sp>
      <p:sp>
        <p:nvSpPr>
          <p:cNvPr id="13" name="TextBox 12"/>
          <p:cNvSpPr txBox="1"/>
          <p:nvPr/>
        </p:nvSpPr>
        <p:spPr>
          <a:xfrm>
            <a:off x="3964644" y="956353"/>
            <a:ext cx="5103156" cy="307777"/>
          </a:xfrm>
          <a:prstGeom prst="rect">
            <a:avLst/>
          </a:prstGeom>
          <a:noFill/>
        </p:spPr>
        <p:txBody>
          <a:bodyPr wrap="square" rtlCol="0">
            <a:spAutoFit/>
          </a:bodyPr>
          <a:lstStyle/>
          <a:p>
            <a:r>
              <a:rPr lang="en-GB" sz="1400" dirty="0"/>
              <a:t>(Part (a) asks for a tree diagram, which may help with this question)</a:t>
            </a:r>
          </a:p>
        </p:txBody>
      </p:sp>
      <p:sp>
        <p:nvSpPr>
          <p:cNvPr id="14" name="Rectangle 13"/>
          <p:cNvSpPr/>
          <p:nvPr/>
        </p:nvSpPr>
        <p:spPr>
          <a:xfrm>
            <a:off x="3964644" y="3573016"/>
            <a:ext cx="5179356" cy="3188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TextBox 14"/>
              <p:cNvSpPr txBox="1"/>
              <p:nvPr/>
            </p:nvSpPr>
            <p:spPr>
              <a:xfrm>
                <a:off x="2843808" y="4013931"/>
                <a:ext cx="2808312" cy="2133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𝐹</m:t>
                              </m:r>
                            </m:e>
                            <m:sup>
                              <m:r>
                                <a:rPr lang="en-GB" b="0" i="1" smtClean="0">
                                  <a:latin typeface="Cambria Math" panose="02040503050406030204" pitchFamily="18" charset="0"/>
                                </a:rPr>
                                <m:t>′</m:t>
                              </m:r>
                            </m:sup>
                          </m:sSup>
                        </m:e>
                        <m:e>
                          <m:r>
                            <a:rPr lang="en-GB" b="0" i="1" smtClean="0">
                              <a:latin typeface="Cambria Math" panose="02040503050406030204" pitchFamily="18" charset="0"/>
                            </a:rPr>
                            <m:t>𝐿</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𝐹</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𝐿</m:t>
                              </m:r>
                            </m:e>
                          </m:d>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𝐿</m:t>
                              </m:r>
                            </m:e>
                          </m:d>
                        </m:den>
                      </m:f>
                    </m:oMath>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d>
                            <m:dPr>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6</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5</m:t>
                                  </m:r>
                                </m:den>
                              </m:f>
                            </m:e>
                          </m:d>
                          <m:r>
                            <a:rPr lang="en-GB" i="1">
                              <a:latin typeface="Cambria Math" panose="02040503050406030204" pitchFamily="18" charset="0"/>
                            </a:rPr>
                            <m:t>+</m:t>
                          </m:r>
                          <m:d>
                            <m:dPr>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5</m:t>
                                  </m:r>
                                </m:den>
                              </m:f>
                            </m:e>
                          </m:d>
                        </m:num>
                        <m:den>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5</m:t>
                                  </m:r>
                                </m:den>
                              </m:f>
                            </m:e>
                          </m:d>
                          <m:r>
                            <a:rPr lang="en-GB" b="0" i="1" smtClean="0">
                              <a:latin typeface="Cambria Math" panose="02040503050406030204" pitchFamily="18" charset="0"/>
                            </a:rPr>
                            <m:t>+</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5</m:t>
                                  </m:r>
                                </m:den>
                              </m:f>
                            </m:e>
                          </m:d>
                          <m:r>
                            <a:rPr lang="en-GB" b="0" i="1" smtClean="0">
                              <a:latin typeface="Cambria Math" panose="02040503050406030204" pitchFamily="18" charset="0"/>
                            </a:rPr>
                            <m:t>+</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10</m:t>
                                  </m:r>
                                </m:den>
                              </m:f>
                            </m:e>
                          </m:d>
                        </m:den>
                      </m:f>
                    </m:oMath>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5</m:t>
                          </m:r>
                        </m:num>
                        <m:den>
                          <m:r>
                            <a:rPr lang="en-GB" b="0" i="1" smtClean="0">
                              <a:latin typeface="Cambria Math" panose="02040503050406030204" pitchFamily="18" charset="0"/>
                            </a:rPr>
                            <m:t>6</m:t>
                          </m:r>
                        </m:den>
                      </m:f>
                    </m:oMath>
                  </m:oMathPara>
                </a14:m>
                <a:endParaRPr lang="en-GB" b="0" dirty="0"/>
              </a:p>
            </p:txBody>
          </p:sp>
        </mc:Choice>
        <mc:Fallback xmlns="">
          <p:sp>
            <p:nvSpPr>
              <p:cNvPr id="15" name="TextBox 14"/>
              <p:cNvSpPr txBox="1">
                <a:spLocks noRot="1" noChangeAspect="1" noMove="1" noResize="1" noEditPoints="1" noAdjustHandles="1" noChangeArrowheads="1" noChangeShapeType="1" noTextEdit="1"/>
              </p:cNvSpPr>
              <p:nvPr/>
            </p:nvSpPr>
            <p:spPr>
              <a:xfrm>
                <a:off x="2843808" y="4013931"/>
                <a:ext cx="2808312" cy="2133213"/>
              </a:xfrm>
              <a:prstGeom prst="rect">
                <a:avLst/>
              </a:prstGeom>
              <a:blipFill>
                <a:blip r:embed="rId4"/>
                <a:stretch>
                  <a:fillRect r="-15217"/>
                </a:stretch>
              </a:blipFill>
            </p:spPr>
            <p:txBody>
              <a:bodyPr/>
              <a:lstStyle/>
              <a:p>
                <a:r>
                  <a:rPr lang="en-GB">
                    <a:noFill/>
                  </a:rPr>
                  <a:t> </a:t>
                </a:r>
              </a:p>
            </p:txBody>
          </p:sp>
        </mc:Fallback>
      </mc:AlternateContent>
      <p:sp>
        <p:nvSpPr>
          <p:cNvPr id="10" name="Rectangle 9"/>
          <p:cNvSpPr/>
          <p:nvPr/>
        </p:nvSpPr>
        <p:spPr>
          <a:xfrm>
            <a:off x="2592263" y="3866442"/>
            <a:ext cx="4067969" cy="22807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4586202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9143074" cy="599127"/>
            <a:chOff x="0" y="13335"/>
            <a:chExt cx="9144218" cy="599127"/>
          </a:xfrm>
        </p:grpSpPr>
        <p:sp>
          <p:nvSpPr>
            <p:cNvPr id="4"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Testing Your Understanding</a:t>
              </a:r>
            </a:p>
          </p:txBody>
        </p:sp>
        <p:cxnSp>
          <p:nvCxnSpPr>
            <p:cNvPr id="5" name="Straight Connector 4"/>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2" name="Picture 1"/>
          <p:cNvPicPr>
            <a:picLocks noChangeAspect="1"/>
          </p:cNvPicPr>
          <p:nvPr/>
        </p:nvPicPr>
        <p:blipFill>
          <a:blip r:embed="rId2"/>
          <a:stretch>
            <a:fillRect/>
          </a:stretch>
        </p:blipFill>
        <p:spPr>
          <a:xfrm>
            <a:off x="116097" y="1175489"/>
            <a:ext cx="3544557" cy="2592288"/>
          </a:xfrm>
          <a:prstGeom prst="rect">
            <a:avLst/>
          </a:prstGeom>
          <a:effectLst>
            <a:outerShdw blurRad="63500" sx="102000" sy="102000" algn="ctr" rotWithShape="0">
              <a:prstClr val="black">
                <a:alpha val="40000"/>
              </a:prstClr>
            </a:outerShdw>
          </a:effectLst>
        </p:spPr>
      </p:pic>
      <p:pic>
        <p:nvPicPr>
          <p:cNvPr id="7" name="Picture 6"/>
          <p:cNvPicPr>
            <a:picLocks noChangeAspect="1"/>
          </p:cNvPicPr>
          <p:nvPr/>
        </p:nvPicPr>
        <p:blipFill>
          <a:blip r:embed="rId3"/>
          <a:stretch>
            <a:fillRect/>
          </a:stretch>
        </p:blipFill>
        <p:spPr>
          <a:xfrm>
            <a:off x="3791067" y="2204864"/>
            <a:ext cx="5309123" cy="4653136"/>
          </a:xfrm>
          <a:prstGeom prst="rect">
            <a:avLst/>
          </a:prstGeom>
        </p:spPr>
      </p:pic>
      <p:sp>
        <p:nvSpPr>
          <p:cNvPr id="8" name="Rectangle 7"/>
          <p:cNvSpPr/>
          <p:nvPr/>
        </p:nvSpPr>
        <p:spPr>
          <a:xfrm>
            <a:off x="4051892" y="2212108"/>
            <a:ext cx="5092108" cy="32331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4054372" y="5452468"/>
            <a:ext cx="5092108" cy="6335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4051892" y="6070400"/>
            <a:ext cx="5092108" cy="787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TextBox 10"/>
          <p:cNvSpPr txBox="1"/>
          <p:nvPr/>
        </p:nvSpPr>
        <p:spPr>
          <a:xfrm>
            <a:off x="120711" y="784903"/>
            <a:ext cx="1212789"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S1</a:t>
            </a:r>
          </a:p>
        </p:txBody>
      </p:sp>
    </p:spTree>
    <p:extLst>
      <p:ext uri="{BB962C8B-B14F-4D97-AF65-F5344CB8AC3E}">
        <p14:creationId xmlns:p14="http://schemas.microsoft.com/office/powerpoint/2010/main" val="40817505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2E</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Stats/Mechanics Year 2</a:t>
            </a:r>
          </a:p>
          <a:p>
            <a:r>
              <a:rPr lang="en-GB" sz="2400" dirty="0"/>
              <a:t>Pages 31-34</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910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Conditional Probability</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6" name="TextBox 5"/>
          <p:cNvSpPr txBox="1"/>
          <p:nvPr/>
        </p:nvSpPr>
        <p:spPr>
          <a:xfrm>
            <a:off x="251520" y="727252"/>
            <a:ext cx="5976664" cy="369332"/>
          </a:xfrm>
          <a:prstGeom prst="rect">
            <a:avLst/>
          </a:prstGeom>
          <a:noFill/>
        </p:spPr>
        <p:txBody>
          <a:bodyPr wrap="square" rtlCol="0">
            <a:spAutoFit/>
          </a:bodyPr>
          <a:lstStyle/>
          <a:p>
            <a:r>
              <a:rPr lang="en-GB" dirty="0"/>
              <a:t>Think about how we formed a probability tree at GCSE:</a:t>
            </a:r>
          </a:p>
        </p:txBody>
      </p:sp>
      <p:cxnSp>
        <p:nvCxnSpPr>
          <p:cNvPr id="8" name="Straight Connector 7"/>
          <p:cNvCxnSpPr/>
          <p:nvPr/>
        </p:nvCxnSpPr>
        <p:spPr>
          <a:xfrm flipV="1">
            <a:off x="1619672" y="2348880"/>
            <a:ext cx="1800200" cy="864096"/>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1654192" y="3212976"/>
            <a:ext cx="1800200" cy="1152128"/>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V="1">
            <a:off x="4067944" y="1484784"/>
            <a:ext cx="1800200" cy="864096"/>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4102464" y="2348880"/>
            <a:ext cx="1800200" cy="576064"/>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flipV="1">
            <a:off x="4102464" y="3501008"/>
            <a:ext cx="1800200" cy="864096"/>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4136984" y="4365104"/>
            <a:ext cx="1800200" cy="576064"/>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563888" y="2132856"/>
                <a:ext cx="3975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a:rPr>
                        <m:t>𝐴</m:t>
                      </m:r>
                    </m:oMath>
                  </m:oMathPara>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3563888" y="2132856"/>
                <a:ext cx="397528" cy="369332"/>
              </a:xfrm>
              <a:prstGeom prst="rect">
                <a:avLst/>
              </a:prstGeom>
              <a:blipFill rotWithShape="1">
                <a:blip r:embed="rId2" cstate="print"/>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563888" y="4286019"/>
                <a:ext cx="3975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𝐴</m:t>
                      </m:r>
                      <m:r>
                        <a:rPr lang="en-GB" b="0" i="1" smtClean="0">
                          <a:latin typeface="Cambria Math"/>
                        </a:rPr>
                        <m:t>′</m:t>
                      </m:r>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3563888" y="4286019"/>
                <a:ext cx="397528" cy="369332"/>
              </a:xfrm>
              <a:prstGeom prst="rect">
                <a:avLst/>
              </a:prstGeom>
              <a:blipFill rotWithShape="1">
                <a:blip r:embed="rId3" cstate="print"/>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909562" y="1300118"/>
                <a:ext cx="3975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a:rPr>
                        <m:t>𝐵</m:t>
                      </m:r>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5909562" y="1300118"/>
                <a:ext cx="397528" cy="369332"/>
              </a:xfrm>
              <a:prstGeom prst="rect">
                <a:avLst/>
              </a:prstGeom>
              <a:blipFill rotWithShape="1">
                <a:blip r:embed="rId4" cstate="print"/>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899714" y="2740278"/>
                <a:ext cx="3975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a:rPr>
                        <m:t>𝐵</m:t>
                      </m:r>
                      <m:r>
                        <a:rPr lang="en-GB" b="0" i="1" dirty="0" smtClean="0">
                          <a:latin typeface="Cambria Math"/>
                        </a:rPr>
                        <m:t>′</m:t>
                      </m:r>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5899714" y="2740278"/>
                <a:ext cx="397528" cy="369332"/>
              </a:xfrm>
              <a:prstGeom prst="rect">
                <a:avLst/>
              </a:prstGeom>
              <a:blipFill rotWithShape="1">
                <a:blip r:embed="rId5" cstate="print"/>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944082" y="3316342"/>
                <a:ext cx="3975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a:rPr>
                        <m:t>𝐵</m:t>
                      </m:r>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5944082" y="3316342"/>
                <a:ext cx="397528" cy="369332"/>
              </a:xfrm>
              <a:prstGeom prst="rect">
                <a:avLst/>
              </a:prstGeom>
              <a:blipFill rotWithShape="1">
                <a:blip r:embed="rId6" cstate="print"/>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934234" y="4756502"/>
                <a:ext cx="3975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a:rPr>
                        <m:t>𝐵</m:t>
                      </m:r>
                      <m:r>
                        <a:rPr lang="en-GB" b="0" i="1" dirty="0" smtClean="0">
                          <a:latin typeface="Cambria Math"/>
                        </a:rPr>
                        <m:t>′</m:t>
                      </m:r>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5934234" y="4756502"/>
                <a:ext cx="397528" cy="369332"/>
              </a:xfrm>
              <a:prstGeom prst="rect">
                <a:avLst/>
              </a:prstGeom>
              <a:blipFill rotWithShape="1">
                <a:blip r:embed="rId7" cstate="print"/>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184880" y="2164214"/>
                <a:ext cx="7388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a:rPr>
                        <m:t>𝑃</m:t>
                      </m:r>
                      <m:d>
                        <m:dPr>
                          <m:ctrlPr>
                            <a:rPr lang="en-GB" b="0" i="1" dirty="0" smtClean="0">
                              <a:latin typeface="Cambria Math" panose="02040503050406030204" pitchFamily="18" charset="0"/>
                            </a:rPr>
                          </m:ctrlPr>
                        </m:dPr>
                        <m:e>
                          <m:r>
                            <a:rPr lang="en-GB" b="0" i="1" dirty="0" smtClean="0">
                              <a:latin typeface="Cambria Math"/>
                            </a:rPr>
                            <m:t>𝐴</m:t>
                          </m:r>
                        </m:e>
                      </m:d>
                    </m:oMath>
                  </m:oMathPara>
                </a14:m>
                <a:endParaRPr lang="en-GB" dirty="0"/>
              </a:p>
            </p:txBody>
          </p:sp>
        </mc:Choice>
        <mc:Fallback xmlns="">
          <p:sp>
            <p:nvSpPr>
              <p:cNvPr id="23" name="TextBox 22"/>
              <p:cNvSpPr txBox="1">
                <a:spLocks noRot="1" noChangeAspect="1" noMove="1" noResize="1" noEditPoints="1" noAdjustHandles="1" noChangeArrowheads="1" noChangeShapeType="1" noTextEdit="1"/>
              </p:cNvSpPr>
              <p:nvPr/>
            </p:nvSpPr>
            <p:spPr>
              <a:xfrm>
                <a:off x="2184880" y="2164214"/>
                <a:ext cx="738824" cy="369332"/>
              </a:xfrm>
              <a:prstGeom prst="rect">
                <a:avLst/>
              </a:prstGeom>
              <a:blipFill rotWithShape="1">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427984" y="1301344"/>
                <a:ext cx="1008112" cy="369332"/>
              </a:xfrm>
              <a:prstGeom prst="rect">
                <a:avLst/>
              </a:prstGeom>
              <a:noFill/>
            </p:spPr>
            <p:txBody>
              <a:bodyPr wrap="square" rtlCol="0">
                <a:spAutoFit/>
              </a:bodyPr>
              <a:lstStyle/>
              <a:p>
                <a:r>
                  <a:rPr lang="en-GB" b="0" dirty="0"/>
                  <a:t>P</a:t>
                </a:r>
                <a14:m>
                  <m:oMath xmlns:m="http://schemas.openxmlformats.org/officeDocument/2006/math">
                    <m:d>
                      <m:dPr>
                        <m:ctrlPr>
                          <a:rPr lang="en-GB" b="0" i="1" dirty="0" smtClean="0">
                            <a:latin typeface="Cambria Math" panose="02040503050406030204" pitchFamily="18" charset="0"/>
                          </a:rPr>
                        </m:ctrlPr>
                      </m:dPr>
                      <m:e>
                        <m:r>
                          <a:rPr lang="en-GB" b="0" i="1" dirty="0" smtClean="0">
                            <a:latin typeface="Cambria Math"/>
                          </a:rPr>
                          <m:t>𝐵</m:t>
                        </m:r>
                        <m:r>
                          <a:rPr lang="en-GB" b="0" i="1" dirty="0" smtClean="0">
                            <a:latin typeface="Cambria Math"/>
                          </a:rPr>
                          <m:t>|</m:t>
                        </m:r>
                        <m:r>
                          <a:rPr lang="en-GB" b="0" i="1" dirty="0" smtClean="0">
                            <a:latin typeface="Cambria Math"/>
                          </a:rPr>
                          <m:t>𝐴</m:t>
                        </m:r>
                      </m:e>
                    </m:d>
                  </m:oMath>
                </a14:m>
                <a:endParaRPr lang="en-GB" dirty="0"/>
              </a:p>
            </p:txBody>
          </p:sp>
        </mc:Choice>
        <mc:Fallback xmlns="">
          <p:sp>
            <p:nvSpPr>
              <p:cNvPr id="24" name="TextBox 23"/>
              <p:cNvSpPr txBox="1">
                <a:spLocks noRot="1" noChangeAspect="1" noMove="1" noResize="1" noEditPoints="1" noAdjustHandles="1" noChangeArrowheads="1" noChangeShapeType="1" noTextEdit="1"/>
              </p:cNvSpPr>
              <p:nvPr/>
            </p:nvSpPr>
            <p:spPr>
              <a:xfrm>
                <a:off x="4427984" y="1301344"/>
                <a:ext cx="1008112" cy="369332"/>
              </a:xfrm>
              <a:prstGeom prst="rect">
                <a:avLst/>
              </a:prstGeom>
              <a:blipFill rotWithShape="1">
                <a:blip r:embed="rId9"/>
                <a:stretch>
                  <a:fillRect l="-4819"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698728" y="1162844"/>
                <a:ext cx="230425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a:rPr>
                        <m:t>𝑃</m:t>
                      </m:r>
                      <m:d>
                        <m:dPr>
                          <m:ctrlPr>
                            <a:rPr lang="en-GB" b="0" i="1" dirty="0" smtClean="0">
                              <a:latin typeface="Cambria Math" panose="02040503050406030204" pitchFamily="18" charset="0"/>
                            </a:rPr>
                          </m:ctrlPr>
                        </m:dPr>
                        <m:e>
                          <m:r>
                            <a:rPr lang="en-GB" b="0" i="1" dirty="0" smtClean="0">
                              <a:latin typeface="Cambria Math"/>
                            </a:rPr>
                            <m:t>𝐴</m:t>
                          </m:r>
                          <m:r>
                            <a:rPr lang="en-GB" b="0" i="1" dirty="0" smtClean="0">
                              <a:latin typeface="Cambria Math"/>
                            </a:rPr>
                            <m:t>∩</m:t>
                          </m:r>
                          <m:r>
                            <a:rPr lang="en-GB" b="0" i="1" dirty="0" smtClean="0">
                              <a:latin typeface="Cambria Math"/>
                            </a:rPr>
                            <m:t>𝐵</m:t>
                          </m:r>
                        </m:e>
                      </m:d>
                    </m:oMath>
                    <m:oMath xmlns:m="http://schemas.openxmlformats.org/officeDocument/2006/math">
                      <m:r>
                        <a:rPr lang="en-GB" b="0" i="1" dirty="0" smtClean="0">
                          <a:latin typeface="Cambria Math"/>
                        </a:rPr>
                        <m:t>=</m:t>
                      </m:r>
                      <m:r>
                        <a:rPr lang="en-GB" b="0" i="1" dirty="0" smtClean="0">
                          <a:latin typeface="Cambria Math"/>
                        </a:rPr>
                        <m:t>𝑃</m:t>
                      </m:r>
                      <m:d>
                        <m:dPr>
                          <m:ctrlPr>
                            <a:rPr lang="en-GB" b="0" i="1" dirty="0" smtClean="0">
                              <a:latin typeface="Cambria Math" panose="02040503050406030204" pitchFamily="18" charset="0"/>
                            </a:rPr>
                          </m:ctrlPr>
                        </m:dPr>
                        <m:e>
                          <m:r>
                            <a:rPr lang="en-GB" b="0" i="1" dirty="0" smtClean="0">
                              <a:latin typeface="Cambria Math"/>
                            </a:rPr>
                            <m:t>𝐴</m:t>
                          </m:r>
                        </m:e>
                      </m:d>
                      <m:r>
                        <a:rPr lang="en-GB" b="0" i="1" dirty="0" smtClean="0">
                          <a:latin typeface="Cambria Math"/>
                        </a:rPr>
                        <m:t>×</m:t>
                      </m:r>
                      <m:r>
                        <a:rPr lang="en-GB" b="0" i="1" dirty="0" smtClean="0">
                          <a:latin typeface="Cambria Math"/>
                        </a:rPr>
                        <m:t>𝑃</m:t>
                      </m:r>
                      <m:d>
                        <m:dPr>
                          <m:ctrlPr>
                            <a:rPr lang="en-GB" b="0" i="1" dirty="0" smtClean="0">
                              <a:latin typeface="Cambria Math" panose="02040503050406030204" pitchFamily="18" charset="0"/>
                            </a:rPr>
                          </m:ctrlPr>
                        </m:dPr>
                        <m:e>
                          <m:r>
                            <a:rPr lang="en-GB" b="0" i="1" dirty="0" smtClean="0">
                              <a:latin typeface="Cambria Math"/>
                            </a:rPr>
                            <m:t>𝐵</m:t>
                          </m:r>
                        </m:e>
                        <m:e>
                          <m:r>
                            <a:rPr lang="en-GB" b="0" i="1" dirty="0" smtClean="0">
                              <a:latin typeface="Cambria Math"/>
                            </a:rPr>
                            <m:t>𝐴</m:t>
                          </m:r>
                        </m:e>
                      </m:d>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6698728" y="1162844"/>
                <a:ext cx="2304256" cy="646331"/>
              </a:xfrm>
              <a:prstGeom prst="rect">
                <a:avLst/>
              </a:prstGeom>
              <a:blipFill rotWithShape="1">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034211" y="5572317"/>
                <a:ext cx="3609255" cy="876843"/>
              </a:xfrm>
              <a:prstGeom prst="rect">
                <a:avLst/>
              </a:prstGeom>
              <a:noFill/>
            </p:spPr>
            <p:txBody>
              <a:bodyPr wrap="square" rtlCol="0">
                <a:spAutoFit/>
              </a:bodyPr>
              <a:lstStyle/>
              <a:p>
                <a:r>
                  <a:rPr lang="en-GB" sz="3200" b="0" dirty="0">
                    <a:latin typeface="Wingdings" panose="05000000000000000000" pitchFamily="2" charset="2"/>
                  </a:rPr>
                  <a:t>!</a:t>
                </a:r>
                <a:r>
                  <a:rPr lang="en-GB" sz="3200" b="0" dirty="0"/>
                  <a:t> </a:t>
                </a:r>
                <a14:m>
                  <m:oMath xmlns:m="http://schemas.openxmlformats.org/officeDocument/2006/math">
                    <m:r>
                      <a:rPr lang="en-GB" sz="3200" b="0" i="1" dirty="0" smtClean="0">
                        <a:latin typeface="Cambria Math"/>
                      </a:rPr>
                      <m:t>𝑃</m:t>
                    </m:r>
                    <m:d>
                      <m:dPr>
                        <m:ctrlPr>
                          <a:rPr lang="en-GB" sz="3200" b="0" i="1" dirty="0" smtClean="0">
                            <a:latin typeface="Cambria Math" panose="02040503050406030204" pitchFamily="18" charset="0"/>
                          </a:rPr>
                        </m:ctrlPr>
                      </m:dPr>
                      <m:e>
                        <m:r>
                          <a:rPr lang="en-GB" sz="3200" b="0" i="1" dirty="0" smtClean="0">
                            <a:latin typeface="Cambria Math"/>
                          </a:rPr>
                          <m:t>𝐵</m:t>
                        </m:r>
                      </m:e>
                      <m:e>
                        <m:r>
                          <a:rPr lang="en-GB" sz="3200" b="0" i="1" dirty="0" smtClean="0">
                            <a:latin typeface="Cambria Math"/>
                          </a:rPr>
                          <m:t>𝐴</m:t>
                        </m:r>
                      </m:e>
                    </m:d>
                    <m:r>
                      <a:rPr lang="en-GB" sz="3200" b="0" i="1" dirty="0" smtClean="0">
                        <a:latin typeface="Cambria Math"/>
                      </a:rPr>
                      <m:t>=</m:t>
                    </m:r>
                    <m:f>
                      <m:fPr>
                        <m:ctrlPr>
                          <a:rPr lang="en-GB" sz="3200" b="0" i="1" dirty="0" smtClean="0">
                            <a:latin typeface="Cambria Math" panose="02040503050406030204" pitchFamily="18" charset="0"/>
                          </a:rPr>
                        </m:ctrlPr>
                      </m:fPr>
                      <m:num>
                        <m:r>
                          <a:rPr lang="en-GB" sz="3200" b="0" i="1" dirty="0" smtClean="0">
                            <a:latin typeface="Cambria Math"/>
                          </a:rPr>
                          <m:t>𝑃</m:t>
                        </m:r>
                        <m:d>
                          <m:dPr>
                            <m:ctrlPr>
                              <a:rPr lang="en-GB" sz="3200" b="0" i="1" dirty="0" smtClean="0">
                                <a:latin typeface="Cambria Math" panose="02040503050406030204" pitchFamily="18" charset="0"/>
                              </a:rPr>
                            </m:ctrlPr>
                          </m:dPr>
                          <m:e>
                            <m:r>
                              <a:rPr lang="en-GB" sz="3200" b="0" i="1" dirty="0" smtClean="0">
                                <a:latin typeface="Cambria Math"/>
                              </a:rPr>
                              <m:t>𝐴</m:t>
                            </m:r>
                            <m:r>
                              <a:rPr lang="en-GB" sz="3200" b="0" i="1" dirty="0" smtClean="0">
                                <a:latin typeface="Cambria Math"/>
                              </a:rPr>
                              <m:t>∩</m:t>
                            </m:r>
                            <m:r>
                              <a:rPr lang="en-GB" sz="3200" b="0" i="1" dirty="0" smtClean="0">
                                <a:latin typeface="Cambria Math"/>
                              </a:rPr>
                              <m:t>𝐵</m:t>
                            </m:r>
                          </m:e>
                        </m:d>
                      </m:num>
                      <m:den>
                        <m:r>
                          <a:rPr lang="en-GB" sz="3200" b="0" i="1" dirty="0" smtClean="0">
                            <a:latin typeface="Cambria Math"/>
                          </a:rPr>
                          <m:t>𝑃</m:t>
                        </m:r>
                        <m:d>
                          <m:dPr>
                            <m:ctrlPr>
                              <a:rPr lang="en-GB" sz="3200" b="0" i="1" dirty="0" smtClean="0">
                                <a:latin typeface="Cambria Math" panose="02040503050406030204" pitchFamily="18" charset="0"/>
                              </a:rPr>
                            </m:ctrlPr>
                          </m:dPr>
                          <m:e>
                            <m:r>
                              <a:rPr lang="en-GB" sz="3200" b="0" i="1" dirty="0" smtClean="0">
                                <a:latin typeface="Cambria Math"/>
                              </a:rPr>
                              <m:t>𝐴</m:t>
                            </m:r>
                          </m:e>
                        </m:d>
                      </m:den>
                    </m:f>
                  </m:oMath>
                </a14:m>
                <a:endParaRPr lang="en-GB" sz="3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2034211" y="5572317"/>
                <a:ext cx="3609255" cy="876843"/>
              </a:xfrm>
              <a:prstGeom prst="rect">
                <a:avLst/>
              </a:prstGeom>
              <a:blipFill rotWithShape="0">
                <a:blip r:embed="rId12"/>
                <a:stretch>
                  <a:fillRect l="-4392" b="-2778"/>
                </a:stretch>
              </a:blipFill>
            </p:spPr>
            <p:txBody>
              <a:bodyPr/>
              <a:lstStyle/>
              <a:p>
                <a:r>
                  <a:rPr lang="en-GB">
                    <a:noFill/>
                  </a:rPr>
                  <a:t> </a:t>
                </a:r>
              </a:p>
            </p:txBody>
          </p:sp>
        </mc:Fallback>
      </mc:AlternateContent>
      <p:sp>
        <p:nvSpPr>
          <p:cNvPr id="27" name="TextBox 26"/>
          <p:cNvSpPr txBox="1"/>
          <p:nvPr/>
        </p:nvSpPr>
        <p:spPr>
          <a:xfrm>
            <a:off x="1331640" y="5177951"/>
            <a:ext cx="3816424" cy="369332"/>
          </a:xfrm>
          <a:prstGeom prst="rect">
            <a:avLst/>
          </a:prstGeom>
          <a:noFill/>
        </p:spPr>
        <p:txBody>
          <a:bodyPr wrap="square" rtlCol="0">
            <a:spAutoFit/>
          </a:bodyPr>
          <a:lstStyle/>
          <a:p>
            <a:r>
              <a:rPr lang="en-GB" dirty="0"/>
              <a:t>Alternatively (and more commonly):</a:t>
            </a:r>
          </a:p>
        </p:txBody>
      </p:sp>
      <p:sp>
        <p:nvSpPr>
          <p:cNvPr id="28" name="Rectangle 27"/>
          <p:cNvSpPr/>
          <p:nvPr/>
        </p:nvSpPr>
        <p:spPr>
          <a:xfrm>
            <a:off x="4427984" y="1288097"/>
            <a:ext cx="861385" cy="4827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7247791" y="1465727"/>
            <a:ext cx="1512168" cy="3231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4400344" y="5532257"/>
            <a:ext cx="1742502" cy="11009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1" name="TextBox 30"/>
          <p:cNvSpPr txBox="1"/>
          <p:nvPr/>
        </p:nvSpPr>
        <p:spPr>
          <a:xfrm>
            <a:off x="6516216" y="5373216"/>
            <a:ext cx="2448272"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Memory Tip</a:t>
            </a:r>
            <a:r>
              <a:rPr lang="en-GB" dirty="0"/>
              <a:t>: You’re dividing by the event you’re conditioning on.</a:t>
            </a:r>
          </a:p>
        </p:txBody>
      </p:sp>
      <p:sp>
        <p:nvSpPr>
          <p:cNvPr id="5" name="TextBox 4"/>
          <p:cNvSpPr txBox="1"/>
          <p:nvPr/>
        </p:nvSpPr>
        <p:spPr>
          <a:xfrm>
            <a:off x="6820240" y="2180763"/>
            <a:ext cx="2061231"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Read the ‘|’ symbol as “</a:t>
            </a:r>
            <a:r>
              <a:rPr lang="en-GB" b="1" u="sng" dirty="0"/>
              <a:t>given that</a:t>
            </a:r>
            <a:r>
              <a:rPr lang="en-GB" dirty="0"/>
              <a:t>”. i.e. “B occurred </a:t>
            </a:r>
            <a:r>
              <a:rPr lang="en-GB" b="1" u="sng" dirty="0"/>
              <a:t>given that</a:t>
            </a:r>
            <a:r>
              <a:rPr lang="en-GB" dirty="0"/>
              <a:t> A occurred”.</a:t>
            </a:r>
          </a:p>
        </p:txBody>
      </p:sp>
      <p:cxnSp>
        <p:nvCxnSpPr>
          <p:cNvPr id="10" name="Straight Arrow Connector 9"/>
          <p:cNvCxnSpPr>
            <a:stCxn id="5" idx="1"/>
          </p:cNvCxnSpPr>
          <p:nvPr/>
        </p:nvCxnSpPr>
        <p:spPr>
          <a:xfrm flipH="1" flipV="1">
            <a:off x="5580112" y="1916832"/>
            <a:ext cx="1240128" cy="864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06733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nextCondLst>
                <p:cond evt="onClick" delay="0">
                  <p:tgtEl>
                    <p:spTgt spid="28"/>
                  </p:tgtEl>
                </p:cond>
              </p:nextCondLst>
            </p:seq>
            <p:seq concurrent="1" nextAc="seek">
              <p:cTn id="14" restart="whenNotActive" fill="hold" evtFilter="cancelBubble" nodeType="interactiveSeq">
                <p:stCondLst>
                  <p:cond evt="onClick" delay="0">
                    <p:tgtEl>
                      <p:spTgt spid="2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9"/>
                                        </p:tgtEl>
                                      </p:cBhvr>
                                    </p:animEffect>
                                    <p:set>
                                      <p:cBhvr>
                                        <p:cTn id="19" dur="1" fill="hold">
                                          <p:stCondLst>
                                            <p:cond delay="499"/>
                                          </p:stCondLst>
                                        </p:cTn>
                                        <p:tgtEl>
                                          <p:spTgt spid="29"/>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grpId="1" nodeType="after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9"/>
                  </p:tgtEl>
                </p:cond>
              </p:nextCondLst>
            </p:seq>
            <p:seq concurrent="1" nextAc="seek">
              <p:cTn id="29" restart="whenNotActive" fill="hold" evtFilter="cancelBubble" nodeType="interactiveSeq">
                <p:stCondLst>
                  <p:cond evt="onClick" delay="0">
                    <p:tgtEl>
                      <p:spTgt spid="30"/>
                    </p:tgtEl>
                  </p:cond>
                </p:stCondLst>
                <p:endSync evt="end" delay="0">
                  <p:rtn val="all"/>
                </p:endSync>
                <p:childTnLst>
                  <p:par>
                    <p:cTn id="30" fill="hold">
                      <p:stCondLst>
                        <p:cond delay="0"/>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26" grpId="0" animBg="1"/>
      <p:bldP spid="27" grpId="0"/>
      <p:bldP spid="28" grpId="0" animBg="1"/>
      <p:bldP spid="29" grpId="0" animBg="1"/>
      <p:bldP spid="30" grpId="0" animBg="1"/>
      <p:bldP spid="30" grpId="1"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Examples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910863948"/>
                  </p:ext>
                </p:extLst>
              </p:nvPr>
            </p:nvGraphicFramePr>
            <p:xfrm>
              <a:off x="581406" y="2564904"/>
              <a:ext cx="3010219" cy="1483360"/>
            </p:xfrm>
            <a:graphic>
              <a:graphicData uri="http://schemas.openxmlformats.org/drawingml/2006/table">
                <a:tbl>
                  <a:tblPr firstRow="1" firstCol="1" bandRow="1">
                    <a:tableStyleId>{073A0DAA-6AF3-43AB-8588-CEC1D06C72B9}</a:tableStyleId>
                  </a:tblPr>
                  <a:tblGrid>
                    <a:gridCol w="968693">
                      <a:extLst>
                        <a:ext uri="{9D8B030D-6E8A-4147-A177-3AD203B41FA5}">
                          <a16:colId xmlns:a16="http://schemas.microsoft.com/office/drawing/2014/main" val="1266607211"/>
                        </a:ext>
                      </a:extLst>
                    </a:gridCol>
                    <a:gridCol w="681736">
                      <a:extLst>
                        <a:ext uri="{9D8B030D-6E8A-4147-A177-3AD203B41FA5}">
                          <a16:colId xmlns:a16="http://schemas.microsoft.com/office/drawing/2014/main" val="107775848"/>
                        </a:ext>
                      </a:extLst>
                    </a:gridCol>
                    <a:gridCol w="663893">
                      <a:extLst>
                        <a:ext uri="{9D8B030D-6E8A-4147-A177-3AD203B41FA5}">
                          <a16:colId xmlns:a16="http://schemas.microsoft.com/office/drawing/2014/main" val="2217464304"/>
                        </a:ext>
                      </a:extLst>
                    </a:gridCol>
                    <a:gridCol w="695897">
                      <a:extLst>
                        <a:ext uri="{9D8B030D-6E8A-4147-A177-3AD203B41FA5}">
                          <a16:colId xmlns:a16="http://schemas.microsoft.com/office/drawing/2014/main" val="3528788330"/>
                        </a:ext>
                      </a:extLst>
                    </a:gridCol>
                  </a:tblGrid>
                  <a:tr h="370840">
                    <a:tc>
                      <a:txBody>
                        <a:bodyPr/>
                        <a:lstStyle/>
                        <a:p>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𝑩</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𝑩</m:t>
                                </m:r>
                                <m:r>
                                  <a:rPr lang="en-GB" b="1" i="1" smtClean="0">
                                    <a:latin typeface="Cambria Math" panose="02040503050406030204" pitchFamily="18" charset="0"/>
                                  </a:rPr>
                                  <m:t>′</m:t>
                                </m:r>
                              </m:oMath>
                            </m:oMathPara>
                          </a14:m>
                          <a:endParaRPr lang="en-GB" dirty="0"/>
                        </a:p>
                      </a:txBody>
                      <a:tcPr/>
                    </a:tc>
                    <a:tc>
                      <a:txBody>
                        <a:bodyPr/>
                        <a:lstStyle/>
                        <a:p>
                          <a:r>
                            <a:rPr lang="en-GB" dirty="0"/>
                            <a:t>Total</a:t>
                          </a:r>
                        </a:p>
                      </a:txBody>
                      <a:tcPr/>
                    </a:tc>
                    <a:extLst>
                      <a:ext uri="{0D108BD9-81ED-4DB2-BD59-A6C34878D82A}">
                        <a16:rowId xmlns:a16="http://schemas.microsoft.com/office/drawing/2014/main" val="4101079036"/>
                      </a:ext>
                    </a:extLst>
                  </a:tr>
                  <a:tr h="370840">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𝑭</m:t>
                                </m:r>
                              </m:oMath>
                            </m:oMathPara>
                          </a14:m>
                          <a:endParaRPr lang="en-GB" dirty="0"/>
                        </a:p>
                      </a:txBody>
                      <a:tcPr/>
                    </a:tc>
                    <a:tc>
                      <a:txBody>
                        <a:bodyPr/>
                        <a:lstStyle/>
                        <a:p>
                          <a:r>
                            <a:rPr lang="en-GB" dirty="0"/>
                            <a:t>14</a:t>
                          </a:r>
                        </a:p>
                      </a:txBody>
                      <a:tcPr/>
                    </a:tc>
                    <a:tc>
                      <a:txBody>
                        <a:bodyPr/>
                        <a:lstStyle/>
                        <a:p>
                          <a:r>
                            <a:rPr lang="en-GB" dirty="0"/>
                            <a:t>38</a:t>
                          </a:r>
                        </a:p>
                      </a:txBody>
                      <a:tcPr/>
                    </a:tc>
                    <a:tc>
                      <a:txBody>
                        <a:bodyPr/>
                        <a:lstStyle/>
                        <a:p>
                          <a:r>
                            <a:rPr lang="en-GB" dirty="0"/>
                            <a:t>52</a:t>
                          </a:r>
                        </a:p>
                      </a:txBody>
                      <a:tcPr/>
                    </a:tc>
                    <a:extLst>
                      <a:ext uri="{0D108BD9-81ED-4DB2-BD59-A6C34878D82A}">
                        <a16:rowId xmlns:a16="http://schemas.microsoft.com/office/drawing/2014/main" val="3971150749"/>
                      </a:ext>
                    </a:extLst>
                  </a:tr>
                  <a:tr h="370840">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𝑭</m:t>
                                </m:r>
                                <m:r>
                                  <a:rPr lang="en-GB" b="1" i="1" smtClean="0">
                                    <a:latin typeface="Cambria Math" panose="02040503050406030204" pitchFamily="18" charset="0"/>
                                  </a:rPr>
                                  <m:t>′</m:t>
                                </m:r>
                              </m:oMath>
                            </m:oMathPara>
                          </a14:m>
                          <a:endParaRPr lang="en-GB" dirty="0"/>
                        </a:p>
                      </a:txBody>
                      <a:tcPr/>
                    </a:tc>
                    <a:tc>
                      <a:txBody>
                        <a:bodyPr/>
                        <a:lstStyle/>
                        <a:p>
                          <a:r>
                            <a:rPr lang="en-GB" dirty="0"/>
                            <a:t>26</a:t>
                          </a:r>
                        </a:p>
                      </a:txBody>
                      <a:tcPr/>
                    </a:tc>
                    <a:tc>
                      <a:txBody>
                        <a:bodyPr/>
                        <a:lstStyle/>
                        <a:p>
                          <a:r>
                            <a:rPr lang="en-GB" dirty="0"/>
                            <a:t>22</a:t>
                          </a:r>
                        </a:p>
                      </a:txBody>
                      <a:tcPr/>
                    </a:tc>
                    <a:tc>
                      <a:txBody>
                        <a:bodyPr/>
                        <a:lstStyle/>
                        <a:p>
                          <a:r>
                            <a:rPr lang="en-GB" dirty="0"/>
                            <a:t>48</a:t>
                          </a:r>
                        </a:p>
                      </a:txBody>
                      <a:tcPr/>
                    </a:tc>
                    <a:extLst>
                      <a:ext uri="{0D108BD9-81ED-4DB2-BD59-A6C34878D82A}">
                        <a16:rowId xmlns:a16="http://schemas.microsoft.com/office/drawing/2014/main" val="1264358259"/>
                      </a:ext>
                    </a:extLst>
                  </a:tr>
                  <a:tr h="370840">
                    <a:tc>
                      <a:txBody>
                        <a:bodyPr/>
                        <a:lstStyle/>
                        <a:p>
                          <a:r>
                            <a:rPr lang="en-GB" dirty="0"/>
                            <a:t>Total</a:t>
                          </a:r>
                        </a:p>
                      </a:txBody>
                      <a:tcPr/>
                    </a:tc>
                    <a:tc>
                      <a:txBody>
                        <a:bodyPr/>
                        <a:lstStyle/>
                        <a:p>
                          <a:r>
                            <a:rPr lang="en-GB" dirty="0"/>
                            <a:t>40</a:t>
                          </a:r>
                        </a:p>
                      </a:txBody>
                      <a:tcPr/>
                    </a:tc>
                    <a:tc>
                      <a:txBody>
                        <a:bodyPr/>
                        <a:lstStyle/>
                        <a:p>
                          <a:r>
                            <a:rPr lang="en-GB" dirty="0"/>
                            <a:t>60</a:t>
                          </a:r>
                        </a:p>
                      </a:txBody>
                      <a:tcPr/>
                    </a:tc>
                    <a:tc>
                      <a:txBody>
                        <a:bodyPr/>
                        <a:lstStyle/>
                        <a:p>
                          <a:r>
                            <a:rPr lang="en-GB" dirty="0"/>
                            <a:t>100</a:t>
                          </a:r>
                        </a:p>
                      </a:txBody>
                      <a:tcPr/>
                    </a:tc>
                    <a:extLst>
                      <a:ext uri="{0D108BD9-81ED-4DB2-BD59-A6C34878D82A}">
                        <a16:rowId xmlns:a16="http://schemas.microsoft.com/office/drawing/2014/main" val="1105072042"/>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910863948"/>
                  </p:ext>
                </p:extLst>
              </p:nvPr>
            </p:nvGraphicFramePr>
            <p:xfrm>
              <a:off x="581406" y="2564904"/>
              <a:ext cx="3010219" cy="1483360"/>
            </p:xfrm>
            <a:graphic>
              <a:graphicData uri="http://schemas.openxmlformats.org/drawingml/2006/table">
                <a:tbl>
                  <a:tblPr firstRow="1" firstCol="1" bandRow="1">
                    <a:tableStyleId>{073A0DAA-6AF3-43AB-8588-CEC1D06C72B9}</a:tableStyleId>
                  </a:tblPr>
                  <a:tblGrid>
                    <a:gridCol w="968693">
                      <a:extLst>
                        <a:ext uri="{9D8B030D-6E8A-4147-A177-3AD203B41FA5}">
                          <a16:colId xmlns:a16="http://schemas.microsoft.com/office/drawing/2014/main" val="1266607211"/>
                        </a:ext>
                      </a:extLst>
                    </a:gridCol>
                    <a:gridCol w="681736">
                      <a:extLst>
                        <a:ext uri="{9D8B030D-6E8A-4147-A177-3AD203B41FA5}">
                          <a16:colId xmlns:a16="http://schemas.microsoft.com/office/drawing/2014/main" val="107775848"/>
                        </a:ext>
                      </a:extLst>
                    </a:gridCol>
                    <a:gridCol w="663893">
                      <a:extLst>
                        <a:ext uri="{9D8B030D-6E8A-4147-A177-3AD203B41FA5}">
                          <a16:colId xmlns:a16="http://schemas.microsoft.com/office/drawing/2014/main" val="2217464304"/>
                        </a:ext>
                      </a:extLst>
                    </a:gridCol>
                    <a:gridCol w="695897">
                      <a:extLst>
                        <a:ext uri="{9D8B030D-6E8A-4147-A177-3AD203B41FA5}">
                          <a16:colId xmlns:a16="http://schemas.microsoft.com/office/drawing/2014/main" val="3528788330"/>
                        </a:ext>
                      </a:extLst>
                    </a:gridCol>
                  </a:tblGrid>
                  <a:tr h="370840">
                    <a:tc>
                      <a:txBody>
                        <a:bodyPr/>
                        <a:lstStyle/>
                        <a:p>
                          <a:endParaRPr lang="en-GB" dirty="0"/>
                        </a:p>
                      </a:txBody>
                      <a:tcPr/>
                    </a:tc>
                    <a:tc>
                      <a:txBody>
                        <a:bodyPr/>
                        <a:lstStyle/>
                        <a:p>
                          <a:endParaRPr lang="en-US"/>
                        </a:p>
                      </a:txBody>
                      <a:tcPr>
                        <a:blipFill>
                          <a:blip r:embed="rId2"/>
                          <a:stretch>
                            <a:fillRect l="-142857" t="-8197" r="-203571" b="-324590"/>
                          </a:stretch>
                        </a:blipFill>
                      </a:tcPr>
                    </a:tc>
                    <a:tc>
                      <a:txBody>
                        <a:bodyPr/>
                        <a:lstStyle/>
                        <a:p>
                          <a:endParaRPr lang="en-US"/>
                        </a:p>
                      </a:txBody>
                      <a:tcPr>
                        <a:blipFill>
                          <a:blip r:embed="rId2"/>
                          <a:stretch>
                            <a:fillRect l="-247273" t="-8197" r="-107273" b="-324590"/>
                          </a:stretch>
                        </a:blipFill>
                      </a:tcPr>
                    </a:tc>
                    <a:tc>
                      <a:txBody>
                        <a:bodyPr/>
                        <a:lstStyle/>
                        <a:p>
                          <a:r>
                            <a:rPr lang="en-GB" dirty="0" smtClean="0"/>
                            <a:t>Total</a:t>
                          </a:r>
                          <a:endParaRPr lang="en-GB" dirty="0"/>
                        </a:p>
                      </a:txBody>
                      <a:tcPr/>
                    </a:tc>
                    <a:extLst>
                      <a:ext uri="{0D108BD9-81ED-4DB2-BD59-A6C34878D82A}">
                        <a16:rowId xmlns:a16="http://schemas.microsoft.com/office/drawing/2014/main" val="4101079036"/>
                      </a:ext>
                    </a:extLst>
                  </a:tr>
                  <a:tr h="370840">
                    <a:tc>
                      <a:txBody>
                        <a:bodyPr/>
                        <a:lstStyle/>
                        <a:p>
                          <a:endParaRPr lang="en-US"/>
                        </a:p>
                      </a:txBody>
                      <a:tcPr>
                        <a:blipFill>
                          <a:blip r:embed="rId2"/>
                          <a:stretch>
                            <a:fillRect l="-629" t="-106452" r="-213836" b="-219355"/>
                          </a:stretch>
                        </a:blipFill>
                      </a:tcPr>
                    </a:tc>
                    <a:tc>
                      <a:txBody>
                        <a:bodyPr/>
                        <a:lstStyle/>
                        <a:p>
                          <a:r>
                            <a:rPr lang="en-GB" dirty="0" smtClean="0"/>
                            <a:t>14</a:t>
                          </a:r>
                          <a:endParaRPr lang="en-GB" dirty="0"/>
                        </a:p>
                      </a:txBody>
                      <a:tcPr/>
                    </a:tc>
                    <a:tc>
                      <a:txBody>
                        <a:bodyPr/>
                        <a:lstStyle/>
                        <a:p>
                          <a:r>
                            <a:rPr lang="en-GB" dirty="0" smtClean="0"/>
                            <a:t>38</a:t>
                          </a:r>
                          <a:endParaRPr lang="en-GB" dirty="0"/>
                        </a:p>
                      </a:txBody>
                      <a:tcPr/>
                    </a:tc>
                    <a:tc>
                      <a:txBody>
                        <a:bodyPr/>
                        <a:lstStyle/>
                        <a:p>
                          <a:r>
                            <a:rPr lang="en-GB" dirty="0" smtClean="0"/>
                            <a:t>52</a:t>
                          </a:r>
                          <a:endParaRPr lang="en-GB" dirty="0"/>
                        </a:p>
                      </a:txBody>
                      <a:tcPr/>
                    </a:tc>
                    <a:extLst>
                      <a:ext uri="{0D108BD9-81ED-4DB2-BD59-A6C34878D82A}">
                        <a16:rowId xmlns:a16="http://schemas.microsoft.com/office/drawing/2014/main" val="3971150749"/>
                      </a:ext>
                    </a:extLst>
                  </a:tr>
                  <a:tr h="370840">
                    <a:tc>
                      <a:txBody>
                        <a:bodyPr/>
                        <a:lstStyle/>
                        <a:p>
                          <a:endParaRPr lang="en-US"/>
                        </a:p>
                      </a:txBody>
                      <a:tcPr>
                        <a:blipFill>
                          <a:blip r:embed="rId2"/>
                          <a:stretch>
                            <a:fillRect l="-629" t="-209836" r="-213836" b="-122951"/>
                          </a:stretch>
                        </a:blipFill>
                      </a:tcPr>
                    </a:tc>
                    <a:tc>
                      <a:txBody>
                        <a:bodyPr/>
                        <a:lstStyle/>
                        <a:p>
                          <a:r>
                            <a:rPr lang="en-GB" dirty="0" smtClean="0"/>
                            <a:t>26</a:t>
                          </a:r>
                          <a:endParaRPr lang="en-GB" dirty="0"/>
                        </a:p>
                      </a:txBody>
                      <a:tcPr/>
                    </a:tc>
                    <a:tc>
                      <a:txBody>
                        <a:bodyPr/>
                        <a:lstStyle/>
                        <a:p>
                          <a:r>
                            <a:rPr lang="en-GB" dirty="0" smtClean="0"/>
                            <a:t>22</a:t>
                          </a:r>
                          <a:endParaRPr lang="en-GB" dirty="0"/>
                        </a:p>
                      </a:txBody>
                      <a:tcPr/>
                    </a:tc>
                    <a:tc>
                      <a:txBody>
                        <a:bodyPr/>
                        <a:lstStyle/>
                        <a:p>
                          <a:r>
                            <a:rPr lang="en-GB" dirty="0" smtClean="0"/>
                            <a:t>48</a:t>
                          </a:r>
                          <a:endParaRPr lang="en-GB" dirty="0"/>
                        </a:p>
                      </a:txBody>
                      <a:tcPr/>
                    </a:tc>
                    <a:extLst>
                      <a:ext uri="{0D108BD9-81ED-4DB2-BD59-A6C34878D82A}">
                        <a16:rowId xmlns:a16="http://schemas.microsoft.com/office/drawing/2014/main" val="1264358259"/>
                      </a:ext>
                    </a:extLst>
                  </a:tr>
                  <a:tr h="370840">
                    <a:tc>
                      <a:txBody>
                        <a:bodyPr/>
                        <a:lstStyle/>
                        <a:p>
                          <a:r>
                            <a:rPr lang="en-GB" dirty="0" smtClean="0"/>
                            <a:t>Total</a:t>
                          </a:r>
                          <a:endParaRPr lang="en-GB" dirty="0"/>
                        </a:p>
                      </a:txBody>
                      <a:tcPr/>
                    </a:tc>
                    <a:tc>
                      <a:txBody>
                        <a:bodyPr/>
                        <a:lstStyle/>
                        <a:p>
                          <a:r>
                            <a:rPr lang="en-GB" dirty="0" smtClean="0"/>
                            <a:t>40</a:t>
                          </a:r>
                          <a:endParaRPr lang="en-GB" dirty="0"/>
                        </a:p>
                      </a:txBody>
                      <a:tcPr/>
                    </a:tc>
                    <a:tc>
                      <a:txBody>
                        <a:bodyPr/>
                        <a:lstStyle/>
                        <a:p>
                          <a:r>
                            <a:rPr lang="en-GB" dirty="0" smtClean="0"/>
                            <a:t>60</a:t>
                          </a:r>
                          <a:endParaRPr lang="en-GB" dirty="0"/>
                        </a:p>
                      </a:txBody>
                      <a:tcPr/>
                    </a:tc>
                    <a:tc>
                      <a:txBody>
                        <a:bodyPr/>
                        <a:lstStyle/>
                        <a:p>
                          <a:r>
                            <a:rPr lang="en-GB" dirty="0" smtClean="0"/>
                            <a:t>100</a:t>
                          </a:r>
                          <a:endParaRPr lang="en-GB" dirty="0"/>
                        </a:p>
                      </a:txBody>
                      <a:tcPr/>
                    </a:tc>
                    <a:extLst>
                      <a:ext uri="{0D108BD9-81ED-4DB2-BD59-A6C34878D82A}">
                        <a16:rowId xmlns:a16="http://schemas.microsoft.com/office/drawing/2014/main" val="1105072042"/>
                      </a:ext>
                    </a:extLst>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539552" y="908720"/>
                <a:ext cx="3104466" cy="1569660"/>
              </a:xfrm>
              <a:prstGeom prst="rect">
                <a:avLst/>
              </a:prstGeom>
              <a:noFill/>
            </p:spPr>
            <p:txBody>
              <a:bodyPr wrap="square" rtlCol="0">
                <a:spAutoFit/>
              </a:bodyPr>
              <a:lstStyle/>
              <a:p>
                <a:r>
                  <a:rPr lang="en-GB" sz="1600" dirty="0"/>
                  <a:t>The following two-way table shows what foreign language students in Year 9 study.</a:t>
                </a:r>
              </a:p>
              <a:p>
                <a14:m>
                  <m:oMath xmlns:m="http://schemas.openxmlformats.org/officeDocument/2006/math">
                    <m:r>
                      <a:rPr lang="en-GB" sz="1600" b="0" i="1" smtClean="0">
                        <a:latin typeface="Cambria Math" panose="02040503050406030204" pitchFamily="18" charset="0"/>
                      </a:rPr>
                      <m:t>𝐵</m:t>
                    </m:r>
                  </m:oMath>
                </a14:m>
                <a:r>
                  <a:rPr lang="en-GB" sz="1600" dirty="0"/>
                  <a:t> is the event that the student is a boy. </a:t>
                </a:r>
                <a14:m>
                  <m:oMath xmlns:m="http://schemas.openxmlformats.org/officeDocument/2006/math">
                    <m:r>
                      <a:rPr lang="en-GB" sz="1600" b="0" i="1" smtClean="0">
                        <a:latin typeface="Cambria Math" panose="02040503050406030204" pitchFamily="18" charset="0"/>
                      </a:rPr>
                      <m:t>𝐹</m:t>
                    </m:r>
                  </m:oMath>
                </a14:m>
                <a:r>
                  <a:rPr lang="en-GB" sz="1600" dirty="0"/>
                  <a:t> is the event they chose French as their language.</a:t>
                </a:r>
              </a:p>
            </p:txBody>
          </p:sp>
        </mc:Choice>
        <mc:Fallback xmlns="">
          <p:sp>
            <p:nvSpPr>
              <p:cNvPr id="6" name="TextBox 5"/>
              <p:cNvSpPr txBox="1">
                <a:spLocks noRot="1" noChangeAspect="1" noMove="1" noResize="1" noEditPoints="1" noAdjustHandles="1" noChangeArrowheads="1" noChangeShapeType="1" noTextEdit="1"/>
              </p:cNvSpPr>
              <p:nvPr/>
            </p:nvSpPr>
            <p:spPr>
              <a:xfrm>
                <a:off x="539552" y="908720"/>
                <a:ext cx="3104466" cy="1569660"/>
              </a:xfrm>
              <a:prstGeom prst="rect">
                <a:avLst/>
              </a:prstGeom>
              <a:blipFill>
                <a:blip r:embed="rId3"/>
                <a:stretch>
                  <a:fillRect l="-1179" t="-1163" r="-1572" b="-3876"/>
                </a:stretch>
              </a:blipFill>
            </p:spPr>
            <p:txBody>
              <a:bodyPr/>
              <a:lstStyle/>
              <a:p>
                <a:r>
                  <a:rPr lang="en-GB">
                    <a:noFill/>
                  </a:rPr>
                  <a:t> </a:t>
                </a:r>
              </a:p>
            </p:txBody>
          </p:sp>
        </mc:Fallback>
      </mc:AlternateContent>
      <p:sp>
        <p:nvSpPr>
          <p:cNvPr id="7" name="Rectangle 6"/>
          <p:cNvSpPr/>
          <p:nvPr/>
        </p:nvSpPr>
        <p:spPr>
          <a:xfrm>
            <a:off x="284287" y="961678"/>
            <a:ext cx="21602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mc:AlternateContent xmlns:mc="http://schemas.openxmlformats.org/markup-compatibility/2006" xmlns:a14="http://schemas.microsoft.com/office/drawing/2010/main">
        <mc:Choice Requires="a14">
          <p:sp>
            <p:nvSpPr>
              <p:cNvPr id="8" name="TextBox 7"/>
              <p:cNvSpPr txBox="1"/>
              <p:nvPr/>
            </p:nvSpPr>
            <p:spPr>
              <a:xfrm>
                <a:off x="4427984" y="764704"/>
                <a:ext cx="3309241" cy="3432543"/>
              </a:xfrm>
              <a:prstGeom prst="rect">
                <a:avLst/>
              </a:prstGeom>
              <a:noFill/>
            </p:spPr>
            <p:txBody>
              <a:bodyPr wrap="square" rtlCol="0">
                <a:spAutoFit/>
              </a:bodyPr>
              <a:lstStyle/>
              <a:p>
                <a:r>
                  <a:rPr lang="en-GB" sz="1400" dirty="0"/>
                  <a:t>Determine the probability of:</a:t>
                </a:r>
              </a:p>
              <a:p>
                <a14:m>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𝐹</m:t>
                        </m:r>
                      </m:e>
                      <m:e>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𝐵</m:t>
                            </m:r>
                          </m:e>
                          <m:sup>
                            <m:r>
                              <a:rPr lang="en-GB" sz="1400" b="0" i="1" smtClean="0">
                                <a:latin typeface="Cambria Math" panose="02040503050406030204" pitchFamily="18" charset="0"/>
                              </a:rPr>
                              <m:t>′</m:t>
                            </m:r>
                          </m:sup>
                        </m:sSup>
                      </m:e>
                    </m:d>
                  </m:oMath>
                </a14:m>
                <a:r>
                  <a:rPr lang="en-GB" sz="1400" dirty="0"/>
                  <a:t> </a:t>
                </a:r>
              </a:p>
              <a:p>
                <a:r>
                  <a:rPr lang="en-GB" sz="1400" b="1" u="sng" dirty="0"/>
                  <a:t>Method 1: Using the formula:</a:t>
                </a:r>
              </a:p>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𝐹</m:t>
                          </m:r>
                        </m:e>
                        <m:e>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𝐵</m:t>
                              </m:r>
                            </m:e>
                            <m:sup>
                              <m:r>
                                <a:rPr lang="en-GB" sz="1400" b="0" i="1" smtClean="0">
                                  <a:latin typeface="Cambria Math" panose="02040503050406030204" pitchFamily="18" charset="0"/>
                                </a:rPr>
                                <m:t>′</m:t>
                              </m:r>
                            </m:sup>
                          </m:sSup>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𝐹</m:t>
                              </m:r>
                              <m:r>
                                <a:rPr lang="en-GB" sz="1400" b="0" i="1" smtClean="0">
                                  <a:latin typeface="Cambria Math" panose="02040503050406030204" pitchFamily="18" charset="0"/>
                                </a:rPr>
                                <m:t>∩</m:t>
                              </m:r>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𝐵</m:t>
                                  </m:r>
                                </m:e>
                                <m:sup>
                                  <m:r>
                                    <a:rPr lang="en-GB" sz="1400" b="0" i="1" smtClean="0">
                                      <a:latin typeface="Cambria Math" panose="02040503050406030204" pitchFamily="18" charset="0"/>
                                    </a:rPr>
                                    <m:t>′</m:t>
                                  </m:r>
                                </m:sup>
                              </m:sSup>
                            </m:e>
                          </m:d>
                        </m:num>
                        <m:den>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𝐵</m:t>
                                  </m:r>
                                </m:e>
                                <m:sup>
                                  <m:r>
                                    <a:rPr lang="en-GB" sz="1400" b="0" i="1" smtClean="0">
                                      <a:latin typeface="Cambria Math" panose="02040503050406030204" pitchFamily="18" charset="0"/>
                                    </a:rPr>
                                    <m:t>′</m:t>
                                  </m:r>
                                </m:sup>
                              </m:sSup>
                            </m:e>
                          </m:d>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38</m:t>
                              </m:r>
                            </m:num>
                            <m:den>
                              <m:r>
                                <a:rPr lang="en-GB" sz="1400" b="0" i="1" smtClean="0">
                                  <a:latin typeface="Cambria Math" panose="02040503050406030204" pitchFamily="18" charset="0"/>
                                </a:rPr>
                                <m:t>100</m:t>
                              </m:r>
                            </m:den>
                          </m:f>
                        </m:num>
                        <m:den>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60</m:t>
                              </m:r>
                            </m:num>
                            <m:den>
                              <m:r>
                                <a:rPr lang="en-GB" sz="1400" b="0" i="1" smtClean="0">
                                  <a:latin typeface="Cambria Math" panose="02040503050406030204" pitchFamily="18" charset="0"/>
                                </a:rPr>
                                <m:t>100</m:t>
                              </m:r>
                            </m:den>
                          </m:f>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38</m:t>
                          </m:r>
                        </m:num>
                        <m:den>
                          <m:r>
                            <a:rPr lang="en-GB" sz="1400" b="0" i="1" smtClean="0">
                              <a:latin typeface="Cambria Math" panose="02040503050406030204" pitchFamily="18" charset="0"/>
                            </a:rPr>
                            <m:t>60</m:t>
                          </m:r>
                        </m:den>
                      </m:f>
                    </m:oMath>
                  </m:oMathPara>
                </a14:m>
                <a:br>
                  <a:rPr lang="en-GB" sz="1400" b="0" dirty="0"/>
                </a:br>
                <a:r>
                  <a:rPr lang="en-GB" sz="1400" b="1" u="sng" dirty="0"/>
                  <a:t>Method 2: Restricted sample space.</a:t>
                </a:r>
              </a:p>
              <a:p>
                <a:r>
                  <a:rPr lang="en-GB" sz="1400" dirty="0"/>
                  <a:t>We’re finding the “probability they study French </a:t>
                </a:r>
                <a:r>
                  <a:rPr lang="en-GB" sz="1400" b="1" dirty="0"/>
                  <a:t>given</a:t>
                </a:r>
                <a:r>
                  <a:rPr lang="en-GB" sz="1400" dirty="0"/>
                  <a:t> they’re not a boy”, i.e. we’re choosing only from the non-boys:</a:t>
                </a:r>
              </a:p>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𝐹</m:t>
                          </m:r>
                        </m:e>
                        <m:e>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𝐵</m:t>
                              </m:r>
                            </m:e>
                            <m:sup>
                              <m:r>
                                <a:rPr lang="en-GB" sz="1400" b="0" i="1" smtClean="0">
                                  <a:latin typeface="Cambria Math" panose="02040503050406030204" pitchFamily="18" charset="0"/>
                                </a:rPr>
                                <m:t>′</m:t>
                              </m:r>
                            </m:sup>
                          </m:sSup>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38</m:t>
                          </m:r>
                        </m:num>
                        <m:den>
                          <m:r>
                            <a:rPr lang="en-GB" sz="1400" b="0" i="1" smtClean="0">
                              <a:latin typeface="Cambria Math" panose="02040503050406030204" pitchFamily="18" charset="0"/>
                            </a:rPr>
                            <m:t>60</m:t>
                          </m:r>
                        </m:den>
                      </m:f>
                    </m:oMath>
                  </m:oMathPara>
                </a14:m>
                <a:endParaRPr lang="en-GB" sz="1600" dirty="0"/>
              </a:p>
              <a:p>
                <a:endParaRPr lang="en-GB" sz="1600" dirty="0"/>
              </a:p>
              <a:p>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𝐵</m:t>
                        </m:r>
                      </m:e>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𝐹</m:t>
                            </m:r>
                          </m:e>
                          <m:sup>
                            <m:r>
                              <a:rPr lang="en-GB" sz="1600" b="0" i="1" smtClean="0">
                                <a:latin typeface="Cambria Math" panose="02040503050406030204" pitchFamily="18" charset="0"/>
                              </a:rPr>
                              <m:t>′</m:t>
                            </m:r>
                          </m:sup>
                        </m:sSup>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26</m:t>
                        </m:r>
                      </m:num>
                      <m:den>
                        <m:r>
                          <a:rPr lang="en-GB" sz="1600" b="0" i="1" smtClean="0">
                            <a:latin typeface="Cambria Math" panose="02040503050406030204" pitchFamily="18" charset="0"/>
                          </a:rPr>
                          <m:t>48</m:t>
                        </m:r>
                      </m:den>
                    </m:f>
                  </m:oMath>
                </a14:m>
                <a:r>
                  <a:rPr lang="en-GB" sz="1600"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4427984" y="764704"/>
                <a:ext cx="3309241" cy="3432543"/>
              </a:xfrm>
              <a:prstGeom prst="rect">
                <a:avLst/>
              </a:prstGeom>
              <a:blipFill>
                <a:blip r:embed="rId4"/>
                <a:stretch>
                  <a:fillRect l="-552" t="-177"/>
                </a:stretch>
              </a:blipFill>
            </p:spPr>
            <p:txBody>
              <a:bodyPr/>
              <a:lstStyle/>
              <a:p>
                <a:r>
                  <a:rPr lang="en-GB">
                    <a:noFill/>
                  </a:rPr>
                  <a:t> </a:t>
                </a:r>
              </a:p>
            </p:txBody>
          </p:sp>
        </mc:Fallback>
      </mc:AlternateContent>
      <p:sp>
        <p:nvSpPr>
          <p:cNvPr id="9" name="Rectangle 8"/>
          <p:cNvSpPr/>
          <p:nvPr/>
        </p:nvSpPr>
        <p:spPr>
          <a:xfrm>
            <a:off x="4211960" y="800708"/>
            <a:ext cx="21602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a:t>
            </a:r>
          </a:p>
        </p:txBody>
      </p:sp>
      <p:sp>
        <p:nvSpPr>
          <p:cNvPr id="10" name="Rectangle 9"/>
          <p:cNvSpPr/>
          <p:nvPr/>
        </p:nvSpPr>
        <p:spPr>
          <a:xfrm>
            <a:off x="4211960" y="3717032"/>
            <a:ext cx="21602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b</a:t>
            </a:r>
          </a:p>
        </p:txBody>
      </p:sp>
      <p:cxnSp>
        <p:nvCxnSpPr>
          <p:cNvPr id="12" name="Straight Connector 11"/>
          <p:cNvCxnSpPr/>
          <p:nvPr/>
        </p:nvCxnSpPr>
        <p:spPr>
          <a:xfrm>
            <a:off x="0" y="4197247"/>
            <a:ext cx="914400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p:cNvSpPr/>
          <p:nvPr/>
        </p:nvSpPr>
        <p:spPr>
          <a:xfrm>
            <a:off x="276536" y="4358217"/>
            <a:ext cx="21602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14" name="TextBox 13"/>
          <p:cNvSpPr txBox="1"/>
          <p:nvPr/>
        </p:nvSpPr>
        <p:spPr>
          <a:xfrm>
            <a:off x="581406" y="4316300"/>
            <a:ext cx="3630554" cy="338554"/>
          </a:xfrm>
          <a:prstGeom prst="rect">
            <a:avLst/>
          </a:prstGeom>
          <a:noFill/>
        </p:spPr>
        <p:txBody>
          <a:bodyPr wrap="square" rtlCol="0">
            <a:spAutoFit/>
          </a:bodyPr>
          <a:lstStyle/>
          <a:p>
            <a:r>
              <a:rPr lang="en-GB" sz="1600" dirty="0"/>
              <a:t>Using the Venn Diagram, determine:</a:t>
            </a:r>
          </a:p>
        </p:txBody>
      </p:sp>
      <p:grpSp>
        <p:nvGrpSpPr>
          <p:cNvPr id="15" name="Group 14"/>
          <p:cNvGrpSpPr/>
          <p:nvPr/>
        </p:nvGrpSpPr>
        <p:grpSpPr>
          <a:xfrm>
            <a:off x="454406" y="4610404"/>
            <a:ext cx="3533083" cy="1903900"/>
            <a:chOff x="-398875" y="2497283"/>
            <a:chExt cx="7059108" cy="4028061"/>
          </a:xfrm>
        </p:grpSpPr>
        <p:grpSp>
          <p:nvGrpSpPr>
            <p:cNvPr id="16" name="Group 15"/>
            <p:cNvGrpSpPr/>
            <p:nvPr/>
          </p:nvGrpSpPr>
          <p:grpSpPr>
            <a:xfrm>
              <a:off x="-398875" y="2497283"/>
              <a:ext cx="6857369" cy="3601050"/>
              <a:chOff x="-464606" y="2492246"/>
              <a:chExt cx="8285989" cy="3601050"/>
            </a:xfrm>
          </p:grpSpPr>
          <p:grpSp>
            <p:nvGrpSpPr>
              <p:cNvPr id="18" name="Group 17"/>
              <p:cNvGrpSpPr/>
              <p:nvPr/>
            </p:nvGrpSpPr>
            <p:grpSpPr>
              <a:xfrm>
                <a:off x="1475656" y="3356992"/>
                <a:ext cx="5436781" cy="2736304"/>
                <a:chOff x="647387" y="2824576"/>
                <a:chExt cx="7237335" cy="3628760"/>
              </a:xfrm>
            </p:grpSpPr>
            <p:sp>
              <p:nvSpPr>
                <p:cNvPr id="28" name="Oval 27"/>
                <p:cNvSpPr/>
                <p:nvPr/>
              </p:nvSpPr>
              <p:spPr>
                <a:xfrm>
                  <a:off x="647387" y="2852936"/>
                  <a:ext cx="4392842" cy="3600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9" name="Oval 28"/>
                <p:cNvSpPr/>
                <p:nvPr/>
              </p:nvSpPr>
              <p:spPr>
                <a:xfrm>
                  <a:off x="3491880" y="2824576"/>
                  <a:ext cx="4392842" cy="3600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9" name="TextBox 18"/>
                  <p:cNvSpPr txBox="1"/>
                  <p:nvPr/>
                </p:nvSpPr>
                <p:spPr>
                  <a:xfrm>
                    <a:off x="985081" y="2965323"/>
                    <a:ext cx="1117254" cy="1106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a:rPr>
                            <m:t>𝐴</m:t>
                          </m:r>
                        </m:oMath>
                      </m:oMathPara>
                    </a14:m>
                    <a:endParaRPr lang="en-GB"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985081" y="2965323"/>
                    <a:ext cx="1117254" cy="1106971"/>
                  </a:xfrm>
                  <a:prstGeom prst="rect">
                    <a:avLst/>
                  </a:prstGeom>
                  <a:blipFill>
                    <a:blip r:embed="rId5"/>
                    <a:stretch>
                      <a:fillRect/>
                    </a:stretch>
                  </a:blipFill>
                </p:spPr>
                <p:txBody>
                  <a:bodyPr/>
                  <a:lstStyle/>
                  <a:p>
                    <a:r>
                      <a:rPr lang="en-GB">
                        <a:noFill/>
                      </a:rPr>
                      <a:t> </a:t>
                    </a:r>
                  </a:p>
                </p:txBody>
              </p:sp>
            </mc:Fallback>
          </mc:AlternateContent>
          <p:sp>
            <p:nvSpPr>
              <p:cNvPr id="20" name="Rectangle 19"/>
              <p:cNvSpPr/>
              <p:nvPr/>
            </p:nvSpPr>
            <p:spPr>
              <a:xfrm>
                <a:off x="3923928" y="4388199"/>
                <a:ext cx="39604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22" name="Rectangle 21"/>
              <p:cNvSpPr/>
              <p:nvPr/>
            </p:nvSpPr>
            <p:spPr>
              <a:xfrm>
                <a:off x="2447764" y="4869160"/>
                <a:ext cx="39604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6</a:t>
                </a:r>
              </a:p>
            </p:txBody>
          </p:sp>
          <p:sp>
            <p:nvSpPr>
              <p:cNvPr id="24" name="Rectangle 23"/>
              <p:cNvSpPr/>
              <p:nvPr/>
            </p:nvSpPr>
            <p:spPr>
              <a:xfrm>
                <a:off x="5473574" y="5095549"/>
                <a:ext cx="39604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4</a:t>
                </a:r>
              </a:p>
            </p:txBody>
          </p:sp>
          <p:sp>
            <p:nvSpPr>
              <p:cNvPr id="25" name="Rectangle 24"/>
              <p:cNvSpPr/>
              <p:nvPr/>
            </p:nvSpPr>
            <p:spPr>
              <a:xfrm>
                <a:off x="7196553" y="4347886"/>
                <a:ext cx="624830" cy="6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mc:AlternateContent xmlns:mc="http://schemas.openxmlformats.org/markup-compatibility/2006" xmlns:a14="http://schemas.microsoft.com/office/drawing/2010/main">
            <mc:Choice Requires="a14">
              <p:sp>
                <p:nvSpPr>
                  <p:cNvPr id="26" name="TextBox 25"/>
                  <p:cNvSpPr txBox="1"/>
                  <p:nvPr/>
                </p:nvSpPr>
                <p:spPr>
                  <a:xfrm>
                    <a:off x="6404341" y="3025313"/>
                    <a:ext cx="1002350" cy="1106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a:rPr>
                            <m:t>𝐵</m:t>
                          </m:r>
                        </m:oMath>
                      </m:oMathPara>
                    </a14:m>
                    <a:endParaRPr lang="en-GB" sz="2800" dirty="0"/>
                  </a:p>
                </p:txBody>
              </p:sp>
            </mc:Choice>
            <mc:Fallback xmlns="">
              <p:sp>
                <p:nvSpPr>
                  <p:cNvPr id="26" name="TextBox 25"/>
                  <p:cNvSpPr txBox="1">
                    <a:spLocks noRot="1" noChangeAspect="1" noMove="1" noResize="1" noEditPoints="1" noAdjustHandles="1" noChangeArrowheads="1" noChangeShapeType="1" noTextEdit="1"/>
                  </p:cNvSpPr>
                  <p:nvPr/>
                </p:nvSpPr>
                <p:spPr>
                  <a:xfrm>
                    <a:off x="6404341" y="3025313"/>
                    <a:ext cx="1002350" cy="1106971"/>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64606" y="2492246"/>
                    <a:ext cx="522058" cy="1106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𝜉</m:t>
                          </m:r>
                        </m:oMath>
                      </m:oMathPara>
                    </a14:m>
                    <a:endParaRPr lang="en-GB" sz="2800" dirty="0"/>
                  </a:p>
                </p:txBody>
              </p:sp>
            </mc:Choice>
            <mc:Fallback xmlns="">
              <p:sp>
                <p:nvSpPr>
                  <p:cNvPr id="27" name="TextBox 26"/>
                  <p:cNvSpPr txBox="1">
                    <a:spLocks noRot="1" noChangeAspect="1" noMove="1" noResize="1" noEditPoints="1" noAdjustHandles="1" noChangeArrowheads="1" noChangeShapeType="1" noTextEdit="1"/>
                  </p:cNvSpPr>
                  <p:nvPr/>
                </p:nvSpPr>
                <p:spPr>
                  <a:xfrm>
                    <a:off x="-464606" y="2492246"/>
                    <a:ext cx="522058" cy="1106971"/>
                  </a:xfrm>
                  <a:prstGeom prst="rect">
                    <a:avLst/>
                  </a:prstGeom>
                  <a:blipFill>
                    <a:blip r:embed="rId7"/>
                    <a:stretch>
                      <a:fillRect r="-22857"/>
                    </a:stretch>
                  </a:blipFill>
                </p:spPr>
                <p:txBody>
                  <a:bodyPr/>
                  <a:lstStyle/>
                  <a:p>
                    <a:r>
                      <a:rPr lang="en-GB">
                        <a:noFill/>
                      </a:rPr>
                      <a:t> </a:t>
                    </a:r>
                  </a:p>
                </p:txBody>
              </p:sp>
            </mc:Fallback>
          </mc:AlternateContent>
        </p:grpSp>
        <p:sp>
          <p:nvSpPr>
            <p:cNvPr id="17" name="Rectangle 16"/>
            <p:cNvSpPr/>
            <p:nvPr/>
          </p:nvSpPr>
          <p:spPr>
            <a:xfrm>
              <a:off x="268301" y="2852936"/>
              <a:ext cx="6391932" cy="367240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30" name="TextBox 29"/>
              <p:cNvSpPr txBox="1"/>
              <p:nvPr/>
            </p:nvSpPr>
            <p:spPr>
              <a:xfrm>
                <a:off x="4658866" y="4283379"/>
                <a:ext cx="3078359" cy="1597810"/>
              </a:xfrm>
              <a:prstGeom prst="rect">
                <a:avLst/>
              </a:prstGeom>
              <a:noFill/>
            </p:spPr>
            <p:txBody>
              <a:bodyPr wrap="square" rtlCol="0">
                <a:spAutoFit/>
              </a:bodyPr>
              <a:lstStyle/>
              <a:p>
                <a14:m>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e>
                      <m:e>
                        <m:r>
                          <a:rPr lang="en-GB" sz="1400" b="0" i="1" smtClean="0">
                            <a:latin typeface="Cambria Math" panose="02040503050406030204" pitchFamily="18" charset="0"/>
                          </a:rPr>
                          <m:t>𝐵</m:t>
                        </m:r>
                      </m:e>
                    </m:d>
                  </m:oMath>
                </a14:m>
                <a:r>
                  <a:rPr lang="en-GB" sz="1400" dirty="0"/>
                  <a:t> </a:t>
                </a:r>
              </a:p>
              <a:p>
                <a:r>
                  <a:rPr lang="en-GB" sz="1400" b="1" u="sng" dirty="0"/>
                  <a:t>Method 1: Using the formula</a:t>
                </a:r>
              </a:p>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e>
                        <m:e>
                          <m:r>
                            <a:rPr lang="en-GB" sz="1400" b="0" i="1" smtClean="0">
                              <a:latin typeface="Cambria Math" panose="02040503050406030204" pitchFamily="18" charset="0"/>
                            </a:rPr>
                            <m:t>𝐵</m:t>
                          </m:r>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r>
                                <a:rPr lang="en-GB" sz="1400" b="0" i="1" smtClean="0">
                                  <a:latin typeface="Cambria Math" panose="02040503050406030204" pitchFamily="18" charset="0"/>
                                </a:rPr>
                                <m:t>∩</m:t>
                              </m:r>
                              <m:r>
                                <a:rPr lang="en-GB" sz="1400" b="0" i="1" smtClean="0">
                                  <a:latin typeface="Cambria Math" panose="02040503050406030204" pitchFamily="18" charset="0"/>
                                </a:rPr>
                                <m:t>𝐵</m:t>
                              </m:r>
                            </m:e>
                          </m:d>
                        </m:num>
                        <m:den>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𝐵</m:t>
                              </m:r>
                            </m:e>
                          </m:d>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2/15</m:t>
                          </m:r>
                        </m:num>
                        <m:den>
                          <m:r>
                            <a:rPr lang="en-GB" sz="1400" b="0" i="1" smtClean="0">
                              <a:latin typeface="Cambria Math" panose="02040503050406030204" pitchFamily="18" charset="0"/>
                            </a:rPr>
                            <m:t>6/15</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3</m:t>
                          </m:r>
                        </m:den>
                      </m:f>
                    </m:oMath>
                  </m:oMathPara>
                </a14:m>
                <a:endParaRPr lang="en-GB" sz="1400" dirty="0"/>
              </a:p>
              <a:p>
                <a:r>
                  <a:rPr lang="en-GB" sz="1400" b="1" u="sng" dirty="0"/>
                  <a:t>Method 2: Restricted sample space</a:t>
                </a:r>
              </a:p>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e>
                        <m:e>
                          <m:r>
                            <a:rPr lang="en-GB" sz="1400" b="0" i="1" smtClean="0">
                              <a:latin typeface="Cambria Math" panose="02040503050406030204" pitchFamily="18" charset="0"/>
                            </a:rPr>
                            <m:t>𝐵</m:t>
                          </m:r>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6</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3</m:t>
                          </m:r>
                        </m:den>
                      </m:f>
                    </m:oMath>
                  </m:oMathPara>
                </a14:m>
                <a:endParaRPr lang="en-GB" dirty="0"/>
              </a:p>
            </p:txBody>
          </p:sp>
        </mc:Choice>
        <mc:Fallback xmlns="">
          <p:sp>
            <p:nvSpPr>
              <p:cNvPr id="30" name="TextBox 29"/>
              <p:cNvSpPr txBox="1">
                <a:spLocks noRot="1" noChangeAspect="1" noMove="1" noResize="1" noEditPoints="1" noAdjustHandles="1" noChangeArrowheads="1" noChangeShapeType="1" noTextEdit="1"/>
              </p:cNvSpPr>
              <p:nvPr/>
            </p:nvSpPr>
            <p:spPr>
              <a:xfrm>
                <a:off x="4658866" y="4283379"/>
                <a:ext cx="3078359" cy="1597810"/>
              </a:xfrm>
              <a:prstGeom prst="rect">
                <a:avLst/>
              </a:prstGeom>
              <a:blipFill>
                <a:blip r:embed="rId8"/>
                <a:stretch>
                  <a:fillRect l="-5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531570" y="5438594"/>
                <a:ext cx="1345730" cy="4308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100" dirty="0"/>
                  <a:t>Out of 6 things in </a:t>
                </a:r>
                <a14:m>
                  <m:oMath xmlns:m="http://schemas.openxmlformats.org/officeDocument/2006/math">
                    <m:r>
                      <a:rPr lang="en-GB" sz="1100" b="0" i="1" smtClean="0">
                        <a:latin typeface="Cambria Math" panose="02040503050406030204" pitchFamily="18" charset="0"/>
                      </a:rPr>
                      <m:t>𝐵</m:t>
                    </m:r>
                  </m:oMath>
                </a14:m>
                <a:r>
                  <a:rPr lang="en-GB" sz="1100" dirty="0"/>
                  <a:t>, 2 are in </a:t>
                </a:r>
                <a14:m>
                  <m:oMath xmlns:m="http://schemas.openxmlformats.org/officeDocument/2006/math">
                    <m:r>
                      <a:rPr lang="en-GB" sz="1100" b="0" i="1" smtClean="0">
                        <a:latin typeface="Cambria Math" panose="02040503050406030204" pitchFamily="18" charset="0"/>
                      </a:rPr>
                      <m:t>𝐴</m:t>
                    </m:r>
                    <m:r>
                      <a:rPr lang="en-GB" sz="1100" b="0" i="1" smtClean="0">
                        <a:latin typeface="Cambria Math" panose="02040503050406030204" pitchFamily="18" charset="0"/>
                      </a:rPr>
                      <m:t>∩</m:t>
                    </m:r>
                    <m:r>
                      <a:rPr lang="en-GB" sz="1100" b="0" i="1" smtClean="0">
                        <a:latin typeface="Cambria Math" panose="02040503050406030204" pitchFamily="18" charset="0"/>
                      </a:rPr>
                      <m:t>𝐵</m:t>
                    </m:r>
                  </m:oMath>
                </a14:m>
                <a:r>
                  <a:rPr lang="en-GB" sz="1100" dirty="0"/>
                  <a:t>.</a:t>
                </a:r>
              </a:p>
            </p:txBody>
          </p:sp>
        </mc:Choice>
        <mc:Fallback xmlns="">
          <p:sp>
            <p:nvSpPr>
              <p:cNvPr id="31" name="TextBox 30"/>
              <p:cNvSpPr txBox="1">
                <a:spLocks noRot="1" noChangeAspect="1" noMove="1" noResize="1" noEditPoints="1" noAdjustHandles="1" noChangeArrowheads="1" noChangeShapeType="1" noTextEdit="1"/>
              </p:cNvSpPr>
              <p:nvPr/>
            </p:nvSpPr>
            <p:spPr>
              <a:xfrm>
                <a:off x="7531570" y="5438594"/>
                <a:ext cx="1345730" cy="430887"/>
              </a:xfrm>
              <a:prstGeom prst="rect">
                <a:avLst/>
              </a:prstGeom>
              <a:blipFill>
                <a:blip r:embed="rId9"/>
                <a:stretch>
                  <a:fillRect b="-5333"/>
                </a:stretch>
              </a:blipFill>
            </p:spPr>
            <p:txBody>
              <a:bodyPr/>
              <a:lstStyle/>
              <a:p>
                <a:r>
                  <a:rPr lang="en-GB">
                    <a:noFill/>
                  </a:rPr>
                  <a:t> </a:t>
                </a:r>
              </a:p>
            </p:txBody>
          </p:sp>
        </mc:Fallback>
      </mc:AlternateContent>
      <p:cxnSp>
        <p:nvCxnSpPr>
          <p:cNvPr id="33" name="Straight Arrow Connector 32"/>
          <p:cNvCxnSpPr>
            <a:stCxn id="31" idx="1"/>
          </p:cNvCxnSpPr>
          <p:nvPr/>
        </p:nvCxnSpPr>
        <p:spPr>
          <a:xfrm flipH="1" flipV="1">
            <a:off x="7086600" y="5600700"/>
            <a:ext cx="444970" cy="53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p:cNvSpPr/>
          <p:nvPr/>
        </p:nvSpPr>
        <p:spPr>
          <a:xfrm>
            <a:off x="4485421" y="1448943"/>
            <a:ext cx="3483049" cy="7314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5" name="Rectangle 34"/>
          <p:cNvSpPr/>
          <p:nvPr/>
        </p:nvSpPr>
        <p:spPr>
          <a:xfrm>
            <a:off x="4508426" y="2426627"/>
            <a:ext cx="3483049" cy="1049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6" name="Rectangle 35"/>
          <p:cNvSpPr/>
          <p:nvPr/>
        </p:nvSpPr>
        <p:spPr>
          <a:xfrm>
            <a:off x="5498233" y="3557131"/>
            <a:ext cx="750168" cy="5767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7" name="Rectangle 36"/>
          <p:cNvSpPr/>
          <p:nvPr/>
        </p:nvSpPr>
        <p:spPr>
          <a:xfrm>
            <a:off x="4768813" y="4749970"/>
            <a:ext cx="2822611" cy="4697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8" name="Rectangle 37"/>
          <p:cNvSpPr/>
          <p:nvPr/>
        </p:nvSpPr>
        <p:spPr>
          <a:xfrm>
            <a:off x="4708959" y="5419172"/>
            <a:ext cx="4196916" cy="5434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39" name="TextBox 38"/>
              <p:cNvSpPr txBox="1"/>
              <p:nvPr/>
            </p:nvSpPr>
            <p:spPr>
              <a:xfrm>
                <a:off x="4718665" y="6141436"/>
                <a:ext cx="4053860" cy="398122"/>
              </a:xfrm>
              <a:prstGeom prst="rect">
                <a:avLst/>
              </a:prstGeom>
              <a:noFill/>
            </p:spPr>
            <p:txBody>
              <a:bodyPr wrap="square" rtlCol="0">
                <a:spAutoFit/>
              </a:bodyPr>
              <a:lstStyle/>
              <a:p>
                <a14:m>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r>
                          <a:rPr lang="en-GB" sz="1400" b="0" i="1" smtClean="0">
                            <a:latin typeface="Cambria Math" panose="02040503050406030204" pitchFamily="18" charset="0"/>
                          </a:rPr>
                          <m:t>′</m:t>
                        </m:r>
                      </m:e>
                      <m:e>
                        <m:r>
                          <a:rPr lang="en-GB" sz="1400" b="0" i="1" smtClean="0">
                            <a:latin typeface="Cambria Math" panose="02040503050406030204" pitchFamily="18" charset="0"/>
                          </a:rPr>
                          <m:t>𝐵</m:t>
                        </m:r>
                        <m:r>
                          <a:rPr lang="en-GB" sz="1400" b="0" i="1" smtClean="0">
                            <a:latin typeface="Cambria Math" panose="02040503050406030204" pitchFamily="18" charset="0"/>
                          </a:rPr>
                          <m:t>′</m:t>
                        </m:r>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9</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3</m:t>
                        </m:r>
                      </m:den>
                    </m:f>
                    <m:r>
                      <a:rPr lang="en-GB" sz="1400" b="0" i="1" smtClean="0">
                        <a:latin typeface="Cambria Math" panose="02040503050406030204" pitchFamily="18" charset="0"/>
                      </a:rPr>
                      <m:t>               </m:t>
                    </m:r>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𝐵</m:t>
                        </m:r>
                      </m:e>
                      <m:e>
                        <m:r>
                          <a:rPr lang="en-GB" sz="1400" b="0" i="1" smtClean="0">
                            <a:latin typeface="Cambria Math" panose="02040503050406030204" pitchFamily="18" charset="0"/>
                          </a:rPr>
                          <m:t>𝐴</m:t>
                        </m:r>
                        <m:r>
                          <a:rPr lang="en-GB" sz="1400" b="0" i="1" smtClean="0">
                            <a:latin typeface="Cambria Math" panose="02040503050406030204" pitchFamily="18" charset="0"/>
                          </a:rPr>
                          <m:t>∪</m:t>
                        </m:r>
                        <m:r>
                          <a:rPr lang="en-GB" sz="1400" b="0" i="1" smtClean="0">
                            <a:latin typeface="Cambria Math" panose="02040503050406030204" pitchFamily="18" charset="0"/>
                          </a:rPr>
                          <m:t>𝐵</m:t>
                        </m:r>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12</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oMath>
                </a14:m>
                <a:r>
                  <a:rPr lang="en-GB" sz="1400" dirty="0"/>
                  <a:t> </a:t>
                </a:r>
              </a:p>
            </p:txBody>
          </p:sp>
        </mc:Choice>
        <mc:Fallback xmlns="">
          <p:sp>
            <p:nvSpPr>
              <p:cNvPr id="39" name="TextBox 38"/>
              <p:cNvSpPr txBox="1">
                <a:spLocks noRot="1" noChangeAspect="1" noMove="1" noResize="1" noEditPoints="1" noAdjustHandles="1" noChangeArrowheads="1" noChangeShapeType="1" noTextEdit="1"/>
              </p:cNvSpPr>
              <p:nvPr/>
            </p:nvSpPr>
            <p:spPr>
              <a:xfrm>
                <a:off x="4718665" y="6141436"/>
                <a:ext cx="4053860" cy="398122"/>
              </a:xfrm>
              <a:prstGeom prst="rect">
                <a:avLst/>
              </a:prstGeom>
              <a:blipFill>
                <a:blip r:embed="rId10"/>
                <a:stretch>
                  <a:fillRect/>
                </a:stretch>
              </a:blipFill>
            </p:spPr>
            <p:txBody>
              <a:bodyPr/>
              <a:lstStyle/>
              <a:p>
                <a:r>
                  <a:rPr lang="en-GB">
                    <a:noFill/>
                  </a:rPr>
                  <a:t> </a:t>
                </a:r>
              </a:p>
            </p:txBody>
          </p:sp>
        </mc:Fallback>
      </mc:AlternateContent>
      <p:sp>
        <p:nvSpPr>
          <p:cNvPr id="40" name="Rectangle 39"/>
          <p:cNvSpPr/>
          <p:nvPr/>
        </p:nvSpPr>
        <p:spPr>
          <a:xfrm>
            <a:off x="4427984" y="4327445"/>
            <a:ext cx="21602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a:t>
            </a:r>
          </a:p>
        </p:txBody>
      </p:sp>
      <p:sp>
        <p:nvSpPr>
          <p:cNvPr id="41" name="Rectangle 40"/>
          <p:cNvSpPr/>
          <p:nvPr/>
        </p:nvSpPr>
        <p:spPr>
          <a:xfrm>
            <a:off x="4438364" y="6204461"/>
            <a:ext cx="21602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b</a:t>
            </a:r>
          </a:p>
        </p:txBody>
      </p:sp>
      <p:sp>
        <p:nvSpPr>
          <p:cNvPr id="42" name="Rectangle 41"/>
          <p:cNvSpPr/>
          <p:nvPr/>
        </p:nvSpPr>
        <p:spPr>
          <a:xfrm>
            <a:off x="6372200" y="6198746"/>
            <a:ext cx="21602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c</a:t>
            </a:r>
          </a:p>
        </p:txBody>
      </p:sp>
      <p:sp>
        <p:nvSpPr>
          <p:cNvPr id="43" name="Rectangle 42"/>
          <p:cNvSpPr/>
          <p:nvPr/>
        </p:nvSpPr>
        <p:spPr>
          <a:xfrm>
            <a:off x="5638767" y="6113661"/>
            <a:ext cx="628683" cy="4776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4" name="Rectangle 43"/>
          <p:cNvSpPr/>
          <p:nvPr/>
        </p:nvSpPr>
        <p:spPr>
          <a:xfrm>
            <a:off x="7783243" y="6127794"/>
            <a:ext cx="628683" cy="4776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2272167" y="2924944"/>
            <a:ext cx="427625" cy="1123320"/>
          </a:xfrm>
          <a:prstGeom prst="rect">
            <a:avLst/>
          </a:prstGeom>
          <a:solidFill>
            <a:srgbClr val="FFFF0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2159496" y="5029242"/>
            <a:ext cx="1364754" cy="1283231"/>
          </a:xfrm>
          <a:prstGeom prst="ellipse">
            <a:avLst/>
          </a:prstGeom>
          <a:solidFill>
            <a:srgbClr val="FFFF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23160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34"/>
                  </p:tgtEl>
                </p:cond>
              </p:nextCondLst>
            </p:seq>
            <p:seq concurrent="1" nextAc="seek">
              <p:cTn id="8" restart="whenNotActive" fill="hold" evtFilter="cancelBubble" nodeType="interactiveSeq">
                <p:stCondLst>
                  <p:cond evt="onClick" delay="0">
                    <p:tgtEl>
                      <p:spTgt spid="3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35"/>
                                        </p:tgtEl>
                                      </p:cBhvr>
                                    </p:animEffect>
                                    <p:set>
                                      <p:cBhvr>
                                        <p:cTn id="13" dur="1" fill="hold">
                                          <p:stCondLst>
                                            <p:cond delay="499"/>
                                          </p:stCondLst>
                                        </p:cTn>
                                        <p:tgtEl>
                                          <p:spTgt spid="35"/>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nextCondLst>
                <p:cond evt="onClick" delay="0">
                  <p:tgtEl>
                    <p:spTgt spid="35"/>
                  </p:tgtEl>
                </p:cond>
              </p:nextCondLst>
            </p:seq>
            <p:seq concurrent="1" nextAc="seek">
              <p:cTn id="17" restart="whenNotActive" fill="hold" evtFilter="cancelBubble" nodeType="interactiveSeq">
                <p:stCondLst>
                  <p:cond evt="onClick" delay="0">
                    <p:tgtEl>
                      <p:spTgt spid="36"/>
                    </p:tgtEl>
                  </p:cond>
                </p:stCondLst>
                <p:endSync evt="end" delay="0">
                  <p:rtn val="all"/>
                </p:endSync>
                <p:childTnLst>
                  <p:par>
                    <p:cTn id="18" fill="hold">
                      <p:stCondLst>
                        <p:cond delay="0"/>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36"/>
                                        </p:tgtEl>
                                      </p:cBhvr>
                                    </p:animEffect>
                                    <p:set>
                                      <p:cBhvr>
                                        <p:cTn id="22" dur="1" fill="hold">
                                          <p:stCondLst>
                                            <p:cond delay="499"/>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36"/>
                  </p:tgtEl>
                </p:cond>
              </p:nextCondLst>
            </p:seq>
            <p:seq concurrent="1" nextAc="seek">
              <p:cTn id="23" restart="whenNotActive" fill="hold" evtFilter="cancelBubble" nodeType="interactiveSeq">
                <p:stCondLst>
                  <p:cond evt="onClick" delay="0">
                    <p:tgtEl>
                      <p:spTgt spid="37"/>
                    </p:tgtEl>
                  </p:cond>
                </p:stCondLst>
                <p:endSync evt="end" delay="0">
                  <p:rtn val="all"/>
                </p:endSync>
                <p:childTnLst>
                  <p:par>
                    <p:cTn id="24" fill="hold">
                      <p:stCondLst>
                        <p:cond delay="0"/>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37"/>
                                        </p:tgtEl>
                                      </p:cBhvr>
                                    </p:animEffect>
                                    <p:set>
                                      <p:cBhvr>
                                        <p:cTn id="28" dur="1" fill="hold">
                                          <p:stCondLst>
                                            <p:cond delay="499"/>
                                          </p:stCondLst>
                                        </p:cTn>
                                        <p:tgtEl>
                                          <p:spTgt spid="37"/>
                                        </p:tgtEl>
                                        <p:attrNameLst>
                                          <p:attrName>style.visibility</p:attrName>
                                        </p:attrNameLst>
                                      </p:cBhvr>
                                      <p:to>
                                        <p:strVal val="hidden"/>
                                      </p:to>
                                    </p:set>
                                  </p:childTnLst>
                                </p:cTn>
                              </p:par>
                            </p:childTnLst>
                          </p:cTn>
                        </p:par>
                      </p:childTnLst>
                    </p:cTn>
                  </p:par>
                </p:childTnLst>
              </p:cTn>
              <p:nextCondLst>
                <p:cond evt="onClick" delay="0">
                  <p:tgtEl>
                    <p:spTgt spid="37"/>
                  </p:tgtEl>
                </p:cond>
              </p:nextCondLst>
            </p:seq>
            <p:seq concurrent="1" nextAc="seek">
              <p:cTn id="29" restart="whenNotActive" fill="hold" evtFilter="cancelBubble" nodeType="interactiveSeq">
                <p:stCondLst>
                  <p:cond evt="onClick" delay="0">
                    <p:tgtEl>
                      <p:spTgt spid="38"/>
                    </p:tgtEl>
                  </p:cond>
                </p:stCondLst>
                <p:endSync evt="end" delay="0">
                  <p:rtn val="all"/>
                </p:endSync>
                <p:childTnLst>
                  <p:par>
                    <p:cTn id="30" fill="hold">
                      <p:stCondLst>
                        <p:cond delay="0"/>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38"/>
                                        </p:tgtEl>
                                      </p:cBhvr>
                                    </p:animEffect>
                                    <p:set>
                                      <p:cBhvr>
                                        <p:cTn id="34" dur="1" fill="hold">
                                          <p:stCondLst>
                                            <p:cond delay="499"/>
                                          </p:stCondLst>
                                        </p:cTn>
                                        <p:tgtEl>
                                          <p:spTgt spid="3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nextCondLst>
                <p:cond evt="onClick" delay="0">
                  <p:tgtEl>
                    <p:spTgt spid="38"/>
                  </p:tgtEl>
                </p:cond>
              </p:nextCondLst>
            </p:seq>
            <p:seq concurrent="1" nextAc="seek">
              <p:cTn id="38" restart="whenNotActive" fill="hold" evtFilter="cancelBubble" nodeType="interactiveSeq">
                <p:stCondLst>
                  <p:cond evt="onClick" delay="0">
                    <p:tgtEl>
                      <p:spTgt spid="43"/>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43"/>
                                        </p:tgtEl>
                                      </p:cBhvr>
                                    </p:animEffect>
                                    <p:set>
                                      <p:cBhvr>
                                        <p:cTn id="43" dur="1" fill="hold">
                                          <p:stCondLst>
                                            <p:cond delay="499"/>
                                          </p:stCondLst>
                                        </p:cTn>
                                        <p:tgtEl>
                                          <p:spTgt spid="43"/>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44" restart="whenNotActive" fill="hold" evtFilter="cancelBubble" nodeType="interactiveSeq">
                <p:stCondLst>
                  <p:cond evt="onClick" delay="0">
                    <p:tgtEl>
                      <p:spTgt spid="44"/>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44"/>
                                        </p:tgtEl>
                                      </p:cBhvr>
                                    </p:animEffect>
                                    <p:set>
                                      <p:cBhvr>
                                        <p:cTn id="49" dur="1" fill="hold">
                                          <p:stCondLst>
                                            <p:cond delay="499"/>
                                          </p:stCondLst>
                                        </p:cTn>
                                        <p:tgtEl>
                                          <p:spTgt spid="44"/>
                                        </p:tgtEl>
                                        <p:attrNameLst>
                                          <p:attrName>style.visibility</p:attrName>
                                        </p:attrNameLst>
                                      </p:cBhvr>
                                      <p:to>
                                        <p:strVal val="hidden"/>
                                      </p:to>
                                    </p:set>
                                  </p:childTnLst>
                                </p:cTn>
                              </p:par>
                            </p:childTnLst>
                          </p:cTn>
                        </p:par>
                      </p:childTnLst>
                    </p:cTn>
                  </p:par>
                </p:childTnLst>
              </p:cTn>
              <p:nextCondLst>
                <p:cond evt="onClick" delay="0">
                  <p:tgtEl>
                    <p:spTgt spid="44"/>
                  </p:tgtEl>
                </p:cond>
              </p:nextCondLst>
            </p:seq>
          </p:childTnLst>
        </p:cTn>
      </p:par>
    </p:tnLst>
    <p:bldLst>
      <p:bldP spid="34" grpId="0" animBg="1"/>
      <p:bldP spid="35" grpId="0" animBg="1"/>
      <p:bldP spid="36" grpId="0" animBg="1"/>
      <p:bldP spid="37" grpId="0" animBg="1"/>
      <p:bldP spid="38" grpId="0" animBg="1"/>
      <p:bldP spid="43" grpId="0" animBg="1"/>
      <p:bldP spid="44" grpId="0" animBg="1"/>
      <p:bldP spid="11"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Further Examples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755576" y="836712"/>
                <a:ext cx="7920880" cy="5223738"/>
              </a:xfrm>
              <a:prstGeom prst="rect">
                <a:avLst/>
              </a:prstGeom>
              <a:noFill/>
            </p:spPr>
            <p:txBody>
              <a:bodyPr wrap="square" rtlCol="0">
                <a:spAutoFit/>
              </a:bodyPr>
              <a:lstStyle/>
              <a:p>
                <a:r>
                  <a:rPr lang="en-GB" dirty="0"/>
                  <a:t>Given that </a:t>
                </a:r>
                <a14:m>
                  <m:oMath xmlns:m="http://schemas.openxmlformats.org/officeDocument/2006/math">
                    <m:r>
                      <a:rPr lang="en-GB" i="1" dirty="0" smtClean="0">
                        <a:latin typeface="Cambria Math" panose="02040503050406030204" pitchFamily="18" charset="0"/>
                      </a:rPr>
                      <m:t>𝑃</m:t>
                    </m:r>
                    <m:d>
                      <m:dPr>
                        <m:ctrlPr>
                          <a:rPr lang="en-GB" i="1" dirty="0" smtClean="0">
                            <a:latin typeface="Cambria Math" panose="02040503050406030204" pitchFamily="18" charset="0"/>
                          </a:rPr>
                        </m:ctrlPr>
                      </m:dPr>
                      <m:e>
                        <m:r>
                          <a:rPr lang="en-GB" i="1" dirty="0" smtClean="0">
                            <a:latin typeface="Cambria Math" panose="02040503050406030204" pitchFamily="18" charset="0"/>
                          </a:rPr>
                          <m:t>𝐴</m:t>
                        </m:r>
                      </m:e>
                    </m:d>
                    <m:r>
                      <a:rPr lang="en-GB" b="0" i="0" dirty="0" smtClean="0">
                        <a:latin typeface="Cambria Math" panose="02040503050406030204" pitchFamily="18" charset="0"/>
                      </a:rPr>
                      <m:t>=0.5</m:t>
                    </m:r>
                  </m:oMath>
                </a14:m>
                <a:r>
                  <a:rPr lang="en-GB" dirty="0"/>
                  <a:t> and </a:t>
                </a:r>
                <a14:m>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𝐴</m:t>
                        </m:r>
                        <m:r>
                          <a:rPr lang="en-GB" b="0" i="1" smtClean="0">
                            <a:latin typeface="Cambria Math"/>
                          </a:rPr>
                          <m:t>∩</m:t>
                        </m:r>
                        <m:r>
                          <a:rPr lang="en-GB" b="0" i="1" smtClean="0">
                            <a:latin typeface="Cambria Math"/>
                          </a:rPr>
                          <m:t>𝐵</m:t>
                        </m:r>
                      </m:e>
                    </m:d>
                    <m:r>
                      <a:rPr lang="en-GB" b="0" i="1" smtClean="0">
                        <a:latin typeface="Cambria Math"/>
                      </a:rPr>
                      <m:t>=0.3</m:t>
                    </m:r>
                  </m:oMath>
                </a14:m>
                <a:r>
                  <a:rPr lang="en-GB" dirty="0"/>
                  <a:t>, what is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e>
                        <m:r>
                          <a:rPr lang="en-GB" b="0" i="1" smtClean="0">
                            <a:latin typeface="Cambria Math" panose="02040503050406030204" pitchFamily="18" charset="0"/>
                          </a:rPr>
                          <m:t>𝐴</m:t>
                        </m:r>
                      </m:e>
                    </m:d>
                  </m:oMath>
                </a14:m>
                <a:r>
                  <a:rPr lang="en-GB" dirty="0"/>
                  <a:t>?</a:t>
                </a:r>
              </a:p>
              <a:p>
                <a:endParaRPr lang="en-GB" dirty="0"/>
              </a:p>
              <a:p>
                <a:pPr/>
                <a14:m>
                  <m:oMathPara xmlns:m="http://schemas.openxmlformats.org/officeDocument/2006/math">
                    <m:oMathParaPr>
                      <m:jc m:val="centerGroup"/>
                    </m:oMathParaPr>
                    <m:oMath xmlns:m="http://schemas.openxmlformats.org/officeDocument/2006/math">
                      <m:r>
                        <a:rPr lang="en-GB" b="1" i="1" smtClean="0">
                          <a:latin typeface="Cambria Math"/>
                        </a:rPr>
                        <m:t>𝑷</m:t>
                      </m:r>
                      <m:d>
                        <m:dPr>
                          <m:ctrlPr>
                            <a:rPr lang="en-GB" b="1" i="1" smtClean="0">
                              <a:latin typeface="Cambria Math" panose="02040503050406030204" pitchFamily="18" charset="0"/>
                            </a:rPr>
                          </m:ctrlPr>
                        </m:dPr>
                        <m:e>
                          <m:r>
                            <a:rPr lang="en-GB" b="1" i="1" smtClean="0">
                              <a:latin typeface="Cambria Math"/>
                            </a:rPr>
                            <m:t>𝑩</m:t>
                          </m:r>
                        </m:e>
                        <m:e>
                          <m:r>
                            <a:rPr lang="en-GB" b="1" i="1" smtClean="0">
                              <a:latin typeface="Cambria Math"/>
                            </a:rPr>
                            <m:t>𝑨</m:t>
                          </m:r>
                        </m:e>
                      </m:d>
                      <m:r>
                        <a:rPr lang="en-GB" b="1" i="1" smtClean="0">
                          <a:latin typeface="Cambria Math"/>
                        </a:rPr>
                        <m:t>=</m:t>
                      </m:r>
                      <m:f>
                        <m:fPr>
                          <m:ctrlPr>
                            <a:rPr lang="en-GB" b="1" i="1" smtClean="0">
                              <a:latin typeface="Cambria Math" panose="02040503050406030204" pitchFamily="18" charset="0"/>
                            </a:rPr>
                          </m:ctrlPr>
                        </m:fPr>
                        <m:num>
                          <m:r>
                            <a:rPr lang="en-GB" b="1" i="1" smtClean="0">
                              <a:latin typeface="Cambria Math"/>
                            </a:rPr>
                            <m:t>𝑷</m:t>
                          </m:r>
                          <m:d>
                            <m:dPr>
                              <m:ctrlPr>
                                <a:rPr lang="en-GB" b="1" i="1" smtClean="0">
                                  <a:latin typeface="Cambria Math" panose="02040503050406030204" pitchFamily="18" charset="0"/>
                                </a:rPr>
                              </m:ctrlPr>
                            </m:dPr>
                            <m:e>
                              <m:r>
                                <a:rPr lang="en-GB" b="1" i="1" smtClean="0">
                                  <a:latin typeface="Cambria Math"/>
                                </a:rPr>
                                <m:t>𝑨</m:t>
                              </m:r>
                              <m:r>
                                <a:rPr lang="en-GB" b="1" i="1" smtClean="0">
                                  <a:latin typeface="Cambria Math"/>
                                </a:rPr>
                                <m:t>∩</m:t>
                              </m:r>
                              <m:r>
                                <a:rPr lang="en-GB" b="1" i="1" smtClean="0">
                                  <a:latin typeface="Cambria Math"/>
                                </a:rPr>
                                <m:t>𝑩</m:t>
                              </m:r>
                            </m:e>
                          </m:d>
                        </m:num>
                        <m:den>
                          <m:r>
                            <a:rPr lang="en-GB" b="1" i="1" smtClean="0">
                              <a:latin typeface="Cambria Math"/>
                            </a:rPr>
                            <m:t>𝑷</m:t>
                          </m:r>
                          <m:d>
                            <m:dPr>
                              <m:ctrlPr>
                                <a:rPr lang="en-GB" b="1" i="1" smtClean="0">
                                  <a:latin typeface="Cambria Math" panose="02040503050406030204" pitchFamily="18" charset="0"/>
                                </a:rPr>
                              </m:ctrlPr>
                            </m:dPr>
                            <m:e>
                              <m:r>
                                <a:rPr lang="en-GB" b="1" i="1" smtClean="0">
                                  <a:latin typeface="Cambria Math"/>
                                </a:rPr>
                                <m:t>𝑨</m:t>
                              </m:r>
                            </m:e>
                          </m:d>
                        </m:den>
                      </m:f>
                      <m:r>
                        <a:rPr lang="en-GB" b="1" i="1" smtClean="0">
                          <a:latin typeface="Cambria Math"/>
                        </a:rPr>
                        <m:t>=</m:t>
                      </m:r>
                      <m:f>
                        <m:fPr>
                          <m:ctrlPr>
                            <a:rPr lang="en-GB" b="1" i="1" smtClean="0">
                              <a:latin typeface="Cambria Math" panose="02040503050406030204" pitchFamily="18" charset="0"/>
                            </a:rPr>
                          </m:ctrlPr>
                        </m:fPr>
                        <m:num>
                          <m:r>
                            <a:rPr lang="en-GB" b="1" i="1" smtClean="0">
                              <a:latin typeface="Cambria Math"/>
                            </a:rPr>
                            <m:t>𝟎</m:t>
                          </m:r>
                          <m:r>
                            <a:rPr lang="en-GB" b="1" i="1" smtClean="0">
                              <a:latin typeface="Cambria Math"/>
                            </a:rPr>
                            <m:t>.</m:t>
                          </m:r>
                          <m:r>
                            <a:rPr lang="en-GB" b="1" i="1" smtClean="0">
                              <a:latin typeface="Cambria Math"/>
                            </a:rPr>
                            <m:t>𝟑</m:t>
                          </m:r>
                        </m:num>
                        <m:den>
                          <m:r>
                            <a:rPr lang="en-GB" b="1" i="1" smtClean="0">
                              <a:latin typeface="Cambria Math"/>
                            </a:rPr>
                            <m:t>𝟎</m:t>
                          </m:r>
                          <m:r>
                            <a:rPr lang="en-GB" b="1" i="1" smtClean="0">
                              <a:latin typeface="Cambria Math"/>
                            </a:rPr>
                            <m:t>.</m:t>
                          </m:r>
                          <m:r>
                            <a:rPr lang="en-GB" b="1" i="1" smtClean="0">
                              <a:latin typeface="Cambria Math"/>
                            </a:rPr>
                            <m:t>𝟓</m:t>
                          </m:r>
                        </m:den>
                      </m:f>
                      <m:r>
                        <a:rPr lang="en-GB" b="1" i="1" smtClean="0">
                          <a:latin typeface="Cambria Math"/>
                        </a:rPr>
                        <m:t>=</m:t>
                      </m:r>
                      <m:r>
                        <a:rPr lang="en-GB" b="1" i="1" smtClean="0">
                          <a:latin typeface="Cambria Math"/>
                        </a:rPr>
                        <m:t>𝟎</m:t>
                      </m:r>
                      <m:r>
                        <a:rPr lang="en-GB" b="1" i="1" smtClean="0">
                          <a:latin typeface="Cambria Math"/>
                        </a:rPr>
                        <m:t>.</m:t>
                      </m:r>
                      <m:r>
                        <a:rPr lang="en-GB" b="1" i="1" smtClean="0">
                          <a:latin typeface="Cambria Math"/>
                        </a:rPr>
                        <m:t>𝟔</m:t>
                      </m:r>
                    </m:oMath>
                  </m:oMathPara>
                </a14:m>
                <a:endParaRPr lang="en-GB" b="1" dirty="0"/>
              </a:p>
              <a:p>
                <a:endParaRPr lang="en-GB" dirty="0"/>
              </a:p>
              <a:p>
                <a:r>
                  <a:rPr lang="en-GB" dirty="0"/>
                  <a:t>Given that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𝑌</m:t>
                        </m:r>
                      </m:e>
                    </m:d>
                    <m:r>
                      <a:rPr lang="en-GB" b="0" i="1" smtClean="0">
                        <a:latin typeface="Cambria Math" panose="02040503050406030204" pitchFamily="18" charset="0"/>
                      </a:rPr>
                      <m:t>=0.6</m:t>
                    </m:r>
                  </m:oMath>
                </a14:m>
                <a:r>
                  <a:rPr lang="en-GB" dirty="0"/>
                  <a:t> and </a:t>
                </a:r>
                <a14:m>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𝑋</m:t>
                        </m:r>
                        <m:r>
                          <a:rPr lang="en-GB" b="0" i="1" smtClean="0">
                            <a:latin typeface="Cambria Math"/>
                          </a:rPr>
                          <m:t>∩</m:t>
                        </m:r>
                        <m:r>
                          <a:rPr lang="en-GB" b="0" i="1" smtClean="0">
                            <a:latin typeface="Cambria Math"/>
                          </a:rPr>
                          <m:t>𝑌</m:t>
                        </m:r>
                      </m:e>
                    </m:d>
                    <m:r>
                      <a:rPr lang="en-GB" b="0" i="1" smtClean="0">
                        <a:latin typeface="Cambria Math"/>
                      </a:rPr>
                      <m:t>=0.4</m:t>
                    </m:r>
                  </m:oMath>
                </a14:m>
                <a:r>
                  <a:rPr lang="en-GB" dirty="0"/>
                  <a:t>, what is </a:t>
                </a:r>
                <a14:m>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a:rPr>
                              <m:t>𝑋</m:t>
                            </m:r>
                          </m:e>
                          <m:sup>
                            <m:r>
                              <a:rPr lang="en-GB" b="0" i="1" smtClean="0">
                                <a:latin typeface="Cambria Math"/>
                              </a:rPr>
                              <m:t>′</m:t>
                            </m:r>
                          </m:sup>
                        </m:sSup>
                      </m:e>
                      <m:e>
                        <m:r>
                          <a:rPr lang="en-GB" b="0" i="1" smtClean="0">
                            <a:latin typeface="Cambria Math"/>
                          </a:rPr>
                          <m:t>𝑌</m:t>
                        </m:r>
                      </m:e>
                    </m:d>
                  </m:oMath>
                </a14:m>
                <a:r>
                  <a:rPr lang="en-GB" dirty="0"/>
                  <a:t>? </a:t>
                </a:r>
                <a:br>
                  <a:rPr lang="en-GB" dirty="0"/>
                </a:br>
                <a:r>
                  <a:rPr lang="en-GB" sz="1400" dirty="0"/>
                  <a:t>(Hint: Drawing a Venn Diagram will help!)</a:t>
                </a:r>
              </a:p>
              <a:p>
                <a:endParaRPr lang="en-GB" dirty="0"/>
              </a:p>
              <a:p>
                <a14:m>
                  <m:oMath xmlns:m="http://schemas.openxmlformats.org/officeDocument/2006/math">
                    <m:r>
                      <a:rPr lang="en-GB" b="1" i="1" smtClean="0">
                        <a:latin typeface="Cambria Math" panose="02040503050406030204" pitchFamily="18" charset="0"/>
                      </a:rPr>
                      <m:t>𝑷</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𝑿</m:t>
                            </m:r>
                          </m:e>
                          <m:sup>
                            <m:r>
                              <a:rPr lang="en-GB" b="1" i="1" smtClean="0">
                                <a:latin typeface="Cambria Math" panose="02040503050406030204" pitchFamily="18" charset="0"/>
                              </a:rPr>
                              <m:t>′</m:t>
                            </m:r>
                          </m:sup>
                        </m:sSup>
                      </m:e>
                      <m:e>
                        <m:r>
                          <a:rPr lang="en-GB" b="1" i="1" smtClean="0">
                            <a:latin typeface="Cambria Math" panose="02040503050406030204" pitchFamily="18" charset="0"/>
                          </a:rPr>
                          <m:t>𝒀</m:t>
                        </m:r>
                      </m:e>
                    </m:d>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𝑷</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𝑿</m:t>
                                </m:r>
                              </m:e>
                              <m:sup>
                                <m:r>
                                  <a:rPr lang="en-GB" b="1" i="1" smtClean="0">
                                    <a:latin typeface="Cambria Math" panose="02040503050406030204" pitchFamily="18" charset="0"/>
                                  </a:rPr>
                                  <m:t>′</m:t>
                                </m:r>
                              </m:sup>
                            </m:sSup>
                            <m:r>
                              <a:rPr lang="en-GB" b="1" i="1" smtClean="0">
                                <a:latin typeface="Cambria Math" panose="02040503050406030204" pitchFamily="18" charset="0"/>
                              </a:rPr>
                              <m:t>∩</m:t>
                            </m:r>
                            <m:r>
                              <a:rPr lang="en-GB" b="1" i="1" smtClean="0">
                                <a:latin typeface="Cambria Math" panose="02040503050406030204" pitchFamily="18" charset="0"/>
                              </a:rPr>
                              <m:t>𝒀</m:t>
                            </m:r>
                          </m:e>
                        </m:d>
                      </m:num>
                      <m:den>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𝒀</m:t>
                            </m:r>
                          </m:e>
                        </m:d>
                      </m:den>
                    </m:f>
                  </m:oMath>
                </a14:m>
                <a:r>
                  <a:rPr lang="en-GB" b="1" dirty="0"/>
                  <a:t>                                           </a:t>
                </a:r>
                <a14:m>
                  <m:oMath xmlns:m="http://schemas.openxmlformats.org/officeDocument/2006/math">
                    <m:r>
                      <a:rPr lang="en-GB" b="1" i="1" dirty="0" smtClean="0">
                        <a:latin typeface="Cambria Math" panose="02040503050406030204" pitchFamily="18" charset="0"/>
                      </a:rPr>
                      <m:t>∴</m:t>
                    </m:r>
                    <m:r>
                      <a:rPr lang="en-GB" b="1" i="1" dirty="0" smtClean="0">
                        <a:latin typeface="Cambria Math" panose="02040503050406030204" pitchFamily="18" charset="0"/>
                      </a:rPr>
                      <m:t>𝑷</m:t>
                    </m:r>
                    <m:d>
                      <m:dPr>
                        <m:ctrlPr>
                          <a:rPr lang="en-GB" b="1" i="1" dirty="0" smtClean="0">
                            <a:latin typeface="Cambria Math" panose="02040503050406030204" pitchFamily="18" charset="0"/>
                          </a:rPr>
                        </m:ctrlPr>
                      </m:dPr>
                      <m:e>
                        <m:sSup>
                          <m:sSupPr>
                            <m:ctrlPr>
                              <a:rPr lang="en-GB" b="1" i="1" dirty="0" smtClean="0">
                                <a:latin typeface="Cambria Math" panose="02040503050406030204" pitchFamily="18" charset="0"/>
                              </a:rPr>
                            </m:ctrlPr>
                          </m:sSupPr>
                          <m:e>
                            <m:r>
                              <a:rPr lang="en-GB" b="1" i="1" dirty="0" smtClean="0">
                                <a:latin typeface="Cambria Math" panose="02040503050406030204" pitchFamily="18" charset="0"/>
                              </a:rPr>
                              <m:t>𝑿</m:t>
                            </m:r>
                          </m:e>
                          <m:sup>
                            <m:r>
                              <a:rPr lang="en-GB" b="1" i="1" dirty="0" smtClean="0">
                                <a:latin typeface="Cambria Math" panose="02040503050406030204" pitchFamily="18" charset="0"/>
                              </a:rPr>
                              <m:t>′</m:t>
                            </m:r>
                          </m:sup>
                        </m:sSup>
                      </m:e>
                      <m:e>
                        <m:r>
                          <a:rPr lang="en-GB" b="1" i="1" dirty="0" smtClean="0">
                            <a:latin typeface="Cambria Math" panose="02040503050406030204" pitchFamily="18" charset="0"/>
                          </a:rPr>
                          <m:t>𝒀</m:t>
                        </m:r>
                      </m:e>
                    </m:d>
                    <m:r>
                      <a:rPr lang="en-GB" b="1" i="1" dirty="0" smtClean="0">
                        <a:latin typeface="Cambria Math" panose="02040503050406030204" pitchFamily="18" charset="0"/>
                      </a:rPr>
                      <m:t>=</m:t>
                    </m:r>
                    <m:f>
                      <m:fPr>
                        <m:ctrlPr>
                          <a:rPr lang="en-GB" b="1" i="1" dirty="0" smtClean="0">
                            <a:latin typeface="Cambria Math" panose="02040503050406030204" pitchFamily="18" charset="0"/>
                          </a:rPr>
                        </m:ctrlPr>
                      </m:fPr>
                      <m:num>
                        <m:r>
                          <a:rPr lang="en-GB" b="1" i="1" dirty="0" smtClean="0">
                            <a:latin typeface="Cambria Math" panose="02040503050406030204" pitchFamily="18" charset="0"/>
                          </a:rPr>
                          <m:t>𝟎</m:t>
                        </m:r>
                        <m:r>
                          <a:rPr lang="en-GB" b="1" i="1" dirty="0" smtClean="0">
                            <a:latin typeface="Cambria Math" panose="02040503050406030204" pitchFamily="18" charset="0"/>
                          </a:rPr>
                          <m:t>.</m:t>
                        </m:r>
                        <m:r>
                          <a:rPr lang="en-GB" b="1" i="1" dirty="0" smtClean="0">
                            <a:latin typeface="Cambria Math" panose="02040503050406030204" pitchFamily="18" charset="0"/>
                          </a:rPr>
                          <m:t>𝟐</m:t>
                        </m:r>
                      </m:num>
                      <m:den>
                        <m:r>
                          <a:rPr lang="en-GB" b="1" i="1" dirty="0" smtClean="0">
                            <a:latin typeface="Cambria Math" panose="02040503050406030204" pitchFamily="18" charset="0"/>
                          </a:rPr>
                          <m:t>𝟎</m:t>
                        </m:r>
                        <m:r>
                          <a:rPr lang="en-GB" b="1" i="1" dirty="0" smtClean="0">
                            <a:latin typeface="Cambria Math" panose="02040503050406030204" pitchFamily="18" charset="0"/>
                          </a:rPr>
                          <m:t>.</m:t>
                        </m:r>
                        <m:r>
                          <a:rPr lang="en-GB" b="1" i="1" dirty="0" smtClean="0">
                            <a:latin typeface="Cambria Math" panose="02040503050406030204" pitchFamily="18" charset="0"/>
                          </a:rPr>
                          <m:t>𝟔</m:t>
                        </m:r>
                      </m:den>
                    </m:f>
                    <m:r>
                      <a:rPr lang="en-GB" b="1" i="1" dirty="0" smtClean="0">
                        <a:latin typeface="Cambria Math" panose="02040503050406030204" pitchFamily="18" charset="0"/>
                      </a:rPr>
                      <m:t>=</m:t>
                    </m:r>
                    <m:f>
                      <m:fPr>
                        <m:ctrlPr>
                          <a:rPr lang="en-GB" b="1" i="1" dirty="0" smtClean="0">
                            <a:latin typeface="Cambria Math" panose="02040503050406030204" pitchFamily="18" charset="0"/>
                          </a:rPr>
                        </m:ctrlPr>
                      </m:fPr>
                      <m:num>
                        <m:r>
                          <a:rPr lang="en-GB" b="1" i="1" dirty="0" smtClean="0">
                            <a:latin typeface="Cambria Math" panose="02040503050406030204" pitchFamily="18" charset="0"/>
                          </a:rPr>
                          <m:t>𝟏</m:t>
                        </m:r>
                      </m:num>
                      <m:den>
                        <m:r>
                          <a:rPr lang="en-GB" b="1" i="1" dirty="0" smtClean="0">
                            <a:latin typeface="Cambria Math" panose="02040503050406030204" pitchFamily="18" charset="0"/>
                          </a:rPr>
                          <m:t>𝟑</m:t>
                        </m:r>
                      </m:den>
                    </m:f>
                  </m:oMath>
                </a14:m>
                <a:endParaRPr lang="en-GB" b="1" dirty="0"/>
              </a:p>
              <a:p>
                <a:endParaRPr lang="en-GB" dirty="0"/>
              </a:p>
              <a:p>
                <a:r>
                  <a:rPr lang="en-GB" dirty="0"/>
                  <a:t>Given that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=0.5</m:t>
                    </m:r>
                  </m:oMath>
                </a14:m>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d>
                    <m:r>
                      <a:rPr lang="en-GB" b="0" i="1" smtClean="0">
                        <a:latin typeface="Cambria Math" panose="02040503050406030204" pitchFamily="18" charset="0"/>
                      </a:rPr>
                      <m:t>=0.5</m:t>
                    </m:r>
                  </m:oMath>
                </a14:m>
                <a:r>
                  <a:rPr lang="en-GB" dirty="0"/>
                  <a:t> and </a:t>
                </a:r>
                <a14:m>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𝐴</m:t>
                        </m:r>
                        <m:r>
                          <a:rPr lang="en-GB" b="0" i="1" smtClean="0">
                            <a:latin typeface="Cambria Math"/>
                          </a:rPr>
                          <m:t>∩</m:t>
                        </m:r>
                        <m:r>
                          <a:rPr lang="en-GB" b="0" i="1" smtClean="0">
                            <a:latin typeface="Cambria Math"/>
                          </a:rPr>
                          <m:t>𝐵</m:t>
                        </m:r>
                      </m:e>
                    </m:d>
                    <m:r>
                      <a:rPr lang="en-GB" b="0" i="1" smtClean="0">
                        <a:latin typeface="Cambria Math"/>
                      </a:rPr>
                      <m:t>=0.4</m:t>
                    </m:r>
                  </m:oMath>
                </a14:m>
                <a:r>
                  <a:rPr lang="en-GB" dirty="0"/>
                  <a:t>, what is </a:t>
                </a:r>
                <a14:m>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𝐵</m:t>
                        </m:r>
                      </m:e>
                      <m:e>
                        <m:sSup>
                          <m:sSupPr>
                            <m:ctrlPr>
                              <a:rPr lang="en-GB" b="0" i="1" smtClean="0">
                                <a:latin typeface="Cambria Math" panose="02040503050406030204" pitchFamily="18" charset="0"/>
                              </a:rPr>
                            </m:ctrlPr>
                          </m:sSupPr>
                          <m:e>
                            <m:r>
                              <a:rPr lang="en-GB" b="0" i="1" smtClean="0">
                                <a:latin typeface="Cambria Math"/>
                              </a:rPr>
                              <m:t>𝐴</m:t>
                            </m:r>
                          </m:e>
                          <m:sup>
                            <m:r>
                              <a:rPr lang="en-GB" b="0" i="1" smtClean="0">
                                <a:latin typeface="Cambria Math"/>
                              </a:rPr>
                              <m:t>′</m:t>
                            </m:r>
                          </m:sup>
                        </m:sSup>
                      </m:e>
                    </m:d>
                  </m:oMath>
                </a14:m>
                <a:r>
                  <a:rPr lang="en-GB" dirty="0"/>
                  <a:t>? </a:t>
                </a:r>
              </a:p>
              <a:p>
                <a:endParaRPr lang="en-GB" dirty="0"/>
              </a:p>
              <a:p>
                <a:pPr/>
                <a14:m>
                  <m:oMathPara xmlns:m="http://schemas.openxmlformats.org/officeDocument/2006/math">
                    <m:oMathParaPr>
                      <m:jc m:val="left"/>
                    </m:oMathParaPr>
                    <m:oMath xmlns:m="http://schemas.openxmlformats.org/officeDocument/2006/math">
                      <m:r>
                        <a:rPr lang="en-GB" b="1" i="1" smtClean="0">
                          <a:latin typeface="Cambria Math"/>
                        </a:rPr>
                        <m:t>𝑷</m:t>
                      </m:r>
                      <m:d>
                        <m:dPr>
                          <m:ctrlPr>
                            <a:rPr lang="en-GB" b="1" i="1" smtClean="0">
                              <a:latin typeface="Cambria Math" panose="02040503050406030204" pitchFamily="18" charset="0"/>
                            </a:rPr>
                          </m:ctrlPr>
                        </m:dPr>
                        <m:e>
                          <m:r>
                            <a:rPr lang="en-GB" b="1" i="1" smtClean="0">
                              <a:latin typeface="Cambria Math"/>
                            </a:rPr>
                            <m:t>𝑩</m:t>
                          </m:r>
                        </m:e>
                        <m:e>
                          <m:sSup>
                            <m:sSupPr>
                              <m:ctrlPr>
                                <a:rPr lang="en-GB" b="1" i="1" smtClean="0">
                                  <a:latin typeface="Cambria Math" panose="02040503050406030204" pitchFamily="18" charset="0"/>
                                </a:rPr>
                              </m:ctrlPr>
                            </m:sSupPr>
                            <m:e>
                              <m:r>
                                <a:rPr lang="en-GB" b="1" i="1" smtClean="0">
                                  <a:latin typeface="Cambria Math"/>
                                </a:rPr>
                                <m:t>𝑨</m:t>
                              </m:r>
                            </m:e>
                            <m:sup>
                              <m:r>
                                <a:rPr lang="en-GB" b="1" i="1" smtClean="0">
                                  <a:latin typeface="Cambria Math"/>
                                </a:rPr>
                                <m:t>′</m:t>
                              </m:r>
                            </m:sup>
                          </m:sSup>
                        </m:e>
                      </m:d>
                      <m:r>
                        <a:rPr lang="en-GB" b="1" i="1" smtClean="0">
                          <a:latin typeface="Cambria Math"/>
                        </a:rPr>
                        <m:t>=</m:t>
                      </m:r>
                      <m:f>
                        <m:fPr>
                          <m:ctrlPr>
                            <a:rPr lang="en-GB" b="1" i="1" smtClean="0">
                              <a:latin typeface="Cambria Math" panose="02040503050406030204" pitchFamily="18" charset="0"/>
                            </a:rPr>
                          </m:ctrlPr>
                        </m:fPr>
                        <m:num>
                          <m:r>
                            <a:rPr lang="en-GB" b="1" i="1" smtClean="0">
                              <a:latin typeface="Cambria Math"/>
                            </a:rPr>
                            <m:t>𝑷</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a:rPr>
                                    <m:t>𝑨</m:t>
                                  </m:r>
                                </m:e>
                                <m:sup>
                                  <m:r>
                                    <a:rPr lang="en-GB" b="1" i="1" smtClean="0">
                                      <a:latin typeface="Cambria Math"/>
                                    </a:rPr>
                                    <m:t>′</m:t>
                                  </m:r>
                                </m:sup>
                              </m:sSup>
                              <m:r>
                                <a:rPr lang="en-GB" b="1" i="1" smtClean="0">
                                  <a:latin typeface="Cambria Math"/>
                                </a:rPr>
                                <m:t>∩</m:t>
                              </m:r>
                              <m:r>
                                <a:rPr lang="en-GB" b="1" i="1" smtClean="0">
                                  <a:latin typeface="Cambria Math"/>
                                </a:rPr>
                                <m:t>𝑩</m:t>
                              </m:r>
                            </m:e>
                          </m:d>
                        </m:num>
                        <m:den>
                          <m:r>
                            <a:rPr lang="en-GB" b="1" i="1" smtClean="0">
                              <a:latin typeface="Cambria Math"/>
                            </a:rPr>
                            <m:t>𝑷</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a:rPr>
                                    <m:t>𝑨</m:t>
                                  </m:r>
                                </m:e>
                                <m:sup>
                                  <m:r>
                                    <a:rPr lang="en-GB" b="1" i="1" smtClean="0">
                                      <a:latin typeface="Cambria Math"/>
                                    </a:rPr>
                                    <m:t>′</m:t>
                                  </m:r>
                                </m:sup>
                              </m:sSup>
                            </m:e>
                          </m:d>
                        </m:den>
                      </m:f>
                    </m:oMath>
                    <m:oMath xmlns:m="http://schemas.openxmlformats.org/officeDocument/2006/math">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𝟏</m:t>
                          </m:r>
                        </m:num>
                        <m:den>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𝟓</m:t>
                          </m:r>
                        </m:den>
                      </m:f>
                    </m:oMath>
                  </m:oMathPara>
                </a14:m>
                <a:endParaRPr lang="en-GB" b="1" dirty="0"/>
              </a:p>
              <a:p>
                <a:pPr/>
                <a:br>
                  <a:rPr lang="en-GB" b="1" dirty="0"/>
                </a:br>
                <a14:m>
                  <m:oMathPara xmlns:m="http://schemas.openxmlformats.org/officeDocument/2006/math">
                    <m:oMathParaPr>
                      <m:jc m:val="left"/>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5" name="TextBox 4"/>
              <p:cNvSpPr txBox="1">
                <a:spLocks noRot="1" noChangeAspect="1" noMove="1" noResize="1" noEditPoints="1" noAdjustHandles="1" noChangeArrowheads="1" noChangeShapeType="1" noTextEdit="1"/>
              </p:cNvSpPr>
              <p:nvPr/>
            </p:nvSpPr>
            <p:spPr>
              <a:xfrm>
                <a:off x="755576" y="836712"/>
                <a:ext cx="7920880" cy="5223738"/>
              </a:xfrm>
              <a:prstGeom prst="rect">
                <a:avLst/>
              </a:prstGeom>
              <a:blipFill>
                <a:blip r:embed="rId2"/>
                <a:stretch>
                  <a:fillRect l="-693" t="-583"/>
                </a:stretch>
              </a:blipFill>
            </p:spPr>
            <p:txBody>
              <a:bodyPr/>
              <a:lstStyle/>
              <a:p>
                <a:r>
                  <a:rPr lang="en-GB">
                    <a:noFill/>
                  </a:rPr>
                  <a:t> </a:t>
                </a:r>
              </a:p>
            </p:txBody>
          </p:sp>
        </mc:Fallback>
      </mc:AlternateContent>
      <p:sp>
        <p:nvSpPr>
          <p:cNvPr id="7" name="Rectangle 6"/>
          <p:cNvSpPr/>
          <p:nvPr/>
        </p:nvSpPr>
        <p:spPr>
          <a:xfrm>
            <a:off x="755576" y="1268760"/>
            <a:ext cx="5976664" cy="7920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3060603" y="2892125"/>
            <a:ext cx="1440160"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Oval 10"/>
          <p:cNvSpPr/>
          <p:nvPr/>
        </p:nvSpPr>
        <p:spPr>
          <a:xfrm>
            <a:off x="3284247" y="3047189"/>
            <a:ext cx="578004" cy="5040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2" name="Oval 11"/>
          <p:cNvSpPr/>
          <p:nvPr/>
        </p:nvSpPr>
        <p:spPr>
          <a:xfrm>
            <a:off x="3636667" y="3047189"/>
            <a:ext cx="578004" cy="5040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3" name="TextBox 12"/>
              <p:cNvSpPr txBox="1"/>
              <p:nvPr/>
            </p:nvSpPr>
            <p:spPr>
              <a:xfrm>
                <a:off x="3102131" y="2978609"/>
                <a:ext cx="28803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𝑋</m:t>
                      </m:r>
                    </m:oMath>
                  </m:oMathPara>
                </a14:m>
                <a:endParaRPr lang="en-GB" dirty="0"/>
              </a:p>
            </p:txBody>
          </p:sp>
        </mc:Choice>
        <mc:Fallback xmlns="">
          <p:sp>
            <p:nvSpPr>
              <p:cNvPr id="13" name="TextBox 12"/>
              <p:cNvSpPr txBox="1">
                <a:spLocks noRot="1" noChangeAspect="1" noMove="1" noResize="1" noEditPoints="1" noAdjustHandles="1" noChangeArrowheads="1" noChangeShapeType="1" noTextEdit="1"/>
              </p:cNvSpPr>
              <p:nvPr/>
            </p:nvSpPr>
            <p:spPr>
              <a:xfrm>
                <a:off x="3102131" y="2978609"/>
                <a:ext cx="288032"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108755" y="2978608"/>
                <a:ext cx="28803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𝑌</m:t>
                      </m:r>
                    </m:oMath>
                  </m:oMathPara>
                </a14:m>
                <a:endParaRPr lang="en-GB" dirty="0"/>
              </a:p>
            </p:txBody>
          </p:sp>
        </mc:Choice>
        <mc:Fallback xmlns="">
          <p:sp>
            <p:nvSpPr>
              <p:cNvPr id="14" name="TextBox 13"/>
              <p:cNvSpPr txBox="1">
                <a:spLocks noRot="1" noChangeAspect="1" noMove="1" noResize="1" noEditPoints="1" noAdjustHandles="1" noChangeArrowheads="1" noChangeShapeType="1" noTextEdit="1"/>
              </p:cNvSpPr>
              <p:nvPr/>
            </p:nvSpPr>
            <p:spPr>
              <a:xfrm>
                <a:off x="4108755" y="2978608"/>
                <a:ext cx="288032" cy="276999"/>
              </a:xfrm>
              <a:prstGeom prst="rect">
                <a:avLst/>
              </a:prstGeom>
              <a:blipFill>
                <a:blip r:embed="rId4"/>
                <a:stretch>
                  <a:fillRect/>
                </a:stretch>
              </a:blipFill>
            </p:spPr>
            <p:txBody>
              <a:bodyPr/>
              <a:lstStyle/>
              <a:p>
                <a:r>
                  <a:rPr lang="en-GB">
                    <a:noFill/>
                  </a:rPr>
                  <a:t> </a:t>
                </a:r>
              </a:p>
            </p:txBody>
          </p:sp>
        </mc:Fallback>
      </mc:AlternateContent>
      <p:sp>
        <p:nvSpPr>
          <p:cNvPr id="15" name="TextBox 14"/>
          <p:cNvSpPr txBox="1"/>
          <p:nvPr/>
        </p:nvSpPr>
        <p:spPr>
          <a:xfrm>
            <a:off x="3567137" y="3169185"/>
            <a:ext cx="378934" cy="261610"/>
          </a:xfrm>
          <a:prstGeom prst="rect">
            <a:avLst/>
          </a:prstGeom>
          <a:noFill/>
        </p:spPr>
        <p:txBody>
          <a:bodyPr wrap="square" rtlCol="0">
            <a:spAutoFit/>
          </a:bodyPr>
          <a:lstStyle/>
          <a:p>
            <a:r>
              <a:rPr lang="en-GB" sz="1100" dirty="0"/>
              <a:t>0.4</a:t>
            </a:r>
            <a:endParaRPr lang="en-GB" dirty="0"/>
          </a:p>
        </p:txBody>
      </p:sp>
      <p:sp>
        <p:nvSpPr>
          <p:cNvPr id="16" name="TextBox 15"/>
          <p:cNvSpPr txBox="1"/>
          <p:nvPr/>
        </p:nvSpPr>
        <p:spPr>
          <a:xfrm>
            <a:off x="3835468" y="3193382"/>
            <a:ext cx="378934" cy="261610"/>
          </a:xfrm>
          <a:prstGeom prst="rect">
            <a:avLst/>
          </a:prstGeom>
          <a:noFill/>
        </p:spPr>
        <p:txBody>
          <a:bodyPr wrap="square" rtlCol="0">
            <a:spAutoFit/>
          </a:bodyPr>
          <a:lstStyle/>
          <a:p>
            <a:r>
              <a:rPr lang="en-GB" sz="1100" dirty="0"/>
              <a:t>0.2</a:t>
            </a:r>
            <a:endParaRPr lang="en-GB" dirty="0"/>
          </a:p>
        </p:txBody>
      </p:sp>
      <p:sp>
        <p:nvSpPr>
          <p:cNvPr id="9" name="Rectangle 8"/>
          <p:cNvSpPr/>
          <p:nvPr/>
        </p:nvSpPr>
        <p:spPr>
          <a:xfrm>
            <a:off x="755575" y="2795872"/>
            <a:ext cx="6235775" cy="9569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3414737" y="4223728"/>
            <a:ext cx="1440160"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Oval 17"/>
          <p:cNvSpPr/>
          <p:nvPr/>
        </p:nvSpPr>
        <p:spPr>
          <a:xfrm>
            <a:off x="3638381" y="4378792"/>
            <a:ext cx="578004" cy="5040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9" name="Oval 18"/>
          <p:cNvSpPr/>
          <p:nvPr/>
        </p:nvSpPr>
        <p:spPr>
          <a:xfrm>
            <a:off x="3990801" y="4378792"/>
            <a:ext cx="578004" cy="5040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p:cNvSpPr txBox="1"/>
              <p:nvPr/>
            </p:nvSpPr>
            <p:spPr>
              <a:xfrm>
                <a:off x="3456265" y="4310212"/>
                <a:ext cx="28803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𝐴</m:t>
                      </m:r>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3456265" y="4310212"/>
                <a:ext cx="288032"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462889" y="4310211"/>
                <a:ext cx="28803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𝐵</m:t>
                      </m:r>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4462889" y="4310211"/>
                <a:ext cx="288032" cy="276999"/>
              </a:xfrm>
              <a:prstGeom prst="rect">
                <a:avLst/>
              </a:prstGeom>
              <a:blipFill>
                <a:blip r:embed="rId6"/>
                <a:stretch>
                  <a:fillRect/>
                </a:stretch>
              </a:blipFill>
            </p:spPr>
            <p:txBody>
              <a:bodyPr/>
              <a:lstStyle/>
              <a:p>
                <a:r>
                  <a:rPr lang="en-GB">
                    <a:noFill/>
                  </a:rPr>
                  <a:t> </a:t>
                </a:r>
              </a:p>
            </p:txBody>
          </p:sp>
        </mc:Fallback>
      </mc:AlternateContent>
      <p:sp>
        <p:nvSpPr>
          <p:cNvPr id="22" name="TextBox 21"/>
          <p:cNvSpPr txBox="1"/>
          <p:nvPr/>
        </p:nvSpPr>
        <p:spPr>
          <a:xfrm>
            <a:off x="3921271" y="4500788"/>
            <a:ext cx="378934" cy="261610"/>
          </a:xfrm>
          <a:prstGeom prst="rect">
            <a:avLst/>
          </a:prstGeom>
          <a:noFill/>
        </p:spPr>
        <p:txBody>
          <a:bodyPr wrap="square" rtlCol="0">
            <a:spAutoFit/>
          </a:bodyPr>
          <a:lstStyle/>
          <a:p>
            <a:r>
              <a:rPr lang="en-GB" sz="1100" dirty="0"/>
              <a:t>0.4</a:t>
            </a:r>
            <a:endParaRPr lang="en-GB" dirty="0"/>
          </a:p>
        </p:txBody>
      </p:sp>
      <p:sp>
        <p:nvSpPr>
          <p:cNvPr id="23" name="TextBox 22"/>
          <p:cNvSpPr txBox="1"/>
          <p:nvPr/>
        </p:nvSpPr>
        <p:spPr>
          <a:xfrm>
            <a:off x="4189602" y="4524985"/>
            <a:ext cx="378934" cy="261610"/>
          </a:xfrm>
          <a:prstGeom prst="rect">
            <a:avLst/>
          </a:prstGeom>
          <a:noFill/>
        </p:spPr>
        <p:txBody>
          <a:bodyPr wrap="square" rtlCol="0">
            <a:spAutoFit/>
          </a:bodyPr>
          <a:lstStyle/>
          <a:p>
            <a:r>
              <a:rPr lang="en-GB" sz="1100" dirty="0"/>
              <a:t>0.1</a:t>
            </a:r>
            <a:endParaRPr lang="en-GB" dirty="0"/>
          </a:p>
        </p:txBody>
      </p:sp>
      <p:sp>
        <p:nvSpPr>
          <p:cNvPr id="24" name="TextBox 23"/>
          <p:cNvSpPr txBox="1"/>
          <p:nvPr/>
        </p:nvSpPr>
        <p:spPr>
          <a:xfrm>
            <a:off x="3658444" y="4511556"/>
            <a:ext cx="378934" cy="261610"/>
          </a:xfrm>
          <a:prstGeom prst="rect">
            <a:avLst/>
          </a:prstGeom>
          <a:noFill/>
        </p:spPr>
        <p:txBody>
          <a:bodyPr wrap="square" rtlCol="0">
            <a:spAutoFit/>
          </a:bodyPr>
          <a:lstStyle/>
          <a:p>
            <a:r>
              <a:rPr lang="en-GB" sz="1100" dirty="0"/>
              <a:t>0.1</a:t>
            </a:r>
            <a:endParaRPr lang="en-GB" dirty="0"/>
          </a:p>
        </p:txBody>
      </p:sp>
      <p:sp>
        <p:nvSpPr>
          <p:cNvPr id="25" name="TextBox 24"/>
          <p:cNvSpPr txBox="1"/>
          <p:nvPr/>
        </p:nvSpPr>
        <p:spPr>
          <a:xfrm>
            <a:off x="4457924" y="4762570"/>
            <a:ext cx="378934" cy="261610"/>
          </a:xfrm>
          <a:prstGeom prst="rect">
            <a:avLst/>
          </a:prstGeom>
          <a:noFill/>
        </p:spPr>
        <p:txBody>
          <a:bodyPr wrap="square" rtlCol="0">
            <a:spAutoFit/>
          </a:bodyPr>
          <a:lstStyle/>
          <a:p>
            <a:r>
              <a:rPr lang="en-GB" sz="1100" dirty="0"/>
              <a:t>0.4</a:t>
            </a:r>
            <a:endParaRPr lang="en-GB" dirty="0"/>
          </a:p>
        </p:txBody>
      </p:sp>
      <p:sp>
        <p:nvSpPr>
          <p:cNvPr id="8" name="Rectangle 7"/>
          <p:cNvSpPr/>
          <p:nvPr/>
        </p:nvSpPr>
        <p:spPr>
          <a:xfrm>
            <a:off x="794054" y="4114697"/>
            <a:ext cx="4354010" cy="18310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316834" y="915089"/>
            <a:ext cx="288032"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a:t>
            </a:r>
          </a:p>
        </p:txBody>
      </p:sp>
      <p:sp>
        <p:nvSpPr>
          <p:cNvPr id="27" name="Rectangle 26"/>
          <p:cNvSpPr/>
          <p:nvPr/>
        </p:nvSpPr>
        <p:spPr>
          <a:xfrm>
            <a:off x="314115" y="2276872"/>
            <a:ext cx="288032"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b</a:t>
            </a:r>
          </a:p>
        </p:txBody>
      </p:sp>
      <p:sp>
        <p:nvSpPr>
          <p:cNvPr id="28" name="Rectangle 27"/>
          <p:cNvSpPr/>
          <p:nvPr/>
        </p:nvSpPr>
        <p:spPr>
          <a:xfrm>
            <a:off x="314115" y="3770497"/>
            <a:ext cx="288032"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c</a:t>
            </a:r>
          </a:p>
        </p:txBody>
      </p:sp>
      <p:sp>
        <p:nvSpPr>
          <p:cNvPr id="6" name="TextBox 5"/>
          <p:cNvSpPr txBox="1"/>
          <p:nvPr/>
        </p:nvSpPr>
        <p:spPr>
          <a:xfrm>
            <a:off x="7055320" y="867464"/>
            <a:ext cx="1917229"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b="1" dirty="0"/>
              <a:t>Fro Tip</a:t>
            </a:r>
            <a:r>
              <a:rPr lang="en-GB" sz="1200" dirty="0"/>
              <a:t>: The ‘restricted sample space’ method also works for Venn Diagrams with probabilities.</a:t>
            </a:r>
          </a:p>
        </p:txBody>
      </p:sp>
    </p:spTree>
    <p:extLst>
      <p:ext uri="{BB962C8B-B14F-4D97-AF65-F5344CB8AC3E}">
        <p14:creationId xmlns:p14="http://schemas.microsoft.com/office/powerpoint/2010/main" val="41387753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9"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1560" y="3717032"/>
            <a:ext cx="4608512" cy="25202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Check your understanding</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467544" y="908720"/>
                <a:ext cx="7992888" cy="2463303"/>
              </a:xfrm>
              <a:prstGeom prst="rect">
                <a:avLst/>
              </a:prstGeom>
              <a:noFill/>
            </p:spPr>
            <p:txBody>
              <a:bodyPr wrap="square" rtlCol="0">
                <a:spAutoFit/>
              </a:bodyPr>
              <a:lstStyle/>
              <a:p>
                <a:r>
                  <a:rPr lang="en-GB" sz="2000" dirty="0"/>
                  <a:t>The events </a:t>
                </a:r>
                <a14:m>
                  <m:oMath xmlns:m="http://schemas.openxmlformats.org/officeDocument/2006/math">
                    <m:r>
                      <a:rPr lang="en-GB" sz="2000" b="0" i="1" smtClean="0">
                        <a:latin typeface="Cambria Math"/>
                      </a:rPr>
                      <m:t>𝐸</m:t>
                    </m:r>
                  </m:oMath>
                </a14:m>
                <a:r>
                  <a:rPr lang="en-GB" sz="2000" dirty="0"/>
                  <a:t> and </a:t>
                </a:r>
                <a14:m>
                  <m:oMath xmlns:m="http://schemas.openxmlformats.org/officeDocument/2006/math">
                    <m:r>
                      <a:rPr lang="en-GB" sz="2000" b="0" i="1" smtClean="0">
                        <a:latin typeface="Cambria Math"/>
                      </a:rPr>
                      <m:t>𝐹</m:t>
                    </m:r>
                  </m:oMath>
                </a14:m>
                <a:r>
                  <a:rPr lang="en-GB" sz="2000" dirty="0"/>
                  <a:t> are such that</a:t>
                </a:r>
              </a:p>
              <a:p>
                <a:pPr/>
                <a14:m>
                  <m:oMathPara xmlns:m="http://schemas.openxmlformats.org/officeDocument/2006/math">
                    <m:oMathParaPr>
                      <m:jc m:val="centerGroup"/>
                    </m:oMathParaPr>
                    <m:oMath xmlns:m="http://schemas.openxmlformats.org/officeDocument/2006/math">
                      <m:r>
                        <a:rPr lang="en-GB" sz="2000" b="0" i="1" smtClean="0">
                          <a:latin typeface="Cambria Math"/>
                        </a:rPr>
                        <m:t>𝑃</m:t>
                      </m:r>
                      <m:d>
                        <m:dPr>
                          <m:ctrlPr>
                            <a:rPr lang="en-GB" sz="2000" b="0" i="1" smtClean="0">
                              <a:latin typeface="Cambria Math" panose="02040503050406030204" pitchFamily="18" charset="0"/>
                            </a:rPr>
                          </m:ctrlPr>
                        </m:dPr>
                        <m:e>
                          <m:r>
                            <a:rPr lang="en-GB" sz="2000" b="0" i="1" smtClean="0">
                              <a:latin typeface="Cambria Math"/>
                            </a:rPr>
                            <m:t>𝐸</m:t>
                          </m:r>
                        </m:e>
                      </m:d>
                      <m:r>
                        <a:rPr lang="en-GB" sz="2000" b="0" i="1" smtClean="0">
                          <a:latin typeface="Cambria Math"/>
                        </a:rPr>
                        <m:t>=0.28     </m:t>
                      </m:r>
                      <m:r>
                        <a:rPr lang="en-GB" sz="2000" b="0" i="1" smtClean="0">
                          <a:latin typeface="Cambria Math"/>
                        </a:rPr>
                        <m:t>𝑃</m:t>
                      </m:r>
                      <m:d>
                        <m:dPr>
                          <m:ctrlPr>
                            <a:rPr lang="en-GB" sz="2000" b="0" i="1" smtClean="0">
                              <a:latin typeface="Cambria Math" panose="02040503050406030204" pitchFamily="18" charset="0"/>
                            </a:rPr>
                          </m:ctrlPr>
                        </m:dPr>
                        <m:e>
                          <m:r>
                            <a:rPr lang="en-GB" sz="2000" b="0" i="1" smtClean="0">
                              <a:latin typeface="Cambria Math"/>
                            </a:rPr>
                            <m:t>𝐸</m:t>
                          </m:r>
                          <m:r>
                            <a:rPr lang="en-GB" sz="2000" b="0" i="1" smtClean="0">
                              <a:latin typeface="Cambria Math"/>
                            </a:rPr>
                            <m:t>∪</m:t>
                          </m:r>
                          <m:r>
                            <a:rPr lang="en-GB" sz="2000" b="0" i="1" smtClean="0">
                              <a:latin typeface="Cambria Math"/>
                            </a:rPr>
                            <m:t>𝐹</m:t>
                          </m:r>
                        </m:e>
                      </m:d>
                      <m:r>
                        <a:rPr lang="en-GB" sz="2000" b="0" i="1" smtClean="0">
                          <a:latin typeface="Cambria Math"/>
                        </a:rPr>
                        <m:t>=0.76           </m:t>
                      </m:r>
                      <m:r>
                        <a:rPr lang="en-GB" sz="2000" b="0" i="1" smtClean="0">
                          <a:latin typeface="Cambria Math"/>
                        </a:rPr>
                        <m:t>𝑃</m:t>
                      </m:r>
                      <m:d>
                        <m:dPr>
                          <m:ctrlPr>
                            <a:rPr lang="en-GB" sz="2000" b="0" i="1" smtClean="0">
                              <a:latin typeface="Cambria Math" panose="02040503050406030204" pitchFamily="18" charset="0"/>
                            </a:rPr>
                          </m:ctrlPr>
                        </m:dPr>
                        <m:e>
                          <m:r>
                            <a:rPr lang="en-GB" sz="2000" b="0" i="1" smtClean="0">
                              <a:latin typeface="Cambria Math"/>
                            </a:rPr>
                            <m:t>𝐸</m:t>
                          </m:r>
                          <m:r>
                            <a:rPr lang="en-GB" sz="2000" b="0" i="1" smtClean="0">
                              <a:latin typeface="Cambria Math"/>
                            </a:rPr>
                            <m:t>∩</m:t>
                          </m:r>
                          <m:sSup>
                            <m:sSupPr>
                              <m:ctrlPr>
                                <a:rPr lang="en-GB" sz="2000" b="0" i="1" smtClean="0">
                                  <a:latin typeface="Cambria Math" panose="02040503050406030204" pitchFamily="18" charset="0"/>
                                </a:rPr>
                              </m:ctrlPr>
                            </m:sSupPr>
                            <m:e>
                              <m:r>
                                <a:rPr lang="en-GB" sz="2000" b="0" i="1" smtClean="0">
                                  <a:latin typeface="Cambria Math"/>
                                </a:rPr>
                                <m:t>𝐹</m:t>
                              </m:r>
                            </m:e>
                            <m:sup>
                              <m:r>
                                <a:rPr lang="en-GB" sz="2000" b="0" i="1" smtClean="0">
                                  <a:latin typeface="Cambria Math"/>
                                </a:rPr>
                                <m:t>′</m:t>
                              </m:r>
                            </m:sup>
                          </m:sSup>
                        </m:e>
                      </m:d>
                      <m:r>
                        <a:rPr lang="en-GB" sz="2000" b="0" i="1" smtClean="0">
                          <a:latin typeface="Cambria Math"/>
                        </a:rPr>
                        <m:t>=0.11</m:t>
                      </m:r>
                    </m:oMath>
                  </m:oMathPara>
                </a14:m>
                <a:endParaRPr lang="en-GB" sz="2000" b="0" dirty="0"/>
              </a:p>
              <a:p>
                <a:r>
                  <a:rPr lang="en-GB" sz="2000" dirty="0"/>
                  <a:t>Find</a:t>
                </a:r>
              </a:p>
              <a:p>
                <a:endParaRPr lang="en-GB" sz="2000" dirty="0"/>
              </a:p>
              <a:p>
                <a:r>
                  <a:rPr lang="en-GB" sz="2000" dirty="0"/>
                  <a:t>a) </a:t>
                </a:r>
                <a14:m>
                  <m:oMath xmlns:m="http://schemas.openxmlformats.org/officeDocument/2006/math">
                    <m:r>
                      <a:rPr lang="en-GB" sz="2000" b="0" i="1" smtClean="0">
                        <a:latin typeface="Cambria Math"/>
                      </a:rPr>
                      <m:t>𝑃</m:t>
                    </m:r>
                    <m:d>
                      <m:dPr>
                        <m:ctrlPr>
                          <a:rPr lang="en-GB" sz="2000" b="0" i="1" smtClean="0">
                            <a:latin typeface="Cambria Math" panose="02040503050406030204" pitchFamily="18" charset="0"/>
                          </a:rPr>
                        </m:ctrlPr>
                      </m:dPr>
                      <m:e>
                        <m:r>
                          <a:rPr lang="en-GB" sz="2000" b="0" i="1" smtClean="0">
                            <a:latin typeface="Cambria Math"/>
                          </a:rPr>
                          <m:t>𝐸</m:t>
                        </m:r>
                        <m:r>
                          <a:rPr lang="en-GB" sz="2000" b="0" i="1" smtClean="0">
                            <a:latin typeface="Cambria Math"/>
                          </a:rPr>
                          <m:t>∩</m:t>
                        </m:r>
                        <m:r>
                          <a:rPr lang="en-GB" sz="2000" b="0" i="1" smtClean="0">
                            <a:latin typeface="Cambria Math"/>
                          </a:rPr>
                          <m:t>𝐹</m:t>
                        </m:r>
                      </m:e>
                    </m:d>
                    <m:r>
                      <a:rPr lang="en-GB" sz="2000" b="0" i="1" smtClean="0">
                        <a:latin typeface="Cambria Math"/>
                      </a:rPr>
                      <m:t>=0.17</m:t>
                    </m:r>
                  </m:oMath>
                </a14:m>
                <a:endParaRPr lang="en-GB" sz="2000" dirty="0"/>
              </a:p>
              <a:p>
                <a:r>
                  <a:rPr lang="en-GB" sz="2000" dirty="0"/>
                  <a:t>b) </a:t>
                </a:r>
                <a14:m>
                  <m:oMath xmlns:m="http://schemas.openxmlformats.org/officeDocument/2006/math">
                    <m:r>
                      <a:rPr lang="en-GB" sz="2000" b="0" i="1" smtClean="0">
                        <a:latin typeface="Cambria Math"/>
                      </a:rPr>
                      <m:t>𝑃</m:t>
                    </m:r>
                    <m:d>
                      <m:dPr>
                        <m:ctrlPr>
                          <a:rPr lang="en-GB" sz="2000" b="0" i="1" smtClean="0">
                            <a:latin typeface="Cambria Math" panose="02040503050406030204" pitchFamily="18" charset="0"/>
                          </a:rPr>
                        </m:ctrlPr>
                      </m:dPr>
                      <m:e>
                        <m:r>
                          <a:rPr lang="en-GB" sz="2000" b="0" i="1" smtClean="0">
                            <a:latin typeface="Cambria Math"/>
                          </a:rPr>
                          <m:t>𝐹</m:t>
                        </m:r>
                      </m:e>
                    </m:d>
                    <m:r>
                      <a:rPr lang="en-GB" sz="2000" b="0" i="1" smtClean="0">
                        <a:latin typeface="Cambria Math"/>
                      </a:rPr>
                      <m:t>=0.65</m:t>
                    </m:r>
                  </m:oMath>
                </a14:m>
                <a:endParaRPr lang="en-GB" sz="2000" dirty="0"/>
              </a:p>
              <a:p>
                <a:r>
                  <a:rPr lang="en-GB" sz="2000" dirty="0"/>
                  <a:t>c) </a:t>
                </a:r>
                <a14:m>
                  <m:oMath xmlns:m="http://schemas.openxmlformats.org/officeDocument/2006/math">
                    <m:r>
                      <a:rPr lang="en-GB" sz="2000" b="0" i="1" smtClean="0">
                        <a:latin typeface="Cambria Math"/>
                      </a:rPr>
                      <m:t>𝑃</m:t>
                    </m:r>
                    <m:d>
                      <m:dPr>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latin typeface="Cambria Math"/>
                              </a:rPr>
                              <m:t>𝐸</m:t>
                            </m:r>
                          </m:e>
                          <m:sup>
                            <m:r>
                              <a:rPr lang="en-GB" sz="2000" b="0" i="1" smtClean="0">
                                <a:latin typeface="Cambria Math"/>
                              </a:rPr>
                              <m:t>′</m:t>
                            </m:r>
                          </m:sup>
                        </m:sSup>
                      </m:e>
                      <m:e>
                        <m:sSup>
                          <m:sSupPr>
                            <m:ctrlPr>
                              <a:rPr lang="en-GB" sz="2000" b="0" i="1" smtClean="0">
                                <a:latin typeface="Cambria Math" panose="02040503050406030204" pitchFamily="18" charset="0"/>
                              </a:rPr>
                            </m:ctrlPr>
                          </m:sSupPr>
                          <m:e>
                            <m:r>
                              <a:rPr lang="en-GB" sz="2000" b="0" i="1" smtClean="0">
                                <a:latin typeface="Cambria Math"/>
                              </a:rPr>
                              <m:t>𝐹</m:t>
                            </m:r>
                          </m:e>
                          <m:sup>
                            <m:r>
                              <a:rPr lang="en-GB" sz="2000" b="0" i="1" smtClean="0">
                                <a:latin typeface="Cambria Math"/>
                              </a:rPr>
                              <m:t>′</m:t>
                            </m:r>
                          </m:sup>
                        </m:sSup>
                      </m:e>
                    </m:d>
                    <m:r>
                      <a:rPr lang="en-GB" sz="2000" b="0" i="1" smtClean="0">
                        <a:latin typeface="Cambria Math"/>
                      </a:rPr>
                      <m:t>=</m:t>
                    </m:r>
                    <m:f>
                      <m:fPr>
                        <m:ctrlPr>
                          <a:rPr lang="en-GB" sz="2000" b="0" i="1" smtClean="0">
                            <a:latin typeface="Cambria Math" panose="02040503050406030204" pitchFamily="18" charset="0"/>
                          </a:rPr>
                        </m:ctrlPr>
                      </m:fPr>
                      <m:num>
                        <m:r>
                          <a:rPr lang="en-GB" sz="2000" b="0" i="1" smtClean="0">
                            <a:latin typeface="Cambria Math"/>
                          </a:rPr>
                          <m:t>𝑃</m:t>
                        </m:r>
                        <m:d>
                          <m:dPr>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latin typeface="Cambria Math"/>
                                  </a:rPr>
                                  <m:t>𝐸</m:t>
                                </m:r>
                              </m:e>
                              <m:sup>
                                <m:r>
                                  <a:rPr lang="en-GB" sz="2000" b="0" i="1" smtClean="0">
                                    <a:latin typeface="Cambria Math"/>
                                  </a:rPr>
                                  <m:t>′</m:t>
                                </m:r>
                              </m:sup>
                            </m:sSup>
                            <m:r>
                              <a:rPr lang="en-GB" sz="2000" b="0" i="1" smtClean="0">
                                <a:latin typeface="Cambria Math"/>
                              </a:rPr>
                              <m:t>∩</m:t>
                            </m:r>
                            <m:sSup>
                              <m:sSupPr>
                                <m:ctrlPr>
                                  <a:rPr lang="en-GB" sz="2000" b="0" i="1" smtClean="0">
                                    <a:latin typeface="Cambria Math" panose="02040503050406030204" pitchFamily="18" charset="0"/>
                                  </a:rPr>
                                </m:ctrlPr>
                              </m:sSupPr>
                              <m:e>
                                <m:r>
                                  <a:rPr lang="en-GB" sz="2000" b="0" i="1" smtClean="0">
                                    <a:latin typeface="Cambria Math"/>
                                  </a:rPr>
                                  <m:t>𝐹</m:t>
                                </m:r>
                              </m:e>
                              <m:sup>
                                <m:r>
                                  <a:rPr lang="en-GB" sz="2000" b="0" i="1" smtClean="0">
                                    <a:latin typeface="Cambria Math"/>
                                  </a:rPr>
                                  <m:t>′</m:t>
                                </m:r>
                              </m:sup>
                            </m:sSup>
                          </m:e>
                        </m:d>
                      </m:num>
                      <m:den>
                        <m:r>
                          <a:rPr lang="en-GB" sz="2000" b="0" i="1" smtClean="0">
                            <a:latin typeface="Cambria Math"/>
                          </a:rPr>
                          <m:t>𝑃</m:t>
                        </m:r>
                        <m:d>
                          <m:dPr>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latin typeface="Cambria Math"/>
                                  </a:rPr>
                                  <m:t>𝐹</m:t>
                                </m:r>
                              </m:e>
                              <m:sup>
                                <m:r>
                                  <a:rPr lang="en-GB" sz="2000" b="0" i="1" smtClean="0">
                                    <a:latin typeface="Cambria Math"/>
                                  </a:rPr>
                                  <m:t>′</m:t>
                                </m:r>
                              </m:sup>
                            </m:sSup>
                          </m:e>
                        </m:d>
                      </m:den>
                    </m:f>
                    <m:r>
                      <a:rPr lang="en-GB" sz="2000" b="0" i="1" smtClean="0">
                        <a:latin typeface="Cambria Math"/>
                      </a:rPr>
                      <m:t>=</m:t>
                    </m:r>
                    <m:f>
                      <m:fPr>
                        <m:ctrlPr>
                          <a:rPr lang="en-GB" sz="2000" b="0" i="1" smtClean="0">
                            <a:latin typeface="Cambria Math" panose="02040503050406030204" pitchFamily="18" charset="0"/>
                          </a:rPr>
                        </m:ctrlPr>
                      </m:fPr>
                      <m:num>
                        <m:r>
                          <a:rPr lang="en-GB" sz="2000" b="0" i="1" smtClean="0">
                            <a:latin typeface="Cambria Math"/>
                          </a:rPr>
                          <m:t>0.24</m:t>
                        </m:r>
                      </m:num>
                      <m:den>
                        <m:r>
                          <a:rPr lang="en-GB" sz="2000" b="0" i="1" smtClean="0">
                            <a:latin typeface="Cambria Math"/>
                          </a:rPr>
                          <m:t>0.35</m:t>
                        </m:r>
                      </m:den>
                    </m:f>
                    <m:r>
                      <a:rPr lang="en-GB" sz="2000" b="0" i="1" smtClean="0">
                        <a:latin typeface="Cambria Math"/>
                      </a:rPr>
                      <m:t>=</m:t>
                    </m:r>
                    <m:f>
                      <m:fPr>
                        <m:ctrlPr>
                          <a:rPr lang="en-GB" sz="2000" b="0" i="1" smtClean="0">
                            <a:latin typeface="Cambria Math" panose="02040503050406030204" pitchFamily="18" charset="0"/>
                          </a:rPr>
                        </m:ctrlPr>
                      </m:fPr>
                      <m:num>
                        <m:r>
                          <a:rPr lang="en-GB" sz="2000" b="0" i="1" smtClean="0">
                            <a:latin typeface="Cambria Math"/>
                          </a:rPr>
                          <m:t>24</m:t>
                        </m:r>
                      </m:num>
                      <m:den>
                        <m:r>
                          <a:rPr lang="en-GB" sz="2000" b="0" i="1" smtClean="0">
                            <a:latin typeface="Cambria Math"/>
                          </a:rPr>
                          <m:t>35</m:t>
                        </m:r>
                      </m:den>
                    </m:f>
                  </m:oMath>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467544" y="908720"/>
                <a:ext cx="7992888" cy="2463303"/>
              </a:xfrm>
              <a:prstGeom prst="rect">
                <a:avLst/>
              </a:prstGeom>
              <a:blipFill rotWithShape="1">
                <a:blip r:embed="rId2"/>
                <a:stretch>
                  <a:fillRect l="-839" t="-1238"/>
                </a:stretch>
              </a:blipFill>
            </p:spPr>
            <p:txBody>
              <a:bodyPr/>
              <a:lstStyle/>
              <a:p>
                <a:r>
                  <a:rPr lang="en-GB">
                    <a:noFill/>
                  </a:rPr>
                  <a:t> </a:t>
                </a:r>
              </a:p>
            </p:txBody>
          </p:sp>
        </mc:Fallback>
      </mc:AlternateContent>
      <p:sp>
        <p:nvSpPr>
          <p:cNvPr id="8" name="Oval 7"/>
          <p:cNvSpPr/>
          <p:nvPr/>
        </p:nvSpPr>
        <p:spPr>
          <a:xfrm>
            <a:off x="1305969" y="4109437"/>
            <a:ext cx="1944216" cy="18002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Oval 8"/>
          <p:cNvSpPr/>
          <p:nvPr/>
        </p:nvSpPr>
        <p:spPr>
          <a:xfrm>
            <a:off x="2637770" y="4119543"/>
            <a:ext cx="1944216" cy="18002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p:cNvSpPr txBox="1"/>
              <p:nvPr/>
            </p:nvSpPr>
            <p:spPr>
              <a:xfrm>
                <a:off x="1259632" y="4072817"/>
                <a:ext cx="3600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a:rPr>
                        <m:t>𝑬</m:t>
                      </m:r>
                    </m:oMath>
                  </m:oMathPara>
                </a14:m>
                <a:endParaRPr lang="en-GB" b="1" dirty="0"/>
              </a:p>
            </p:txBody>
          </p:sp>
        </mc:Choice>
        <mc:Fallback xmlns="">
          <p:sp>
            <p:nvSpPr>
              <p:cNvPr id="10" name="TextBox 9"/>
              <p:cNvSpPr txBox="1">
                <a:spLocks noRot="1" noChangeAspect="1" noMove="1" noResize="1" noEditPoints="1" noAdjustHandles="1" noChangeArrowheads="1" noChangeShapeType="1" noTextEdit="1"/>
              </p:cNvSpPr>
              <p:nvPr/>
            </p:nvSpPr>
            <p:spPr>
              <a:xfrm>
                <a:off x="1259632" y="4072817"/>
                <a:ext cx="360040" cy="461665"/>
              </a:xfrm>
              <a:prstGeom prst="rect">
                <a:avLst/>
              </a:prstGeom>
              <a:blipFill rotWithShape="1">
                <a:blip r:embed="rId3"/>
                <a:stretch>
                  <a:fillRect l="-5085" r="-101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283968" y="4091089"/>
                <a:ext cx="3600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a:rPr>
                        <m:t>𝑭</m:t>
                      </m:r>
                    </m:oMath>
                  </m:oMathPara>
                </a14:m>
                <a:endParaRPr lang="en-GB"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4283968" y="4091089"/>
                <a:ext cx="360040" cy="461665"/>
              </a:xfrm>
              <a:prstGeom prst="rect">
                <a:avLst/>
              </a:prstGeom>
              <a:blipFill rotWithShape="1">
                <a:blip r:embed="rId4"/>
                <a:stretch>
                  <a:fillRect l="-5085" r="-8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8966" y="3717032"/>
                <a:ext cx="3600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𝜉</m:t>
                      </m:r>
                    </m:oMath>
                  </m:oMathPara>
                </a14:m>
                <a:endParaRPr lang="en-GB"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8966" y="3717032"/>
                <a:ext cx="360040" cy="461665"/>
              </a:xfrm>
              <a:prstGeom prst="rect">
                <a:avLst/>
              </a:prstGeom>
              <a:blipFill>
                <a:blip r:embed="rId5"/>
                <a:stretch>
                  <a:fillRect l="-13559" r="-6780" b="-18667"/>
                </a:stretch>
              </a:blipFill>
            </p:spPr>
            <p:txBody>
              <a:bodyPr/>
              <a:lstStyle/>
              <a:p>
                <a:r>
                  <a:rPr lang="en-GB">
                    <a:noFill/>
                  </a:rPr>
                  <a:t> </a:t>
                </a:r>
              </a:p>
            </p:txBody>
          </p:sp>
        </mc:Fallback>
      </mc:AlternateContent>
      <p:sp>
        <p:nvSpPr>
          <p:cNvPr id="13" name="TextBox 12"/>
          <p:cNvSpPr txBox="1"/>
          <p:nvPr/>
        </p:nvSpPr>
        <p:spPr>
          <a:xfrm>
            <a:off x="1619672" y="4834977"/>
            <a:ext cx="792088" cy="369332"/>
          </a:xfrm>
          <a:prstGeom prst="rect">
            <a:avLst/>
          </a:prstGeom>
          <a:noFill/>
        </p:spPr>
        <p:txBody>
          <a:bodyPr wrap="square" rtlCol="0">
            <a:spAutoFit/>
          </a:bodyPr>
          <a:lstStyle/>
          <a:p>
            <a:pPr algn="ctr"/>
            <a:r>
              <a:rPr lang="en-GB" dirty="0"/>
              <a:t>0.11</a:t>
            </a:r>
          </a:p>
        </p:txBody>
      </p:sp>
      <p:sp>
        <p:nvSpPr>
          <p:cNvPr id="14" name="TextBox 13"/>
          <p:cNvSpPr txBox="1"/>
          <p:nvPr/>
        </p:nvSpPr>
        <p:spPr>
          <a:xfrm>
            <a:off x="2548194" y="4834977"/>
            <a:ext cx="792088" cy="369332"/>
          </a:xfrm>
          <a:prstGeom prst="rect">
            <a:avLst/>
          </a:prstGeom>
          <a:noFill/>
        </p:spPr>
        <p:txBody>
          <a:bodyPr wrap="square" rtlCol="0">
            <a:spAutoFit/>
          </a:bodyPr>
          <a:lstStyle/>
          <a:p>
            <a:pPr algn="ctr"/>
            <a:r>
              <a:rPr lang="en-GB" dirty="0"/>
              <a:t>0.17</a:t>
            </a:r>
          </a:p>
        </p:txBody>
      </p:sp>
      <p:sp>
        <p:nvSpPr>
          <p:cNvPr id="15" name="TextBox 14"/>
          <p:cNvSpPr txBox="1"/>
          <p:nvPr/>
        </p:nvSpPr>
        <p:spPr>
          <a:xfrm>
            <a:off x="3474120" y="4792506"/>
            <a:ext cx="792088" cy="369332"/>
          </a:xfrm>
          <a:prstGeom prst="rect">
            <a:avLst/>
          </a:prstGeom>
          <a:noFill/>
        </p:spPr>
        <p:txBody>
          <a:bodyPr wrap="square" rtlCol="0">
            <a:spAutoFit/>
          </a:bodyPr>
          <a:lstStyle/>
          <a:p>
            <a:pPr algn="ctr"/>
            <a:r>
              <a:rPr lang="en-GB" dirty="0"/>
              <a:t>0.48</a:t>
            </a:r>
          </a:p>
        </p:txBody>
      </p:sp>
      <p:sp>
        <p:nvSpPr>
          <p:cNvPr id="16" name="TextBox 15"/>
          <p:cNvSpPr txBox="1"/>
          <p:nvPr/>
        </p:nvSpPr>
        <p:spPr>
          <a:xfrm>
            <a:off x="4296741" y="5724971"/>
            <a:ext cx="792088" cy="369332"/>
          </a:xfrm>
          <a:prstGeom prst="rect">
            <a:avLst/>
          </a:prstGeom>
          <a:noFill/>
        </p:spPr>
        <p:txBody>
          <a:bodyPr wrap="square" rtlCol="0">
            <a:spAutoFit/>
          </a:bodyPr>
          <a:lstStyle/>
          <a:p>
            <a:pPr algn="ctr"/>
            <a:r>
              <a:rPr lang="en-GB" dirty="0"/>
              <a:t>0.24</a:t>
            </a:r>
          </a:p>
        </p:txBody>
      </p:sp>
      <p:sp>
        <p:nvSpPr>
          <p:cNvPr id="17" name="Rectangle 16"/>
          <p:cNvSpPr/>
          <p:nvPr/>
        </p:nvSpPr>
        <p:spPr>
          <a:xfrm>
            <a:off x="2117501" y="2140370"/>
            <a:ext cx="582291" cy="3311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1691956" y="2471557"/>
            <a:ext cx="582291" cy="3311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2055220" y="2802744"/>
            <a:ext cx="2210988" cy="5692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555287" y="3548256"/>
            <a:ext cx="4777902" cy="2773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Click to reveal Venn Diagram</a:t>
            </a:r>
          </a:p>
        </p:txBody>
      </p:sp>
    </p:spTree>
    <p:extLst>
      <p:ext uri="{BB962C8B-B14F-4D97-AF65-F5344CB8AC3E}">
        <p14:creationId xmlns:p14="http://schemas.microsoft.com/office/powerpoint/2010/main" val="37836660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20" restart="whenNotActive" fill="hold" evtFilter="cancelBubble" nodeType="interactiveSeq">
                <p:stCondLst>
                  <p:cond evt="onClick" delay="0">
                    <p:tgtEl>
                      <p:spTgt spid="20"/>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17"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Further Practice (outside of class)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611560" y="764704"/>
                <a:ext cx="5760640" cy="56778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𝐴</m:t>
                          </m:r>
                          <m:r>
                            <a:rPr lang="en-GB" b="0" i="1" smtClean="0">
                              <a:latin typeface="Cambria Math"/>
                            </a:rPr>
                            <m:t>∩</m:t>
                          </m:r>
                          <m:sSup>
                            <m:sSupPr>
                              <m:ctrlPr>
                                <a:rPr lang="en-GB" b="0" i="1" smtClean="0">
                                  <a:latin typeface="Cambria Math" panose="02040503050406030204" pitchFamily="18" charset="0"/>
                                </a:rPr>
                              </m:ctrlPr>
                            </m:sSupPr>
                            <m:e>
                              <m:r>
                                <a:rPr lang="en-GB" b="0" i="1" smtClean="0">
                                  <a:latin typeface="Cambria Math"/>
                                </a:rPr>
                                <m:t>𝐵</m:t>
                              </m:r>
                            </m:e>
                            <m:sup>
                              <m:r>
                                <a:rPr lang="en-GB" b="0" i="1" smtClean="0">
                                  <a:latin typeface="Cambria Math"/>
                                </a:rPr>
                                <m:t>′</m:t>
                              </m:r>
                            </m:sup>
                          </m:sSup>
                        </m:e>
                      </m:d>
                      <m:r>
                        <a:rPr lang="en-GB" b="0" i="1" smtClean="0">
                          <a:latin typeface="Cambria Math"/>
                        </a:rPr>
                        <m:t>=0.4, </m:t>
                      </m:r>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𝐴</m:t>
                          </m:r>
                          <m:r>
                            <a:rPr lang="en-GB" b="0" i="1" smtClean="0">
                              <a:latin typeface="Cambria Math"/>
                            </a:rPr>
                            <m:t>∪</m:t>
                          </m:r>
                          <m:r>
                            <a:rPr lang="en-GB" b="0" i="1" smtClean="0">
                              <a:latin typeface="Cambria Math"/>
                            </a:rPr>
                            <m:t>𝐵</m:t>
                          </m:r>
                        </m:e>
                      </m:d>
                      <m:r>
                        <a:rPr lang="en-GB" b="0" i="1" smtClean="0">
                          <a:latin typeface="Cambria Math"/>
                        </a:rPr>
                        <m:t>=0.75</m:t>
                      </m:r>
                    </m:oMath>
                  </m:oMathPara>
                </a14:m>
                <a:endParaRPr lang="en-GB" dirty="0"/>
              </a:p>
              <a:p>
                <a:r>
                  <a:rPr lang="en-GB" dirty="0"/>
                  <a:t>Then:</a:t>
                </a:r>
              </a:p>
              <a:p>
                <a:pPr/>
                <a14:m>
                  <m:oMathPara xmlns:m="http://schemas.openxmlformats.org/officeDocument/2006/math">
                    <m:oMathParaPr>
                      <m:jc m:val="centerGroup"/>
                    </m:oMathParaPr>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𝐵</m:t>
                          </m:r>
                        </m:e>
                      </m:d>
                      <m:r>
                        <a:rPr lang="en-GB" b="0" i="1" smtClean="0">
                          <a:latin typeface="Cambria Math"/>
                        </a:rPr>
                        <m:t>=</m:t>
                      </m:r>
                      <m:r>
                        <a:rPr lang="en-GB" b="1" i="1" smtClean="0">
                          <a:latin typeface="Cambria Math"/>
                        </a:rPr>
                        <m:t>𝟎</m:t>
                      </m:r>
                      <m:r>
                        <a:rPr lang="en-GB" b="1" i="1" smtClean="0">
                          <a:latin typeface="Cambria Math"/>
                        </a:rPr>
                        <m:t>.</m:t>
                      </m:r>
                      <m:r>
                        <a:rPr lang="en-GB" b="1" i="1" smtClean="0">
                          <a:latin typeface="Cambria Math"/>
                        </a:rPr>
                        <m:t>𝟑𝟓</m:t>
                      </m:r>
                    </m:oMath>
                  </m:oMathPara>
                </a14:m>
                <a:endParaRPr lang="en-GB" b="1" dirty="0"/>
              </a:p>
              <a:p>
                <a:pPr/>
                <a14:m>
                  <m:oMathPara xmlns:m="http://schemas.openxmlformats.org/officeDocument/2006/math">
                    <m:oMathParaPr>
                      <m:jc m:val="centerGroup"/>
                    </m:oMathParaPr>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a:rPr>
                                <m:t>𝐴</m:t>
                              </m:r>
                            </m:e>
                            <m:sup>
                              <m:r>
                                <a:rPr lang="en-GB" b="0" i="1" smtClean="0">
                                  <a:latin typeface="Cambria Math"/>
                                </a:rPr>
                                <m:t>′</m:t>
                              </m:r>
                            </m:sup>
                          </m:sSup>
                          <m:r>
                            <a:rPr lang="en-GB" b="0" i="1" smtClean="0">
                              <a:latin typeface="Cambria Math"/>
                            </a:rPr>
                            <m:t>∩</m:t>
                          </m:r>
                          <m:sSup>
                            <m:sSupPr>
                              <m:ctrlPr>
                                <a:rPr lang="en-GB" b="0" i="1" smtClean="0">
                                  <a:latin typeface="Cambria Math" panose="02040503050406030204" pitchFamily="18" charset="0"/>
                                </a:rPr>
                              </m:ctrlPr>
                            </m:sSupPr>
                            <m:e>
                              <m:r>
                                <a:rPr lang="en-GB" b="0" i="1" smtClean="0">
                                  <a:latin typeface="Cambria Math"/>
                                </a:rPr>
                                <m:t>𝐵</m:t>
                              </m:r>
                            </m:e>
                            <m:sup>
                              <m:r>
                                <a:rPr lang="en-GB" b="0" i="1" smtClean="0">
                                  <a:latin typeface="Cambria Math"/>
                                </a:rPr>
                                <m:t>′</m:t>
                              </m:r>
                            </m:sup>
                          </m:sSup>
                        </m:e>
                      </m:d>
                      <m:r>
                        <a:rPr lang="en-GB" b="0" i="1" smtClean="0">
                          <a:latin typeface="Cambria Math"/>
                        </a:rPr>
                        <m:t>=</m:t>
                      </m:r>
                      <m:r>
                        <a:rPr lang="en-GB" b="1" i="1" smtClean="0">
                          <a:latin typeface="Cambria Math"/>
                        </a:rPr>
                        <m:t>𝟎</m:t>
                      </m:r>
                      <m:r>
                        <a:rPr lang="en-GB" b="1" i="1" smtClean="0">
                          <a:latin typeface="Cambria Math"/>
                        </a:rPr>
                        <m:t>.</m:t>
                      </m:r>
                      <m:r>
                        <a:rPr lang="en-GB" b="1" i="1" smtClean="0">
                          <a:latin typeface="Cambria Math"/>
                        </a:rPr>
                        <m:t>𝟐𝟓</m:t>
                      </m:r>
                    </m:oMath>
                  </m:oMathPara>
                </a14:m>
                <a:endParaRPr lang="en-GB" b="1" dirty="0"/>
              </a:p>
              <a:p>
                <a:endParaRPr lang="en-GB" dirty="0"/>
              </a:p>
              <a:p>
                <a14:m>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𝐴</m:t>
                        </m:r>
                      </m:e>
                    </m:d>
                    <m:r>
                      <a:rPr lang="en-GB" b="0" i="1" smtClean="0">
                        <a:latin typeface="Cambria Math"/>
                      </a:rPr>
                      <m:t>=0.47</m:t>
                    </m:r>
                  </m:oMath>
                </a14:m>
                <a:r>
                  <a:rPr lang="en-GB" dirty="0"/>
                  <a:t> and </a:t>
                </a:r>
                <a14:m>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𝐴</m:t>
                        </m:r>
                        <m:r>
                          <a:rPr lang="en-GB" b="0" i="1" smtClean="0">
                            <a:latin typeface="Cambria Math"/>
                          </a:rPr>
                          <m:t>∩</m:t>
                        </m:r>
                        <m:r>
                          <a:rPr lang="en-GB" b="0" i="1" smtClean="0">
                            <a:latin typeface="Cambria Math"/>
                          </a:rPr>
                          <m:t>𝐵</m:t>
                        </m:r>
                      </m:e>
                    </m:d>
                    <m:r>
                      <a:rPr lang="en-GB" b="0" i="1" smtClean="0">
                        <a:latin typeface="Cambria Math"/>
                      </a:rPr>
                      <m:t>=0.12</m:t>
                    </m:r>
                  </m:oMath>
                </a14:m>
                <a:r>
                  <a:rPr lang="en-GB" dirty="0"/>
                  <a:t> and </a:t>
                </a:r>
                <a14:m>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a:rPr>
                              <m:t>𝐴</m:t>
                            </m:r>
                          </m:e>
                          <m:sup>
                            <m:r>
                              <a:rPr lang="en-GB" b="0" i="1" smtClean="0">
                                <a:latin typeface="Cambria Math"/>
                              </a:rPr>
                              <m:t>′</m:t>
                            </m:r>
                          </m:sup>
                        </m:sSup>
                        <m:r>
                          <a:rPr lang="en-GB" b="0" i="1" smtClean="0">
                            <a:latin typeface="Cambria Math"/>
                          </a:rPr>
                          <m:t>∩</m:t>
                        </m:r>
                        <m:sSup>
                          <m:sSupPr>
                            <m:ctrlPr>
                              <a:rPr lang="en-GB" b="0" i="1" smtClean="0">
                                <a:latin typeface="Cambria Math" panose="02040503050406030204" pitchFamily="18" charset="0"/>
                              </a:rPr>
                            </m:ctrlPr>
                          </m:sSupPr>
                          <m:e>
                            <m:r>
                              <a:rPr lang="en-GB" b="0" i="1" smtClean="0">
                                <a:latin typeface="Cambria Math"/>
                              </a:rPr>
                              <m:t>𝐵</m:t>
                            </m:r>
                          </m:e>
                          <m:sup>
                            <m:r>
                              <a:rPr lang="en-GB" b="0" i="1" smtClean="0">
                                <a:latin typeface="Cambria Math"/>
                              </a:rPr>
                              <m:t>′</m:t>
                            </m:r>
                          </m:sup>
                        </m:sSup>
                      </m:e>
                    </m:d>
                    <m:r>
                      <a:rPr lang="en-GB" b="0" i="1" smtClean="0">
                        <a:latin typeface="Cambria Math"/>
                      </a:rPr>
                      <m:t>=0.03</m:t>
                    </m:r>
                  </m:oMath>
                </a14:m>
                <a:endParaRPr lang="en-GB" dirty="0"/>
              </a:p>
              <a:p>
                <a:r>
                  <a:rPr lang="en-GB" dirty="0"/>
                  <a:t>Then:</a:t>
                </a:r>
              </a:p>
              <a:p>
                <a:pPr/>
                <a14:m>
                  <m:oMathPara xmlns:m="http://schemas.openxmlformats.org/officeDocument/2006/math">
                    <m:oMathParaPr>
                      <m:jc m:val="centerGroup"/>
                    </m:oMathParaPr>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𝐴</m:t>
                          </m:r>
                        </m:e>
                        <m:e>
                          <m:sSup>
                            <m:sSupPr>
                              <m:ctrlPr>
                                <a:rPr lang="en-GB" b="0" i="1" smtClean="0">
                                  <a:latin typeface="Cambria Math" panose="02040503050406030204" pitchFamily="18" charset="0"/>
                                </a:rPr>
                              </m:ctrlPr>
                            </m:sSupPr>
                            <m:e>
                              <m:r>
                                <a:rPr lang="en-GB" b="0" i="1" smtClean="0">
                                  <a:latin typeface="Cambria Math"/>
                                </a:rPr>
                                <m:t>𝐵</m:t>
                              </m:r>
                            </m:e>
                            <m:sup>
                              <m:r>
                                <a:rPr lang="en-GB" b="0" i="1" smtClean="0">
                                  <a:latin typeface="Cambria Math"/>
                                </a:rPr>
                                <m:t>′</m:t>
                              </m:r>
                            </m:sup>
                          </m:sSup>
                        </m:e>
                      </m:d>
                      <m:r>
                        <a:rPr lang="en-GB" b="0" i="1" smtClean="0">
                          <a:latin typeface="Cambria Math"/>
                        </a:rPr>
                        <m:t>=</m:t>
                      </m:r>
                      <m:f>
                        <m:fPr>
                          <m:ctrlPr>
                            <a:rPr lang="en-GB" b="1" i="1" smtClean="0">
                              <a:latin typeface="Cambria Math" panose="02040503050406030204" pitchFamily="18" charset="0"/>
                            </a:rPr>
                          </m:ctrlPr>
                        </m:fPr>
                        <m:num>
                          <m:r>
                            <a:rPr lang="en-GB" b="1" i="1" smtClean="0">
                              <a:latin typeface="Cambria Math"/>
                            </a:rPr>
                            <m:t>𝑷</m:t>
                          </m:r>
                          <m:d>
                            <m:dPr>
                              <m:ctrlPr>
                                <a:rPr lang="en-GB" b="1" i="1" smtClean="0">
                                  <a:latin typeface="Cambria Math" panose="02040503050406030204" pitchFamily="18" charset="0"/>
                                </a:rPr>
                              </m:ctrlPr>
                            </m:dPr>
                            <m:e>
                              <m:r>
                                <a:rPr lang="en-GB" b="1" i="1" smtClean="0">
                                  <a:latin typeface="Cambria Math"/>
                                </a:rPr>
                                <m:t>𝑨</m:t>
                              </m:r>
                              <m:r>
                                <a:rPr lang="en-GB" b="1" i="1" smtClean="0">
                                  <a:latin typeface="Cambria Math"/>
                                </a:rPr>
                                <m:t>∩</m:t>
                              </m:r>
                              <m:sSup>
                                <m:sSupPr>
                                  <m:ctrlPr>
                                    <a:rPr lang="en-GB" b="1" i="1" smtClean="0">
                                      <a:latin typeface="Cambria Math" panose="02040503050406030204" pitchFamily="18" charset="0"/>
                                    </a:rPr>
                                  </m:ctrlPr>
                                </m:sSupPr>
                                <m:e>
                                  <m:r>
                                    <a:rPr lang="en-GB" b="1" i="1" smtClean="0">
                                      <a:latin typeface="Cambria Math"/>
                                    </a:rPr>
                                    <m:t>𝑩</m:t>
                                  </m:r>
                                </m:e>
                                <m:sup>
                                  <m:r>
                                    <a:rPr lang="en-GB" b="1" i="1" smtClean="0">
                                      <a:latin typeface="Cambria Math"/>
                                    </a:rPr>
                                    <m:t>′</m:t>
                                  </m:r>
                                </m:sup>
                              </m:sSup>
                            </m:e>
                          </m:d>
                        </m:num>
                        <m:den>
                          <m:r>
                            <a:rPr lang="en-GB" b="1" i="1" smtClean="0">
                              <a:latin typeface="Cambria Math"/>
                            </a:rPr>
                            <m:t>𝑷</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a:rPr>
                                    <m:t>𝑩</m:t>
                                  </m:r>
                                </m:e>
                                <m:sup>
                                  <m:r>
                                    <a:rPr lang="en-GB" b="1" i="1" smtClean="0">
                                      <a:latin typeface="Cambria Math"/>
                                    </a:rPr>
                                    <m:t>′</m:t>
                                  </m:r>
                                </m:sup>
                              </m:sSup>
                            </m:e>
                          </m:d>
                        </m:den>
                      </m:f>
                      <m:r>
                        <a:rPr lang="en-GB" b="1" i="1" smtClean="0">
                          <a:latin typeface="Cambria Math"/>
                        </a:rPr>
                        <m:t>=</m:t>
                      </m:r>
                      <m:f>
                        <m:fPr>
                          <m:ctrlPr>
                            <a:rPr lang="en-GB" b="1" i="1" smtClean="0">
                              <a:latin typeface="Cambria Math" panose="02040503050406030204" pitchFamily="18" charset="0"/>
                            </a:rPr>
                          </m:ctrlPr>
                        </m:fPr>
                        <m:num>
                          <m:r>
                            <a:rPr lang="en-GB" b="1" i="1" smtClean="0">
                              <a:latin typeface="Cambria Math"/>
                            </a:rPr>
                            <m:t>𝟎</m:t>
                          </m:r>
                          <m:r>
                            <a:rPr lang="en-GB" b="1" i="1" smtClean="0">
                              <a:latin typeface="Cambria Math"/>
                            </a:rPr>
                            <m:t>.</m:t>
                          </m:r>
                          <m:r>
                            <a:rPr lang="en-GB" b="1" i="1" smtClean="0">
                              <a:latin typeface="Cambria Math"/>
                            </a:rPr>
                            <m:t>𝟑𝟓</m:t>
                          </m:r>
                        </m:num>
                        <m:den>
                          <m:r>
                            <a:rPr lang="en-GB" b="1" i="1" smtClean="0">
                              <a:latin typeface="Cambria Math"/>
                            </a:rPr>
                            <m:t>𝟎</m:t>
                          </m:r>
                          <m:r>
                            <a:rPr lang="en-GB" b="1" i="1" smtClean="0">
                              <a:latin typeface="Cambria Math"/>
                            </a:rPr>
                            <m:t>.</m:t>
                          </m:r>
                          <m:r>
                            <a:rPr lang="en-GB" b="1" i="1" smtClean="0">
                              <a:latin typeface="Cambria Math"/>
                            </a:rPr>
                            <m:t>𝟑𝟖</m:t>
                          </m:r>
                        </m:den>
                      </m:f>
                      <m:r>
                        <a:rPr lang="en-GB" b="1" i="1" smtClean="0">
                          <a:latin typeface="Cambria Math"/>
                        </a:rPr>
                        <m:t>=</m:t>
                      </m:r>
                      <m:f>
                        <m:fPr>
                          <m:ctrlPr>
                            <a:rPr lang="en-GB" b="1" i="1" smtClean="0">
                              <a:latin typeface="Cambria Math" panose="02040503050406030204" pitchFamily="18" charset="0"/>
                            </a:rPr>
                          </m:ctrlPr>
                        </m:fPr>
                        <m:num>
                          <m:r>
                            <a:rPr lang="en-GB" b="1" i="1" smtClean="0">
                              <a:latin typeface="Cambria Math"/>
                            </a:rPr>
                            <m:t>𝟑𝟓</m:t>
                          </m:r>
                        </m:num>
                        <m:den>
                          <m:r>
                            <a:rPr lang="en-GB" b="1" i="1" smtClean="0">
                              <a:latin typeface="Cambria Math"/>
                            </a:rPr>
                            <m:t>𝟑𝟖</m:t>
                          </m:r>
                        </m:den>
                      </m:f>
                    </m:oMath>
                  </m:oMathPara>
                </a14:m>
                <a:endParaRPr lang="en-GB" b="1" dirty="0"/>
              </a:p>
              <a:p>
                <a:endParaRPr lang="en-GB" dirty="0"/>
              </a:p>
              <a:p>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a:rPr>
                                <m:t>𝐴</m:t>
                              </m:r>
                            </m:e>
                            <m:sup>
                              <m:r>
                                <a:rPr lang="en-GB" b="0" i="1" smtClean="0">
                                  <a:latin typeface="Cambria Math"/>
                                </a:rPr>
                                <m:t>′</m:t>
                              </m:r>
                            </m:sup>
                          </m:sSup>
                        </m:e>
                      </m:d>
                      <m:r>
                        <a:rPr lang="en-GB" b="0" i="1" smtClean="0">
                          <a:latin typeface="Cambria Math"/>
                        </a:rPr>
                        <m:t>=0.7, </m:t>
                      </m:r>
                      <m:r>
                        <a:rPr lang="en-GB" b="0" i="1" smtClean="0">
                          <a:latin typeface="Cambria Math"/>
                        </a:rPr>
                        <m:t>𝑃</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a:rPr>
                                <m:t>𝐵</m:t>
                              </m:r>
                            </m:e>
                            <m:sup>
                              <m:r>
                                <a:rPr lang="en-GB" b="0" i="1" smtClean="0">
                                  <a:latin typeface="Cambria Math"/>
                                </a:rPr>
                                <m:t>′</m:t>
                              </m:r>
                            </m:sup>
                          </m:sSup>
                        </m:e>
                      </m:d>
                      <m:r>
                        <a:rPr lang="en-GB" b="0" i="1" smtClean="0">
                          <a:latin typeface="Cambria Math"/>
                        </a:rPr>
                        <m:t>=0.2, </m:t>
                      </m:r>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𝐴</m:t>
                          </m:r>
                          <m:r>
                            <a:rPr lang="en-GB" b="0" i="1" smtClean="0">
                              <a:latin typeface="Cambria Math"/>
                            </a:rPr>
                            <m:t>∩</m:t>
                          </m:r>
                          <m:sSup>
                            <m:sSupPr>
                              <m:ctrlPr>
                                <a:rPr lang="en-GB" b="0" i="1" smtClean="0">
                                  <a:latin typeface="Cambria Math" panose="02040503050406030204" pitchFamily="18" charset="0"/>
                                </a:rPr>
                              </m:ctrlPr>
                            </m:sSupPr>
                            <m:e>
                              <m:r>
                                <a:rPr lang="en-GB" b="0" i="1" smtClean="0">
                                  <a:latin typeface="Cambria Math"/>
                                </a:rPr>
                                <m:t>𝐵</m:t>
                              </m:r>
                            </m:e>
                            <m:sup>
                              <m:r>
                                <a:rPr lang="en-GB" b="0" i="1" smtClean="0">
                                  <a:latin typeface="Cambria Math"/>
                                </a:rPr>
                                <m:t>′</m:t>
                              </m:r>
                            </m:sup>
                          </m:sSup>
                        </m:e>
                      </m:d>
                      <m:r>
                        <a:rPr lang="en-GB" b="0" i="1" smtClean="0">
                          <a:latin typeface="Cambria Math"/>
                        </a:rPr>
                        <m:t>=0.1</m:t>
                      </m:r>
                    </m:oMath>
                  </m:oMathPara>
                </a14:m>
                <a:endParaRPr lang="en-GB" dirty="0"/>
              </a:p>
              <a:p>
                <a:r>
                  <a:rPr lang="en-GB" dirty="0"/>
                  <a:t>Then:</a:t>
                </a:r>
              </a:p>
              <a:p>
                <a:pPr/>
                <a14:m>
                  <m:oMathPara xmlns:m="http://schemas.openxmlformats.org/officeDocument/2006/math">
                    <m:oMathParaPr>
                      <m:jc m:val="centerGroup"/>
                    </m:oMathParaPr>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𝐴</m:t>
                          </m:r>
                          <m:r>
                            <a:rPr lang="en-GB" b="0" i="1" smtClean="0">
                              <a:latin typeface="Cambria Math"/>
                            </a:rPr>
                            <m:t>∪</m:t>
                          </m:r>
                          <m:sSup>
                            <m:sSupPr>
                              <m:ctrlPr>
                                <a:rPr lang="en-GB" b="0" i="1" smtClean="0">
                                  <a:latin typeface="Cambria Math" panose="02040503050406030204" pitchFamily="18" charset="0"/>
                                </a:rPr>
                              </m:ctrlPr>
                            </m:sSupPr>
                            <m:e>
                              <m:r>
                                <a:rPr lang="en-GB" b="0" i="1" smtClean="0">
                                  <a:latin typeface="Cambria Math"/>
                                </a:rPr>
                                <m:t>𝐵</m:t>
                              </m:r>
                            </m:e>
                            <m:sup>
                              <m:r>
                                <a:rPr lang="en-GB" b="0" i="1" smtClean="0">
                                  <a:latin typeface="Cambria Math"/>
                                </a:rPr>
                                <m:t>′</m:t>
                              </m:r>
                            </m:sup>
                          </m:sSup>
                        </m:e>
                      </m:d>
                      <m:r>
                        <a:rPr lang="en-GB" b="0" i="1" smtClean="0">
                          <a:latin typeface="Cambria Math"/>
                        </a:rPr>
                        <m:t>=</m:t>
                      </m:r>
                      <m:r>
                        <a:rPr lang="en-GB" b="1" i="1" smtClean="0">
                          <a:latin typeface="Cambria Math"/>
                        </a:rPr>
                        <m:t>𝑷</m:t>
                      </m:r>
                      <m:d>
                        <m:dPr>
                          <m:ctrlPr>
                            <a:rPr lang="en-GB" b="1" i="1" smtClean="0">
                              <a:latin typeface="Cambria Math" panose="02040503050406030204" pitchFamily="18" charset="0"/>
                            </a:rPr>
                          </m:ctrlPr>
                        </m:dPr>
                        <m:e>
                          <m:r>
                            <a:rPr lang="en-GB" b="1" i="1" smtClean="0">
                              <a:latin typeface="Cambria Math"/>
                            </a:rPr>
                            <m:t>𝑨</m:t>
                          </m:r>
                        </m:e>
                      </m:d>
                      <m:r>
                        <a:rPr lang="en-GB" b="1" i="1" smtClean="0">
                          <a:latin typeface="Cambria Math"/>
                        </a:rPr>
                        <m:t>+</m:t>
                      </m:r>
                      <m:r>
                        <a:rPr lang="en-GB" b="1" i="1" smtClean="0">
                          <a:latin typeface="Cambria Math"/>
                        </a:rPr>
                        <m:t>𝑷</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a:rPr>
                                <m:t>𝑩</m:t>
                              </m:r>
                            </m:e>
                            <m:sup>
                              <m:r>
                                <a:rPr lang="en-GB" b="1" i="1" smtClean="0">
                                  <a:latin typeface="Cambria Math"/>
                                </a:rPr>
                                <m:t>′</m:t>
                              </m:r>
                            </m:sup>
                          </m:sSup>
                        </m:e>
                      </m:d>
                      <m:r>
                        <a:rPr lang="en-GB" b="1" i="1" smtClean="0">
                          <a:latin typeface="Cambria Math"/>
                        </a:rPr>
                        <m:t>−</m:t>
                      </m:r>
                      <m:r>
                        <a:rPr lang="en-GB" b="1" i="1" smtClean="0">
                          <a:latin typeface="Cambria Math"/>
                        </a:rPr>
                        <m:t>𝑷</m:t>
                      </m:r>
                      <m:d>
                        <m:dPr>
                          <m:ctrlPr>
                            <a:rPr lang="en-GB" b="1" i="1" smtClean="0">
                              <a:latin typeface="Cambria Math" panose="02040503050406030204" pitchFamily="18" charset="0"/>
                            </a:rPr>
                          </m:ctrlPr>
                        </m:dPr>
                        <m:e>
                          <m:r>
                            <a:rPr lang="en-GB" b="1" i="1" smtClean="0">
                              <a:latin typeface="Cambria Math"/>
                            </a:rPr>
                            <m:t>𝑨</m:t>
                          </m:r>
                          <m:r>
                            <a:rPr lang="en-GB" b="1" i="1" smtClean="0">
                              <a:latin typeface="Cambria Math"/>
                            </a:rPr>
                            <m:t>∩</m:t>
                          </m:r>
                          <m:sSup>
                            <m:sSupPr>
                              <m:ctrlPr>
                                <a:rPr lang="en-GB" b="1" i="1" smtClean="0">
                                  <a:latin typeface="Cambria Math" panose="02040503050406030204" pitchFamily="18" charset="0"/>
                                </a:rPr>
                              </m:ctrlPr>
                            </m:sSupPr>
                            <m:e>
                              <m:r>
                                <a:rPr lang="en-GB" b="1" i="1" smtClean="0">
                                  <a:latin typeface="Cambria Math"/>
                                </a:rPr>
                                <m:t>𝑩</m:t>
                              </m:r>
                            </m:e>
                            <m:sup>
                              <m:r>
                                <a:rPr lang="en-GB" b="1" i="1" smtClean="0">
                                  <a:latin typeface="Cambria Math"/>
                                </a:rPr>
                                <m:t>′</m:t>
                              </m:r>
                            </m:sup>
                          </m:sSup>
                        </m:e>
                      </m:d>
                    </m:oMath>
                    <m:oMath xmlns:m="http://schemas.openxmlformats.org/officeDocument/2006/math">
                      <m:r>
                        <a:rPr lang="en-GB" b="1" i="0" smtClean="0">
                          <a:latin typeface="Cambria Math"/>
                        </a:rPr>
                        <m:t>                                </m:t>
                      </m:r>
                      <m:r>
                        <a:rPr lang="en-GB" b="1" i="1" smtClean="0">
                          <a:latin typeface="Cambria Math"/>
                        </a:rPr>
                        <m:t>=</m:t>
                      </m:r>
                      <m:r>
                        <a:rPr lang="en-GB" b="1" i="1" smtClean="0">
                          <a:latin typeface="Cambria Math"/>
                        </a:rPr>
                        <m:t>𝟎</m:t>
                      </m:r>
                      <m:r>
                        <a:rPr lang="en-GB" b="1" i="1" smtClean="0">
                          <a:latin typeface="Cambria Math"/>
                        </a:rPr>
                        <m:t>.</m:t>
                      </m:r>
                      <m:r>
                        <a:rPr lang="en-GB" b="1" i="1" smtClean="0">
                          <a:latin typeface="Cambria Math"/>
                        </a:rPr>
                        <m:t>𝟑</m:t>
                      </m:r>
                      <m:r>
                        <a:rPr lang="en-GB" b="1" i="1" smtClean="0">
                          <a:latin typeface="Cambria Math"/>
                        </a:rPr>
                        <m:t>+</m:t>
                      </m:r>
                      <m:r>
                        <a:rPr lang="en-GB" b="1" i="1" smtClean="0">
                          <a:latin typeface="Cambria Math"/>
                        </a:rPr>
                        <m:t>𝟎</m:t>
                      </m:r>
                      <m:r>
                        <a:rPr lang="en-GB" b="1" i="1" smtClean="0">
                          <a:latin typeface="Cambria Math"/>
                        </a:rPr>
                        <m:t>.</m:t>
                      </m:r>
                      <m:r>
                        <a:rPr lang="en-GB" b="1" i="1" smtClean="0">
                          <a:latin typeface="Cambria Math"/>
                        </a:rPr>
                        <m:t>𝟐</m:t>
                      </m:r>
                      <m:r>
                        <a:rPr lang="en-GB" b="1" i="1" smtClean="0">
                          <a:latin typeface="Cambria Math"/>
                        </a:rPr>
                        <m:t>−</m:t>
                      </m:r>
                      <m:r>
                        <a:rPr lang="en-GB" b="1" i="1" smtClean="0">
                          <a:latin typeface="Cambria Math"/>
                        </a:rPr>
                        <m:t>𝟎</m:t>
                      </m:r>
                      <m:r>
                        <a:rPr lang="en-GB" b="1" i="1" smtClean="0">
                          <a:latin typeface="Cambria Math"/>
                        </a:rPr>
                        <m:t>.</m:t>
                      </m:r>
                      <m:r>
                        <a:rPr lang="en-GB" b="1" i="1" smtClean="0">
                          <a:latin typeface="Cambria Math"/>
                        </a:rPr>
                        <m:t>𝟏</m:t>
                      </m:r>
                    </m:oMath>
                    <m:oMath xmlns:m="http://schemas.openxmlformats.org/officeDocument/2006/math">
                      <m:r>
                        <a:rPr lang="en-GB" b="1" i="0" smtClean="0">
                          <a:latin typeface="Cambria Math"/>
                        </a:rPr>
                        <m:t>                                </m:t>
                      </m:r>
                      <m:r>
                        <a:rPr lang="en-GB" b="1" i="1" smtClean="0">
                          <a:latin typeface="Cambria Math"/>
                        </a:rPr>
                        <m:t>=</m:t>
                      </m:r>
                      <m:r>
                        <a:rPr lang="en-GB" b="1" i="1" smtClean="0">
                          <a:latin typeface="Cambria Math"/>
                        </a:rPr>
                        <m:t>𝟎</m:t>
                      </m:r>
                      <m:r>
                        <a:rPr lang="en-GB" b="1" i="1" smtClean="0">
                          <a:latin typeface="Cambria Math"/>
                        </a:rPr>
                        <m:t>.</m:t>
                      </m:r>
                      <m:r>
                        <a:rPr lang="en-GB" b="1" i="1" smtClean="0">
                          <a:latin typeface="Cambria Math"/>
                        </a:rPr>
                        <m:t>𝟒</m:t>
                      </m:r>
                    </m:oMath>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𝐵</m:t>
                          </m:r>
                        </m:e>
                        <m:e>
                          <m:sSup>
                            <m:sSupPr>
                              <m:ctrlPr>
                                <a:rPr lang="en-GB" b="0" i="1" smtClean="0">
                                  <a:latin typeface="Cambria Math" panose="02040503050406030204" pitchFamily="18" charset="0"/>
                                </a:rPr>
                              </m:ctrlPr>
                            </m:sSupPr>
                            <m:e>
                              <m:r>
                                <a:rPr lang="en-GB" b="0" i="1" smtClean="0">
                                  <a:latin typeface="Cambria Math"/>
                                </a:rPr>
                                <m:t>𝐴</m:t>
                              </m:r>
                            </m:e>
                            <m:sup>
                              <m:r>
                                <a:rPr lang="en-GB" b="0" i="1" smtClean="0">
                                  <a:latin typeface="Cambria Math"/>
                                </a:rPr>
                                <m:t>′</m:t>
                              </m:r>
                            </m:sup>
                          </m:sSup>
                        </m:e>
                      </m:d>
                      <m:r>
                        <a:rPr lang="en-GB" b="0" i="1" smtClean="0">
                          <a:latin typeface="Cambria Math"/>
                        </a:rPr>
                        <m:t>=</m:t>
                      </m:r>
                      <m:f>
                        <m:fPr>
                          <m:ctrlPr>
                            <a:rPr lang="en-GB" b="1" i="1" smtClean="0">
                              <a:latin typeface="Cambria Math" panose="02040503050406030204" pitchFamily="18" charset="0"/>
                            </a:rPr>
                          </m:ctrlPr>
                        </m:fPr>
                        <m:num>
                          <m:r>
                            <a:rPr lang="en-GB" b="1" i="1" smtClean="0">
                              <a:latin typeface="Cambria Math"/>
                            </a:rPr>
                            <m:t>𝑷</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a:rPr>
                                    <m:t>𝑨</m:t>
                                  </m:r>
                                </m:e>
                                <m:sup>
                                  <m:r>
                                    <a:rPr lang="en-GB" b="1" i="1" smtClean="0">
                                      <a:latin typeface="Cambria Math"/>
                                    </a:rPr>
                                    <m:t>′</m:t>
                                  </m:r>
                                </m:sup>
                              </m:sSup>
                              <m:r>
                                <a:rPr lang="en-GB" b="1" i="1" smtClean="0">
                                  <a:latin typeface="Cambria Math"/>
                                </a:rPr>
                                <m:t>∩</m:t>
                              </m:r>
                              <m:r>
                                <a:rPr lang="en-GB" b="1" i="1" smtClean="0">
                                  <a:latin typeface="Cambria Math"/>
                                </a:rPr>
                                <m:t>𝑩</m:t>
                              </m:r>
                            </m:e>
                          </m:d>
                        </m:num>
                        <m:den>
                          <m:r>
                            <a:rPr lang="en-GB" b="1" i="1" smtClean="0">
                              <a:latin typeface="Cambria Math"/>
                            </a:rPr>
                            <m:t>𝑷</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a:rPr>
                                    <m:t>𝑨</m:t>
                                  </m:r>
                                </m:e>
                                <m:sup>
                                  <m:r>
                                    <a:rPr lang="en-GB" b="1" i="1" smtClean="0">
                                      <a:latin typeface="Cambria Math"/>
                                    </a:rPr>
                                    <m:t>′</m:t>
                                  </m:r>
                                </m:sup>
                              </m:sSup>
                            </m:e>
                          </m:d>
                        </m:den>
                      </m:f>
                      <m:r>
                        <a:rPr lang="en-GB" b="1" i="1" smtClean="0">
                          <a:latin typeface="Cambria Math"/>
                        </a:rPr>
                        <m:t>=</m:t>
                      </m:r>
                      <m:f>
                        <m:fPr>
                          <m:ctrlPr>
                            <a:rPr lang="en-GB" b="1" i="1" smtClean="0">
                              <a:latin typeface="Cambria Math" panose="02040503050406030204" pitchFamily="18" charset="0"/>
                            </a:rPr>
                          </m:ctrlPr>
                        </m:fPr>
                        <m:num>
                          <m:r>
                            <a:rPr lang="en-GB" b="1" i="1" smtClean="0">
                              <a:latin typeface="Cambria Math"/>
                            </a:rPr>
                            <m:t>𝟎</m:t>
                          </m:r>
                          <m:r>
                            <a:rPr lang="en-GB" b="1" i="1" smtClean="0">
                              <a:latin typeface="Cambria Math"/>
                            </a:rPr>
                            <m:t>.</m:t>
                          </m:r>
                          <m:r>
                            <a:rPr lang="en-GB" b="1" i="1" smtClean="0">
                              <a:latin typeface="Cambria Math"/>
                            </a:rPr>
                            <m:t>𝟔</m:t>
                          </m:r>
                        </m:num>
                        <m:den>
                          <m:r>
                            <a:rPr lang="en-GB" b="1" i="1" smtClean="0">
                              <a:latin typeface="Cambria Math"/>
                            </a:rPr>
                            <m:t>𝟎</m:t>
                          </m:r>
                          <m:r>
                            <a:rPr lang="en-GB" b="1" i="1" smtClean="0">
                              <a:latin typeface="Cambria Math"/>
                            </a:rPr>
                            <m:t>.</m:t>
                          </m:r>
                          <m:r>
                            <a:rPr lang="en-GB" b="1" i="1" smtClean="0">
                              <a:latin typeface="Cambria Math"/>
                            </a:rPr>
                            <m:t>𝟕</m:t>
                          </m:r>
                        </m:den>
                      </m:f>
                      <m:r>
                        <a:rPr lang="en-GB" b="1" i="1" smtClean="0">
                          <a:latin typeface="Cambria Math"/>
                        </a:rPr>
                        <m:t>=</m:t>
                      </m:r>
                      <m:f>
                        <m:fPr>
                          <m:ctrlPr>
                            <a:rPr lang="en-GB" b="1" i="1" smtClean="0">
                              <a:latin typeface="Cambria Math" panose="02040503050406030204" pitchFamily="18" charset="0"/>
                            </a:rPr>
                          </m:ctrlPr>
                        </m:fPr>
                        <m:num>
                          <m:r>
                            <a:rPr lang="en-GB" b="1" i="1" smtClean="0">
                              <a:latin typeface="Cambria Math"/>
                            </a:rPr>
                            <m:t>𝟔</m:t>
                          </m:r>
                        </m:num>
                        <m:den>
                          <m:r>
                            <a:rPr lang="en-GB" b="1" i="1" smtClean="0">
                              <a:latin typeface="Cambria Math"/>
                            </a:rPr>
                            <m:t>𝟕</m:t>
                          </m:r>
                        </m:den>
                      </m:f>
                    </m:oMath>
                  </m:oMathPara>
                </a14:m>
                <a:endParaRPr lang="en-GB" b="1" dirty="0"/>
              </a:p>
              <a:p>
                <a:endParaRPr lang="en-GB" dirty="0"/>
              </a:p>
              <a:p>
                <a:r>
                  <a:rPr lang="en-GB"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611560" y="764704"/>
                <a:ext cx="5760640" cy="5677836"/>
              </a:xfrm>
              <a:prstGeom prst="rect">
                <a:avLst/>
              </a:prstGeom>
              <a:blipFill rotWithShape="1">
                <a:blip r:embed="rId2"/>
                <a:stretch>
                  <a:fillRect l="-847"/>
                </a:stretch>
              </a:blipFill>
            </p:spPr>
            <p:txBody>
              <a:bodyPr/>
              <a:lstStyle/>
              <a:p>
                <a:r>
                  <a:rPr lang="en-GB">
                    <a:noFill/>
                  </a:rPr>
                  <a:t> </a:t>
                </a:r>
              </a:p>
            </p:txBody>
          </p:sp>
        </mc:Fallback>
      </mc:AlternateContent>
      <p:sp>
        <p:nvSpPr>
          <p:cNvPr id="7" name="Rectangle 6"/>
          <p:cNvSpPr/>
          <p:nvPr/>
        </p:nvSpPr>
        <p:spPr>
          <a:xfrm>
            <a:off x="179512" y="836712"/>
            <a:ext cx="216024"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8" name="Rectangle 7"/>
          <p:cNvSpPr/>
          <p:nvPr/>
        </p:nvSpPr>
        <p:spPr>
          <a:xfrm>
            <a:off x="179512" y="2204864"/>
            <a:ext cx="216024"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9" name="Rectangle 8"/>
          <p:cNvSpPr/>
          <p:nvPr/>
        </p:nvSpPr>
        <p:spPr>
          <a:xfrm>
            <a:off x="179512" y="3861048"/>
            <a:ext cx="216024"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10" name="Rectangle 9"/>
          <p:cNvSpPr/>
          <p:nvPr/>
        </p:nvSpPr>
        <p:spPr>
          <a:xfrm>
            <a:off x="3635896" y="1196751"/>
            <a:ext cx="1440160" cy="4111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3851566" y="1607878"/>
            <a:ext cx="1440160" cy="4111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2796024" y="2636912"/>
            <a:ext cx="3711415"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2771801" y="4365104"/>
            <a:ext cx="3528392" cy="7920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2591780" y="5157192"/>
            <a:ext cx="3528392" cy="7920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7760889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14" restart="whenNotActive" fill="hold" evtFilter="cancelBubble" nodeType="interactiveSeq">
                <p:stCondLst>
                  <p:cond evt="onClick" delay="0">
                    <p:tgtEl>
                      <p:spTgt spid="12"/>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20" restart="whenNotActive" fill="hold" evtFilter="cancelBubble" nodeType="interactiveSeq">
                <p:stCondLst>
                  <p:cond evt="onClick" delay="0">
                    <p:tgtEl>
                      <p:spTgt spid="13"/>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0"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071032"/>
            <a:ext cx="3779888" cy="2042015"/>
          </a:xfrm>
          <a:prstGeom prst="rect">
            <a:avLst/>
          </a:prstGeom>
          <a:noFill/>
          <a:ln>
            <a:noFill/>
          </a:ln>
        </p:spPr>
      </p:pic>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Further Test Your Understanding</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8" name="Rectangle 7"/>
              <p:cNvSpPr/>
              <p:nvPr/>
            </p:nvSpPr>
            <p:spPr>
              <a:xfrm>
                <a:off x="175940" y="3124429"/>
                <a:ext cx="4572000" cy="3637150"/>
              </a:xfrm>
              <a:prstGeom prst="rect">
                <a:avLst/>
              </a:prstGeom>
              <a:solidFill>
                <a:schemeClr val="bg1"/>
              </a:solidFill>
              <a:effectLst>
                <a:outerShdw blurRad="63500" sx="102000" sy="102000" algn="ctr" rotWithShape="0">
                  <a:prstClr val="black">
                    <a:alpha val="40000"/>
                  </a:prstClr>
                </a:outerShdw>
              </a:effectLst>
            </p:spPr>
            <p:txBody>
              <a:bodyPr>
                <a:spAutoFit/>
              </a:bodyPr>
              <a:lstStyle/>
              <a:p>
                <a:pPr>
                  <a:lnSpc>
                    <a:spcPct val="107000"/>
                  </a:lnSpc>
                  <a:spcAft>
                    <a:spcPts val="0"/>
                  </a:spcAft>
                </a:pPr>
                <a:r>
                  <a:rPr lang="en-GB" sz="1600" dirty="0">
                    <a:latin typeface="Times New Roman" panose="02020603050405020304" pitchFamily="18" charset="0"/>
                    <a:ea typeface="Times New Roman" panose="02020603050405020304" pitchFamily="18" charset="0"/>
                    <a:cs typeface="Times New Roman" panose="02020603050405020304" pitchFamily="18" charset="0"/>
                  </a:rPr>
                  <a:t>The Venn diagram in Figure 1 shows three events </a:t>
                </a:r>
                <a:r>
                  <a:rPr lang="en-GB" sz="1600" i="1" dirty="0">
                    <a:latin typeface="Times New Roman" panose="02020603050405020304" pitchFamily="18" charset="0"/>
                    <a:ea typeface="Times New Roman" panose="02020603050405020304" pitchFamily="18" charset="0"/>
                    <a:cs typeface="Times New Roman" panose="02020603050405020304" pitchFamily="18" charset="0"/>
                  </a:rPr>
                  <a:t>A</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ea typeface="Times New Roman" panose="02020603050405020304" pitchFamily="18" charset="0"/>
                    <a:cs typeface="Times New Roman" panose="02020603050405020304" pitchFamily="18" charset="0"/>
                  </a:rPr>
                  <a:t>B</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and </a:t>
                </a:r>
                <a:r>
                  <a:rPr lang="en-GB" sz="1600" i="1" dirty="0">
                    <a:latin typeface="Times New Roman" panose="02020603050405020304" pitchFamily="18" charset="0"/>
                    <a:ea typeface="Times New Roman" panose="02020603050405020304" pitchFamily="18" charset="0"/>
                    <a:cs typeface="Times New Roman" panose="02020603050405020304" pitchFamily="18" charset="0"/>
                  </a:rPr>
                  <a:t>C</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and the probabilities associated with each region of </a:t>
                </a:r>
                <a:r>
                  <a:rPr lang="en-GB" sz="1600" i="1" dirty="0">
                    <a:latin typeface="Times New Roman" panose="02020603050405020304" pitchFamily="18" charset="0"/>
                    <a:ea typeface="Times New Roman" panose="02020603050405020304" pitchFamily="18" charset="0"/>
                    <a:cs typeface="Times New Roman" panose="02020603050405020304" pitchFamily="18" charset="0"/>
                  </a:rPr>
                  <a:t>B</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The constants </a:t>
                </a:r>
                <a:r>
                  <a:rPr lang="en-GB" sz="1600" i="1" dirty="0">
                    <a:latin typeface="Times New Roman" panose="02020603050405020304" pitchFamily="18" charset="0"/>
                    <a:ea typeface="Times New Roman" panose="02020603050405020304" pitchFamily="18" charset="0"/>
                    <a:cs typeface="Times New Roman" panose="02020603050405020304" pitchFamily="18" charset="0"/>
                  </a:rPr>
                  <a:t>p</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ea typeface="Times New Roman" panose="02020603050405020304" pitchFamily="18" charset="0"/>
                    <a:cs typeface="Times New Roman" panose="02020603050405020304" pitchFamily="18" charset="0"/>
                  </a:rPr>
                  <a:t>q</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and </a:t>
                </a:r>
                <a:r>
                  <a:rPr lang="en-GB" sz="1600" i="1" dirty="0">
                    <a:latin typeface="Times New Roman" panose="02020603050405020304" pitchFamily="18" charset="0"/>
                    <a:ea typeface="Times New Roman" panose="02020603050405020304" pitchFamily="18" charset="0"/>
                    <a:cs typeface="Times New Roman" panose="02020603050405020304" pitchFamily="18" charset="0"/>
                  </a:rPr>
                  <a:t>r</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each represent probabilities associated with the three separate regions outside </a:t>
                </a:r>
                <a:r>
                  <a:rPr lang="en-GB" sz="1600" i="1" dirty="0">
                    <a:latin typeface="Times New Roman" panose="02020603050405020304" pitchFamily="18" charset="0"/>
                    <a:ea typeface="Times New Roman" panose="02020603050405020304" pitchFamily="18" charset="0"/>
                    <a:cs typeface="Times New Roman" panose="02020603050405020304" pitchFamily="18" charset="0"/>
                  </a:rPr>
                  <a:t>B</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Lst>
                </a:pPr>
                <a:r>
                  <a:rPr lang="en-GB"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latin typeface="Times New Roman" panose="02020603050405020304" pitchFamily="18" charset="0"/>
                    <a:ea typeface="Times New Roman" panose="02020603050405020304" pitchFamily="18" charset="0"/>
                    <a:cs typeface="Times New Roman" panose="02020603050405020304" pitchFamily="18" charset="0"/>
                  </a:rPr>
                  <a:t>The events </a:t>
                </a:r>
                <a:r>
                  <a:rPr lang="en-GB" sz="1600" i="1" dirty="0">
                    <a:latin typeface="Times New Roman" panose="02020603050405020304" pitchFamily="18" charset="0"/>
                    <a:ea typeface="Times New Roman" panose="02020603050405020304" pitchFamily="18" charset="0"/>
                    <a:cs typeface="Times New Roman" panose="02020603050405020304" pitchFamily="18" charset="0"/>
                  </a:rPr>
                  <a:t>A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and </a:t>
                </a:r>
                <a:r>
                  <a:rPr lang="en-GB" sz="1600" i="1" dirty="0">
                    <a:latin typeface="Times New Roman" panose="02020603050405020304" pitchFamily="18" charset="0"/>
                    <a:ea typeface="Times New Roman" panose="02020603050405020304" pitchFamily="18" charset="0"/>
                    <a:cs typeface="Times New Roman" panose="02020603050405020304" pitchFamily="18" charset="0"/>
                  </a:rPr>
                  <a:t>B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are independent.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Lst>
                </a:pPr>
                <a:r>
                  <a:rPr lang="en-GB"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AutoNum type="alphaLcParenBoth"/>
                  <a:tabLst>
                    <a:tab pos="270510" algn="l"/>
                  </a:tabLst>
                </a:pPr>
                <a:r>
                  <a:rPr lang="en-GB" sz="1600" dirty="0">
                    <a:latin typeface="Times New Roman" panose="02020603050405020304" pitchFamily="18" charset="0"/>
                    <a:ea typeface="Times New Roman" panose="02020603050405020304" pitchFamily="18" charset="0"/>
                    <a:cs typeface="Times New Roman" panose="02020603050405020304" pitchFamily="18" charset="0"/>
                  </a:rPr>
                  <a:t>Find the value of </a:t>
                </a:r>
                <a:r>
                  <a:rPr lang="en-GB" sz="1600" i="1" dirty="0">
                    <a:latin typeface="Times New Roman" panose="02020603050405020304" pitchFamily="18" charset="0"/>
                    <a:ea typeface="Times New Roman" panose="02020603050405020304" pitchFamily="18" charset="0"/>
                    <a:cs typeface="Times New Roman" panose="02020603050405020304" pitchFamily="18" charset="0"/>
                  </a:rPr>
                  <a:t>p</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600" b="1" dirty="0">
                    <a:latin typeface="Times New Roman" panose="02020603050405020304" pitchFamily="18" charset="0"/>
                    <a:ea typeface="Times New Roman" panose="02020603050405020304" pitchFamily="18" charset="0"/>
                    <a:cs typeface="Times New Roman" panose="02020603050405020304" pitchFamily="18" charset="0"/>
                  </a:rPr>
                  <a:t>(3)</a:t>
                </a:r>
              </a:p>
              <a:p>
                <a:pPr algn="just">
                  <a:lnSpc>
                    <a:spcPct val="107000"/>
                  </a:lnSpc>
                  <a:spcAft>
                    <a:spcPts val="0"/>
                  </a:spcAft>
                  <a:tabLst>
                    <a:tab pos="270510" algn="l"/>
                  </a:tabLst>
                </a:pPr>
                <a:endParaRPr lang="en-GB"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Ls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Given that </a:t>
                </a:r>
                <a14:m>
                  <m:oMath xmlns:m="http://schemas.openxmlformats.org/officeDocument/2006/math">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GB" sz="160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𝐵</m:t>
                        </m:r>
                      </m:e>
                      <m:e>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𝐶</m:t>
                        </m:r>
                      </m:e>
                    </m:d>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GB" sz="16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5</m:t>
                        </m:r>
                      </m:num>
                      <m:den>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11</m:t>
                        </m:r>
                      </m:den>
                    </m:f>
                  </m:oMath>
                </a14:m>
                <a:r>
                  <a:rPr lang="en-GB" sz="16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0"/>
                  </a:spcAft>
                  <a:tabLst>
                    <a:tab pos="270510" algn="l"/>
                  </a:tabLst>
                </a:pPr>
                <a:r>
                  <a:rPr lang="en-GB" sz="1600" dirty="0">
                    <a:latin typeface="Calibri" panose="020F0502020204030204" pitchFamily="34" charset="0"/>
                    <a:ea typeface="Calibri" panose="020F0502020204030204" pitchFamily="34" charset="0"/>
                    <a:cs typeface="Times New Roman" panose="02020603050405020304" pitchFamily="18" charset="0"/>
                  </a:rPr>
                  <a:t>(b) find the value of </a:t>
                </a:r>
                <a14:m>
                  <m:oMath xmlns:m="http://schemas.openxmlformats.org/officeDocument/2006/math">
                    <m:r>
                      <a:rPr lang="en-GB" sz="1600" b="0" i="1" smtClean="0">
                        <a:latin typeface="Cambria Math" panose="02040503050406030204" pitchFamily="18" charset="0"/>
                        <a:ea typeface="Calibri" panose="020F0502020204030204" pitchFamily="34" charset="0"/>
                        <a:cs typeface="Times New Roman" panose="02020603050405020304" pitchFamily="18" charset="0"/>
                      </a:rPr>
                      <m:t>𝑞</m:t>
                    </m:r>
                  </m:oMath>
                </a14:m>
                <a:r>
                  <a:rPr lang="en-GB" sz="1600" dirty="0">
                    <a:effectLst/>
                    <a:latin typeface="Calibri" panose="020F0502020204030204" pitchFamily="34" charset="0"/>
                    <a:ea typeface="Calibri" panose="020F0502020204030204" pitchFamily="34" charset="0"/>
                    <a:cs typeface="Times New Roman" panose="02020603050405020304" pitchFamily="18" charset="0"/>
                  </a:rPr>
                  <a:t> and the value of </a:t>
                </a:r>
                <a14:m>
                  <m:oMath xmlns:m="http://schemas.openxmlformats.org/officeDocument/2006/math">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𝑟</m:t>
                    </m:r>
                  </m:oMath>
                </a14:m>
                <a:r>
                  <a:rPr lang="en-GB" sz="1600" dirty="0">
                    <a:effectLst/>
                    <a:latin typeface="Calibri" panose="020F0502020204030204" pitchFamily="34" charset="0"/>
                    <a:ea typeface="Calibri" panose="020F0502020204030204" pitchFamily="34" charset="0"/>
                    <a:cs typeface="Times New Roman" panose="02020603050405020304" pitchFamily="18" charset="0"/>
                  </a:rPr>
                  <a:t>	(4)</a:t>
                </a:r>
              </a:p>
              <a:p>
                <a:pPr algn="just">
                  <a:lnSpc>
                    <a:spcPct val="107000"/>
                  </a:lnSpc>
                  <a:spcAft>
                    <a:spcPts val="0"/>
                  </a:spcAft>
                  <a:tabLst>
                    <a:tab pos="270510" algn="l"/>
                  </a:tabLst>
                </a:pPr>
                <a:r>
                  <a:rPr lang="en-GB" sz="1600" dirty="0">
                    <a:latin typeface="Calibri" panose="020F0502020204030204" pitchFamily="34" charset="0"/>
                    <a:ea typeface="Calibri" panose="020F0502020204030204" pitchFamily="34" charset="0"/>
                    <a:cs typeface="Times New Roman" panose="02020603050405020304" pitchFamily="18" charset="0"/>
                  </a:rPr>
                  <a:t>(c) Find </a:t>
                </a:r>
                <a14:m>
                  <m:oMath xmlns:m="http://schemas.openxmlformats.org/officeDocument/2006/math">
                    <m:r>
                      <a:rPr lang="en-GB" sz="1600" b="0" i="1" smtClean="0">
                        <a:latin typeface="Cambria Math" panose="02040503050406030204" pitchFamily="18" charset="0"/>
                        <a:ea typeface="Calibri" panose="020F0502020204030204" pitchFamily="34" charset="0"/>
                        <a:cs typeface="Times New Roman" panose="02020603050405020304" pitchFamily="18" charset="0"/>
                      </a:rPr>
                      <m:t>𝑃</m:t>
                    </m:r>
                    <m:r>
                      <a:rPr lang="en-GB" sz="1600" b="0" i="1" smtClean="0">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latin typeface="Cambria Math" panose="02040503050406030204" pitchFamily="18" charset="0"/>
                        <a:ea typeface="Calibri" panose="020F0502020204030204" pitchFamily="34" charset="0"/>
                        <a:cs typeface="Times New Roman" panose="02020603050405020304" pitchFamily="18" charset="0"/>
                      </a:rPr>
                      <m:t>𝐴</m:t>
                    </m:r>
                    <m:r>
                      <a:rPr lang="en-GB" sz="1600" b="0" i="1" smtClean="0">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latin typeface="Cambria Math" panose="02040503050406030204" pitchFamily="18" charset="0"/>
                        <a:ea typeface="Calibri" panose="020F0502020204030204" pitchFamily="34" charset="0"/>
                        <a:cs typeface="Times New Roman" panose="02020603050405020304" pitchFamily="18" charset="0"/>
                      </a:rPr>
                      <m:t>𝐶</m:t>
                    </m:r>
                    <m:r>
                      <a:rPr lang="en-GB" sz="1600" b="0" i="1" smtClean="0">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latin typeface="Cambria Math" panose="02040503050406030204" pitchFamily="18" charset="0"/>
                        <a:ea typeface="Calibri" panose="020F0502020204030204" pitchFamily="34" charset="0"/>
                        <a:cs typeface="Times New Roman" panose="02020603050405020304" pitchFamily="18" charset="0"/>
                      </a:rPr>
                      <m:t>𝐵</m:t>
                    </m:r>
                    <m:r>
                      <a:rPr lang="en-GB" sz="1600"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GB" sz="1600" dirty="0">
                    <a:effectLst/>
                    <a:latin typeface="Calibri" panose="020F0502020204030204" pitchFamily="34" charset="0"/>
                    <a:ea typeface="Calibri" panose="020F0502020204030204" pitchFamily="34" charset="0"/>
                    <a:cs typeface="Times New Roman" panose="02020603050405020304" pitchFamily="18" charset="0"/>
                  </a:rPr>
                  <a:t>			(2)</a:t>
                </a:r>
              </a:p>
            </p:txBody>
          </p:sp>
        </mc:Choice>
        <mc:Fallback xmlns="">
          <p:sp>
            <p:nvSpPr>
              <p:cNvPr id="8" name="Rectangle 7"/>
              <p:cNvSpPr>
                <a:spLocks noRot="1" noChangeAspect="1" noMove="1" noResize="1" noEditPoints="1" noAdjustHandles="1" noChangeArrowheads="1" noChangeShapeType="1" noTextEdit="1"/>
              </p:cNvSpPr>
              <p:nvPr/>
            </p:nvSpPr>
            <p:spPr>
              <a:xfrm>
                <a:off x="175940" y="3124429"/>
                <a:ext cx="4572000" cy="3637150"/>
              </a:xfrm>
              <a:prstGeom prst="rect">
                <a:avLst/>
              </a:prstGeom>
              <a:blipFill rotWithShape="0">
                <a:blip r:embed="rId3"/>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9" name="TextBox 8"/>
          <p:cNvSpPr txBox="1"/>
          <p:nvPr/>
        </p:nvSpPr>
        <p:spPr>
          <a:xfrm>
            <a:off x="179512" y="764704"/>
            <a:ext cx="2422128"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May 2013 (R) Q6</a:t>
            </a:r>
          </a:p>
        </p:txBody>
      </p:sp>
      <mc:AlternateContent xmlns:mc="http://schemas.openxmlformats.org/markup-compatibility/2006" xmlns:a14="http://schemas.microsoft.com/office/drawing/2010/main">
        <mc:Choice Requires="a14">
          <p:sp>
            <p:nvSpPr>
              <p:cNvPr id="10" name="TextBox 9"/>
              <p:cNvSpPr txBox="1"/>
              <p:nvPr/>
            </p:nvSpPr>
            <p:spPr>
              <a:xfrm>
                <a:off x="4963964" y="679087"/>
                <a:ext cx="4138808" cy="4022191"/>
              </a:xfrm>
              <a:prstGeom prst="rect">
                <a:avLst/>
              </a:prstGeom>
              <a:noFill/>
            </p:spPr>
            <p:txBody>
              <a:bodyPr wrap="square" rtlCol="0">
                <a:spAutoFit/>
              </a:bodyPr>
              <a:lstStyle/>
              <a:p>
                <a:pPr marL="342900" indent="-342900">
                  <a:buAutoNum type="alphaLcParenBoth"/>
                </a:pPr>
                <a:r>
                  <a:rPr lang="en-GB" dirty="0"/>
                  <a:t> </a:t>
                </a:r>
                <a:r>
                  <a:rPr lang="en-GB" b="1" dirty="0"/>
                  <a:t>(From earlier)</a:t>
                </a:r>
                <a:br>
                  <a:rPr lang="en-GB" dirty="0"/>
                </a:br>
                <a14:m>
                  <m:oMath xmlns:m="http://schemas.openxmlformats.org/officeDocument/2006/math">
                    <m:r>
                      <a:rPr lang="en-GB" b="0" i="1" smtClean="0">
                        <a:latin typeface="Cambria Math" panose="02040503050406030204" pitchFamily="18" charset="0"/>
                      </a:rPr>
                      <m:t>0.1=</m:t>
                    </m:r>
                    <m:d>
                      <m:dPr>
                        <m:ctrlPr>
                          <a:rPr lang="en-GB" b="0" i="1" smtClean="0">
                            <a:latin typeface="Cambria Math" panose="02040503050406030204" pitchFamily="18" charset="0"/>
                          </a:rPr>
                        </m:ctrlPr>
                      </m:dPr>
                      <m:e>
                        <m:r>
                          <a:rPr lang="en-GB" b="0" i="1" smtClean="0">
                            <a:latin typeface="Cambria Math" panose="02040503050406030204" pitchFamily="18" charset="0"/>
                          </a:rPr>
                          <m:t>𝑝</m:t>
                        </m:r>
                        <m:r>
                          <a:rPr lang="en-GB" b="0" i="1" smtClean="0">
                            <a:latin typeface="Cambria Math" panose="02040503050406030204" pitchFamily="18" charset="0"/>
                          </a:rPr>
                          <m:t>+0.1</m:t>
                        </m:r>
                      </m:e>
                    </m:d>
                    <m:r>
                      <a:rPr lang="en-GB" b="0" i="1" smtClean="0">
                        <a:latin typeface="Cambria Math" panose="02040503050406030204" pitchFamily="18" charset="0"/>
                      </a:rPr>
                      <m:t>×0.4</m:t>
                    </m:r>
                  </m:oMath>
                </a14:m>
                <a:br>
                  <a:rPr lang="en-GB" b="0" dirty="0"/>
                </a:b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+0.1=0.25</m:t>
                    </m:r>
                  </m:oMath>
                </a14:m>
                <a:br>
                  <a:rPr lang="en-GB" b="0" dirty="0"/>
                </a:b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=0.15</m:t>
                    </m:r>
                  </m:oMath>
                </a14:m>
                <a:endParaRPr lang="en-GB" dirty="0"/>
              </a:p>
              <a:p>
                <a:pPr marL="342900" indent="-342900">
                  <a:buAutoNum type="alphaLcParenBoth"/>
                </a:pPr>
                <a:r>
                  <a:rPr lang="en-GB" b="0"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e>
                        <m:r>
                          <a:rPr lang="en-GB" b="0" i="1" smtClean="0">
                            <a:latin typeface="Cambria Math" panose="02040503050406030204" pitchFamily="18" charset="0"/>
                          </a:rPr>
                          <m:t>𝐶</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r>
                              <a:rPr lang="en-GB" b="0" i="1" smtClean="0">
                                <a:latin typeface="Cambria Math" panose="02040503050406030204" pitchFamily="18" charset="0"/>
                              </a:rPr>
                              <m:t>∩</m:t>
                            </m:r>
                            <m:r>
                              <a:rPr lang="en-GB" b="0" i="1" smtClean="0">
                                <a:latin typeface="Cambria Math" panose="02040503050406030204" pitchFamily="18" charset="0"/>
                              </a:rPr>
                              <m:t>𝐶</m:t>
                            </m:r>
                          </m:e>
                        </m:d>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e>
                        </m:d>
                      </m:den>
                    </m:f>
                  </m:oMath>
                </a14:m>
                <a:br>
                  <a:rPr lang="en-GB" b="0" dirty="0"/>
                </a:b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5</m:t>
                        </m:r>
                      </m:num>
                      <m:den>
                        <m:r>
                          <a:rPr lang="en-GB" b="0" i="1" smtClean="0">
                            <a:latin typeface="Cambria Math" panose="02040503050406030204" pitchFamily="18" charset="0"/>
                          </a:rPr>
                          <m:t>11</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0.2</m:t>
                        </m:r>
                      </m:num>
                      <m:den>
                        <m:r>
                          <a:rPr lang="en-GB" b="0" i="1" smtClean="0">
                            <a:latin typeface="Cambria Math" panose="02040503050406030204" pitchFamily="18" charset="0"/>
                          </a:rPr>
                          <m:t>0.2+</m:t>
                        </m:r>
                        <m:r>
                          <a:rPr lang="en-GB" b="0" i="1" smtClean="0">
                            <a:latin typeface="Cambria Math" panose="02040503050406030204" pitchFamily="18" charset="0"/>
                          </a:rPr>
                          <m:t>𝑞</m:t>
                        </m:r>
                      </m:den>
                    </m:f>
                  </m:oMath>
                </a14:m>
                <a:br>
                  <a:rPr lang="en-GB" b="0" dirty="0"/>
                </a:br>
                <a14:m>
                  <m:oMath xmlns:m="http://schemas.openxmlformats.org/officeDocument/2006/math">
                    <m:r>
                      <a:rPr lang="en-GB" b="0" i="1" smtClean="0">
                        <a:latin typeface="Cambria Math" panose="02040503050406030204" pitchFamily="18" charset="0"/>
                      </a:rPr>
                      <m:t>𝑞</m:t>
                    </m:r>
                    <m:r>
                      <a:rPr lang="en-GB" b="0" i="1" smtClean="0">
                        <a:latin typeface="Cambria Math" panose="02040503050406030204" pitchFamily="18" charset="0"/>
                      </a:rPr>
                      <m:t>=0.24</m:t>
                    </m:r>
                  </m:oMath>
                </a14:m>
                <a:br>
                  <a:rPr lang="en-GB" b="0" dirty="0"/>
                </a:br>
                <a14:m>
                  <m:oMath xmlns:m="http://schemas.openxmlformats.org/officeDocument/2006/math">
                    <m:r>
                      <a:rPr lang="en-GB" sz="1700" b="0" i="1" smtClean="0">
                        <a:latin typeface="Cambria Math" panose="02040503050406030204" pitchFamily="18" charset="0"/>
                      </a:rPr>
                      <m:t>𝑟</m:t>
                    </m:r>
                    <m:r>
                      <a:rPr lang="en-GB" sz="1700" b="0" i="1" smtClean="0">
                        <a:latin typeface="Cambria Math" panose="02040503050406030204" pitchFamily="18" charset="0"/>
                      </a:rPr>
                      <m:t>=1−0.15−0.1−0.1−0.2−0.24</m:t>
                    </m:r>
                  </m:oMath>
                </a14:m>
                <a:br>
                  <a:rPr lang="en-GB" sz="1700" b="0" dirty="0"/>
                </a:br>
                <a14:m>
                  <m:oMath xmlns:m="http://schemas.openxmlformats.org/officeDocument/2006/math">
                    <m:r>
                      <a:rPr lang="en-GB" b="0" i="1" smtClean="0">
                        <a:latin typeface="Cambria Math" panose="02040503050406030204" pitchFamily="18" charset="0"/>
                      </a:rPr>
                      <m:t>=0.21</m:t>
                    </m:r>
                  </m:oMath>
                </a14:m>
                <a:endParaRPr lang="en-GB" dirty="0"/>
              </a:p>
              <a:p>
                <a:pPr marL="342900" indent="-342900">
                  <a:buAutoNum type="alphaLcParenBoth"/>
                </a:pP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𝐶</m:t>
                        </m:r>
                      </m:e>
                      <m:e>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𝐶</m:t>
                                </m:r>
                              </m:e>
                            </m:d>
                            <m:r>
                              <a:rPr lang="en-GB" b="0" i="1" smtClean="0">
                                <a:latin typeface="Cambria Math" panose="02040503050406030204" pitchFamily="18" charset="0"/>
                              </a:rPr>
                              <m:t>∩</m:t>
                            </m:r>
                            <m:r>
                              <a:rPr lang="en-GB" b="0" i="1" smtClean="0">
                                <a:latin typeface="Cambria Math" panose="02040503050406030204" pitchFamily="18" charset="0"/>
                              </a:rPr>
                              <m:t>𝐵</m:t>
                            </m:r>
                          </m:e>
                        </m:d>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d>
                      </m:den>
                    </m:f>
                  </m:oMath>
                </a14:m>
                <a:br>
                  <a:rPr lang="en-GB" b="0" dirty="0"/>
                </a:br>
                <a14:m>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0.1+0.2</m:t>
                        </m:r>
                      </m:num>
                      <m:den>
                        <m:r>
                          <a:rPr lang="en-GB" b="0" i="1" smtClean="0">
                            <a:latin typeface="Cambria Math" panose="02040503050406030204" pitchFamily="18" charset="0"/>
                          </a:rPr>
                          <m:t>0.4</m:t>
                        </m:r>
                      </m:den>
                    </m:f>
                    <m:r>
                      <a:rPr lang="en-GB" b="0" i="1" smtClean="0">
                        <a:latin typeface="Cambria Math" panose="02040503050406030204" pitchFamily="18" charset="0"/>
                      </a:rPr>
                      <m:t>=0.75</m:t>
                    </m:r>
                  </m:oMath>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4963964" y="679087"/>
                <a:ext cx="4138808" cy="4022191"/>
              </a:xfrm>
              <a:prstGeom prst="rect">
                <a:avLst/>
              </a:prstGeom>
              <a:blipFill>
                <a:blip r:embed="rId4"/>
                <a:stretch>
                  <a:fillRect l="-1178" t="-758"/>
                </a:stretch>
              </a:blipFill>
            </p:spPr>
            <p:txBody>
              <a:bodyPr/>
              <a:lstStyle/>
              <a:p>
                <a:r>
                  <a:rPr lang="en-GB">
                    <a:noFill/>
                  </a:rPr>
                  <a:t> </a:t>
                </a:r>
              </a:p>
            </p:txBody>
          </p:sp>
        </mc:Fallback>
      </mc:AlternateContent>
      <p:sp>
        <p:nvSpPr>
          <p:cNvPr id="15" name="Rectangle 14"/>
          <p:cNvSpPr/>
          <p:nvPr/>
        </p:nvSpPr>
        <p:spPr>
          <a:xfrm>
            <a:off x="5358912" y="1845128"/>
            <a:ext cx="3549957" cy="17340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5358912" y="3579223"/>
            <a:ext cx="3549957" cy="11220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2661370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2C</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Stats/Mechanics Year 2</a:t>
            </a:r>
          </a:p>
          <a:p>
            <a:r>
              <a:rPr lang="en-GB" sz="2400" dirty="0"/>
              <a:t>Pages 25-27</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05061" y="1879873"/>
            <a:ext cx="6696744" cy="369332"/>
          </a:xfrm>
          <a:prstGeom prst="rect">
            <a:avLst/>
          </a:prstGeom>
          <a:noFill/>
        </p:spPr>
        <p:txBody>
          <a:bodyPr wrap="square" rtlCol="0">
            <a:spAutoFit/>
          </a:bodyPr>
          <a:lstStyle/>
          <a:p>
            <a:r>
              <a:rPr lang="en-GB" dirty="0"/>
              <a:t>Note: I have skipped Exercise 2B.</a:t>
            </a:r>
          </a:p>
        </p:txBody>
      </p:sp>
      <mc:AlternateContent xmlns:mc="http://schemas.openxmlformats.org/markup-compatibility/2006" xmlns:a14="http://schemas.microsoft.com/office/drawing/2010/main">
        <mc:Choice Requires="a14">
          <p:sp>
            <p:nvSpPr>
              <p:cNvPr id="8" name="TextBox 7"/>
              <p:cNvSpPr txBox="1"/>
              <p:nvPr/>
            </p:nvSpPr>
            <p:spPr>
              <a:xfrm>
                <a:off x="434777" y="2450604"/>
                <a:ext cx="3057104" cy="1751826"/>
              </a:xfrm>
              <a:prstGeom prst="rect">
                <a:avLst/>
              </a:prstGeom>
              <a:noFill/>
            </p:spPr>
            <p:txBody>
              <a:bodyPr wrap="square" rtlCol="0">
                <a:spAutoFit/>
              </a:bodyPr>
              <a:lstStyle/>
              <a:p>
                <a:r>
                  <a:rPr lang="en-GB" b="1" dirty="0"/>
                  <a:t>Extension:</a:t>
                </a:r>
              </a:p>
              <a:p>
                <a:r>
                  <a:rPr lang="en-GB" sz="1400" dirty="0"/>
                  <a:t>[Classic puzzle] I have 2 children. One of them is a boy. What’s the probability the other is a boy? </a:t>
                </a:r>
              </a:p>
              <a:p>
                <a:r>
                  <a:rPr lang="en-GB" sz="1400" b="1" dirty="0"/>
                  <a:t>If (at least) one is a boy, restricted sample space is BB, BG, GB. Of these, only in one case is the other a boy. </a:t>
                </a:r>
                <a14:m>
                  <m:oMath xmlns:m="http://schemas.openxmlformats.org/officeDocument/2006/math">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𝟏</m:t>
                        </m:r>
                      </m:num>
                      <m:den>
                        <m:r>
                          <a:rPr lang="en-GB" sz="1400" b="1" i="1" smtClean="0">
                            <a:latin typeface="Cambria Math" panose="02040503050406030204" pitchFamily="18" charset="0"/>
                          </a:rPr>
                          <m:t>𝟑</m:t>
                        </m:r>
                      </m:den>
                    </m:f>
                  </m:oMath>
                </a14:m>
                <a:r>
                  <a:rPr lang="en-GB" sz="1400" b="1"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434777" y="2450604"/>
                <a:ext cx="3057104" cy="1751826"/>
              </a:xfrm>
              <a:prstGeom prst="rect">
                <a:avLst/>
              </a:prstGeom>
              <a:blipFill>
                <a:blip r:embed="rId2"/>
                <a:stretch>
                  <a:fillRect l="-1594" t="-1742" r="-598" b="-1045"/>
                </a:stretch>
              </a:blipFill>
            </p:spPr>
            <p:txBody>
              <a:bodyPr/>
              <a:lstStyle/>
              <a:p>
                <a:r>
                  <a:rPr lang="en-GB">
                    <a:noFill/>
                  </a:rPr>
                  <a:t> </a:t>
                </a:r>
              </a:p>
            </p:txBody>
          </p:sp>
        </mc:Fallback>
      </mc:AlternateContent>
      <p:sp>
        <p:nvSpPr>
          <p:cNvPr id="9" name="Rectangle 8"/>
          <p:cNvSpPr/>
          <p:nvPr/>
        </p:nvSpPr>
        <p:spPr>
          <a:xfrm>
            <a:off x="198562" y="2798862"/>
            <a:ext cx="216024"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0" name="Rectangle 9"/>
          <p:cNvSpPr/>
          <p:nvPr/>
        </p:nvSpPr>
        <p:spPr>
          <a:xfrm>
            <a:off x="505425" y="3461835"/>
            <a:ext cx="2914447" cy="7405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1880722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Full Laws of Probability</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467544" y="836712"/>
                <a:ext cx="6480720" cy="369332"/>
              </a:xfrm>
              <a:prstGeom prst="rect">
                <a:avLst/>
              </a:prstGeom>
              <a:noFill/>
            </p:spPr>
            <p:txBody>
              <a:bodyPr wrap="square" rtlCol="0">
                <a:spAutoFit/>
              </a:bodyPr>
              <a:lstStyle/>
              <a:p>
                <a:r>
                  <a:rPr lang="en-GB" b="1" dirty="0"/>
                  <a:t>If events </a:t>
                </a:r>
                <a14:m>
                  <m:oMath xmlns:m="http://schemas.openxmlformats.org/officeDocument/2006/math">
                    <m:r>
                      <a:rPr lang="en-GB" b="1" i="1" smtClean="0">
                        <a:latin typeface="Cambria Math"/>
                      </a:rPr>
                      <m:t>𝑨</m:t>
                    </m:r>
                  </m:oMath>
                </a14:m>
                <a:r>
                  <a:rPr lang="en-GB" b="1" dirty="0"/>
                  <a:t> and </a:t>
                </a:r>
                <a14:m>
                  <m:oMath xmlns:m="http://schemas.openxmlformats.org/officeDocument/2006/math">
                    <m:r>
                      <a:rPr lang="en-GB" b="1" i="1" smtClean="0">
                        <a:latin typeface="Cambria Math"/>
                      </a:rPr>
                      <m:t>𝑩</m:t>
                    </m:r>
                  </m:oMath>
                </a14:m>
                <a:r>
                  <a:rPr lang="en-GB" b="1" dirty="0"/>
                  <a:t> are </a:t>
                </a:r>
                <a:r>
                  <a:rPr lang="en-GB" b="1" u="sng" dirty="0"/>
                  <a:t>independent</a:t>
                </a:r>
                <a:r>
                  <a:rPr lang="en-GB"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467544" y="836712"/>
                <a:ext cx="6480720" cy="369332"/>
              </a:xfrm>
              <a:prstGeom prst="rect">
                <a:avLst/>
              </a:prstGeom>
              <a:blipFill rotWithShape="1">
                <a:blip r:embed="rId2" cstate="print"/>
                <a:stretch>
                  <a:fillRect l="-847"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55576" y="1340768"/>
                <a:ext cx="4608512" cy="830997"/>
              </a:xfrm>
              <a:prstGeom prst="rect">
                <a:avLst/>
              </a:prstGeom>
              <a:noFill/>
            </p:spPr>
            <p:txBody>
              <a:bodyPr wrap="square" rtlCol="0">
                <a:spAutoFit/>
              </a:bodyPr>
              <a:lstStyle/>
              <a:p>
                <a:r>
                  <a:rPr lang="en-GB" sz="2400" b="0" dirty="0"/>
                  <a:t>P</a:t>
                </a:r>
                <a14:m>
                  <m:oMath xmlns:m="http://schemas.openxmlformats.org/officeDocument/2006/math">
                    <m:d>
                      <m:dPr>
                        <m:ctrlPr>
                          <a:rPr lang="en-GB" sz="2400" b="0" i="1" smtClean="0">
                            <a:latin typeface="Cambria Math" panose="02040503050406030204" pitchFamily="18" charset="0"/>
                          </a:rPr>
                        </m:ctrlPr>
                      </m:dPr>
                      <m:e>
                        <m:r>
                          <a:rPr lang="en-GB" sz="2400" b="0" i="1" smtClean="0">
                            <a:latin typeface="Cambria Math"/>
                          </a:rPr>
                          <m:t>𝐴</m:t>
                        </m:r>
                        <m:r>
                          <a:rPr lang="en-GB" sz="2400" b="0" i="1" smtClean="0">
                            <a:latin typeface="Cambria Math"/>
                          </a:rPr>
                          <m:t>∩</m:t>
                        </m:r>
                        <m:r>
                          <a:rPr lang="en-GB" sz="2400" b="0" i="1" smtClean="0">
                            <a:latin typeface="Cambria Math"/>
                          </a:rPr>
                          <m:t>𝐵</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𝐴</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𝐵</m:t>
                        </m:r>
                      </m:e>
                    </m:d>
                  </m:oMath>
                </a14:m>
                <a:endParaRPr lang="en-GB" sz="2400" b="0" dirty="0"/>
              </a:p>
              <a:p>
                <a14:m>
                  <m:oMath xmlns:m="http://schemas.openxmlformats.org/officeDocument/2006/math">
                    <m:r>
                      <a:rPr lang="en-GB" sz="2400" b="0" i="1" dirty="0" smtClean="0">
                        <a:latin typeface="Cambria Math" panose="02040503050406030204" pitchFamily="18" charset="0"/>
                      </a:rPr>
                      <m:t>𝑃</m:t>
                    </m:r>
                    <m:d>
                      <m:dPr>
                        <m:ctrlPr>
                          <a:rPr lang="en-GB" sz="2400" b="0" i="1" smtClean="0">
                            <a:latin typeface="Cambria Math" panose="02040503050406030204" pitchFamily="18" charset="0"/>
                          </a:rPr>
                        </m:ctrlPr>
                      </m:dPr>
                      <m:e>
                        <m:r>
                          <a:rPr lang="en-GB" sz="2400" b="0" i="1" smtClean="0">
                            <a:latin typeface="Cambria Math"/>
                          </a:rPr>
                          <m:t>𝐴</m:t>
                        </m:r>
                      </m:e>
                      <m:e>
                        <m:r>
                          <a:rPr lang="en-GB" sz="2400" b="0" i="1" smtClean="0">
                            <a:latin typeface="Cambria Math"/>
                          </a:rPr>
                          <m:t>𝐵</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𝐴</m:t>
                        </m:r>
                      </m:e>
                    </m:d>
                  </m:oMath>
                </a14:m>
                <a:r>
                  <a:rPr lang="en-GB" sz="2400"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755576" y="1340768"/>
                <a:ext cx="4608512" cy="830997"/>
              </a:xfrm>
              <a:prstGeom prst="rect">
                <a:avLst/>
              </a:prstGeom>
              <a:blipFill>
                <a:blip r:embed="rId3"/>
                <a:stretch>
                  <a:fillRect l="-2116" t="-58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7544" y="2411026"/>
                <a:ext cx="6480720" cy="369332"/>
              </a:xfrm>
              <a:prstGeom prst="rect">
                <a:avLst/>
              </a:prstGeom>
              <a:noFill/>
            </p:spPr>
            <p:txBody>
              <a:bodyPr wrap="square" rtlCol="0">
                <a:spAutoFit/>
              </a:bodyPr>
              <a:lstStyle/>
              <a:p>
                <a:r>
                  <a:rPr lang="en-GB" b="1" dirty="0"/>
                  <a:t>If events </a:t>
                </a:r>
                <a14:m>
                  <m:oMath xmlns:m="http://schemas.openxmlformats.org/officeDocument/2006/math">
                    <m:r>
                      <a:rPr lang="en-GB" b="1" i="1" smtClean="0">
                        <a:latin typeface="Cambria Math"/>
                      </a:rPr>
                      <m:t>𝑨</m:t>
                    </m:r>
                  </m:oMath>
                </a14:m>
                <a:r>
                  <a:rPr lang="en-GB" b="1" dirty="0"/>
                  <a:t> and </a:t>
                </a:r>
                <a14:m>
                  <m:oMath xmlns:m="http://schemas.openxmlformats.org/officeDocument/2006/math">
                    <m:r>
                      <a:rPr lang="en-GB" b="1" i="1" smtClean="0">
                        <a:latin typeface="Cambria Math"/>
                      </a:rPr>
                      <m:t>𝑩</m:t>
                    </m:r>
                  </m:oMath>
                </a14:m>
                <a:r>
                  <a:rPr lang="en-GB" b="1" dirty="0"/>
                  <a:t> are </a:t>
                </a:r>
                <a:r>
                  <a:rPr lang="en-GB" b="1" u="sng" dirty="0"/>
                  <a:t>mutually exclusive</a:t>
                </a:r>
                <a:r>
                  <a:rPr lang="en-GB" b="1"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467544" y="2411026"/>
                <a:ext cx="6480720" cy="369332"/>
              </a:xfrm>
              <a:prstGeom prst="rect">
                <a:avLst/>
              </a:prstGeom>
              <a:blipFill rotWithShape="1">
                <a:blip r:embed="rId4" cstate="print"/>
                <a:stretch>
                  <a:fillRect l="-847" t="-8333"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55576" y="2805823"/>
                <a:ext cx="4608512" cy="830997"/>
              </a:xfrm>
              <a:prstGeom prst="rect">
                <a:avLst/>
              </a:prstGeom>
              <a:noFill/>
            </p:spPr>
            <p:txBody>
              <a:bodyPr wrap="square" rtlCol="0">
                <a:spAutoFit/>
              </a:bodyPr>
              <a:lstStyle/>
              <a:p>
                <a14:m>
                  <m:oMath xmlns:m="http://schemas.openxmlformats.org/officeDocument/2006/math">
                    <m: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r>
                          <a:rPr lang="en-GB" sz="2400" b="0" i="1" smtClean="0">
                            <a:latin typeface="Cambria Math"/>
                          </a:rPr>
                          <m:t>𝐴</m:t>
                        </m:r>
                        <m:r>
                          <a:rPr lang="en-GB" sz="2400" b="0" i="1" smtClean="0">
                            <a:latin typeface="Cambria Math"/>
                          </a:rPr>
                          <m:t>∩</m:t>
                        </m:r>
                        <m:r>
                          <a:rPr lang="en-GB" sz="2400" b="0" i="1" smtClean="0">
                            <a:latin typeface="Cambria Math"/>
                          </a:rPr>
                          <m:t>𝐵</m:t>
                        </m:r>
                      </m:e>
                    </m:d>
                    <m:r>
                      <a:rPr lang="en-GB" sz="2400" b="0" i="1" smtClean="0">
                        <a:latin typeface="Cambria Math"/>
                      </a:rPr>
                      <m:t>=0</m:t>
                    </m:r>
                  </m:oMath>
                </a14:m>
                <a:r>
                  <a:rPr lang="en-GB" sz="2400" b="0" dirty="0"/>
                  <a:t> </a:t>
                </a:r>
              </a:p>
              <a:p>
                <a14:m>
                  <m:oMath xmlns:m="http://schemas.openxmlformats.org/officeDocument/2006/math">
                    <m:r>
                      <a:rPr lang="en-GB" sz="2400" i="1">
                        <a:latin typeface="Cambria Math" panose="02040503050406030204" pitchFamily="18" charset="0"/>
                      </a:rPr>
                      <m:t>𝑃</m:t>
                    </m:r>
                    <m:d>
                      <m:dPr>
                        <m:ctrlPr>
                          <a:rPr lang="en-GB" sz="2400" b="0" i="1" smtClean="0">
                            <a:latin typeface="Cambria Math" panose="02040503050406030204" pitchFamily="18" charset="0"/>
                          </a:rPr>
                        </m:ctrlPr>
                      </m:dPr>
                      <m:e>
                        <m:r>
                          <a:rPr lang="en-GB" sz="2400" b="0" i="1" smtClean="0">
                            <a:latin typeface="Cambria Math"/>
                          </a:rPr>
                          <m:t>𝐴</m:t>
                        </m:r>
                        <m:r>
                          <a:rPr lang="en-GB" sz="2400" b="0" i="1" smtClean="0">
                            <a:latin typeface="Cambria Math"/>
                          </a:rPr>
                          <m:t>∪</m:t>
                        </m:r>
                        <m:r>
                          <a:rPr lang="en-GB" sz="2400" b="0" i="1" smtClean="0">
                            <a:latin typeface="Cambria Math"/>
                          </a:rPr>
                          <m:t>𝐵</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𝐴</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𝐵</m:t>
                        </m:r>
                      </m:e>
                    </m:d>
                  </m:oMath>
                </a14:m>
                <a:r>
                  <a:rPr lang="en-GB" sz="2400"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755576" y="2805823"/>
                <a:ext cx="4608512" cy="830997"/>
              </a:xfrm>
              <a:prstGeom prst="rect">
                <a:avLst/>
              </a:prstGeom>
              <a:blipFill>
                <a:blip r:embed="rId5"/>
                <a:stretch>
                  <a:fillRect l="-397"/>
                </a:stretch>
              </a:blipFill>
            </p:spPr>
            <p:txBody>
              <a:bodyPr/>
              <a:lstStyle/>
              <a:p>
                <a:r>
                  <a:rPr lang="en-GB">
                    <a:noFill/>
                  </a:rPr>
                  <a:t> </a:t>
                </a:r>
              </a:p>
            </p:txBody>
          </p:sp>
        </mc:Fallback>
      </mc:AlternateContent>
      <p:sp>
        <p:nvSpPr>
          <p:cNvPr id="9" name="TextBox 8"/>
          <p:cNvSpPr txBox="1"/>
          <p:nvPr/>
        </p:nvSpPr>
        <p:spPr>
          <a:xfrm>
            <a:off x="449040" y="3861048"/>
            <a:ext cx="6480720" cy="369332"/>
          </a:xfrm>
          <a:prstGeom prst="rect">
            <a:avLst/>
          </a:prstGeom>
          <a:noFill/>
        </p:spPr>
        <p:txBody>
          <a:bodyPr wrap="square" rtlCol="0">
            <a:spAutoFit/>
          </a:bodyPr>
          <a:lstStyle/>
          <a:p>
            <a:r>
              <a:rPr lang="en-GB" b="1" dirty="0"/>
              <a:t>In general:</a:t>
            </a:r>
          </a:p>
        </p:txBody>
      </p:sp>
      <mc:AlternateContent xmlns:mc="http://schemas.openxmlformats.org/markup-compatibility/2006" xmlns:a14="http://schemas.microsoft.com/office/drawing/2010/main">
        <mc:Choice Requires="a14">
          <p:sp>
            <p:nvSpPr>
              <p:cNvPr id="10" name="TextBox 9"/>
              <p:cNvSpPr txBox="1"/>
              <p:nvPr/>
            </p:nvSpPr>
            <p:spPr>
              <a:xfrm>
                <a:off x="755576" y="4509120"/>
                <a:ext cx="6048672" cy="1421992"/>
              </a:xfrm>
              <a:prstGeom prst="rect">
                <a:avLst/>
              </a:prstGeom>
              <a:noFill/>
            </p:spPr>
            <p:txBody>
              <a:bodyPr wrap="square" rtlCol="0">
                <a:spAutoFit/>
              </a:bodyPr>
              <a:lstStyle/>
              <a:p>
                <a:r>
                  <a:rPr lang="en-GB" sz="2400" b="0" dirty="0"/>
                  <a:t>P</a:t>
                </a:r>
                <a14:m>
                  <m:oMath xmlns:m="http://schemas.openxmlformats.org/officeDocument/2006/math">
                    <m:d>
                      <m:dPr>
                        <m:ctrlPr>
                          <a:rPr lang="en-GB" sz="2400" b="0" i="1" smtClean="0">
                            <a:latin typeface="Cambria Math" panose="02040503050406030204" pitchFamily="18" charset="0"/>
                          </a:rPr>
                        </m:ctrlPr>
                      </m:dPr>
                      <m:e>
                        <m:r>
                          <a:rPr lang="en-GB" sz="2400" b="0" i="1" smtClean="0">
                            <a:latin typeface="Cambria Math"/>
                          </a:rPr>
                          <m:t>𝐴</m:t>
                        </m:r>
                      </m:e>
                      <m:e>
                        <m:r>
                          <a:rPr lang="en-GB" sz="2400" b="0" i="1" smtClean="0">
                            <a:latin typeface="Cambria Math"/>
                          </a:rPr>
                          <m:t>𝐵</m:t>
                        </m:r>
                      </m:e>
                    </m:d>
                    <m:r>
                      <a:rPr lang="en-GB" sz="2400" b="0" i="1" smtClean="0">
                        <a:latin typeface="Cambria Math"/>
                      </a:rPr>
                      <m:t>=</m:t>
                    </m:r>
                    <m:f>
                      <m:fPr>
                        <m:ctrlPr>
                          <a:rPr lang="en-GB" sz="2400" b="0" i="1" smtClean="0">
                            <a:latin typeface="Cambria Math" panose="02040503050406030204" pitchFamily="18" charset="0"/>
                          </a:rPr>
                        </m:ctrlPr>
                      </m:fPr>
                      <m:num>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𝐴</m:t>
                            </m:r>
                            <m:r>
                              <a:rPr lang="en-GB" sz="2400" b="0" i="1" smtClean="0">
                                <a:latin typeface="Cambria Math"/>
                              </a:rPr>
                              <m:t>∩</m:t>
                            </m:r>
                            <m:r>
                              <a:rPr lang="en-GB" sz="2400" b="0" i="1" smtClean="0">
                                <a:latin typeface="Cambria Math"/>
                              </a:rPr>
                              <m:t>𝐵</m:t>
                            </m:r>
                          </m:e>
                        </m:d>
                      </m:num>
                      <m:den>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𝐵</m:t>
                            </m:r>
                          </m:e>
                        </m:d>
                      </m:den>
                    </m:f>
                  </m:oMath>
                </a14:m>
                <a:endParaRPr lang="en-GB" sz="2400" dirty="0"/>
              </a:p>
              <a:p>
                <a:endParaRPr lang="en-GB" sz="2400" dirty="0"/>
              </a:p>
              <a:p>
                <a:r>
                  <a:rPr lang="en-GB" sz="2400" b="0" dirty="0"/>
                  <a:t>P</a:t>
                </a:r>
                <a14:m>
                  <m:oMath xmlns:m="http://schemas.openxmlformats.org/officeDocument/2006/math">
                    <m:d>
                      <m:dPr>
                        <m:ctrlPr>
                          <a:rPr lang="en-GB" sz="2400" b="0" i="1" smtClean="0">
                            <a:latin typeface="Cambria Math" panose="02040503050406030204" pitchFamily="18" charset="0"/>
                          </a:rPr>
                        </m:ctrlPr>
                      </m:dPr>
                      <m:e>
                        <m:r>
                          <a:rPr lang="en-GB" sz="2400" b="0" i="1" smtClean="0">
                            <a:latin typeface="Cambria Math"/>
                          </a:rPr>
                          <m:t>𝐴</m:t>
                        </m:r>
                        <m:r>
                          <a:rPr lang="en-GB" sz="2400" b="0" i="1" smtClean="0">
                            <a:latin typeface="Cambria Math"/>
                          </a:rPr>
                          <m:t>∪</m:t>
                        </m:r>
                        <m:r>
                          <a:rPr lang="en-GB" sz="2400" b="0" i="1" smtClean="0">
                            <a:latin typeface="Cambria Math"/>
                          </a:rPr>
                          <m:t>𝐵</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𝐴</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𝐵</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𝐴</m:t>
                        </m:r>
                        <m:r>
                          <a:rPr lang="en-GB" sz="2400" b="0" i="1" smtClean="0">
                            <a:latin typeface="Cambria Math"/>
                          </a:rPr>
                          <m:t>∩</m:t>
                        </m:r>
                        <m:r>
                          <a:rPr lang="en-GB" sz="2400" b="0" i="1" smtClean="0">
                            <a:latin typeface="Cambria Math"/>
                          </a:rPr>
                          <m:t>𝐵</m:t>
                        </m:r>
                      </m:e>
                    </m:d>
                  </m:oMath>
                </a14:m>
                <a:endParaRPr lang="en-GB"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755576" y="4509120"/>
                <a:ext cx="6048672" cy="1421992"/>
              </a:xfrm>
              <a:prstGeom prst="rect">
                <a:avLst/>
              </a:prstGeom>
              <a:blipFill rotWithShape="1">
                <a:blip r:embed="rId6"/>
                <a:stretch>
                  <a:fillRect l="-1613" b="-9013"/>
                </a:stretch>
              </a:blipFill>
            </p:spPr>
            <p:txBody>
              <a:bodyPr/>
              <a:lstStyle/>
              <a:p>
                <a:r>
                  <a:rPr lang="en-GB">
                    <a:noFill/>
                  </a:rPr>
                  <a:t> </a:t>
                </a:r>
              </a:p>
            </p:txBody>
          </p:sp>
        </mc:Fallback>
      </mc:AlternateContent>
      <p:sp>
        <p:nvSpPr>
          <p:cNvPr id="11" name="Rectangle 10"/>
          <p:cNvSpPr/>
          <p:nvPr/>
        </p:nvSpPr>
        <p:spPr>
          <a:xfrm>
            <a:off x="2375400" y="1306056"/>
            <a:ext cx="1800200" cy="466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2123372" y="1772289"/>
            <a:ext cx="1800200" cy="466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2411760" y="2755088"/>
            <a:ext cx="1800200" cy="466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2383892" y="3221321"/>
            <a:ext cx="1800200" cy="466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2159732" y="4315200"/>
            <a:ext cx="1800200" cy="9361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2414317" y="5464879"/>
            <a:ext cx="3312368" cy="466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TextBox 16"/>
          <p:cNvSpPr txBox="1"/>
          <p:nvPr/>
        </p:nvSpPr>
        <p:spPr>
          <a:xfrm>
            <a:off x="117029" y="832520"/>
            <a:ext cx="341536" cy="369332"/>
          </a:xfrm>
          <a:prstGeom prst="rect">
            <a:avLst/>
          </a:prstGeom>
          <a:noFill/>
        </p:spPr>
        <p:txBody>
          <a:bodyPr wrap="square" rtlCol="0">
            <a:spAutoFit/>
          </a:bodyPr>
          <a:lstStyle/>
          <a:p>
            <a:r>
              <a:rPr lang="en-GB" dirty="0">
                <a:latin typeface="Wingdings" panose="05000000000000000000" pitchFamily="2" charset="2"/>
              </a:rPr>
              <a:t>!</a:t>
            </a:r>
          </a:p>
        </p:txBody>
      </p:sp>
      <p:sp>
        <p:nvSpPr>
          <p:cNvPr id="18" name="TextBox 17"/>
          <p:cNvSpPr txBox="1"/>
          <p:nvPr/>
        </p:nvSpPr>
        <p:spPr>
          <a:xfrm>
            <a:off x="5095303" y="3954155"/>
            <a:ext cx="2088804"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We first encountered this in the previous section.</a:t>
            </a:r>
          </a:p>
        </p:txBody>
      </p:sp>
      <p:cxnSp>
        <p:nvCxnSpPr>
          <p:cNvPr id="20" name="Straight Arrow Connector 19"/>
          <p:cNvCxnSpPr>
            <a:stCxn id="18" idx="1"/>
          </p:cNvCxnSpPr>
          <p:nvPr/>
        </p:nvCxnSpPr>
        <p:spPr>
          <a:xfrm flipH="1">
            <a:off x="4276725" y="4184988"/>
            <a:ext cx="818578" cy="339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6042644" y="4718920"/>
                <a:ext cx="2567956"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This is known as the </a:t>
                </a:r>
                <a:r>
                  <a:rPr lang="en-GB" sz="1200" b="1" u="sng" dirty="0"/>
                  <a:t>Addition Law</a:t>
                </a:r>
                <a:r>
                  <a:rPr lang="en-GB" sz="1200" b="1" dirty="0"/>
                  <a:t>.</a:t>
                </a:r>
              </a:p>
              <a:p>
                <a:r>
                  <a:rPr lang="en-GB" sz="1200" b="1" dirty="0"/>
                  <a:t>Informal Proof</a:t>
                </a:r>
                <a:r>
                  <a:rPr lang="en-GB" sz="1200" dirty="0"/>
                  <a:t>: If we added the probabilities in the </a:t>
                </a:r>
                <a14:m>
                  <m:oMath xmlns:m="http://schemas.openxmlformats.org/officeDocument/2006/math">
                    <m:r>
                      <a:rPr lang="en-GB" sz="1200" b="0" i="1" smtClean="0">
                        <a:latin typeface="Cambria Math" panose="02040503050406030204" pitchFamily="18" charset="0"/>
                      </a:rPr>
                      <m:t>𝐴</m:t>
                    </m:r>
                  </m:oMath>
                </a14:m>
                <a:r>
                  <a:rPr lang="en-GB" sz="1200" dirty="0"/>
                  <a:t> and </a:t>
                </a:r>
                <a14:m>
                  <m:oMath xmlns:m="http://schemas.openxmlformats.org/officeDocument/2006/math">
                    <m:r>
                      <a:rPr lang="en-GB" sz="1200" b="0" i="1" smtClean="0">
                        <a:latin typeface="Cambria Math" panose="02040503050406030204" pitchFamily="18" charset="0"/>
                      </a:rPr>
                      <m:t>𝐵</m:t>
                    </m:r>
                  </m:oMath>
                </a14:m>
                <a:r>
                  <a:rPr lang="en-GB" sz="1200" dirty="0"/>
                  <a:t> sets in the Venn Diagram, we’d be double counting the intersection, so subtract so that it’s only counted once.</a:t>
                </a:r>
              </a:p>
            </p:txBody>
          </p:sp>
        </mc:Choice>
        <mc:Fallback xmlns="">
          <p:sp>
            <p:nvSpPr>
              <p:cNvPr id="21" name="TextBox 20"/>
              <p:cNvSpPr txBox="1">
                <a:spLocks noRot="1" noChangeAspect="1" noMove="1" noResize="1" noEditPoints="1" noAdjustHandles="1" noChangeArrowheads="1" noChangeShapeType="1" noTextEdit="1"/>
              </p:cNvSpPr>
              <p:nvPr/>
            </p:nvSpPr>
            <p:spPr>
              <a:xfrm>
                <a:off x="6042644" y="4718920"/>
                <a:ext cx="2567956" cy="1200329"/>
              </a:xfrm>
              <a:prstGeom prst="rect">
                <a:avLst/>
              </a:prstGeom>
              <a:blipFill>
                <a:blip r:embed="rId7"/>
                <a:stretch>
                  <a:fillRect r="-235" b="-1990"/>
                </a:stretch>
              </a:blipFill>
            </p:spPr>
            <p:txBody>
              <a:bodyPr/>
              <a:lstStyle/>
              <a:p>
                <a:r>
                  <a:rPr lang="en-GB">
                    <a:noFill/>
                  </a:rPr>
                  <a:t> </a:t>
                </a:r>
              </a:p>
            </p:txBody>
          </p:sp>
        </mc:Fallback>
      </mc:AlternateContent>
      <p:cxnSp>
        <p:nvCxnSpPr>
          <p:cNvPr id="22" name="Straight Arrow Connector 21"/>
          <p:cNvCxnSpPr/>
          <p:nvPr/>
        </p:nvCxnSpPr>
        <p:spPr>
          <a:xfrm flipH="1">
            <a:off x="5224066" y="5001190"/>
            <a:ext cx="818578" cy="339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52640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4" restart="whenNotActive" fill="hold" evtFilter="cancelBubble" nodeType="interactiveSeq">
                <p:stCondLst>
                  <p:cond evt="onClick" delay="0">
                    <p:tgtEl>
                      <p:spTgt spid="13"/>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6" restart="whenNotActive" fill="hold" evtFilter="cancelBubble" nodeType="interactiveSeq">
                <p:stCondLst>
                  <p:cond evt="onClick" delay="0">
                    <p:tgtEl>
                      <p:spTgt spid="15"/>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32" restart="whenNotActive" fill="hold" evtFilter="cancelBubble" nodeType="interactiveSeq">
                <p:stCondLst>
                  <p:cond evt="onClick" delay="0">
                    <p:tgtEl>
                      <p:spTgt spid="16"/>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nextCondLst>
                <p:cond evt="onClick" delay="0">
                  <p:tgtEl>
                    <p:spTgt spid="16"/>
                  </p:tgtEl>
                </p:cond>
              </p:nextCondLst>
            </p:seq>
          </p:childTnLst>
        </p:cTn>
      </p:par>
    </p:tnLst>
    <p:bldLst>
      <p:bldP spid="11" grpId="0" animBg="1"/>
      <p:bldP spid="12" grpId="0" animBg="1"/>
      <p:bldP spid="13" grpId="0" animBg="1"/>
      <p:bldP spid="14" grpId="0" animBg="1"/>
      <p:bldP spid="15" grpId="0" animBg="1"/>
      <p:bldP spid="16" grpId="0" animBg="1"/>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29151</TotalTime>
  <Words>1696</Words>
  <Application>Microsoft Macintosh PowerPoint</Application>
  <PresentationFormat>On-screen Show (4:3)</PresentationFormat>
  <Paragraphs>300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Times New Roman</vt:lpstr>
      <vt:lpstr>Wingdings</vt:lpstr>
      <vt:lpstr>Office Theme</vt:lpstr>
      <vt:lpstr>Stats Yr2 Chapter 2 :: Conditional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Microsoft Office User</cp:lastModifiedBy>
  <cp:revision>1113</cp:revision>
  <dcterms:created xsi:type="dcterms:W3CDTF">2013-02-28T07:36:55Z</dcterms:created>
  <dcterms:modified xsi:type="dcterms:W3CDTF">2023-03-14T12:24:31Z</dcterms:modified>
</cp:coreProperties>
</file>