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61" r:id="rId7"/>
    <p:sldId id="264" r:id="rId8"/>
    <p:sldId id="263" r:id="rId9"/>
    <p:sldId id="262" r:id="rId10"/>
    <p:sldId id="266" r:id="rId11"/>
    <p:sldId id="265" r:id="rId12"/>
    <p:sldId id="267" r:id="rId13"/>
    <p:sldId id="269" r:id="rId14"/>
    <p:sldId id="268" r:id="rId15"/>
    <p:sldId id="256" r:id="rId16"/>
    <p:sldId id="270" r:id="rId17"/>
    <p:sldId id="260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9D7E-1685-4E4A-8096-C00F4DC5A5C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9C62-19FD-4A2B-8FE2-8DE20332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19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838200"/>
            <a:ext cx="913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Defn:</a:t>
            </a:r>
            <a:r>
              <a:rPr lang="en-US" sz="2800"/>
              <a:t>  A relation is a set of ordered pairs.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1524000"/>
          <a:ext cx="50022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082800" imgH="215900" progId="Equation.3">
                  <p:embed/>
                </p:oleObj>
              </mc:Choice>
              <mc:Fallback>
                <p:oleObj name="Equation" r:id="rId3" imgW="208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0022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4529138"/>
          <a:ext cx="1735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685502" imgH="215806" progId="Equation.3">
                  <p:embed/>
                </p:oleObj>
              </mc:Choice>
              <mc:Fallback>
                <p:oleObj name="Equation" r:id="rId5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29138"/>
                        <a:ext cx="17351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78213" y="3081338"/>
          <a:ext cx="11287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469696" imgH="215806" progId="Equation.3">
                  <p:embed/>
                </p:oleObj>
              </mc:Choice>
              <mc:Fallback>
                <p:oleObj name="Equation" r:id="rId7" imgW="4696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081338"/>
                        <a:ext cx="11287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13088" y="4529138"/>
          <a:ext cx="22844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9" imgW="952087" imgH="215806" progId="Equation.3">
                  <p:embed/>
                </p:oleObj>
              </mc:Choice>
              <mc:Fallback>
                <p:oleObj name="Equation" r:id="rId9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529138"/>
                        <a:ext cx="22844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2395538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Domain:</a:t>
            </a:r>
            <a:r>
              <a:rPr lang="en-US" sz="2800" dirty="0">
                <a:cs typeface="Times New Roman" pitchFamily="18" charset="0"/>
              </a:rPr>
              <a:t> The x values of the ordered pair.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447800" y="3081338"/>
          <a:ext cx="19272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1" imgW="761669" imgH="215806" progId="Equation.3">
                  <p:embed/>
                </p:oleObj>
              </mc:Choice>
              <mc:Fallback>
                <p:oleObj name="Equation" r:id="rId11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81338"/>
                        <a:ext cx="19272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3843338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Range:</a:t>
            </a:r>
            <a:r>
              <a:rPr lang="en-US" sz="2800" dirty="0">
                <a:cs typeface="Times New Roman" pitchFamily="18" charset="0"/>
              </a:rPr>
              <a:t> The y values of the ordered pair.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784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0038" y="1295400"/>
            <a:ext cx="338931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Find the domain and range of the function graphed to the right.  Use interval notation.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900488" y="1076325"/>
            <a:ext cx="5045075" cy="5029200"/>
            <a:chOff x="2457" y="678"/>
            <a:chExt cx="3178" cy="316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457" y="678"/>
              <a:ext cx="3178" cy="3168"/>
              <a:chOff x="370" y="518"/>
              <a:chExt cx="3178" cy="3168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/>
                  <a:t>x</a:t>
                </a: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/>
                  <a:t>y</a:t>
                </a:r>
              </a:p>
            </p:txBody>
          </p:sp>
        </p:grpSp>
        <p:sp>
          <p:nvSpPr>
            <p:cNvPr id="5" name="Line 37"/>
            <p:cNvSpPr>
              <a:spLocks noChangeShapeType="1"/>
            </p:cNvSpPr>
            <p:nvPr/>
          </p:nvSpPr>
          <p:spPr bwMode="auto">
            <a:xfrm flipV="1">
              <a:off x="4325" y="925"/>
              <a:ext cx="925" cy="18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 flipH="1" flipV="1">
              <a:off x="3401" y="918"/>
              <a:ext cx="925" cy="18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57188" y="4137025"/>
            <a:ext cx="158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Domain: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3971925" y="4841875"/>
            <a:ext cx="4557713" cy="0"/>
          </a:xfrm>
          <a:prstGeom prst="line">
            <a:avLst/>
          </a:prstGeom>
          <a:noFill/>
          <a:ln w="12700">
            <a:solidFill>
              <a:srgbClr val="D028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592763" y="4841875"/>
            <a:ext cx="134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D02800"/>
                </a:solidFill>
                <a:latin typeface="Arial" charset="0"/>
                <a:cs typeface="Arial" charset="0"/>
              </a:rPr>
              <a:t>Domain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4751388" y="4362450"/>
            <a:ext cx="2098675" cy="0"/>
          </a:xfrm>
          <a:prstGeom prst="line">
            <a:avLst/>
          </a:prstGeom>
          <a:noFill/>
          <a:ln w="12700">
            <a:solidFill>
              <a:srgbClr val="317FC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58775" y="4799013"/>
            <a:ext cx="139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Range: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4737100" y="1589088"/>
            <a:ext cx="0" cy="2773362"/>
          </a:xfrm>
          <a:prstGeom prst="line">
            <a:avLst/>
          </a:prstGeom>
          <a:noFill/>
          <a:ln w="12700">
            <a:solidFill>
              <a:srgbClr val="317FC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3852863" y="2773363"/>
            <a:ext cx="1017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317FCD"/>
                </a:solidFill>
              </a:rPr>
              <a:t>Range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828800" y="4138613"/>
            <a:ext cx="152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(– 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, )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1720850" y="4813300"/>
            <a:ext cx="1452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[– </a:t>
            </a:r>
            <a:r>
              <a:rPr lang="en-US" sz="2800">
                <a:latin typeface="Arial" charset="0"/>
                <a:cs typeface="Arial" charset="0"/>
                <a:sym typeface="Symbol" pitchFamily="18" charset="2"/>
              </a:rPr>
              <a:t>2, )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1113" y="604838"/>
            <a:ext cx="913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  <a:cs typeface="Times New Roman" pitchFamily="18" charset="0"/>
              </a:rPr>
              <a:t>Domain and Range from Graphs</a:t>
            </a:r>
            <a:endParaRPr lang="en-US" sz="2800" b="1">
              <a:solidFill>
                <a:srgbClr val="00B0F0"/>
              </a:solidFill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3488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" y="3886200"/>
            <a:ext cx="8358187" cy="241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13" y="631825"/>
            <a:ext cx="9132887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/>
              <a:t>Function Notation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4088" y="2614613"/>
          <a:ext cx="2055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812447" imgH="215806" progId="Equation.3">
                  <p:embed/>
                </p:oleObj>
              </mc:Choice>
              <mc:Fallback>
                <p:oleObj name="Equation" r:id="rId4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614613"/>
                        <a:ext cx="20558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08350" y="2670175"/>
          <a:ext cx="18907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787058" imgH="215806" progId="Equation.3">
                  <p:embed/>
                </p:oleObj>
              </mc:Choice>
              <mc:Fallback>
                <p:oleObj name="Equation" r:id="rId6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670175"/>
                        <a:ext cx="18907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32125" y="3338513"/>
          <a:ext cx="2346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8" imgW="977476" imgH="215806" progId="Equation.3">
                  <p:embed/>
                </p:oleObj>
              </mc:Choice>
              <mc:Fallback>
                <p:oleObj name="Equation" r:id="rId8" imgW="97747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338513"/>
                        <a:ext cx="2346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1160463"/>
            <a:ext cx="752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cs typeface="Times New Roman" pitchFamily="18" charset="0"/>
              </a:rPr>
              <a:t>Shorthand for stating that an equation is a function.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38200" y="2743200"/>
          <a:ext cx="1574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0" imgW="622030" imgH="203112" progId="Equation.3">
                  <p:embed/>
                </p:oleObj>
              </mc:Choice>
              <mc:Fallback>
                <p:oleObj name="Equation" r:id="rId10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1574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1684338"/>
            <a:ext cx="88630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cs typeface="Times New Roman" pitchFamily="18" charset="0"/>
              </a:rPr>
              <a:t>Defines the independent variable (usually x) and the dependent variable (usually y).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3.6 – Function Notation</a:t>
            </a:r>
          </a:p>
        </p:txBody>
      </p:sp>
    </p:spTree>
    <p:extLst>
      <p:ext uri="{BB962C8B-B14F-4D97-AF65-F5344CB8AC3E}">
        <p14:creationId xmlns:p14="http://schemas.microsoft.com/office/powerpoint/2010/main" val="10911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7988" y="1757363"/>
          <a:ext cx="20129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837836" imgH="215806" progId="Equation.3">
                  <p:embed/>
                </p:oleObj>
              </mc:Choice>
              <mc:Fallback>
                <p:oleObj name="Equation" r:id="rId3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757363"/>
                        <a:ext cx="20129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463" y="6096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70C0"/>
                </a:solidFill>
                <a:cs typeface="Times New Roman" pitchFamily="18" charset="0"/>
              </a:rPr>
              <a:t>Function notation also defines the value of x that is to be use to calculate the corresponding value of y.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21653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901309" imgH="215806" progId="Equation.3">
                  <p:embed/>
                </p:oleObj>
              </mc:Choice>
              <mc:Fallback>
                <p:oleObj name="Equation" r:id="rId5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21653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352800"/>
          <a:ext cx="1219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507780" imgH="215806" progId="Equation.3">
                  <p:embed/>
                </p:oleObj>
              </mc:Choice>
              <mc:Fallback>
                <p:oleObj name="Equation" r:id="rId7" imgW="5077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1219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3960813"/>
          <a:ext cx="762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317087" imgH="215619" progId="Equation.3">
                  <p:embed/>
                </p:oleObj>
              </mc:Choice>
              <mc:Fallback>
                <p:oleObj name="Equation" r:id="rId9" imgW="317087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0813"/>
                        <a:ext cx="7620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44863" y="1676400"/>
            <a:ext cx="2092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x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) = 4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x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 – 1</a:t>
            </a:r>
          </a:p>
          <a:p>
            <a:pPr algn="ctr"/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find 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(2).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03575" y="2635250"/>
            <a:ext cx="237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2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) = 4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(2)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 – 1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44863" y="3175000"/>
            <a:ext cx="193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2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) = 8 – 1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4238" y="3698875"/>
            <a:ext cx="1333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f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2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) = 7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76638" y="4222750"/>
            <a:ext cx="102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(</a:t>
            </a:r>
            <a:r>
              <a:rPr lang="en-US" sz="2800" i="1">
                <a:solidFill>
                  <a:srgbClr val="7030A0"/>
                </a:solidFill>
                <a:latin typeface="Arial" charset="0"/>
                <a:cs typeface="Arial" charset="0"/>
              </a:rPr>
              <a:t>2, 7</a:t>
            </a:r>
            <a:r>
              <a:rPr lang="en-US" sz="2800">
                <a:solidFill>
                  <a:srgbClr val="7030A0"/>
                </a:solidFill>
                <a:latin typeface="Arial" charset="0"/>
                <a:cs typeface="Arial" charset="0"/>
              </a:rPr>
              <a:t>)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0300" y="1662113"/>
            <a:ext cx="24971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) =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x</a:t>
            </a:r>
            <a:r>
              <a:rPr lang="en-US" sz="28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 – 2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x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find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(–3). 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38" y="2641600"/>
            <a:ext cx="32940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–3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) =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(-3)</a:t>
            </a:r>
            <a:r>
              <a:rPr lang="en-US" sz="2800" baseline="300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 – 2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(-3)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6638" y="3175000"/>
            <a:ext cx="26844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–3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) =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9 + 6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4125" y="3705225"/>
            <a:ext cx="22494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–3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) =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15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38" y="4222750"/>
            <a:ext cx="2249487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–3, 15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7863" y="2154238"/>
            <a:ext cx="1504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Arial" charset="0"/>
                <a:cs typeface="Arial" charset="0"/>
              </a:rPr>
              <a:t>find </a:t>
            </a:r>
            <a:r>
              <a:rPr lang="en-US" sz="2800" i="1">
                <a:latin typeface="Arial" charset="0"/>
                <a:cs typeface="Arial" charset="0"/>
              </a:rPr>
              <a:t>f</a:t>
            </a:r>
            <a:r>
              <a:rPr lang="en-US" sz="2800">
                <a:latin typeface="Arial" charset="0"/>
                <a:cs typeface="Arial" charset="0"/>
              </a:rPr>
              <a:t>(3).</a:t>
            </a:r>
            <a:endParaRPr lang="en-US" sz="280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3.6 – Function Notation</a:t>
            </a:r>
          </a:p>
        </p:txBody>
      </p:sp>
    </p:spTree>
    <p:extLst>
      <p:ext uri="{BB962C8B-B14F-4D97-AF65-F5344CB8AC3E}">
        <p14:creationId xmlns:p14="http://schemas.microsoft.com/office/powerpoint/2010/main" val="37441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3675" y="781050"/>
            <a:ext cx="3178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Given the graph of the following function, find each function value by inspecting the graph</a:t>
            </a:r>
            <a:r>
              <a:rPr lang="en-US" sz="280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839788" y="3111500"/>
            <a:ext cx="1065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i="1">
                <a:solidFill>
                  <a:srgbClr val="FF0000"/>
                </a:solidFill>
              </a:rPr>
              <a:t>f</a:t>
            </a:r>
            <a:r>
              <a:rPr lang="en-US" sz="2800">
                <a:solidFill>
                  <a:srgbClr val="FF0000"/>
                </a:solidFill>
              </a:rPr>
              <a:t>(5) =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811338" y="3100388"/>
            <a:ext cx="433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814763" y="898525"/>
            <a:ext cx="5045075" cy="5029200"/>
            <a:chOff x="370" y="518"/>
            <a:chExt cx="3178" cy="3168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i="1"/>
                <a:t>x</a:t>
              </a: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i="1"/>
                <a:t>y</a:t>
              </a: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4351338" y="1268413"/>
            <a:ext cx="3352800" cy="4478337"/>
            <a:chOff x="2741" y="1073"/>
            <a:chExt cx="2112" cy="2821"/>
          </a:xfrm>
        </p:grpSpPr>
        <p:sp>
          <p:nvSpPr>
            <p:cNvPr id="39" name="Arc 43"/>
            <p:cNvSpPr>
              <a:spLocks/>
            </p:cNvSpPr>
            <p:nvPr/>
          </p:nvSpPr>
          <p:spPr bwMode="auto">
            <a:xfrm flipV="1">
              <a:off x="4169" y="1073"/>
              <a:ext cx="684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44"/>
            <p:cNvSpPr>
              <a:spLocks/>
            </p:cNvSpPr>
            <p:nvPr/>
          </p:nvSpPr>
          <p:spPr bwMode="auto">
            <a:xfrm flipH="1" flipV="1">
              <a:off x="3888" y="2124"/>
              <a:ext cx="281" cy="202"/>
            </a:xfrm>
            <a:custGeom>
              <a:avLst/>
              <a:gdLst>
                <a:gd name="T0" fmla="*/ 0 w 21589"/>
                <a:gd name="T1" fmla="*/ 0 h 21600"/>
                <a:gd name="T2" fmla="*/ 0 w 21589"/>
                <a:gd name="T3" fmla="*/ 0 h 21600"/>
                <a:gd name="T4" fmla="*/ 0 w 215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89"/>
                <a:gd name="T10" fmla="*/ 0 h 21600"/>
                <a:gd name="T11" fmla="*/ 21589 w 215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89" h="21600" fill="none" extrusionOk="0">
                  <a:moveTo>
                    <a:pt x="-1" y="0"/>
                  </a:moveTo>
                  <a:cubicBezTo>
                    <a:pt x="11666" y="0"/>
                    <a:pt x="21224" y="9263"/>
                    <a:pt x="21589" y="20923"/>
                  </a:cubicBezTo>
                </a:path>
                <a:path w="21589" h="21600" stroke="0" extrusionOk="0">
                  <a:moveTo>
                    <a:pt x="-1" y="0"/>
                  </a:moveTo>
                  <a:cubicBezTo>
                    <a:pt x="11666" y="0"/>
                    <a:pt x="21224" y="9263"/>
                    <a:pt x="21589" y="209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45"/>
            <p:cNvSpPr>
              <a:spLocks/>
            </p:cNvSpPr>
            <p:nvPr/>
          </p:nvSpPr>
          <p:spPr bwMode="auto">
            <a:xfrm>
              <a:off x="3625" y="1939"/>
              <a:ext cx="259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rc 46"/>
            <p:cNvSpPr>
              <a:spLocks/>
            </p:cNvSpPr>
            <p:nvPr/>
          </p:nvSpPr>
          <p:spPr bwMode="auto">
            <a:xfrm flipH="1">
              <a:off x="2741" y="1936"/>
              <a:ext cx="893" cy="19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2808" y="1894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)</a:t>
              </a:r>
            </a:p>
          </p:txBody>
        </p:sp>
      </p:grp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866775" y="3698875"/>
            <a:ext cx="106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i="1">
                <a:solidFill>
                  <a:srgbClr val="00B050"/>
                </a:solidFill>
              </a:rPr>
              <a:t>f</a:t>
            </a:r>
            <a:r>
              <a:rPr lang="en-US" sz="2800">
                <a:solidFill>
                  <a:srgbClr val="00B050"/>
                </a:solidFill>
              </a:rPr>
              <a:t>(4) =</a:t>
            </a: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827213" y="3687763"/>
            <a:ext cx="433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768350" y="4333875"/>
            <a:ext cx="1335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i="1">
                <a:solidFill>
                  <a:srgbClr val="0070C0"/>
                </a:solidFill>
              </a:rPr>
              <a:t>f</a:t>
            </a:r>
            <a:r>
              <a:rPr lang="en-US" sz="2800">
                <a:solidFill>
                  <a:srgbClr val="0070C0"/>
                </a:solidFill>
              </a:rPr>
              <a:t>(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0070C0"/>
                </a:solidFill>
              </a:rPr>
              <a:t>5) =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981200" y="4322763"/>
            <a:ext cx="611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70C0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793750" y="49561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i="1">
                <a:solidFill>
                  <a:srgbClr val="FF6600"/>
                </a:solidFill>
              </a:rPr>
              <a:t>f</a:t>
            </a:r>
            <a:r>
              <a:rPr lang="en-US" sz="2800">
                <a:solidFill>
                  <a:srgbClr val="FF6600"/>
                </a:solidFill>
              </a:rPr>
              <a:t>(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FF6600"/>
                </a:solidFill>
              </a:rPr>
              <a:t>6) =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2039938" y="494506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510463" y="1203325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219650" y="2078037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</a:rPr>
              <a:t> ●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57701" y="3650456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</a:rPr>
              <a:t>●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202113" y="5204619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●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3.6 – Function Notation</a:t>
            </a:r>
          </a:p>
        </p:txBody>
      </p:sp>
    </p:spTree>
    <p:extLst>
      <p:ext uri="{BB962C8B-B14F-4D97-AF65-F5344CB8AC3E}">
        <p14:creationId xmlns:p14="http://schemas.microsoft.com/office/powerpoint/2010/main" val="283165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3.6 – Function Notation</a:t>
            </a:r>
          </a:p>
        </p:txBody>
      </p:sp>
    </p:spTree>
    <p:extLst>
      <p:ext uri="{BB962C8B-B14F-4D97-AF65-F5344CB8AC3E}">
        <p14:creationId xmlns:p14="http://schemas.microsoft.com/office/powerpoint/2010/main" val="41929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" y="4495800"/>
          <a:ext cx="806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457002" imgH="165028" progId="Equation.3">
                  <p:embed/>
                </p:oleObj>
              </mc:Choice>
              <mc:Fallback>
                <p:oleObj name="Equation" r:id="rId3" imgW="4570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806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4419600"/>
          <a:ext cx="10287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634449" imgH="215713" progId="Equation.3">
                  <p:embed/>
                </p:oleObj>
              </mc:Choice>
              <mc:Fallback>
                <p:oleObj name="Equation" r:id="rId5" imgW="63444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10287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4038600"/>
          <a:ext cx="11588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723586" imgH="215806" progId="Equation.3">
                  <p:embed/>
                </p:oleObj>
              </mc:Choice>
              <mc:Fallback>
                <p:oleObj name="Equation" r:id="rId7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11588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0025" y="4038600"/>
          <a:ext cx="9858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9" imgW="558558" imgH="177723" progId="Equation.3">
                  <p:embed/>
                </p:oleObj>
              </mc:Choice>
              <mc:Fallback>
                <p:oleObj name="Equation" r:id="rId9" imgW="55855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038600"/>
                        <a:ext cx="9858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600200"/>
          <a:ext cx="1143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57650" y="1600200"/>
          <a:ext cx="1143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600200"/>
          <a:ext cx="1143000" cy="2225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29000" y="4495800"/>
          <a:ext cx="806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1" imgW="457002" imgH="165028" progId="Equation.3">
                  <p:embed/>
                </p:oleObj>
              </mc:Choice>
              <mc:Fallback>
                <p:oleObj name="Equation" r:id="rId11" imgW="4570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806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419600" y="4419600"/>
          <a:ext cx="12144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2" imgW="748975" imgH="215806" progId="Equation.3">
                  <p:embed/>
                </p:oleObj>
              </mc:Choice>
              <mc:Fallback>
                <p:oleObj name="Equation" r:id="rId12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12144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410075" y="4038600"/>
          <a:ext cx="15446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4" imgW="964781" imgH="215806" progId="Equation.3">
                  <p:embed/>
                </p:oleObj>
              </mc:Choice>
              <mc:Fallback>
                <p:oleObj name="Equation" r:id="rId14" imgW="96478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038600"/>
                        <a:ext cx="15446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29000" y="4038600"/>
          <a:ext cx="9858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6" imgW="558558" imgH="177723" progId="Equation.3">
                  <p:embed/>
                </p:oleObj>
              </mc:Choice>
              <mc:Fallback>
                <p:oleObj name="Equation" r:id="rId16" imgW="55855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9858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477000" y="4495800"/>
          <a:ext cx="806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7" imgW="457002" imgH="165028" progId="Equation.3">
                  <p:embed/>
                </p:oleObj>
              </mc:Choice>
              <mc:Fallback>
                <p:oleObj name="Equation" r:id="rId17" imgW="4570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95800"/>
                        <a:ext cx="8064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597775" y="4419600"/>
          <a:ext cx="11953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8" imgW="736280" imgH="215806" progId="Equation.3">
                  <p:embed/>
                </p:oleObj>
              </mc:Choice>
              <mc:Fallback>
                <p:oleObj name="Equation" r:id="rId18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419600"/>
                        <a:ext cx="11953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604125" y="4038600"/>
          <a:ext cx="14017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20" imgW="875920" imgH="215806" progId="Equation.3">
                  <p:embed/>
                </p:oleObj>
              </mc:Choice>
              <mc:Fallback>
                <p:oleObj name="Equation" r:id="rId20" imgW="87592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4038600"/>
                        <a:ext cx="140176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477000" y="4038600"/>
          <a:ext cx="9858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22" imgW="558558" imgH="177723" progId="Equation.3">
                  <p:embed/>
                </p:oleObj>
              </mc:Choice>
              <mc:Fallback>
                <p:oleObj name="Equation" r:id="rId22" imgW="55855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038600"/>
                        <a:ext cx="9858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0" y="612775"/>
            <a:ext cx="9132888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State the domain and range of each relation.</a:t>
            </a:r>
            <a:endParaRPr lang="en-US" sz="280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37125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838200"/>
            <a:ext cx="91440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Defn:</a:t>
            </a:r>
            <a:r>
              <a:rPr lang="en-US" sz="2800"/>
              <a:t>  A function is a relation where every x value has one and only one value of y assigned to it.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0" y="3189288"/>
          <a:ext cx="1143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50" y="3189288"/>
          <a:ext cx="1143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73913" y="3189288"/>
          <a:ext cx="1143000" cy="2225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6750" y="5551488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cs typeface="Times New Roman" pitchFamily="18" charset="0"/>
              </a:rPr>
              <a:t>function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0" y="555148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cs typeface="Times New Roman" pitchFamily="18" charset="0"/>
              </a:rPr>
              <a:t>not a function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162800" y="5537200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>
                <a:cs typeface="Times New Roman" pitchFamily="18" charset="0"/>
              </a:rPr>
              <a:t>function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1828800"/>
            <a:ext cx="9144000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7030A0"/>
                </a:solidFill>
              </a:rPr>
              <a:t>State whether or not the following relations could be a function or not.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5814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4724400"/>
            <a:ext cx="1143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2950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4600" y="609600"/>
            <a:ext cx="38481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Functions and Equations.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25500" y="2232025"/>
          <a:ext cx="1143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647419" imgH="203112" progId="Equation.3">
                  <p:embed/>
                </p:oleObj>
              </mc:Choice>
              <mc:Fallback>
                <p:oleObj name="Equation" r:id="rId3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232025"/>
                        <a:ext cx="1143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088" y="2863850"/>
          <a:ext cx="1143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2738" y="2863850"/>
          <a:ext cx="1143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27888" y="2863850"/>
          <a:ext cx="1143000" cy="2225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67200" y="2209800"/>
          <a:ext cx="7397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419100" imgH="228600" progId="Equation.3">
                  <p:embed/>
                </p:oleObj>
              </mc:Choice>
              <mc:Fallback>
                <p:oleObj name="Equation" r:id="rId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7397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91400" y="2209800"/>
          <a:ext cx="7397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09800"/>
                        <a:ext cx="7397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9775" y="5257800"/>
            <a:ext cx="124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cs typeface="Times New Roman" pitchFamily="18" charset="0"/>
              </a:rPr>
              <a:t>function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14800" y="5265738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cs typeface="Times New Roman" pitchFamily="18" charset="0"/>
              </a:rPr>
              <a:t>function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84988" y="525780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cs typeface="Times New Roman" pitchFamily="18" charset="0"/>
              </a:rPr>
              <a:t>not a function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1173163"/>
            <a:ext cx="9144000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7030A0"/>
                </a:solidFill>
              </a:rPr>
              <a:t>State whether or not the following equations are functions or not.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11277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113" y="1490663"/>
            <a:ext cx="91328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chemeClr val="accent2"/>
              </a:buClr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Vertical Line Test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2300"/>
            <a:ext cx="91328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2800">
                <a:solidFill>
                  <a:srgbClr val="7030A0"/>
                </a:solidFill>
                <a:latin typeface="Arial" charset="0"/>
                <a:ea typeface="ＭＳ Ｐゴシック" pitchFamily="34" charset="-128"/>
                <a:cs typeface="Arial" charset="0"/>
              </a:rPr>
              <a:t>Graphs can be used to determine if a relation is a function.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13" y="2100263"/>
            <a:ext cx="91217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ＭＳ Ｐゴシック" pitchFamily="34" charset="-128"/>
                <a:cs typeface="Arial" charset="0"/>
              </a:rPr>
              <a:t>If a vertical line can be drawn so that it intersects a graph of an equation more than once, then the equation is not a function.</a:t>
            </a:r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4191000" y="3810000"/>
            <a:ext cx="28194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24600" y="3657600"/>
            <a:ext cx="0" cy="190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71513" y="3908425"/>
            <a:ext cx="1700212" cy="1149350"/>
          </a:xfrm>
          <a:custGeom>
            <a:avLst/>
            <a:gdLst>
              <a:gd name="connsiteX0" fmla="*/ 0 w 1699327"/>
              <a:gd name="connsiteY0" fmla="*/ 0 h 1149069"/>
              <a:gd name="connsiteX1" fmla="*/ 153749 w 1699327"/>
              <a:gd name="connsiteY1" fmla="*/ 606903 h 1149069"/>
              <a:gd name="connsiteX2" fmla="*/ 469338 w 1699327"/>
              <a:gd name="connsiteY2" fmla="*/ 825388 h 1149069"/>
              <a:gd name="connsiteX3" fmla="*/ 882032 w 1699327"/>
              <a:gd name="connsiteY3" fmla="*/ 582627 h 1149069"/>
              <a:gd name="connsiteX4" fmla="*/ 1124793 w 1699327"/>
              <a:gd name="connsiteY4" fmla="*/ 226577 h 1149069"/>
              <a:gd name="connsiteX5" fmla="*/ 1488934 w 1699327"/>
              <a:gd name="connsiteY5" fmla="*/ 525982 h 1149069"/>
              <a:gd name="connsiteX6" fmla="*/ 1699327 w 1699327"/>
              <a:gd name="connsiteY6" fmla="*/ 1149069 h 1149069"/>
              <a:gd name="connsiteX7" fmla="*/ 1699327 w 1699327"/>
              <a:gd name="connsiteY7" fmla="*/ 1149069 h 114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9327" h="1149069">
                <a:moveTo>
                  <a:pt x="0" y="0"/>
                </a:moveTo>
                <a:cubicBezTo>
                  <a:pt x="37763" y="234669"/>
                  <a:pt x="75526" y="469338"/>
                  <a:pt x="153749" y="606903"/>
                </a:cubicBezTo>
                <a:cubicBezTo>
                  <a:pt x="231972" y="744468"/>
                  <a:pt x="347958" y="829434"/>
                  <a:pt x="469338" y="825388"/>
                </a:cubicBezTo>
                <a:cubicBezTo>
                  <a:pt x="590718" y="821342"/>
                  <a:pt x="772790" y="682429"/>
                  <a:pt x="882032" y="582627"/>
                </a:cubicBezTo>
                <a:cubicBezTo>
                  <a:pt x="991274" y="482825"/>
                  <a:pt x="1023643" y="236018"/>
                  <a:pt x="1124793" y="226577"/>
                </a:cubicBezTo>
                <a:cubicBezTo>
                  <a:pt x="1225943" y="217136"/>
                  <a:pt x="1393178" y="372233"/>
                  <a:pt x="1488934" y="525982"/>
                </a:cubicBezTo>
                <a:cubicBezTo>
                  <a:pt x="1584690" y="679731"/>
                  <a:pt x="1699327" y="1149069"/>
                  <a:pt x="1699327" y="1149069"/>
                </a:cubicBezTo>
                <a:lnTo>
                  <a:pt x="1699327" y="1149069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76400" y="3657600"/>
            <a:ext cx="0" cy="190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3657600"/>
            <a:ext cx="0" cy="190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42465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473200"/>
            <a:ext cx="6888162" cy="5145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557838" y="1612900"/>
            <a:ext cx="1587" cy="4954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052638" y="3911600"/>
            <a:ext cx="670560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10638" y="3683000"/>
            <a:ext cx="26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038" y="1168400"/>
            <a:ext cx="26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661988"/>
            <a:ext cx="9132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  <a:cs typeface="Times New Roman" pitchFamily="18" charset="0"/>
              </a:rPr>
              <a:t>The Vertical Line Test</a:t>
            </a:r>
            <a:endParaRPr lang="en-US" sz="2800" b="1">
              <a:solidFill>
                <a:srgbClr val="00B0F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8600" y="2332038"/>
          <a:ext cx="1371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647419" imgH="203112" progId="Equation.3">
                  <p:embed/>
                </p:oleObj>
              </mc:Choice>
              <mc:Fallback>
                <p:oleObj name="Equation" r:id="rId4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32038"/>
                        <a:ext cx="1371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2933700"/>
          <a:ext cx="1143000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8200" y="2209800"/>
            <a:ext cx="2362200" cy="38862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2932113"/>
            <a:ext cx="0" cy="1905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42138" y="2819400"/>
            <a:ext cx="1527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function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24790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19238"/>
            <a:ext cx="6888163" cy="5145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543550" y="1658938"/>
            <a:ext cx="1588" cy="4954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038350" y="3957638"/>
            <a:ext cx="670560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96350" y="3729038"/>
            <a:ext cx="26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03850" y="1196975"/>
            <a:ext cx="26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3563" y="2382838"/>
          <a:ext cx="1006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419100" imgH="228600" progId="Equation.3">
                  <p:embed/>
                </p:oleObj>
              </mc:Choice>
              <mc:Fallback>
                <p:oleObj name="Equation" r:id="rId4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382838"/>
                        <a:ext cx="1006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" y="3022600"/>
          <a:ext cx="1143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>
            <a:off x="4710113" y="1868488"/>
            <a:ext cx="1609725" cy="2097087"/>
          </a:xfrm>
          <a:custGeom>
            <a:avLst/>
            <a:gdLst>
              <a:gd name="connsiteX0" fmla="*/ 0 w 1610315"/>
              <a:gd name="connsiteY0" fmla="*/ 0 h 2095837"/>
              <a:gd name="connsiteX1" fmla="*/ 275129 w 1610315"/>
              <a:gd name="connsiteY1" fmla="*/ 1181437 h 2095837"/>
              <a:gd name="connsiteX2" fmla="*/ 525982 w 1610315"/>
              <a:gd name="connsiteY2" fmla="*/ 1861168 h 2095837"/>
              <a:gd name="connsiteX3" fmla="*/ 833479 w 1610315"/>
              <a:gd name="connsiteY3" fmla="*/ 2095837 h 2095837"/>
              <a:gd name="connsiteX4" fmla="*/ 1076240 w 1610315"/>
              <a:gd name="connsiteY4" fmla="*/ 1861168 h 2095837"/>
              <a:gd name="connsiteX5" fmla="*/ 1351370 w 1610315"/>
              <a:gd name="connsiteY5" fmla="*/ 1157161 h 2095837"/>
              <a:gd name="connsiteX6" fmla="*/ 1610315 w 1610315"/>
              <a:gd name="connsiteY6" fmla="*/ 8092 h 2095837"/>
              <a:gd name="connsiteX7" fmla="*/ 1610315 w 1610315"/>
              <a:gd name="connsiteY7" fmla="*/ 8092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0315" h="2095837">
                <a:moveTo>
                  <a:pt x="0" y="0"/>
                </a:moveTo>
                <a:cubicBezTo>
                  <a:pt x="93732" y="435621"/>
                  <a:pt x="187465" y="871242"/>
                  <a:pt x="275129" y="1181437"/>
                </a:cubicBezTo>
                <a:cubicBezTo>
                  <a:pt x="362793" y="1491632"/>
                  <a:pt x="432924" y="1708768"/>
                  <a:pt x="525982" y="1861168"/>
                </a:cubicBezTo>
                <a:cubicBezTo>
                  <a:pt x="619040" y="2013568"/>
                  <a:pt x="741769" y="2095837"/>
                  <a:pt x="833479" y="2095837"/>
                </a:cubicBezTo>
                <a:cubicBezTo>
                  <a:pt x="925189" y="2095837"/>
                  <a:pt x="989925" y="2017614"/>
                  <a:pt x="1076240" y="1861168"/>
                </a:cubicBezTo>
                <a:cubicBezTo>
                  <a:pt x="1162555" y="1704722"/>
                  <a:pt x="1262358" y="1466007"/>
                  <a:pt x="1351370" y="1157161"/>
                </a:cubicBezTo>
                <a:cubicBezTo>
                  <a:pt x="1440383" y="848315"/>
                  <a:pt x="1610315" y="8092"/>
                  <a:pt x="1610315" y="8092"/>
                </a:cubicBezTo>
                <a:lnTo>
                  <a:pt x="1610315" y="809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2514600"/>
            <a:ext cx="0" cy="1905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61988"/>
            <a:ext cx="9132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  <a:cs typeface="Times New Roman" pitchFamily="18" charset="0"/>
              </a:rPr>
              <a:t>The Vertical Line Test</a:t>
            </a:r>
            <a:endParaRPr lang="en-US" sz="2800" b="1">
              <a:solidFill>
                <a:srgbClr val="00B0F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319838" y="2252663"/>
            <a:ext cx="1527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function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2688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509713"/>
            <a:ext cx="6888163" cy="5145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527675" y="1649413"/>
            <a:ext cx="1588" cy="4954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022475" y="3948113"/>
            <a:ext cx="670560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880475" y="3719513"/>
            <a:ext cx="26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75275" y="1192213"/>
            <a:ext cx="26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1663" y="2363788"/>
          <a:ext cx="1006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419100" imgH="228600" progId="Equation.3">
                  <p:embed/>
                </p:oleObj>
              </mc:Choice>
              <mc:Fallback>
                <p:oleObj name="Equation" r:id="rId4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363788"/>
                        <a:ext cx="1006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" y="2970213"/>
          <a:ext cx="1143000" cy="2224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rot="5400000">
            <a:off x="5891213" y="2914650"/>
            <a:ext cx="1371600" cy="2095500"/>
          </a:xfrm>
          <a:custGeom>
            <a:avLst/>
            <a:gdLst>
              <a:gd name="connsiteX0" fmla="*/ 0 w 1610315"/>
              <a:gd name="connsiteY0" fmla="*/ 0 h 2095837"/>
              <a:gd name="connsiteX1" fmla="*/ 275129 w 1610315"/>
              <a:gd name="connsiteY1" fmla="*/ 1181437 h 2095837"/>
              <a:gd name="connsiteX2" fmla="*/ 525982 w 1610315"/>
              <a:gd name="connsiteY2" fmla="*/ 1861168 h 2095837"/>
              <a:gd name="connsiteX3" fmla="*/ 833479 w 1610315"/>
              <a:gd name="connsiteY3" fmla="*/ 2095837 h 2095837"/>
              <a:gd name="connsiteX4" fmla="*/ 1076240 w 1610315"/>
              <a:gd name="connsiteY4" fmla="*/ 1861168 h 2095837"/>
              <a:gd name="connsiteX5" fmla="*/ 1351370 w 1610315"/>
              <a:gd name="connsiteY5" fmla="*/ 1157161 h 2095837"/>
              <a:gd name="connsiteX6" fmla="*/ 1610315 w 1610315"/>
              <a:gd name="connsiteY6" fmla="*/ 8092 h 2095837"/>
              <a:gd name="connsiteX7" fmla="*/ 1610315 w 1610315"/>
              <a:gd name="connsiteY7" fmla="*/ 8092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0315" h="2095837">
                <a:moveTo>
                  <a:pt x="0" y="0"/>
                </a:moveTo>
                <a:cubicBezTo>
                  <a:pt x="93732" y="435621"/>
                  <a:pt x="187465" y="871242"/>
                  <a:pt x="275129" y="1181437"/>
                </a:cubicBezTo>
                <a:cubicBezTo>
                  <a:pt x="362793" y="1491632"/>
                  <a:pt x="432924" y="1708768"/>
                  <a:pt x="525982" y="1861168"/>
                </a:cubicBezTo>
                <a:cubicBezTo>
                  <a:pt x="619040" y="2013568"/>
                  <a:pt x="741769" y="2095837"/>
                  <a:pt x="833479" y="2095837"/>
                </a:cubicBezTo>
                <a:cubicBezTo>
                  <a:pt x="925189" y="2095837"/>
                  <a:pt x="989925" y="2017614"/>
                  <a:pt x="1076240" y="1861168"/>
                </a:cubicBezTo>
                <a:cubicBezTo>
                  <a:pt x="1162555" y="1704722"/>
                  <a:pt x="1262358" y="1466007"/>
                  <a:pt x="1351370" y="1157161"/>
                </a:cubicBezTo>
                <a:cubicBezTo>
                  <a:pt x="1440383" y="848315"/>
                  <a:pt x="1610315" y="8092"/>
                  <a:pt x="1610315" y="8092"/>
                </a:cubicBezTo>
                <a:lnTo>
                  <a:pt x="1610315" y="8092"/>
                </a:lnTo>
              </a:path>
            </a:pathLst>
          </a:custGeom>
          <a:noFill/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61988"/>
            <a:ext cx="9132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  <a:cs typeface="Times New Roman" pitchFamily="18" charset="0"/>
              </a:rPr>
              <a:t>The Vertical Line Test</a:t>
            </a:r>
            <a:endParaRPr lang="en-US" sz="2800" b="1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05600" y="3128963"/>
            <a:ext cx="0" cy="1905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40388" y="2438400"/>
            <a:ext cx="258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not a function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32687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3505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Find the domain and range of the function graphed to the right.  Use interval notation</a:t>
            </a:r>
            <a:r>
              <a:rPr lang="en-US" sz="3200"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919538" y="1033463"/>
            <a:ext cx="5045075" cy="5029200"/>
            <a:chOff x="2469" y="651"/>
            <a:chExt cx="3178" cy="316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469" y="651"/>
              <a:ext cx="3178" cy="3168"/>
              <a:chOff x="370" y="518"/>
              <a:chExt cx="3178" cy="3168"/>
            </a:xfrm>
          </p:grpSpPr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/>
                  <a:t>x</a:t>
                </a: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 i="1"/>
                  <a:t>y</a:t>
                </a:r>
              </a:p>
            </p:txBody>
          </p:sp>
        </p:grpSp>
        <p:sp>
          <p:nvSpPr>
            <p:cNvPr id="5" name="Line 37"/>
            <p:cNvSpPr>
              <a:spLocks noChangeShapeType="1"/>
            </p:cNvSpPr>
            <p:nvPr/>
          </p:nvSpPr>
          <p:spPr bwMode="auto">
            <a:xfrm>
              <a:off x="3380" y="1955"/>
              <a:ext cx="1351" cy="1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390525" y="4100513"/>
            <a:ext cx="156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Domain:</a:t>
            </a: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7510463" y="2495550"/>
            <a:ext cx="0" cy="2352675"/>
          </a:xfrm>
          <a:prstGeom prst="line">
            <a:avLst/>
          </a:prstGeom>
          <a:noFill/>
          <a:ln w="12700">
            <a:solidFill>
              <a:srgbClr val="D02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5368925" y="2484438"/>
            <a:ext cx="0" cy="584200"/>
          </a:xfrm>
          <a:prstGeom prst="line">
            <a:avLst/>
          </a:prstGeom>
          <a:noFill/>
          <a:ln w="12700">
            <a:solidFill>
              <a:srgbClr val="D02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5349875" y="2465388"/>
            <a:ext cx="2174875" cy="0"/>
          </a:xfrm>
          <a:prstGeom prst="line">
            <a:avLst/>
          </a:prstGeom>
          <a:noFill/>
          <a:ln w="12700">
            <a:solidFill>
              <a:srgbClr val="D028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830888" y="2003425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D02800"/>
                </a:solidFill>
                <a:latin typeface="Arial" charset="0"/>
                <a:cs typeface="Arial" charset="0"/>
              </a:rPr>
              <a:t>Domain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374650" y="4767263"/>
            <a:ext cx="145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Range: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4735513" y="4932363"/>
            <a:ext cx="2743200" cy="0"/>
          </a:xfrm>
          <a:prstGeom prst="line">
            <a:avLst/>
          </a:prstGeom>
          <a:noFill/>
          <a:ln w="12700">
            <a:solidFill>
              <a:srgbClr val="317FC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V="1">
            <a:off x="4738688" y="3106738"/>
            <a:ext cx="601662" cy="0"/>
          </a:xfrm>
          <a:prstGeom prst="line">
            <a:avLst/>
          </a:prstGeom>
          <a:noFill/>
          <a:ln w="12700">
            <a:solidFill>
              <a:srgbClr val="317FC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751388" y="3087688"/>
            <a:ext cx="0" cy="1844675"/>
          </a:xfrm>
          <a:prstGeom prst="line">
            <a:avLst/>
          </a:prstGeom>
          <a:noFill/>
          <a:ln w="9525">
            <a:solidFill>
              <a:srgbClr val="317FCD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3733800" y="3957638"/>
            <a:ext cx="121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317FCD"/>
                </a:solidFill>
                <a:latin typeface="Arial" charset="0"/>
                <a:cs typeface="Arial" charset="0"/>
              </a:rPr>
              <a:t>Range</a:t>
            </a: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1955800" y="4100513"/>
            <a:ext cx="1179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[</a:t>
            </a:r>
            <a:r>
              <a:rPr lang="en-US">
                <a:latin typeface="Arial" charset="0"/>
                <a:cs typeface="Arial" charset="0"/>
              </a:rPr>
              <a:t>–</a:t>
            </a:r>
            <a:r>
              <a:rPr lang="en-US" sz="2800">
                <a:latin typeface="Arial" charset="0"/>
                <a:cs typeface="Arial" charset="0"/>
              </a:rPr>
              <a:t>3, 4]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1600200" y="4767263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Arial" charset="0"/>
                <a:cs typeface="Arial" charset="0"/>
              </a:rPr>
              <a:t>[</a:t>
            </a:r>
            <a:r>
              <a:rPr lang="en-US">
                <a:latin typeface="Arial" charset="0"/>
                <a:cs typeface="Arial" charset="0"/>
              </a:rPr>
              <a:t>–</a:t>
            </a:r>
            <a:r>
              <a:rPr lang="en-US" sz="2800">
                <a:latin typeface="Arial" charset="0"/>
                <a:cs typeface="Arial" charset="0"/>
              </a:rPr>
              <a:t>4, 2]</a:t>
            </a:r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11113" y="604838"/>
            <a:ext cx="913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  <a:cs typeface="Times New Roman" pitchFamily="18" charset="0"/>
              </a:rPr>
              <a:t>Domain and Range from Graphs</a:t>
            </a:r>
            <a:endParaRPr lang="en-US" sz="2800" b="1">
              <a:solidFill>
                <a:srgbClr val="00B0F0"/>
              </a:solidFill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-11113" y="0"/>
            <a:ext cx="9144001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Arial" charset="0"/>
                <a:cs typeface="Arial" charset="0"/>
              </a:rPr>
              <a:t>3.5 – 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3450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5bedaa-2d60-480d-81e4-75fe5881734a">PCSDDOC-1573500842-1117126</_dlc_DocId>
    <_dlc_DocIdUrl xmlns="855bedaa-2d60-480d-81e4-75fe5881734a">
      <Url>https://pauldingcountyschool.sharepoint.com/sites/DocumentCenter/_layouts/15/DocIdRedir.aspx?ID=PCSDDOC-1573500842-1117126</Url>
      <Description>PCSDDOC-1573500842-1117126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F300C9C16D545A9D3481395BEAA0E" ma:contentTypeVersion="9" ma:contentTypeDescription="Create a new document." ma:contentTypeScope="" ma:versionID="edb51d8c62d6ee8ccfd161ff652f7964">
  <xsd:schema xmlns:xsd="http://www.w3.org/2001/XMLSchema" xmlns:xs="http://www.w3.org/2001/XMLSchema" xmlns:p="http://schemas.microsoft.com/office/2006/metadata/properties" xmlns:ns1="http://schemas.microsoft.com/sharepoint/v3" xmlns:ns2="855bedaa-2d60-480d-81e4-75fe5881734a" xmlns:ns3="89fa53aa-3fbc-4de2-8906-89361990ec1a" targetNamespace="http://schemas.microsoft.com/office/2006/metadata/properties" ma:root="true" ma:fieldsID="49ebefbb6d799475182e711bf803e5c0" ns1:_="" ns2:_="" ns3:_="">
    <xsd:import namespace="http://schemas.microsoft.com/sharepoint/v3"/>
    <xsd:import namespace="855bedaa-2d60-480d-81e4-75fe5881734a"/>
    <xsd:import namespace="89fa53aa-3fbc-4de2-8906-89361990ec1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bedaa-2d60-480d-81e4-75fe5881734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a53aa-3fbc-4de2-8906-89361990e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D42CB-38BC-4679-A81A-A2A08005165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89fa53aa-3fbc-4de2-8906-89361990ec1a"/>
    <ds:schemaRef ds:uri="http://purl.org/dc/terms/"/>
    <ds:schemaRef ds:uri="http://schemas.openxmlformats.org/package/2006/metadata/core-properties"/>
    <ds:schemaRef ds:uri="855bedaa-2d60-480d-81e4-75fe5881734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E21F2-2539-42A2-8A6E-B60C3439E0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5bedaa-2d60-480d-81e4-75fe5881734a"/>
    <ds:schemaRef ds:uri="89fa53aa-3fbc-4de2-8906-89361990ec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8346CA-748E-49CD-B60C-4D6E44F1F8E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117D01C-1D27-40AB-8B8B-B99B63EFC6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681</Words>
  <Application>Microsoft Office PowerPoint</Application>
  <PresentationFormat>On-screen Show (4:3)</PresentationFormat>
  <Paragraphs>240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Alecia N. Harris</cp:lastModifiedBy>
  <cp:revision>5</cp:revision>
  <dcterms:created xsi:type="dcterms:W3CDTF">2013-09-23T21:54:56Z</dcterms:created>
  <dcterms:modified xsi:type="dcterms:W3CDTF">2017-11-27T19:39:32Z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25da54ba-8d45-45ac-9ea1-05adc970647e</vt:lpwstr>
  </property>
  <property fmtid="{D5CDD505-2E9C-101B-9397-08002B2CF9AE}" pid="3" name="ContentTypeId">
    <vt:lpwstr>0x0101008BDF300C9C16D545A9D3481395BEAA0E</vt:lpwstr>
  </property>
</Properties>
</file>