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93" r:id="rId2"/>
    <p:sldId id="411" r:id="rId3"/>
    <p:sldId id="258" r:id="rId4"/>
    <p:sldId id="256" r:id="rId5"/>
    <p:sldId id="391" r:id="rId6"/>
    <p:sldId id="394" r:id="rId7"/>
    <p:sldId id="400" r:id="rId8"/>
    <p:sldId id="395" r:id="rId9"/>
    <p:sldId id="399" r:id="rId10"/>
    <p:sldId id="405" r:id="rId11"/>
    <p:sldId id="406" r:id="rId12"/>
    <p:sldId id="402" r:id="rId13"/>
    <p:sldId id="407" r:id="rId14"/>
    <p:sldId id="408" r:id="rId15"/>
    <p:sldId id="409" r:id="rId16"/>
    <p:sldId id="392" r:id="rId17"/>
    <p:sldId id="386" r:id="rId18"/>
    <p:sldId id="387" r:id="rId19"/>
    <p:sldId id="396" r:id="rId20"/>
    <p:sldId id="412" r:id="rId21"/>
    <p:sldId id="413" r:id="rId22"/>
    <p:sldId id="403" r:id="rId2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71" autoAdjust="0"/>
  </p:normalViewPr>
  <p:slideViewPr>
    <p:cSldViewPr snapToGrid="0" snapToObjects="1" showGuides="1">
      <p:cViewPr>
        <p:scale>
          <a:sx n="60" d="100"/>
          <a:sy n="60" d="100"/>
        </p:scale>
        <p:origin x="-1644" y="-294"/>
      </p:cViewPr>
      <p:guideLst>
        <p:guide orient="horz" pos="3159"/>
        <p:guide pos="2872"/>
      </p:guideLst>
    </p:cSldViewPr>
  </p:slideViewPr>
  <p:outlineViewPr>
    <p:cViewPr>
      <p:scale>
        <a:sx n="33" d="100"/>
        <a:sy n="33" d="100"/>
      </p:scale>
      <p:origin x="0" y="213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yriad Pro"/>
              </a:defRPr>
            </a:lvl1pPr>
          </a:lstStyle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yriad Pro"/>
              </a:defRPr>
            </a:lvl1pPr>
          </a:lstStyle>
          <a:p>
            <a:pPr>
              <a:defRPr/>
            </a:pPr>
            <a:fld id="{D5EDD0BC-854B-5546-A8FF-AF6B249B6AF5}" type="datetimeFigureOut">
              <a:rPr lang="en-US">
                <a:latin typeface="Arial"/>
              </a:rPr>
              <a:pPr>
                <a:defRPr/>
              </a:pPr>
              <a:t>1/22/2014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yriad Pro"/>
              </a:defRPr>
            </a:lvl1pPr>
          </a:lstStyle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yriad Pro"/>
              </a:defRPr>
            </a:lvl1pPr>
          </a:lstStyle>
          <a:p>
            <a:pPr>
              <a:defRPr/>
            </a:pPr>
            <a:fld id="{892397C2-5B49-104A-B1D7-DDE182C52C34}" type="slidenum">
              <a:rPr lang="en-US">
                <a:latin typeface="Arial"/>
              </a:rPr>
              <a:pPr>
                <a:defRPr/>
              </a:p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7467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pPr>
              <a:defRPr/>
            </a:pPr>
            <a:fld id="{B485999A-F397-D44F-A9CA-C8E36A937B72}" type="datetimeFigureOut">
              <a:rPr lang="en-US" smtClean="0"/>
              <a:pPr>
                <a:defRPr/>
              </a:pPr>
              <a:t>1/22/2014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pPr>
              <a:defRPr/>
            </a:pPr>
            <a:fld id="{7E2D0005-74DA-9042-BDA8-A6CFDFF971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64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D2D5D9F8-D567-244F-880C-4BB4785F1C4C}" type="slidenum">
              <a:rPr lang="en-US" sz="1200">
                <a:latin typeface="Arial"/>
              </a:rPr>
              <a:pPr eaLnBrk="1" hangingPunct="1"/>
              <a:t>4</a:t>
            </a:fld>
            <a:endParaRPr lang="en-US" sz="1200" dirty="0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oordinate Algebra PPT bgd Instructio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-38100"/>
            <a:ext cx="9134475" cy="668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600" y="640567"/>
            <a:ext cx="7855776" cy="4998233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297863" y="5497513"/>
            <a:ext cx="728662" cy="282575"/>
          </a:xfrm>
        </p:spPr>
        <p:txBody>
          <a:bodyPr/>
          <a:lstStyle>
            <a:lvl1pPr>
              <a:defRPr sz="1800" b="1" i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AA28DBB7-6366-7443-A6B3-31C63E357D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1015283" y="6246670"/>
            <a:ext cx="5567837" cy="264965"/>
          </a:xfrm>
        </p:spPr>
        <p:txBody>
          <a:bodyPr/>
          <a:lstStyle>
            <a:lvl1pPr algn="l">
              <a:defRPr sz="1600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3.8.1: Arithmetic 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621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3.8.1: Arithmetic Sequences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E7ABF-EB05-234A-8498-9185976664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47877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3.8.1: Arithmetic Sequences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6E963-ACDC-744B-86C2-FFCE733D19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3711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3.8.1: Arithmetic Sequences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C0496-8925-9B49-9A36-2AB75C5B6B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65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3.8.1: Arithmetic Sequences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D554C-E08A-124E-968F-066B418B9B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07087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3.8.1: Arithmetic Sequences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05915-779A-F84F-8270-F51C7E082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42066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3.8.1: Arithmetic Sequences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51A5C-C537-5E42-89C8-8618689A1B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07455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3.8.1: Arithmetic Sequences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4FE27-A5F0-4149-82C0-F615F6C49B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12631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3.8.1: Arithmetic Sequences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837AB-05C7-D840-8202-554EAFDF83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94557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3.8.1: Arithmetic Sequences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1F648-7553-1544-915A-A9E1DE8B2D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8428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3.8.1: Arithmetic Sequences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F453E-5832-004C-88FD-D188459EB6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89039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3.8.1: Arithmetic Sequences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1B293FF8-CD88-C24E-B901-491EE6C88A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 spd="slow"/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Pro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Pro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Pro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Pro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kkGeOWYOFoA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oleObject" Target="../embeddings/oleObject15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3.bin"/><Relationship Id="rId5" Type="http://schemas.openxmlformats.org/officeDocument/2006/relationships/image" Target="../media/image3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Footlight MT Light" pitchFamily="18" charset="0"/>
              </a:rPr>
              <a:t>Lesson 3.11</a:t>
            </a:r>
          </a:p>
          <a:p>
            <a:pPr algn="ctr"/>
            <a:r>
              <a:rPr lang="en-US" sz="3500" b="1" u="sng" dirty="0" smtClean="0">
                <a:latin typeface="Footlight MT Light" pitchFamily="18" charset="0"/>
              </a:rPr>
              <a:t>Concept</a:t>
            </a:r>
            <a:r>
              <a:rPr lang="en-US" sz="3500" dirty="0" smtClean="0">
                <a:latin typeface="Footlight MT Light" pitchFamily="18" charset="0"/>
              </a:rPr>
              <a:t>: Arithmetic Sequences</a:t>
            </a:r>
          </a:p>
          <a:p>
            <a:pPr algn="ctr"/>
            <a:endParaRPr lang="en-US" dirty="0" smtClean="0"/>
          </a:p>
          <a:p>
            <a:pPr algn="ctr"/>
            <a:r>
              <a:rPr lang="en-US" sz="3200" b="1" u="sng" dirty="0" smtClean="0">
                <a:latin typeface="Footlight MT Light" pitchFamily="18" charset="0"/>
              </a:rPr>
              <a:t>EQ</a:t>
            </a:r>
            <a:r>
              <a:rPr lang="en-US" sz="3200" dirty="0" smtClean="0">
                <a:latin typeface="Footlight MT Light" pitchFamily="18" charset="0"/>
              </a:rPr>
              <a:t>: How do we recognize and represent arithmetic sequences? F.BF.1-2 &amp; F.LE.2</a:t>
            </a:r>
          </a:p>
          <a:p>
            <a:pPr algn="ctr"/>
            <a:endParaRPr lang="en-US" sz="3200" dirty="0">
              <a:latin typeface="Footlight MT Light" pitchFamily="18" charset="0"/>
            </a:endParaRPr>
          </a:p>
          <a:p>
            <a:pPr algn="ctr"/>
            <a:r>
              <a:rPr lang="en-US" sz="3200" b="1" u="sng" dirty="0" smtClean="0">
                <a:latin typeface="Footlight MT Light" pitchFamily="18" charset="0"/>
              </a:rPr>
              <a:t>Vocabulary:</a:t>
            </a:r>
            <a:r>
              <a:rPr lang="en-US" sz="3200" dirty="0" smtClean="0">
                <a:latin typeface="Footlight MT Light" pitchFamily="18" charset="0"/>
              </a:rPr>
              <a:t> Arithmetic Sequences, recursive formula, explicit formula, common difference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28DBB7-6366-7443-A6B3-31C63E357D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3.10: Arithmetic 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032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ubtitle 1"/>
          <p:cNvSpPr>
            <a:spLocks noGrp="1"/>
          </p:cNvSpPr>
          <p:nvPr>
            <p:ph type="subTitle" idx="1"/>
          </p:nvPr>
        </p:nvSpPr>
        <p:spPr>
          <a:xfrm>
            <a:off x="641350" y="425669"/>
            <a:ext cx="7854950" cy="550216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 smtClean="0"/>
              <a:t>Guided Practice</a:t>
            </a:r>
            <a:endParaRPr lang="en-US" sz="2000" b="1" dirty="0"/>
          </a:p>
          <a:p>
            <a:pPr eaLnBrk="1" hangingPunct="1"/>
            <a:r>
              <a:rPr lang="en-US" sz="2800" b="1" dirty="0">
                <a:solidFill>
                  <a:srgbClr val="000090"/>
                </a:solidFill>
              </a:rPr>
              <a:t>Example </a:t>
            </a:r>
            <a:r>
              <a:rPr lang="en-US" sz="2800" b="1" dirty="0" smtClean="0">
                <a:solidFill>
                  <a:srgbClr val="000090"/>
                </a:solidFill>
              </a:rPr>
              <a:t>3</a:t>
            </a:r>
          </a:p>
          <a:p>
            <a:pPr marL="0" lvl="1" algn="l" eaLnBrk="1" hangingPunct="1"/>
            <a:r>
              <a:rPr lang="en-US" sz="2800" b="1" dirty="0">
                <a:solidFill>
                  <a:srgbClr val="660066"/>
                </a:solidFill>
              </a:rPr>
              <a:t>Create the recursive formula that defines the sequence: </a:t>
            </a:r>
          </a:p>
          <a:p>
            <a:pPr marL="0" lvl="1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arithmetic sequence is defined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by </a:t>
            </a:r>
          </a:p>
          <a:p>
            <a:pPr marL="0" lvl="1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10, 6, 2, –2, …</a:t>
            </a:r>
          </a:p>
          <a:p>
            <a:pPr marL="0" lvl="1" algn="l"/>
            <a:r>
              <a:rPr lang="en-US" sz="2800" b="1" dirty="0" smtClean="0">
                <a:solidFill>
                  <a:srgbClr val="660066"/>
                </a:solidFill>
              </a:rPr>
              <a:t>1. Find the common difference, 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2B3BEF-4DF1-7647-BAC3-0F660BB2E16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3.10: Arithmetic Sequences</a:t>
            </a:r>
          </a:p>
        </p:txBody>
      </p:sp>
    </p:spTree>
    <p:extLst>
      <p:ext uri="{BB962C8B-B14F-4D97-AF65-F5344CB8AC3E}">
        <p14:creationId xmlns:p14="http://schemas.microsoft.com/office/powerpoint/2010/main" val="42753147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2465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41350" y="425669"/>
                <a:ext cx="7854950" cy="550216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sz="2800" b="1" dirty="0" smtClean="0"/>
                  <a:t>Guided Practice</a:t>
                </a:r>
                <a:endParaRPr lang="en-US" sz="2000" b="1" dirty="0"/>
              </a:p>
              <a:p>
                <a:pPr eaLnBrk="1" hangingPunct="1"/>
                <a:r>
                  <a:rPr lang="en-US" sz="2800" b="1" dirty="0">
                    <a:solidFill>
                      <a:srgbClr val="000090"/>
                    </a:solidFill>
                  </a:rPr>
                  <a:t>Example </a:t>
                </a:r>
                <a:r>
                  <a:rPr lang="en-US" sz="2800" b="1" dirty="0" smtClean="0">
                    <a:solidFill>
                      <a:srgbClr val="000090"/>
                    </a:solidFill>
                  </a:rPr>
                  <a:t>3, </a:t>
                </a:r>
                <a:r>
                  <a:rPr lang="en-US" sz="2800" b="1" i="1" dirty="0" smtClean="0">
                    <a:solidFill>
                      <a:srgbClr val="000090"/>
                    </a:solidFill>
                  </a:rPr>
                  <a:t>continued</a:t>
                </a:r>
                <a:endParaRPr lang="en-US" sz="2800" b="1" dirty="0" smtClean="0">
                  <a:solidFill>
                    <a:srgbClr val="000090"/>
                  </a:solidFill>
                </a:endParaRPr>
              </a:p>
              <a:p>
                <a:pPr marL="0" lvl="1" algn="l" eaLnBrk="1" hangingPunct="1"/>
                <a:r>
                  <a:rPr lang="en-US" sz="2800" b="1" dirty="0">
                    <a:solidFill>
                      <a:srgbClr val="660066"/>
                    </a:solidFill>
                  </a:rPr>
                  <a:t>Create the recursive formula that defines the sequence: </a:t>
                </a:r>
              </a:p>
              <a:p>
                <a:pPr marL="0" lvl="1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An </a:t>
                </a: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arithmetic sequence is defined </a:t>
                </a:r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by 10, 6, 2, –2</a:t>
                </a:r>
                <a:r>
                  <a:rPr lang="en-US" sz="2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 …</a:t>
                </a:r>
              </a:p>
              <a:p>
                <a:pPr lvl="1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660066"/>
                        </a:solidFill>
                        <a:latin typeface="Cambria Math"/>
                      </a:rPr>
                      <m:t>𝒅</m:t>
                    </m:r>
                    <m:r>
                      <a:rPr lang="en-US" sz="3200" b="1" i="1">
                        <a:solidFill>
                          <a:srgbClr val="660066"/>
                        </a:solidFill>
                        <a:latin typeface="Cambria Math"/>
                      </a:rPr>
                      <m:t>=−</m:t>
                    </m:r>
                    <m:r>
                      <a:rPr lang="en-US" sz="3200" b="1" i="1" smtClean="0">
                        <a:solidFill>
                          <a:srgbClr val="660066"/>
                        </a:solidFill>
                        <a:latin typeface="Cambria Math"/>
                      </a:rPr>
                      <m:t>𝟒</m:t>
                    </m:r>
                  </m:oMath>
                </a14:m>
                <a:endParaRPr lang="en-US" sz="3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0" lvl="1" algn="l"/>
                <a:r>
                  <a:rPr lang="en-US" sz="2800" b="1" dirty="0" smtClean="0">
                    <a:solidFill>
                      <a:srgbClr val="660066"/>
                    </a:solidFill>
                  </a:rPr>
                  <a:t>2. Use the recursive formula.</a:t>
                </a:r>
              </a:p>
              <a:p>
                <a:pPr marL="342900" indent="-342900" algn="ctr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660066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660066"/>
                        </a:solidFill>
                        <a:latin typeface="Cambria Math"/>
                        <a:ea typeface="Cambria Math"/>
                      </a:rPr>
                      <m:t>±</m:t>
                    </m:r>
                    <m:r>
                      <a:rPr lang="en-US" sz="2800" b="1" i="1" smtClean="0">
                        <a:solidFill>
                          <a:srgbClr val="660066"/>
                        </a:solidFill>
                        <a:latin typeface="Cambria Math"/>
                        <a:ea typeface="Cambria Math"/>
                      </a:rPr>
                      <m:t>𝒅</m:t>
                    </m:r>
                  </m:oMath>
                </a14:m>
                <a:endParaRPr lang="en-US" sz="2800" b="1" i="1" dirty="0" smtClean="0">
                  <a:solidFill>
                    <a:srgbClr val="660066"/>
                  </a:solidFill>
                  <a:latin typeface="Cambria Math"/>
                </a:endParaRPr>
              </a:p>
              <a:p>
                <a:pPr marL="342900" indent="-342900" algn="ctr">
                  <a:buFont typeface="Arial" pitchFamily="34" charset="0"/>
                  <a:buChar char="•"/>
                </a:pPr>
                <a:endParaRPr lang="en-US" sz="2800" b="1" i="1" dirty="0" smtClean="0">
                  <a:solidFill>
                    <a:srgbClr val="660066"/>
                  </a:solidFill>
                  <a:latin typeface="Cambria Math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2465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41350" y="425669"/>
                <a:ext cx="7854950" cy="5502165"/>
              </a:xfrm>
              <a:blipFill rotWithShape="1">
                <a:blip r:embed="rId2"/>
                <a:stretch>
                  <a:fillRect l="-1552" t="-1109" r="-1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2B3BEF-4DF1-7647-BAC3-0F660BB2E16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3.10: Arithmetic Sequences</a:t>
            </a:r>
          </a:p>
        </p:txBody>
      </p:sp>
    </p:spTree>
    <p:extLst>
      <p:ext uri="{BB962C8B-B14F-4D97-AF65-F5344CB8AC3E}">
        <p14:creationId xmlns:p14="http://schemas.microsoft.com/office/powerpoint/2010/main" val="2249081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 algn="ctr"/>
                <a:r>
                  <a:rPr lang="en-US" sz="4000" dirty="0" smtClean="0"/>
                  <a:t>You Try 5</a:t>
                </a:r>
              </a:p>
              <a:p>
                <a:r>
                  <a:rPr lang="en-US" sz="2800" dirty="0" smtClean="0"/>
                  <a:t>Use the following sequence to create a recursive formula.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6600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660066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660066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800" b="1" i="1">
                        <a:solidFill>
                          <a:srgbClr val="660066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6600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660066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660066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800" b="1" i="1">
                            <a:solidFill>
                              <a:srgbClr val="660066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srgbClr val="660066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b="1" i="1">
                        <a:solidFill>
                          <a:srgbClr val="660066"/>
                        </a:solidFill>
                        <a:latin typeface="Cambria Math"/>
                        <a:ea typeface="Cambria Math"/>
                      </a:rPr>
                      <m:t>±</m:t>
                    </m:r>
                    <m:r>
                      <a:rPr lang="en-US" sz="2800" b="1" i="1">
                        <a:solidFill>
                          <a:srgbClr val="660066"/>
                        </a:solidFill>
                        <a:latin typeface="Cambria Math"/>
                        <a:ea typeface="Cambria Math"/>
                      </a:rPr>
                      <m:t>𝒅</m:t>
                    </m:r>
                  </m:oMath>
                </a14:m>
                <a:endParaRPr lang="en-US" sz="2800" b="1" i="1" dirty="0">
                  <a:solidFill>
                    <a:srgbClr val="660066"/>
                  </a:solidFill>
                  <a:latin typeface="Cambria Math"/>
                </a:endParaRPr>
              </a:p>
              <a:p>
                <a:pPr algn="ctr"/>
                <a:r>
                  <a:rPr lang="en-US" sz="4000" dirty="0" smtClean="0">
                    <a:solidFill>
                      <a:srgbClr val="00B050"/>
                    </a:solidFill>
                  </a:rPr>
                  <a:t>18, 10, 2, -6, …</a:t>
                </a:r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552" t="-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28DBB7-6366-7443-A6B3-31C63E357D0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3.8.1: Arithmetic 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221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ubtitle 1"/>
          <p:cNvSpPr>
            <a:spLocks noGrp="1"/>
          </p:cNvSpPr>
          <p:nvPr>
            <p:ph type="subTitle" idx="1"/>
          </p:nvPr>
        </p:nvSpPr>
        <p:spPr>
          <a:xfrm>
            <a:off x="641350" y="425669"/>
            <a:ext cx="7854950" cy="5354419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800" b="1" dirty="0"/>
              <a:t>Guided </a:t>
            </a:r>
            <a:r>
              <a:rPr lang="en-US" sz="2800" b="1" dirty="0" smtClean="0"/>
              <a:t>Practice</a:t>
            </a:r>
            <a:endParaRPr lang="en-US" sz="2000" b="1" dirty="0"/>
          </a:p>
          <a:p>
            <a:pPr eaLnBrk="1" hangingPunct="1"/>
            <a:r>
              <a:rPr lang="en-US" sz="2800" b="1" dirty="0">
                <a:solidFill>
                  <a:srgbClr val="000090"/>
                </a:solidFill>
              </a:rPr>
              <a:t>Example </a:t>
            </a:r>
            <a:r>
              <a:rPr lang="en-US" sz="2800" b="1" dirty="0" smtClean="0">
                <a:solidFill>
                  <a:srgbClr val="000090"/>
                </a:solidFill>
              </a:rPr>
              <a:t>4</a:t>
            </a:r>
            <a:endParaRPr lang="en-US" sz="1100" b="1" dirty="0">
              <a:solidFill>
                <a:srgbClr val="558ED5"/>
              </a:solidFill>
            </a:endParaRPr>
          </a:p>
          <a:p>
            <a:pPr algn="ctr"/>
            <a:r>
              <a:rPr lang="en-US" sz="3000" dirty="0" smtClean="0"/>
              <a:t>An </a:t>
            </a:r>
            <a:r>
              <a:rPr lang="en-US" sz="3000" dirty="0"/>
              <a:t>arithmetic sequence is defined recursively by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i="1" dirty="0" smtClean="0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en-US" sz="3000" i="1" baseline="-25000" dirty="0" smtClean="0">
                <a:solidFill>
                  <a:schemeClr val="accent3">
                    <a:lumMod val="50000"/>
                  </a:schemeClr>
                </a:solidFill>
              </a:rPr>
              <a:t>n</a:t>
            </a:r>
            <a:r>
              <a:rPr lang="en-US" sz="3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= </a:t>
            </a:r>
            <a:r>
              <a:rPr lang="en-US" sz="3000" i="1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en-US" sz="3000" i="1" baseline="-25000" dirty="0">
                <a:solidFill>
                  <a:schemeClr val="accent3">
                    <a:lumMod val="50000"/>
                  </a:schemeClr>
                </a:solidFill>
              </a:rPr>
              <a:t>n </a:t>
            </a:r>
            <a:r>
              <a:rPr lang="en-US" sz="3000" baseline="-25000" dirty="0">
                <a:solidFill>
                  <a:schemeClr val="accent3">
                    <a:lumMod val="50000"/>
                  </a:schemeClr>
                </a:solidFill>
              </a:rPr>
              <a:t>– 1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 + 5, with </a:t>
            </a:r>
            <a:r>
              <a:rPr lang="en-US" sz="3000" i="1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en-US" sz="3000" baseline="-250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 = 29</a:t>
            </a:r>
            <a:r>
              <a:rPr lang="en-US" sz="3000" dirty="0"/>
              <a:t>. Find the first 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5 terms </a:t>
            </a:r>
            <a:r>
              <a:rPr lang="en-US" sz="3000" dirty="0"/>
              <a:t>of the </a:t>
            </a:r>
            <a:r>
              <a:rPr lang="en-US" sz="3000" dirty="0" smtClean="0"/>
              <a:t>sequence</a:t>
            </a:r>
            <a:r>
              <a:rPr lang="en-US" sz="3000" dirty="0"/>
              <a:t>.</a:t>
            </a:r>
          </a:p>
          <a:p>
            <a:r>
              <a:rPr lang="en-US" sz="2800" b="1" dirty="0">
                <a:solidFill>
                  <a:srgbClr val="660066"/>
                </a:solidFill>
              </a:rPr>
              <a:t>Using the recursive formula: </a:t>
            </a:r>
          </a:p>
          <a:p>
            <a:pPr lvl="2"/>
            <a:r>
              <a:rPr lang="en-US" sz="3000" i="1" dirty="0">
                <a:solidFill>
                  <a:schemeClr val="tx1"/>
                </a:solidFill>
              </a:rPr>
              <a:t>a</a:t>
            </a:r>
            <a:r>
              <a:rPr lang="en-US" sz="3000" baseline="-25000" dirty="0">
                <a:solidFill>
                  <a:schemeClr val="tx1"/>
                </a:solidFill>
              </a:rPr>
              <a:t>1</a:t>
            </a:r>
            <a:r>
              <a:rPr lang="en-US" sz="3000" dirty="0">
                <a:solidFill>
                  <a:schemeClr val="tx1"/>
                </a:solidFill>
              </a:rPr>
              <a:t> = </a:t>
            </a:r>
            <a:r>
              <a:rPr lang="en-US" sz="3000" b="1" u="sng" dirty="0">
                <a:solidFill>
                  <a:schemeClr val="tx1"/>
                </a:solidFill>
              </a:rPr>
              <a:t>29</a:t>
            </a:r>
          </a:p>
          <a:p>
            <a:pPr lvl="2"/>
            <a:r>
              <a:rPr lang="en-US" sz="3000" i="1" dirty="0">
                <a:solidFill>
                  <a:schemeClr val="tx1"/>
                </a:solidFill>
              </a:rPr>
              <a:t>a</a:t>
            </a:r>
            <a:r>
              <a:rPr lang="en-US" sz="3000" baseline="-25000" dirty="0">
                <a:solidFill>
                  <a:schemeClr val="tx1"/>
                </a:solidFill>
              </a:rPr>
              <a:t>2</a:t>
            </a:r>
            <a:r>
              <a:rPr lang="en-US" sz="3000" dirty="0">
                <a:solidFill>
                  <a:schemeClr val="tx1"/>
                </a:solidFill>
              </a:rPr>
              <a:t> = </a:t>
            </a:r>
            <a:r>
              <a:rPr lang="en-US" sz="3000" b="1" i="1" u="sng" dirty="0">
                <a:solidFill>
                  <a:schemeClr val="tx1"/>
                </a:solidFill>
              </a:rPr>
              <a:t>a</a:t>
            </a:r>
            <a:r>
              <a:rPr lang="en-US" sz="3000" b="1" u="sng" baseline="-25000" dirty="0">
                <a:solidFill>
                  <a:schemeClr val="tx1"/>
                </a:solidFill>
              </a:rPr>
              <a:t>1</a:t>
            </a:r>
            <a:r>
              <a:rPr lang="en-US" sz="3000" b="1" u="sng" dirty="0">
                <a:solidFill>
                  <a:schemeClr val="tx1"/>
                </a:solidFill>
              </a:rPr>
              <a:t> + 5</a:t>
            </a:r>
          </a:p>
          <a:p>
            <a:pPr lvl="2"/>
            <a:r>
              <a:rPr lang="en-US" sz="3000" i="1" dirty="0">
                <a:solidFill>
                  <a:schemeClr val="tx1"/>
                </a:solidFill>
              </a:rPr>
              <a:t>a</a:t>
            </a:r>
            <a:r>
              <a:rPr lang="en-US" sz="3000" baseline="-25000" dirty="0">
                <a:solidFill>
                  <a:schemeClr val="tx1"/>
                </a:solidFill>
              </a:rPr>
              <a:t>2</a:t>
            </a:r>
            <a:r>
              <a:rPr lang="en-US" sz="3000" dirty="0">
                <a:solidFill>
                  <a:schemeClr val="tx1"/>
                </a:solidFill>
              </a:rPr>
              <a:t> = </a:t>
            </a:r>
            <a:r>
              <a:rPr lang="en-US" sz="3000" b="1" u="sng" dirty="0">
                <a:solidFill>
                  <a:schemeClr val="tx1"/>
                </a:solidFill>
              </a:rPr>
              <a:t>29 + 5 = 34</a:t>
            </a:r>
          </a:p>
          <a:p>
            <a:pPr lvl="2"/>
            <a:r>
              <a:rPr lang="en-US" sz="3000" i="1" dirty="0">
                <a:solidFill>
                  <a:schemeClr val="tx1"/>
                </a:solidFill>
              </a:rPr>
              <a:t>a</a:t>
            </a:r>
            <a:r>
              <a:rPr lang="en-US" sz="3000" baseline="-25000" dirty="0">
                <a:solidFill>
                  <a:schemeClr val="tx1"/>
                </a:solidFill>
              </a:rPr>
              <a:t>3</a:t>
            </a:r>
            <a:r>
              <a:rPr lang="en-US" sz="3000" dirty="0">
                <a:solidFill>
                  <a:schemeClr val="tx1"/>
                </a:solidFill>
              </a:rPr>
              <a:t> = </a:t>
            </a:r>
            <a:r>
              <a:rPr lang="en-US" sz="3000" b="1" u="sng" dirty="0">
                <a:solidFill>
                  <a:schemeClr val="tx1"/>
                </a:solidFill>
              </a:rPr>
              <a:t>34 + 5 = 39</a:t>
            </a:r>
          </a:p>
          <a:p>
            <a:pPr lvl="2"/>
            <a:r>
              <a:rPr lang="en-US" sz="3000" i="1" dirty="0">
                <a:solidFill>
                  <a:schemeClr val="tx1"/>
                </a:solidFill>
              </a:rPr>
              <a:t>a</a:t>
            </a:r>
            <a:r>
              <a:rPr lang="en-US" sz="3000" baseline="-25000" dirty="0">
                <a:solidFill>
                  <a:schemeClr val="tx1"/>
                </a:solidFill>
              </a:rPr>
              <a:t>4</a:t>
            </a:r>
            <a:r>
              <a:rPr lang="en-US" sz="3000" dirty="0">
                <a:solidFill>
                  <a:schemeClr val="tx1"/>
                </a:solidFill>
              </a:rPr>
              <a:t> = </a:t>
            </a:r>
            <a:r>
              <a:rPr lang="en-US" sz="3000" b="1" u="sng" dirty="0">
                <a:solidFill>
                  <a:schemeClr val="tx1"/>
                </a:solidFill>
              </a:rPr>
              <a:t>39 + 5 = 44</a:t>
            </a:r>
          </a:p>
          <a:p>
            <a:pPr lvl="2"/>
            <a:r>
              <a:rPr lang="en-US" sz="3000" i="1" dirty="0">
                <a:solidFill>
                  <a:schemeClr val="tx1"/>
                </a:solidFill>
              </a:rPr>
              <a:t>a</a:t>
            </a:r>
            <a:r>
              <a:rPr lang="en-US" sz="3000" baseline="-25000" dirty="0">
                <a:solidFill>
                  <a:schemeClr val="tx1"/>
                </a:solidFill>
              </a:rPr>
              <a:t>5</a:t>
            </a:r>
            <a:r>
              <a:rPr lang="en-US" sz="3000" dirty="0">
                <a:solidFill>
                  <a:schemeClr val="tx1"/>
                </a:solidFill>
              </a:rPr>
              <a:t> = </a:t>
            </a:r>
            <a:r>
              <a:rPr lang="en-US" sz="3000" b="1" u="sng" dirty="0">
                <a:solidFill>
                  <a:schemeClr val="tx1"/>
                </a:solidFill>
              </a:rPr>
              <a:t>44 + 5 = 49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The first five terms of the sequence are </a:t>
            </a:r>
            <a:r>
              <a:rPr lang="en-US" sz="3000" b="1" u="sng" dirty="0">
                <a:solidFill>
                  <a:schemeClr val="tx1"/>
                </a:solidFill>
              </a:rPr>
              <a:t>29, 34, 39, 44, </a:t>
            </a:r>
            <a:r>
              <a:rPr lang="en-US" sz="3000" dirty="0">
                <a:solidFill>
                  <a:schemeClr val="tx1"/>
                </a:solidFill>
              </a:rPr>
              <a:t>and</a:t>
            </a:r>
            <a:r>
              <a:rPr lang="en-US" sz="3000" b="1" u="sng" dirty="0">
                <a:solidFill>
                  <a:schemeClr val="tx1"/>
                </a:solidFill>
              </a:rPr>
              <a:t> 49.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2B3BEF-4DF1-7647-BAC3-0F660BB2E16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3.10: Arithmetic Sequences</a:t>
            </a:r>
          </a:p>
        </p:txBody>
      </p:sp>
    </p:spTree>
    <p:extLst>
      <p:ext uri="{BB962C8B-B14F-4D97-AF65-F5344CB8AC3E}">
        <p14:creationId xmlns:p14="http://schemas.microsoft.com/office/powerpoint/2010/main" val="3515237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24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2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24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24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24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24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24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ubtitle 1"/>
          <p:cNvSpPr>
            <a:spLocks noGrp="1"/>
          </p:cNvSpPr>
          <p:nvPr>
            <p:ph type="subTitle" idx="1"/>
          </p:nvPr>
        </p:nvSpPr>
        <p:spPr>
          <a:xfrm>
            <a:off x="220719" y="425669"/>
            <a:ext cx="8496300" cy="535441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/>
              <a:t>Guided </a:t>
            </a:r>
            <a:r>
              <a:rPr lang="en-US" sz="2800" b="1" dirty="0" smtClean="0"/>
              <a:t>Practice</a:t>
            </a:r>
            <a:endParaRPr lang="en-US" sz="2000" b="1" dirty="0"/>
          </a:p>
          <a:p>
            <a:pPr eaLnBrk="1" hangingPunct="1"/>
            <a:r>
              <a:rPr lang="en-US" sz="2800" b="1" dirty="0">
                <a:solidFill>
                  <a:srgbClr val="000090"/>
                </a:solidFill>
              </a:rPr>
              <a:t>Example </a:t>
            </a:r>
            <a:r>
              <a:rPr lang="en-US" sz="2800" b="1" dirty="0" smtClean="0">
                <a:solidFill>
                  <a:srgbClr val="000090"/>
                </a:solidFill>
              </a:rPr>
              <a:t>5</a:t>
            </a:r>
            <a:endParaRPr lang="en-US" sz="1100" b="1" dirty="0">
              <a:solidFill>
                <a:srgbClr val="558ED5"/>
              </a:solidFill>
            </a:endParaRPr>
          </a:p>
          <a:p>
            <a:pPr algn="ctr"/>
            <a:r>
              <a:rPr lang="en-US" sz="3000" dirty="0" smtClean="0"/>
              <a:t>An </a:t>
            </a:r>
            <a:r>
              <a:rPr lang="en-US" sz="3000" dirty="0"/>
              <a:t>arithmetic sequence is defined recursively by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i="1" dirty="0" smtClean="0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en-US" sz="3000" i="1" baseline="-25000" dirty="0" smtClean="0">
                <a:solidFill>
                  <a:schemeClr val="accent3">
                    <a:lumMod val="50000"/>
                  </a:schemeClr>
                </a:solidFill>
              </a:rPr>
              <a:t>n</a:t>
            </a:r>
            <a:r>
              <a:rPr lang="en-US" sz="3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= </a:t>
            </a:r>
            <a:r>
              <a:rPr lang="en-US" sz="3000" i="1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en-US" sz="3000" i="1" baseline="-25000" dirty="0">
                <a:solidFill>
                  <a:schemeClr val="accent3">
                    <a:lumMod val="50000"/>
                  </a:schemeClr>
                </a:solidFill>
              </a:rPr>
              <a:t>n </a:t>
            </a:r>
            <a:r>
              <a:rPr lang="en-US" sz="3000" baseline="-25000" dirty="0">
                <a:solidFill>
                  <a:schemeClr val="accent3">
                    <a:lumMod val="50000"/>
                  </a:schemeClr>
                </a:solidFill>
              </a:rPr>
              <a:t>– 1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000" dirty="0" smtClean="0">
                <a:solidFill>
                  <a:schemeClr val="accent3">
                    <a:lumMod val="50000"/>
                  </a:schemeClr>
                </a:solidFill>
              </a:rPr>
              <a:t>– 8, 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with </a:t>
            </a:r>
            <a:r>
              <a:rPr lang="en-US" sz="3000" i="1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en-US" sz="3000" baseline="-250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 = </a:t>
            </a:r>
            <a:r>
              <a:rPr lang="en-US" sz="3000" dirty="0" smtClean="0">
                <a:solidFill>
                  <a:schemeClr val="accent3">
                    <a:lumMod val="50000"/>
                  </a:schemeClr>
                </a:solidFill>
              </a:rPr>
              <a:t>68</a:t>
            </a:r>
            <a:r>
              <a:rPr lang="en-US" sz="3000" dirty="0" smtClean="0"/>
              <a:t>. </a:t>
            </a:r>
            <a:r>
              <a:rPr lang="en-US" sz="3000" dirty="0"/>
              <a:t>Find the first 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5 terms </a:t>
            </a:r>
            <a:r>
              <a:rPr lang="en-US" sz="3000" dirty="0"/>
              <a:t>of the </a:t>
            </a:r>
            <a:r>
              <a:rPr lang="en-US" sz="3000" dirty="0" smtClean="0"/>
              <a:t>sequence</a:t>
            </a:r>
            <a:r>
              <a:rPr lang="en-US" sz="3000" dirty="0"/>
              <a:t>.</a:t>
            </a:r>
          </a:p>
          <a:p>
            <a:pPr lvl="1"/>
            <a:endParaRPr lang="en-US" sz="3000" dirty="0" smtClean="0">
              <a:solidFill>
                <a:schemeClr val="tx1"/>
              </a:solidFill>
            </a:endParaRP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The </a:t>
            </a:r>
            <a:r>
              <a:rPr lang="en-US" sz="3000" dirty="0">
                <a:solidFill>
                  <a:schemeClr val="tx1"/>
                </a:solidFill>
              </a:rPr>
              <a:t>first five terms of the sequence </a:t>
            </a:r>
            <a:r>
              <a:rPr lang="en-US" sz="3000" dirty="0" smtClean="0">
                <a:solidFill>
                  <a:schemeClr val="tx1"/>
                </a:solidFill>
              </a:rPr>
              <a:t>are: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____, ____, ____, ____, and ____</a:t>
            </a:r>
            <a:endParaRPr lang="en-US" sz="30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2B3BEF-4DF1-7647-BAC3-0F660BB2E16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3.10: Arithmetic Sequences</a:t>
            </a:r>
          </a:p>
        </p:txBody>
      </p:sp>
    </p:spTree>
    <p:extLst>
      <p:ext uri="{BB962C8B-B14F-4D97-AF65-F5344CB8AC3E}">
        <p14:creationId xmlns:p14="http://schemas.microsoft.com/office/powerpoint/2010/main" val="3554455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4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 algn="ctr"/>
                <a:r>
                  <a:rPr lang="en-US" sz="3600" dirty="0" smtClean="0"/>
                  <a:t>You Try 6</a:t>
                </a:r>
              </a:p>
              <a:p>
                <a:r>
                  <a:rPr lang="en-US" sz="2800" dirty="0"/>
                  <a:t>An arithmetic sequence is defined recursively by </a:t>
                </a:r>
                <a:br>
                  <a:rPr lang="en-US" sz="2800" dirty="0"/>
                </a:b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</a:rPr>
                      <m:t>𝑎</m:t>
                    </m:r>
                    <m:r>
                      <a:rPr lang="en-US" sz="2800" i="1" baseline="-250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</a:rPr>
                      <m:t>𝑛</m:t>
                    </m:r>
                    <m:r>
                      <a:rPr lang="en-US" sz="2800" i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</a:rPr>
                      <m:t> = </m:t>
                    </m:r>
                    <m:sSub>
                      <m:sSubPr>
                        <m:ctrlPr>
                          <a:rPr lang="en-US" sz="2800" i="1" dirty="0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800" i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</a:rPr>
                      <m:t> −4</m:t>
                    </m:r>
                  </m:oMath>
                </a14:m>
                <a:r>
                  <a:rPr lang="en-US" sz="28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, </a:t>
                </a:r>
                <a:r>
                  <a:rPr lang="en-US" sz="2800" dirty="0">
                    <a:solidFill>
                      <a:schemeClr val="accent3">
                        <a:lumMod val="50000"/>
                      </a:schemeClr>
                    </a:solidFill>
                  </a:rPr>
                  <a:t>with </a:t>
                </a:r>
                <a:r>
                  <a:rPr lang="en-US" sz="2800" i="1" dirty="0">
                    <a:solidFill>
                      <a:schemeClr val="accent3">
                        <a:lumMod val="50000"/>
                      </a:schemeClr>
                    </a:solidFill>
                  </a:rPr>
                  <a:t>a</a:t>
                </a:r>
                <a:r>
                  <a:rPr lang="en-US" sz="2800" baseline="-25000" dirty="0">
                    <a:solidFill>
                      <a:schemeClr val="accent3">
                        <a:lumMod val="50000"/>
                      </a:schemeClr>
                    </a:solidFill>
                  </a:rPr>
                  <a:t>1</a:t>
                </a:r>
                <a:r>
                  <a:rPr lang="en-US" sz="2800" dirty="0">
                    <a:solidFill>
                      <a:schemeClr val="accent3">
                        <a:lumMod val="50000"/>
                      </a:schemeClr>
                    </a:solidFill>
                  </a:rPr>
                  <a:t> = </a:t>
                </a:r>
                <a:r>
                  <a:rPr lang="en-US" sz="28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12</a:t>
                </a:r>
                <a:r>
                  <a:rPr lang="en-US" sz="2800" dirty="0" smtClean="0"/>
                  <a:t>. </a:t>
                </a:r>
              </a:p>
              <a:p>
                <a:pPr algn="ctr"/>
                <a:r>
                  <a:rPr lang="en-US" sz="2800" dirty="0" smtClean="0"/>
                  <a:t>Find </a:t>
                </a:r>
                <a:r>
                  <a:rPr lang="en-US" sz="2800" dirty="0"/>
                  <a:t>the first </a:t>
                </a:r>
                <a:r>
                  <a:rPr lang="en-US" sz="2800" dirty="0">
                    <a:solidFill>
                      <a:schemeClr val="accent3">
                        <a:lumMod val="50000"/>
                      </a:schemeClr>
                    </a:solidFill>
                  </a:rPr>
                  <a:t>5 terms </a:t>
                </a:r>
                <a:r>
                  <a:rPr lang="en-US" sz="2800" dirty="0"/>
                  <a:t>of the sequence.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552" t="-1829" r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28DBB7-6366-7443-A6B3-31C63E357D0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3.10: Arithmetic 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325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2465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41350" y="641350"/>
                <a:ext cx="7854950" cy="5138738"/>
              </a:xfrm>
            </p:spPr>
            <p:txBody>
              <a:bodyPr>
                <a:normAutofit lnSpcReduction="10000"/>
              </a:bodyPr>
              <a:lstStyle/>
              <a:p>
                <a:pPr eaLnBrk="1" hangingPunct="1"/>
                <a:r>
                  <a:rPr lang="en-US" sz="2800" b="1" dirty="0" smtClean="0"/>
                  <a:t>Guided Practice</a:t>
                </a:r>
                <a:endParaRPr lang="en-US" sz="2000" b="1" dirty="0"/>
              </a:p>
              <a:p>
                <a:pPr eaLnBrk="1" hangingPunct="1"/>
                <a:r>
                  <a:rPr lang="en-US" sz="2800" b="1" dirty="0">
                    <a:solidFill>
                      <a:srgbClr val="000090"/>
                    </a:solidFill>
                  </a:rPr>
                  <a:t>Example </a:t>
                </a:r>
                <a:r>
                  <a:rPr lang="en-US" sz="2800" b="1" dirty="0" smtClean="0">
                    <a:solidFill>
                      <a:srgbClr val="000090"/>
                    </a:solidFill>
                  </a:rPr>
                  <a:t>6</a:t>
                </a:r>
                <a:endParaRPr lang="en-US" sz="1100" b="1" dirty="0">
                  <a:solidFill>
                    <a:srgbClr val="558ED5"/>
                  </a:solidFill>
                </a:endParaRPr>
              </a:p>
              <a:p>
                <a:r>
                  <a:rPr lang="en-US" sz="2800" dirty="0"/>
                  <a:t>W</a:t>
                </a:r>
                <a:r>
                  <a:rPr lang="en-US" sz="2800" dirty="0" smtClean="0"/>
                  <a:t>rite </a:t>
                </a:r>
                <a:r>
                  <a:rPr lang="en-US" sz="2800" dirty="0"/>
                  <a:t>an explicit formula to represent </a:t>
                </a:r>
                <a:r>
                  <a:rPr lang="en-US" sz="2800" dirty="0" smtClean="0"/>
                  <a:t>the sequence from example 4, </a:t>
                </a:r>
                <a:r>
                  <a:rPr lang="en-US" sz="2800" dirty="0"/>
                  <a:t>and </a:t>
                </a:r>
                <a:r>
                  <a:rPr lang="en-US" sz="2800" dirty="0" smtClean="0"/>
                  <a:t>find </a:t>
                </a:r>
                <a:r>
                  <a:rPr lang="en-US" sz="2800" dirty="0"/>
                  <a:t>the 15th term.</a:t>
                </a:r>
              </a:p>
              <a:p>
                <a:pPr lvl="1"/>
                <a:r>
                  <a:rPr lang="en-US" sz="28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The </a:t>
                </a:r>
                <a:r>
                  <a:rPr lang="en-US" sz="2800" dirty="0">
                    <a:solidFill>
                      <a:schemeClr val="accent3">
                        <a:lumMod val="50000"/>
                      </a:schemeClr>
                    </a:solidFill>
                  </a:rPr>
                  <a:t>first five terms of the sequence </a:t>
                </a:r>
                <a:r>
                  <a:rPr lang="en-US" sz="28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are      </a:t>
                </a:r>
                <a:r>
                  <a:rPr lang="en-US" sz="2800" dirty="0">
                    <a:solidFill>
                      <a:schemeClr val="accent3">
                        <a:lumMod val="50000"/>
                      </a:schemeClr>
                    </a:solidFill>
                  </a:rPr>
                  <a:t>29, 34, 39, 44, and 49.</a:t>
                </a:r>
              </a:p>
              <a:p>
                <a:pPr marL="457200" indent="-457200" algn="ctr">
                  <a:buAutoNum type="arabicPeriod"/>
                </a:pPr>
                <a:r>
                  <a:rPr lang="en-US" sz="2800" b="1" dirty="0" smtClean="0">
                    <a:solidFill>
                      <a:srgbClr val="660066"/>
                    </a:solidFill>
                  </a:rPr>
                  <a:t>The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first term is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a</a:t>
                </a:r>
                <a:r>
                  <a:rPr lang="en-US" sz="2800" b="1" baseline="-25000" dirty="0">
                    <a:solidFill>
                      <a:srgbClr val="660066"/>
                    </a:solidFill>
                  </a:rPr>
                  <a:t>1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 = </a:t>
                </a:r>
                <a:r>
                  <a:rPr lang="en-US" sz="2800" b="1" dirty="0" smtClean="0">
                    <a:solidFill>
                      <a:srgbClr val="660066"/>
                    </a:solidFill>
                  </a:rPr>
                  <a:t>___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and the common difference is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d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 = </a:t>
                </a:r>
                <a:r>
                  <a:rPr lang="en-US" sz="2800" b="1" dirty="0" smtClean="0">
                    <a:solidFill>
                      <a:srgbClr val="660066"/>
                    </a:solidFill>
                  </a:rPr>
                  <a:t>___.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1" i="1" smtClean="0">
                              <a:solidFill>
                                <a:srgbClr val="6600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solidFill>
                                <a:srgbClr val="660066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3600" b="1" i="1" smtClean="0">
                              <a:solidFill>
                                <a:srgbClr val="660066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sz="3600" b="1" i="1" smtClean="0">
                          <a:solidFill>
                            <a:srgbClr val="660066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rgbClr val="660066"/>
                          </a:solidFill>
                          <a:latin typeface="Cambria Math"/>
                        </a:rPr>
                        <m:t>𝒅</m:t>
                      </m:r>
                      <m:d>
                        <m:dPr>
                          <m:ctrlPr>
                            <a:rPr lang="en-US" sz="3600" b="1" i="1" smtClean="0">
                              <a:solidFill>
                                <a:srgbClr val="6600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rgbClr val="660066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3600" b="1" i="1" smtClean="0">
                              <a:solidFill>
                                <a:srgbClr val="660066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3600" b="1" i="1" smtClean="0">
                              <a:solidFill>
                                <a:srgbClr val="660066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sz="3600" b="1" i="1" smtClean="0">
                          <a:solidFill>
                            <a:srgbClr val="660066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600" b="1" i="1" smtClean="0">
                              <a:solidFill>
                                <a:srgbClr val="6600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solidFill>
                                <a:srgbClr val="660066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3600" b="1" i="1" smtClean="0">
                              <a:solidFill>
                                <a:srgbClr val="660066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3600" b="1" dirty="0" smtClean="0">
                  <a:solidFill>
                    <a:srgbClr val="66006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1" i="1" u="sng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1" i="1" u="sng" smtClean="0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3600" b="1" i="1" u="sng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sz="3600" b="1" i="1" u="sng" smtClean="0">
                          <a:latin typeface="Cambria Math"/>
                        </a:rPr>
                        <m:t>=</m:t>
                      </m:r>
                      <m:r>
                        <a:rPr lang="en-US" sz="3600" b="1" i="1" u="sng" smtClean="0">
                          <a:latin typeface="Cambria Math"/>
                        </a:rPr>
                        <m:t>𝟓</m:t>
                      </m:r>
                      <m:d>
                        <m:dPr>
                          <m:ctrlPr>
                            <a:rPr lang="en-US" sz="3600" b="1" i="1" u="sng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1" i="1" u="sng" smtClean="0">
                              <a:latin typeface="Cambria Math"/>
                            </a:rPr>
                            <m:t>𝒏</m:t>
                          </m:r>
                          <m:r>
                            <a:rPr lang="en-US" sz="3600" b="1" i="1" u="sng" smtClean="0">
                              <a:latin typeface="Cambria Math"/>
                            </a:rPr>
                            <m:t>−</m:t>
                          </m:r>
                          <m:r>
                            <a:rPr lang="en-US" sz="3600" b="1" i="1" u="sng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sz="3600" b="1" i="1" u="sng" smtClean="0">
                          <a:latin typeface="Cambria Math"/>
                        </a:rPr>
                        <m:t>+</m:t>
                      </m:r>
                      <m:r>
                        <a:rPr lang="en-US" sz="3600" b="1" i="1" u="sng" smtClean="0">
                          <a:latin typeface="Cambria Math"/>
                        </a:rPr>
                        <m:t>𝟐𝟗</m:t>
                      </m:r>
                    </m:oMath>
                  </m:oMathPara>
                </a14:m>
                <a:endParaRPr lang="en-US" sz="3600" b="1" u="sng" dirty="0"/>
              </a:p>
              <a:p>
                <a:endParaRPr lang="en-US" sz="36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2465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41350" y="641350"/>
                <a:ext cx="7854950" cy="5138738"/>
              </a:xfrm>
              <a:blipFill rotWithShape="1">
                <a:blip r:embed="rId2"/>
                <a:stretch>
                  <a:fillRect l="-1552" t="-2017" r="-2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2B3BEF-4DF1-7647-BAC3-0F660BB2E16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3.10: Arithmetic Sequences</a:t>
            </a:r>
          </a:p>
        </p:txBody>
      </p:sp>
    </p:spTree>
    <p:extLst>
      <p:ext uri="{BB962C8B-B14F-4D97-AF65-F5344CB8AC3E}">
        <p14:creationId xmlns:p14="http://schemas.microsoft.com/office/powerpoint/2010/main" val="1646084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24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40600" y="640567"/>
                <a:ext cx="8008768" cy="4998233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 smtClean="0"/>
                  <a:t>Guided Practice: </a:t>
                </a:r>
                <a:r>
                  <a:rPr lang="en-US" sz="2800" b="1" dirty="0">
                    <a:solidFill>
                      <a:srgbClr val="000090"/>
                    </a:solidFill>
                  </a:rPr>
                  <a:t>Example </a:t>
                </a:r>
                <a:r>
                  <a:rPr lang="en-US" sz="2800" b="1" dirty="0" smtClean="0">
                    <a:solidFill>
                      <a:srgbClr val="000090"/>
                    </a:solidFill>
                  </a:rPr>
                  <a:t>6, </a:t>
                </a:r>
                <a:r>
                  <a:rPr lang="en-US" sz="2800" b="1" i="1" dirty="0">
                    <a:solidFill>
                      <a:srgbClr val="000090"/>
                    </a:solidFill>
                  </a:rPr>
                  <a:t>continued</a:t>
                </a:r>
                <a:endParaRPr lang="en-US" sz="2800" baseline="30000" dirty="0"/>
              </a:p>
              <a:p>
                <a:r>
                  <a:rPr lang="en-US" sz="2800" b="1" dirty="0" smtClean="0">
                    <a:solidFill>
                      <a:srgbClr val="660066"/>
                    </a:solidFill>
                  </a:rPr>
                  <a:t>2. Simplify.</a:t>
                </a:r>
              </a:p>
              <a:p>
                <a:endParaRPr lang="en-US" sz="2800" b="1" dirty="0">
                  <a:solidFill>
                    <a:srgbClr val="660066"/>
                  </a:solidFill>
                </a:endParaRPr>
              </a:p>
              <a:p>
                <a:pPr lvl="2"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</a:rPr>
                      <m:t>=5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</a:rPr>
                      <m:t>+29</m:t>
                    </m:r>
                  </m:oMath>
                </a14:m>
                <a:r>
                  <a:rPr lang="en-US" sz="2800" i="1" dirty="0" smtClean="0">
                    <a:solidFill>
                      <a:schemeClr val="tx1"/>
                    </a:solidFill>
                  </a:rPr>
                  <a:t> 		</a:t>
                </a:r>
                <a:r>
                  <a:rPr lang="en-US" sz="2800" b="1" u="sng" dirty="0" smtClean="0">
                    <a:solidFill>
                      <a:schemeClr val="tx1"/>
                    </a:solidFill>
                  </a:rPr>
                  <a:t>Explicit Formula</a:t>
                </a:r>
                <a:endParaRPr lang="en-US" sz="2800" b="1" i="1" u="sng" dirty="0">
                  <a:solidFill>
                    <a:schemeClr val="tx1"/>
                  </a:solidFill>
                </a:endParaRPr>
              </a:p>
              <a:p>
                <a:pPr lvl="2" algn="l"/>
                <a14:m>
                  <m:oMath xmlns:m="http://schemas.openxmlformats.org/officeDocument/2006/math">
                    <m:r>
                      <a:rPr lang="en-US" sz="2800" b="1" i="1" u="sng" dirty="0" smtClean="0">
                        <a:solidFill>
                          <a:srgbClr val="000000"/>
                        </a:solidFill>
                        <a:latin typeface="Cambria Math"/>
                      </a:rPr>
                      <m:t>𝒂</m:t>
                    </m:r>
                    <m:r>
                      <a:rPr lang="en-US" sz="2800" b="1" i="1" u="sng" baseline="-25000" dirty="0" smtClean="0">
                        <a:solidFill>
                          <a:srgbClr val="000000"/>
                        </a:solidFill>
                        <a:latin typeface="Cambria Math"/>
                      </a:rPr>
                      <m:t>𝒏</m:t>
                    </m:r>
                    <m:r>
                      <a:rPr lang="en-US" sz="2800" b="1" i="1" u="sng" dirty="0" smtClean="0">
                        <a:solidFill>
                          <a:srgbClr val="000000"/>
                        </a:solidFill>
                        <a:latin typeface="Cambria Math"/>
                      </a:rPr>
                      <m:t> = </m:t>
                    </m:r>
                    <m:r>
                      <a:rPr lang="en-US" sz="2800" b="1" i="1" u="sng" dirty="0" smtClean="0">
                        <a:solidFill>
                          <a:srgbClr val="000000"/>
                        </a:solidFill>
                        <a:latin typeface="Cambria Math"/>
                      </a:rPr>
                      <m:t>𝟓</m:t>
                    </m:r>
                    <m:r>
                      <a:rPr lang="en-US" sz="2800" b="1" i="1" u="sng" dirty="0" smtClean="0">
                        <a:solidFill>
                          <a:srgbClr val="000000"/>
                        </a:solidFill>
                        <a:latin typeface="Cambria Math"/>
                      </a:rPr>
                      <m:t>𝒏</m:t>
                    </m:r>
                    <m:r>
                      <a:rPr lang="en-US" sz="2800" b="1" i="1" u="sng" dirty="0" smtClean="0">
                        <a:solidFill>
                          <a:srgbClr val="000000"/>
                        </a:solidFill>
                        <a:latin typeface="Cambria Math"/>
                      </a:rPr>
                      <m:t> – </m:t>
                    </m:r>
                    <m:r>
                      <a:rPr lang="en-US" sz="2800" b="1" i="1" u="sng" dirty="0" smtClean="0">
                        <a:solidFill>
                          <a:srgbClr val="000000"/>
                        </a:solidFill>
                        <a:latin typeface="Cambria Math"/>
                      </a:rPr>
                      <m:t>𝟓</m:t>
                    </m:r>
                    <m:r>
                      <a:rPr lang="en-US" sz="2800" b="1" i="1" u="sng" dirty="0" smtClean="0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r>
                      <a:rPr lang="en-US" sz="2800" b="1" i="1" u="sng" dirty="0" smtClean="0">
                        <a:solidFill>
                          <a:srgbClr val="000000"/>
                        </a:solidFill>
                        <a:latin typeface="Cambria Math"/>
                      </a:rPr>
                      <m:t>𝟐𝟗</m:t>
                    </m:r>
                  </m:oMath>
                </a14:m>
                <a:r>
                  <a:rPr lang="en-US" sz="2800" b="1" u="sng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		Distribute the 5</a:t>
                </a:r>
              </a:p>
              <a:p>
                <a:pPr lvl="2" algn="l"/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𝑎</m:t>
                    </m:r>
                    <m:r>
                      <a:rPr lang="en-US" sz="2800" i="1" baseline="-25000" dirty="0" smtClean="0">
                        <a:solidFill>
                          <a:srgbClr val="00000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 = 5</m:t>
                    </m:r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 + 24</m:t>
                    </m:r>
                  </m:oMath>
                </a14:m>
                <a:r>
                  <a:rPr lang="en-US" sz="2800" dirty="0" smtClean="0">
                    <a:solidFill>
                      <a:srgbClr val="000000"/>
                    </a:solidFill>
                  </a:rPr>
                  <a:t>   	</a:t>
                </a:r>
                <a:r>
                  <a:rPr lang="en-US" sz="2600" b="1" u="sng" dirty="0" smtClean="0">
                    <a:solidFill>
                      <a:srgbClr val="000000"/>
                    </a:solidFill>
                  </a:rPr>
                  <a:t>Combine like terms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.</a:t>
                </a:r>
                <a:endParaRPr lang="en-US" sz="4800" dirty="0" smtClean="0">
                  <a:solidFill>
                    <a:srgbClr val="000000"/>
                  </a:solidFill>
                </a:endParaRPr>
              </a:p>
              <a:p>
                <a:pPr lvl="1" algn="l"/>
                <a:endParaRPr lang="en-US" dirty="0"/>
              </a:p>
              <a:p>
                <a:pPr lvl="2" algn="l"/>
                <a:endParaRPr lang="en-US" dirty="0">
                  <a:solidFill>
                    <a:schemeClr val="tx1"/>
                  </a:solidFill>
                </a:endParaRPr>
              </a:p>
              <a:p>
                <a:pPr lvl="1" algn="l"/>
                <a:endParaRPr lang="en-US" dirty="0">
                  <a:solidFill>
                    <a:srgbClr val="000000"/>
                  </a:solidFill>
                </a:endParaRPr>
              </a:p>
              <a:p>
                <a:pPr lvl="1" algn="l"/>
                <a:endParaRPr lang="en-US" sz="4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40600" y="640567"/>
                <a:ext cx="8008768" cy="4998233"/>
              </a:xfrm>
              <a:blipFill rotWithShape="1">
                <a:blip r:embed="rId2"/>
                <a:stretch>
                  <a:fillRect l="-1522" t="-1220" r="-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28DBB7-6366-7443-A6B3-31C63E357D0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3.10: Arithmetic Sequences</a:t>
            </a:r>
          </a:p>
        </p:txBody>
      </p:sp>
    </p:spTree>
    <p:extLst>
      <p:ext uri="{BB962C8B-B14F-4D97-AF65-F5344CB8AC3E}">
        <p14:creationId xmlns:p14="http://schemas.microsoft.com/office/powerpoint/2010/main" val="36403993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b="1" dirty="0"/>
                  <a:t>Guided Practice: </a:t>
                </a:r>
                <a:r>
                  <a:rPr lang="en-US" sz="2800" b="1" dirty="0">
                    <a:solidFill>
                      <a:srgbClr val="000090"/>
                    </a:solidFill>
                  </a:rPr>
                  <a:t>Example </a:t>
                </a:r>
                <a:r>
                  <a:rPr lang="en-US" sz="2800" b="1" dirty="0" smtClean="0">
                    <a:solidFill>
                      <a:srgbClr val="000090"/>
                    </a:solidFill>
                  </a:rPr>
                  <a:t>6, </a:t>
                </a:r>
                <a:r>
                  <a:rPr lang="en-US" sz="2800" b="1" i="1" dirty="0">
                    <a:solidFill>
                      <a:srgbClr val="000090"/>
                    </a:solidFill>
                  </a:rPr>
                  <a:t>continued</a:t>
                </a:r>
                <a:endParaRPr lang="en-US" sz="2800" baseline="30000" dirty="0"/>
              </a:p>
              <a:p>
                <a:pPr marL="514350" indent="-514350">
                  <a:buAutoNum type="arabicPeriod" startAt="3"/>
                </a:pPr>
                <a:r>
                  <a:rPr lang="en-US" sz="2800" b="1" dirty="0" smtClean="0">
                    <a:solidFill>
                      <a:srgbClr val="660066"/>
                    </a:solidFill>
                  </a:rPr>
                  <a:t>Substitute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15 in for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n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to find the 15th term </a:t>
                </a:r>
                <a:endParaRPr lang="en-US" sz="2800" b="1" dirty="0" smtClean="0">
                  <a:solidFill>
                    <a:srgbClr val="660066"/>
                  </a:solidFill>
                </a:endParaRPr>
              </a:p>
              <a:p>
                <a:r>
                  <a:rPr lang="en-US" sz="2800" b="1" dirty="0">
                    <a:solidFill>
                      <a:srgbClr val="660066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660066"/>
                    </a:solidFill>
                  </a:rPr>
                  <a:t>    in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the sequence</a:t>
                </a:r>
                <a:r>
                  <a:rPr lang="en-US" sz="2800" b="1" dirty="0" smtClean="0">
                    <a:solidFill>
                      <a:srgbClr val="660066"/>
                    </a:solidFill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>
                          <a:solidFill>
                            <a:srgbClr val="000000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3600" b="0" i="1" baseline="-25000" dirty="0">
                          <a:solidFill>
                            <a:srgbClr val="00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600" b="0" i="1" dirty="0">
                          <a:solidFill>
                            <a:srgbClr val="000000"/>
                          </a:solidFill>
                          <a:latin typeface="Cambria Math"/>
                        </a:rPr>
                        <m:t> = 5</m:t>
                      </m:r>
                      <m:r>
                        <a:rPr lang="en-US" sz="3600" b="0" i="1" dirty="0">
                          <a:solidFill>
                            <a:srgbClr val="00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600" b="0" i="1" dirty="0">
                          <a:solidFill>
                            <a:srgbClr val="000000"/>
                          </a:solidFill>
                          <a:latin typeface="Cambria Math"/>
                        </a:rPr>
                        <m:t> + 24</m:t>
                      </m:r>
                    </m:oMath>
                  </m:oMathPara>
                </a14:m>
                <a:endParaRPr lang="en-US" sz="3600" dirty="0">
                  <a:solidFill>
                    <a:srgbClr val="660066"/>
                  </a:solidFill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3200" b="0" i="1" baseline="-25000" dirty="0">
                          <a:solidFill>
                            <a:schemeClr val="tx1"/>
                          </a:solidFill>
                          <a:latin typeface="Cambria Math"/>
                        </a:rPr>
                        <m:t>15</m:t>
                      </m:r>
                      <m:r>
                        <a:rPr lang="en-US" sz="3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 = 5(15) + 24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3200" b="0" i="1" baseline="-25000" dirty="0">
                          <a:solidFill>
                            <a:schemeClr val="tx1"/>
                          </a:solidFill>
                          <a:latin typeface="Cambria Math"/>
                        </a:rPr>
                        <m:t>15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3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= 75 + 24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3200" b="0" i="1" baseline="-25000" dirty="0">
                          <a:solidFill>
                            <a:schemeClr val="tx1"/>
                          </a:solidFill>
                          <a:latin typeface="Cambria Math"/>
                        </a:rPr>
                        <m:t>15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3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= 99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lvl="1" algn="l"/>
                <a:r>
                  <a:rPr lang="en-US" sz="3200" dirty="0">
                    <a:solidFill>
                      <a:schemeClr val="tx1"/>
                    </a:solidFill>
                  </a:rPr>
                  <a:t>The 15th term in the sequence is </a:t>
                </a:r>
                <a:r>
                  <a:rPr lang="en-US" sz="3200" b="1" u="sng" dirty="0" smtClean="0">
                    <a:solidFill>
                      <a:schemeClr val="tx1"/>
                    </a:solidFill>
                  </a:rPr>
                  <a:t>99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.</a:t>
                </a:r>
                <a:endParaRPr lang="en-US" sz="3200" dirty="0">
                  <a:solidFill>
                    <a:schemeClr val="tx1"/>
                  </a:solidFill>
                </a:endParaRPr>
              </a:p>
              <a:p>
                <a:pPr lvl="1" algn="l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552" t="-1220" r="-1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28DBB7-6366-7443-A6B3-31C63E357D0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3.10: Arithmetic Sequences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881889" y="3973513"/>
            <a:ext cx="16144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9600" dirty="0">
                <a:solidFill>
                  <a:srgbClr val="000090"/>
                </a:solidFill>
                <a:latin typeface="Zapf Dingbats" charset="0"/>
                <a:ea typeface="MS PGothic" charset="0"/>
                <a:cs typeface="MS PGothic" charset="0"/>
                <a:sym typeface="Zapf Dingbats" charset="0"/>
              </a:rPr>
              <a:t>✔</a:t>
            </a:r>
            <a:endParaRPr lang="en-US" sz="9600" dirty="0">
              <a:solidFill>
                <a:srgbClr val="000090"/>
              </a:solidFill>
              <a:latin typeface="Arial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3535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2465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7201" y="641350"/>
                <a:ext cx="8261130" cy="5138738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sz="2800" b="1" dirty="0" smtClean="0"/>
                  <a:t>Guided Practice</a:t>
                </a:r>
                <a:endParaRPr lang="en-US" sz="2000" b="1" dirty="0"/>
              </a:p>
              <a:p>
                <a:pPr eaLnBrk="1" hangingPunct="1"/>
                <a:r>
                  <a:rPr lang="en-US" sz="2800" b="1" dirty="0">
                    <a:solidFill>
                      <a:srgbClr val="000090"/>
                    </a:solidFill>
                  </a:rPr>
                  <a:t>Example </a:t>
                </a:r>
                <a:r>
                  <a:rPr lang="en-US" sz="2800" b="1" dirty="0" smtClean="0">
                    <a:solidFill>
                      <a:srgbClr val="000090"/>
                    </a:solidFill>
                  </a:rPr>
                  <a:t>7</a:t>
                </a:r>
                <a:endParaRPr lang="en-US" sz="1100" b="1" dirty="0">
                  <a:solidFill>
                    <a:srgbClr val="558ED5"/>
                  </a:solidFill>
                </a:endParaRPr>
              </a:p>
              <a:p>
                <a:r>
                  <a:rPr lang="en-US" sz="2800" dirty="0"/>
                  <a:t>W</a:t>
                </a:r>
                <a:r>
                  <a:rPr lang="en-US" sz="2800" dirty="0" smtClean="0"/>
                  <a:t>rite </a:t>
                </a:r>
                <a:r>
                  <a:rPr lang="en-US" sz="2800" dirty="0"/>
                  <a:t>an explicit formula to represent </a:t>
                </a:r>
                <a:r>
                  <a:rPr lang="en-US" sz="2800" dirty="0" smtClean="0"/>
                  <a:t>the sequence from example 2, </a:t>
                </a:r>
                <a:r>
                  <a:rPr lang="en-US" sz="2800" dirty="0"/>
                  <a:t>and </a:t>
                </a:r>
                <a:r>
                  <a:rPr lang="en-US" sz="2800" dirty="0" smtClean="0"/>
                  <a:t>find </a:t>
                </a:r>
                <a:r>
                  <a:rPr lang="en-US" sz="2800" dirty="0"/>
                  <a:t>the </a:t>
                </a:r>
                <a:r>
                  <a:rPr lang="en-US" sz="2800" dirty="0" smtClean="0"/>
                  <a:t>12th </a:t>
                </a:r>
                <a:r>
                  <a:rPr lang="en-US" sz="2800" dirty="0"/>
                  <a:t>term</a:t>
                </a:r>
                <a:r>
                  <a:rPr lang="en-US" sz="2800" dirty="0" smtClean="0"/>
                  <a:t>.</a:t>
                </a:r>
              </a:p>
              <a:p>
                <a:pPr algn="ctr"/>
                <a:r>
                  <a:rPr lang="en-US" dirty="0">
                    <a:solidFill>
                      <a:schemeClr val="accent3">
                        <a:lumMod val="50000"/>
                      </a:schemeClr>
                    </a:solidFill>
                  </a:rPr>
                  <a:t>An arithmetic sequence is defined by </a:t>
                </a:r>
                <a:r>
                  <a:rPr lang="en-US" sz="2800" dirty="0">
                    <a:solidFill>
                      <a:schemeClr val="accent3">
                        <a:lumMod val="50000"/>
                      </a:schemeClr>
                    </a:solidFill>
                  </a:rPr>
                  <a:t>8, 1, –6, –13, …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marL="457200" indent="-457200" algn="ctr">
                  <a:buAutoNum type="arabicPeriod"/>
                </a:pPr>
                <a:r>
                  <a:rPr lang="en-US" sz="2800" b="1" dirty="0" smtClean="0">
                    <a:solidFill>
                      <a:srgbClr val="660066"/>
                    </a:solidFill>
                  </a:rPr>
                  <a:t>The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first term is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a</a:t>
                </a:r>
                <a:r>
                  <a:rPr lang="en-US" sz="2800" b="1" baseline="-25000" dirty="0">
                    <a:solidFill>
                      <a:srgbClr val="660066"/>
                    </a:solidFill>
                  </a:rPr>
                  <a:t>1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 = </a:t>
                </a:r>
                <a:r>
                  <a:rPr lang="en-US" sz="2800" b="1" dirty="0" smtClean="0">
                    <a:solidFill>
                      <a:srgbClr val="660066"/>
                    </a:solidFill>
                  </a:rPr>
                  <a:t>___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and the common difference is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d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 = </a:t>
                </a:r>
                <a:r>
                  <a:rPr lang="en-US" sz="2800" b="1" dirty="0" smtClean="0">
                    <a:solidFill>
                      <a:srgbClr val="660066"/>
                    </a:solidFill>
                  </a:rPr>
                  <a:t>___.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1" i="1" smtClean="0">
                              <a:solidFill>
                                <a:srgbClr val="6600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solidFill>
                                <a:srgbClr val="660066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3600" b="1" i="1" smtClean="0">
                              <a:solidFill>
                                <a:srgbClr val="660066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sz="3600" b="1" i="1" smtClean="0">
                          <a:solidFill>
                            <a:srgbClr val="660066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rgbClr val="660066"/>
                          </a:solidFill>
                          <a:latin typeface="Cambria Math"/>
                        </a:rPr>
                        <m:t>𝒅</m:t>
                      </m:r>
                      <m:d>
                        <m:dPr>
                          <m:ctrlPr>
                            <a:rPr lang="en-US" sz="3600" b="1" i="1" smtClean="0">
                              <a:solidFill>
                                <a:srgbClr val="6600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rgbClr val="660066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3600" b="1" i="1" smtClean="0">
                              <a:solidFill>
                                <a:srgbClr val="660066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3600" b="1" i="1" smtClean="0">
                              <a:solidFill>
                                <a:srgbClr val="660066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sz="3600" b="1" i="1" smtClean="0">
                          <a:solidFill>
                            <a:srgbClr val="660066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600" b="1" i="1" smtClean="0">
                              <a:solidFill>
                                <a:srgbClr val="6600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solidFill>
                                <a:srgbClr val="660066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3600" b="1" i="1" smtClean="0">
                              <a:solidFill>
                                <a:srgbClr val="660066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3600" b="1" dirty="0" smtClean="0">
                  <a:solidFill>
                    <a:srgbClr val="660066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2465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7201" y="641350"/>
                <a:ext cx="8261130" cy="5138738"/>
              </a:xfrm>
              <a:blipFill rotWithShape="1">
                <a:blip r:embed="rId2"/>
                <a:stretch>
                  <a:fillRect l="-1476" t="-1186" r="-2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2B3BEF-4DF1-7647-BAC3-0F660BB2E16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3.10: Arithmetic Sequences</a:t>
            </a:r>
          </a:p>
        </p:txBody>
      </p:sp>
    </p:spTree>
    <p:extLst>
      <p:ext uri="{BB962C8B-B14F-4D97-AF65-F5344CB8AC3E}">
        <p14:creationId xmlns:p14="http://schemas.microsoft.com/office/powerpoint/2010/main" val="2995421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24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2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28DBB7-6366-7443-A6B3-31C63E357D0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3.10: Arithmetic Sequences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15283" y="3013502"/>
            <a:ext cx="70724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hlinkClick r:id="rId2"/>
              </a:rPr>
              <a:t>http://</a:t>
            </a:r>
            <a:r>
              <a:rPr lang="en-US" sz="4000" dirty="0" smtClean="0">
                <a:hlinkClick r:id="rId2"/>
              </a:rPr>
              <a:t>www.youtube.com/watch?v=kkGeOWYOFoA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138261" y="882869"/>
            <a:ext cx="68264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/>
              <a:t>Nature by Numbers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3380056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40600" y="640567"/>
                <a:ext cx="8008768" cy="4998233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 smtClean="0"/>
                  <a:t>Guided Practice: </a:t>
                </a:r>
                <a:r>
                  <a:rPr lang="en-US" sz="2800" b="1" dirty="0">
                    <a:solidFill>
                      <a:srgbClr val="000090"/>
                    </a:solidFill>
                  </a:rPr>
                  <a:t>Example </a:t>
                </a:r>
                <a:r>
                  <a:rPr lang="en-US" sz="2800" b="1" dirty="0" smtClean="0">
                    <a:solidFill>
                      <a:srgbClr val="000090"/>
                    </a:solidFill>
                  </a:rPr>
                  <a:t>7, </a:t>
                </a:r>
                <a:r>
                  <a:rPr lang="en-US" sz="2800" b="1" i="1" dirty="0">
                    <a:solidFill>
                      <a:srgbClr val="000090"/>
                    </a:solidFill>
                  </a:rPr>
                  <a:t>continued</a:t>
                </a:r>
                <a:endParaRPr lang="en-US" sz="2800" baseline="30000" dirty="0"/>
              </a:p>
              <a:p>
                <a:r>
                  <a:rPr lang="en-US" sz="2800" b="1" dirty="0" smtClean="0">
                    <a:solidFill>
                      <a:srgbClr val="660066"/>
                    </a:solidFill>
                  </a:rPr>
                  <a:t>2. Simplify.</a:t>
                </a:r>
              </a:p>
              <a:p>
                <a:endParaRPr lang="en-US" sz="2800" b="1" dirty="0">
                  <a:solidFill>
                    <a:srgbClr val="660066"/>
                  </a:solidFill>
                </a:endParaRPr>
              </a:p>
              <a:p>
                <a:pPr lvl="2"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u="sng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u="sng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800" b="1" i="1" u="sng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800" b="1" i="1" u="sng">
                        <a:solidFill>
                          <a:schemeClr val="tx1"/>
                        </a:solidFill>
                        <a:latin typeface="Cambria Math"/>
                      </a:rPr>
                      <m:t>=−</m:t>
                    </m:r>
                    <m:r>
                      <a:rPr lang="en-US" sz="2800" b="1" i="1" u="sng">
                        <a:solidFill>
                          <a:schemeClr val="tx1"/>
                        </a:solidFill>
                        <a:latin typeface="Cambria Math"/>
                      </a:rPr>
                      <m:t>𝟕</m:t>
                    </m:r>
                    <m:d>
                      <m:dPr>
                        <m:ctrlPr>
                          <a:rPr lang="en-US" sz="2800" b="1" i="1" u="sng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u="sng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800" b="1" i="1" u="sng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 u="sng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800" b="1" i="1" u="sng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800" b="1" i="1" u="sng">
                        <a:solidFill>
                          <a:schemeClr val="tx1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2800" b="1" i="1" u="sng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i="1" dirty="0">
                    <a:solidFill>
                      <a:schemeClr val="tx1"/>
                    </a:solidFill>
                  </a:rPr>
                  <a:t>	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Explicit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Formula</a:t>
                </a:r>
                <a:endParaRPr lang="en-US" sz="28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lvl="2" algn="l"/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0000"/>
                        </a:solidFill>
                        <a:latin typeface="Cambria Math"/>
                      </a:rPr>
                      <m:t>𝑎</m:t>
                    </m:r>
                    <m:r>
                      <a:rPr lang="en-US" sz="2800" b="0" i="1" baseline="-25000" dirty="0" smtClean="0">
                        <a:solidFill>
                          <a:srgbClr val="000000"/>
                        </a:solidFill>
                        <a:latin typeface="Cambria Math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000000"/>
                        </a:solidFill>
                        <a:latin typeface="Cambria Math"/>
                      </a:rPr>
                      <m:t> =−7</m:t>
                    </m:r>
                    <m:r>
                      <a:rPr lang="en-US" sz="2800" b="0" i="1" dirty="0" smtClean="0">
                        <a:solidFill>
                          <a:srgbClr val="000000"/>
                        </a:solidFill>
                        <a:latin typeface="Cambria Math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000000"/>
                        </a:solidFill>
                        <a:latin typeface="Cambria Math"/>
                      </a:rPr>
                      <m:t>+7+</m:t>
                    </m:r>
                  </m:oMath>
                </a14:m>
                <a:r>
                  <a:rPr lang="en-US" sz="2800" dirty="0" smtClean="0">
                    <a:solidFill>
                      <a:srgbClr val="000000"/>
                    </a:solidFill>
                  </a:rPr>
                  <a:t> 8 		Distribute the -7</a:t>
                </a:r>
              </a:p>
              <a:p>
                <a:pPr lvl="2" algn="l"/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𝑎</m:t>
                    </m:r>
                    <m:r>
                      <a:rPr lang="en-US" sz="2800" i="1" baseline="-25000" dirty="0" smtClean="0">
                        <a:solidFill>
                          <a:srgbClr val="00000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 =</m:t>
                    </m:r>
                    <m:r>
                      <a:rPr lang="en-US" sz="2800" b="0" i="1" dirty="0" smtClean="0">
                        <a:solidFill>
                          <a:srgbClr val="000000"/>
                        </a:solidFill>
                        <a:latin typeface="Cambria Math"/>
                      </a:rPr>
                      <m:t>−7</m:t>
                    </m:r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 +15</m:t>
                    </m:r>
                  </m:oMath>
                </a14:m>
                <a:r>
                  <a:rPr lang="en-US" sz="2800" dirty="0" smtClean="0">
                    <a:solidFill>
                      <a:srgbClr val="000000"/>
                    </a:solidFill>
                  </a:rPr>
                  <a:t>   	</a:t>
                </a:r>
                <a:r>
                  <a:rPr lang="en-US" sz="2600" dirty="0" smtClean="0">
                    <a:solidFill>
                      <a:srgbClr val="000000"/>
                    </a:solidFill>
                  </a:rPr>
                  <a:t>Combine like terms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.</a:t>
                </a:r>
                <a:endParaRPr lang="en-US" sz="4800" dirty="0" smtClean="0">
                  <a:solidFill>
                    <a:srgbClr val="000000"/>
                  </a:solidFill>
                </a:endParaRPr>
              </a:p>
              <a:p>
                <a:pPr lvl="1" algn="l"/>
                <a:endParaRPr lang="en-US" dirty="0"/>
              </a:p>
              <a:p>
                <a:pPr lvl="2" algn="l"/>
                <a:endParaRPr lang="en-US" dirty="0">
                  <a:solidFill>
                    <a:schemeClr val="tx1"/>
                  </a:solidFill>
                </a:endParaRPr>
              </a:p>
              <a:p>
                <a:pPr lvl="1" algn="l"/>
                <a:endParaRPr lang="en-US" dirty="0">
                  <a:solidFill>
                    <a:srgbClr val="000000"/>
                  </a:solidFill>
                </a:endParaRPr>
              </a:p>
              <a:p>
                <a:pPr lvl="1" algn="l"/>
                <a:endParaRPr lang="en-US" sz="4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40600" y="640567"/>
                <a:ext cx="8008768" cy="4998233"/>
              </a:xfrm>
              <a:blipFill rotWithShape="1">
                <a:blip r:embed="rId2"/>
                <a:stretch>
                  <a:fillRect l="-1522" t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28DBB7-6366-7443-A6B3-31C63E357D0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3.10: Arithmetic Sequences</a:t>
            </a:r>
          </a:p>
        </p:txBody>
      </p:sp>
    </p:spTree>
    <p:extLst>
      <p:ext uri="{BB962C8B-B14F-4D97-AF65-F5344CB8AC3E}">
        <p14:creationId xmlns:p14="http://schemas.microsoft.com/office/powerpoint/2010/main" val="26577492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b="1" dirty="0" smtClean="0"/>
                  <a:t>Guided Practice: </a:t>
                </a:r>
                <a:r>
                  <a:rPr lang="en-US" sz="2800" b="1" dirty="0">
                    <a:solidFill>
                      <a:srgbClr val="000090"/>
                    </a:solidFill>
                  </a:rPr>
                  <a:t>Example </a:t>
                </a:r>
                <a:r>
                  <a:rPr lang="en-US" sz="2800" b="1" dirty="0" smtClean="0">
                    <a:solidFill>
                      <a:srgbClr val="000090"/>
                    </a:solidFill>
                  </a:rPr>
                  <a:t>7, </a:t>
                </a:r>
                <a:r>
                  <a:rPr lang="en-US" sz="2800" b="1" i="1" dirty="0">
                    <a:solidFill>
                      <a:srgbClr val="000090"/>
                    </a:solidFill>
                  </a:rPr>
                  <a:t>continued</a:t>
                </a:r>
                <a:endParaRPr lang="en-US" sz="2800" baseline="30000" dirty="0"/>
              </a:p>
              <a:p>
                <a:pPr marL="514350" indent="-514350">
                  <a:buAutoNum type="arabicPeriod" startAt="3"/>
                </a:pPr>
                <a:r>
                  <a:rPr lang="en-US" sz="2800" b="1" dirty="0" smtClean="0">
                    <a:solidFill>
                      <a:srgbClr val="660066"/>
                    </a:solidFill>
                  </a:rPr>
                  <a:t>Substitute 12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in for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n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to find the </a:t>
                </a:r>
                <a:r>
                  <a:rPr lang="en-US" sz="2800" b="1" dirty="0" smtClean="0">
                    <a:solidFill>
                      <a:srgbClr val="660066"/>
                    </a:solidFill>
                  </a:rPr>
                  <a:t>12th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term </a:t>
                </a:r>
                <a:endParaRPr lang="en-US" sz="2800" b="1" dirty="0" smtClean="0">
                  <a:solidFill>
                    <a:srgbClr val="660066"/>
                  </a:solidFill>
                </a:endParaRPr>
              </a:p>
              <a:p>
                <a:r>
                  <a:rPr lang="en-US" sz="2800" b="1" dirty="0">
                    <a:solidFill>
                      <a:srgbClr val="660066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660066"/>
                    </a:solidFill>
                  </a:rPr>
                  <a:t>    in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the sequence</a:t>
                </a:r>
                <a:r>
                  <a:rPr lang="en-US" sz="2800" b="1" dirty="0" smtClean="0">
                    <a:solidFill>
                      <a:srgbClr val="660066"/>
                    </a:solidFill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>
                          <a:solidFill>
                            <a:srgbClr val="000000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3600" b="0" i="1" baseline="-25000" dirty="0">
                          <a:solidFill>
                            <a:srgbClr val="00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600" b="0" i="1" dirty="0">
                          <a:solidFill>
                            <a:srgbClr val="000000"/>
                          </a:solidFill>
                          <a:latin typeface="Cambria Math"/>
                        </a:rPr>
                        <m:t> =</m:t>
                      </m:r>
                      <m:r>
                        <a:rPr lang="en-US" sz="3600" b="0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−7</m:t>
                      </m:r>
                      <m:r>
                        <a:rPr lang="en-US" sz="3600" b="0" i="1" dirty="0">
                          <a:solidFill>
                            <a:srgbClr val="00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600" b="0" i="1" dirty="0">
                          <a:solidFill>
                            <a:srgbClr val="000000"/>
                          </a:solidFill>
                          <a:latin typeface="Cambria Math"/>
                        </a:rPr>
                        <m:t> +15</m:t>
                      </m:r>
                    </m:oMath>
                  </m:oMathPara>
                </a14:m>
                <a:endParaRPr lang="en-US" sz="3600" dirty="0">
                  <a:solidFill>
                    <a:srgbClr val="660066"/>
                  </a:solidFill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3200" b="0" i="1" baseline="-25000" dirty="0">
                          <a:solidFill>
                            <a:schemeClr val="tx1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3200" b="0" i="1" baseline="-2500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3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 =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−7</m:t>
                      </m:r>
                      <m:r>
                        <a:rPr lang="en-US" sz="3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(1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3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) +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3200" b="0" i="1" baseline="-25000" dirty="0">
                          <a:solidFill>
                            <a:schemeClr val="tx1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3200" b="0" i="1" baseline="-2500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3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−84</m:t>
                      </m:r>
                      <m:r>
                        <a:rPr lang="en-US" sz="3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 +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3200" b="0" i="1" baseline="-25000" dirty="0">
                          <a:solidFill>
                            <a:schemeClr val="tx1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3200" b="0" i="1" baseline="-2500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3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−69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lvl="1" algn="l"/>
                <a:r>
                  <a:rPr lang="en-US" sz="3200" dirty="0">
                    <a:solidFill>
                      <a:schemeClr val="tx1"/>
                    </a:solidFill>
                  </a:rPr>
                  <a:t>The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12th </a:t>
                </a:r>
                <a:r>
                  <a:rPr lang="en-US" sz="3200" dirty="0">
                    <a:solidFill>
                      <a:schemeClr val="tx1"/>
                    </a:solidFill>
                  </a:rPr>
                  <a:t>term in the sequence is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____.</a:t>
                </a:r>
                <a:endParaRPr lang="en-US" sz="3200" dirty="0">
                  <a:solidFill>
                    <a:schemeClr val="tx1"/>
                  </a:solidFill>
                </a:endParaRPr>
              </a:p>
              <a:p>
                <a:pPr lvl="1" algn="l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552" t="-1220" r="-1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28DBB7-6366-7443-A6B3-31C63E357D0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3.10: Arithmetic Sequences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881889" y="4446478"/>
            <a:ext cx="16144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9600" dirty="0" smtClean="0">
                <a:solidFill>
                  <a:srgbClr val="000090"/>
                </a:solidFill>
                <a:latin typeface="Zapf Dingbats" charset="0"/>
                <a:ea typeface="MS PGothic" charset="0"/>
                <a:cs typeface="MS PGothic" charset="0"/>
                <a:sym typeface="Zapf Dingbats" charset="0"/>
              </a:rPr>
              <a:t>✔</a:t>
            </a:r>
            <a:endParaRPr lang="en-US" sz="9600" dirty="0">
              <a:solidFill>
                <a:srgbClr val="000090"/>
              </a:solidFill>
              <a:latin typeface="Arial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0419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 algn="ctr"/>
                <a:r>
                  <a:rPr lang="en-US" sz="4000" dirty="0" smtClean="0"/>
                  <a:t>You Try 7</a:t>
                </a:r>
              </a:p>
              <a:p>
                <a:r>
                  <a:rPr lang="en-US" sz="2800" dirty="0" smtClean="0"/>
                  <a:t>Use the following sequence to create an explicit formula.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6600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660066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660066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800" b="1" i="1">
                        <a:solidFill>
                          <a:srgbClr val="660066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>
                        <a:solidFill>
                          <a:srgbClr val="660066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800" b="1" i="1">
                            <a:solidFill>
                              <a:srgbClr val="660066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660066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800" b="1" i="1">
                            <a:solidFill>
                              <a:srgbClr val="660066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srgbClr val="660066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800" b="1" i="1">
                        <a:solidFill>
                          <a:srgbClr val="660066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6600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660066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660066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b="1" i="1">
                        <a:solidFill>
                          <a:srgbClr val="660066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Then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en-US" sz="2800" dirty="0" smtClean="0"/>
                  <a:t>.</a:t>
                </a:r>
              </a:p>
              <a:p>
                <a:pPr algn="ctr"/>
                <a:r>
                  <a:rPr lang="en-US" sz="4000" dirty="0" smtClean="0">
                    <a:solidFill>
                      <a:srgbClr val="00B050"/>
                    </a:solidFill>
                  </a:rPr>
                  <a:t>18, 10, 2, -6, …</a:t>
                </a:r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552" t="-2195" r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28DBB7-6366-7443-A6B3-31C63E357D0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3.10: Arithmetic 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2354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41349" y="595582"/>
            <a:ext cx="7862571" cy="49974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Introduction</a:t>
            </a: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en-US" sz="3200" dirty="0" smtClean="0"/>
              <a:t>An </a:t>
            </a:r>
            <a:r>
              <a:rPr lang="en-US" sz="3200" dirty="0"/>
              <a:t>arithmetic sequence is a list of terms separated by a </a:t>
            </a:r>
            <a:r>
              <a:rPr lang="en-US" sz="3200" b="1" u="sng" dirty="0">
                <a:solidFill>
                  <a:schemeClr val="accent3">
                    <a:lumMod val="50000"/>
                  </a:schemeClr>
                </a:solidFill>
              </a:rPr>
              <a:t>common difference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3200" i="1" dirty="0" smtClean="0">
                <a:solidFill>
                  <a:schemeClr val="accent3">
                    <a:lumMod val="50000"/>
                  </a:schemeClr>
                </a:solidFill>
              </a:rPr>
              <a:t>d</a:t>
            </a:r>
            <a:r>
              <a:rPr lang="en-US" sz="3200" dirty="0" smtClean="0"/>
              <a:t>, which is the </a:t>
            </a:r>
            <a:r>
              <a:rPr lang="en-US" sz="3200" dirty="0"/>
              <a:t>number added to each consecutive term in an arithmetic sequence.</a:t>
            </a: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en-US" sz="3200" dirty="0" smtClean="0"/>
              <a:t>An </a:t>
            </a:r>
            <a:r>
              <a:rPr lang="en-US" sz="3200" dirty="0"/>
              <a:t>arithmetic sequence is a linear function with a</a:t>
            </a:r>
            <a:r>
              <a:rPr lang="en-US" sz="3200" b="1" dirty="0"/>
              <a:t> </a:t>
            </a:r>
            <a:r>
              <a:rPr lang="en-US" sz="3200" b="1" u="sng" dirty="0" smtClean="0"/>
              <a:t>domain</a:t>
            </a:r>
            <a:r>
              <a:rPr lang="en-US" sz="3200" b="1" dirty="0" smtClean="0"/>
              <a:t> </a:t>
            </a:r>
            <a:r>
              <a:rPr lang="en-US" sz="3200"/>
              <a:t>of </a:t>
            </a:r>
            <a:r>
              <a:rPr lang="en-US" sz="3200" smtClean="0"/>
              <a:t>whole </a:t>
            </a:r>
            <a:r>
              <a:rPr lang="en-US" sz="3200" dirty="0" smtClean="0"/>
              <a:t>numbers.</a:t>
            </a:r>
          </a:p>
          <a:p>
            <a:pPr>
              <a:spcAft>
                <a:spcPts val="1200"/>
              </a:spcAft>
            </a:pP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270E78-E23D-7748-ACDE-2A48DE59FD1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3.10</a:t>
            </a:r>
            <a:r>
              <a:rPr lang="en-US" dirty="0"/>
              <a:t>: Arithmetic Sequences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523680"/>
              </p:ext>
            </p:extLst>
          </p:nvPr>
        </p:nvGraphicFramePr>
        <p:xfrm>
          <a:off x="7391400" y="4178300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88" name="Equation" r:id="rId3" imgW="190500" imgH="330200" progId="Equation.DSMT4">
                  <p:embed/>
                </p:oleObj>
              </mc:Choice>
              <mc:Fallback>
                <p:oleObj name="Equation" r:id="rId3" imgW="1905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91400" y="4178300"/>
                        <a:ext cx="190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547187"/>
              </p:ext>
            </p:extLst>
          </p:nvPr>
        </p:nvGraphicFramePr>
        <p:xfrm>
          <a:off x="7391400" y="4178300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89" name="Equation" r:id="rId5" imgW="190500" imgH="330200" progId="Equation.DSMT4">
                  <p:embed/>
                </p:oleObj>
              </mc:Choice>
              <mc:Fallback>
                <p:oleObj name="Equation" r:id="rId5" imgW="1905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91400" y="4178300"/>
                        <a:ext cx="190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499537"/>
              </p:ext>
            </p:extLst>
          </p:nvPr>
        </p:nvGraphicFramePr>
        <p:xfrm>
          <a:off x="7391400" y="4178300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90" name="Equation" r:id="rId6" imgW="190500" imgH="330200" progId="Equation.DSMT4">
                  <p:embed/>
                </p:oleObj>
              </mc:Choice>
              <mc:Fallback>
                <p:oleObj name="Equation" r:id="rId6" imgW="1905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91400" y="4178300"/>
                        <a:ext cx="190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286437"/>
              </p:ext>
            </p:extLst>
          </p:nvPr>
        </p:nvGraphicFramePr>
        <p:xfrm>
          <a:off x="7391400" y="4178300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91" name="Equation" r:id="rId7" imgW="190500" imgH="330200" progId="Equation.DSMT4">
                  <p:embed/>
                </p:oleObj>
              </mc:Choice>
              <mc:Fallback>
                <p:oleObj name="Equation" r:id="rId7" imgW="1905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91400" y="4178300"/>
                        <a:ext cx="190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21012"/>
              </p:ext>
            </p:extLst>
          </p:nvPr>
        </p:nvGraphicFramePr>
        <p:xfrm>
          <a:off x="7391400" y="4178300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92" name="Equation" r:id="rId8" imgW="190500" imgH="330200" progId="Equation.DSMT4">
                  <p:embed/>
                </p:oleObj>
              </mc:Choice>
              <mc:Fallback>
                <p:oleObj name="Equation" r:id="rId8" imgW="1905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91400" y="4178300"/>
                        <a:ext cx="190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729612"/>
              </p:ext>
            </p:extLst>
          </p:nvPr>
        </p:nvGraphicFramePr>
        <p:xfrm>
          <a:off x="7391400" y="4178300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93" name="Equation" r:id="rId9" imgW="190500" imgH="330200" progId="Equation.DSMT4">
                  <p:embed/>
                </p:oleObj>
              </mc:Choice>
              <mc:Fallback>
                <p:oleObj name="Equation" r:id="rId9" imgW="1905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91400" y="4178300"/>
                        <a:ext cx="190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46817"/>
              </p:ext>
            </p:extLst>
          </p:nvPr>
        </p:nvGraphicFramePr>
        <p:xfrm>
          <a:off x="7391400" y="4178300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94" name="Equation" r:id="rId10" imgW="190500" imgH="330200" progId="Equation.DSMT4">
                  <p:embed/>
                </p:oleObj>
              </mc:Choice>
              <mc:Fallback>
                <p:oleObj name="Equation" r:id="rId10" imgW="1905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91400" y="4178300"/>
                        <a:ext cx="190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349" y="595582"/>
            <a:ext cx="7821931" cy="5184506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3500" b="1" dirty="0" smtClean="0">
                <a:ea typeface="+mn-ea"/>
              </a:rPr>
              <a:t>Introduction </a:t>
            </a:r>
            <a:r>
              <a:rPr lang="en-US" sz="3500" b="1" i="1" dirty="0" smtClean="0">
                <a:ea typeface="+mn-ea"/>
              </a:rPr>
              <a:t>(continued)</a:t>
            </a:r>
            <a:endParaRPr lang="en-US" sz="3500" b="1" i="1" dirty="0">
              <a:ea typeface="+mn-ea"/>
            </a:endParaRPr>
          </a:p>
          <a:p>
            <a:r>
              <a:rPr lang="en-US" sz="3000" b="1" u="sng" dirty="0" smtClean="0"/>
              <a:t>Arithmetic </a:t>
            </a:r>
            <a:r>
              <a:rPr lang="en-US" sz="3000" b="1" u="sng" dirty="0"/>
              <a:t>sequences </a:t>
            </a:r>
            <a:r>
              <a:rPr lang="en-US" sz="3000" dirty="0"/>
              <a:t>can be represented by formulas, either explicit or </a:t>
            </a:r>
            <a:r>
              <a:rPr lang="en-US" sz="3000" dirty="0" smtClean="0"/>
              <a:t>recursive. </a:t>
            </a:r>
          </a:p>
          <a:p>
            <a:endParaRPr lang="en-US" sz="3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3000" dirty="0"/>
              <a:t>A </a:t>
            </a:r>
            <a:r>
              <a:rPr lang="en-US" sz="3000" b="1" u="sng" dirty="0"/>
              <a:t>recursive formula </a:t>
            </a:r>
            <a:r>
              <a:rPr lang="en-US" sz="3000" dirty="0"/>
              <a:t>is a formula used to find the next term of a sequence when the previous term is known.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000" dirty="0" smtClean="0"/>
              <a:t>An </a:t>
            </a:r>
            <a:r>
              <a:rPr lang="en-US" sz="3000" b="1" u="sng" dirty="0"/>
              <a:t>explicit formula </a:t>
            </a:r>
            <a:r>
              <a:rPr lang="en-US" sz="3000" dirty="0"/>
              <a:t>is a formula used to find the </a:t>
            </a:r>
            <a:r>
              <a:rPr lang="en-US" sz="3000" i="1" dirty="0"/>
              <a:t>n</a:t>
            </a:r>
            <a:r>
              <a:rPr lang="en-US" sz="3000" dirty="0"/>
              <a:t>th term of a </a:t>
            </a:r>
            <a:r>
              <a:rPr lang="en-US" sz="3000" dirty="0" smtClean="0"/>
              <a:t>sequence.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0A64BF-F1FF-FE46-8566-4B9C9A787A7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3.10: Arithmetic Sequences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593580"/>
              </p:ext>
            </p:extLst>
          </p:nvPr>
        </p:nvGraphicFramePr>
        <p:xfrm>
          <a:off x="6413500" y="3619500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94" name="Equation" r:id="rId4" imgW="190500" imgH="330200" progId="Equation.DSMT4">
                  <p:embed/>
                </p:oleObj>
              </mc:Choice>
              <mc:Fallback>
                <p:oleObj name="Equation" r:id="rId4" imgW="1905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13500" y="3619500"/>
                        <a:ext cx="190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187668"/>
              </p:ext>
            </p:extLst>
          </p:nvPr>
        </p:nvGraphicFramePr>
        <p:xfrm>
          <a:off x="6413500" y="3619500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95" name="Equation" r:id="rId6" imgW="190500" imgH="330200" progId="Equation.DSMT4">
                  <p:embed/>
                </p:oleObj>
              </mc:Choice>
              <mc:Fallback>
                <p:oleObj name="Equation" r:id="rId6" imgW="1905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13500" y="3619500"/>
                        <a:ext cx="190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772339"/>
              </p:ext>
            </p:extLst>
          </p:nvPr>
        </p:nvGraphicFramePr>
        <p:xfrm>
          <a:off x="6413500" y="3619500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96" name="Equation" r:id="rId7" imgW="190500" imgH="330200" progId="Equation.DSMT4">
                  <p:embed/>
                </p:oleObj>
              </mc:Choice>
              <mc:Fallback>
                <p:oleObj name="Equation" r:id="rId7" imgW="1905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13500" y="3619500"/>
                        <a:ext cx="190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75205"/>
              </p:ext>
            </p:extLst>
          </p:nvPr>
        </p:nvGraphicFramePr>
        <p:xfrm>
          <a:off x="6413500" y="3619500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97" name="Equation" r:id="rId8" imgW="190500" imgH="330200" progId="Equation.DSMT4">
                  <p:embed/>
                </p:oleObj>
              </mc:Choice>
              <mc:Fallback>
                <p:oleObj name="Equation" r:id="rId8" imgW="1905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13500" y="3619500"/>
                        <a:ext cx="190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88916"/>
              </p:ext>
            </p:extLst>
          </p:nvPr>
        </p:nvGraphicFramePr>
        <p:xfrm>
          <a:off x="6413500" y="3619500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98" name="Equation" r:id="rId10" imgW="190500" imgH="330200" progId="Equation.DSMT4">
                  <p:embed/>
                </p:oleObj>
              </mc:Choice>
              <mc:Fallback>
                <p:oleObj name="Equation" r:id="rId10" imgW="1905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13500" y="3619500"/>
                        <a:ext cx="190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805600"/>
              </p:ext>
            </p:extLst>
          </p:nvPr>
        </p:nvGraphicFramePr>
        <p:xfrm>
          <a:off x="6413500" y="3619500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99" name="Equation" r:id="rId11" imgW="190500" imgH="330200" progId="Equation.DSMT4">
                  <p:embed/>
                </p:oleObj>
              </mc:Choice>
              <mc:Fallback>
                <p:oleObj name="Equation" r:id="rId11" imgW="1905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13500" y="3619500"/>
                        <a:ext cx="190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830663"/>
              </p:ext>
            </p:extLst>
          </p:nvPr>
        </p:nvGraphicFramePr>
        <p:xfrm>
          <a:off x="6413500" y="3619500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00" name="Equation" r:id="rId12" imgW="190500" imgH="330200" progId="Equation.DSMT4">
                  <p:embed/>
                </p:oleObj>
              </mc:Choice>
              <mc:Fallback>
                <p:oleObj name="Equation" r:id="rId12" imgW="1905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13500" y="3619500"/>
                        <a:ext cx="190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296189"/>
              </p:ext>
            </p:extLst>
          </p:nvPr>
        </p:nvGraphicFramePr>
        <p:xfrm>
          <a:off x="6413500" y="3619500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01" name="Equation" r:id="rId13" imgW="190500" imgH="330200" progId="Equation.DSMT4">
                  <p:embed/>
                </p:oleObj>
              </mc:Choice>
              <mc:Fallback>
                <p:oleObj name="Equation" r:id="rId13" imgW="1905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13500" y="3619500"/>
                        <a:ext cx="190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72967" y="640567"/>
                <a:ext cx="8182302" cy="499823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sz="3600" b="1" dirty="0" smtClean="0"/>
                  <a:t>Formulas and their Purpose</a:t>
                </a:r>
              </a:p>
              <a:p>
                <a:pPr algn="ctr"/>
                <a:r>
                  <a:rPr lang="en-US" sz="3600" b="1" u="sng" dirty="0" smtClean="0">
                    <a:solidFill>
                      <a:schemeClr val="tx1"/>
                    </a:solidFill>
                  </a:rPr>
                  <a:t>Arithmetic Sequences</a:t>
                </a:r>
              </a:p>
              <a:p>
                <a:r>
                  <a:rPr lang="en-US" sz="3200" b="1" dirty="0" smtClean="0"/>
                  <a:t>Explicit Formula: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latin typeface="Cambria Math"/>
                      </a:rPr>
                      <m:t>𝑨</m:t>
                    </m:r>
                    <m:r>
                      <a:rPr lang="en-US" sz="3600" b="1" i="1" baseline="-25000" dirty="0" smtClean="0">
                        <a:latin typeface="Cambria Math"/>
                      </a:rPr>
                      <m:t>𝒏</m:t>
                    </m:r>
                    <m:r>
                      <a:rPr lang="en-US" sz="3600" b="1" i="1" dirty="0" smtClean="0">
                        <a:latin typeface="Cambria Math"/>
                      </a:rPr>
                      <m:t> = </m:t>
                    </m:r>
                    <m:r>
                      <a:rPr lang="en-US" sz="3600" b="1" i="1" dirty="0" smtClean="0"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3600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1" i="1" dirty="0" smtClean="0">
                            <a:latin typeface="Cambria Math"/>
                          </a:rPr>
                          <m:t>𝒏</m:t>
                        </m:r>
                        <m:r>
                          <a:rPr lang="en-US" sz="3600" b="1" i="1" dirty="0" smtClean="0">
                            <a:latin typeface="Cambria Math"/>
                          </a:rPr>
                          <m:t>−</m:t>
                        </m:r>
                        <m:r>
                          <a:rPr lang="en-US" sz="3600" b="1" i="1" dirty="0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3600" b="1" i="1" dirty="0" smtClean="0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sz="36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 dirty="0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3600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3600" b="1" i="1" baseline="-25000" dirty="0" smtClean="0">
                        <a:latin typeface="Cambria Math"/>
                      </a:rPr>
                      <m:t>	</m:t>
                    </m:r>
                  </m:oMath>
                </a14:m>
                <a:endParaRPr lang="en-US" sz="3600" b="1" baseline="-25000" dirty="0" smtClean="0"/>
              </a:p>
              <a:p>
                <a:r>
                  <a:rPr lang="en-US" sz="4000" b="1" baseline="-25000" dirty="0" smtClean="0"/>
                  <a:t>“Finds a specific term”</a:t>
                </a:r>
              </a:p>
              <a:p>
                <a:pPr algn="ctr"/>
                <a:r>
                  <a:rPr lang="en-US" sz="36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3600" b="1" dirty="0" smtClean="0">
                    <a:solidFill>
                      <a:schemeClr val="tx1"/>
                    </a:solidFill>
                  </a:rPr>
                  <a:t> </a:t>
                </a:r>
                <a:endParaRPr lang="en-US" sz="3600" b="1" dirty="0"/>
              </a:p>
              <a:p>
                <a:pPr algn="ctr"/>
                <a:endParaRPr lang="en-US" sz="14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3200" b="1" dirty="0" smtClean="0">
                    <a:solidFill>
                      <a:schemeClr val="tx1"/>
                    </a:solidFill>
                  </a:rPr>
                  <a:t>Recursive Formula: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  <m:r>
                      <a:rPr lang="en-US" sz="3600" b="1" i="1" baseline="-25000" dirty="0" smtClean="0">
                        <a:solidFill>
                          <a:schemeClr val="tx1"/>
                        </a:solidFill>
                        <a:latin typeface="Cambria Math"/>
                      </a:rPr>
                      <m:t>𝒏</m:t>
                    </m:r>
                    <m:r>
                      <a:rPr lang="en-US" sz="3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 = </m:t>
                    </m:r>
                    <m:sSub>
                      <m:sSubPr>
                        <m:ctrlPr>
                          <a:rPr lang="en-US" sz="36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36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36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6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3600" b="1" i="1" dirty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sz="3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3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𝒅</m:t>
                    </m:r>
                  </m:oMath>
                </a14:m>
                <a:endParaRPr lang="en-US" sz="3600" b="1" dirty="0" smtClean="0">
                  <a:solidFill>
                    <a:schemeClr val="tx1"/>
                  </a:solidFill>
                </a:endParaRPr>
              </a:p>
              <a:p>
                <a:endParaRPr lang="en-US" b="1" dirty="0" smtClean="0"/>
              </a:p>
              <a:p>
                <a:r>
                  <a:rPr lang="en-US" b="1" dirty="0" smtClean="0"/>
                  <a:t>“Uses previous terms to find the next terms”</a:t>
                </a:r>
                <a:endParaRPr lang="en-US" sz="2000" b="1" dirty="0" smtClean="0"/>
              </a:p>
              <a:p>
                <a:endParaRPr lang="en-US" sz="2800" b="1" baseline="30000" dirty="0" smtClean="0"/>
              </a:p>
              <a:p>
                <a:endParaRPr lang="en-US" sz="2800" b="1" u="sng" dirty="0" smtClean="0"/>
              </a:p>
              <a:p>
                <a:endParaRPr lang="en-US" sz="2800" b="1" u="sng" dirty="0" smtClean="0"/>
              </a:p>
              <a:p>
                <a:endParaRPr lang="en-US" sz="1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72967" y="640567"/>
                <a:ext cx="8182302" cy="4998233"/>
              </a:xfrm>
              <a:blipFill rotWithShape="1">
                <a:blip r:embed="rId2"/>
                <a:stretch>
                  <a:fillRect l="-1937" t="-1829" b="-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28DBB7-6366-7443-A6B3-31C63E357D0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3.10: Arithmetic Sequences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77862" y="3162425"/>
            <a:ext cx="1324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B050"/>
                </a:solidFill>
              </a:rPr>
              <a:t>Current Term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48711" y="3589898"/>
            <a:ext cx="1324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7030A0"/>
                </a:solidFill>
              </a:rPr>
              <a:t>Previous Term</a:t>
            </a: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21615" y="2942414"/>
            <a:ext cx="1776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Common Difference</a:t>
            </a:r>
            <a:endParaRPr 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30965" y="2537685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7030A0"/>
                </a:solidFill>
              </a:rPr>
              <a:t>First Term</a:t>
            </a:r>
            <a:endParaRPr lang="en-US" sz="1800" b="1" dirty="0">
              <a:solidFill>
                <a:srgbClr val="7030A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502167" y="2412124"/>
            <a:ext cx="1308536" cy="853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54158" y="3549587"/>
            <a:ext cx="338959" cy="710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298734" y="2567859"/>
            <a:ext cx="394136" cy="711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</p:cNvCxnSpPr>
          <p:nvPr/>
        </p:nvCxnSpPr>
        <p:spPr>
          <a:xfrm>
            <a:off x="4840014" y="3808756"/>
            <a:ext cx="110358" cy="287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3221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/>
                <a:r>
                  <a:rPr lang="en-US" sz="3200" b="1" dirty="0" smtClean="0"/>
                  <a:t>Guided Practice</a:t>
                </a:r>
                <a:endParaRPr lang="en-US" b="1" dirty="0"/>
              </a:p>
              <a:p>
                <a:pPr eaLnBrk="1" hangingPunct="1"/>
                <a:r>
                  <a:rPr lang="en-US" sz="3200" b="1" dirty="0">
                    <a:solidFill>
                      <a:srgbClr val="000090"/>
                    </a:solidFill>
                  </a:rPr>
                  <a:t>Example </a:t>
                </a:r>
                <a:r>
                  <a:rPr lang="en-US" sz="3200" b="1" dirty="0" smtClean="0">
                    <a:solidFill>
                      <a:srgbClr val="000090"/>
                    </a:solidFill>
                  </a:rPr>
                  <a:t>1</a:t>
                </a:r>
              </a:p>
              <a:p>
                <a:pPr eaLnBrk="1" hangingPunct="1"/>
                <a:r>
                  <a:rPr lang="en-US" sz="2800" b="1" dirty="0" smtClean="0">
                    <a:solidFill>
                      <a:srgbClr val="7030A0"/>
                    </a:solidFill>
                  </a:rPr>
                  <a:t>Consider the sequence 3, 6, 9, 12, 15, 18, …</a:t>
                </a:r>
              </a:p>
              <a:p>
                <a:pPr algn="ctr" eaLnBrk="1" hangingPunct="1"/>
                <a:r>
                  <a:rPr lang="en-US" sz="2800" b="1" dirty="0" smtClean="0">
                    <a:solidFill>
                      <a:srgbClr val="7030A0"/>
                    </a:solidFill>
                  </a:rPr>
                  <a:t>Find the following terms: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 b="0" i="0" smtClean="0">
                          <a:latin typeface="Cambria Math"/>
                        </a:rPr>
                        <m:t>=____</m:t>
                      </m:r>
                    </m:oMath>
                  </m:oMathPara>
                </a14:m>
                <a:endParaRPr lang="en-US" sz="3200" dirty="0" smtClean="0"/>
              </a:p>
              <a:p>
                <a:endParaRPr lang="en-US" sz="32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5</m:t>
                      </m:r>
                      <m:r>
                        <a:rPr lang="en-US" sz="3200" b="0" i="1" smtClean="0">
                          <a:latin typeface="Cambria Math"/>
                        </a:rPr>
                        <m:t>𝑡h</m:t>
                      </m:r>
                      <m:r>
                        <a:rPr lang="en-US" sz="3200" b="0" i="1" smtClean="0">
                          <a:latin typeface="Cambria Math"/>
                        </a:rPr>
                        <m:t> </m:t>
                      </m:r>
                      <m:r>
                        <a:rPr lang="en-US" sz="3200" b="0" i="1" smtClean="0">
                          <a:latin typeface="Cambria Math"/>
                        </a:rPr>
                        <m:t>𝑇𝑒𝑟𝑚</m:t>
                      </m:r>
                      <m:r>
                        <a:rPr lang="en-US" sz="3200" b="0" i="1" smtClean="0">
                          <a:latin typeface="Cambria Math"/>
                        </a:rPr>
                        <m:t>=_____</m:t>
                      </m:r>
                    </m:oMath>
                  </m:oMathPara>
                </a14:m>
                <a:endParaRPr lang="en-US" sz="3200" b="0" dirty="0" smtClean="0"/>
              </a:p>
              <a:p>
                <a:endParaRPr lang="en-US" sz="32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=____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939" t="-1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28DBB7-6366-7443-A6B3-31C63E357D0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3.10: Arithmetic 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156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n-US" sz="4400" dirty="0" smtClean="0"/>
                  <a:t>You Try!</a:t>
                </a:r>
              </a:p>
              <a:p>
                <a:pPr algn="ctr"/>
                <a:r>
                  <a:rPr lang="en-US" sz="3200" dirty="0" smtClean="0"/>
                  <a:t>Consider the sequence -7, -2, 3, 8, …</a:t>
                </a:r>
              </a:p>
              <a:p>
                <a:pPr algn="ctr"/>
                <a:r>
                  <a:rPr lang="en-US" sz="3200" dirty="0" smtClean="0">
                    <a:solidFill>
                      <a:srgbClr val="002060"/>
                    </a:solidFill>
                  </a:rPr>
                  <a:t>Find the following terms:</a:t>
                </a:r>
              </a:p>
              <a:p>
                <a:pPr algn="ctr"/>
                <a:r>
                  <a:rPr lang="en-US" sz="3200" dirty="0" smtClean="0">
                    <a:solidFill>
                      <a:srgbClr val="00B050"/>
                    </a:solidFill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 smtClean="0"/>
              </a:p>
              <a:p>
                <a:pPr algn="ctr"/>
                <a:r>
                  <a:rPr lang="en-US" sz="3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2. Third Term</a:t>
                </a:r>
              </a:p>
              <a:p>
                <a:pPr algn="ctr"/>
                <a:r>
                  <a:rPr 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3. Fifth Term</a:t>
                </a:r>
              </a:p>
              <a:p>
                <a:pPr algn="ctr"/>
                <a:r>
                  <a:rPr lang="en-US" sz="3200" dirty="0" smtClean="0">
                    <a:solidFill>
                      <a:srgbClr val="7030A0"/>
                    </a:solidFill>
                  </a:rPr>
                  <a:t>4.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28DBB7-6366-7443-A6B3-31C63E357D0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3.10: Arithmetic 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991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2465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41350" y="425669"/>
                <a:ext cx="7854950" cy="550216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sz="2800" b="1" dirty="0" smtClean="0"/>
                  <a:t>Guided Practice</a:t>
                </a:r>
                <a:endParaRPr lang="en-US" sz="2000" b="1" dirty="0"/>
              </a:p>
              <a:p>
                <a:pPr eaLnBrk="1" hangingPunct="1"/>
                <a:r>
                  <a:rPr lang="en-US" sz="2800" b="1" dirty="0">
                    <a:solidFill>
                      <a:srgbClr val="000090"/>
                    </a:solidFill>
                  </a:rPr>
                  <a:t>Example </a:t>
                </a:r>
                <a:r>
                  <a:rPr lang="en-US" sz="2800" b="1" dirty="0" smtClean="0">
                    <a:solidFill>
                      <a:srgbClr val="000090"/>
                    </a:solidFill>
                  </a:rPr>
                  <a:t>2</a:t>
                </a:r>
              </a:p>
              <a:p>
                <a:pPr marL="0" lvl="1" algn="l" eaLnBrk="1" hangingPunct="1"/>
                <a:r>
                  <a:rPr lang="en-US" sz="2800" b="1" dirty="0">
                    <a:solidFill>
                      <a:srgbClr val="660066"/>
                    </a:solidFill>
                  </a:rPr>
                  <a:t>Create the recursive formula that defines the sequence: </a:t>
                </a:r>
              </a:p>
              <a:p>
                <a:pPr marL="0" lvl="1"/>
                <a:r>
                  <a:rPr lang="en-US" sz="2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An </a:t>
                </a:r>
                <a:r>
                  <a:rPr lang="en-US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arithmetic sequence is defined </a:t>
                </a:r>
                <a:r>
                  <a:rPr lang="en-US" sz="2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by </a:t>
                </a:r>
              </a:p>
              <a:p>
                <a:pPr marL="0" lvl="1"/>
                <a:r>
                  <a:rPr lang="en-US" sz="3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8</a:t>
                </a:r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 1, –6, –13, </a:t>
                </a:r>
                <a:r>
                  <a:rPr lang="en-US" sz="3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…</a:t>
                </a:r>
              </a:p>
              <a:p>
                <a:pPr marL="0" lvl="1" algn="l"/>
                <a:r>
                  <a:rPr lang="en-US" sz="2800" b="1" dirty="0" smtClean="0">
                    <a:solidFill>
                      <a:srgbClr val="660066"/>
                    </a:solidFill>
                  </a:rPr>
                  <a:t>1. Find the common difference, d.</a:t>
                </a:r>
              </a:p>
              <a:p>
                <a:pPr marL="342900" indent="-342900" algn="ctr">
                  <a:buFont typeface="Arial" pitchFamily="34" charset="0"/>
                  <a:buChar char="•"/>
                </a:pPr>
                <a:r>
                  <a:rPr lang="en-US" sz="2800" dirty="0" smtClean="0">
                    <a:solidFill>
                      <a:srgbClr val="660066"/>
                    </a:solidFill>
                    <a:latin typeface="Cambria Math"/>
                  </a:rPr>
                  <a:t>The sequence is </a:t>
                </a:r>
                <a:r>
                  <a:rPr lang="en-US" sz="2800" b="1" u="sng" dirty="0" smtClean="0">
                    <a:solidFill>
                      <a:srgbClr val="660066"/>
                    </a:solidFill>
                    <a:latin typeface="Cambria Math"/>
                  </a:rPr>
                  <a:t>decreasing</a:t>
                </a:r>
                <a:r>
                  <a:rPr lang="en-US" sz="2800" dirty="0" smtClean="0">
                    <a:solidFill>
                      <a:srgbClr val="660066"/>
                    </a:solidFill>
                    <a:latin typeface="Cambria Math"/>
                  </a:rPr>
                  <a:t>, so d will be </a:t>
                </a:r>
                <a:r>
                  <a:rPr lang="en-US" sz="2800" b="1" u="sng" dirty="0" smtClean="0">
                    <a:solidFill>
                      <a:srgbClr val="660066"/>
                    </a:solidFill>
                    <a:latin typeface="Cambria Math"/>
                  </a:rPr>
                  <a:t>negative</a:t>
                </a:r>
                <a:r>
                  <a:rPr lang="en-US" sz="2800" dirty="0" smtClean="0">
                    <a:solidFill>
                      <a:srgbClr val="660066"/>
                    </a:solidFill>
                    <a:latin typeface="Cambria Math"/>
                  </a:rPr>
                  <a:t>.</a:t>
                </a:r>
              </a:p>
              <a:p>
                <a:pPr marL="342900" indent="-342900" algn="ctr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660066"/>
                        </a:solidFill>
                        <a:latin typeface="Cambria Math"/>
                      </a:rPr>
                      <m:t>𝒅</m:t>
                    </m:r>
                    <m:r>
                      <a:rPr lang="en-US" sz="2800" b="1" i="1" smtClean="0">
                        <a:solidFill>
                          <a:srgbClr val="660066"/>
                        </a:solidFill>
                        <a:latin typeface="Cambria Math"/>
                      </a:rPr>
                      <m:t>=−</m:t>
                    </m:r>
                    <m:r>
                      <a:rPr lang="en-US" sz="2800" b="1" i="1" smtClean="0">
                        <a:solidFill>
                          <a:srgbClr val="660066"/>
                        </a:solidFill>
                        <a:latin typeface="Cambria Math"/>
                      </a:rPr>
                      <m:t>𝟕</m:t>
                    </m:r>
                  </m:oMath>
                </a14:m>
                <a:endParaRPr lang="en-US" sz="2800" b="1" dirty="0">
                  <a:solidFill>
                    <a:srgbClr val="660066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2465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41350" y="425669"/>
                <a:ext cx="7854950" cy="5502165"/>
              </a:xfrm>
              <a:blipFill rotWithShape="1">
                <a:blip r:embed="rId2"/>
                <a:stretch>
                  <a:fillRect l="-1552" t="-1109" r="-1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2B3BEF-4DF1-7647-BAC3-0F660BB2E16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3.10: Arithmetic Sequences</a:t>
            </a:r>
          </a:p>
        </p:txBody>
      </p:sp>
    </p:spTree>
    <p:extLst>
      <p:ext uri="{BB962C8B-B14F-4D97-AF65-F5344CB8AC3E}">
        <p14:creationId xmlns:p14="http://schemas.microsoft.com/office/powerpoint/2010/main" val="1081611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24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4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24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24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4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4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2465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41350" y="425669"/>
                <a:ext cx="7854950" cy="550216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sz="2800" b="1" dirty="0" smtClean="0"/>
                  <a:t>Guided Practice</a:t>
                </a:r>
                <a:endParaRPr lang="en-US" sz="2000" b="1" dirty="0"/>
              </a:p>
              <a:p>
                <a:pPr eaLnBrk="1" hangingPunct="1"/>
                <a:r>
                  <a:rPr lang="en-US" sz="2800" b="1" dirty="0">
                    <a:solidFill>
                      <a:srgbClr val="000090"/>
                    </a:solidFill>
                  </a:rPr>
                  <a:t>Example </a:t>
                </a:r>
                <a:r>
                  <a:rPr lang="en-US" sz="2800" b="1" dirty="0" smtClean="0">
                    <a:solidFill>
                      <a:srgbClr val="000090"/>
                    </a:solidFill>
                  </a:rPr>
                  <a:t>2, </a:t>
                </a:r>
                <a:r>
                  <a:rPr lang="en-US" sz="2800" b="1" i="1" dirty="0" smtClean="0">
                    <a:solidFill>
                      <a:srgbClr val="000090"/>
                    </a:solidFill>
                  </a:rPr>
                  <a:t>continued</a:t>
                </a:r>
              </a:p>
              <a:p>
                <a:pPr marL="0" lvl="1" algn="l" eaLnBrk="1" hangingPunct="1"/>
                <a:r>
                  <a:rPr lang="en-US" sz="2800" b="1" dirty="0">
                    <a:solidFill>
                      <a:srgbClr val="660066"/>
                    </a:solidFill>
                  </a:rPr>
                  <a:t>Create the recursive formula that defines the sequence: </a:t>
                </a:r>
              </a:p>
              <a:p>
                <a:pPr marL="0" lvl="1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An </a:t>
                </a: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arithmetic sequence is defined </a:t>
                </a:r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by </a:t>
                </a:r>
                <a:r>
                  <a:rPr lang="en-US" sz="2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8</a:t>
                </a:r>
                <a:r>
                  <a:rPr lang="en-US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 1, –6, –13, </a:t>
                </a:r>
                <a:r>
                  <a:rPr lang="en-US" sz="2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…</a:t>
                </a:r>
              </a:p>
              <a:p>
                <a:pPr lvl="1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660066"/>
                        </a:solidFill>
                        <a:latin typeface="Cambria Math"/>
                      </a:rPr>
                      <m:t>𝒅</m:t>
                    </m:r>
                    <m:r>
                      <a:rPr lang="en-US" sz="3200" b="1" i="1">
                        <a:solidFill>
                          <a:srgbClr val="660066"/>
                        </a:solidFill>
                        <a:latin typeface="Cambria Math"/>
                      </a:rPr>
                      <m:t>=</m:t>
                    </m:r>
                    <m:r>
                      <a:rPr lang="en-US" sz="3200" b="0" i="1">
                        <a:solidFill>
                          <a:srgbClr val="660066"/>
                        </a:solidFill>
                        <a:latin typeface="Cambria Math"/>
                      </a:rPr>
                      <m:t>−7</m:t>
                    </m:r>
                  </m:oMath>
                </a14:m>
                <a:endParaRPr lang="en-US" sz="3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0" lvl="1" algn="l"/>
                <a:r>
                  <a:rPr lang="en-US" sz="2800" b="1" dirty="0" smtClean="0">
                    <a:solidFill>
                      <a:srgbClr val="660066"/>
                    </a:solidFill>
                  </a:rPr>
                  <a:t>2. Use the recursive formula.</a:t>
                </a:r>
              </a:p>
              <a:p>
                <a:pPr marL="342900" indent="-342900" algn="ctr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660066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660066"/>
                        </a:solidFill>
                        <a:latin typeface="Cambria Math"/>
                        <a:ea typeface="Cambria Math"/>
                      </a:rPr>
                      <m:t>±</m:t>
                    </m:r>
                    <m:r>
                      <a:rPr lang="en-US" sz="2800" b="1" i="1" smtClean="0">
                        <a:solidFill>
                          <a:srgbClr val="660066"/>
                        </a:solidFill>
                        <a:latin typeface="Cambria Math"/>
                        <a:ea typeface="Cambria Math"/>
                      </a:rPr>
                      <m:t>𝒅</m:t>
                    </m:r>
                  </m:oMath>
                </a14:m>
                <a:endParaRPr lang="en-US" sz="2800" b="1" i="1" dirty="0" smtClean="0">
                  <a:solidFill>
                    <a:srgbClr val="660066"/>
                  </a:solidFill>
                  <a:latin typeface="Cambria Math"/>
                </a:endParaRPr>
              </a:p>
              <a:p>
                <a:pPr marL="342900" indent="-342900" algn="ctr">
                  <a:buFont typeface="Arial" pitchFamily="34" charset="0"/>
                  <a:buChar char="•"/>
                </a:pPr>
                <a:endParaRPr lang="en-US" sz="2800" b="1" i="1" dirty="0" smtClean="0">
                  <a:solidFill>
                    <a:srgbClr val="660066"/>
                  </a:solidFill>
                  <a:latin typeface="Cambria Math"/>
                </a:endParaRPr>
              </a:p>
              <a:p>
                <a:pPr marL="342900" indent="-342900" algn="ctr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660066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660066"/>
                        </a:solidFill>
                        <a:latin typeface="Cambria Math"/>
                      </a:rPr>
                      <m:t>−</m:t>
                    </m:r>
                    <m:r>
                      <a:rPr lang="en-US" sz="2800" b="1" i="1" smtClean="0">
                        <a:solidFill>
                          <a:srgbClr val="660066"/>
                        </a:solidFill>
                        <a:latin typeface="Cambria Math"/>
                      </a:rPr>
                      <m:t>𝟕</m:t>
                    </m:r>
                  </m:oMath>
                </a14:m>
                <a:endParaRPr lang="en-US" sz="2800" b="1" dirty="0">
                  <a:solidFill>
                    <a:srgbClr val="660066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2465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41350" y="425669"/>
                <a:ext cx="7854950" cy="5502165"/>
              </a:xfrm>
              <a:blipFill rotWithShape="1">
                <a:blip r:embed="rId2"/>
                <a:stretch>
                  <a:fillRect l="-1552" t="-1109" r="-1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2B3BEF-4DF1-7647-BAC3-0F660BB2E16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3.10: Arithmetic Sequences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932389" y="4871545"/>
            <a:ext cx="3294993" cy="908543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57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4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nhanced Instruc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10668</TotalTime>
  <Words>1002</Words>
  <Application>Microsoft Office PowerPoint</Application>
  <PresentationFormat>On-screen Show (4:3)</PresentationFormat>
  <Paragraphs>206</Paragraphs>
  <Slides>22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Enhanced Instruction template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Walch Education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Walch Education</dc:creator>
  <cp:lastModifiedBy>Amanda Layson</cp:lastModifiedBy>
  <cp:revision>240</cp:revision>
  <dcterms:created xsi:type="dcterms:W3CDTF">2012-02-22T19:14:19Z</dcterms:created>
  <dcterms:modified xsi:type="dcterms:W3CDTF">2014-01-22T21:55:01Z</dcterms:modified>
</cp:coreProperties>
</file>