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8" r:id="rId3"/>
    <p:sldId id="261" r:id="rId4"/>
    <p:sldId id="262" r:id="rId5"/>
    <p:sldId id="263" r:id="rId6"/>
    <p:sldId id="264" r:id="rId7"/>
    <p:sldId id="265" r:id="rId8"/>
    <p:sldId id="279" r:id="rId9"/>
    <p:sldId id="268" r:id="rId10"/>
    <p:sldId id="280" r:id="rId11"/>
    <p:sldId id="281" r:id="rId12"/>
    <p:sldId id="282" r:id="rId13"/>
    <p:sldId id="283" r:id="rId14"/>
    <p:sldId id="266" r:id="rId15"/>
    <p:sldId id="269" r:id="rId16"/>
    <p:sldId id="270" r:id="rId17"/>
    <p:sldId id="271" r:id="rId18"/>
    <p:sldId id="284" r:id="rId19"/>
    <p:sldId id="272" r:id="rId20"/>
    <p:sldId id="277" r:id="rId21"/>
    <p:sldId id="278" r:id="rId22"/>
    <p:sldId id="275" r:id="rId23"/>
    <p:sldId id="276" r:id="rId24"/>
    <p:sldId id="285" r:id="rId25"/>
    <p:sldId id="286" r:id="rId26"/>
    <p:sldId id="287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>
      <p:cViewPr varScale="1">
        <p:scale>
          <a:sx n="121" d="100"/>
          <a:sy n="121" d="100"/>
        </p:scale>
        <p:origin x="696" y="168"/>
      </p:cViewPr>
      <p:guideLst>
        <p:guide orient="horz" pos="62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1B8D182-4682-3164-0636-49020C45A83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25612B65-741D-AEF6-F8A0-0F3C3EF7AFB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6628" name="Rectangle 4">
            <a:extLst>
              <a:ext uri="{FF2B5EF4-FFF2-40B4-BE49-F238E27FC236}">
                <a16:creationId xmlns:a16="http://schemas.microsoft.com/office/drawing/2014/main" id="{D4782AAB-6354-32EA-5DCC-22E423F9F7A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89B9FB8F-7612-5384-CDA3-FA6BC6B5CD4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53E2A093-6D96-690E-4B81-00274D68007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42CE03FE-5693-4ADB-D9DC-C406D270870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77701E98-2EDE-F640-9C21-AAA4DBFAB0AE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id="{254BB5B5-C129-4DD1-CFF0-D060988BF8C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A331898D-D339-1742-A64C-54D9BE987054}" type="slidenum">
              <a:rPr lang="en-US" altLang="en-US">
                <a:latin typeface="Arial" panose="020B0604020202020204" pitchFamily="34" charset="0"/>
              </a:rPr>
              <a:pPr eaLnBrk="1" hangingPunct="1"/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id="{C227F462-3436-4E46-12C6-79226890F5C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id="{CA8D70CF-F8E6-1C82-C4C8-6B60592D9D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7A10BDA-82B8-C223-AA6B-D593204AE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B8752D4-7666-8241-9B22-46492F3F0FEC}" type="slidenum">
              <a:rPr lang="en-US" altLang="en-US">
                <a:latin typeface="Arial" panose="020B0604020202020204" pitchFamily="34" charset="0"/>
              </a:rPr>
              <a:pPr eaLnBrk="1" hangingPunct="1"/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7E520DD-BDB2-593E-5CF2-D104A3ECBE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233128C-4F30-3E7C-F5ED-651545E13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7A10BDA-82B8-C223-AA6B-D593204AE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B8752D4-7666-8241-9B22-46492F3F0FEC}" type="slidenum">
              <a:rPr lang="en-US" altLang="en-US">
                <a:latin typeface="Arial" panose="020B0604020202020204" pitchFamily="34" charset="0"/>
              </a:rPr>
              <a:pPr eaLnBrk="1" hangingPunct="1"/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7E520DD-BDB2-593E-5CF2-D104A3ECBE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233128C-4F30-3E7C-F5ED-651545E13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563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7A10BDA-82B8-C223-AA6B-D593204AE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B8752D4-7666-8241-9B22-46492F3F0FEC}" type="slidenum">
              <a:rPr lang="en-US" altLang="en-US">
                <a:latin typeface="Arial" panose="020B0604020202020204" pitchFamily="34" charset="0"/>
              </a:rPr>
              <a:pPr eaLnBrk="1" hangingPunct="1"/>
              <a:t>25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7E520DD-BDB2-593E-5CF2-D104A3ECBE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233128C-4F30-3E7C-F5ED-651545E13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029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D7A10BDA-82B8-C223-AA6B-D593204AE8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fld id="{CB8752D4-7666-8241-9B22-46492F3F0FEC}" type="slidenum">
              <a:rPr lang="en-US" altLang="en-US">
                <a:latin typeface="Arial" panose="020B0604020202020204" pitchFamily="34" charset="0"/>
              </a:rPr>
              <a:pPr eaLnBrk="1" hangingPunct="1"/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07E520DD-BDB2-593E-5CF2-D104A3ECBE14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B233128C-4F30-3E7C-F5ED-651545E136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092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47535FB-71C8-E9FD-F2CB-BEC9DE1CCD6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3C50EAA-39AD-F228-DA55-3F1D160D190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3E339C1-4C30-05D0-2F54-928FDE8AD7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916986-E83C-6B4E-84DA-919B45D587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4472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2EF0857-20DC-9486-5C00-0691E78E38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A8AD800-132C-1D31-AD65-C3EAF1022DF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CF04FE1-FCD1-CF75-83BA-247A3E2F60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8DE8E9-B820-2C44-9DB2-827132BB02F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95464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6BD1CB6-CFCD-E59B-CAC8-F804B47DE69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F75240D-C8A6-BEF9-5EE7-3C26ED221C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7C84F5E-2C3C-98D7-D54A-8CB7A14A58C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217E82D-D368-8746-83BA-8A43A200FCE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732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57D690D-B28D-CDDA-6764-8B23423110C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FDE4407-3C55-595A-BC4B-A964586A4E8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233D3E-BB22-7ABB-7750-F8B7A2CF270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79A1FA-F0F2-C943-AC36-CE04BD1F49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50647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BD04D10-4103-DDD5-5065-2C19C05DA19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D3D78F3-14CD-5064-5BC8-1D7BD033F7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EE0E80A-21A7-5F8F-DDF4-3C3D7A9AB3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0E8ED63-D2FB-3644-AAF8-A33F62CCCA8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1589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B609BA6-68AC-C7E6-9B7B-1FB4667E5DA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C543CF2-D917-5C10-F847-E666FBFD33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578D28-0E0E-8FAB-039B-B4109BEC740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67FA88-86FF-D74F-8010-A59C67AE15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5687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4E343B9-F01E-E831-7338-E7CA9126741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63C31A5-9777-9195-0085-0C0EC7A2ECF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0CC4725-7867-04AE-A768-6AC7CD3FF1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CD230E5-363E-E045-A898-77E921BD376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871930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64656B44-B7C4-829B-D850-9C971D291C4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10CE099D-3108-596D-4A3B-2C7EAFDB415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42A95C0C-E7BC-F5C4-1587-BFECA2B63D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3A49A2C-2C27-B04F-9D91-722F6392F56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46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769C11C-597D-C37E-3912-76CF7CD126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92B483F-9C6F-9CBF-D85D-8C10786CF8C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BD9AFA3-7E89-0FD9-07C3-33E939658F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D899BA-0ECA-D942-A1EB-CF68BBB8382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4187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BAFC33-D41B-11AD-84D2-4BF5A2B134F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91A27D5-9D7D-61BD-CDDD-2E062B8557A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49DBB-919F-1392-36C2-C511BF82FF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B14C3DB-D2C0-1240-A9B9-1CAC6B8AA48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3503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B6559C-DDBD-BEEB-8F5B-2950A65CBA0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ED6359-3A0F-42EE-7669-3CAB6D9459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B886F-4A81-452B-9783-D0E5404FC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BBC88-A4A2-A54E-9F28-E1A13077165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63291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A25BA5-49C8-245F-DC30-D8CEA2500E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17C73E13-A458-6E01-C5CC-0984BE8199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9E0F7A52-BD58-AC4B-638C-551635A6884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3C45811-2DFF-B32C-2C54-C1FCF28D74F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smtClean="0">
                <a:latin typeface="+mn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93CD5E8-C6E7-7DD4-9EF8-4194125084F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panose="020B0604020202020204" pitchFamily="34" charset="0"/>
              </a:defRPr>
            </a:lvl1pPr>
          </a:lstStyle>
          <a:p>
            <a:fld id="{41066D28-4502-7641-823F-A8E2FFA0AC4F}" type="slidenum">
              <a:rPr lang="en-US" altLang="en-US"/>
              <a:pPr/>
              <a:t>‹#›</a:t>
            </a:fld>
            <a:endParaRPr lang="en-US" altLang="en-US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E1D365B7-8B27-ADC9-8874-30868FB0630A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0"/>
            <a:ext cx="9144000" cy="6862763"/>
            <a:chOff x="0" y="0"/>
            <a:chExt cx="5760" cy="4323"/>
          </a:xfrm>
        </p:grpSpPr>
        <p:pic>
          <p:nvPicPr>
            <p:cNvPr id="1032" name="Picture 8">
              <a:extLst>
                <a:ext uri="{FF2B5EF4-FFF2-40B4-BE49-F238E27FC236}">
                  <a16:creationId xmlns:a16="http://schemas.microsoft.com/office/drawing/2014/main" id="{24549D8C-E485-AF6E-1553-1E04F30C49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33" name="Picture 9">
              <a:extLst>
                <a:ext uri="{FF2B5EF4-FFF2-40B4-BE49-F238E27FC236}">
                  <a16:creationId xmlns:a16="http://schemas.microsoft.com/office/drawing/2014/main" id="{1F855FD1-85BA-8556-1BEB-391017EF00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4129"/>
              <a:ext cx="576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34" name="Text Box 10">
              <a:extLst>
                <a:ext uri="{FF2B5EF4-FFF2-40B4-BE49-F238E27FC236}">
                  <a16:creationId xmlns:a16="http://schemas.microsoft.com/office/drawing/2014/main" id="{BC29DF73-6CB1-6FAB-B17F-9EFF5940A6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" y="4131"/>
              <a:ext cx="66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en-US" sz="1400" b="1">
                  <a:solidFill>
                    <a:schemeClr val="bg1"/>
                  </a:solidFill>
                </a:rPr>
                <a:t>Course 2</a:t>
              </a:r>
              <a:endParaRPr lang="en-US" altLang="en-US" sz="800" b="1">
                <a:latin typeface="Arial" charset="0"/>
              </a:endParaRPr>
            </a:p>
          </p:txBody>
        </p:sp>
        <p:sp>
          <p:nvSpPr>
            <p:cNvPr id="1035" name="Text Box 11">
              <a:extLst>
                <a:ext uri="{FF2B5EF4-FFF2-40B4-BE49-F238E27FC236}">
                  <a16:creationId xmlns:a16="http://schemas.microsoft.com/office/drawing/2014/main" id="{AE916F4F-2122-7A7C-0724-422DFF948B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53"/>
              <a:ext cx="54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algn="ctr" eaLnBrk="0" hangingPunct="0">
                <a:spcBef>
                  <a:spcPct val="50000"/>
                </a:spcBef>
                <a:defRPr/>
              </a:pPr>
              <a:r>
                <a:rPr lang="en-US" altLang="en-US" sz="3200" b="1">
                  <a:latin typeface="Arial Black" pitchFamily="34" charset="0"/>
                </a:rPr>
                <a:t>2-1</a:t>
              </a:r>
              <a:endParaRPr lang="en-US" altLang="en-US" sz="3200">
                <a:latin typeface="Arial" charset="0"/>
              </a:endParaRPr>
            </a:p>
          </p:txBody>
        </p:sp>
        <p:sp>
          <p:nvSpPr>
            <p:cNvPr id="1036" name="Text Box 12">
              <a:extLst>
                <a:ext uri="{FF2B5EF4-FFF2-40B4-BE49-F238E27FC236}">
                  <a16:creationId xmlns:a16="http://schemas.microsoft.com/office/drawing/2014/main" id="{148328F4-5C21-37C9-BD53-5A91F12931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62"/>
              <a:ext cx="5088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pPr eaLnBrk="0" hangingPunct="0">
                <a:spcBef>
                  <a:spcPct val="50000"/>
                </a:spcBef>
                <a:defRPr/>
              </a:pPr>
              <a:r>
                <a:rPr lang="en-US" altLang="en-US" sz="3200">
                  <a:solidFill>
                    <a:schemeClr val="bg1"/>
                  </a:solidFill>
                  <a:latin typeface="Arial Black" pitchFamily="34" charset="0"/>
                </a:rPr>
                <a:t>Integers</a:t>
              </a:r>
              <a:endParaRPr lang="en-US" altLang="en-US" sz="240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74062E96-5313-BFBF-E74A-21A7CBE98882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61175"/>
            <a:chOff x="0" y="0"/>
            <a:chExt cx="5760" cy="4322"/>
          </a:xfrm>
        </p:grpSpPr>
        <p:pic>
          <p:nvPicPr>
            <p:cNvPr id="2054" name="Picture 3">
              <a:extLst>
                <a:ext uri="{FF2B5EF4-FFF2-40B4-BE49-F238E27FC236}">
                  <a16:creationId xmlns:a16="http://schemas.microsoft.com/office/drawing/2014/main" id="{9D36C058-A4A4-528C-7AF8-D97B518216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5760" cy="43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5" name="Text Box 4">
              <a:extLst>
                <a:ext uri="{FF2B5EF4-FFF2-40B4-BE49-F238E27FC236}">
                  <a16:creationId xmlns:a16="http://schemas.microsoft.com/office/drawing/2014/main" id="{F801F452-D7D4-D7EB-676C-0CC048C148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" y="87"/>
              <a:ext cx="544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3200" b="1">
                  <a:latin typeface="Arial Black" panose="020B0604020202020204" pitchFamily="34" charset="0"/>
                </a:rPr>
                <a:t>2-1</a:t>
              </a:r>
              <a:endParaRPr lang="en-US" altLang="en-US" sz="800">
                <a:latin typeface="Arial" panose="020B0604020202020204" pitchFamily="34" charset="0"/>
              </a:endParaRPr>
            </a:p>
          </p:txBody>
        </p:sp>
        <p:sp>
          <p:nvSpPr>
            <p:cNvPr id="2056" name="Text Box 5">
              <a:extLst>
                <a:ext uri="{FF2B5EF4-FFF2-40B4-BE49-F238E27FC236}">
                  <a16:creationId xmlns:a16="http://schemas.microsoft.com/office/drawing/2014/main" id="{907D45F9-49C2-B524-2A73-C8A2091314D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103"/>
              <a:ext cx="4896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3200">
                  <a:solidFill>
                    <a:schemeClr val="bg1"/>
                  </a:solidFill>
                  <a:latin typeface="Arial Black" panose="020B0604020202020204" pitchFamily="34" charset="0"/>
                </a:rPr>
                <a:t>Integers</a:t>
              </a:r>
              <a:endParaRPr lang="en-US" altLang="en-US" sz="2400"/>
            </a:p>
          </p:txBody>
        </p:sp>
        <p:sp>
          <p:nvSpPr>
            <p:cNvPr id="2057" name="Text Box 6">
              <a:extLst>
                <a:ext uri="{FF2B5EF4-FFF2-40B4-BE49-F238E27FC236}">
                  <a16:creationId xmlns:a16="http://schemas.microsoft.com/office/drawing/2014/main" id="{CFD09148-895A-525C-7BA8-9809991819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4128"/>
              <a:ext cx="816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1400" b="1">
                  <a:solidFill>
                    <a:schemeClr val="bg1"/>
                  </a:solidFill>
                </a:rPr>
                <a:t>Course 2</a:t>
              </a:r>
            </a:p>
          </p:txBody>
        </p:sp>
      </p:grpSp>
      <p:sp>
        <p:nvSpPr>
          <p:cNvPr id="3079" name="Text Box 7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E2D08A08-DFD8-9EA9-F2E9-3D782F59D9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2362200"/>
            <a:ext cx="1855787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 sz="2800" u="sng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Warm Up</a:t>
            </a:r>
          </a:p>
        </p:txBody>
      </p:sp>
      <p:sp>
        <p:nvSpPr>
          <p:cNvPr id="3080" name="Text Box 8">
            <a:hlinkClick r:id="rId3" action="ppaction://hlinksldjump"/>
            <a:extLst>
              <a:ext uri="{FF2B5EF4-FFF2-40B4-BE49-F238E27FC236}">
                <a16:creationId xmlns:a16="http://schemas.microsoft.com/office/drawing/2014/main" id="{64923777-4BC6-7506-42E6-EA7F06BD01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033713"/>
            <a:ext cx="3636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 sz="2800" u="sng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Problem of the Day</a:t>
            </a:r>
          </a:p>
        </p:txBody>
      </p:sp>
      <p:sp>
        <p:nvSpPr>
          <p:cNvPr id="3081" name="Text Box 9">
            <a:hlinkClick r:id="rId3" action="ppaction://hlinksldjump"/>
            <a:extLst>
              <a:ext uri="{FF2B5EF4-FFF2-40B4-BE49-F238E27FC236}">
                <a16:creationId xmlns:a16="http://schemas.microsoft.com/office/drawing/2014/main" id="{3717051A-CCB5-1776-3C0C-D4F7DAF41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9838" y="3643313"/>
            <a:ext cx="3763962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altLang="en-US" sz="2800" u="sng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Lesson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>
            <a:extLst>
              <a:ext uri="{FF2B5EF4-FFF2-40B4-BE49-F238E27FC236}">
                <a16:creationId xmlns:a16="http://schemas.microsoft.com/office/drawing/2014/main" id="{083490A5-7BF4-D1B5-33A6-99C9D6929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23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Compare the integers. Use &lt; or &gt;.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12291" name="Text Box 3">
            <a:extLst>
              <a:ext uri="{FF2B5EF4-FFF2-40B4-BE49-F238E27FC236}">
                <a16:creationId xmlns:a16="http://schemas.microsoft.com/office/drawing/2014/main" id="{6F91BE46-1E6B-F387-F81E-8C16A518F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900113"/>
            <a:ext cx="8928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Additional Example 2A: Comparing Integers Using a Number Line</a:t>
            </a:r>
            <a:endParaRPr lang="en-US" altLang="en-US" sz="2400">
              <a:solidFill>
                <a:schemeClr val="accent2"/>
              </a:solidFill>
              <a:latin typeface="Arial Black" panose="020B0604020202020204" pitchFamily="34" charset="0"/>
            </a:endParaRPr>
          </a:p>
        </p:txBody>
      </p:sp>
      <p:sp>
        <p:nvSpPr>
          <p:cNvPr id="34826" name="Text Box 10">
            <a:extLst>
              <a:ext uri="{FF2B5EF4-FFF2-40B4-BE49-F238E27FC236}">
                <a16:creationId xmlns:a16="http://schemas.microsoft.com/office/drawing/2014/main" id="{E064B564-53F5-B4F9-1E65-B4E33F963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013" y="4267200"/>
            <a:ext cx="678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4 is farther to the right than -4, so 4 &gt; -4.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E844F6A9-1873-8698-9B7C-6AEAE764654E}"/>
              </a:ext>
            </a:extLst>
          </p:cNvPr>
          <p:cNvGrpSpPr>
            <a:grpSpLocks/>
          </p:cNvGrpSpPr>
          <p:nvPr/>
        </p:nvGrpSpPr>
        <p:grpSpPr bwMode="auto">
          <a:xfrm>
            <a:off x="519113" y="3429000"/>
            <a:ext cx="6643687" cy="619125"/>
            <a:chOff x="711" y="2980"/>
            <a:chExt cx="4185" cy="390"/>
          </a:xfrm>
        </p:grpSpPr>
        <p:sp>
          <p:nvSpPr>
            <p:cNvPr id="12302" name="Line 12">
              <a:extLst>
                <a:ext uri="{FF2B5EF4-FFF2-40B4-BE49-F238E27FC236}">
                  <a16:creationId xmlns:a16="http://schemas.microsoft.com/office/drawing/2014/main" id="{F4DDC031-D20F-82A6-09B2-FC347DCD07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72"/>
              <a:ext cx="3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3" name="Line 13">
              <a:extLst>
                <a:ext uri="{FF2B5EF4-FFF2-40B4-BE49-F238E27FC236}">
                  <a16:creationId xmlns:a16="http://schemas.microsoft.com/office/drawing/2014/main" id="{D7C8D96C-DF1C-B01F-BE0B-3416F4BB0E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4" name="Line 14">
              <a:extLst>
                <a:ext uri="{FF2B5EF4-FFF2-40B4-BE49-F238E27FC236}">
                  <a16:creationId xmlns:a16="http://schemas.microsoft.com/office/drawing/2014/main" id="{A1773FAE-B663-A591-7ABA-97CB8C4E9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5" name="Line 15">
              <a:extLst>
                <a:ext uri="{FF2B5EF4-FFF2-40B4-BE49-F238E27FC236}">
                  <a16:creationId xmlns:a16="http://schemas.microsoft.com/office/drawing/2014/main" id="{5D673BE5-83DF-AAAD-131C-944388250E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6" name="Line 16">
              <a:extLst>
                <a:ext uri="{FF2B5EF4-FFF2-40B4-BE49-F238E27FC236}">
                  <a16:creationId xmlns:a16="http://schemas.microsoft.com/office/drawing/2014/main" id="{F3400BC1-2AC6-4F77-D3E2-65FA081D4D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8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7" name="Line 17">
              <a:extLst>
                <a:ext uri="{FF2B5EF4-FFF2-40B4-BE49-F238E27FC236}">
                  <a16:creationId xmlns:a16="http://schemas.microsoft.com/office/drawing/2014/main" id="{33FCAC42-4F33-B5EB-2028-22794C930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8" name="Line 18">
              <a:extLst>
                <a:ext uri="{FF2B5EF4-FFF2-40B4-BE49-F238E27FC236}">
                  <a16:creationId xmlns:a16="http://schemas.microsoft.com/office/drawing/2014/main" id="{29499505-BFFF-C0B5-85F5-3097F7F0B6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09" name="Line 19">
              <a:extLst>
                <a:ext uri="{FF2B5EF4-FFF2-40B4-BE49-F238E27FC236}">
                  <a16:creationId xmlns:a16="http://schemas.microsoft.com/office/drawing/2014/main" id="{1CCB3421-677C-35CE-7596-CB32792766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0" name="Line 20">
              <a:extLst>
                <a:ext uri="{FF2B5EF4-FFF2-40B4-BE49-F238E27FC236}">
                  <a16:creationId xmlns:a16="http://schemas.microsoft.com/office/drawing/2014/main" id="{CA62E335-B75D-3804-A9C5-A48C09D360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29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1" name="Line 21">
              <a:extLst>
                <a:ext uri="{FF2B5EF4-FFF2-40B4-BE49-F238E27FC236}">
                  <a16:creationId xmlns:a16="http://schemas.microsoft.com/office/drawing/2014/main" id="{CD5CFFE6-D752-A1DA-83F2-68639CA624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2" y="298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2" name="Line 22">
              <a:extLst>
                <a:ext uri="{FF2B5EF4-FFF2-40B4-BE49-F238E27FC236}">
                  <a16:creationId xmlns:a16="http://schemas.microsoft.com/office/drawing/2014/main" id="{788E7568-CBD9-82E9-772E-03ABAA3F9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3" name="Line 23">
              <a:extLst>
                <a:ext uri="{FF2B5EF4-FFF2-40B4-BE49-F238E27FC236}">
                  <a16:creationId xmlns:a16="http://schemas.microsoft.com/office/drawing/2014/main" id="{FBE4654B-79BE-196A-27C8-D889D55942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4" name="Text Box 24">
              <a:extLst>
                <a:ext uri="{FF2B5EF4-FFF2-40B4-BE49-F238E27FC236}">
                  <a16:creationId xmlns:a16="http://schemas.microsoft.com/office/drawing/2014/main" id="{6139FA3F-49E1-8777-4481-2D1D2F197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3" y="3120"/>
              <a:ext cx="1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1  2  3  4  5  6  7</a:t>
              </a:r>
            </a:p>
          </p:txBody>
        </p:sp>
        <p:sp>
          <p:nvSpPr>
            <p:cNvPr id="12315" name="Text Box 25">
              <a:extLst>
                <a:ext uri="{FF2B5EF4-FFF2-40B4-BE49-F238E27FC236}">
                  <a16:creationId xmlns:a16="http://schemas.microsoft.com/office/drawing/2014/main" id="{C971C598-4C37-FC78-5975-2D99430542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" y="3115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         –7–6–5–4–3–2–1  0</a:t>
              </a:r>
            </a:p>
          </p:txBody>
        </p:sp>
        <p:sp>
          <p:nvSpPr>
            <p:cNvPr id="12316" name="Line 26">
              <a:extLst>
                <a:ext uri="{FF2B5EF4-FFF2-40B4-BE49-F238E27FC236}">
                  <a16:creationId xmlns:a16="http://schemas.microsoft.com/office/drawing/2014/main" id="{05B21C20-24BB-C5D4-1315-8D490921E9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0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7" name="Line 27">
              <a:extLst>
                <a:ext uri="{FF2B5EF4-FFF2-40B4-BE49-F238E27FC236}">
                  <a16:creationId xmlns:a16="http://schemas.microsoft.com/office/drawing/2014/main" id="{200AADA1-5254-7DD8-9167-5D929614D6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9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8" name="Line 28">
              <a:extLst>
                <a:ext uri="{FF2B5EF4-FFF2-40B4-BE49-F238E27FC236}">
                  <a16:creationId xmlns:a16="http://schemas.microsoft.com/office/drawing/2014/main" id="{1AD61FDA-16AF-0079-723E-C77556AD56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19" name="Line 29">
              <a:extLst>
                <a:ext uri="{FF2B5EF4-FFF2-40B4-BE49-F238E27FC236}">
                  <a16:creationId xmlns:a16="http://schemas.microsoft.com/office/drawing/2014/main" id="{A57E5410-34E5-D7B8-5586-83E252F3C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46" name="Oval 30">
            <a:extLst>
              <a:ext uri="{FF2B5EF4-FFF2-40B4-BE49-F238E27FC236}">
                <a16:creationId xmlns:a16="http://schemas.microsoft.com/office/drawing/2014/main" id="{E57EE35A-DCAF-4D25-49DD-FA0E2BD61E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81288" y="3498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47" name="Oval 31">
            <a:extLst>
              <a:ext uri="{FF2B5EF4-FFF2-40B4-BE49-F238E27FC236}">
                <a16:creationId xmlns:a16="http://schemas.microsoft.com/office/drawing/2014/main" id="{108BBF83-4E41-B96B-8119-04CABEF3E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363" y="3498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296" name="Text Box 38">
            <a:extLst>
              <a:ext uri="{FF2B5EF4-FFF2-40B4-BE49-F238E27FC236}">
                <a16:creationId xmlns:a16="http://schemas.microsoft.com/office/drawing/2014/main" id="{D07AF378-9619-216F-1194-F31658E7EC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243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4      -4</a:t>
            </a:r>
          </a:p>
        </p:txBody>
      </p:sp>
      <p:sp>
        <p:nvSpPr>
          <p:cNvPr id="12297" name="Rectangle 39">
            <a:extLst>
              <a:ext uri="{FF2B5EF4-FFF2-40B4-BE49-F238E27FC236}">
                <a16:creationId xmlns:a16="http://schemas.microsoft.com/office/drawing/2014/main" id="{A32CE966-4D26-2E83-C7ED-4689C2091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2543175"/>
            <a:ext cx="381000" cy="276225"/>
          </a:xfrm>
          <a:prstGeom prst="rect">
            <a:avLst/>
          </a:prstGeom>
          <a:solidFill>
            <a:srgbClr val="993366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4856" name="Text Box 40">
            <a:extLst>
              <a:ext uri="{FF2B5EF4-FFF2-40B4-BE49-F238E27FC236}">
                <a16:creationId xmlns:a16="http://schemas.microsoft.com/office/drawing/2014/main" id="{79FA4B55-6FDD-9000-2DDB-429A2EC0D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&gt;</a:t>
            </a:r>
          </a:p>
        </p:txBody>
      </p:sp>
      <p:grpSp>
        <p:nvGrpSpPr>
          <p:cNvPr id="3" name="Group 41">
            <a:extLst>
              <a:ext uri="{FF2B5EF4-FFF2-40B4-BE49-F238E27FC236}">
                <a16:creationId xmlns:a16="http://schemas.microsoft.com/office/drawing/2014/main" id="{68A62873-549C-3649-3E1A-336389C0992B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5054600"/>
            <a:ext cx="7169150" cy="1422400"/>
            <a:chOff x="284" y="3072"/>
            <a:chExt cx="4948" cy="896"/>
          </a:xfrm>
        </p:grpSpPr>
        <p:sp>
          <p:nvSpPr>
            <p:cNvPr id="12300" name="Text Box 42">
              <a:extLst>
                <a:ext uri="{FF2B5EF4-FFF2-40B4-BE49-F238E27FC236}">
                  <a16:creationId xmlns:a16="http://schemas.microsoft.com/office/drawing/2014/main" id="{BBFD622C-19EF-3745-C49B-4DFA7EF190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0"/>
              <a:ext cx="4944" cy="608"/>
            </a:xfrm>
            <a:prstGeom prst="rect">
              <a:avLst/>
            </a:prstGeom>
            <a:noFill/>
            <a:ln w="19050">
              <a:solidFill>
                <a:srgbClr val="99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/>
                <a:t>The symbol &lt; means “is less than,” and the symbol &gt; means “is greater than.” </a:t>
              </a:r>
              <a:endParaRPr lang="en-US" altLang="en-US" sz="300"/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en-US" sz="800"/>
            </a:p>
          </p:txBody>
        </p:sp>
        <p:sp>
          <p:nvSpPr>
            <p:cNvPr id="12301" name="Text Box 43">
              <a:extLst>
                <a:ext uri="{FF2B5EF4-FFF2-40B4-BE49-F238E27FC236}">
                  <a16:creationId xmlns:a16="http://schemas.microsoft.com/office/drawing/2014/main" id="{5747FFC9-F140-54E0-CA23-6FD4D8C5F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3072"/>
              <a:ext cx="1536" cy="28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bg1"/>
                  </a:solidFill>
                </a:rPr>
                <a:t>Remember!</a:t>
              </a:r>
              <a:endParaRPr lang="en-US" altLang="en-US" sz="2400" b="1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4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4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6" grpId="0"/>
      <p:bldP spid="34846" grpId="0" animBg="1"/>
      <p:bldP spid="34847" grpId="0" animBg="1"/>
      <p:bldP spid="3485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>
            <a:extLst>
              <a:ext uri="{FF2B5EF4-FFF2-40B4-BE49-F238E27FC236}">
                <a16:creationId xmlns:a16="http://schemas.microsoft.com/office/drawing/2014/main" id="{5E9F517E-3F82-82D1-0A7F-621C3D566B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23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Compare the integers. Use &lt; or &gt;.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13315" name="Text Box 3">
            <a:extLst>
              <a:ext uri="{FF2B5EF4-FFF2-40B4-BE49-F238E27FC236}">
                <a16:creationId xmlns:a16="http://schemas.microsoft.com/office/drawing/2014/main" id="{3F6EEA60-DECD-DC7D-D86E-B867FDBC7B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900113"/>
            <a:ext cx="89281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Additional Example 2B: Comparing Integers Using a Number Line</a:t>
            </a:r>
            <a:endParaRPr lang="en-US" altLang="en-US" sz="2400">
              <a:solidFill>
                <a:schemeClr val="accent2"/>
              </a:solidFill>
              <a:latin typeface="Arial Black" panose="020B0604020202020204" pitchFamily="34" charset="0"/>
            </a:endParaRPr>
          </a:p>
        </p:txBody>
      </p:sp>
      <p:sp>
        <p:nvSpPr>
          <p:cNvPr id="35850" name="Text Box 10">
            <a:extLst>
              <a:ext uri="{FF2B5EF4-FFF2-40B4-BE49-F238E27FC236}">
                <a16:creationId xmlns:a16="http://schemas.microsoft.com/office/drawing/2014/main" id="{BDA39B2F-8099-73F6-A904-AFE65C76A2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-9 is farther to the right than -15, so -15 &lt; -9.</a:t>
            </a:r>
          </a:p>
        </p:txBody>
      </p:sp>
      <p:sp>
        <p:nvSpPr>
          <p:cNvPr id="35870" name="Oval 30">
            <a:extLst>
              <a:ext uri="{FF2B5EF4-FFF2-40B4-BE49-F238E27FC236}">
                <a16:creationId xmlns:a16="http://schemas.microsoft.com/office/drawing/2014/main" id="{5B95C65B-CE67-9C59-7741-C7FA7D3B2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479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71" name="Oval 31">
            <a:extLst>
              <a:ext uri="{FF2B5EF4-FFF2-40B4-BE49-F238E27FC236}">
                <a16:creationId xmlns:a16="http://schemas.microsoft.com/office/drawing/2014/main" id="{BFD3EE08-E2A8-C40C-7BA7-0EF08F435C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347027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319" name="Text Box 32">
            <a:extLst>
              <a:ext uri="{FF2B5EF4-FFF2-40B4-BE49-F238E27FC236}">
                <a16:creationId xmlns:a16="http://schemas.microsoft.com/office/drawing/2014/main" id="{00673028-7DC8-15AD-BFE2-90837C19F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09825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-15      -9</a:t>
            </a:r>
          </a:p>
        </p:txBody>
      </p:sp>
      <p:sp>
        <p:nvSpPr>
          <p:cNvPr id="13320" name="Rectangle 33">
            <a:extLst>
              <a:ext uri="{FF2B5EF4-FFF2-40B4-BE49-F238E27FC236}">
                <a16:creationId xmlns:a16="http://schemas.microsoft.com/office/drawing/2014/main" id="{DD97A101-B18B-F3BC-A482-AD379489B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2524125"/>
            <a:ext cx="381000" cy="276225"/>
          </a:xfrm>
          <a:prstGeom prst="rect">
            <a:avLst/>
          </a:prstGeom>
          <a:solidFill>
            <a:srgbClr val="993366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5874" name="Text Box 34">
            <a:extLst>
              <a:ext uri="{FF2B5EF4-FFF2-40B4-BE49-F238E27FC236}">
                <a16:creationId xmlns:a16="http://schemas.microsoft.com/office/drawing/2014/main" id="{8F4465AB-0781-D102-8D1D-A819CD4C9758}"/>
              </a:ext>
            </a:extLst>
          </p:cNvPr>
          <p:cNvSpPr txBox="1">
            <a:spLocks noChangeArrowheads="1"/>
          </p:cNvSpPr>
          <p:nvPr/>
        </p:nvSpPr>
        <p:spPr bwMode="auto">
          <a:xfrm rot="10800000">
            <a:off x="1962150" y="24479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&gt;</a:t>
            </a:r>
          </a:p>
        </p:txBody>
      </p:sp>
      <p:grpSp>
        <p:nvGrpSpPr>
          <p:cNvPr id="2" name="Group 38">
            <a:extLst>
              <a:ext uri="{FF2B5EF4-FFF2-40B4-BE49-F238E27FC236}">
                <a16:creationId xmlns:a16="http://schemas.microsoft.com/office/drawing/2014/main" id="{24C86507-3BA0-C978-6005-D311E567DBF7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29000"/>
            <a:ext cx="8077200" cy="695325"/>
            <a:chOff x="336" y="2474"/>
            <a:chExt cx="5088" cy="438"/>
          </a:xfrm>
        </p:grpSpPr>
        <p:sp>
          <p:nvSpPr>
            <p:cNvPr id="13323" name="Text Box 39">
              <a:extLst>
                <a:ext uri="{FF2B5EF4-FFF2-40B4-BE49-F238E27FC236}">
                  <a16:creationId xmlns:a16="http://schemas.microsoft.com/office/drawing/2014/main" id="{8F5A12C2-D545-4364-E5F3-1871143F24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62"/>
              <a:ext cx="49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-15 -14 -13 -12 -11 -10 -9  -8  -7   -6   -5   -4  -3 -2  -1</a:t>
              </a:r>
            </a:p>
          </p:txBody>
        </p:sp>
        <p:grpSp>
          <p:nvGrpSpPr>
            <p:cNvPr id="13324" name="Group 40">
              <a:extLst>
                <a:ext uri="{FF2B5EF4-FFF2-40B4-BE49-F238E27FC236}">
                  <a16:creationId xmlns:a16="http://schemas.microsoft.com/office/drawing/2014/main" id="{B6EBCAD1-17CD-ECDB-DC6B-D61DD1DA6F4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474"/>
              <a:ext cx="5040" cy="158"/>
              <a:chOff x="384" y="2922"/>
              <a:chExt cx="5040" cy="158"/>
            </a:xfrm>
          </p:grpSpPr>
          <p:sp>
            <p:nvSpPr>
              <p:cNvPr id="13325" name="Line 41">
                <a:extLst>
                  <a:ext uri="{FF2B5EF4-FFF2-40B4-BE49-F238E27FC236}">
                    <a16:creationId xmlns:a16="http://schemas.microsoft.com/office/drawing/2014/main" id="{0020C2E6-FD5F-18D8-1105-1D62E8F896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" y="3000"/>
                <a:ext cx="50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6" name="Line 42">
                <a:extLst>
                  <a:ext uri="{FF2B5EF4-FFF2-40B4-BE49-F238E27FC236}">
                    <a16:creationId xmlns:a16="http://schemas.microsoft.com/office/drawing/2014/main" id="{1B716873-C3D9-36E2-C839-DE55DFEFCC5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2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7" name="Line 43">
                <a:extLst>
                  <a:ext uri="{FF2B5EF4-FFF2-40B4-BE49-F238E27FC236}">
                    <a16:creationId xmlns:a16="http://schemas.microsoft.com/office/drawing/2014/main" id="{1CDE2D2B-9A57-CB09-2D93-F6855FD4AE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8" name="Line 44">
                <a:extLst>
                  <a:ext uri="{FF2B5EF4-FFF2-40B4-BE49-F238E27FC236}">
                    <a16:creationId xmlns:a16="http://schemas.microsoft.com/office/drawing/2014/main" id="{4ED5DA80-CFC0-E45C-2040-981C4AB453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29" name="Line 45">
                <a:extLst>
                  <a:ext uri="{FF2B5EF4-FFF2-40B4-BE49-F238E27FC236}">
                    <a16:creationId xmlns:a16="http://schemas.microsoft.com/office/drawing/2014/main" id="{1F59FD9B-59A7-16F9-4019-733F43493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0" name="Line 46">
                <a:extLst>
                  <a:ext uri="{FF2B5EF4-FFF2-40B4-BE49-F238E27FC236}">
                    <a16:creationId xmlns:a16="http://schemas.microsoft.com/office/drawing/2014/main" id="{EC5B436D-815A-0D11-723F-488A0FCB911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1" name="Line 47">
                <a:extLst>
                  <a:ext uri="{FF2B5EF4-FFF2-40B4-BE49-F238E27FC236}">
                    <a16:creationId xmlns:a16="http://schemas.microsoft.com/office/drawing/2014/main" id="{3ECBA89F-88E7-753B-8664-A8A2AA25D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5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2" name="Line 48">
                <a:extLst>
                  <a:ext uri="{FF2B5EF4-FFF2-40B4-BE49-F238E27FC236}">
                    <a16:creationId xmlns:a16="http://schemas.microsoft.com/office/drawing/2014/main" id="{C3F19322-AE3E-DDA7-6A81-34D33148BF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3" name="Line 49">
                <a:extLst>
                  <a:ext uri="{FF2B5EF4-FFF2-40B4-BE49-F238E27FC236}">
                    <a16:creationId xmlns:a16="http://schemas.microsoft.com/office/drawing/2014/main" id="{C250937E-D8EB-3517-08BE-77C9121A02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93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4" name="Line 50">
                <a:extLst>
                  <a:ext uri="{FF2B5EF4-FFF2-40B4-BE49-F238E27FC236}">
                    <a16:creationId xmlns:a16="http://schemas.microsoft.com/office/drawing/2014/main" id="{8CF6FA00-8271-210B-CDA7-698F6478FF5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5" name="Line 51">
                <a:extLst>
                  <a:ext uri="{FF2B5EF4-FFF2-40B4-BE49-F238E27FC236}">
                    <a16:creationId xmlns:a16="http://schemas.microsoft.com/office/drawing/2014/main" id="{3298ECFB-C49B-EE41-A127-0ED195835D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6" name="Line 52">
                <a:extLst>
                  <a:ext uri="{FF2B5EF4-FFF2-40B4-BE49-F238E27FC236}">
                    <a16:creationId xmlns:a16="http://schemas.microsoft.com/office/drawing/2014/main" id="{D5A4D792-1458-9030-1124-F2B818111B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7" name="Line 53">
                <a:extLst>
                  <a:ext uri="{FF2B5EF4-FFF2-40B4-BE49-F238E27FC236}">
                    <a16:creationId xmlns:a16="http://schemas.microsoft.com/office/drawing/2014/main" id="{508E22E4-7518-A166-263A-D48139CC873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8" name="Line 54">
                <a:extLst>
                  <a:ext uri="{FF2B5EF4-FFF2-40B4-BE49-F238E27FC236}">
                    <a16:creationId xmlns:a16="http://schemas.microsoft.com/office/drawing/2014/main" id="{8E3AACAF-E5C2-0EC0-BA4C-972786602C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" y="292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39" name="Line 55">
                <a:extLst>
                  <a:ext uri="{FF2B5EF4-FFF2-40B4-BE49-F238E27FC236}">
                    <a16:creationId xmlns:a16="http://schemas.microsoft.com/office/drawing/2014/main" id="{056BC759-B7C9-780C-4306-91D74CC121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40" name="Line 56">
                <a:extLst>
                  <a:ext uri="{FF2B5EF4-FFF2-40B4-BE49-F238E27FC236}">
                    <a16:creationId xmlns:a16="http://schemas.microsoft.com/office/drawing/2014/main" id="{E80A4330-5FB4-7D6F-0609-F2CFC3B09D7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5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5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8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5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50" grpId="0"/>
      <p:bldP spid="35870" grpId="0" animBg="1"/>
      <p:bldP spid="35871" grpId="0" animBg="1"/>
      <p:bldP spid="3587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>
            <a:extLst>
              <a:ext uri="{FF2B5EF4-FFF2-40B4-BE49-F238E27FC236}">
                <a16:creationId xmlns:a16="http://schemas.microsoft.com/office/drawing/2014/main" id="{FD20CA21-68B1-6C22-363F-B94855753B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23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Compare the integers. Use &lt; or &gt;.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9F7DB812-568F-75A4-4A33-A6ECEF55F8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914400"/>
            <a:ext cx="892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Check It Out: Example 2A</a:t>
            </a:r>
          </a:p>
        </p:txBody>
      </p:sp>
      <p:sp>
        <p:nvSpPr>
          <p:cNvPr id="36874" name="Text Box 10">
            <a:extLst>
              <a:ext uri="{FF2B5EF4-FFF2-40B4-BE49-F238E27FC236}">
                <a16:creationId xmlns:a16="http://schemas.microsoft.com/office/drawing/2014/main" id="{1EF4648A-376E-5625-649B-D1E8ADCECA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0013" y="4267200"/>
            <a:ext cx="67833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6 is farther to the right than -6, so 6 &gt; -6.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55ECC951-A8FD-113C-84ED-C1A89DF86202}"/>
              </a:ext>
            </a:extLst>
          </p:cNvPr>
          <p:cNvGrpSpPr>
            <a:grpSpLocks/>
          </p:cNvGrpSpPr>
          <p:nvPr/>
        </p:nvGrpSpPr>
        <p:grpSpPr bwMode="auto">
          <a:xfrm>
            <a:off x="519113" y="3429000"/>
            <a:ext cx="6643687" cy="619125"/>
            <a:chOff x="711" y="2980"/>
            <a:chExt cx="4185" cy="390"/>
          </a:xfrm>
        </p:grpSpPr>
        <p:sp>
          <p:nvSpPr>
            <p:cNvPr id="14347" name="Line 12">
              <a:extLst>
                <a:ext uri="{FF2B5EF4-FFF2-40B4-BE49-F238E27FC236}">
                  <a16:creationId xmlns:a16="http://schemas.microsoft.com/office/drawing/2014/main" id="{673449B8-685E-DA81-B361-4A673F6B99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72"/>
              <a:ext cx="3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8" name="Line 13">
              <a:extLst>
                <a:ext uri="{FF2B5EF4-FFF2-40B4-BE49-F238E27FC236}">
                  <a16:creationId xmlns:a16="http://schemas.microsoft.com/office/drawing/2014/main" id="{24244492-FD72-AC3E-9E04-38B66C96AE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9" name="Line 14">
              <a:extLst>
                <a:ext uri="{FF2B5EF4-FFF2-40B4-BE49-F238E27FC236}">
                  <a16:creationId xmlns:a16="http://schemas.microsoft.com/office/drawing/2014/main" id="{67A9D241-6CE8-021D-0D56-33242D06B7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0" name="Line 15">
              <a:extLst>
                <a:ext uri="{FF2B5EF4-FFF2-40B4-BE49-F238E27FC236}">
                  <a16:creationId xmlns:a16="http://schemas.microsoft.com/office/drawing/2014/main" id="{968773C3-1DC9-BB42-D571-BCB51723D9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1" name="Line 16">
              <a:extLst>
                <a:ext uri="{FF2B5EF4-FFF2-40B4-BE49-F238E27FC236}">
                  <a16:creationId xmlns:a16="http://schemas.microsoft.com/office/drawing/2014/main" id="{31DFB62A-2963-883D-46DC-21D71F85F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8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2" name="Line 17">
              <a:extLst>
                <a:ext uri="{FF2B5EF4-FFF2-40B4-BE49-F238E27FC236}">
                  <a16:creationId xmlns:a16="http://schemas.microsoft.com/office/drawing/2014/main" id="{CA6368B0-534B-61F0-5B2B-151611C3C5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3" name="Line 18">
              <a:extLst>
                <a:ext uri="{FF2B5EF4-FFF2-40B4-BE49-F238E27FC236}">
                  <a16:creationId xmlns:a16="http://schemas.microsoft.com/office/drawing/2014/main" id="{81920015-94A8-3726-E936-C582AE68A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4" name="Line 19">
              <a:extLst>
                <a:ext uri="{FF2B5EF4-FFF2-40B4-BE49-F238E27FC236}">
                  <a16:creationId xmlns:a16="http://schemas.microsoft.com/office/drawing/2014/main" id="{EED9AD49-BD8E-D15F-D4E4-393BC53E29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5" name="Line 20">
              <a:extLst>
                <a:ext uri="{FF2B5EF4-FFF2-40B4-BE49-F238E27FC236}">
                  <a16:creationId xmlns:a16="http://schemas.microsoft.com/office/drawing/2014/main" id="{859EDE80-A632-8EE3-CC37-A32B382953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29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6" name="Line 21">
              <a:extLst>
                <a:ext uri="{FF2B5EF4-FFF2-40B4-BE49-F238E27FC236}">
                  <a16:creationId xmlns:a16="http://schemas.microsoft.com/office/drawing/2014/main" id="{661CDFDE-3A90-876B-7796-23E66D48BA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2" y="298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7" name="Line 22">
              <a:extLst>
                <a:ext uri="{FF2B5EF4-FFF2-40B4-BE49-F238E27FC236}">
                  <a16:creationId xmlns:a16="http://schemas.microsoft.com/office/drawing/2014/main" id="{010DCFCD-7352-DF56-B7A0-FEB448070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8" name="Line 23">
              <a:extLst>
                <a:ext uri="{FF2B5EF4-FFF2-40B4-BE49-F238E27FC236}">
                  <a16:creationId xmlns:a16="http://schemas.microsoft.com/office/drawing/2014/main" id="{E5B680F6-6151-42C5-17A2-3061308DBC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Text Box 24">
              <a:extLst>
                <a:ext uri="{FF2B5EF4-FFF2-40B4-BE49-F238E27FC236}">
                  <a16:creationId xmlns:a16="http://schemas.microsoft.com/office/drawing/2014/main" id="{23BB392B-CFD0-1499-CEBB-860DAF5D54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3" y="3120"/>
              <a:ext cx="1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1  2  3  4  5  6  7</a:t>
              </a:r>
            </a:p>
          </p:txBody>
        </p:sp>
        <p:sp>
          <p:nvSpPr>
            <p:cNvPr id="14360" name="Text Box 25">
              <a:extLst>
                <a:ext uri="{FF2B5EF4-FFF2-40B4-BE49-F238E27FC236}">
                  <a16:creationId xmlns:a16="http://schemas.microsoft.com/office/drawing/2014/main" id="{E63C8EE8-C1DE-71C3-4A82-13F95333B0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" y="3115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         –7–6–5–4–3–2–1  0</a:t>
              </a:r>
            </a:p>
          </p:txBody>
        </p:sp>
        <p:sp>
          <p:nvSpPr>
            <p:cNvPr id="14361" name="Line 26">
              <a:extLst>
                <a:ext uri="{FF2B5EF4-FFF2-40B4-BE49-F238E27FC236}">
                  <a16:creationId xmlns:a16="http://schemas.microsoft.com/office/drawing/2014/main" id="{CCB26CA4-0F31-47D1-DCA6-C592C2FA7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0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Line 27">
              <a:extLst>
                <a:ext uri="{FF2B5EF4-FFF2-40B4-BE49-F238E27FC236}">
                  <a16:creationId xmlns:a16="http://schemas.microsoft.com/office/drawing/2014/main" id="{E015C1F8-7D0F-CB3C-BAC1-AEE4D3001C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9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3" name="Line 28">
              <a:extLst>
                <a:ext uri="{FF2B5EF4-FFF2-40B4-BE49-F238E27FC236}">
                  <a16:creationId xmlns:a16="http://schemas.microsoft.com/office/drawing/2014/main" id="{C0A40C65-A62B-3253-F9B6-23B0211C62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4" name="Line 29">
              <a:extLst>
                <a:ext uri="{FF2B5EF4-FFF2-40B4-BE49-F238E27FC236}">
                  <a16:creationId xmlns:a16="http://schemas.microsoft.com/office/drawing/2014/main" id="{DDB0F4C3-869A-83F6-1E95-C875A9014E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94" name="Oval 30">
            <a:extLst>
              <a:ext uri="{FF2B5EF4-FFF2-40B4-BE49-F238E27FC236}">
                <a16:creationId xmlns:a16="http://schemas.microsoft.com/office/drawing/2014/main" id="{EF7E17DB-5289-F719-6BC4-5FDF3F13A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5950" y="3498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5" name="Oval 31">
            <a:extLst>
              <a:ext uri="{FF2B5EF4-FFF2-40B4-BE49-F238E27FC236}">
                <a16:creationId xmlns:a16="http://schemas.microsoft.com/office/drawing/2014/main" id="{79AAC39F-E8A3-DF08-C39C-CD0AFE045D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4988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344" name="Text Box 32">
            <a:extLst>
              <a:ext uri="{FF2B5EF4-FFF2-40B4-BE49-F238E27FC236}">
                <a16:creationId xmlns:a16="http://schemas.microsoft.com/office/drawing/2014/main" id="{079A7717-2908-466D-3D18-BCBADCA468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3488" y="243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6      -6</a:t>
            </a:r>
          </a:p>
        </p:txBody>
      </p:sp>
      <p:sp>
        <p:nvSpPr>
          <p:cNvPr id="14345" name="Rectangle 33">
            <a:extLst>
              <a:ext uri="{FF2B5EF4-FFF2-40B4-BE49-F238E27FC236}">
                <a16:creationId xmlns:a16="http://schemas.microsoft.com/office/drawing/2014/main" id="{CAC8196B-0FBC-AC8A-3E48-0435BCD7F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4025" y="2543175"/>
            <a:ext cx="381000" cy="276225"/>
          </a:xfrm>
          <a:prstGeom prst="rect">
            <a:avLst/>
          </a:prstGeom>
          <a:solidFill>
            <a:srgbClr val="993366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6898" name="Text Box 34">
            <a:extLst>
              <a:ext uri="{FF2B5EF4-FFF2-40B4-BE49-F238E27FC236}">
                <a16:creationId xmlns:a16="http://schemas.microsoft.com/office/drawing/2014/main" id="{C2C4B073-E92E-2864-95FE-782B3A694B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4500" y="24384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&gt;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6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6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68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6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74" grpId="0"/>
      <p:bldP spid="36894" grpId="0" animBg="1"/>
      <p:bldP spid="36895" grpId="0" animBg="1"/>
      <p:bldP spid="3689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>
            <a:extLst>
              <a:ext uri="{FF2B5EF4-FFF2-40B4-BE49-F238E27FC236}">
                <a16:creationId xmlns:a16="http://schemas.microsoft.com/office/drawing/2014/main" id="{3AE40B24-8289-0599-4EE5-E288F420A3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2375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Compare the integers. Use &lt; or &gt;.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15363" name="Text Box 3">
            <a:extLst>
              <a:ext uri="{FF2B5EF4-FFF2-40B4-BE49-F238E27FC236}">
                <a16:creationId xmlns:a16="http://schemas.microsoft.com/office/drawing/2014/main" id="{FAC04F9F-7025-5CB7-724A-FE181F722D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700" y="914400"/>
            <a:ext cx="89281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Check It Out: Example 2B</a:t>
            </a:r>
            <a:endParaRPr lang="en-US" altLang="en-US" sz="2400">
              <a:solidFill>
                <a:schemeClr val="accent2"/>
              </a:solidFill>
              <a:latin typeface="Arial Black" panose="020B0604020202020204" pitchFamily="34" charset="0"/>
            </a:endParaRPr>
          </a:p>
        </p:txBody>
      </p:sp>
      <p:sp>
        <p:nvSpPr>
          <p:cNvPr id="37898" name="Text Box 10">
            <a:extLst>
              <a:ext uri="{FF2B5EF4-FFF2-40B4-BE49-F238E27FC236}">
                <a16:creationId xmlns:a16="http://schemas.microsoft.com/office/drawing/2014/main" id="{EB027ACE-F0F5-BE39-8F37-FF6DE81178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572000"/>
            <a:ext cx="7543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/>
              <a:t>-4 is farther to the right than -11, so -4 &gt; -11.</a:t>
            </a:r>
          </a:p>
        </p:txBody>
      </p:sp>
      <p:sp>
        <p:nvSpPr>
          <p:cNvPr id="37899" name="Oval 11">
            <a:extLst>
              <a:ext uri="{FF2B5EF4-FFF2-40B4-BE49-F238E27FC236}">
                <a16:creationId xmlns:a16="http://schemas.microsoft.com/office/drawing/2014/main" id="{50F7C168-84CD-EA7D-63F0-8D4428240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47980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0" name="Oval 12">
            <a:extLst>
              <a:ext uri="{FF2B5EF4-FFF2-40B4-BE49-F238E27FC236}">
                <a16:creationId xmlns:a16="http://schemas.microsoft.com/office/drawing/2014/main" id="{3F9489B6-088E-E1B9-09E4-6805F6507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3470275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367" name="Text Box 13">
            <a:extLst>
              <a:ext uri="{FF2B5EF4-FFF2-40B4-BE49-F238E27FC236}">
                <a16:creationId xmlns:a16="http://schemas.microsoft.com/office/drawing/2014/main" id="{3B19925A-9DD8-DFA3-4C19-4D2080BADD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5400" y="24384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-4      -11</a:t>
            </a:r>
          </a:p>
        </p:txBody>
      </p:sp>
      <p:sp>
        <p:nvSpPr>
          <p:cNvPr id="15368" name="Rectangle 14">
            <a:extLst>
              <a:ext uri="{FF2B5EF4-FFF2-40B4-BE49-F238E27FC236}">
                <a16:creationId xmlns:a16="http://schemas.microsoft.com/office/drawing/2014/main" id="{8065A506-409D-BA02-0988-C2269B0AD5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524125"/>
            <a:ext cx="381000" cy="276225"/>
          </a:xfrm>
          <a:prstGeom prst="rect">
            <a:avLst/>
          </a:prstGeom>
          <a:solidFill>
            <a:srgbClr val="993366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7903" name="Text Box 15">
            <a:extLst>
              <a:ext uri="{FF2B5EF4-FFF2-40B4-BE49-F238E27FC236}">
                <a16:creationId xmlns:a16="http://schemas.microsoft.com/office/drawing/2014/main" id="{3CE17D15-0BF4-8BC0-47FA-074E7A555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5475" y="2409825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b="1"/>
              <a:t>&gt;</a:t>
            </a:r>
          </a:p>
        </p:txBody>
      </p:sp>
      <p:grpSp>
        <p:nvGrpSpPr>
          <p:cNvPr id="2" name="Group 16">
            <a:extLst>
              <a:ext uri="{FF2B5EF4-FFF2-40B4-BE49-F238E27FC236}">
                <a16:creationId xmlns:a16="http://schemas.microsoft.com/office/drawing/2014/main" id="{0690B859-3C9C-060E-0CD8-3B6188AAC278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429000"/>
            <a:ext cx="8077200" cy="695325"/>
            <a:chOff x="336" y="2474"/>
            <a:chExt cx="5088" cy="438"/>
          </a:xfrm>
        </p:grpSpPr>
        <p:sp>
          <p:nvSpPr>
            <p:cNvPr id="15371" name="Text Box 17">
              <a:extLst>
                <a:ext uri="{FF2B5EF4-FFF2-40B4-BE49-F238E27FC236}">
                  <a16:creationId xmlns:a16="http://schemas.microsoft.com/office/drawing/2014/main" id="{386EDBAF-F400-6DFC-0934-44F8DB6454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62"/>
              <a:ext cx="49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-15 -14 -13 -12 -11 -10 -9  -8  -7   -6   -5   -4  -3 -2  -1</a:t>
              </a:r>
            </a:p>
          </p:txBody>
        </p:sp>
        <p:grpSp>
          <p:nvGrpSpPr>
            <p:cNvPr id="15372" name="Group 18">
              <a:extLst>
                <a:ext uri="{FF2B5EF4-FFF2-40B4-BE49-F238E27FC236}">
                  <a16:creationId xmlns:a16="http://schemas.microsoft.com/office/drawing/2014/main" id="{3C8250B2-2010-1EDF-B0A1-394701DDE2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474"/>
              <a:ext cx="5040" cy="158"/>
              <a:chOff x="384" y="2922"/>
              <a:chExt cx="5040" cy="158"/>
            </a:xfrm>
          </p:grpSpPr>
          <p:sp>
            <p:nvSpPr>
              <p:cNvPr id="15373" name="Line 19">
                <a:extLst>
                  <a:ext uri="{FF2B5EF4-FFF2-40B4-BE49-F238E27FC236}">
                    <a16:creationId xmlns:a16="http://schemas.microsoft.com/office/drawing/2014/main" id="{8D52A910-1E8C-253A-92E7-05622ACCB8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" y="3000"/>
                <a:ext cx="50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4" name="Line 20">
                <a:extLst>
                  <a:ext uri="{FF2B5EF4-FFF2-40B4-BE49-F238E27FC236}">
                    <a16:creationId xmlns:a16="http://schemas.microsoft.com/office/drawing/2014/main" id="{E2D6A4E6-FD80-9DB8-0E09-5BE17E7AFC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2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5" name="Line 21">
                <a:extLst>
                  <a:ext uri="{FF2B5EF4-FFF2-40B4-BE49-F238E27FC236}">
                    <a16:creationId xmlns:a16="http://schemas.microsoft.com/office/drawing/2014/main" id="{7EC48D0C-E801-1603-C72D-ECF2D77C98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6" name="Line 22">
                <a:extLst>
                  <a:ext uri="{FF2B5EF4-FFF2-40B4-BE49-F238E27FC236}">
                    <a16:creationId xmlns:a16="http://schemas.microsoft.com/office/drawing/2014/main" id="{66570966-563B-F7CD-98F3-527051D4EB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Line 23">
                <a:extLst>
                  <a:ext uri="{FF2B5EF4-FFF2-40B4-BE49-F238E27FC236}">
                    <a16:creationId xmlns:a16="http://schemas.microsoft.com/office/drawing/2014/main" id="{F92F9780-6B44-D481-68C3-F1A3E0350E7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8" name="Line 24">
                <a:extLst>
                  <a:ext uri="{FF2B5EF4-FFF2-40B4-BE49-F238E27FC236}">
                    <a16:creationId xmlns:a16="http://schemas.microsoft.com/office/drawing/2014/main" id="{31BA42E4-8277-6BD0-E9E6-8177FD88A1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9" name="Line 25">
                <a:extLst>
                  <a:ext uri="{FF2B5EF4-FFF2-40B4-BE49-F238E27FC236}">
                    <a16:creationId xmlns:a16="http://schemas.microsoft.com/office/drawing/2014/main" id="{20883153-CBBE-6B21-FF70-88F680EBBD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5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0" name="Line 26">
                <a:extLst>
                  <a:ext uri="{FF2B5EF4-FFF2-40B4-BE49-F238E27FC236}">
                    <a16:creationId xmlns:a16="http://schemas.microsoft.com/office/drawing/2014/main" id="{F21A382C-6341-C51A-D560-F7F2BBA6143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1" name="Line 27">
                <a:extLst>
                  <a:ext uri="{FF2B5EF4-FFF2-40B4-BE49-F238E27FC236}">
                    <a16:creationId xmlns:a16="http://schemas.microsoft.com/office/drawing/2014/main" id="{3283244F-6DEC-E14B-9BAE-18037D3B83F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93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2" name="Line 28">
                <a:extLst>
                  <a:ext uri="{FF2B5EF4-FFF2-40B4-BE49-F238E27FC236}">
                    <a16:creationId xmlns:a16="http://schemas.microsoft.com/office/drawing/2014/main" id="{6A6B4A89-C75E-2EEF-0977-3B8AD9AA604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3" name="Line 29">
                <a:extLst>
                  <a:ext uri="{FF2B5EF4-FFF2-40B4-BE49-F238E27FC236}">
                    <a16:creationId xmlns:a16="http://schemas.microsoft.com/office/drawing/2014/main" id="{688C817C-A183-6798-EFDF-EBCA83B486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4" name="Line 30">
                <a:extLst>
                  <a:ext uri="{FF2B5EF4-FFF2-40B4-BE49-F238E27FC236}">
                    <a16:creationId xmlns:a16="http://schemas.microsoft.com/office/drawing/2014/main" id="{CD1CF167-4381-2053-8613-F973AFEC2A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Line 31">
                <a:extLst>
                  <a:ext uri="{FF2B5EF4-FFF2-40B4-BE49-F238E27FC236}">
                    <a16:creationId xmlns:a16="http://schemas.microsoft.com/office/drawing/2014/main" id="{58EA913E-28D5-9B57-2179-2447E9B5B3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Line 32">
                <a:extLst>
                  <a:ext uri="{FF2B5EF4-FFF2-40B4-BE49-F238E27FC236}">
                    <a16:creationId xmlns:a16="http://schemas.microsoft.com/office/drawing/2014/main" id="{A0315543-9D51-2765-E703-3B0142770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" y="292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7" name="Line 33">
                <a:extLst>
                  <a:ext uri="{FF2B5EF4-FFF2-40B4-BE49-F238E27FC236}">
                    <a16:creationId xmlns:a16="http://schemas.microsoft.com/office/drawing/2014/main" id="{58C137C8-6D1E-6B84-F72D-AF79DD5518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8" name="Line 34">
                <a:extLst>
                  <a:ext uri="{FF2B5EF4-FFF2-40B4-BE49-F238E27FC236}">
                    <a16:creationId xmlns:a16="http://schemas.microsoft.com/office/drawing/2014/main" id="{B01A63CB-D4FD-061D-44E5-DB1B7D274C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7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78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8" grpId="0"/>
      <p:bldP spid="37899" grpId="0" animBg="1"/>
      <p:bldP spid="37900" grpId="0" animBg="1"/>
      <p:bldP spid="3790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ext Box 2">
            <a:extLst>
              <a:ext uri="{FF2B5EF4-FFF2-40B4-BE49-F238E27FC236}">
                <a16:creationId xmlns:a16="http://schemas.microsoft.com/office/drawing/2014/main" id="{66D49322-E9D6-A2E2-E289-7EF26614A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1920875"/>
            <a:ext cx="76962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Use a number line to order the integers from least to greatest.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317FF009-AE95-E48C-6203-49FD08D3DE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5900" y="914400"/>
            <a:ext cx="87757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Additional Example 3: Ordering Integers Using a Number Line.</a:t>
            </a:r>
            <a:endParaRPr lang="en-US" altLang="en-US" sz="2600">
              <a:solidFill>
                <a:schemeClr val="accent2"/>
              </a:solidFill>
              <a:latin typeface="Arial Black" panose="020B0604020202020204" pitchFamily="34" charset="0"/>
            </a:endParaRPr>
          </a:p>
        </p:txBody>
      </p:sp>
      <p:sp>
        <p:nvSpPr>
          <p:cNvPr id="16388" name="Text Box 16">
            <a:extLst>
              <a:ext uri="{FF2B5EF4-FFF2-40B4-BE49-F238E27FC236}">
                <a16:creationId xmlns:a16="http://schemas.microsoft.com/office/drawing/2014/main" id="{C4690485-79CE-308D-3B50-29657D569D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90838"/>
            <a:ext cx="302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–3, 6, –5, 2, 0, –8</a:t>
            </a: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0F9617F8-361D-31AD-36F7-4855DF9499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740275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The numbers in order from least to greatest are –8, –5, –3, 0, 2, and 6. </a:t>
            </a:r>
          </a:p>
        </p:txBody>
      </p:sp>
      <p:grpSp>
        <p:nvGrpSpPr>
          <p:cNvPr id="2" name="Group 46">
            <a:extLst>
              <a:ext uri="{FF2B5EF4-FFF2-40B4-BE49-F238E27FC236}">
                <a16:creationId xmlns:a16="http://schemas.microsoft.com/office/drawing/2014/main" id="{C42F21BE-040C-549C-3022-5969EF318728}"/>
              </a:ext>
            </a:extLst>
          </p:cNvPr>
          <p:cNvGrpSpPr>
            <a:grpSpLocks/>
          </p:cNvGrpSpPr>
          <p:nvPr/>
        </p:nvGrpSpPr>
        <p:grpSpPr bwMode="auto">
          <a:xfrm>
            <a:off x="1041400" y="3594100"/>
            <a:ext cx="6781800" cy="669925"/>
            <a:chOff x="672" y="2274"/>
            <a:chExt cx="4272" cy="422"/>
          </a:xfrm>
        </p:grpSpPr>
        <p:sp>
          <p:nvSpPr>
            <p:cNvPr id="16397" name="Line 17">
              <a:extLst>
                <a:ext uri="{FF2B5EF4-FFF2-40B4-BE49-F238E27FC236}">
                  <a16:creationId xmlns:a16="http://schemas.microsoft.com/office/drawing/2014/main" id="{74E5F96D-30A5-FDA8-89BB-7CACD462ADE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352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8" name="Line 18">
              <a:extLst>
                <a:ext uri="{FF2B5EF4-FFF2-40B4-BE49-F238E27FC236}">
                  <a16:creationId xmlns:a16="http://schemas.microsoft.com/office/drawing/2014/main" id="{72D3460C-3950-F931-FE31-90FE9213064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399" name="Line 19">
              <a:extLst>
                <a:ext uri="{FF2B5EF4-FFF2-40B4-BE49-F238E27FC236}">
                  <a16:creationId xmlns:a16="http://schemas.microsoft.com/office/drawing/2014/main" id="{3C7D1B91-6C53-7629-0B0C-E24B1C8B3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0" name="Line 20">
              <a:extLst>
                <a:ext uri="{FF2B5EF4-FFF2-40B4-BE49-F238E27FC236}">
                  <a16:creationId xmlns:a16="http://schemas.microsoft.com/office/drawing/2014/main" id="{798C8D27-A646-25B7-E88E-4359ECE283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1" name="Line 21">
              <a:extLst>
                <a:ext uri="{FF2B5EF4-FFF2-40B4-BE49-F238E27FC236}">
                  <a16:creationId xmlns:a16="http://schemas.microsoft.com/office/drawing/2014/main" id="{D0F40557-6033-C113-4165-1858652B5A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2" name="Line 22">
              <a:extLst>
                <a:ext uri="{FF2B5EF4-FFF2-40B4-BE49-F238E27FC236}">
                  <a16:creationId xmlns:a16="http://schemas.microsoft.com/office/drawing/2014/main" id="{D54602D9-9D2F-A25E-C3C1-7CD60667DC7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3" name="Line 23">
              <a:extLst>
                <a:ext uri="{FF2B5EF4-FFF2-40B4-BE49-F238E27FC236}">
                  <a16:creationId xmlns:a16="http://schemas.microsoft.com/office/drawing/2014/main" id="{08ED5890-520C-E4FE-C06C-F0932D361C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4" name="Line 24">
              <a:extLst>
                <a:ext uri="{FF2B5EF4-FFF2-40B4-BE49-F238E27FC236}">
                  <a16:creationId xmlns:a16="http://schemas.microsoft.com/office/drawing/2014/main" id="{7FC14D3D-1E43-1105-AD83-AC65BDDC24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5" name="Line 25">
              <a:extLst>
                <a:ext uri="{FF2B5EF4-FFF2-40B4-BE49-F238E27FC236}">
                  <a16:creationId xmlns:a16="http://schemas.microsoft.com/office/drawing/2014/main" id="{C58BC986-E830-4001-C3D9-D2BE4BE77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2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6" name="Line 26">
              <a:extLst>
                <a:ext uri="{FF2B5EF4-FFF2-40B4-BE49-F238E27FC236}">
                  <a16:creationId xmlns:a16="http://schemas.microsoft.com/office/drawing/2014/main" id="{CF8A5D35-FF99-5780-5E96-05C850F5D2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2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7" name="Line 27">
              <a:extLst>
                <a:ext uri="{FF2B5EF4-FFF2-40B4-BE49-F238E27FC236}">
                  <a16:creationId xmlns:a16="http://schemas.microsoft.com/office/drawing/2014/main" id="{14E6BC42-7156-F62F-AD47-D5AB5147F4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8" name="Line 28">
              <a:extLst>
                <a:ext uri="{FF2B5EF4-FFF2-40B4-BE49-F238E27FC236}">
                  <a16:creationId xmlns:a16="http://schemas.microsoft.com/office/drawing/2014/main" id="{9226BE50-0988-4052-BB7F-5BAD4FEEB4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09" name="Text Box 29">
              <a:extLst>
                <a:ext uri="{FF2B5EF4-FFF2-40B4-BE49-F238E27FC236}">
                  <a16:creationId xmlns:a16="http://schemas.microsoft.com/office/drawing/2014/main" id="{60762561-5E1E-EB07-F036-CCC4875E6B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2443"/>
              <a:ext cx="1798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1  2  3 4  5  6  7  8 </a:t>
              </a:r>
            </a:p>
          </p:txBody>
        </p:sp>
        <p:sp>
          <p:nvSpPr>
            <p:cNvPr id="16410" name="Text Box 32">
              <a:extLst>
                <a:ext uri="{FF2B5EF4-FFF2-40B4-BE49-F238E27FC236}">
                  <a16:creationId xmlns:a16="http://schemas.microsoft.com/office/drawing/2014/main" id="{31C8AD4C-A095-522E-6C0C-A4145E6B1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39"/>
              <a:ext cx="248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/>
                <a:t> –</a:t>
              </a:r>
              <a:r>
                <a:rPr lang="en-US" altLang="en-US" sz="2000" b="1"/>
                <a:t>8 </a:t>
              </a:r>
              <a:r>
                <a:rPr lang="en-US" altLang="en-US" sz="2000"/>
                <a:t>–</a:t>
              </a:r>
              <a:r>
                <a:rPr lang="en-US" altLang="en-US" sz="2000" b="1"/>
                <a:t>7</a:t>
              </a:r>
              <a:r>
                <a:rPr lang="en-US" altLang="en-US" sz="2000"/>
                <a:t>–</a:t>
              </a:r>
              <a:r>
                <a:rPr lang="en-US" altLang="en-US" sz="2000" b="1"/>
                <a:t>6 </a:t>
              </a:r>
              <a:r>
                <a:rPr lang="en-US" altLang="en-US" sz="2000"/>
                <a:t>–</a:t>
              </a:r>
              <a:r>
                <a:rPr lang="en-US" altLang="en-US" sz="2000" b="1"/>
                <a:t>5</a:t>
              </a:r>
              <a:r>
                <a:rPr lang="en-US" altLang="en-US" sz="2000"/>
                <a:t>–</a:t>
              </a:r>
              <a:r>
                <a:rPr lang="en-US" altLang="en-US" sz="2000" b="1"/>
                <a:t>4 </a:t>
              </a:r>
              <a:r>
                <a:rPr lang="en-US" altLang="en-US" sz="2000"/>
                <a:t>–</a:t>
              </a:r>
              <a:r>
                <a:rPr lang="en-US" altLang="en-US" sz="2000" b="1"/>
                <a:t>3 </a:t>
              </a:r>
              <a:r>
                <a:rPr lang="en-US" altLang="en-US" sz="2000"/>
                <a:t>–</a:t>
              </a:r>
              <a:r>
                <a:rPr lang="en-US" altLang="en-US" sz="2000" b="1"/>
                <a:t>2 </a:t>
              </a:r>
              <a:r>
                <a:rPr lang="en-US" altLang="en-US" sz="2000"/>
                <a:t>–</a:t>
              </a:r>
              <a:r>
                <a:rPr lang="en-US" altLang="en-US" sz="2000" b="1"/>
                <a:t>1 0</a:t>
              </a:r>
            </a:p>
          </p:txBody>
        </p:sp>
        <p:sp>
          <p:nvSpPr>
            <p:cNvPr id="16411" name="Line 39">
              <a:extLst>
                <a:ext uri="{FF2B5EF4-FFF2-40B4-BE49-F238E27FC236}">
                  <a16:creationId xmlns:a16="http://schemas.microsoft.com/office/drawing/2014/main" id="{4D127698-43D2-FDEA-61E1-4C38CB765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2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Line 40">
              <a:extLst>
                <a:ext uri="{FF2B5EF4-FFF2-40B4-BE49-F238E27FC236}">
                  <a16:creationId xmlns:a16="http://schemas.microsoft.com/office/drawing/2014/main" id="{84EDB8F5-528A-ADD0-6A53-558D5C7AA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22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3" name="Line 41">
              <a:extLst>
                <a:ext uri="{FF2B5EF4-FFF2-40B4-BE49-F238E27FC236}">
                  <a16:creationId xmlns:a16="http://schemas.microsoft.com/office/drawing/2014/main" id="{E4CC4C3F-AE22-D420-A280-B34925F4CF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4" name="Line 42">
              <a:extLst>
                <a:ext uri="{FF2B5EF4-FFF2-40B4-BE49-F238E27FC236}">
                  <a16:creationId xmlns:a16="http://schemas.microsoft.com/office/drawing/2014/main" id="{FE1402C6-53DE-723C-AADF-3B45836FBB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22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Line 43">
              <a:extLst>
                <a:ext uri="{FF2B5EF4-FFF2-40B4-BE49-F238E27FC236}">
                  <a16:creationId xmlns:a16="http://schemas.microsoft.com/office/drawing/2014/main" id="{B8ABBFF2-40EB-66AF-5054-3AD91216DC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Line 44">
              <a:extLst>
                <a:ext uri="{FF2B5EF4-FFF2-40B4-BE49-F238E27FC236}">
                  <a16:creationId xmlns:a16="http://schemas.microsoft.com/office/drawing/2014/main" id="{E065DA83-00C9-FB3C-02E6-C548E8C90C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407" name="Oval 47">
            <a:extLst>
              <a:ext uri="{FF2B5EF4-FFF2-40B4-BE49-F238E27FC236}">
                <a16:creationId xmlns:a16="http://schemas.microsoft.com/office/drawing/2014/main" id="{F8CA1BB1-3D01-9901-C429-D7012FFC46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1850" y="3643313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8" name="Oval 48">
            <a:extLst>
              <a:ext uri="{FF2B5EF4-FFF2-40B4-BE49-F238E27FC236}">
                <a16:creationId xmlns:a16="http://schemas.microsoft.com/office/drawing/2014/main" id="{11E37190-42AF-2934-5F27-0C36223F10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8913" y="3643313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09" name="Oval 49">
            <a:extLst>
              <a:ext uri="{FF2B5EF4-FFF2-40B4-BE49-F238E27FC236}">
                <a16:creationId xmlns:a16="http://schemas.microsoft.com/office/drawing/2014/main" id="{98156A3E-A38C-78D4-D500-8ECFD4CC1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513" y="3657600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10" name="Oval 50">
            <a:extLst>
              <a:ext uri="{FF2B5EF4-FFF2-40B4-BE49-F238E27FC236}">
                <a16:creationId xmlns:a16="http://schemas.microsoft.com/office/drawing/2014/main" id="{CF1B73B7-5A41-C6BD-F668-F8A244B829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8263" y="3648075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11" name="Oval 51">
            <a:extLst>
              <a:ext uri="{FF2B5EF4-FFF2-40B4-BE49-F238E27FC236}">
                <a16:creationId xmlns:a16="http://schemas.microsoft.com/office/drawing/2014/main" id="{720888C7-3A1F-E2E1-E167-1D0556EAAD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657600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412" name="Oval 52">
            <a:extLst>
              <a:ext uri="{FF2B5EF4-FFF2-40B4-BE49-F238E27FC236}">
                <a16:creationId xmlns:a16="http://schemas.microsoft.com/office/drawing/2014/main" id="{99B2B917-4A0D-7663-A644-C649BCA95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6838" y="3638550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5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5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5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45" dur="500"/>
                                        <p:tgtEl>
                                          <p:spTgt spid="15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98" grpId="0"/>
      <p:bldP spid="15407" grpId="0" animBg="1"/>
      <p:bldP spid="15408" grpId="0" animBg="1"/>
      <p:bldP spid="15409" grpId="0" animBg="1"/>
      <p:bldP spid="15410" grpId="0" animBg="1"/>
      <p:bldP spid="15411" grpId="0" animBg="1"/>
      <p:bldP spid="1541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>
            <a:extLst>
              <a:ext uri="{FF2B5EF4-FFF2-40B4-BE49-F238E27FC236}">
                <a16:creationId xmlns:a16="http://schemas.microsoft.com/office/drawing/2014/main" id="{F3726253-2556-F28B-56BA-DF565656B8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Check It Out: Example 3</a:t>
            </a:r>
            <a:endParaRPr lang="en-US" altLang="en-US" sz="2600">
              <a:solidFill>
                <a:schemeClr val="accent2"/>
              </a:solidFill>
              <a:latin typeface="Arial MT Bl" charset="0"/>
            </a:endParaRPr>
          </a:p>
        </p:txBody>
      </p:sp>
      <p:sp>
        <p:nvSpPr>
          <p:cNvPr id="17411" name="Text Box 17">
            <a:extLst>
              <a:ext uri="{FF2B5EF4-FFF2-40B4-BE49-F238E27FC236}">
                <a16:creationId xmlns:a16="http://schemas.microsoft.com/office/drawing/2014/main" id="{EB8CBADE-29E8-D2DB-69BF-80461B285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237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Use a number line to order the integers from least to greatest.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17412" name="Text Box 18">
            <a:extLst>
              <a:ext uri="{FF2B5EF4-FFF2-40B4-BE49-F238E27FC236}">
                <a16:creationId xmlns:a16="http://schemas.microsoft.com/office/drawing/2014/main" id="{4AD3EC6E-5647-03BC-FF85-72B60D095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43200" y="2819400"/>
            <a:ext cx="32162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–5, 4, –3, 2, –1, –2</a:t>
            </a:r>
          </a:p>
        </p:txBody>
      </p:sp>
      <p:sp>
        <p:nvSpPr>
          <p:cNvPr id="19495" name="Text Box 39">
            <a:extLst>
              <a:ext uri="{FF2B5EF4-FFF2-40B4-BE49-F238E27FC236}">
                <a16:creationId xmlns:a16="http://schemas.microsoft.com/office/drawing/2014/main" id="{E10AFC9C-2E42-2C65-6EB3-0F3AF337F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4724400"/>
            <a:ext cx="72390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The numbers in order from least to greatest are –5, –3, –2, –1, 2, and 4.</a:t>
            </a:r>
          </a:p>
        </p:txBody>
      </p:sp>
      <p:grpSp>
        <p:nvGrpSpPr>
          <p:cNvPr id="2" name="Group 40">
            <a:extLst>
              <a:ext uri="{FF2B5EF4-FFF2-40B4-BE49-F238E27FC236}">
                <a16:creationId xmlns:a16="http://schemas.microsoft.com/office/drawing/2014/main" id="{2ED6D084-DA76-6752-2D16-2CB908C7CD83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3581400"/>
            <a:ext cx="6781800" cy="665163"/>
            <a:chOff x="672" y="2274"/>
            <a:chExt cx="4272" cy="419"/>
          </a:xfrm>
        </p:grpSpPr>
        <p:sp>
          <p:nvSpPr>
            <p:cNvPr id="17421" name="Line 41">
              <a:extLst>
                <a:ext uri="{FF2B5EF4-FFF2-40B4-BE49-F238E27FC236}">
                  <a16:creationId xmlns:a16="http://schemas.microsoft.com/office/drawing/2014/main" id="{6663B195-2F5D-025E-8BBB-D505A8D89F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352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2" name="Line 42">
              <a:extLst>
                <a:ext uri="{FF2B5EF4-FFF2-40B4-BE49-F238E27FC236}">
                  <a16:creationId xmlns:a16="http://schemas.microsoft.com/office/drawing/2014/main" id="{8CC73CBE-713C-C8FE-2C7A-40F75C583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3" name="Line 43">
              <a:extLst>
                <a:ext uri="{FF2B5EF4-FFF2-40B4-BE49-F238E27FC236}">
                  <a16:creationId xmlns:a16="http://schemas.microsoft.com/office/drawing/2014/main" id="{79F53197-4D9D-0C2F-E0EE-3F94221C0A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4" name="Line 44">
              <a:extLst>
                <a:ext uri="{FF2B5EF4-FFF2-40B4-BE49-F238E27FC236}">
                  <a16:creationId xmlns:a16="http://schemas.microsoft.com/office/drawing/2014/main" id="{7E1E4AD2-8F18-E8AF-58CB-B9BC865FB3D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Line 45">
              <a:extLst>
                <a:ext uri="{FF2B5EF4-FFF2-40B4-BE49-F238E27FC236}">
                  <a16:creationId xmlns:a16="http://schemas.microsoft.com/office/drawing/2014/main" id="{7373C3E0-5BCF-333D-28EC-27C819DA36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6" name="Line 46">
              <a:extLst>
                <a:ext uri="{FF2B5EF4-FFF2-40B4-BE49-F238E27FC236}">
                  <a16:creationId xmlns:a16="http://schemas.microsoft.com/office/drawing/2014/main" id="{6B8CB921-A1FA-A901-4BDC-0A6C273E85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47">
              <a:extLst>
                <a:ext uri="{FF2B5EF4-FFF2-40B4-BE49-F238E27FC236}">
                  <a16:creationId xmlns:a16="http://schemas.microsoft.com/office/drawing/2014/main" id="{DF6CFB93-A525-7D80-09EF-D142CA54B3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Line 48">
              <a:extLst>
                <a:ext uri="{FF2B5EF4-FFF2-40B4-BE49-F238E27FC236}">
                  <a16:creationId xmlns:a16="http://schemas.microsoft.com/office/drawing/2014/main" id="{A02A0794-5EAE-8F52-684A-82C5F18D01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Line 49">
              <a:extLst>
                <a:ext uri="{FF2B5EF4-FFF2-40B4-BE49-F238E27FC236}">
                  <a16:creationId xmlns:a16="http://schemas.microsoft.com/office/drawing/2014/main" id="{480B80B2-5B6E-746A-6ECE-859AD1DB23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2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50">
              <a:extLst>
                <a:ext uri="{FF2B5EF4-FFF2-40B4-BE49-F238E27FC236}">
                  <a16:creationId xmlns:a16="http://schemas.microsoft.com/office/drawing/2014/main" id="{07FB63A9-8590-D41D-E0A1-AEE87476FC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2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Line 51">
              <a:extLst>
                <a:ext uri="{FF2B5EF4-FFF2-40B4-BE49-F238E27FC236}">
                  <a16:creationId xmlns:a16="http://schemas.microsoft.com/office/drawing/2014/main" id="{B9AED910-00F7-A583-0315-E9FF3EBBADE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Line 52">
              <a:extLst>
                <a:ext uri="{FF2B5EF4-FFF2-40B4-BE49-F238E27FC236}">
                  <a16:creationId xmlns:a16="http://schemas.microsoft.com/office/drawing/2014/main" id="{47A58BEA-4D56-475F-8A63-182B484CE1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Text Box 53">
              <a:extLst>
                <a:ext uri="{FF2B5EF4-FFF2-40B4-BE49-F238E27FC236}">
                  <a16:creationId xmlns:a16="http://schemas.microsoft.com/office/drawing/2014/main" id="{0B034CBF-04A7-782B-D1F3-9F125327D42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2443"/>
              <a:ext cx="17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1  2  3 4  5  6  7  8 </a:t>
              </a:r>
            </a:p>
          </p:txBody>
        </p:sp>
        <p:sp>
          <p:nvSpPr>
            <p:cNvPr id="17434" name="Text Box 54">
              <a:extLst>
                <a:ext uri="{FF2B5EF4-FFF2-40B4-BE49-F238E27FC236}">
                  <a16:creationId xmlns:a16="http://schemas.microsoft.com/office/drawing/2014/main" id="{46FD495D-0442-657D-D109-16954109F0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39"/>
              <a:ext cx="2481" cy="2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 –8 –7–6–5–4 –3–2 –1 0</a:t>
              </a:r>
            </a:p>
          </p:txBody>
        </p:sp>
        <p:sp>
          <p:nvSpPr>
            <p:cNvPr id="17435" name="Line 55">
              <a:extLst>
                <a:ext uri="{FF2B5EF4-FFF2-40B4-BE49-F238E27FC236}">
                  <a16:creationId xmlns:a16="http://schemas.microsoft.com/office/drawing/2014/main" id="{2296AB3A-8AE3-AE02-026B-0C47A0344B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2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Line 56">
              <a:extLst>
                <a:ext uri="{FF2B5EF4-FFF2-40B4-BE49-F238E27FC236}">
                  <a16:creationId xmlns:a16="http://schemas.microsoft.com/office/drawing/2014/main" id="{0A63F10B-CE4C-3A7E-13DB-5851294024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22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57">
              <a:extLst>
                <a:ext uri="{FF2B5EF4-FFF2-40B4-BE49-F238E27FC236}">
                  <a16:creationId xmlns:a16="http://schemas.microsoft.com/office/drawing/2014/main" id="{8C386356-56EB-CB5A-6A2E-A7B7555792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8" name="Line 58">
              <a:extLst>
                <a:ext uri="{FF2B5EF4-FFF2-40B4-BE49-F238E27FC236}">
                  <a16:creationId xmlns:a16="http://schemas.microsoft.com/office/drawing/2014/main" id="{245AD92D-2EC6-9344-F7C6-8A6AB5C493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22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9" name="Line 59">
              <a:extLst>
                <a:ext uri="{FF2B5EF4-FFF2-40B4-BE49-F238E27FC236}">
                  <a16:creationId xmlns:a16="http://schemas.microsoft.com/office/drawing/2014/main" id="{94DDD321-7183-B048-81C2-5BF424F331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0" name="Line 60">
              <a:extLst>
                <a:ext uri="{FF2B5EF4-FFF2-40B4-BE49-F238E27FC236}">
                  <a16:creationId xmlns:a16="http://schemas.microsoft.com/office/drawing/2014/main" id="{68874571-1853-2F1E-A911-AC9669CD2D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517" name="Oval 61">
            <a:extLst>
              <a:ext uri="{FF2B5EF4-FFF2-40B4-BE49-F238E27FC236}">
                <a16:creationId xmlns:a16="http://schemas.microsoft.com/office/drawing/2014/main" id="{7FB9346C-0095-AB1D-0D10-8589289EE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629025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18" name="Oval 62">
            <a:extLst>
              <a:ext uri="{FF2B5EF4-FFF2-40B4-BE49-F238E27FC236}">
                <a16:creationId xmlns:a16="http://schemas.microsoft.com/office/drawing/2014/main" id="{E00E2226-AAB6-961F-B408-1FA4EF476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5513" y="3629025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19" name="Oval 63">
            <a:extLst>
              <a:ext uri="{FF2B5EF4-FFF2-40B4-BE49-F238E27FC236}">
                <a16:creationId xmlns:a16="http://schemas.microsoft.com/office/drawing/2014/main" id="{ED016957-ABE4-CFFD-1117-DA28FA860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538" y="3638550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20" name="Oval 64">
            <a:extLst>
              <a:ext uri="{FF2B5EF4-FFF2-40B4-BE49-F238E27FC236}">
                <a16:creationId xmlns:a16="http://schemas.microsoft.com/office/drawing/2014/main" id="{EC3A0FFE-D42B-F5A1-6D5B-DFF6207734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763" y="3643313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21" name="Oval 65">
            <a:extLst>
              <a:ext uri="{FF2B5EF4-FFF2-40B4-BE49-F238E27FC236}">
                <a16:creationId xmlns:a16="http://schemas.microsoft.com/office/drawing/2014/main" id="{6D2AD28B-FA2B-DB6E-86B2-9DD4DDEE67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5300" y="3629025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522" name="Oval 66">
            <a:extLst>
              <a:ext uri="{FF2B5EF4-FFF2-40B4-BE49-F238E27FC236}">
                <a16:creationId xmlns:a16="http://schemas.microsoft.com/office/drawing/2014/main" id="{DB8FA1F0-4551-2C56-D114-893C724408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4775" y="3619500"/>
            <a:ext cx="152400" cy="152400"/>
          </a:xfrm>
          <a:prstGeom prst="ellipse">
            <a:avLst/>
          </a:prstGeom>
          <a:solidFill>
            <a:srgbClr val="FF33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9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9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195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9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9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94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95" grpId="0"/>
      <p:bldP spid="19517" grpId="0" animBg="1"/>
      <p:bldP spid="19518" grpId="0" animBg="1"/>
      <p:bldP spid="19519" grpId="0" animBg="1"/>
      <p:bldP spid="19520" grpId="0" animBg="1"/>
      <p:bldP spid="19521" grpId="0" animBg="1"/>
      <p:bldP spid="195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14">
            <a:extLst>
              <a:ext uri="{FF2B5EF4-FFF2-40B4-BE49-F238E27FC236}">
                <a16:creationId xmlns:a16="http://schemas.microsoft.com/office/drawing/2014/main" id="{11CA2C0C-6353-66EE-40E8-2534A3FEC8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28800"/>
            <a:ext cx="7467600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A number’s </a:t>
            </a:r>
            <a:r>
              <a:rPr lang="en-US" altLang="en-US" sz="2400" b="1" u="sng"/>
              <a:t>absolute value</a:t>
            </a:r>
            <a:r>
              <a:rPr lang="en-US" altLang="en-US" sz="2400"/>
              <a:t> is its distance from 0 on a number line. Since distance can never be negative, absolute values are never negative. They are always positive or zero.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>
            <a:extLst>
              <a:ext uri="{FF2B5EF4-FFF2-40B4-BE49-F238E27FC236}">
                <a16:creationId xmlns:a16="http://schemas.microsoft.com/office/drawing/2014/main" id="{7887EDC5-0D92-6020-85B6-97194EE1E4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Use a number line to find each absolute value.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19459" name="Text Box 3">
            <a:extLst>
              <a:ext uri="{FF2B5EF4-FFF2-40B4-BE49-F238E27FC236}">
                <a16:creationId xmlns:a16="http://schemas.microsoft.com/office/drawing/2014/main" id="{B20C2FA7-FE1D-9E1F-FC4C-90FB153880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914400"/>
            <a:ext cx="90805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Additional Example 4A: Finding Absolute Value</a:t>
            </a:r>
            <a:endParaRPr lang="en-US" altLang="en-US" sz="2600">
              <a:solidFill>
                <a:schemeClr val="accent2"/>
              </a:solidFill>
              <a:latin typeface="Arial Black" panose="020B0604020202020204" pitchFamily="34" charset="0"/>
            </a:endParaRPr>
          </a:p>
        </p:txBody>
      </p:sp>
      <p:sp>
        <p:nvSpPr>
          <p:cNvPr id="19460" name="Text Box 16">
            <a:extLst>
              <a:ext uri="{FF2B5EF4-FFF2-40B4-BE49-F238E27FC236}">
                <a16:creationId xmlns:a16="http://schemas.microsoft.com/office/drawing/2014/main" id="{0B950439-FD4D-7567-7D97-016044D7A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393950"/>
            <a:ext cx="73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|8|</a:t>
            </a:r>
          </a:p>
        </p:txBody>
      </p:sp>
      <p:grpSp>
        <p:nvGrpSpPr>
          <p:cNvPr id="2" name="Group 48">
            <a:extLst>
              <a:ext uri="{FF2B5EF4-FFF2-40B4-BE49-F238E27FC236}">
                <a16:creationId xmlns:a16="http://schemas.microsoft.com/office/drawing/2014/main" id="{8BC1CB6D-4049-12C5-62FB-43A9D2BB1D76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25825"/>
            <a:ext cx="6781800" cy="665163"/>
            <a:chOff x="672" y="2274"/>
            <a:chExt cx="4272" cy="419"/>
          </a:xfrm>
        </p:grpSpPr>
        <p:sp>
          <p:nvSpPr>
            <p:cNvPr id="19469" name="Line 17">
              <a:extLst>
                <a:ext uri="{FF2B5EF4-FFF2-40B4-BE49-F238E27FC236}">
                  <a16:creationId xmlns:a16="http://schemas.microsoft.com/office/drawing/2014/main" id="{E993AAB1-FEC7-C8D6-2015-990230E3C55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352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0" name="Line 18">
              <a:extLst>
                <a:ext uri="{FF2B5EF4-FFF2-40B4-BE49-F238E27FC236}">
                  <a16:creationId xmlns:a16="http://schemas.microsoft.com/office/drawing/2014/main" id="{45B0ECC7-2238-26DC-DD87-AAB76899A1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1" name="Line 19">
              <a:extLst>
                <a:ext uri="{FF2B5EF4-FFF2-40B4-BE49-F238E27FC236}">
                  <a16:creationId xmlns:a16="http://schemas.microsoft.com/office/drawing/2014/main" id="{0C45FD30-0556-3BC6-262E-E01AD1B438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2" name="Line 20">
              <a:extLst>
                <a:ext uri="{FF2B5EF4-FFF2-40B4-BE49-F238E27FC236}">
                  <a16:creationId xmlns:a16="http://schemas.microsoft.com/office/drawing/2014/main" id="{486E6E2D-1716-96AC-4026-1920D294A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3" name="Line 21">
              <a:extLst>
                <a:ext uri="{FF2B5EF4-FFF2-40B4-BE49-F238E27FC236}">
                  <a16:creationId xmlns:a16="http://schemas.microsoft.com/office/drawing/2014/main" id="{51F856F3-8EDE-473E-D126-4EAFC114D1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4" name="Line 22">
              <a:extLst>
                <a:ext uri="{FF2B5EF4-FFF2-40B4-BE49-F238E27FC236}">
                  <a16:creationId xmlns:a16="http://schemas.microsoft.com/office/drawing/2014/main" id="{6804824B-855F-3381-647C-C2BFE6B734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5" name="Line 23">
              <a:extLst>
                <a:ext uri="{FF2B5EF4-FFF2-40B4-BE49-F238E27FC236}">
                  <a16:creationId xmlns:a16="http://schemas.microsoft.com/office/drawing/2014/main" id="{41DE2DCF-8EF1-A23B-A3E1-C937D15CA9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6" name="Line 24">
              <a:extLst>
                <a:ext uri="{FF2B5EF4-FFF2-40B4-BE49-F238E27FC236}">
                  <a16:creationId xmlns:a16="http://schemas.microsoft.com/office/drawing/2014/main" id="{7E486372-9828-8318-83B2-533B1A7351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7" name="Line 25">
              <a:extLst>
                <a:ext uri="{FF2B5EF4-FFF2-40B4-BE49-F238E27FC236}">
                  <a16:creationId xmlns:a16="http://schemas.microsoft.com/office/drawing/2014/main" id="{6644D44C-D96F-5D8E-7AA4-32213FD523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2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Line 26">
              <a:extLst>
                <a:ext uri="{FF2B5EF4-FFF2-40B4-BE49-F238E27FC236}">
                  <a16:creationId xmlns:a16="http://schemas.microsoft.com/office/drawing/2014/main" id="{F1579477-0648-091B-4647-36B2B972E1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2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7">
              <a:extLst>
                <a:ext uri="{FF2B5EF4-FFF2-40B4-BE49-F238E27FC236}">
                  <a16:creationId xmlns:a16="http://schemas.microsoft.com/office/drawing/2014/main" id="{745E5217-6959-4543-C402-30A62D759A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0" name="Line 28">
              <a:extLst>
                <a:ext uri="{FF2B5EF4-FFF2-40B4-BE49-F238E27FC236}">
                  <a16:creationId xmlns:a16="http://schemas.microsoft.com/office/drawing/2014/main" id="{FD9A1717-556D-1594-948A-7948BAD9615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Text Box 29">
              <a:extLst>
                <a:ext uri="{FF2B5EF4-FFF2-40B4-BE49-F238E27FC236}">
                  <a16:creationId xmlns:a16="http://schemas.microsoft.com/office/drawing/2014/main" id="{D1A67218-0C2C-CF32-8E96-EFE5E81590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2443"/>
              <a:ext cx="17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1  2  3 4  5  6  7  8 </a:t>
              </a:r>
            </a:p>
          </p:txBody>
        </p:sp>
        <p:sp>
          <p:nvSpPr>
            <p:cNvPr id="19482" name="Text Box 32">
              <a:extLst>
                <a:ext uri="{FF2B5EF4-FFF2-40B4-BE49-F238E27FC236}">
                  <a16:creationId xmlns:a16="http://schemas.microsoft.com/office/drawing/2014/main" id="{36AE61F6-FCF0-2515-C502-C40E1EECD2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39"/>
              <a:ext cx="24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–8 –7–6–5–4 –3–2 –1  0</a:t>
              </a:r>
            </a:p>
          </p:txBody>
        </p:sp>
        <p:sp>
          <p:nvSpPr>
            <p:cNvPr id="19483" name="Line 37">
              <a:extLst>
                <a:ext uri="{FF2B5EF4-FFF2-40B4-BE49-F238E27FC236}">
                  <a16:creationId xmlns:a16="http://schemas.microsoft.com/office/drawing/2014/main" id="{1E2E89D6-D132-127C-FF3F-98744E7642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2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4" name="Line 38">
              <a:extLst>
                <a:ext uri="{FF2B5EF4-FFF2-40B4-BE49-F238E27FC236}">
                  <a16:creationId xmlns:a16="http://schemas.microsoft.com/office/drawing/2014/main" id="{CDC8BE4F-7338-D175-8402-8122A4FA38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22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5" name="Line 39">
              <a:extLst>
                <a:ext uri="{FF2B5EF4-FFF2-40B4-BE49-F238E27FC236}">
                  <a16:creationId xmlns:a16="http://schemas.microsoft.com/office/drawing/2014/main" id="{5F667BB7-1C64-AD81-E192-A405C5F75A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6" name="Line 40">
              <a:extLst>
                <a:ext uri="{FF2B5EF4-FFF2-40B4-BE49-F238E27FC236}">
                  <a16:creationId xmlns:a16="http://schemas.microsoft.com/office/drawing/2014/main" id="{BF24863D-2255-0386-148A-15EDE718FA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22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7" name="Line 41">
              <a:extLst>
                <a:ext uri="{FF2B5EF4-FFF2-40B4-BE49-F238E27FC236}">
                  <a16:creationId xmlns:a16="http://schemas.microsoft.com/office/drawing/2014/main" id="{2ABF7251-4B45-FAB3-DB1E-92B8F81FFD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8" name="Line 42">
              <a:extLst>
                <a:ext uri="{FF2B5EF4-FFF2-40B4-BE49-F238E27FC236}">
                  <a16:creationId xmlns:a16="http://schemas.microsoft.com/office/drawing/2014/main" id="{B2E5EAF9-1F70-786E-AB3C-21F3E3CB9A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49">
            <a:extLst>
              <a:ext uri="{FF2B5EF4-FFF2-40B4-BE49-F238E27FC236}">
                <a16:creationId xmlns:a16="http://schemas.microsoft.com/office/drawing/2014/main" id="{FEA3922D-B0C4-48CC-54DF-D3387B52E20E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667000"/>
            <a:ext cx="2743200" cy="654050"/>
            <a:chOff x="2880" y="1796"/>
            <a:chExt cx="1728" cy="412"/>
          </a:xfrm>
        </p:grpSpPr>
        <p:sp>
          <p:nvSpPr>
            <p:cNvPr id="19465" name="Line 43">
              <a:extLst>
                <a:ext uri="{FF2B5EF4-FFF2-40B4-BE49-F238E27FC236}">
                  <a16:creationId xmlns:a16="http://schemas.microsoft.com/office/drawing/2014/main" id="{B50EA33A-F76E-C486-D079-65D595EE4D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24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6" name="Line 44">
              <a:extLst>
                <a:ext uri="{FF2B5EF4-FFF2-40B4-BE49-F238E27FC236}">
                  <a16:creationId xmlns:a16="http://schemas.microsoft.com/office/drawing/2014/main" id="{70CB0454-200E-550F-B46C-1D1D8C433B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1968"/>
              <a:ext cx="0" cy="24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7" name="Line 45">
              <a:extLst>
                <a:ext uri="{FF2B5EF4-FFF2-40B4-BE49-F238E27FC236}">
                  <a16:creationId xmlns:a16="http://schemas.microsoft.com/office/drawing/2014/main" id="{111F6858-5007-5D54-D9D1-5F26DDE9B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12"/>
              <a:ext cx="1728" cy="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68" name="Text Box 46">
              <a:extLst>
                <a:ext uri="{FF2B5EF4-FFF2-40B4-BE49-F238E27FC236}">
                  <a16:creationId xmlns:a16="http://schemas.microsoft.com/office/drawing/2014/main" id="{576DC833-F7BF-DDC3-A7F6-F456817563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92" y="1796"/>
              <a:ext cx="8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34669B"/>
                  </a:solidFill>
                </a:rPr>
                <a:t>8 units</a:t>
              </a:r>
            </a:p>
          </p:txBody>
        </p:sp>
      </p:grpSp>
      <p:sp>
        <p:nvSpPr>
          <p:cNvPr id="21551" name="Text Box 47">
            <a:extLst>
              <a:ext uri="{FF2B5EF4-FFF2-40B4-BE49-F238E27FC236}">
                <a16:creationId xmlns:a16="http://schemas.microsoft.com/office/drawing/2014/main" id="{F93F2464-666C-8393-E8BD-8F1A95F4B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6225" y="4235450"/>
            <a:ext cx="493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8 is 8 units from 0, so |8| = 8.</a:t>
            </a:r>
          </a:p>
        </p:txBody>
      </p:sp>
      <p:sp>
        <p:nvSpPr>
          <p:cNvPr id="21554" name="Oval 50">
            <a:extLst>
              <a:ext uri="{FF2B5EF4-FFF2-40B4-BE49-F238E27FC236}">
                <a16:creationId xmlns:a16="http://schemas.microsoft.com/office/drawing/2014/main" id="{F3ED5EEB-D39C-6E21-E857-6F3F36EA2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345916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1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1" grpId="0"/>
      <p:bldP spid="2155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">
            <a:extLst>
              <a:ext uri="{FF2B5EF4-FFF2-40B4-BE49-F238E27FC236}">
                <a16:creationId xmlns:a16="http://schemas.microsoft.com/office/drawing/2014/main" id="{A1E04F0E-BA76-996F-9DD8-63DF9788861E}"/>
              </a:ext>
            </a:extLst>
          </p:cNvPr>
          <p:cNvGrpSpPr>
            <a:grpSpLocks/>
          </p:cNvGrpSpPr>
          <p:nvPr/>
        </p:nvGrpSpPr>
        <p:grpSpPr bwMode="auto">
          <a:xfrm>
            <a:off x="838200" y="2590800"/>
            <a:ext cx="7772400" cy="1422400"/>
            <a:chOff x="672" y="3168"/>
            <a:chExt cx="4896" cy="896"/>
          </a:xfrm>
        </p:grpSpPr>
        <p:sp>
          <p:nvSpPr>
            <p:cNvPr id="20483" name="Text Box 10">
              <a:extLst>
                <a:ext uri="{FF2B5EF4-FFF2-40B4-BE49-F238E27FC236}">
                  <a16:creationId xmlns:a16="http://schemas.microsoft.com/office/drawing/2014/main" id="{0E2601C7-00BE-835F-FD16-2A859555F9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" y="3456"/>
              <a:ext cx="4893" cy="608"/>
            </a:xfrm>
            <a:prstGeom prst="rect">
              <a:avLst/>
            </a:prstGeom>
            <a:noFill/>
            <a:ln w="19050">
              <a:solidFill>
                <a:srgbClr val="9933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/>
                <a:t>The symbol    is read as “the absolute value of.” For example  </a:t>
              </a:r>
              <a:r>
                <a:rPr lang="en-US" altLang="en-US" sz="2400">
                  <a:solidFill>
                    <a:srgbClr val="FF0000"/>
                  </a:solidFill>
                </a:rPr>
                <a:t>-3</a:t>
              </a:r>
              <a:r>
                <a:rPr lang="en-US" altLang="en-US" sz="2400"/>
                <a:t>  is the absolute value of -3.</a:t>
              </a:r>
              <a:endParaRPr lang="en-US" altLang="en-US" sz="300"/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en-US" sz="800"/>
            </a:p>
          </p:txBody>
        </p:sp>
        <p:sp>
          <p:nvSpPr>
            <p:cNvPr id="20484" name="Text Box 11">
              <a:extLst>
                <a:ext uri="{FF2B5EF4-FFF2-40B4-BE49-F238E27FC236}">
                  <a16:creationId xmlns:a16="http://schemas.microsoft.com/office/drawing/2014/main" id="{33422562-E476-5B4A-E485-995EE236BF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3168"/>
              <a:ext cx="1632" cy="288"/>
            </a:xfrm>
            <a:prstGeom prst="rect">
              <a:avLst/>
            </a:prstGeom>
            <a:solidFill>
              <a:srgbClr val="800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bg1"/>
                  </a:solidFill>
                </a:rPr>
                <a:t>Reading Math</a:t>
              </a:r>
              <a:endParaRPr lang="en-US" altLang="en-US" sz="2400" b="1"/>
            </a:p>
          </p:txBody>
        </p:sp>
        <p:grpSp>
          <p:nvGrpSpPr>
            <p:cNvPr id="20485" name="Group 12">
              <a:extLst>
                <a:ext uri="{FF2B5EF4-FFF2-40B4-BE49-F238E27FC236}">
                  <a16:creationId xmlns:a16="http://schemas.microsoft.com/office/drawing/2014/main" id="{4B28CDA7-7722-DD10-30F3-6DEF313C35D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3504"/>
              <a:ext cx="144" cy="192"/>
              <a:chOff x="144" y="3312"/>
              <a:chExt cx="144" cy="192"/>
            </a:xfrm>
          </p:grpSpPr>
          <p:sp>
            <p:nvSpPr>
              <p:cNvPr id="20488" name="Line 13">
                <a:extLst>
                  <a:ext uri="{FF2B5EF4-FFF2-40B4-BE49-F238E27FC236}">
                    <a16:creationId xmlns:a16="http://schemas.microsoft.com/office/drawing/2014/main" id="{0859C748-B2C6-ED20-D189-68B0AA7BD9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" y="3312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489" name="Line 14">
                <a:extLst>
                  <a:ext uri="{FF2B5EF4-FFF2-40B4-BE49-F238E27FC236}">
                    <a16:creationId xmlns:a16="http://schemas.microsoft.com/office/drawing/2014/main" id="{0CDF0011-FFEE-0AFA-3067-4B1896EC9B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" y="3312"/>
                <a:ext cx="0" cy="192"/>
              </a:xfrm>
              <a:prstGeom prst="line">
                <a:avLst/>
              </a:prstGeom>
              <a:noFill/>
              <a:ln w="254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86" name="Line 15">
              <a:extLst>
                <a:ext uri="{FF2B5EF4-FFF2-40B4-BE49-F238E27FC236}">
                  <a16:creationId xmlns:a16="http://schemas.microsoft.com/office/drawing/2014/main" id="{3FB1EAD7-DE65-4E64-234B-D006D6E679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52" y="3744"/>
              <a:ext cx="0" cy="192"/>
            </a:xfrm>
            <a:prstGeom prst="line">
              <a:avLst/>
            </a:prstGeom>
            <a:noFill/>
            <a:ln w="25400">
              <a:solidFill>
                <a:srgbClr val="FF33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487" name="Line 16">
              <a:extLst>
                <a:ext uri="{FF2B5EF4-FFF2-40B4-BE49-F238E27FC236}">
                  <a16:creationId xmlns:a16="http://schemas.microsoft.com/office/drawing/2014/main" id="{0186F249-AB9D-831C-72FD-31E5A6276C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0" y="3744"/>
              <a:ext cx="0" cy="192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>
            <a:extLst>
              <a:ext uri="{FF2B5EF4-FFF2-40B4-BE49-F238E27FC236}">
                <a16:creationId xmlns:a16="http://schemas.microsoft.com/office/drawing/2014/main" id="{E5A0C9F2-7D0D-AF44-6ACA-F7C5C901CC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914400"/>
            <a:ext cx="87757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Additional Example 4B: Finding Absolute Value</a:t>
            </a:r>
            <a:endParaRPr lang="en-US" altLang="en-US" sz="2600">
              <a:solidFill>
                <a:schemeClr val="accent2"/>
              </a:solidFill>
              <a:latin typeface="Arial Black" panose="020B0604020202020204" pitchFamily="34" charset="0"/>
            </a:endParaRPr>
          </a:p>
        </p:txBody>
      </p:sp>
      <p:sp>
        <p:nvSpPr>
          <p:cNvPr id="21507" name="Text Box 16">
            <a:extLst>
              <a:ext uri="{FF2B5EF4-FFF2-40B4-BE49-F238E27FC236}">
                <a16:creationId xmlns:a16="http://schemas.microsoft.com/office/drawing/2014/main" id="{05CD68DD-EFCE-68E9-3F10-44770095A4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Use a number line to find each absolute value.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1508" name="Text Box 17">
            <a:extLst>
              <a:ext uri="{FF2B5EF4-FFF2-40B4-BE49-F238E27FC236}">
                <a16:creationId xmlns:a16="http://schemas.microsoft.com/office/drawing/2014/main" id="{D87019EA-7D38-A9B6-9053-853BAC63F8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393950"/>
            <a:ext cx="1166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|–12|</a:t>
            </a:r>
          </a:p>
        </p:txBody>
      </p:sp>
      <p:grpSp>
        <p:nvGrpSpPr>
          <p:cNvPr id="2" name="Group 49">
            <a:extLst>
              <a:ext uri="{FF2B5EF4-FFF2-40B4-BE49-F238E27FC236}">
                <a16:creationId xmlns:a16="http://schemas.microsoft.com/office/drawing/2014/main" id="{0EBCA8A2-48BC-22E8-A1C4-1C73E44E1EDB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27475"/>
            <a:ext cx="8077200" cy="695325"/>
            <a:chOff x="336" y="2474"/>
            <a:chExt cx="5088" cy="438"/>
          </a:xfrm>
        </p:grpSpPr>
        <p:sp>
          <p:nvSpPr>
            <p:cNvPr id="21517" name="Text Box 38">
              <a:extLst>
                <a:ext uri="{FF2B5EF4-FFF2-40B4-BE49-F238E27FC236}">
                  <a16:creationId xmlns:a16="http://schemas.microsoft.com/office/drawing/2014/main" id="{62C0B8E5-6D03-DA82-8FB7-3C08F2D848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62"/>
              <a:ext cx="49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–12 –11 –10 –9 –8 –7  –6  –5  –4  –3   –2   –1  0  1   2</a:t>
              </a:r>
            </a:p>
          </p:txBody>
        </p:sp>
        <p:grpSp>
          <p:nvGrpSpPr>
            <p:cNvPr id="21518" name="Group 45">
              <a:extLst>
                <a:ext uri="{FF2B5EF4-FFF2-40B4-BE49-F238E27FC236}">
                  <a16:creationId xmlns:a16="http://schemas.microsoft.com/office/drawing/2014/main" id="{62F61668-23DF-31FD-45A4-994E9FC532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474"/>
              <a:ext cx="5040" cy="158"/>
              <a:chOff x="384" y="2922"/>
              <a:chExt cx="5040" cy="158"/>
            </a:xfrm>
          </p:grpSpPr>
          <p:sp>
            <p:nvSpPr>
              <p:cNvPr id="21519" name="Line 18">
                <a:extLst>
                  <a:ext uri="{FF2B5EF4-FFF2-40B4-BE49-F238E27FC236}">
                    <a16:creationId xmlns:a16="http://schemas.microsoft.com/office/drawing/2014/main" id="{DE327D51-01D5-80D7-02A5-8FD98C4D6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" y="3000"/>
                <a:ext cx="50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0" name="Line 19">
                <a:extLst>
                  <a:ext uri="{FF2B5EF4-FFF2-40B4-BE49-F238E27FC236}">
                    <a16:creationId xmlns:a16="http://schemas.microsoft.com/office/drawing/2014/main" id="{A350C63C-A19C-04B9-90EC-0A45CCAC2A5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2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1" name="Line 20">
                <a:extLst>
                  <a:ext uri="{FF2B5EF4-FFF2-40B4-BE49-F238E27FC236}">
                    <a16:creationId xmlns:a16="http://schemas.microsoft.com/office/drawing/2014/main" id="{948FA2BE-66B2-62C9-2652-74E278EEC4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2" name="Line 22">
                <a:extLst>
                  <a:ext uri="{FF2B5EF4-FFF2-40B4-BE49-F238E27FC236}">
                    <a16:creationId xmlns:a16="http://schemas.microsoft.com/office/drawing/2014/main" id="{45B85885-D7D9-82DA-BBDF-46027605AD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3" name="Line 23">
                <a:extLst>
                  <a:ext uri="{FF2B5EF4-FFF2-40B4-BE49-F238E27FC236}">
                    <a16:creationId xmlns:a16="http://schemas.microsoft.com/office/drawing/2014/main" id="{DF7DDCD9-8A34-C9C7-5054-9BCD5B710AC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4" name="Line 24">
                <a:extLst>
                  <a:ext uri="{FF2B5EF4-FFF2-40B4-BE49-F238E27FC236}">
                    <a16:creationId xmlns:a16="http://schemas.microsoft.com/office/drawing/2014/main" id="{C060CC08-EC3D-9865-E372-47D5887607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5" name="Line 25">
                <a:extLst>
                  <a:ext uri="{FF2B5EF4-FFF2-40B4-BE49-F238E27FC236}">
                    <a16:creationId xmlns:a16="http://schemas.microsoft.com/office/drawing/2014/main" id="{6D7B6D84-4D01-0F97-105C-5401349F91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5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6" name="Line 26">
                <a:extLst>
                  <a:ext uri="{FF2B5EF4-FFF2-40B4-BE49-F238E27FC236}">
                    <a16:creationId xmlns:a16="http://schemas.microsoft.com/office/drawing/2014/main" id="{FDB16C73-1AEC-CD2C-47D1-E81E86C8723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7" name="Line 27">
                <a:extLst>
                  <a:ext uri="{FF2B5EF4-FFF2-40B4-BE49-F238E27FC236}">
                    <a16:creationId xmlns:a16="http://schemas.microsoft.com/office/drawing/2014/main" id="{36F10444-6B98-B6CB-B177-0671EE7803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93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8" name="Line 28">
                <a:extLst>
                  <a:ext uri="{FF2B5EF4-FFF2-40B4-BE49-F238E27FC236}">
                    <a16:creationId xmlns:a16="http://schemas.microsoft.com/office/drawing/2014/main" id="{E3E981EF-84A0-C15A-BF8C-A9F2CDBCC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29" name="Line 29">
                <a:extLst>
                  <a:ext uri="{FF2B5EF4-FFF2-40B4-BE49-F238E27FC236}">
                    <a16:creationId xmlns:a16="http://schemas.microsoft.com/office/drawing/2014/main" id="{C7F35478-8832-C2E6-4054-F9B2D731CEB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0" name="Line 32">
                <a:extLst>
                  <a:ext uri="{FF2B5EF4-FFF2-40B4-BE49-F238E27FC236}">
                    <a16:creationId xmlns:a16="http://schemas.microsoft.com/office/drawing/2014/main" id="{19171DA7-8BDB-D2A1-057D-6E3240759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1" name="Line 33">
                <a:extLst>
                  <a:ext uri="{FF2B5EF4-FFF2-40B4-BE49-F238E27FC236}">
                    <a16:creationId xmlns:a16="http://schemas.microsoft.com/office/drawing/2014/main" id="{A467F1F6-0510-C6DB-4FB7-C300E87998B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2" name="Line 34">
                <a:extLst>
                  <a:ext uri="{FF2B5EF4-FFF2-40B4-BE49-F238E27FC236}">
                    <a16:creationId xmlns:a16="http://schemas.microsoft.com/office/drawing/2014/main" id="{FD977FC4-2025-A08A-63F0-D8B9F327A5D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" y="292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3" name="Line 35">
                <a:extLst>
                  <a:ext uri="{FF2B5EF4-FFF2-40B4-BE49-F238E27FC236}">
                    <a16:creationId xmlns:a16="http://schemas.microsoft.com/office/drawing/2014/main" id="{D6358B7B-52E2-B583-801F-A7249A3907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34" name="Line 39">
                <a:extLst>
                  <a:ext uri="{FF2B5EF4-FFF2-40B4-BE49-F238E27FC236}">
                    <a16:creationId xmlns:a16="http://schemas.microsoft.com/office/drawing/2014/main" id="{9B97676E-3464-4F17-E119-DBE7BD106D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22568" name="Text Box 40">
            <a:extLst>
              <a:ext uri="{FF2B5EF4-FFF2-40B4-BE49-F238E27FC236}">
                <a16:creationId xmlns:a16="http://schemas.microsoft.com/office/drawing/2014/main" id="{F957EC88-429D-59BA-DA63-6306EF5B24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51400"/>
            <a:ext cx="6092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–12 is 12 units from 0, so |–12| = 12.</a:t>
            </a:r>
          </a:p>
        </p:txBody>
      </p:sp>
      <p:grpSp>
        <p:nvGrpSpPr>
          <p:cNvPr id="4" name="Group 47">
            <a:extLst>
              <a:ext uri="{FF2B5EF4-FFF2-40B4-BE49-F238E27FC236}">
                <a16:creationId xmlns:a16="http://schemas.microsoft.com/office/drawing/2014/main" id="{B2DF91E8-5282-28DC-479F-6D6890AD3EBF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3200400"/>
            <a:ext cx="6400800" cy="660400"/>
            <a:chOff x="576" y="2464"/>
            <a:chExt cx="4032" cy="416"/>
          </a:xfrm>
        </p:grpSpPr>
        <p:sp>
          <p:nvSpPr>
            <p:cNvPr id="21513" name="Line 41">
              <a:extLst>
                <a:ext uri="{FF2B5EF4-FFF2-40B4-BE49-F238E27FC236}">
                  <a16:creationId xmlns:a16="http://schemas.microsoft.com/office/drawing/2014/main" id="{9D38C72D-1996-0FCB-3D49-C9417B463F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640"/>
              <a:ext cx="0" cy="24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4" name="Line 42">
              <a:extLst>
                <a:ext uri="{FF2B5EF4-FFF2-40B4-BE49-F238E27FC236}">
                  <a16:creationId xmlns:a16="http://schemas.microsoft.com/office/drawing/2014/main" id="{552B1875-C0F1-DE6A-303C-00411B5E1D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640"/>
              <a:ext cx="0" cy="24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5" name="Line 43">
              <a:extLst>
                <a:ext uri="{FF2B5EF4-FFF2-40B4-BE49-F238E27FC236}">
                  <a16:creationId xmlns:a16="http://schemas.microsoft.com/office/drawing/2014/main" id="{735DF90F-66D2-05AF-B97A-5E7390942C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" y="2784"/>
              <a:ext cx="4032" cy="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516" name="Text Box 44">
              <a:extLst>
                <a:ext uri="{FF2B5EF4-FFF2-40B4-BE49-F238E27FC236}">
                  <a16:creationId xmlns:a16="http://schemas.microsoft.com/office/drawing/2014/main" id="{BEC8680A-B72B-1D2E-560D-AFD8A53BC5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78" y="2464"/>
              <a:ext cx="99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34669B"/>
                  </a:solidFill>
                </a:rPr>
                <a:t>12 units</a:t>
              </a:r>
            </a:p>
          </p:txBody>
        </p:sp>
      </p:grpSp>
      <p:sp>
        <p:nvSpPr>
          <p:cNvPr id="22576" name="Oval 48">
            <a:extLst>
              <a:ext uri="{FF2B5EF4-FFF2-40B4-BE49-F238E27FC236}">
                <a16:creationId xmlns:a16="http://schemas.microsoft.com/office/drawing/2014/main" id="{C00B97F6-B781-6CF0-1352-9CE8B397C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8675" y="397033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2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22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68" grpId="0"/>
      <p:bldP spid="2257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5ABE02CD-CFD5-C568-2BD0-E5B0976FAD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600200"/>
            <a:ext cx="8153400" cy="3886200"/>
          </a:xfrm>
          <a:prstGeom prst="rect">
            <a:avLst/>
          </a:prstGeom>
          <a:noFill/>
          <a:ln w="28575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 b="1">
                <a:solidFill>
                  <a:schemeClr val="accent2"/>
                </a:solidFill>
              </a:rPr>
              <a:t>Warm Up</a:t>
            </a:r>
            <a:endParaRPr lang="en-US" altLang="en-US" sz="2800"/>
          </a:p>
          <a:p>
            <a:pPr eaLnBrk="1" hangingPunct="1"/>
            <a:r>
              <a:rPr lang="en-US" altLang="en-US" sz="2800" b="1"/>
              <a:t>Compare. Use &lt;, &gt;, or =</a:t>
            </a:r>
            <a:r>
              <a:rPr lang="en-US" altLang="en-US" sz="2800"/>
              <a:t> </a:t>
            </a:r>
          </a:p>
          <a:p>
            <a:pPr eaLnBrk="1" hangingPunct="1"/>
            <a:endParaRPr lang="en-US" altLang="en-US" sz="800"/>
          </a:p>
          <a:p>
            <a:pPr eaLnBrk="1" hangingPunct="1">
              <a:lnSpc>
                <a:spcPct val="140000"/>
              </a:lnSpc>
            </a:pPr>
            <a:endParaRPr lang="en-US" altLang="en-US" sz="800"/>
          </a:p>
          <a:p>
            <a:pPr eaLnBrk="1" hangingPunct="1">
              <a:lnSpc>
                <a:spcPct val="140000"/>
              </a:lnSpc>
            </a:pPr>
            <a:r>
              <a:rPr lang="en-US" altLang="en-US" sz="2800" b="1"/>
              <a:t>1.</a:t>
            </a:r>
            <a:r>
              <a:rPr lang="en-US" altLang="en-US" sz="2800"/>
              <a:t>   </a:t>
            </a:r>
            <a:r>
              <a:rPr lang="en-US" altLang="en-US" sz="2800">
                <a:sym typeface="Symbol" pitchFamily="2" charset="2"/>
              </a:rPr>
              <a:t>7      5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800" b="1">
                <a:sym typeface="Symbol" pitchFamily="2" charset="2"/>
              </a:rPr>
              <a:t>2.</a:t>
            </a:r>
            <a:r>
              <a:rPr lang="en-US" altLang="en-US" sz="2800">
                <a:sym typeface="Symbol" pitchFamily="2" charset="2"/>
              </a:rPr>
              <a:t> 32      65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800" b="1">
                <a:sym typeface="Symbol" pitchFamily="2" charset="2"/>
              </a:rPr>
              <a:t>3.</a:t>
            </a:r>
            <a:r>
              <a:rPr lang="en-US" altLang="en-US" sz="2800">
                <a:sym typeface="Symbol" pitchFamily="2" charset="2"/>
              </a:rPr>
              <a:t> 82      28</a:t>
            </a:r>
          </a:p>
          <a:p>
            <a:pPr eaLnBrk="1" hangingPunct="1">
              <a:lnSpc>
                <a:spcPct val="140000"/>
              </a:lnSpc>
            </a:pPr>
            <a:r>
              <a:rPr lang="en-US" altLang="en-US" sz="2800" b="1">
                <a:sym typeface="Symbol" pitchFamily="2" charset="2"/>
              </a:rPr>
              <a:t>4.</a:t>
            </a:r>
            <a:r>
              <a:rPr lang="en-US" altLang="en-US" sz="2800">
                <a:sym typeface="Symbol" pitchFamily="2" charset="2"/>
              </a:rPr>
              <a:t> 64      48</a:t>
            </a:r>
          </a:p>
          <a:p>
            <a:pPr eaLnBrk="1" hangingPunct="1"/>
            <a:r>
              <a:rPr lang="en-US" altLang="en-US" sz="2800">
                <a:solidFill>
                  <a:srgbClr val="FF0000"/>
                </a:solidFill>
              </a:rPr>
              <a:t>		</a:t>
            </a:r>
          </a:p>
        </p:txBody>
      </p:sp>
      <p:sp>
        <p:nvSpPr>
          <p:cNvPr id="4099" name="Text Box 3">
            <a:extLst>
              <a:ext uri="{FF2B5EF4-FFF2-40B4-BE49-F238E27FC236}">
                <a16:creationId xmlns:a16="http://schemas.microsoft.com/office/drawing/2014/main" id="{2BA32D31-2931-AFD7-8CC4-7A4FAB81E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867025"/>
            <a:ext cx="4746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3300"/>
                </a:solidFill>
                <a:sym typeface="Symbol" pitchFamily="2" charset="2"/>
              </a:rPr>
              <a:t>&gt;</a:t>
            </a:r>
          </a:p>
        </p:txBody>
      </p:sp>
      <p:sp>
        <p:nvSpPr>
          <p:cNvPr id="4100" name="Text Box 4">
            <a:extLst>
              <a:ext uri="{FF2B5EF4-FFF2-40B4-BE49-F238E27FC236}">
                <a16:creationId xmlns:a16="http://schemas.microsoft.com/office/drawing/2014/main" id="{A1784021-95AC-C482-1F9E-BE59376D5E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3500438"/>
            <a:ext cx="474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3300"/>
                </a:solidFill>
                <a:sym typeface="Symbol" pitchFamily="2" charset="2"/>
              </a:rPr>
              <a:t>&lt;</a:t>
            </a:r>
          </a:p>
        </p:txBody>
      </p:sp>
      <p:sp>
        <p:nvSpPr>
          <p:cNvPr id="4101" name="Text Box 5">
            <a:extLst>
              <a:ext uri="{FF2B5EF4-FFF2-40B4-BE49-F238E27FC236}">
                <a16:creationId xmlns:a16="http://schemas.microsoft.com/office/drawing/2014/main" id="{308114F5-59B6-D625-160C-CA7AE2A76F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8" y="4071938"/>
            <a:ext cx="47466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800">
                <a:solidFill>
                  <a:srgbClr val="FF3300"/>
                </a:solidFill>
                <a:sym typeface="Symbol" pitchFamily="2" charset="2"/>
              </a:rPr>
              <a:t>&gt;</a:t>
            </a:r>
          </a:p>
        </p:txBody>
      </p:sp>
      <p:sp>
        <p:nvSpPr>
          <p:cNvPr id="3078" name="Rectangle 12">
            <a:extLst>
              <a:ext uri="{FF2B5EF4-FFF2-40B4-BE49-F238E27FC236}">
                <a16:creationId xmlns:a16="http://schemas.microsoft.com/office/drawing/2014/main" id="{BB9FFD66-5A72-57F3-97ED-A78B4343B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014663"/>
            <a:ext cx="4572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/>
              <a:t> </a:t>
            </a:r>
          </a:p>
        </p:txBody>
      </p:sp>
      <p:sp>
        <p:nvSpPr>
          <p:cNvPr id="3079" name="Rectangle 13">
            <a:extLst>
              <a:ext uri="{FF2B5EF4-FFF2-40B4-BE49-F238E27FC236}">
                <a16:creationId xmlns:a16="http://schemas.microsoft.com/office/drawing/2014/main" id="{CEDC5571-3381-C314-FB6E-E999A5547E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3581400"/>
            <a:ext cx="4572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0" name="Rectangle 14">
            <a:extLst>
              <a:ext uri="{FF2B5EF4-FFF2-40B4-BE49-F238E27FC236}">
                <a16:creationId xmlns:a16="http://schemas.microsoft.com/office/drawing/2014/main" id="{99F4B86E-CAFC-052E-5AD9-B3CA558B5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4205288"/>
            <a:ext cx="4572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081" name="Rectangle 15">
            <a:extLst>
              <a:ext uri="{FF2B5EF4-FFF2-40B4-BE49-F238E27FC236}">
                <a16:creationId xmlns:a16="http://schemas.microsoft.com/office/drawing/2014/main" id="{63993F1E-04A4-A575-315F-B1152DC6F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8300" y="4800600"/>
            <a:ext cx="4572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12" name="Text Box 16">
            <a:extLst>
              <a:ext uri="{FF2B5EF4-FFF2-40B4-BE49-F238E27FC236}">
                <a16:creationId xmlns:a16="http://schemas.microsoft.com/office/drawing/2014/main" id="{356341C8-D488-A599-CD67-C16F5B2D4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0825" y="4662488"/>
            <a:ext cx="47466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800">
                <a:solidFill>
                  <a:srgbClr val="FF3300"/>
                </a:solidFill>
              </a:rPr>
              <a:t>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autoUpdateAnimBg="0"/>
      <p:bldP spid="4100" grpId="0" autoUpdateAnimBg="0"/>
      <p:bldP spid="4101" grpId="0" autoUpdateAnimBg="0"/>
      <p:bldP spid="411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>
            <a:extLst>
              <a:ext uri="{FF2B5EF4-FFF2-40B4-BE49-F238E27FC236}">
                <a16:creationId xmlns:a16="http://schemas.microsoft.com/office/drawing/2014/main" id="{CA58DCF4-AFA3-9C78-FBF0-B1998B64BB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Use a number line to find each absolute value.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2531" name="Text Box 10">
            <a:extLst>
              <a:ext uri="{FF2B5EF4-FFF2-40B4-BE49-F238E27FC236}">
                <a16:creationId xmlns:a16="http://schemas.microsoft.com/office/drawing/2014/main" id="{70566B17-C39C-E998-BD67-5B7E17B46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393950"/>
            <a:ext cx="731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|3|</a:t>
            </a:r>
          </a:p>
        </p:txBody>
      </p:sp>
      <p:grpSp>
        <p:nvGrpSpPr>
          <p:cNvPr id="22532" name="Group 11">
            <a:extLst>
              <a:ext uri="{FF2B5EF4-FFF2-40B4-BE49-F238E27FC236}">
                <a16:creationId xmlns:a16="http://schemas.microsoft.com/office/drawing/2014/main" id="{D132B4D6-6B04-015A-3BEC-DC42CC00F659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3457575"/>
            <a:ext cx="6781800" cy="665163"/>
            <a:chOff x="672" y="2274"/>
            <a:chExt cx="4272" cy="419"/>
          </a:xfrm>
        </p:grpSpPr>
        <p:sp>
          <p:nvSpPr>
            <p:cNvPr id="22541" name="Line 12">
              <a:extLst>
                <a:ext uri="{FF2B5EF4-FFF2-40B4-BE49-F238E27FC236}">
                  <a16:creationId xmlns:a16="http://schemas.microsoft.com/office/drawing/2014/main" id="{3E9EFCB1-6990-073B-56AF-F9CDA2DE96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" y="2352"/>
              <a:ext cx="42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2" name="Line 13">
              <a:extLst>
                <a:ext uri="{FF2B5EF4-FFF2-40B4-BE49-F238E27FC236}">
                  <a16:creationId xmlns:a16="http://schemas.microsoft.com/office/drawing/2014/main" id="{9293DE59-6E18-0142-B7B0-A8D53CEDF7E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3" name="Line 14">
              <a:extLst>
                <a:ext uri="{FF2B5EF4-FFF2-40B4-BE49-F238E27FC236}">
                  <a16:creationId xmlns:a16="http://schemas.microsoft.com/office/drawing/2014/main" id="{17B72748-CC46-8C2E-A271-413C2269A2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4" name="Line 15">
              <a:extLst>
                <a:ext uri="{FF2B5EF4-FFF2-40B4-BE49-F238E27FC236}">
                  <a16:creationId xmlns:a16="http://schemas.microsoft.com/office/drawing/2014/main" id="{09E0F785-A529-AF67-8CD6-0A9E55BD25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5" name="Line 16">
              <a:extLst>
                <a:ext uri="{FF2B5EF4-FFF2-40B4-BE49-F238E27FC236}">
                  <a16:creationId xmlns:a16="http://schemas.microsoft.com/office/drawing/2014/main" id="{C35DA3C7-D7F1-1DB2-8044-CEAAC4C8655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6" name="Line 17">
              <a:extLst>
                <a:ext uri="{FF2B5EF4-FFF2-40B4-BE49-F238E27FC236}">
                  <a16:creationId xmlns:a16="http://schemas.microsoft.com/office/drawing/2014/main" id="{1B9B0309-83F2-E0E6-EE30-B5C211E04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7" name="Line 18">
              <a:extLst>
                <a:ext uri="{FF2B5EF4-FFF2-40B4-BE49-F238E27FC236}">
                  <a16:creationId xmlns:a16="http://schemas.microsoft.com/office/drawing/2014/main" id="{64D61B7D-B9F2-7EFD-54A8-C73C7552A0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8" name="Line 19">
              <a:extLst>
                <a:ext uri="{FF2B5EF4-FFF2-40B4-BE49-F238E27FC236}">
                  <a16:creationId xmlns:a16="http://schemas.microsoft.com/office/drawing/2014/main" id="{5FD87AC5-2ACB-6B09-D995-5EFFAFA12B0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49" name="Line 20">
              <a:extLst>
                <a:ext uri="{FF2B5EF4-FFF2-40B4-BE49-F238E27FC236}">
                  <a16:creationId xmlns:a16="http://schemas.microsoft.com/office/drawing/2014/main" id="{321A7E85-9E21-C4B0-01D5-02147B3877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22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0" name="Line 21">
              <a:extLst>
                <a:ext uri="{FF2B5EF4-FFF2-40B4-BE49-F238E27FC236}">
                  <a16:creationId xmlns:a16="http://schemas.microsoft.com/office/drawing/2014/main" id="{F0F8AEE4-BF98-79CB-E510-DB6DA069A6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2285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1" name="Line 22">
              <a:extLst>
                <a:ext uri="{FF2B5EF4-FFF2-40B4-BE49-F238E27FC236}">
                  <a16:creationId xmlns:a16="http://schemas.microsoft.com/office/drawing/2014/main" id="{57E2400F-E710-AB00-2153-5B942FC3CC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2" name="Line 23">
              <a:extLst>
                <a:ext uri="{FF2B5EF4-FFF2-40B4-BE49-F238E27FC236}">
                  <a16:creationId xmlns:a16="http://schemas.microsoft.com/office/drawing/2014/main" id="{F8C20CCA-2F9D-04C1-9500-6ADE0D94B0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2288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3" name="Text Box 24">
              <a:extLst>
                <a:ext uri="{FF2B5EF4-FFF2-40B4-BE49-F238E27FC236}">
                  <a16:creationId xmlns:a16="http://schemas.microsoft.com/office/drawing/2014/main" id="{D53C4B0A-5A8A-A529-CB1D-91C0B3A902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2443"/>
              <a:ext cx="179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1  2  3 4  5  6  7  8 </a:t>
              </a:r>
            </a:p>
          </p:txBody>
        </p:sp>
        <p:sp>
          <p:nvSpPr>
            <p:cNvPr id="22554" name="Text Box 25">
              <a:extLst>
                <a:ext uri="{FF2B5EF4-FFF2-40B4-BE49-F238E27FC236}">
                  <a16:creationId xmlns:a16="http://schemas.microsoft.com/office/drawing/2014/main" id="{4DACF416-ADDC-1DA7-B7A8-D0633B2F7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2439"/>
              <a:ext cx="2481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–8 –7–6–5–4 –3–2 –1  0</a:t>
              </a:r>
            </a:p>
          </p:txBody>
        </p:sp>
        <p:sp>
          <p:nvSpPr>
            <p:cNvPr id="22555" name="Line 26">
              <a:extLst>
                <a:ext uri="{FF2B5EF4-FFF2-40B4-BE49-F238E27FC236}">
                  <a16:creationId xmlns:a16="http://schemas.microsoft.com/office/drawing/2014/main" id="{2EF6D27E-0A72-3B99-D1D6-FF7A926A8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2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6" name="Line 27">
              <a:extLst>
                <a:ext uri="{FF2B5EF4-FFF2-40B4-BE49-F238E27FC236}">
                  <a16:creationId xmlns:a16="http://schemas.microsoft.com/office/drawing/2014/main" id="{D4DD4383-AF51-799D-0599-163A791BCA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98" y="22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7" name="Line 28">
              <a:extLst>
                <a:ext uri="{FF2B5EF4-FFF2-40B4-BE49-F238E27FC236}">
                  <a16:creationId xmlns:a16="http://schemas.microsoft.com/office/drawing/2014/main" id="{F350CAB0-D0DF-4342-B186-6B23681C19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8" name="Line 29">
              <a:extLst>
                <a:ext uri="{FF2B5EF4-FFF2-40B4-BE49-F238E27FC236}">
                  <a16:creationId xmlns:a16="http://schemas.microsoft.com/office/drawing/2014/main" id="{83CDFDDD-8D43-59C9-8775-8B3D34C660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227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59" name="Line 30">
              <a:extLst>
                <a:ext uri="{FF2B5EF4-FFF2-40B4-BE49-F238E27FC236}">
                  <a16:creationId xmlns:a16="http://schemas.microsoft.com/office/drawing/2014/main" id="{11DEC6B0-949C-F968-C692-04963E483A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2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60" name="Line 31">
              <a:extLst>
                <a:ext uri="{FF2B5EF4-FFF2-40B4-BE49-F238E27FC236}">
                  <a16:creationId xmlns:a16="http://schemas.microsoft.com/office/drawing/2014/main" id="{16BC4701-FE55-CE7B-61B5-D6EE013578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0" y="227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39">
            <a:extLst>
              <a:ext uri="{FF2B5EF4-FFF2-40B4-BE49-F238E27FC236}">
                <a16:creationId xmlns:a16="http://schemas.microsoft.com/office/drawing/2014/main" id="{42505CCB-0B5C-6F4E-B626-BAA0D11CB01D}"/>
              </a:ext>
            </a:extLst>
          </p:cNvPr>
          <p:cNvGrpSpPr>
            <a:grpSpLocks/>
          </p:cNvGrpSpPr>
          <p:nvPr/>
        </p:nvGrpSpPr>
        <p:grpSpPr bwMode="auto">
          <a:xfrm>
            <a:off x="4543425" y="2667000"/>
            <a:ext cx="1828800" cy="685800"/>
            <a:chOff x="2862" y="1776"/>
            <a:chExt cx="1152" cy="432"/>
          </a:xfrm>
        </p:grpSpPr>
        <p:sp>
          <p:nvSpPr>
            <p:cNvPr id="22537" name="Line 33">
              <a:extLst>
                <a:ext uri="{FF2B5EF4-FFF2-40B4-BE49-F238E27FC236}">
                  <a16:creationId xmlns:a16="http://schemas.microsoft.com/office/drawing/2014/main" id="{8D1D9C65-8346-81FE-72E5-F37AC4824E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24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8" name="Line 34">
              <a:extLst>
                <a:ext uri="{FF2B5EF4-FFF2-40B4-BE49-F238E27FC236}">
                  <a16:creationId xmlns:a16="http://schemas.microsoft.com/office/drawing/2014/main" id="{8F75EC21-FB73-510F-7835-80157C028D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68"/>
              <a:ext cx="0" cy="24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39" name="Line 35">
              <a:extLst>
                <a:ext uri="{FF2B5EF4-FFF2-40B4-BE49-F238E27FC236}">
                  <a16:creationId xmlns:a16="http://schemas.microsoft.com/office/drawing/2014/main" id="{C55ED49A-FE5D-583C-F805-C8FF48468F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12"/>
              <a:ext cx="672" cy="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540" name="Text Box 36">
              <a:extLst>
                <a:ext uri="{FF2B5EF4-FFF2-40B4-BE49-F238E27FC236}">
                  <a16:creationId xmlns:a16="http://schemas.microsoft.com/office/drawing/2014/main" id="{F6A02C4B-C289-80B7-120E-D7958C4766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776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34669B"/>
                  </a:solidFill>
                </a:rPr>
                <a:t>3 units</a:t>
              </a:r>
            </a:p>
          </p:txBody>
        </p:sp>
      </p:grpSp>
      <p:sp>
        <p:nvSpPr>
          <p:cNvPr id="30757" name="Text Box 37">
            <a:extLst>
              <a:ext uri="{FF2B5EF4-FFF2-40B4-BE49-F238E27FC236}">
                <a16:creationId xmlns:a16="http://schemas.microsoft.com/office/drawing/2014/main" id="{270A6F5D-EA0B-5E2D-7003-574570A61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343400"/>
            <a:ext cx="4930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3 is 3 units from 0, so |3| = 3.</a:t>
            </a:r>
          </a:p>
        </p:txBody>
      </p:sp>
      <p:sp>
        <p:nvSpPr>
          <p:cNvPr id="30758" name="Oval 38">
            <a:extLst>
              <a:ext uri="{FF2B5EF4-FFF2-40B4-BE49-F238E27FC236}">
                <a16:creationId xmlns:a16="http://schemas.microsoft.com/office/drawing/2014/main" id="{C33DDE51-9282-AAA9-B7BB-05DB089E0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9263" y="3490913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536" name="Text Box 40">
            <a:extLst>
              <a:ext uri="{FF2B5EF4-FFF2-40B4-BE49-F238E27FC236}">
                <a16:creationId xmlns:a16="http://schemas.microsoft.com/office/drawing/2014/main" id="{449C729A-A080-4B39-9884-7D08C84D5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Check It Out: Example 4A</a:t>
            </a:r>
            <a:endParaRPr lang="en-US" altLang="en-US" sz="2600">
              <a:solidFill>
                <a:schemeClr val="accent2"/>
              </a:solidFill>
              <a:latin typeface="Arial MT B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7" grpId="0" autoUpdateAnimBg="0"/>
      <p:bldP spid="3075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9">
            <a:extLst>
              <a:ext uri="{FF2B5EF4-FFF2-40B4-BE49-F238E27FC236}">
                <a16:creationId xmlns:a16="http://schemas.microsoft.com/office/drawing/2014/main" id="{5413CA8A-0CF9-68BD-1439-1AF720086C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Use a number line to find the absolute value.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23555" name="Text Box 10">
            <a:extLst>
              <a:ext uri="{FF2B5EF4-FFF2-40B4-BE49-F238E27FC236}">
                <a16:creationId xmlns:a16="http://schemas.microsoft.com/office/drawing/2014/main" id="{EDBC29E5-F964-234A-8392-2C106022E9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393950"/>
            <a:ext cx="9493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/>
              <a:t>|–9|</a:t>
            </a:r>
          </a:p>
        </p:txBody>
      </p:sp>
      <p:sp>
        <p:nvSpPr>
          <p:cNvPr id="31774" name="Text Box 30">
            <a:extLst>
              <a:ext uri="{FF2B5EF4-FFF2-40B4-BE49-F238E27FC236}">
                <a16:creationId xmlns:a16="http://schemas.microsoft.com/office/drawing/2014/main" id="{E4DF0980-AFB6-E49F-55E2-9C6F70BD3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851400"/>
            <a:ext cx="5318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–9 is 9 units from 0, so |–9| = 9.</a:t>
            </a:r>
          </a:p>
        </p:txBody>
      </p:sp>
      <p:grpSp>
        <p:nvGrpSpPr>
          <p:cNvPr id="2" name="Group 37">
            <a:extLst>
              <a:ext uri="{FF2B5EF4-FFF2-40B4-BE49-F238E27FC236}">
                <a16:creationId xmlns:a16="http://schemas.microsoft.com/office/drawing/2014/main" id="{4868A0B3-E742-72C7-2DC3-218B9D0FA065}"/>
              </a:ext>
            </a:extLst>
          </p:cNvPr>
          <p:cNvGrpSpPr>
            <a:grpSpLocks/>
          </p:cNvGrpSpPr>
          <p:nvPr/>
        </p:nvGrpSpPr>
        <p:grpSpPr bwMode="auto">
          <a:xfrm>
            <a:off x="2624138" y="3200400"/>
            <a:ext cx="4724400" cy="660400"/>
            <a:chOff x="1653" y="2016"/>
            <a:chExt cx="2976" cy="416"/>
          </a:xfrm>
        </p:grpSpPr>
        <p:sp>
          <p:nvSpPr>
            <p:cNvPr id="23579" name="Line 32">
              <a:extLst>
                <a:ext uri="{FF2B5EF4-FFF2-40B4-BE49-F238E27FC236}">
                  <a16:creationId xmlns:a16="http://schemas.microsoft.com/office/drawing/2014/main" id="{6B982A92-C1D3-4684-F3FE-C8413C4168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2192"/>
              <a:ext cx="0" cy="24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0" name="Line 33">
              <a:extLst>
                <a:ext uri="{FF2B5EF4-FFF2-40B4-BE49-F238E27FC236}">
                  <a16:creationId xmlns:a16="http://schemas.microsoft.com/office/drawing/2014/main" id="{21052F4D-F119-308A-4B7B-42A8CC8A2A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29" y="2192"/>
              <a:ext cx="0" cy="24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1" name="Line 34">
              <a:extLst>
                <a:ext uri="{FF2B5EF4-FFF2-40B4-BE49-F238E27FC236}">
                  <a16:creationId xmlns:a16="http://schemas.microsoft.com/office/drawing/2014/main" id="{1ED1B0E4-93AE-34AC-BF3C-6C5425C8E6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3" y="2336"/>
              <a:ext cx="2976" cy="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582" name="Text Box 35">
              <a:extLst>
                <a:ext uri="{FF2B5EF4-FFF2-40B4-BE49-F238E27FC236}">
                  <a16:creationId xmlns:a16="http://schemas.microsoft.com/office/drawing/2014/main" id="{50AE5F82-EBAF-BAF3-8AEC-EC6EE472F7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16"/>
              <a:ext cx="146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 b="1">
                  <a:solidFill>
                    <a:srgbClr val="34669B"/>
                  </a:solidFill>
                </a:rPr>
                <a:t>9 units</a:t>
              </a:r>
            </a:p>
          </p:txBody>
        </p:sp>
      </p:grpSp>
      <p:sp>
        <p:nvSpPr>
          <p:cNvPr id="31780" name="Oval 36">
            <a:extLst>
              <a:ext uri="{FF2B5EF4-FFF2-40B4-BE49-F238E27FC236}">
                <a16:creationId xmlns:a16="http://schemas.microsoft.com/office/drawing/2014/main" id="{A612F1F1-A2E1-F068-C5ED-8FA9D238F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2225" y="3970338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559" name="Text Box 38">
            <a:extLst>
              <a:ext uri="{FF2B5EF4-FFF2-40B4-BE49-F238E27FC236}">
                <a16:creationId xmlns:a16="http://schemas.microsoft.com/office/drawing/2014/main" id="{9096CB7F-24E1-F790-501C-09B04938FE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Check It Out: Example 4B</a:t>
            </a:r>
            <a:endParaRPr lang="en-US" altLang="en-US" sz="2600">
              <a:solidFill>
                <a:schemeClr val="accent2"/>
              </a:solidFill>
              <a:latin typeface="Arial MT Bl" charset="0"/>
            </a:endParaRPr>
          </a:p>
        </p:txBody>
      </p:sp>
      <p:grpSp>
        <p:nvGrpSpPr>
          <p:cNvPr id="3" name="Group 60">
            <a:extLst>
              <a:ext uri="{FF2B5EF4-FFF2-40B4-BE49-F238E27FC236}">
                <a16:creationId xmlns:a16="http://schemas.microsoft.com/office/drawing/2014/main" id="{095121CE-A25F-7C85-F3D4-57CAD4496ADA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3927475"/>
            <a:ext cx="8077200" cy="695325"/>
            <a:chOff x="336" y="2474"/>
            <a:chExt cx="5088" cy="438"/>
          </a:xfrm>
        </p:grpSpPr>
        <p:sp>
          <p:nvSpPr>
            <p:cNvPr id="23561" name="Text Box 61">
              <a:extLst>
                <a:ext uri="{FF2B5EF4-FFF2-40B4-BE49-F238E27FC236}">
                  <a16:creationId xmlns:a16="http://schemas.microsoft.com/office/drawing/2014/main" id="{016D7CE4-4C14-EB85-3097-6CCFC36811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62"/>
              <a:ext cx="499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–12 –11 –10 –9 –8 –7  –6  –5  –4  –3   –2   –1  0  1   2</a:t>
              </a:r>
            </a:p>
          </p:txBody>
        </p:sp>
        <p:grpSp>
          <p:nvGrpSpPr>
            <p:cNvPr id="23562" name="Group 62">
              <a:extLst>
                <a:ext uri="{FF2B5EF4-FFF2-40B4-BE49-F238E27FC236}">
                  <a16:creationId xmlns:a16="http://schemas.microsoft.com/office/drawing/2014/main" id="{FF543D05-2538-21B7-2C30-9D2859DCEC1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" y="2474"/>
              <a:ext cx="5040" cy="158"/>
              <a:chOff x="384" y="2922"/>
              <a:chExt cx="5040" cy="158"/>
            </a:xfrm>
          </p:grpSpPr>
          <p:sp>
            <p:nvSpPr>
              <p:cNvPr id="23563" name="Line 63">
                <a:extLst>
                  <a:ext uri="{FF2B5EF4-FFF2-40B4-BE49-F238E27FC236}">
                    <a16:creationId xmlns:a16="http://schemas.microsoft.com/office/drawing/2014/main" id="{3B32D2E5-20C1-299E-A5DF-DFA47FE770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384" y="3000"/>
                <a:ext cx="50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med" len="med"/>
                <a:tailEnd type="stealth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4" name="Line 64">
                <a:extLst>
                  <a:ext uri="{FF2B5EF4-FFF2-40B4-BE49-F238E27FC236}">
                    <a16:creationId xmlns:a16="http://schemas.microsoft.com/office/drawing/2014/main" id="{7154B344-928D-8887-62BE-F25D18552B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62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5" name="Line 65">
                <a:extLst>
                  <a:ext uri="{FF2B5EF4-FFF2-40B4-BE49-F238E27FC236}">
                    <a16:creationId xmlns:a16="http://schemas.microsoft.com/office/drawing/2014/main" id="{66A8089E-96DC-12B9-38EE-35F65687B4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64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6" name="Line 66">
                <a:extLst>
                  <a:ext uri="{FF2B5EF4-FFF2-40B4-BE49-F238E27FC236}">
                    <a16:creationId xmlns:a16="http://schemas.microsoft.com/office/drawing/2014/main" id="{CFC5E649-8CBD-9D39-7F5D-D7652BF078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639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7" name="Line 67">
                <a:extLst>
                  <a:ext uri="{FF2B5EF4-FFF2-40B4-BE49-F238E27FC236}">
                    <a16:creationId xmlns:a16="http://schemas.microsoft.com/office/drawing/2014/main" id="{176B19BC-DCF8-CD0D-6E52-5167F3CAB2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84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8" name="Line 68">
                <a:extLst>
                  <a:ext uri="{FF2B5EF4-FFF2-40B4-BE49-F238E27FC236}">
                    <a16:creationId xmlns:a16="http://schemas.microsoft.com/office/drawing/2014/main" id="{05E46A56-E032-B09B-6E96-BD0F8488AD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68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69" name="Line 69">
                <a:extLst>
                  <a:ext uri="{FF2B5EF4-FFF2-40B4-BE49-F238E27FC236}">
                    <a16:creationId xmlns:a16="http://schemas.microsoft.com/office/drawing/2014/main" id="{2DE92E91-129C-D0C3-15C7-8AAA423C7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35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0" name="Line 70">
                <a:extLst>
                  <a:ext uri="{FF2B5EF4-FFF2-40B4-BE49-F238E27FC236}">
                    <a16:creationId xmlns:a16="http://schemas.microsoft.com/office/drawing/2014/main" id="{55692518-449A-A232-622F-1E1D7961B4F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77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1" name="Line 71">
                <a:extLst>
                  <a:ext uri="{FF2B5EF4-FFF2-40B4-BE49-F238E27FC236}">
                    <a16:creationId xmlns:a16="http://schemas.microsoft.com/office/drawing/2014/main" id="{DAC48CC0-D4BE-CB31-15F3-FE0244F4F43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2933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2" name="Line 72">
                <a:extLst>
                  <a:ext uri="{FF2B5EF4-FFF2-40B4-BE49-F238E27FC236}">
                    <a16:creationId xmlns:a16="http://schemas.microsoft.com/office/drawing/2014/main" id="{E96A91F6-1F98-772F-D290-610967FAAB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3" name="Line 73">
                <a:extLst>
                  <a:ext uri="{FF2B5EF4-FFF2-40B4-BE49-F238E27FC236}">
                    <a16:creationId xmlns:a16="http://schemas.microsoft.com/office/drawing/2014/main" id="{52032D2B-1C33-C88D-A098-37D50755E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2" y="2936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4" name="Line 74">
                <a:extLst>
                  <a:ext uri="{FF2B5EF4-FFF2-40B4-BE49-F238E27FC236}">
                    <a16:creationId xmlns:a16="http://schemas.microsoft.com/office/drawing/2014/main" id="{75CB90D4-13AB-D2E9-5556-D08A347D5A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84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5" name="Line 75">
                <a:extLst>
                  <a:ext uri="{FF2B5EF4-FFF2-40B4-BE49-F238E27FC236}">
                    <a16:creationId xmlns:a16="http://schemas.microsoft.com/office/drawing/2014/main" id="{13657183-11E3-EBEC-426D-5BA40FC925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96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6" name="Line 76">
                <a:extLst>
                  <a:ext uri="{FF2B5EF4-FFF2-40B4-BE49-F238E27FC236}">
                    <a16:creationId xmlns:a16="http://schemas.microsoft.com/office/drawing/2014/main" id="{11070E70-0F95-7AA5-626C-8DB22459A29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933" y="2922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7" name="Line 77">
                <a:extLst>
                  <a:ext uri="{FF2B5EF4-FFF2-40B4-BE49-F238E27FC236}">
                    <a16:creationId xmlns:a16="http://schemas.microsoft.com/office/drawing/2014/main" id="{79939A4B-DA9F-E2BC-67DF-F61023F3B9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96" y="2925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78" name="Line 78">
                <a:extLst>
                  <a:ext uri="{FF2B5EF4-FFF2-40B4-BE49-F238E27FC236}">
                    <a16:creationId xmlns:a16="http://schemas.microsoft.com/office/drawing/2014/main" id="{14B1D93F-34DF-C8B4-6BB8-FFDE18601C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6" y="2928"/>
                <a:ext cx="0" cy="1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74" grpId="0" autoUpdateAnimBg="0"/>
      <p:bldP spid="3178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>
            <a:extLst>
              <a:ext uri="{FF2B5EF4-FFF2-40B4-BE49-F238E27FC236}">
                <a16:creationId xmlns:a16="http://schemas.microsoft.com/office/drawing/2014/main" id="{C3F62E41-1AB5-7C0E-96F7-F6A3939A0C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Lesson Quiz: Part I</a:t>
            </a:r>
          </a:p>
        </p:txBody>
      </p:sp>
      <p:sp>
        <p:nvSpPr>
          <p:cNvPr id="24579" name="Text Box 3">
            <a:extLst>
              <a:ext uri="{FF2B5EF4-FFF2-40B4-BE49-F238E27FC236}">
                <a16:creationId xmlns:a16="http://schemas.microsoft.com/office/drawing/2014/main" id="{F53AB2F8-2A0C-F100-C858-C3A54DE826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752600"/>
            <a:ext cx="7924800" cy="358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65138" indent="-465138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Compare. Use &lt;, &gt;, or =.</a:t>
            </a:r>
            <a:endParaRPr lang="en-US" altLang="en-US" sz="2000"/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2400" b="1"/>
              <a:t>1.</a:t>
            </a:r>
            <a:r>
              <a:rPr lang="en-US" altLang="en-US" sz="2400"/>
              <a:t> –32     32		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2400" b="1"/>
              <a:t>2.</a:t>
            </a:r>
            <a:r>
              <a:rPr lang="en-US" altLang="en-US" sz="2400"/>
              <a:t> 26      |–26|</a:t>
            </a:r>
          </a:p>
          <a:p>
            <a:pPr>
              <a:lnSpc>
                <a:spcPct val="125000"/>
              </a:lnSpc>
              <a:spcBef>
                <a:spcPct val="50000"/>
              </a:spcBef>
            </a:pPr>
            <a:r>
              <a:rPr lang="en-US" altLang="en-US" sz="2400" b="1"/>
              <a:t>3.</a:t>
            </a:r>
            <a:r>
              <a:rPr lang="en-US" altLang="en-US" sz="2400"/>
              <a:t> –8     –12</a:t>
            </a:r>
            <a:endParaRPr lang="en-US" altLang="en-US" sz="2400" b="1"/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en-US" sz="2400" b="1"/>
              <a:t>4.</a:t>
            </a:r>
            <a:r>
              <a:rPr lang="en-US" altLang="en-US" sz="2400"/>
              <a:t> Use a number line to order the integers –2, 3, –4, 5, and –1 from least to greatest.</a:t>
            </a:r>
          </a:p>
          <a:p>
            <a:pPr>
              <a:spcBef>
                <a:spcPct val="50000"/>
              </a:spcBef>
            </a:pPr>
            <a:r>
              <a:rPr lang="en-US" altLang="en-US" sz="800">
                <a:latin typeface="Arial" panose="020B0604020202020204" pitchFamily="34" charset="0"/>
              </a:rPr>
              <a:t> </a:t>
            </a:r>
          </a:p>
          <a:p>
            <a:pPr>
              <a:spcBef>
                <a:spcPct val="50000"/>
              </a:spcBef>
            </a:pPr>
            <a:endParaRPr lang="en-US" altLang="en-US" sz="800">
              <a:latin typeface="Arial" panose="020B0604020202020204" pitchFamily="34" charset="0"/>
            </a:endParaRP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39EFC92D-3A84-8356-4A8A-898B87049F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048000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3300"/>
                </a:solidFill>
              </a:rPr>
              <a:t>=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538C48C7-B095-4E75-1CBD-367CCA120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4713" y="2357438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3300"/>
                </a:solidFill>
              </a:rPr>
              <a:t>&lt;</a:t>
            </a:r>
            <a:endParaRPr lang="en-US" altLang="en-US" sz="2400">
              <a:latin typeface="Arial" panose="020B0604020202020204" pitchFamily="34" charset="0"/>
            </a:endParaRPr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CAE671A7-597F-53C1-2D0E-5C66EAA568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657600"/>
            <a:ext cx="1752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3300"/>
                </a:solidFill>
              </a:rPr>
              <a:t>&gt;</a:t>
            </a:r>
          </a:p>
        </p:txBody>
      </p:sp>
      <p:sp>
        <p:nvSpPr>
          <p:cNvPr id="24583" name="Rectangle 21">
            <a:extLst>
              <a:ext uri="{FF2B5EF4-FFF2-40B4-BE49-F238E27FC236}">
                <a16:creationId xmlns:a16="http://schemas.microsoft.com/office/drawing/2014/main" id="{3EFAB00F-CAE1-014E-F2BB-08F7E4BB67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495550"/>
            <a:ext cx="3810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4" name="Rectangle 22">
            <a:extLst>
              <a:ext uri="{FF2B5EF4-FFF2-40B4-BE49-F238E27FC236}">
                <a16:creationId xmlns:a16="http://schemas.microsoft.com/office/drawing/2014/main" id="{820B53B6-841E-FBA9-69B0-5AD326F90F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4963" y="3095625"/>
            <a:ext cx="3810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4585" name="Rectangle 23">
            <a:extLst>
              <a:ext uri="{FF2B5EF4-FFF2-40B4-BE49-F238E27FC236}">
                <a16:creationId xmlns:a16="http://schemas.microsoft.com/office/drawing/2014/main" id="{19B34AEE-64F2-01F1-C86F-A76A48FDF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62100" y="3733800"/>
            <a:ext cx="381000" cy="304800"/>
          </a:xfrm>
          <a:prstGeom prst="rect">
            <a:avLst/>
          </a:prstGeom>
          <a:solidFill>
            <a:srgbClr val="C0C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2" name="Group 24">
            <a:extLst>
              <a:ext uri="{FF2B5EF4-FFF2-40B4-BE49-F238E27FC236}">
                <a16:creationId xmlns:a16="http://schemas.microsoft.com/office/drawing/2014/main" id="{C440A82D-5A75-65BD-F4ED-B1B10E13A583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5105400"/>
            <a:ext cx="4302125" cy="822325"/>
            <a:chOff x="1407" y="1293"/>
            <a:chExt cx="2710" cy="518"/>
          </a:xfrm>
        </p:grpSpPr>
        <p:sp>
          <p:nvSpPr>
            <p:cNvPr id="24588" name="Line 25">
              <a:extLst>
                <a:ext uri="{FF2B5EF4-FFF2-40B4-BE49-F238E27FC236}">
                  <a16:creationId xmlns:a16="http://schemas.microsoft.com/office/drawing/2014/main" id="{BD44E5C3-34FF-CCAC-05AC-0BC0C4DDC6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13" y="1472"/>
              <a:ext cx="25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89" name="Line 26">
              <a:extLst>
                <a:ext uri="{FF2B5EF4-FFF2-40B4-BE49-F238E27FC236}">
                  <a16:creationId xmlns:a16="http://schemas.microsoft.com/office/drawing/2014/main" id="{3DA31746-6C64-4A3A-7AEB-381599F21F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40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0" name="Line 27">
              <a:extLst>
                <a:ext uri="{FF2B5EF4-FFF2-40B4-BE49-F238E27FC236}">
                  <a16:creationId xmlns:a16="http://schemas.microsoft.com/office/drawing/2014/main" id="{069FDF33-63E3-6316-04A7-E36E14612D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2" y="140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1" name="Line 28">
              <a:extLst>
                <a:ext uri="{FF2B5EF4-FFF2-40B4-BE49-F238E27FC236}">
                  <a16:creationId xmlns:a16="http://schemas.microsoft.com/office/drawing/2014/main" id="{6AB2F6A2-965D-0D74-679A-1969AE762E6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05" y="140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2" name="Line 29">
              <a:extLst>
                <a:ext uri="{FF2B5EF4-FFF2-40B4-BE49-F238E27FC236}">
                  <a16:creationId xmlns:a16="http://schemas.microsoft.com/office/drawing/2014/main" id="{C1DE3DF8-8B58-A713-7FDE-AF617949C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6" y="140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3" name="Line 30">
              <a:extLst>
                <a:ext uri="{FF2B5EF4-FFF2-40B4-BE49-F238E27FC236}">
                  <a16:creationId xmlns:a16="http://schemas.microsoft.com/office/drawing/2014/main" id="{8EA5ACE5-0EE4-3BB2-3350-19785E2B1A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2" y="140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4" name="Line 31">
              <a:extLst>
                <a:ext uri="{FF2B5EF4-FFF2-40B4-BE49-F238E27FC236}">
                  <a16:creationId xmlns:a16="http://schemas.microsoft.com/office/drawing/2014/main" id="{836BD8C9-0E28-88BD-6DE0-BEA5B1094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41" y="140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Line 32">
              <a:extLst>
                <a:ext uri="{FF2B5EF4-FFF2-40B4-BE49-F238E27FC236}">
                  <a16:creationId xmlns:a16="http://schemas.microsoft.com/office/drawing/2014/main" id="{41525367-1393-00B3-CD81-7110695829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24" y="140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33">
              <a:extLst>
                <a:ext uri="{FF2B5EF4-FFF2-40B4-BE49-F238E27FC236}">
                  <a16:creationId xmlns:a16="http://schemas.microsoft.com/office/drawing/2014/main" id="{E8413BC1-68C0-9BAE-915F-C26C957A26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5" y="140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7" name="Line 34">
              <a:extLst>
                <a:ext uri="{FF2B5EF4-FFF2-40B4-BE49-F238E27FC236}">
                  <a16:creationId xmlns:a16="http://schemas.microsoft.com/office/drawing/2014/main" id="{2CE9A6F6-D4CF-BB3D-7518-F2063330AF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0" y="140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Line 35">
              <a:extLst>
                <a:ext uri="{FF2B5EF4-FFF2-40B4-BE49-F238E27FC236}">
                  <a16:creationId xmlns:a16="http://schemas.microsoft.com/office/drawing/2014/main" id="{14976F89-BEAE-8584-3ADF-445938E1A1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2" y="140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36">
              <a:extLst>
                <a:ext uri="{FF2B5EF4-FFF2-40B4-BE49-F238E27FC236}">
                  <a16:creationId xmlns:a16="http://schemas.microsoft.com/office/drawing/2014/main" id="{4520E15F-2F02-53AC-458F-BB772E6663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140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0" name="Text Box 37">
              <a:extLst>
                <a:ext uri="{FF2B5EF4-FFF2-40B4-BE49-F238E27FC236}">
                  <a16:creationId xmlns:a16="http://schemas.microsoft.com/office/drawing/2014/main" id="{E9212380-506C-AF04-6619-F500BDE342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1" y="1561"/>
              <a:ext cx="112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1  2  3 4  5 </a:t>
              </a:r>
            </a:p>
          </p:txBody>
        </p:sp>
        <p:sp>
          <p:nvSpPr>
            <p:cNvPr id="24601" name="Text Box 38">
              <a:extLst>
                <a:ext uri="{FF2B5EF4-FFF2-40B4-BE49-F238E27FC236}">
                  <a16:creationId xmlns:a16="http://schemas.microsoft.com/office/drawing/2014/main" id="{245CC565-3967-1749-6602-061994C973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1303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FF3300"/>
                  </a:solidFill>
                </a:rPr>
                <a:t>•</a:t>
              </a:r>
            </a:p>
          </p:txBody>
        </p:sp>
        <p:sp>
          <p:nvSpPr>
            <p:cNvPr id="24602" name="Text Box 39">
              <a:extLst>
                <a:ext uri="{FF2B5EF4-FFF2-40B4-BE49-F238E27FC236}">
                  <a16:creationId xmlns:a16="http://schemas.microsoft.com/office/drawing/2014/main" id="{BF6254F0-B460-B746-E3F6-3C6117545B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1556"/>
              <a:ext cx="173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–5–4 –3 –2–1 0</a:t>
              </a:r>
            </a:p>
          </p:txBody>
        </p:sp>
        <p:sp>
          <p:nvSpPr>
            <p:cNvPr id="24603" name="Text Box 40">
              <a:extLst>
                <a:ext uri="{FF2B5EF4-FFF2-40B4-BE49-F238E27FC236}">
                  <a16:creationId xmlns:a16="http://schemas.microsoft.com/office/drawing/2014/main" id="{A9CBC858-7A14-F0E3-252F-D81D0D04E7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9" y="1293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FF3300"/>
                  </a:solidFill>
                </a:rPr>
                <a:t>•</a:t>
              </a:r>
            </a:p>
          </p:txBody>
        </p:sp>
        <p:sp>
          <p:nvSpPr>
            <p:cNvPr id="24604" name="Text Box 41">
              <a:extLst>
                <a:ext uri="{FF2B5EF4-FFF2-40B4-BE49-F238E27FC236}">
                  <a16:creationId xmlns:a16="http://schemas.microsoft.com/office/drawing/2014/main" id="{CCC80FA7-5F92-F5B3-2E31-0D3BE7C82C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56" y="1299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FF3300"/>
                  </a:solidFill>
                </a:rPr>
                <a:t>•</a:t>
              </a:r>
            </a:p>
          </p:txBody>
        </p:sp>
        <p:sp>
          <p:nvSpPr>
            <p:cNvPr id="24605" name="Text Box 42">
              <a:extLst>
                <a:ext uri="{FF2B5EF4-FFF2-40B4-BE49-F238E27FC236}">
                  <a16:creationId xmlns:a16="http://schemas.microsoft.com/office/drawing/2014/main" id="{369BFB5A-DB95-9E0D-0E17-235F1758B8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6" y="1296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FF3300"/>
                  </a:solidFill>
                </a:rPr>
                <a:t>•</a:t>
              </a:r>
            </a:p>
          </p:txBody>
        </p:sp>
        <p:sp>
          <p:nvSpPr>
            <p:cNvPr id="24606" name="Text Box 43">
              <a:extLst>
                <a:ext uri="{FF2B5EF4-FFF2-40B4-BE49-F238E27FC236}">
                  <a16:creationId xmlns:a16="http://schemas.microsoft.com/office/drawing/2014/main" id="{C29F0923-2706-4E6A-E6A0-002CAF9374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05" y="1299"/>
              <a:ext cx="22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400">
                  <a:solidFill>
                    <a:srgbClr val="FF3300"/>
                  </a:solidFill>
                </a:rPr>
                <a:t>•</a:t>
              </a:r>
            </a:p>
          </p:txBody>
        </p:sp>
      </p:grpSp>
      <p:sp>
        <p:nvSpPr>
          <p:cNvPr id="26668" name="Text Box 44">
            <a:extLst>
              <a:ext uri="{FF2B5EF4-FFF2-40B4-BE49-F238E27FC236}">
                <a16:creationId xmlns:a16="http://schemas.microsoft.com/office/drawing/2014/main" id="{9F3B5853-0596-C72A-7FD4-FFDF4732A1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165725"/>
            <a:ext cx="3200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3300"/>
                </a:solidFill>
              </a:rPr>
              <a:t>–4, –2, –1, 3, 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utoUpdateAnimBg="0"/>
      <p:bldP spid="26629" grpId="0" autoUpdateAnimBg="0"/>
      <p:bldP spid="26631" grpId="0" autoUpdateAnimBg="0"/>
      <p:bldP spid="26668" grpId="0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7B2D0B00-1ED7-C387-C21C-BD51C9B8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Lesson Quiz: Part II</a:t>
            </a:r>
          </a:p>
        </p:txBody>
      </p:sp>
      <p:sp>
        <p:nvSpPr>
          <p:cNvPr id="25603" name="Text Box 3">
            <a:extLst>
              <a:ext uri="{FF2B5EF4-FFF2-40B4-BE49-F238E27FC236}">
                <a16:creationId xmlns:a16="http://schemas.microsoft.com/office/drawing/2014/main" id="{8429CC99-AA9F-7859-3115-DD4F584F5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828800"/>
            <a:ext cx="7924800" cy="100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marL="406400" indent="-4064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Use a number line to find the absolute value.</a:t>
            </a:r>
          </a:p>
          <a:p>
            <a:pPr>
              <a:spcBef>
                <a:spcPct val="50000"/>
              </a:spcBef>
            </a:pPr>
            <a:r>
              <a:rPr lang="en-US" altLang="en-US" sz="2400" b="1"/>
              <a:t>5.   -3 </a:t>
            </a:r>
            <a:r>
              <a:rPr lang="en-US" altLang="en-US" sz="2400"/>
              <a:t> </a:t>
            </a:r>
            <a:endParaRPr lang="en-US" altLang="en-US" sz="800">
              <a:latin typeface="Arial" panose="020B0604020202020204" pitchFamily="34" charset="0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BC02A698-67F3-54BF-774C-AAF9F0F89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47244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3300"/>
                </a:solidFill>
              </a:rPr>
              <a:t>3</a:t>
            </a:r>
          </a:p>
        </p:txBody>
      </p:sp>
      <p:sp>
        <p:nvSpPr>
          <p:cNvPr id="25605" name="Line 42">
            <a:extLst>
              <a:ext uri="{FF2B5EF4-FFF2-40B4-BE49-F238E27FC236}">
                <a16:creationId xmlns:a16="http://schemas.microsoft.com/office/drawing/2014/main" id="{BE2FACEE-6884-7D5C-D163-249409E6F95A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4574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43">
            <a:extLst>
              <a:ext uri="{FF2B5EF4-FFF2-40B4-BE49-F238E27FC236}">
                <a16:creationId xmlns:a16="http://schemas.microsoft.com/office/drawing/2014/main" id="{3775D6C6-9916-53DE-DF02-5BECFC6873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771650" y="245745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2" name="Group 69">
            <a:extLst>
              <a:ext uri="{FF2B5EF4-FFF2-40B4-BE49-F238E27FC236}">
                <a16:creationId xmlns:a16="http://schemas.microsoft.com/office/drawing/2014/main" id="{A3DB3BEA-7FAC-974D-EB52-38BF433F217E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3832225"/>
            <a:ext cx="4651375" cy="647700"/>
            <a:chOff x="624" y="2126"/>
            <a:chExt cx="2930" cy="408"/>
          </a:xfrm>
        </p:grpSpPr>
        <p:sp>
          <p:nvSpPr>
            <p:cNvPr id="25614" name="Line 45">
              <a:extLst>
                <a:ext uri="{FF2B5EF4-FFF2-40B4-BE49-F238E27FC236}">
                  <a16:creationId xmlns:a16="http://schemas.microsoft.com/office/drawing/2014/main" id="{F225993A-EA0C-74A6-E807-B212935A9E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0" y="2190"/>
              <a:ext cx="28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5" name="Line 46">
              <a:extLst>
                <a:ext uri="{FF2B5EF4-FFF2-40B4-BE49-F238E27FC236}">
                  <a16:creationId xmlns:a16="http://schemas.microsoft.com/office/drawing/2014/main" id="{CABFB1D4-FBC8-934B-315A-9F51C0F3A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4" y="2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6" name="Line 47">
              <a:extLst>
                <a:ext uri="{FF2B5EF4-FFF2-40B4-BE49-F238E27FC236}">
                  <a16:creationId xmlns:a16="http://schemas.microsoft.com/office/drawing/2014/main" id="{5A688DD7-EC52-3B3D-7D3B-05FAF5F1F8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55" y="2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7" name="Line 48">
              <a:extLst>
                <a:ext uri="{FF2B5EF4-FFF2-40B4-BE49-F238E27FC236}">
                  <a16:creationId xmlns:a16="http://schemas.microsoft.com/office/drawing/2014/main" id="{CFD8BBA3-9A11-B779-8F60-A08B9098A7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89" y="2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8" name="Line 49">
              <a:extLst>
                <a:ext uri="{FF2B5EF4-FFF2-40B4-BE49-F238E27FC236}">
                  <a16:creationId xmlns:a16="http://schemas.microsoft.com/office/drawing/2014/main" id="{069E0675-E949-175B-ABF8-375028DE7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20" y="2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Line 50">
              <a:extLst>
                <a:ext uri="{FF2B5EF4-FFF2-40B4-BE49-F238E27FC236}">
                  <a16:creationId xmlns:a16="http://schemas.microsoft.com/office/drawing/2014/main" id="{A8E51009-F1FF-D106-F4C2-AC0949EA349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58" y="2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Line 51">
              <a:extLst>
                <a:ext uri="{FF2B5EF4-FFF2-40B4-BE49-F238E27FC236}">
                  <a16:creationId xmlns:a16="http://schemas.microsoft.com/office/drawing/2014/main" id="{904A5B6E-C6DC-D3ED-049C-139FDF9CB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7" y="2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Line 52">
              <a:extLst>
                <a:ext uri="{FF2B5EF4-FFF2-40B4-BE49-F238E27FC236}">
                  <a16:creationId xmlns:a16="http://schemas.microsoft.com/office/drawing/2014/main" id="{C1813284-578D-418B-C678-E0EBA6EBE51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88" y="2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Line 53">
              <a:extLst>
                <a:ext uri="{FF2B5EF4-FFF2-40B4-BE49-F238E27FC236}">
                  <a16:creationId xmlns:a16="http://schemas.microsoft.com/office/drawing/2014/main" id="{573702DB-5465-8D59-1AC7-9B39446DCC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212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54">
              <a:extLst>
                <a:ext uri="{FF2B5EF4-FFF2-40B4-BE49-F238E27FC236}">
                  <a16:creationId xmlns:a16="http://schemas.microsoft.com/office/drawing/2014/main" id="{CC1C5536-415C-8D7C-4BB2-AB3D0DDA8A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36" y="212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4" name="Line 55">
              <a:extLst>
                <a:ext uri="{FF2B5EF4-FFF2-40B4-BE49-F238E27FC236}">
                  <a16:creationId xmlns:a16="http://schemas.microsoft.com/office/drawing/2014/main" id="{3A9013D5-0717-8536-E606-10C167E1C1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3" y="2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5" name="Line 56">
              <a:extLst>
                <a:ext uri="{FF2B5EF4-FFF2-40B4-BE49-F238E27FC236}">
                  <a16:creationId xmlns:a16="http://schemas.microsoft.com/office/drawing/2014/main" id="{669D0A35-2FD6-78B1-3678-F44A9258EF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87" y="212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6" name="Text Box 57">
              <a:extLst>
                <a:ext uri="{FF2B5EF4-FFF2-40B4-BE49-F238E27FC236}">
                  <a16:creationId xmlns:a16="http://schemas.microsoft.com/office/drawing/2014/main" id="{A02D0325-152C-4ABB-F948-7BC2DB3784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64" y="2284"/>
              <a:ext cx="11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1  2  3 4  5 </a:t>
              </a:r>
            </a:p>
          </p:txBody>
        </p:sp>
        <p:sp>
          <p:nvSpPr>
            <p:cNvPr id="25627" name="Text Box 59">
              <a:extLst>
                <a:ext uri="{FF2B5EF4-FFF2-40B4-BE49-F238E27FC236}">
                  <a16:creationId xmlns:a16="http://schemas.microsoft.com/office/drawing/2014/main" id="{5D22E727-216D-9306-2252-FAECF40CA5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2279"/>
              <a:ext cx="190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 –5 –4 –3 –2 –1  0</a:t>
              </a:r>
            </a:p>
          </p:txBody>
        </p:sp>
      </p:grpSp>
      <p:sp>
        <p:nvSpPr>
          <p:cNvPr id="28735" name="Text Box 63">
            <a:extLst>
              <a:ext uri="{FF2B5EF4-FFF2-40B4-BE49-F238E27FC236}">
                <a16:creationId xmlns:a16="http://schemas.microsoft.com/office/drawing/2014/main" id="{F0114A9F-F509-FC1F-E11D-6EE4544A1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288" y="3686175"/>
            <a:ext cx="350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>
                <a:solidFill>
                  <a:srgbClr val="FF3300"/>
                </a:solidFill>
              </a:rPr>
              <a:t>•</a:t>
            </a:r>
          </a:p>
        </p:txBody>
      </p:sp>
      <p:grpSp>
        <p:nvGrpSpPr>
          <p:cNvPr id="3" name="Group 64">
            <a:extLst>
              <a:ext uri="{FF2B5EF4-FFF2-40B4-BE49-F238E27FC236}">
                <a16:creationId xmlns:a16="http://schemas.microsoft.com/office/drawing/2014/main" id="{5002191C-E7B9-9F4B-7FD7-78AF56602096}"/>
              </a:ext>
            </a:extLst>
          </p:cNvPr>
          <p:cNvGrpSpPr>
            <a:grpSpLocks/>
          </p:cNvGrpSpPr>
          <p:nvPr/>
        </p:nvGrpSpPr>
        <p:grpSpPr bwMode="auto">
          <a:xfrm>
            <a:off x="2343150" y="3048000"/>
            <a:ext cx="2057400" cy="685800"/>
            <a:chOff x="2862" y="1776"/>
            <a:chExt cx="1152" cy="432"/>
          </a:xfrm>
        </p:grpSpPr>
        <p:sp>
          <p:nvSpPr>
            <p:cNvPr id="25610" name="Line 65">
              <a:extLst>
                <a:ext uri="{FF2B5EF4-FFF2-40B4-BE49-F238E27FC236}">
                  <a16:creationId xmlns:a16="http://schemas.microsoft.com/office/drawing/2014/main" id="{2F6ABFF3-681A-F4E0-9C45-D9C3D77B58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1968"/>
              <a:ext cx="0" cy="24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1" name="Line 66">
              <a:extLst>
                <a:ext uri="{FF2B5EF4-FFF2-40B4-BE49-F238E27FC236}">
                  <a16:creationId xmlns:a16="http://schemas.microsoft.com/office/drawing/2014/main" id="{1B0BDAE8-6306-DB57-22CF-55DB48D5E7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52" y="1968"/>
              <a:ext cx="0" cy="24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2" name="Line 67">
              <a:extLst>
                <a:ext uri="{FF2B5EF4-FFF2-40B4-BE49-F238E27FC236}">
                  <a16:creationId xmlns:a16="http://schemas.microsoft.com/office/drawing/2014/main" id="{6E263413-6980-A5CF-E641-8DB248E53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80" y="2112"/>
              <a:ext cx="672" cy="0"/>
            </a:xfrm>
            <a:prstGeom prst="line">
              <a:avLst/>
            </a:prstGeom>
            <a:noFill/>
            <a:ln w="28575">
              <a:solidFill>
                <a:srgbClr val="34669B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613" name="Text Box 68">
              <a:extLst>
                <a:ext uri="{FF2B5EF4-FFF2-40B4-BE49-F238E27FC236}">
                  <a16:creationId xmlns:a16="http://schemas.microsoft.com/office/drawing/2014/main" id="{2A97BC89-C48C-8A25-815B-F046FB18CE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62" y="1776"/>
              <a:ext cx="115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>
                  <a:solidFill>
                    <a:srgbClr val="34669B"/>
                  </a:solidFill>
                </a:rPr>
                <a:t>3 units</a:t>
              </a: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8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utoUpdateAnimBg="0"/>
      <p:bldP spid="2873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7B2D0B00-1ED7-C387-C21C-BD51C9B8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006699"/>
                </a:solidFill>
                <a:latin typeface="Arial Black" panose="020B0604020202020204" pitchFamily="34" charset="0"/>
              </a:rPr>
              <a:t>Lesson Quiz: Part III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9BEFD-5522-7AE4-9580-F03E0278E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400" y="1530665"/>
            <a:ext cx="6470650" cy="4418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9606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7B2D0B00-1ED7-C387-C21C-BD51C9B8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006699"/>
                </a:solidFill>
                <a:latin typeface="Arial Black" panose="020B0604020202020204" pitchFamily="34" charset="0"/>
              </a:rPr>
              <a:t>Lesson Quiz: Part IV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FC0AC67-C0B7-FA6E-8417-A0446B61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374228"/>
            <a:ext cx="6673850" cy="231614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D701A01-9FD0-DB05-2C90-CD20F16BA8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0828" y="3698259"/>
            <a:ext cx="7239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5839030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>
            <a:extLst>
              <a:ext uri="{FF2B5EF4-FFF2-40B4-BE49-F238E27FC236}">
                <a16:creationId xmlns:a16="http://schemas.microsoft.com/office/drawing/2014/main" id="{7B2D0B00-1ED7-C387-C21C-BD51C9B8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14400"/>
            <a:ext cx="914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 dirty="0">
                <a:solidFill>
                  <a:srgbClr val="006699"/>
                </a:solidFill>
                <a:latin typeface="Arial Black" panose="020B0604020202020204" pitchFamily="34" charset="0"/>
              </a:rPr>
              <a:t>Lesson Quiz: Part V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C268772-1922-1306-B518-4EE0D2E34F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1745673"/>
            <a:ext cx="7772400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523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3EF05DD1-3389-520C-26F3-468D7556D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438400"/>
            <a:ext cx="8305800" cy="1066800"/>
          </a:xfrm>
          <a:prstGeom prst="rect">
            <a:avLst/>
          </a:prstGeom>
          <a:noFill/>
          <a:ln w="28575">
            <a:solidFill>
              <a:srgbClr val="DBDBDB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en-US" sz="3000" i="1">
                <a:solidFill>
                  <a:srgbClr val="FF0000"/>
                </a:solidFill>
              </a:rPr>
              <a:t>Learn</a:t>
            </a:r>
            <a:r>
              <a:rPr lang="en-US" altLang="en-US" sz="3000"/>
              <a:t> to compare and order integers and to determine absolute value.</a:t>
            </a:r>
            <a:r>
              <a:rPr lang="en-US" altLang="en-US" sz="3200">
                <a:latin typeface="Arial" panose="020B0604020202020204" pitchFamily="34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2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2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02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0242">
                                            <p:txEl>
                                              <p:charRg st="4294967295" end="42949672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2780761-B232-82E6-4F9B-F0B96FDC53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066800"/>
            <a:ext cx="9144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4000">
                <a:solidFill>
                  <a:srgbClr val="006699"/>
                </a:solidFill>
                <a:latin typeface="Arial Black" panose="020B0604020202020204" pitchFamily="34" charset="0"/>
              </a:rPr>
              <a:t>Vocabulary</a:t>
            </a:r>
            <a:endParaRPr lang="en-US" altLang="en-US" sz="4400">
              <a:solidFill>
                <a:schemeClr val="tx2"/>
              </a:solidFill>
              <a:latin typeface="Arial" panose="020B0604020202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B870A2-2360-7A2F-187F-C143605B2E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905000"/>
            <a:ext cx="8520272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14">
            <a:extLst>
              <a:ext uri="{FF2B5EF4-FFF2-40B4-BE49-F238E27FC236}">
                <a16:creationId xmlns:a16="http://schemas.microsoft.com/office/drawing/2014/main" id="{C7B47052-748C-EE66-0FE8-93EB1FD992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914400"/>
            <a:ext cx="63595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/>
              <a:t>The </a:t>
            </a:r>
            <a:r>
              <a:rPr lang="en-US" altLang="en-US" sz="2400" b="1" u="sng"/>
              <a:t>opposite</a:t>
            </a:r>
            <a:r>
              <a:rPr lang="en-US" altLang="en-US" sz="2400"/>
              <a:t> of a number is the same</a:t>
            </a:r>
          </a:p>
          <a:p>
            <a:pPr eaLnBrk="1" hangingPunct="1"/>
            <a:r>
              <a:rPr lang="en-US" altLang="en-US" sz="2400"/>
              <a:t>distance from 0 on a number line as the</a:t>
            </a:r>
          </a:p>
          <a:p>
            <a:pPr eaLnBrk="1" hangingPunct="1"/>
            <a:r>
              <a:rPr lang="en-US" altLang="en-US" sz="2400"/>
              <a:t>original number, but on the other side</a:t>
            </a:r>
          </a:p>
          <a:p>
            <a:pPr eaLnBrk="1" hangingPunct="1"/>
            <a:r>
              <a:rPr lang="en-US" altLang="en-US" sz="2400"/>
              <a:t>of 0. Zero is its own opposite.</a:t>
            </a:r>
          </a:p>
        </p:txBody>
      </p:sp>
      <p:sp>
        <p:nvSpPr>
          <p:cNvPr id="12303" name="Line 15">
            <a:extLst>
              <a:ext uri="{FF2B5EF4-FFF2-40B4-BE49-F238E27FC236}">
                <a16:creationId xmlns:a16="http://schemas.microsoft.com/office/drawing/2014/main" id="{A648D3C3-580F-6DBA-EEDF-D3F7D2B89768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1888" y="4078288"/>
            <a:ext cx="4067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Line 16">
            <a:extLst>
              <a:ext uri="{FF2B5EF4-FFF2-40B4-BE49-F238E27FC236}">
                <a16:creationId xmlns:a16="http://schemas.microsoft.com/office/drawing/2014/main" id="{DEF2D6AB-E0BB-E50E-6042-E3F199698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6688" y="3973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Line 17">
            <a:extLst>
              <a:ext uri="{FF2B5EF4-FFF2-40B4-BE49-F238E27FC236}">
                <a16:creationId xmlns:a16="http://schemas.microsoft.com/office/drawing/2014/main" id="{710A1ADD-67F5-636D-6C62-75044A97AA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535488" y="3973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Line 18">
            <a:extLst>
              <a:ext uri="{FF2B5EF4-FFF2-40B4-BE49-F238E27FC236}">
                <a16:creationId xmlns:a16="http://schemas.microsoft.com/office/drawing/2014/main" id="{678EF5A3-02D4-8CF4-A5C7-E5152B64E8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6488" y="3973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Line 19">
            <a:extLst>
              <a:ext uri="{FF2B5EF4-FFF2-40B4-BE49-F238E27FC236}">
                <a16:creationId xmlns:a16="http://schemas.microsoft.com/office/drawing/2014/main" id="{D76BD4F4-F9F5-30CB-D30D-7FB1B7B678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264150" y="3973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Line 20">
            <a:extLst>
              <a:ext uri="{FF2B5EF4-FFF2-40B4-BE49-F238E27FC236}">
                <a16:creationId xmlns:a16="http://schemas.microsoft.com/office/drawing/2014/main" id="{6EF6C607-E3C4-5740-334B-DCEF2CF73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5573713" y="3973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Line 21">
            <a:extLst>
              <a:ext uri="{FF2B5EF4-FFF2-40B4-BE49-F238E27FC236}">
                <a16:creationId xmlns:a16="http://schemas.microsoft.com/office/drawing/2014/main" id="{5865C668-898C-2137-068D-07D74BDEEF3C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7088" y="3973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Line 22">
            <a:extLst>
              <a:ext uri="{FF2B5EF4-FFF2-40B4-BE49-F238E27FC236}">
                <a16:creationId xmlns:a16="http://schemas.microsoft.com/office/drawing/2014/main" id="{A943FB65-9425-391D-C755-F225F7CA6058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8088" y="3973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Line 23">
            <a:extLst>
              <a:ext uri="{FF2B5EF4-FFF2-40B4-BE49-F238E27FC236}">
                <a16:creationId xmlns:a16="http://schemas.microsoft.com/office/drawing/2014/main" id="{7C1FC23D-FFD1-2C68-AC69-22737B151C65}"/>
              </a:ext>
            </a:extLst>
          </p:cNvPr>
          <p:cNvSpPr>
            <a:spLocks noChangeShapeType="1"/>
          </p:cNvSpPr>
          <p:nvPr/>
        </p:nvSpPr>
        <p:spPr bwMode="auto">
          <a:xfrm>
            <a:off x="3468688" y="3968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Line 24">
            <a:extLst>
              <a:ext uri="{FF2B5EF4-FFF2-40B4-BE49-F238E27FC236}">
                <a16:creationId xmlns:a16="http://schemas.microsoft.com/office/drawing/2014/main" id="{A06F9690-2F24-467B-5F90-CB7FB29BA9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6350" y="396875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Line 25">
            <a:extLst>
              <a:ext uri="{FF2B5EF4-FFF2-40B4-BE49-F238E27FC236}">
                <a16:creationId xmlns:a16="http://schemas.microsoft.com/office/drawing/2014/main" id="{F27F664C-5B44-287C-6012-50EBF4CC3EFA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113" y="3973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Line 26">
            <a:extLst>
              <a:ext uri="{FF2B5EF4-FFF2-40B4-BE49-F238E27FC236}">
                <a16:creationId xmlns:a16="http://schemas.microsoft.com/office/drawing/2014/main" id="{0D125E98-6A4F-0EC5-38FA-53193827BD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7688" y="3973513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Text Box 27">
            <a:extLst>
              <a:ext uri="{FF2B5EF4-FFF2-40B4-BE49-F238E27FC236}">
                <a16:creationId xmlns:a16="http://schemas.microsoft.com/office/drawing/2014/main" id="{E7E84CB0-117F-6B4C-F18E-D83B6EA13C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8213" y="4191000"/>
            <a:ext cx="1787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1  2  3 4  5 </a:t>
            </a:r>
          </a:p>
        </p:txBody>
      </p:sp>
      <p:sp>
        <p:nvSpPr>
          <p:cNvPr id="12316" name="Text Box 28">
            <a:extLst>
              <a:ext uri="{FF2B5EF4-FFF2-40B4-BE49-F238E27FC236}">
                <a16:creationId xmlns:a16="http://schemas.microsoft.com/office/drawing/2014/main" id="{ECEA5A9A-585A-B3B2-8CA5-E6C3B5512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38" y="3835400"/>
            <a:ext cx="4016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3300"/>
                </a:solidFill>
              </a:rPr>
              <a:t>•</a:t>
            </a:r>
          </a:p>
        </p:txBody>
      </p:sp>
      <p:sp>
        <p:nvSpPr>
          <p:cNvPr id="12317" name="Text Box 29">
            <a:extLst>
              <a:ext uri="{FF2B5EF4-FFF2-40B4-BE49-F238E27FC236}">
                <a16:creationId xmlns:a16="http://schemas.microsoft.com/office/drawing/2014/main" id="{E08B71AB-0864-29D4-4330-64815BA76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1825" y="3835400"/>
            <a:ext cx="4016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b="1">
                <a:solidFill>
                  <a:srgbClr val="FF3300"/>
                </a:solidFill>
              </a:rPr>
              <a:t>•</a:t>
            </a:r>
          </a:p>
        </p:txBody>
      </p:sp>
      <p:sp>
        <p:nvSpPr>
          <p:cNvPr id="12318" name="Text Box 30">
            <a:extLst>
              <a:ext uri="{FF2B5EF4-FFF2-40B4-BE49-F238E27FC236}">
                <a16:creationId xmlns:a16="http://schemas.microsoft.com/office/drawing/2014/main" id="{7CCC4D02-19AC-4245-1C39-76D4F8EEF6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9025" y="4211638"/>
            <a:ext cx="2746375" cy="401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/>
              <a:t>–5–4–3–2–1  0</a:t>
            </a:r>
          </a:p>
        </p:txBody>
      </p:sp>
      <p:sp>
        <p:nvSpPr>
          <p:cNvPr id="12319" name="Text Box 31">
            <a:extLst>
              <a:ext uri="{FF2B5EF4-FFF2-40B4-BE49-F238E27FC236}">
                <a16:creationId xmlns:a16="http://schemas.microsoft.com/office/drawing/2014/main" id="{EE6A34F5-E7E6-CD5B-5459-4F7FFD16DF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0675" y="2667000"/>
            <a:ext cx="344805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34669B"/>
                </a:solidFill>
              </a:rPr>
              <a:t>–4 and 4 are opposites</a:t>
            </a:r>
          </a:p>
        </p:txBody>
      </p:sp>
      <p:sp>
        <p:nvSpPr>
          <p:cNvPr id="12320" name="Text Box 32">
            <a:extLst>
              <a:ext uri="{FF2B5EF4-FFF2-40B4-BE49-F238E27FC236}">
                <a16:creationId xmlns:a16="http://schemas.microsoft.com/office/drawing/2014/main" id="{98B4C5F3-2407-D092-D472-E9D7C0DCD5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7338" y="3511550"/>
            <a:ext cx="546100" cy="40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3300"/>
                </a:solidFill>
              </a:rPr>
              <a:t>–4</a:t>
            </a:r>
          </a:p>
        </p:txBody>
      </p:sp>
      <p:sp>
        <p:nvSpPr>
          <p:cNvPr id="12321" name="Text Box 33">
            <a:extLst>
              <a:ext uri="{FF2B5EF4-FFF2-40B4-BE49-F238E27FC236}">
                <a16:creationId xmlns:a16="http://schemas.microsoft.com/office/drawing/2014/main" id="{78FF0543-2A57-AE60-ABFD-4F067B1D00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2938" y="3511550"/>
            <a:ext cx="365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3300"/>
                </a:solidFill>
              </a:rPr>
              <a:t>4</a:t>
            </a:r>
          </a:p>
        </p:txBody>
      </p:sp>
      <p:sp>
        <p:nvSpPr>
          <p:cNvPr id="12322" name="Line 34">
            <a:extLst>
              <a:ext uri="{FF2B5EF4-FFF2-40B4-BE49-F238E27FC236}">
                <a16:creationId xmlns:a16="http://schemas.microsoft.com/office/drawing/2014/main" id="{1767B17F-6DCA-E8FD-9D38-1C97C51AB47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3048000"/>
            <a:ext cx="2667000" cy="0"/>
          </a:xfrm>
          <a:prstGeom prst="line">
            <a:avLst/>
          </a:prstGeom>
          <a:noFill/>
          <a:ln w="28575">
            <a:solidFill>
              <a:srgbClr val="34669B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3" name="Line 35">
            <a:extLst>
              <a:ext uri="{FF2B5EF4-FFF2-40B4-BE49-F238E27FC236}">
                <a16:creationId xmlns:a16="http://schemas.microsoft.com/office/drawing/2014/main" id="{5F878479-9AA3-EAB9-75F0-C9D9433B8C4D}"/>
              </a:ext>
            </a:extLst>
          </p:cNvPr>
          <p:cNvSpPr>
            <a:spLocks noChangeShapeType="1"/>
          </p:cNvSpPr>
          <p:nvPr/>
        </p:nvSpPr>
        <p:spPr bwMode="auto">
          <a:xfrm>
            <a:off x="5891213" y="3048000"/>
            <a:ext cx="0" cy="533400"/>
          </a:xfrm>
          <a:prstGeom prst="line">
            <a:avLst/>
          </a:prstGeom>
          <a:noFill/>
          <a:ln w="28575">
            <a:solidFill>
              <a:srgbClr val="34669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4" name="Line 36">
            <a:extLst>
              <a:ext uri="{FF2B5EF4-FFF2-40B4-BE49-F238E27FC236}">
                <a16:creationId xmlns:a16="http://schemas.microsoft.com/office/drawing/2014/main" id="{8B02B274-5424-0CDE-E9C5-09431CA6AC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24213" y="3048000"/>
            <a:ext cx="0" cy="533400"/>
          </a:xfrm>
          <a:prstGeom prst="line">
            <a:avLst/>
          </a:prstGeom>
          <a:noFill/>
          <a:ln w="28575">
            <a:solidFill>
              <a:srgbClr val="34669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6" name="Line 38">
            <a:extLst>
              <a:ext uri="{FF2B5EF4-FFF2-40B4-BE49-F238E27FC236}">
                <a16:creationId xmlns:a16="http://schemas.microsoft.com/office/drawing/2014/main" id="{858A2127-28CD-CB9C-88A4-1F6FABF5CABA}"/>
              </a:ext>
            </a:extLst>
          </p:cNvPr>
          <p:cNvSpPr>
            <a:spLocks noChangeShapeType="1"/>
          </p:cNvSpPr>
          <p:nvPr/>
        </p:nvSpPr>
        <p:spPr bwMode="auto">
          <a:xfrm>
            <a:off x="4929188" y="4648200"/>
            <a:ext cx="1752600" cy="0"/>
          </a:xfrm>
          <a:prstGeom prst="line">
            <a:avLst/>
          </a:prstGeom>
          <a:noFill/>
          <a:ln w="28575">
            <a:solidFill>
              <a:srgbClr val="00008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7" name="Line 39">
            <a:extLst>
              <a:ext uri="{FF2B5EF4-FFF2-40B4-BE49-F238E27FC236}">
                <a16:creationId xmlns:a16="http://schemas.microsoft.com/office/drawing/2014/main" id="{4D8F9332-ECF3-9E22-F1E3-7AE80A17FAF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09813" y="4648200"/>
            <a:ext cx="1905000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328" name="Text Box 40">
            <a:extLst>
              <a:ext uri="{FF2B5EF4-FFF2-40B4-BE49-F238E27FC236}">
                <a16:creationId xmlns:a16="http://schemas.microsoft.com/office/drawing/2014/main" id="{1197588A-2014-F2D7-CAC2-09CF9E8C14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4013" y="4654550"/>
            <a:ext cx="27146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rgbClr val="FF3300"/>
                </a:solidFill>
              </a:rPr>
              <a:t>Negative integers</a:t>
            </a:r>
          </a:p>
        </p:txBody>
      </p:sp>
      <p:sp>
        <p:nvSpPr>
          <p:cNvPr id="12329" name="Text Box 41">
            <a:extLst>
              <a:ext uri="{FF2B5EF4-FFF2-40B4-BE49-F238E27FC236}">
                <a16:creationId xmlns:a16="http://schemas.microsoft.com/office/drawing/2014/main" id="{9E40D7D7-E277-F2E1-31D0-BD7D0D0A41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4648200"/>
            <a:ext cx="25828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000" b="1">
                <a:solidFill>
                  <a:schemeClr val="accent2"/>
                </a:solidFill>
              </a:rPr>
              <a:t>Positive integers</a:t>
            </a:r>
          </a:p>
        </p:txBody>
      </p:sp>
      <p:sp>
        <p:nvSpPr>
          <p:cNvPr id="12330" name="Text Box 42">
            <a:extLst>
              <a:ext uri="{FF2B5EF4-FFF2-40B4-BE49-F238E27FC236}">
                <a16:creationId xmlns:a16="http://schemas.microsoft.com/office/drawing/2014/main" id="{EF0E8D4D-ABF8-2C6B-7AA3-69A5AD036C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5318125"/>
            <a:ext cx="30210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 eaLnBrk="1" hangingPunct="1"/>
            <a:r>
              <a:rPr lang="en-US" altLang="en-US" sz="2000" b="1">
                <a:solidFill>
                  <a:srgbClr val="34669B"/>
                </a:solidFill>
              </a:rPr>
              <a:t>0 is neither positive</a:t>
            </a:r>
          </a:p>
          <a:p>
            <a:pPr algn="ctr" eaLnBrk="1" hangingPunct="1"/>
            <a:r>
              <a:rPr lang="en-US" altLang="en-US" sz="2000" b="1">
                <a:solidFill>
                  <a:srgbClr val="34669B"/>
                </a:solidFill>
              </a:rPr>
              <a:t>nor negative</a:t>
            </a:r>
          </a:p>
        </p:txBody>
      </p:sp>
      <p:sp>
        <p:nvSpPr>
          <p:cNvPr id="12331" name="Line 43">
            <a:extLst>
              <a:ext uri="{FF2B5EF4-FFF2-40B4-BE49-F238E27FC236}">
                <a16:creationId xmlns:a16="http://schemas.microsoft.com/office/drawing/2014/main" id="{3A3F8264-8BC8-5FCE-1F35-DE61F5873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29138" y="4648200"/>
            <a:ext cx="0" cy="685800"/>
          </a:xfrm>
          <a:prstGeom prst="line">
            <a:avLst/>
          </a:prstGeom>
          <a:noFill/>
          <a:ln w="28575">
            <a:solidFill>
              <a:srgbClr val="34669B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 nodeType="clickPar">
                      <p:stCondLst>
                        <p:cond delay="indefinite"/>
                      </p:stCondLst>
                      <p:childTnLst>
                        <p:par>
                          <p:cTn id="1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7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1" dur="500" fill="hold"/>
                                        <p:tgtEl>
                                          <p:spTgt spid="123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12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5" dur="500"/>
                                        <p:tgtEl>
                                          <p:spTgt spid="12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8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1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4" dur="500"/>
                                        <p:tgtEl>
                                          <p:spTgt spid="1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7" dur="5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8" fill="hold" nodeType="clickPar">
                      <p:stCondLst>
                        <p:cond delay="indefinite"/>
                      </p:stCondLst>
                      <p:childTnLst>
                        <p:par>
                          <p:cTn id="1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2" dur="1000"/>
                                        <p:tgtEl>
                                          <p:spTgt spid="1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 nodeType="clickPar">
                      <p:stCondLst>
                        <p:cond delay="indefinite"/>
                      </p:stCondLst>
                      <p:childTnLst>
                        <p:par>
                          <p:cTn id="1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7" dur="1000"/>
                                        <p:tgtEl>
                                          <p:spTgt spid="1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 nodeType="clickPar">
                      <p:stCondLst>
                        <p:cond delay="indefinite"/>
                      </p:stCondLst>
                      <p:childTnLst>
                        <p:par>
                          <p:cTn id="1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2" dur="1000"/>
                                        <p:tgtEl>
                                          <p:spTgt spid="1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 nodeType="clickPar">
                      <p:stCondLst>
                        <p:cond delay="indefinite"/>
                      </p:stCondLst>
                      <p:childTnLst>
                        <p:par>
                          <p:cTn id="2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7" dur="1000"/>
                                        <p:tgtEl>
                                          <p:spTgt spid="1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8" fill="hold" nodeType="clickPar">
                      <p:stCondLst>
                        <p:cond delay="indefinite"/>
                      </p:stCondLst>
                      <p:childTnLst>
                        <p:par>
                          <p:cTn id="2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2" dur="1000"/>
                                        <p:tgtEl>
                                          <p:spTgt spid="12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1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6" dur="500"/>
                                        <p:tgtEl>
                                          <p:spTgt spid="12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15" grpId="0"/>
      <p:bldP spid="12316" grpId="0"/>
      <p:bldP spid="12317" grpId="0"/>
      <p:bldP spid="12318" grpId="0"/>
      <p:bldP spid="12319" grpId="0"/>
      <p:bldP spid="12320" grpId="0"/>
      <p:bldP spid="12321" grpId="0"/>
      <p:bldP spid="12328" grpId="0"/>
      <p:bldP spid="12329" grpId="0"/>
      <p:bldP spid="123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14">
            <a:extLst>
              <a:ext uri="{FF2B5EF4-FFF2-40B4-BE49-F238E27FC236}">
                <a16:creationId xmlns:a16="http://schemas.microsoft.com/office/drawing/2014/main" id="{DB0E4181-595C-FE34-55D6-E3B0A25A9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295400"/>
            <a:ext cx="6781800" cy="191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/>
              <a:t>The </a:t>
            </a:r>
            <a:r>
              <a:rPr lang="en-US" altLang="en-US" sz="2400" b="1" u="sng"/>
              <a:t>integers</a:t>
            </a:r>
            <a:r>
              <a:rPr lang="en-US" altLang="en-US" sz="2400"/>
              <a:t> are the set of whole numbers and their opposites. By using integers, you can express elevations above, below, and at sea level. Sea level has an elevation of 0 feet.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DE66CD6A-A8E0-AA93-E375-714D61E29D53}"/>
              </a:ext>
            </a:extLst>
          </p:cNvPr>
          <p:cNvGrpSpPr>
            <a:grpSpLocks/>
          </p:cNvGrpSpPr>
          <p:nvPr/>
        </p:nvGrpSpPr>
        <p:grpSpPr bwMode="auto">
          <a:xfrm>
            <a:off x="1212850" y="3886200"/>
            <a:ext cx="7169150" cy="1422400"/>
            <a:chOff x="284" y="3072"/>
            <a:chExt cx="4948" cy="896"/>
          </a:xfrm>
        </p:grpSpPr>
        <p:sp>
          <p:nvSpPr>
            <p:cNvPr id="8196" name="Text Box 16">
              <a:extLst>
                <a:ext uri="{FF2B5EF4-FFF2-40B4-BE49-F238E27FC236}">
                  <a16:creationId xmlns:a16="http://schemas.microsoft.com/office/drawing/2014/main" id="{1663DC5F-787C-8190-3241-F2D5B3FE54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3360"/>
              <a:ext cx="4944" cy="60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/>
                <a:t>The whole numbers are the counting numbers and zero: 0, 1, 2, 3, . . . .</a:t>
              </a:r>
              <a:endParaRPr lang="en-US" altLang="en-US" sz="300"/>
            </a:p>
            <a:p>
              <a:pPr>
                <a:lnSpc>
                  <a:spcPct val="50000"/>
                </a:lnSpc>
                <a:spcBef>
                  <a:spcPct val="50000"/>
                </a:spcBef>
              </a:pPr>
              <a:endParaRPr lang="en-US" altLang="en-US" sz="800"/>
            </a:p>
          </p:txBody>
        </p:sp>
        <p:sp>
          <p:nvSpPr>
            <p:cNvPr id="8197" name="Text Box 17">
              <a:extLst>
                <a:ext uri="{FF2B5EF4-FFF2-40B4-BE49-F238E27FC236}">
                  <a16:creationId xmlns:a16="http://schemas.microsoft.com/office/drawing/2014/main" id="{87AAB26D-C53B-931D-807C-1E1667C748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4" y="3072"/>
              <a:ext cx="1536" cy="300"/>
            </a:xfrm>
            <a:prstGeom prst="rect">
              <a:avLst/>
            </a:prstGeom>
            <a:solidFill>
              <a:srgbClr val="800080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en-US" sz="2400" b="1">
                  <a:solidFill>
                    <a:schemeClr val="bg1"/>
                  </a:solidFill>
                </a:rPr>
                <a:t>Remember!</a:t>
              </a:r>
              <a:endParaRPr lang="en-US" altLang="en-US" sz="24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 Box 2">
            <a:extLst>
              <a:ext uri="{FF2B5EF4-FFF2-40B4-BE49-F238E27FC236}">
                <a16:creationId xmlns:a16="http://schemas.microsoft.com/office/drawing/2014/main" id="{27C37E4E-3D01-FA7E-01D7-3E209AA3F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237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Graph the integer </a:t>
            </a:r>
            <a:r>
              <a:rPr lang="en-US" altLang="en-US" sz="2400" b="1">
                <a:latin typeface="Symbol" pitchFamily="2" charset="2"/>
              </a:rPr>
              <a:t>-</a:t>
            </a:r>
            <a:r>
              <a:rPr lang="en-US" altLang="en-US" sz="2400" b="1"/>
              <a:t>7 and its opposite on a number line.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9219" name="Text Box 3">
            <a:extLst>
              <a:ext uri="{FF2B5EF4-FFF2-40B4-BE49-F238E27FC236}">
                <a16:creationId xmlns:a16="http://schemas.microsoft.com/office/drawing/2014/main" id="{54127770-9BED-9709-5C4E-E4244E891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" y="900113"/>
            <a:ext cx="908050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Additional Example 1: Graphing Integers and Their Opposites on a Number Line</a:t>
            </a:r>
            <a:endParaRPr lang="en-US" altLang="en-US" sz="2400">
              <a:solidFill>
                <a:schemeClr val="accent2"/>
              </a:solidFill>
              <a:latin typeface="Arial Black" panose="020B0604020202020204" pitchFamily="34" charset="0"/>
            </a:endParaRPr>
          </a:p>
        </p:txBody>
      </p:sp>
      <p:sp>
        <p:nvSpPr>
          <p:cNvPr id="14393" name="Text Box 57">
            <a:extLst>
              <a:ext uri="{FF2B5EF4-FFF2-40B4-BE49-F238E27FC236}">
                <a16:creationId xmlns:a16="http://schemas.microsoft.com/office/drawing/2014/main" id="{E9FC56DD-1958-2EB8-F735-DDC9EC2469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4800600"/>
            <a:ext cx="381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3366FF"/>
                </a:solidFill>
              </a:rPr>
              <a:t>The opposite of –7 is 7.</a:t>
            </a:r>
          </a:p>
        </p:txBody>
      </p:sp>
      <p:grpSp>
        <p:nvGrpSpPr>
          <p:cNvPr id="2" name="Group 63">
            <a:extLst>
              <a:ext uri="{FF2B5EF4-FFF2-40B4-BE49-F238E27FC236}">
                <a16:creationId xmlns:a16="http://schemas.microsoft.com/office/drawing/2014/main" id="{387208A5-E2FB-509A-384F-242D1AACDFFB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708400"/>
            <a:ext cx="6643688" cy="619125"/>
            <a:chOff x="711" y="2980"/>
            <a:chExt cx="4185" cy="390"/>
          </a:xfrm>
        </p:grpSpPr>
        <p:sp>
          <p:nvSpPr>
            <p:cNvPr id="9230" name="Line 39">
              <a:extLst>
                <a:ext uri="{FF2B5EF4-FFF2-40B4-BE49-F238E27FC236}">
                  <a16:creationId xmlns:a16="http://schemas.microsoft.com/office/drawing/2014/main" id="{693E6925-A1F1-1754-22C2-630052E430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72"/>
              <a:ext cx="3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1" name="Line 40">
              <a:extLst>
                <a:ext uri="{FF2B5EF4-FFF2-40B4-BE49-F238E27FC236}">
                  <a16:creationId xmlns:a16="http://schemas.microsoft.com/office/drawing/2014/main" id="{8FF03773-5FA1-AA58-9E0B-A6EE8EAFD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2" name="Line 41">
              <a:extLst>
                <a:ext uri="{FF2B5EF4-FFF2-40B4-BE49-F238E27FC236}">
                  <a16:creationId xmlns:a16="http://schemas.microsoft.com/office/drawing/2014/main" id="{FE603D16-DC23-C44F-BC5A-B2A81A9DA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3" name="Line 42">
              <a:extLst>
                <a:ext uri="{FF2B5EF4-FFF2-40B4-BE49-F238E27FC236}">
                  <a16:creationId xmlns:a16="http://schemas.microsoft.com/office/drawing/2014/main" id="{02C8CDCA-EBB1-F108-A553-DD0A5A28C5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4" name="Line 43">
              <a:extLst>
                <a:ext uri="{FF2B5EF4-FFF2-40B4-BE49-F238E27FC236}">
                  <a16:creationId xmlns:a16="http://schemas.microsoft.com/office/drawing/2014/main" id="{FC573460-03C4-C85D-B3EB-6B87E0588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8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5" name="Line 44">
              <a:extLst>
                <a:ext uri="{FF2B5EF4-FFF2-40B4-BE49-F238E27FC236}">
                  <a16:creationId xmlns:a16="http://schemas.microsoft.com/office/drawing/2014/main" id="{296C94B2-77C9-85BC-7D00-43DB8A7B59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6" name="Line 45">
              <a:extLst>
                <a:ext uri="{FF2B5EF4-FFF2-40B4-BE49-F238E27FC236}">
                  <a16:creationId xmlns:a16="http://schemas.microsoft.com/office/drawing/2014/main" id="{0B81D3CC-142C-DE7B-07CC-05EC11228FB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7" name="Line 46">
              <a:extLst>
                <a:ext uri="{FF2B5EF4-FFF2-40B4-BE49-F238E27FC236}">
                  <a16:creationId xmlns:a16="http://schemas.microsoft.com/office/drawing/2014/main" id="{DDAC5AF3-7324-B9A2-8910-89087E2358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8" name="Line 47">
              <a:extLst>
                <a:ext uri="{FF2B5EF4-FFF2-40B4-BE49-F238E27FC236}">
                  <a16:creationId xmlns:a16="http://schemas.microsoft.com/office/drawing/2014/main" id="{0392FB54-04E7-183D-134E-BDF2946992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29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39" name="Line 48">
              <a:extLst>
                <a:ext uri="{FF2B5EF4-FFF2-40B4-BE49-F238E27FC236}">
                  <a16:creationId xmlns:a16="http://schemas.microsoft.com/office/drawing/2014/main" id="{5CA4FC4E-9BE2-BBE4-1802-71C0502EBC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2" y="298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0" name="Line 49">
              <a:extLst>
                <a:ext uri="{FF2B5EF4-FFF2-40B4-BE49-F238E27FC236}">
                  <a16:creationId xmlns:a16="http://schemas.microsoft.com/office/drawing/2014/main" id="{8C7CA3B2-C28C-6B59-CE2E-43FBE8948C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1" name="Line 50">
              <a:extLst>
                <a:ext uri="{FF2B5EF4-FFF2-40B4-BE49-F238E27FC236}">
                  <a16:creationId xmlns:a16="http://schemas.microsoft.com/office/drawing/2014/main" id="{310FB46F-3EE5-5C84-CF1E-270E27E578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2" name="Text Box 51">
              <a:extLst>
                <a:ext uri="{FF2B5EF4-FFF2-40B4-BE49-F238E27FC236}">
                  <a16:creationId xmlns:a16="http://schemas.microsoft.com/office/drawing/2014/main" id="{B316947A-0DCE-AD6F-F71A-CE9DB443D4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3" y="3120"/>
              <a:ext cx="1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1  2  3  4  5  6  7</a:t>
              </a:r>
            </a:p>
          </p:txBody>
        </p:sp>
        <p:sp>
          <p:nvSpPr>
            <p:cNvPr id="9243" name="Text Box 54">
              <a:extLst>
                <a:ext uri="{FF2B5EF4-FFF2-40B4-BE49-F238E27FC236}">
                  <a16:creationId xmlns:a16="http://schemas.microsoft.com/office/drawing/2014/main" id="{5E1AA80A-D4FB-95A4-0E20-6DEAFF61EA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" y="3115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         –7–6–5–4–3–2–1  0</a:t>
              </a:r>
            </a:p>
          </p:txBody>
        </p:sp>
        <p:sp>
          <p:nvSpPr>
            <p:cNvPr id="9244" name="Line 58">
              <a:extLst>
                <a:ext uri="{FF2B5EF4-FFF2-40B4-BE49-F238E27FC236}">
                  <a16:creationId xmlns:a16="http://schemas.microsoft.com/office/drawing/2014/main" id="{1DDFFD9F-236F-FBF5-B1BD-5C6D33B99F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0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5" name="Line 59">
              <a:extLst>
                <a:ext uri="{FF2B5EF4-FFF2-40B4-BE49-F238E27FC236}">
                  <a16:creationId xmlns:a16="http://schemas.microsoft.com/office/drawing/2014/main" id="{C508B8A1-000A-523C-A11E-658ACF6AC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9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6" name="Line 60">
              <a:extLst>
                <a:ext uri="{FF2B5EF4-FFF2-40B4-BE49-F238E27FC236}">
                  <a16:creationId xmlns:a16="http://schemas.microsoft.com/office/drawing/2014/main" id="{2546489F-4F1A-F566-078E-5386A2022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47" name="Line 61">
              <a:extLst>
                <a:ext uri="{FF2B5EF4-FFF2-40B4-BE49-F238E27FC236}">
                  <a16:creationId xmlns:a16="http://schemas.microsoft.com/office/drawing/2014/main" id="{BA3E2BE2-16CB-B4B4-19A6-40FB65526F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402" name="Oval 66">
            <a:extLst>
              <a:ext uri="{FF2B5EF4-FFF2-40B4-BE49-F238E27FC236}">
                <a16:creationId xmlns:a16="http://schemas.microsoft.com/office/drawing/2014/main" id="{0B04DBB1-02FC-092C-9505-BCD8CB105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225" y="37782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03" name="Oval 67">
            <a:extLst>
              <a:ext uri="{FF2B5EF4-FFF2-40B4-BE49-F238E27FC236}">
                <a16:creationId xmlns:a16="http://schemas.microsoft.com/office/drawing/2014/main" id="{0E13DBA7-CCD0-23ED-3546-F1EE0B215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4113" y="37782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404" name="Line 68">
            <a:extLst>
              <a:ext uri="{FF2B5EF4-FFF2-40B4-BE49-F238E27FC236}">
                <a16:creationId xmlns:a16="http://schemas.microsoft.com/office/drawing/2014/main" id="{79ADA3DF-A7CC-BC30-1517-73C9342E7F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3581400"/>
            <a:ext cx="2438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5" name="Line 69">
            <a:extLst>
              <a:ext uri="{FF2B5EF4-FFF2-40B4-BE49-F238E27FC236}">
                <a16:creationId xmlns:a16="http://schemas.microsoft.com/office/drawing/2014/main" id="{EBD773AB-EB2A-C7C1-3063-4C7F1071FFE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8575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6" name="Line 70">
            <a:extLst>
              <a:ext uri="{FF2B5EF4-FFF2-40B4-BE49-F238E27FC236}">
                <a16:creationId xmlns:a16="http://schemas.microsoft.com/office/drawing/2014/main" id="{2BEEE5BB-D107-22CE-18F4-6C2A26610D0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15075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7" name="Line 71">
            <a:extLst>
              <a:ext uri="{FF2B5EF4-FFF2-40B4-BE49-F238E27FC236}">
                <a16:creationId xmlns:a16="http://schemas.microsoft.com/office/drawing/2014/main" id="{897EE77F-B0B9-A5FD-D85C-9C6C45D638F3}"/>
              </a:ext>
            </a:extLst>
          </p:cNvPr>
          <p:cNvSpPr>
            <a:spLocks noChangeShapeType="1"/>
          </p:cNvSpPr>
          <p:nvPr/>
        </p:nvSpPr>
        <p:spPr bwMode="auto">
          <a:xfrm>
            <a:off x="1123950" y="3581400"/>
            <a:ext cx="270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8" name="Line 72">
            <a:extLst>
              <a:ext uri="{FF2B5EF4-FFF2-40B4-BE49-F238E27FC236}">
                <a16:creationId xmlns:a16="http://schemas.microsoft.com/office/drawing/2014/main" id="{4A836F06-F3FB-A4B1-0DDC-5FE7D3DF717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33475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409" name="Text Box 73">
            <a:extLst>
              <a:ext uri="{FF2B5EF4-FFF2-40B4-BE49-F238E27FC236}">
                <a16:creationId xmlns:a16="http://schemas.microsoft.com/office/drawing/2014/main" id="{CF8E4954-E6DD-CFCA-EEEC-74B553021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67050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      7 units	            7 units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14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1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1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14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14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4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4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43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93" grpId="0"/>
      <p:bldP spid="14402" grpId="0" animBg="1"/>
      <p:bldP spid="14403" grpId="0" animBg="1"/>
      <p:bldP spid="1440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1A01894B-D403-5E12-B2E3-7293C11262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828800"/>
            <a:ext cx="8237538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2400" b="1"/>
              <a:t>Graph the integer </a:t>
            </a:r>
            <a:r>
              <a:rPr lang="en-US" altLang="en-US" sz="2400" b="1">
                <a:latin typeface="Symbol" pitchFamily="2" charset="2"/>
              </a:rPr>
              <a:t>-</a:t>
            </a:r>
            <a:r>
              <a:rPr lang="en-US" altLang="en-US" sz="2400" b="1"/>
              <a:t>5 and its opposite on a number line.</a:t>
            </a:r>
            <a:endParaRPr lang="en-US" altLang="en-US" sz="2400">
              <a:latin typeface="Times" pitchFamily="18" charset="0"/>
            </a:endParaRPr>
          </a:p>
        </p:txBody>
      </p:sp>
      <p:sp>
        <p:nvSpPr>
          <p:cNvPr id="10243" name="Text Box 3">
            <a:extLst>
              <a:ext uri="{FF2B5EF4-FFF2-40B4-BE49-F238E27FC236}">
                <a16:creationId xmlns:a16="http://schemas.microsoft.com/office/drawing/2014/main" id="{D880131F-3D86-E42D-AC92-C0654CA8B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300" y="914400"/>
            <a:ext cx="82423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2400">
                <a:solidFill>
                  <a:srgbClr val="006699"/>
                </a:solidFill>
                <a:latin typeface="Arial Black" panose="020B0604020202020204" pitchFamily="34" charset="0"/>
              </a:rPr>
              <a:t>Check It Out: Example 1</a:t>
            </a:r>
            <a:endParaRPr lang="en-US" altLang="en-US" sz="2400">
              <a:solidFill>
                <a:schemeClr val="accent2"/>
              </a:solidFill>
              <a:latin typeface="Arial Black" panose="020B0604020202020204" pitchFamily="34" charset="0"/>
            </a:endParaRPr>
          </a:p>
        </p:txBody>
      </p:sp>
      <p:sp>
        <p:nvSpPr>
          <p:cNvPr id="32778" name="Text Box 10">
            <a:extLst>
              <a:ext uri="{FF2B5EF4-FFF2-40B4-BE49-F238E27FC236}">
                <a16:creationId xmlns:a16="http://schemas.microsoft.com/office/drawing/2014/main" id="{05B73B95-C1DE-3696-7E34-82053BF09B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9013" y="4800600"/>
            <a:ext cx="38115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r>
              <a:rPr lang="en-US" altLang="en-US" sz="2400" i="1">
                <a:solidFill>
                  <a:srgbClr val="3366FF"/>
                </a:solidFill>
              </a:rPr>
              <a:t>The opposite of –5 is 5.</a:t>
            </a:r>
          </a:p>
        </p:txBody>
      </p:sp>
      <p:grpSp>
        <p:nvGrpSpPr>
          <p:cNvPr id="2" name="Group 11">
            <a:extLst>
              <a:ext uri="{FF2B5EF4-FFF2-40B4-BE49-F238E27FC236}">
                <a16:creationId xmlns:a16="http://schemas.microsoft.com/office/drawing/2014/main" id="{6C1E2C04-D9BA-FE3E-1901-E22DE3D01261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708400"/>
            <a:ext cx="6643688" cy="619125"/>
            <a:chOff x="711" y="2980"/>
            <a:chExt cx="4185" cy="390"/>
          </a:xfrm>
        </p:grpSpPr>
        <p:sp>
          <p:nvSpPr>
            <p:cNvPr id="10254" name="Line 12">
              <a:extLst>
                <a:ext uri="{FF2B5EF4-FFF2-40B4-BE49-F238E27FC236}">
                  <a16:creationId xmlns:a16="http://schemas.microsoft.com/office/drawing/2014/main" id="{9B26FB80-38A6-D80D-BBF3-8FEDD7A615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3072"/>
              <a:ext cx="364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5" name="Line 13">
              <a:extLst>
                <a:ext uri="{FF2B5EF4-FFF2-40B4-BE49-F238E27FC236}">
                  <a16:creationId xmlns:a16="http://schemas.microsoft.com/office/drawing/2014/main" id="{1B523E9A-D383-DB65-F6E3-7C8BB645CD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6" name="Line 14">
              <a:extLst>
                <a:ext uri="{FF2B5EF4-FFF2-40B4-BE49-F238E27FC236}">
                  <a16:creationId xmlns:a16="http://schemas.microsoft.com/office/drawing/2014/main" id="{2ACC5B17-8F51-0EDF-28AC-6BAEBE5987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7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7" name="Line 15">
              <a:extLst>
                <a:ext uri="{FF2B5EF4-FFF2-40B4-BE49-F238E27FC236}">
                  <a16:creationId xmlns:a16="http://schemas.microsoft.com/office/drawing/2014/main" id="{D4F6C2F8-CC7D-C314-A543-745067D27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89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8" name="Line 16">
              <a:extLst>
                <a:ext uri="{FF2B5EF4-FFF2-40B4-BE49-F238E27FC236}">
                  <a16:creationId xmlns:a16="http://schemas.microsoft.com/office/drawing/2014/main" id="{389C0121-4A34-49B3-172A-39CD80F44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8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59" name="Line 17">
              <a:extLst>
                <a:ext uri="{FF2B5EF4-FFF2-40B4-BE49-F238E27FC236}">
                  <a16:creationId xmlns:a16="http://schemas.microsoft.com/office/drawing/2014/main" id="{3C14AAF0-2161-1093-BAAB-9154DEB53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28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0" name="Line 18">
              <a:extLst>
                <a:ext uri="{FF2B5EF4-FFF2-40B4-BE49-F238E27FC236}">
                  <a16:creationId xmlns:a16="http://schemas.microsoft.com/office/drawing/2014/main" id="{209E7EFB-0340-1984-BCE0-6A585E47D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4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1" name="Line 19">
              <a:extLst>
                <a:ext uri="{FF2B5EF4-FFF2-40B4-BE49-F238E27FC236}">
                  <a16:creationId xmlns:a16="http://schemas.microsoft.com/office/drawing/2014/main" id="{9C493880-6189-2594-C231-1A23F5146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2" name="Line 20">
              <a:extLst>
                <a:ext uri="{FF2B5EF4-FFF2-40B4-BE49-F238E27FC236}">
                  <a16:creationId xmlns:a16="http://schemas.microsoft.com/office/drawing/2014/main" id="{4C1DB90F-1F7B-19C9-B6A4-EFAEFB476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77" y="2980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3" name="Line 21">
              <a:extLst>
                <a:ext uri="{FF2B5EF4-FFF2-40B4-BE49-F238E27FC236}">
                  <a16:creationId xmlns:a16="http://schemas.microsoft.com/office/drawing/2014/main" id="{EB6CBA12-B7DC-95F6-5DB1-6B6D42A2BF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12" y="2989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4" name="Line 22">
              <a:extLst>
                <a:ext uri="{FF2B5EF4-FFF2-40B4-BE49-F238E27FC236}">
                  <a16:creationId xmlns:a16="http://schemas.microsoft.com/office/drawing/2014/main" id="{AC57B780-DD91-6D96-06A0-D95F3531EE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6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5" name="Line 23">
              <a:extLst>
                <a:ext uri="{FF2B5EF4-FFF2-40B4-BE49-F238E27FC236}">
                  <a16:creationId xmlns:a16="http://schemas.microsoft.com/office/drawing/2014/main" id="{6810E760-67C7-DD98-13C5-20202DDF4A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20" y="298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6" name="Text Box 24">
              <a:extLst>
                <a:ext uri="{FF2B5EF4-FFF2-40B4-BE49-F238E27FC236}">
                  <a16:creationId xmlns:a16="http://schemas.microsoft.com/office/drawing/2014/main" id="{7848F5EC-E5A1-7F3F-6CF6-578395773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83" y="3120"/>
              <a:ext cx="157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1  2  3  4  5  6  7</a:t>
              </a:r>
            </a:p>
          </p:txBody>
        </p:sp>
        <p:sp>
          <p:nvSpPr>
            <p:cNvPr id="10267" name="Text Box 25">
              <a:extLst>
                <a:ext uri="{FF2B5EF4-FFF2-40B4-BE49-F238E27FC236}">
                  <a16:creationId xmlns:a16="http://schemas.microsoft.com/office/drawing/2014/main" id="{2B41C360-A7D2-1E84-8106-C12E74477A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" y="3115"/>
              <a:ext cx="24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/>
              <a:r>
                <a:rPr lang="en-US" altLang="en-US" sz="2000" b="1"/>
                <a:t>         –7–6–5–4–3–2–1  0</a:t>
              </a:r>
            </a:p>
          </p:txBody>
        </p:sp>
        <p:sp>
          <p:nvSpPr>
            <p:cNvPr id="10268" name="Line 26">
              <a:extLst>
                <a:ext uri="{FF2B5EF4-FFF2-40B4-BE49-F238E27FC236}">
                  <a16:creationId xmlns:a16="http://schemas.microsoft.com/office/drawing/2014/main" id="{B1AC3A24-4600-6F5F-592B-0BB5DB185D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3003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69" name="Line 27">
              <a:extLst>
                <a:ext uri="{FF2B5EF4-FFF2-40B4-BE49-F238E27FC236}">
                  <a16:creationId xmlns:a16="http://schemas.microsoft.com/office/drawing/2014/main" id="{6CFC7768-8E2E-90CB-5660-9FDE18BA30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1" y="2997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0" name="Line 28">
              <a:extLst>
                <a:ext uri="{FF2B5EF4-FFF2-40B4-BE49-F238E27FC236}">
                  <a16:creationId xmlns:a16="http://schemas.microsoft.com/office/drawing/2014/main" id="{7EFD99F6-FAE1-D50C-4A17-26DE2DFAC9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20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71" name="Line 29">
              <a:extLst>
                <a:ext uri="{FF2B5EF4-FFF2-40B4-BE49-F238E27FC236}">
                  <a16:creationId xmlns:a16="http://schemas.microsoft.com/office/drawing/2014/main" id="{42F1214C-4C6E-7B6B-B01D-3D214453ED7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80" y="2992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98" name="Oval 30">
            <a:extLst>
              <a:ext uri="{FF2B5EF4-FFF2-40B4-BE49-F238E27FC236}">
                <a16:creationId xmlns:a16="http://schemas.microsoft.com/office/drawing/2014/main" id="{D3B6C2F0-E652-8AED-9D99-F95E0C6B4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37782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799" name="Oval 31">
            <a:extLst>
              <a:ext uri="{FF2B5EF4-FFF2-40B4-BE49-F238E27FC236}">
                <a16:creationId xmlns:a16="http://schemas.microsoft.com/office/drawing/2014/main" id="{1E57D644-3B75-2691-9063-C02FCC82F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5925" y="3778250"/>
            <a:ext cx="152400" cy="152400"/>
          </a:xfrm>
          <a:prstGeom prst="ellipse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2800" name="Line 32">
            <a:extLst>
              <a:ext uri="{FF2B5EF4-FFF2-40B4-BE49-F238E27FC236}">
                <a16:creationId xmlns:a16="http://schemas.microsoft.com/office/drawing/2014/main" id="{5C2232F9-DB41-72CF-3E4C-4ACF7556D96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150" y="3581400"/>
            <a:ext cx="16954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1" name="Line 33">
            <a:extLst>
              <a:ext uri="{FF2B5EF4-FFF2-40B4-BE49-F238E27FC236}">
                <a16:creationId xmlns:a16="http://schemas.microsoft.com/office/drawing/2014/main" id="{ACA0DDFF-E030-12BB-42F5-96937D6C33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38575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2" name="Line 34">
            <a:extLst>
              <a:ext uri="{FF2B5EF4-FFF2-40B4-BE49-F238E27FC236}">
                <a16:creationId xmlns:a16="http://schemas.microsoft.com/office/drawing/2014/main" id="{8551E5C7-7BDC-1880-86C1-73605A57F59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72125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3" name="Line 35">
            <a:extLst>
              <a:ext uri="{FF2B5EF4-FFF2-40B4-BE49-F238E27FC236}">
                <a16:creationId xmlns:a16="http://schemas.microsoft.com/office/drawing/2014/main" id="{956F001A-9F2D-23B0-EAB0-DD855D0EB301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3581400"/>
            <a:ext cx="1943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4" name="Line 36">
            <a:extLst>
              <a:ext uri="{FF2B5EF4-FFF2-40B4-BE49-F238E27FC236}">
                <a16:creationId xmlns:a16="http://schemas.microsoft.com/office/drawing/2014/main" id="{ECC75EDD-5170-61BF-5E9D-02DD5A54F0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905000" y="34290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2805" name="Text Box 37">
            <a:extLst>
              <a:ext uri="{FF2B5EF4-FFF2-40B4-BE49-F238E27FC236}">
                <a16:creationId xmlns:a16="http://schemas.microsoft.com/office/drawing/2014/main" id="{473F29B4-AA3D-F395-F358-84D9F31E4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067050"/>
            <a:ext cx="457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/>
              <a:t>         5 units	          5 units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500"/>
                                        <p:tgtEl>
                                          <p:spTgt spid="32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500"/>
                                        <p:tgtEl>
                                          <p:spTgt spid="32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8" dur="500"/>
                                        <p:tgtEl>
                                          <p:spTgt spid="32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32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32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6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2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32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32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27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8" grpId="0"/>
      <p:bldP spid="32798" grpId="0" animBg="1"/>
      <p:bldP spid="32799" grpId="0" animBg="1"/>
      <p:bldP spid="3280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2" name="Text Box 14">
            <a:extLst>
              <a:ext uri="{FF2B5EF4-FFF2-40B4-BE49-F238E27FC236}">
                <a16:creationId xmlns:a16="http://schemas.microsoft.com/office/drawing/2014/main" id="{0EDA2455-BE4C-4559-D87E-DA96CB405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841500"/>
            <a:ext cx="7467600" cy="265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800"/>
              <a:t>You can compare and order integers by graphing them on a number line. Integers increase in value as you move to the right along a number line. They decrease in value as you move to the left.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22" grpId="0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925</TotalTime>
  <Words>1178</Words>
  <Application>Microsoft Macintosh PowerPoint</Application>
  <PresentationFormat>On-screen Show (4:3)</PresentationFormat>
  <Paragraphs>156</Paragraphs>
  <Slides>26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Verdana</vt:lpstr>
      <vt:lpstr>Arial</vt:lpstr>
      <vt:lpstr>Arial Black</vt:lpstr>
      <vt:lpstr>Symbol</vt:lpstr>
      <vt:lpstr>Times</vt:lpstr>
      <vt:lpstr>Arial MT Bl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/>
  <cp:lastModifiedBy>Microsoft Office User</cp:lastModifiedBy>
  <cp:revision>28</cp:revision>
  <dcterms:created xsi:type="dcterms:W3CDTF">2003-01-08T14:14:03Z</dcterms:created>
  <dcterms:modified xsi:type="dcterms:W3CDTF">2023-12-13T10:05:53Z</dcterms:modified>
</cp:coreProperties>
</file>