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8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307" r:id="rId11"/>
    <p:sldId id="296" r:id="rId12"/>
    <p:sldId id="297" r:id="rId13"/>
    <p:sldId id="298" r:id="rId14"/>
    <p:sldId id="299" r:id="rId15"/>
    <p:sldId id="315" r:id="rId16"/>
    <p:sldId id="256" r:id="rId17"/>
    <p:sldId id="308" r:id="rId18"/>
    <p:sldId id="258" r:id="rId19"/>
    <p:sldId id="259" r:id="rId20"/>
    <p:sldId id="260" r:id="rId21"/>
    <p:sldId id="309" r:id="rId22"/>
    <p:sldId id="310" r:id="rId23"/>
    <p:sldId id="311" r:id="rId24"/>
    <p:sldId id="312" r:id="rId25"/>
    <p:sldId id="313" r:id="rId26"/>
    <p:sldId id="314" r:id="rId27"/>
    <p:sldId id="270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91" r:id="rId39"/>
    <p:sldId id="394" r:id="rId40"/>
    <p:sldId id="395" r:id="rId41"/>
    <p:sldId id="396" r:id="rId42"/>
    <p:sldId id="397" r:id="rId43"/>
    <p:sldId id="398" r:id="rId44"/>
    <p:sldId id="3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9EB99-2AA3-9647-8D5A-B38C8C23E06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B993-37DC-8A4C-82DC-33FA2BA4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39D91A2-4B10-AC4A-80FF-8382F4C89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99B310-65C2-2147-A142-44DABE55E095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D05699-84A2-224E-BEA1-CC89D782F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D0F079F-E2F9-BE46-8B87-0BC4C7703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4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E14ABCA-6061-9247-9A11-1891BBF6E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975A4B-42D7-4A47-97EA-AFD3B1B1C13E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08C2173-58E4-514A-8F91-0A62C8C71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ADB9EC6-2EAF-9747-9624-BC545C611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7C9A933-9989-DB45-B254-9BD7B512D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3532A7-835D-7D43-A6D0-1CAA467C5347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74C41A7-6BE5-E74A-BC2D-D4C1D81B0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A69A915-C408-D24F-998B-8209099CA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9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F4894F2-22A8-8445-A842-AF8257F21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AFE3D2-CA7F-2D4F-832F-C6A21655475F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27BA25A-7D77-9C46-BF19-CF9ADAFBD2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6233E21-0433-9346-B1B3-B96F8529F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4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3A76-E96C-6AAC-F3BB-6984CB79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85121-229E-885D-99AD-BEB464B4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DD73-499B-DC98-06F6-78866B24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59D0-F012-0D93-945F-0D056AD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9691-C1C0-81AB-FFA3-B4F68844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DC37-3E35-A9F5-16D3-CED07463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DECDB-80F5-F93A-B916-2DAF2B69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4B11-BED0-4149-328D-1BD4A321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75C9-C221-B73E-2F9A-05A4EAC3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04F4-4E0E-A367-E2CA-322916E6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50A58-FA16-5078-9C45-64C9170AE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5B309-AD0A-59F1-E501-DD06FF76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C967-BCEE-A496-B4D0-76EE10BB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5D7FE-323E-95BE-A80B-BBD0178D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64A8-7D61-D4BA-1F0B-A495D0E5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2FD63C-D1D1-3144-99E7-20BB41ABA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26CA494-9E7F-D149-9B35-ACC8C7345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B4BDD4A-2186-6441-825F-0F5804284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61119-139E-8D41-8BCA-D4FF6E09F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65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21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31B625A-5597-0D4A-A839-6581F45B9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48F4A0A-942A-114B-8978-401544A5A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3BF7439-3003-AD43-A3F6-7B57A9A1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4C128-2AF4-9949-BF0E-77A150D43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969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ordinate Algebra PPT bgd Instruc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" y="-38100"/>
            <a:ext cx="12179300" cy="66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133" y="640567"/>
            <a:ext cx="10474368" cy="49982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063818" y="5497514"/>
            <a:ext cx="971549" cy="282575"/>
          </a:xfrm>
        </p:spPr>
        <p:txBody>
          <a:bodyPr/>
          <a:lstStyle>
            <a:lvl1pPr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1353711" y="6246671"/>
            <a:ext cx="7423783" cy="264965"/>
          </a:xfrm>
        </p:spPr>
        <p:txBody>
          <a:bodyPr/>
          <a:lstStyle>
            <a:lvl1pPr algn="l">
              <a:defRPr sz="16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3.8.1: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239518735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ordinate Algebra PPT bgd Instruc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" y="-38100"/>
            <a:ext cx="12179300" cy="66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133" y="640567"/>
            <a:ext cx="10474368" cy="49982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063818" y="5497514"/>
            <a:ext cx="971549" cy="282575"/>
          </a:xfrm>
        </p:spPr>
        <p:txBody>
          <a:bodyPr/>
          <a:lstStyle>
            <a:lvl1pPr>
              <a:defRPr sz="18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1353711" y="6246671"/>
            <a:ext cx="7423783" cy="264965"/>
          </a:xfrm>
        </p:spPr>
        <p:txBody>
          <a:bodyPr/>
          <a:lstStyle>
            <a:lvl1pPr algn="l">
              <a:defRPr sz="160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3.8.1: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43953901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3239-5EEF-5A28-6642-D55D22A1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8D62-BC4E-316C-E405-F37AD76A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029F-0338-38FB-ED64-BCC7FFCB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D92D-9EC4-453E-AF4B-97C65708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1476-838C-DD89-72CF-A5C98523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4C4D-945E-82A7-A3AA-6A7FDC8F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F098-339E-6B9D-46DD-BCEE021E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8633-48EB-DAB9-2D09-8FD26203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41243-733A-14E9-F166-FCCDF10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7265-9F92-1511-10C6-037CC114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8B0B-A285-F81A-23D5-7C9E067C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70E4-6A78-8B78-9496-E4AD6257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BB64-8501-689D-49C0-35D2623EB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CE92-4250-D922-1CA0-451C8B8C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701D-792C-0832-5EE6-2F159A97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0393-91EF-DFA1-FBFF-3BA7E3C5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6C2-6F2B-C548-9BAD-DFC45CD0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604C-AA6B-D0A6-CBD1-228F5B36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9A081-6D62-EB7B-CBC7-6E317B34B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3BA1-52FF-EDA9-2812-8038A557C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4AE9-F28F-6BC9-31B1-8C057DC5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AB1BD-E5A5-CCFB-A070-D6247716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97344-F0D6-B197-6574-9F42720D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7C46B-2621-8B69-5B8F-F282BD7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189A-8A5B-3E53-4EE3-CC35B81D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D434E-27AC-71E7-C9C1-C9C039CF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B5DB7-BD86-8D6B-7B1A-B1C0305F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CB97E-9E8C-9C3D-F276-9D80DD9C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3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CA4CC-4CB1-EF1A-AA44-701399B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E496C-A3C1-097B-C38E-C36C2749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350D-04B3-2C7E-5C85-8C044E8E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E0F4-94EA-3A7C-FC18-2E6E27AA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8118-BE4B-8337-23EB-8BCC6C0A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8A3D-2DD6-E771-0B60-ABDB20EAC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A1F0C-7428-8CE0-85FF-4615258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C4D9-100C-3516-E498-D3FC9395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F2DA-CB9A-5EC8-BF93-CEE50781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E853-3EBB-322D-52C2-70333F9E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2E455-1219-CE2A-FEAC-AEB00D64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0C5A-8118-A5FE-D894-D2EEEAE6C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A06E-8175-85A2-F2DF-37243517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CAAC0-18F4-4376-4BD4-5BD75C18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EF85-9003-5F6A-8AD1-EFF499CE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C0ADC-EA61-40A4-22FC-D50D820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E5F2C-46EA-6C85-4413-F6D379C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B102-2AC2-DEFB-689D-5EC93203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9B906-BFC3-FA42-BB87-2DFEDD86BAA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84BA-1734-08F3-8D0A-60B892223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5BE8-74C8-BA14-6842-28597BB61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CB2B-91DA-F04D-B263-A07286E26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BFC9-F3F8-80B0-FF7A-96F35F6D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Significant Figure</a:t>
            </a:r>
          </a:p>
        </p:txBody>
      </p:sp>
    </p:spTree>
    <p:extLst>
      <p:ext uri="{BB962C8B-B14F-4D97-AF65-F5344CB8AC3E}">
        <p14:creationId xmlns:p14="http://schemas.microsoft.com/office/powerpoint/2010/main" val="203452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1E7D873-317F-2B9C-C9F3-30D5AF29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6988"/>
            <a:ext cx="9144000" cy="6477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u="sng">
                <a:solidFill>
                  <a:schemeClr val="tx2"/>
                </a:solidFill>
              </a:rPr>
              <a:t>Upper &amp; Lower Bounds</a:t>
            </a:r>
            <a:endParaRPr lang="en-GB" altLang="en-US" sz="5400" b="1" u="sng">
              <a:solidFill>
                <a:schemeClr val="tx2"/>
              </a:solidFill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AD5E8F0-D643-A63A-44CC-161540C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549275"/>
            <a:ext cx="8713787" cy="59753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u="sng">
                <a:solidFill>
                  <a:srgbClr val="FF0000"/>
                </a:solidFill>
              </a:rPr>
              <a:t>Examples: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u="sng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en-US" sz="2000"/>
              <a:t>		</a:t>
            </a:r>
          </a:p>
          <a:p>
            <a:pPr eaLnBrk="1" hangingPunct="1"/>
            <a:endParaRPr lang="en-GB" altLang="en-US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F10BDB-C980-D528-88B7-D6CB7A3005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524001" y="0"/>
            <a:ext cx="2124075" cy="47625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B4816-453F-4FE8-AFF6-336E95A4ED62}" type="datetime1">
              <a:rPr lang="en-GB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16/01/2024</a:t>
            </a:fld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3EA9E-9354-7697-FDEC-CF27A7422FD6}"/>
              </a:ext>
            </a:extLst>
          </p:cNvPr>
          <p:cNvSpPr/>
          <p:nvPr/>
        </p:nvSpPr>
        <p:spPr>
          <a:xfrm>
            <a:off x="1631950" y="1052513"/>
            <a:ext cx="8928100" cy="647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Find the upper and lower bounds for each quantity</a:t>
            </a:r>
            <a:endParaRPr lang="en-US" sz="2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5EC3F4-3D4D-5BFD-D11F-E3BB1F1386B8}"/>
              </a:ext>
            </a:extLst>
          </p:cNvPr>
          <p:cNvSpPr/>
          <p:nvPr/>
        </p:nvSpPr>
        <p:spPr>
          <a:xfrm>
            <a:off x="2495550" y="1916114"/>
            <a:ext cx="8064500" cy="649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The population of Liverpool is 466,000 (to the nearest 1000)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B8EB17-D9B5-4BE5-433C-F41FB6EB2869}"/>
              </a:ext>
            </a:extLst>
          </p:cNvPr>
          <p:cNvSpPr/>
          <p:nvPr/>
        </p:nvSpPr>
        <p:spPr>
          <a:xfrm>
            <a:off x="2495551" y="2636838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Lower Bound:</a:t>
            </a:r>
            <a:endParaRPr 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DF204D-E94A-CF20-4D58-90AECDFBEC03}"/>
              </a:ext>
            </a:extLst>
          </p:cNvPr>
          <p:cNvSpPr/>
          <p:nvPr/>
        </p:nvSpPr>
        <p:spPr>
          <a:xfrm>
            <a:off x="4440239" y="2636838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465,500</a:t>
            </a:r>
            <a:endParaRPr 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219D78-B5A6-48E7-C89F-62931FF64B29}"/>
              </a:ext>
            </a:extLst>
          </p:cNvPr>
          <p:cNvSpPr/>
          <p:nvPr/>
        </p:nvSpPr>
        <p:spPr>
          <a:xfrm>
            <a:off x="6600826" y="2636838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Upper Bound:</a:t>
            </a:r>
            <a:endParaRPr lang="en-US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34F7FA-5492-CDB0-564D-32D76D21175B}"/>
              </a:ext>
            </a:extLst>
          </p:cNvPr>
          <p:cNvSpPr/>
          <p:nvPr/>
        </p:nvSpPr>
        <p:spPr>
          <a:xfrm>
            <a:off x="8543926" y="2636838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466,499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5EFCD-40FC-8D10-9DD4-B0DD45008F07}"/>
              </a:ext>
            </a:extLst>
          </p:cNvPr>
          <p:cNvSpPr/>
          <p:nvPr/>
        </p:nvSpPr>
        <p:spPr>
          <a:xfrm>
            <a:off x="1631950" y="1925638"/>
            <a:ext cx="782638" cy="42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Eg1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61BD9-ADB8-DCBD-2FF2-DFB0E36CDE13}"/>
              </a:ext>
            </a:extLst>
          </p:cNvPr>
          <p:cNvSpPr/>
          <p:nvPr/>
        </p:nvSpPr>
        <p:spPr>
          <a:xfrm>
            <a:off x="2495550" y="3500439"/>
            <a:ext cx="8064500" cy="649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The distance from </a:t>
            </a:r>
            <a:r>
              <a:rPr lang="en-GB" sz="2000" dirty="0" err="1"/>
              <a:t>L’pool</a:t>
            </a:r>
            <a:r>
              <a:rPr lang="en-GB" sz="2000" dirty="0"/>
              <a:t> to </a:t>
            </a:r>
            <a:r>
              <a:rPr lang="en-GB" sz="2000" dirty="0" err="1"/>
              <a:t>M’chester</a:t>
            </a:r>
            <a:r>
              <a:rPr lang="en-GB" sz="2000" dirty="0"/>
              <a:t> is 34 miles (nearest mile)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097A8-0F50-23FF-B470-8F025C341FD3}"/>
              </a:ext>
            </a:extLst>
          </p:cNvPr>
          <p:cNvSpPr/>
          <p:nvPr/>
        </p:nvSpPr>
        <p:spPr>
          <a:xfrm>
            <a:off x="2495551" y="4221163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Lower Bound: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7D8030-E453-0AAE-E1DF-9BE7431F8B47}"/>
              </a:ext>
            </a:extLst>
          </p:cNvPr>
          <p:cNvSpPr/>
          <p:nvPr/>
        </p:nvSpPr>
        <p:spPr>
          <a:xfrm>
            <a:off x="4440239" y="4221163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33.5 miles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D1F310-F34C-50B8-0B74-510C11E903CE}"/>
              </a:ext>
            </a:extLst>
          </p:cNvPr>
          <p:cNvSpPr/>
          <p:nvPr/>
        </p:nvSpPr>
        <p:spPr>
          <a:xfrm>
            <a:off x="6600826" y="4221163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Upper Bound: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316F0-B7FB-8402-0B96-D2CB7E70BCB9}"/>
              </a:ext>
            </a:extLst>
          </p:cNvPr>
          <p:cNvSpPr/>
          <p:nvPr/>
        </p:nvSpPr>
        <p:spPr>
          <a:xfrm>
            <a:off x="8543926" y="4221163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34.5 miles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387DF5-B241-18C9-B475-C915B5AFA557}"/>
              </a:ext>
            </a:extLst>
          </p:cNvPr>
          <p:cNvSpPr/>
          <p:nvPr/>
        </p:nvSpPr>
        <p:spPr>
          <a:xfrm>
            <a:off x="1631950" y="3509963"/>
            <a:ext cx="782638" cy="42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Eg2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7EDDE-59AC-CA7D-1182-9AF311158BA5}"/>
              </a:ext>
            </a:extLst>
          </p:cNvPr>
          <p:cNvSpPr/>
          <p:nvPr/>
        </p:nvSpPr>
        <p:spPr>
          <a:xfrm>
            <a:off x="2495550" y="5084763"/>
            <a:ext cx="8064500" cy="647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0.035m (to 2sf)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4AEC6-BE80-2618-4DEC-B87E01D2AA0A}"/>
              </a:ext>
            </a:extLst>
          </p:cNvPr>
          <p:cNvSpPr/>
          <p:nvPr/>
        </p:nvSpPr>
        <p:spPr>
          <a:xfrm>
            <a:off x="2495551" y="5805488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Lower Bound: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77597B-6BDC-0CF1-B306-D243E8C2C163}"/>
              </a:ext>
            </a:extLst>
          </p:cNvPr>
          <p:cNvSpPr/>
          <p:nvPr/>
        </p:nvSpPr>
        <p:spPr>
          <a:xfrm>
            <a:off x="4440239" y="5805488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0.0345m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A1AAE4-B463-C93C-F7C3-3F7E6270BC1C}"/>
              </a:ext>
            </a:extLst>
          </p:cNvPr>
          <p:cNvSpPr/>
          <p:nvPr/>
        </p:nvSpPr>
        <p:spPr>
          <a:xfrm>
            <a:off x="6600826" y="5805488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Upper Bound: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47920-1F77-DBE7-BBEF-3A3110019450}"/>
              </a:ext>
            </a:extLst>
          </p:cNvPr>
          <p:cNvSpPr/>
          <p:nvPr/>
        </p:nvSpPr>
        <p:spPr>
          <a:xfrm>
            <a:off x="8543926" y="5805488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0.0355m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8CCC0F-9FE7-B305-F499-4CE9427AFCE3}"/>
              </a:ext>
            </a:extLst>
          </p:cNvPr>
          <p:cNvSpPr/>
          <p:nvPr/>
        </p:nvSpPr>
        <p:spPr>
          <a:xfrm>
            <a:off x="1631950" y="5094289"/>
            <a:ext cx="782638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Eg2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 animBg="1"/>
      <p:bldP spid="62" grpId="0" animBg="1"/>
      <p:bldP spid="64" grpId="0" animBg="1"/>
      <p:bldP spid="18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ED52145-2CA9-9070-C677-E734757D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6988"/>
            <a:ext cx="9144000" cy="6477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u="sng">
                <a:solidFill>
                  <a:schemeClr val="tx2"/>
                </a:solidFill>
              </a:rPr>
              <a:t>Upper &amp; Lower Bounds</a:t>
            </a:r>
            <a:endParaRPr lang="en-GB" altLang="en-US" sz="5400" b="1" u="sng">
              <a:solidFill>
                <a:schemeClr val="tx2"/>
              </a:solidFill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B16E245-9C68-50F9-E585-88706450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549275"/>
            <a:ext cx="8713787" cy="59753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u="sng">
                <a:solidFill>
                  <a:srgbClr val="FF0000"/>
                </a:solidFill>
              </a:rPr>
              <a:t>Exercise 1: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u="sng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en-US" sz="2000"/>
              <a:t>		</a:t>
            </a:r>
          </a:p>
          <a:p>
            <a:pPr eaLnBrk="1" hangingPunct="1"/>
            <a:endParaRPr lang="en-GB" altLang="en-US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E7D622-624A-36BA-F9E0-8AED0CE71E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524001" y="0"/>
            <a:ext cx="2124075" cy="47625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B4816-453F-4FE8-AFF6-336E95A4ED62}" type="datetime1">
              <a:rPr lang="en-GB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16/01/2024</a:t>
            </a:fld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9FEAA-0AD9-4C49-1AD2-2DD4E9A86C80}"/>
              </a:ext>
            </a:extLst>
          </p:cNvPr>
          <p:cNvSpPr/>
          <p:nvPr/>
        </p:nvSpPr>
        <p:spPr>
          <a:xfrm>
            <a:off x="1631950" y="1052514"/>
            <a:ext cx="8928100" cy="504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Find the upper and lower bounds for each quantity</a:t>
            </a:r>
            <a:endParaRPr lang="en-US" sz="2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D8F88-D9C7-463F-B90A-36277A0D910A}"/>
              </a:ext>
            </a:extLst>
          </p:cNvPr>
          <p:cNvSpPr/>
          <p:nvPr/>
        </p:nvSpPr>
        <p:spPr>
          <a:xfrm>
            <a:off x="2208213" y="1628775"/>
            <a:ext cx="5111750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4500 people (nearest 100)</a:t>
            </a:r>
            <a:endParaRPr lang="en-US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0A4246-BC10-6320-138A-BB2C7DD21989}"/>
              </a:ext>
            </a:extLst>
          </p:cNvPr>
          <p:cNvSpPr/>
          <p:nvPr/>
        </p:nvSpPr>
        <p:spPr>
          <a:xfrm>
            <a:off x="7391400" y="1628775"/>
            <a:ext cx="3168650" cy="647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LB: 4450 UB: 4549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6E913B-169A-2F6C-CE63-E6108BA15C41}"/>
              </a:ext>
            </a:extLst>
          </p:cNvPr>
          <p:cNvSpPr/>
          <p:nvPr/>
        </p:nvSpPr>
        <p:spPr>
          <a:xfrm>
            <a:off x="1631950" y="1636713"/>
            <a:ext cx="503238" cy="4238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1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9DA2CA-5AD7-D8F6-AD85-98A18617B189}"/>
              </a:ext>
            </a:extLst>
          </p:cNvPr>
          <p:cNvSpPr/>
          <p:nvPr/>
        </p:nvSpPr>
        <p:spPr>
          <a:xfrm>
            <a:off x="2208213" y="2349500"/>
            <a:ext cx="5111750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163cm (nearest cm)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483F11-D568-6898-9F33-793F28CC1739}"/>
              </a:ext>
            </a:extLst>
          </p:cNvPr>
          <p:cNvSpPr/>
          <p:nvPr/>
        </p:nvSpPr>
        <p:spPr>
          <a:xfrm>
            <a:off x="1631950" y="2357438"/>
            <a:ext cx="503238" cy="4238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2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1CE76-95BE-58EB-4ED4-AE9FADC53FFB}"/>
              </a:ext>
            </a:extLst>
          </p:cNvPr>
          <p:cNvSpPr/>
          <p:nvPr/>
        </p:nvSpPr>
        <p:spPr>
          <a:xfrm>
            <a:off x="7391400" y="2349500"/>
            <a:ext cx="3168650" cy="647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LB: 162.5 UB: 163.5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EA9F0-0FCD-1F64-E26C-463DD1337082}"/>
              </a:ext>
            </a:extLst>
          </p:cNvPr>
          <p:cNvSpPr/>
          <p:nvPr/>
        </p:nvSpPr>
        <p:spPr>
          <a:xfrm>
            <a:off x="2208213" y="3068638"/>
            <a:ext cx="511175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£9 (1sf)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BFC78D-2FA2-C2E7-CBF8-566B6619BB69}"/>
              </a:ext>
            </a:extLst>
          </p:cNvPr>
          <p:cNvSpPr/>
          <p:nvPr/>
        </p:nvSpPr>
        <p:spPr>
          <a:xfrm>
            <a:off x="7391400" y="3068638"/>
            <a:ext cx="3168650" cy="647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LB: £8.50 UB: £9.49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D15531-04E0-DE9F-404F-4B254EBE18CE}"/>
              </a:ext>
            </a:extLst>
          </p:cNvPr>
          <p:cNvSpPr/>
          <p:nvPr/>
        </p:nvSpPr>
        <p:spPr>
          <a:xfrm>
            <a:off x="1631950" y="3076576"/>
            <a:ext cx="503238" cy="423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3</a:t>
            </a: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D9C855-3ECE-DEEE-AC4D-2F665F676211}"/>
              </a:ext>
            </a:extLst>
          </p:cNvPr>
          <p:cNvSpPr/>
          <p:nvPr/>
        </p:nvSpPr>
        <p:spPr>
          <a:xfrm>
            <a:off x="2208213" y="3789363"/>
            <a:ext cx="511175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1.1kg (2sf)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42FE75-8644-057B-0D94-2E3CE6117916}"/>
              </a:ext>
            </a:extLst>
          </p:cNvPr>
          <p:cNvSpPr/>
          <p:nvPr/>
        </p:nvSpPr>
        <p:spPr>
          <a:xfrm>
            <a:off x="1631950" y="3797301"/>
            <a:ext cx="503238" cy="423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4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05DCAA-89B1-FD7A-6A15-E32FF0E65E6F}"/>
              </a:ext>
            </a:extLst>
          </p:cNvPr>
          <p:cNvSpPr/>
          <p:nvPr/>
        </p:nvSpPr>
        <p:spPr>
          <a:xfrm>
            <a:off x="7391400" y="3789363"/>
            <a:ext cx="3168650" cy="647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LB: 162.5 UB: 163.5</a:t>
            </a:r>
            <a:endParaRPr lang="en-US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BA56EA-1F9B-AE54-147D-9F762C20DABE}"/>
              </a:ext>
            </a:extLst>
          </p:cNvPr>
          <p:cNvSpPr/>
          <p:nvPr/>
        </p:nvSpPr>
        <p:spPr>
          <a:xfrm>
            <a:off x="2208213" y="4508500"/>
            <a:ext cx="5111750" cy="649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A box of 8300 sweets (3sf)</a:t>
            </a:r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C4DB1D-8685-C577-C9D5-E740ABA15E5C}"/>
              </a:ext>
            </a:extLst>
          </p:cNvPr>
          <p:cNvSpPr/>
          <p:nvPr/>
        </p:nvSpPr>
        <p:spPr>
          <a:xfrm>
            <a:off x="7391400" y="4508500"/>
            <a:ext cx="3168650" cy="6492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LB: 8295 UB: 8304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F3F5D2-FD27-7060-9DFC-942F80248C0B}"/>
              </a:ext>
            </a:extLst>
          </p:cNvPr>
          <p:cNvSpPr/>
          <p:nvPr/>
        </p:nvSpPr>
        <p:spPr>
          <a:xfrm>
            <a:off x="1631950" y="4518026"/>
            <a:ext cx="503238" cy="423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5</a:t>
            </a:r>
            <a:endParaRPr lang="en-US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8B4066-0401-39E7-1C2D-7DECD07C421C}"/>
              </a:ext>
            </a:extLst>
          </p:cNvPr>
          <p:cNvSpPr/>
          <p:nvPr/>
        </p:nvSpPr>
        <p:spPr>
          <a:xfrm>
            <a:off x="2208213" y="5229225"/>
            <a:ext cx="5111750" cy="64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2000cm (nearest 100)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9232C4-5D0C-FD9A-62C1-7D062C4D4717}"/>
              </a:ext>
            </a:extLst>
          </p:cNvPr>
          <p:cNvSpPr/>
          <p:nvPr/>
        </p:nvSpPr>
        <p:spPr>
          <a:xfrm>
            <a:off x="1631950" y="5237163"/>
            <a:ext cx="503238" cy="4238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6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7C32CD-E5A8-DFAF-406E-FA1A5B1C3596}"/>
              </a:ext>
            </a:extLst>
          </p:cNvPr>
          <p:cNvSpPr/>
          <p:nvPr/>
        </p:nvSpPr>
        <p:spPr>
          <a:xfrm>
            <a:off x="7391400" y="5229225"/>
            <a:ext cx="3168650" cy="647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LB: 1950 UB: 2050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3808CD-0B9B-D0A8-2561-5870D86017F9}"/>
              </a:ext>
            </a:extLst>
          </p:cNvPr>
          <p:cNvSpPr/>
          <p:nvPr/>
        </p:nvSpPr>
        <p:spPr>
          <a:xfrm>
            <a:off x="2208214" y="5949951"/>
            <a:ext cx="8351837" cy="836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James is putting a table into a space which is 1450mm wide (nearest mm). The cupboard is 145cm wide. Why might the cupboard </a:t>
            </a:r>
            <a:r>
              <a:rPr lang="en-GB" b="1" dirty="0"/>
              <a:t>not</a:t>
            </a:r>
            <a:r>
              <a:rPr lang="en-GB" dirty="0"/>
              <a:t> fit?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884CE1-1FB8-A79E-8A68-03AF72C7C828}"/>
              </a:ext>
            </a:extLst>
          </p:cNvPr>
          <p:cNvSpPr/>
          <p:nvPr/>
        </p:nvSpPr>
        <p:spPr>
          <a:xfrm>
            <a:off x="1631950" y="5957888"/>
            <a:ext cx="503238" cy="4238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2" grpId="0" animBg="1"/>
      <p:bldP spid="34" grpId="0" animBg="1"/>
      <p:bldP spid="38" grpId="0" animBg="1"/>
      <p:bldP spid="4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CC955F2-CD92-69BD-6583-DE122B14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6988"/>
            <a:ext cx="9144000" cy="6477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u="sng">
                <a:solidFill>
                  <a:schemeClr val="tx2"/>
                </a:solidFill>
              </a:rPr>
              <a:t>Upper &amp; Lower Bounds</a:t>
            </a:r>
            <a:endParaRPr lang="en-GB" altLang="en-US" sz="5400" b="1" u="sng">
              <a:solidFill>
                <a:schemeClr val="tx2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1D3BDF2-069F-E1F1-BE76-0808F547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549275"/>
            <a:ext cx="8713787" cy="59753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u="sng">
                <a:solidFill>
                  <a:srgbClr val="FF0000"/>
                </a:solidFill>
              </a:rPr>
              <a:t>Calculations: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u="sng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en-US" sz="2000"/>
              <a:t>		</a:t>
            </a:r>
          </a:p>
          <a:p>
            <a:pPr eaLnBrk="1" hangingPunct="1"/>
            <a:endParaRPr lang="en-GB" altLang="en-US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443FE9B-84C0-AB22-FC31-8BD3B1B4B2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524001" y="0"/>
            <a:ext cx="2124075" cy="47625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B4816-453F-4FE8-AFF6-336E95A4ED62}" type="datetime1">
              <a:rPr lang="en-GB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16/01/2024</a:t>
            </a:fld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801E77-CC7C-325B-CBAC-E11BBFBAAE3E}"/>
              </a:ext>
            </a:extLst>
          </p:cNvPr>
          <p:cNvSpPr/>
          <p:nvPr/>
        </p:nvSpPr>
        <p:spPr>
          <a:xfrm>
            <a:off x="1631950" y="1052514"/>
            <a:ext cx="8928100" cy="504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Find the upper and lower bounds for the area of this triangle. </a:t>
            </a:r>
            <a:endParaRPr lang="en-US" sz="2000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9A04EC09-E96F-6275-EABF-FAEE88BDBBB9}"/>
              </a:ext>
            </a:extLst>
          </p:cNvPr>
          <p:cNvSpPr/>
          <p:nvPr/>
        </p:nvSpPr>
        <p:spPr>
          <a:xfrm>
            <a:off x="2495550" y="2060576"/>
            <a:ext cx="2305050" cy="136842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223" name="TextBox 26">
            <a:extLst>
              <a:ext uri="{FF2B5EF4-FFF2-40B4-BE49-F238E27FC236}">
                <a16:creationId xmlns:a16="http://schemas.microsoft.com/office/drawing/2014/main" id="{6A4F7BA8-163A-E8AD-2D75-819946F2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349250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6cm</a:t>
            </a:r>
          </a:p>
        </p:txBody>
      </p:sp>
      <p:sp>
        <p:nvSpPr>
          <p:cNvPr id="9224" name="TextBox 27">
            <a:extLst>
              <a:ext uri="{FF2B5EF4-FFF2-40B4-BE49-F238E27FC236}">
                <a16:creationId xmlns:a16="http://schemas.microsoft.com/office/drawing/2014/main" id="{61E113DA-F94A-0AAB-1ECD-784E5C4E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2636839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4cm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9AB55-DFB8-67FB-AD28-1860A39552B9}"/>
              </a:ext>
            </a:extLst>
          </p:cNvPr>
          <p:cNvSpPr/>
          <p:nvPr/>
        </p:nvSpPr>
        <p:spPr>
          <a:xfrm>
            <a:off x="6096001" y="1700214"/>
            <a:ext cx="2016125" cy="936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/>
          </a:p>
        </p:txBody>
      </p:sp>
      <p:graphicFrame>
        <p:nvGraphicFramePr>
          <p:cNvPr id="47" name="Object 2">
            <a:extLst>
              <a:ext uri="{FF2B5EF4-FFF2-40B4-BE49-F238E27FC236}">
                <a16:creationId xmlns:a16="http://schemas.microsoft.com/office/drawing/2014/main" id="{A0130E84-BA10-E3A7-7116-0DD4E2748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1" y="1773238"/>
          <a:ext cx="15716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27700" imgH="9067800" progId="Equation.3">
                  <p:embed/>
                </p:oleObj>
              </mc:Choice>
              <mc:Fallback>
                <p:oleObj name="Equation" r:id="rId2" imgW="18427700" imgH="9067800" progId="Equation.3">
                  <p:embed/>
                  <p:pic>
                    <p:nvPicPr>
                      <p:cNvPr id="47" name="Object 2">
                        <a:extLst>
                          <a:ext uri="{FF2B5EF4-FFF2-40B4-BE49-F238E27FC236}">
                            <a16:creationId xmlns:a16="http://schemas.microsoft.com/office/drawing/2014/main" id="{A0130E84-BA10-E3A7-7116-0DD4E2748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1773238"/>
                        <a:ext cx="15716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AB80C2F-C358-BE79-7565-60ED4D76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299720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6cm: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E2D03B-B9DF-6CF8-8C6A-EE380C5C6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997200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LB = 5.5cm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F35387-257B-274B-FC8D-2C1A13A9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2997200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UB = 6.5cm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C43B1D-8267-B396-38B3-1745A370A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349250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4cm: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3970A0-9EF5-EA33-CAAF-E185074E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3492500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LB = 3.5cm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CC1359-F79E-13CE-2708-F6B06507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3492500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UB = 4.5cm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67FB04-36F9-0DBF-3DA2-6E6B4A2E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4365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Upper bound Area: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145D29-615D-1748-E179-D1858179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4365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½ x 6.5 x 4.5 =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7ED4BC-933D-2231-A867-94CB574A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4365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14.625cm</a:t>
            </a:r>
            <a:r>
              <a:rPr lang="en-GB" altLang="en-US" sz="1800" baseline="30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20640D-C9E1-3EF7-344F-A6680DDD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4868864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Lower bound Area: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605322-F371-8B27-CB68-1306E65A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4868864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½ x 5.5 x 3.5 =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824958-3815-5C57-BEEC-4CA19642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4868864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9.625cm</a:t>
            </a:r>
            <a:r>
              <a:rPr lang="en-GB" altLang="en-US" sz="1800" baseline="300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8" grpId="0"/>
      <p:bldP spid="59" grpId="0"/>
      <p:bldP spid="60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89C65B4-CE6A-BFB5-8BF8-65415A5C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6988"/>
            <a:ext cx="9144000" cy="6477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u="sng">
                <a:solidFill>
                  <a:schemeClr val="tx2"/>
                </a:solidFill>
              </a:rPr>
              <a:t>Upper &amp; Lower Bounds</a:t>
            </a:r>
            <a:endParaRPr lang="en-GB" altLang="en-US" sz="5400" b="1" u="sng">
              <a:solidFill>
                <a:schemeClr val="tx2"/>
              </a:solidFill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733DDFA-8F04-9BC6-7BC9-8BAA1D77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549275"/>
            <a:ext cx="8713787" cy="59753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u="sng">
                <a:solidFill>
                  <a:srgbClr val="FF0000"/>
                </a:solidFill>
              </a:rPr>
              <a:t>Calculations: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u="sng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en-US" sz="2000"/>
              <a:t>		</a:t>
            </a:r>
          </a:p>
          <a:p>
            <a:pPr eaLnBrk="1" hangingPunct="1"/>
            <a:endParaRPr lang="en-GB" altLang="en-US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AE5CA1-1D1E-F2DC-797C-0765C2E282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524001" y="0"/>
            <a:ext cx="2124075" cy="47625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B4816-453F-4FE8-AFF6-336E95A4ED62}" type="datetime1">
              <a:rPr lang="en-GB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16/01/2024</a:t>
            </a:fld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B19CC8-3494-C589-0F78-9E197ADC6938}"/>
              </a:ext>
            </a:extLst>
          </p:cNvPr>
          <p:cNvSpPr/>
          <p:nvPr/>
        </p:nvSpPr>
        <p:spPr>
          <a:xfrm>
            <a:off x="1631950" y="1052514"/>
            <a:ext cx="8928100" cy="720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Find the upper and lower bounds for the speed of </a:t>
            </a:r>
            <a:r>
              <a:rPr lang="en-GB" sz="2000" dirty="0" err="1"/>
              <a:t>Usain</a:t>
            </a:r>
            <a:r>
              <a:rPr lang="en-GB" sz="2000" dirty="0"/>
              <a:t> Bolt’s fastest 100m (to nearest m) race of 9.58 seconds (to nearest 2 </a:t>
            </a:r>
            <a:r>
              <a:rPr lang="en-GB" sz="2000" dirty="0" err="1"/>
              <a:t>dp</a:t>
            </a:r>
            <a:r>
              <a:rPr lang="en-GB" sz="2000" dirty="0"/>
              <a:t>) 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DC0219-CC9E-5F33-9FB7-4B6E98C96E16}"/>
              </a:ext>
            </a:extLst>
          </p:cNvPr>
          <p:cNvSpPr/>
          <p:nvPr/>
        </p:nvSpPr>
        <p:spPr>
          <a:xfrm>
            <a:off x="8543926" y="1989139"/>
            <a:ext cx="2016125" cy="935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/>
          </a:p>
        </p:txBody>
      </p:sp>
      <p:graphicFrame>
        <p:nvGraphicFramePr>
          <p:cNvPr id="47" name="Object 2">
            <a:extLst>
              <a:ext uri="{FF2B5EF4-FFF2-40B4-BE49-F238E27FC236}">
                <a16:creationId xmlns:a16="http://schemas.microsoft.com/office/drawing/2014/main" id="{A0322EE7-FE00-8C79-A827-9919F08EC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5588" y="2060576"/>
          <a:ext cx="7985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59900" imgH="9067800" progId="Equation.3">
                  <p:embed/>
                </p:oleObj>
              </mc:Choice>
              <mc:Fallback>
                <p:oleObj name="Equation" r:id="rId2" imgW="9359900" imgH="9067800" progId="Equation.3">
                  <p:embed/>
                  <p:pic>
                    <p:nvPicPr>
                      <p:cNvPr id="47" name="Object 2">
                        <a:extLst>
                          <a:ext uri="{FF2B5EF4-FFF2-40B4-BE49-F238E27FC236}">
                            <a16:creationId xmlns:a16="http://schemas.microsoft.com/office/drawing/2014/main" id="{A0322EE7-FE00-8C79-A827-9919F08EC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5588" y="2060576"/>
                        <a:ext cx="79851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4" descr="http://static.tumblr.com/3yfzmwu/VMUm8t0ds/usain-bolt.png">
            <a:extLst>
              <a:ext uri="{FF2B5EF4-FFF2-40B4-BE49-F238E27FC236}">
                <a16:creationId xmlns:a16="http://schemas.microsoft.com/office/drawing/2014/main" id="{D1063BC1-2B77-DE04-D5C1-4407404EE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1628776"/>
            <a:ext cx="40417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97F3D5-DC83-D8D9-E5F1-F44A12C68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3141663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100m: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D19E1C-1254-F41D-8EAB-996A7E447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141663"/>
            <a:ext cx="208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LB = 99.5m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AFB22-31D3-8A01-2FD0-EC817C5E8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141663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UB = 100.5m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63466-AA7B-16E1-0F3A-77469191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3635375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9.58 secs: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907BC-B024-54E9-A848-4A5A26FB2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635375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LB = 9.575 secs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DC094-9B04-6001-BFD8-1517FF4B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635375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UB = 9.585 secs</a:t>
            </a: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935E9A34-42C6-C2B5-E648-01CB4402C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4333876"/>
          <a:ext cx="23288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845000" imgH="9652000" progId="Equation.3">
                  <p:embed/>
                </p:oleObj>
              </mc:Choice>
              <mc:Fallback>
                <p:oleObj name="Equation" r:id="rId5" imgW="29845000" imgH="9652000" progId="Equation.3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935E9A34-42C6-C2B5-E648-01CB4402C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4333876"/>
                        <a:ext cx="23288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B4E35649-F674-B2EB-300F-D61C66BAC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2388" y="4365626"/>
          <a:ext cx="9588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293600" imgH="9067800" progId="Equation.3">
                  <p:embed/>
                </p:oleObj>
              </mc:Choice>
              <mc:Fallback>
                <p:oleObj name="Equation" r:id="rId7" imgW="12293600" imgH="9067800" progId="Equation.3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B4E35649-F674-B2EB-300F-D61C66BAC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365626"/>
                        <a:ext cx="9588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26265F81-1799-5094-1D31-EC999C321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0" y="4559300"/>
          <a:ext cx="12334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98800" imgH="4102100" progId="Equation.3">
                  <p:embed/>
                </p:oleObj>
              </mc:Choice>
              <mc:Fallback>
                <p:oleObj name="Equation" r:id="rId9" imgW="15798800" imgH="4102100" progId="Equation.3">
                  <p:embed/>
                  <p:pic>
                    <p:nvPicPr>
                      <p:cNvPr id="47111" name="Object 7">
                        <a:extLst>
                          <a:ext uri="{FF2B5EF4-FFF2-40B4-BE49-F238E27FC236}">
                            <a16:creationId xmlns:a16="http://schemas.microsoft.com/office/drawing/2014/main" id="{26265F81-1799-5094-1D31-EC999C321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0" y="4559300"/>
                        <a:ext cx="12334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930A3FF0-6794-3A1D-8234-E387CE2B1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825" y="5195888"/>
          <a:ext cx="22367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676600" imgH="9652000" progId="Equation.3">
                  <p:embed/>
                </p:oleObj>
              </mc:Choice>
              <mc:Fallback>
                <p:oleObj name="Equation" r:id="rId11" imgW="28676600" imgH="9652000" progId="Equation.3">
                  <p:embed/>
                  <p:pic>
                    <p:nvPicPr>
                      <p:cNvPr id="47112" name="Object 8">
                        <a:extLst>
                          <a:ext uri="{FF2B5EF4-FFF2-40B4-BE49-F238E27FC236}">
                            <a16:creationId xmlns:a16="http://schemas.microsoft.com/office/drawing/2014/main" id="{930A3FF0-6794-3A1D-8234-E387CE2B1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5195888"/>
                        <a:ext cx="223678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823082B7-06D5-35F0-4441-ABE9D59AE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2388" y="5227639"/>
          <a:ext cx="9588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293600" imgH="9067800" progId="Equation.3">
                  <p:embed/>
                </p:oleObj>
              </mc:Choice>
              <mc:Fallback>
                <p:oleObj name="Equation" r:id="rId13" imgW="12293600" imgH="9067800" progId="Equation.3">
                  <p:embed/>
                  <p:pic>
                    <p:nvPicPr>
                      <p:cNvPr id="47113" name="Object 9">
                        <a:extLst>
                          <a:ext uri="{FF2B5EF4-FFF2-40B4-BE49-F238E27FC236}">
                            <a16:creationId xmlns:a16="http://schemas.microsoft.com/office/drawing/2014/main" id="{823082B7-06D5-35F0-4441-ABE9D59AE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5227639"/>
                        <a:ext cx="9588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15AEBC36-B6E5-0FF1-E1B7-E6378AA83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0" y="5421314"/>
          <a:ext cx="123348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798800" imgH="4102100" progId="Equation.3">
                  <p:embed/>
                </p:oleObj>
              </mc:Choice>
              <mc:Fallback>
                <p:oleObj name="Equation" r:id="rId15" imgW="15798800" imgH="4102100" progId="Equation.3">
                  <p:embed/>
                  <p:pic>
                    <p:nvPicPr>
                      <p:cNvPr id="47114" name="Object 10">
                        <a:extLst>
                          <a:ext uri="{FF2B5EF4-FFF2-40B4-BE49-F238E27FC236}">
                            <a16:creationId xmlns:a16="http://schemas.microsoft.com/office/drawing/2014/main" id="{15AEBC36-B6E5-0FF1-E1B7-E6378AA83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0" y="5421314"/>
                        <a:ext cx="123348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/>
      <p:bldP spid="25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B03CBCB-9AC3-DA00-B455-8279A63C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6988"/>
            <a:ext cx="9144000" cy="6477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 u="sng">
                <a:solidFill>
                  <a:schemeClr val="tx2"/>
                </a:solidFill>
              </a:rPr>
              <a:t>Upper &amp; Lower Bounds</a:t>
            </a:r>
            <a:endParaRPr lang="en-GB" altLang="en-US" sz="5400" b="1" u="sng">
              <a:solidFill>
                <a:schemeClr val="tx2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F8A3384-D97A-D657-E024-816B9302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549275"/>
            <a:ext cx="8713787" cy="59753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u="sng">
                <a:solidFill>
                  <a:srgbClr val="FF0000"/>
                </a:solidFill>
              </a:rPr>
              <a:t>Examples: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u="sng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en-US" sz="2000"/>
              <a:t>		</a:t>
            </a:r>
          </a:p>
          <a:p>
            <a:pPr eaLnBrk="1" hangingPunct="1"/>
            <a:endParaRPr lang="en-GB" altLang="en-US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21761D-1F41-713E-22EC-54BC6FDFC9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524001" y="0"/>
            <a:ext cx="2124075" cy="47625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B4816-453F-4FE8-AFF6-336E95A4ED62}" type="datetime1">
              <a:rPr lang="en-GB" sz="180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16/01/2024</a:t>
            </a:fld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2E575-C18E-ECF0-D44B-5A956DD34CE7}"/>
              </a:ext>
            </a:extLst>
          </p:cNvPr>
          <p:cNvSpPr/>
          <p:nvPr/>
        </p:nvSpPr>
        <p:spPr>
          <a:xfrm>
            <a:off x="2495550" y="1844675"/>
            <a:ext cx="8064500" cy="647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8.8 (1dp) x 6 (whole number)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2EA03-B648-F634-1072-09AEF054AE98}"/>
              </a:ext>
            </a:extLst>
          </p:cNvPr>
          <p:cNvSpPr/>
          <p:nvPr/>
        </p:nvSpPr>
        <p:spPr>
          <a:xfrm>
            <a:off x="2495551" y="2565400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Lower Bound: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D506A-1CE4-773F-20AE-750C2678BF44}"/>
              </a:ext>
            </a:extLst>
          </p:cNvPr>
          <p:cNvSpPr/>
          <p:nvPr/>
        </p:nvSpPr>
        <p:spPr>
          <a:xfrm>
            <a:off x="4440239" y="2565400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8.75 x 5.5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4DDA7C-C306-3C7E-F17E-15A70DDB258C}"/>
              </a:ext>
            </a:extLst>
          </p:cNvPr>
          <p:cNvSpPr/>
          <p:nvPr/>
        </p:nvSpPr>
        <p:spPr>
          <a:xfrm>
            <a:off x="6600826" y="2565400"/>
            <a:ext cx="18716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Upper Bound: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75CC16-D99C-588F-A208-BB29DB9C8ADB}"/>
              </a:ext>
            </a:extLst>
          </p:cNvPr>
          <p:cNvSpPr/>
          <p:nvPr/>
        </p:nvSpPr>
        <p:spPr>
          <a:xfrm>
            <a:off x="8543926" y="2565400"/>
            <a:ext cx="2016125" cy="647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8.85 x 6.5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AC102A-5C4B-4741-2217-DCC6ABA8375D}"/>
              </a:ext>
            </a:extLst>
          </p:cNvPr>
          <p:cNvSpPr/>
          <p:nvPr/>
        </p:nvSpPr>
        <p:spPr>
          <a:xfrm>
            <a:off x="1631950" y="1852613"/>
            <a:ext cx="782638" cy="42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Eg4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4450C-F599-F1F4-8929-18B8B8516160}"/>
              </a:ext>
            </a:extLst>
          </p:cNvPr>
          <p:cNvSpPr/>
          <p:nvPr/>
        </p:nvSpPr>
        <p:spPr>
          <a:xfrm>
            <a:off x="1631950" y="1052513"/>
            <a:ext cx="8928100" cy="647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Find the upper and lower bounds for each quantity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8C30E-297A-768A-F970-DB783E8ABB50}"/>
              </a:ext>
            </a:extLst>
          </p:cNvPr>
          <p:cNvSpPr/>
          <p:nvPr/>
        </p:nvSpPr>
        <p:spPr>
          <a:xfrm>
            <a:off x="4440239" y="3284539"/>
            <a:ext cx="2016125" cy="6492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= 48.125</a:t>
            </a: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EA947A-CB1E-4CDE-2BEC-ADAD08677103}"/>
              </a:ext>
            </a:extLst>
          </p:cNvPr>
          <p:cNvSpPr/>
          <p:nvPr/>
        </p:nvSpPr>
        <p:spPr>
          <a:xfrm>
            <a:off x="8543926" y="3284539"/>
            <a:ext cx="2016125" cy="6492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= 57.525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12B8C8-BEC1-7935-D7DC-5AA9BBC51375}"/>
              </a:ext>
            </a:extLst>
          </p:cNvPr>
          <p:cNvSpPr/>
          <p:nvPr/>
        </p:nvSpPr>
        <p:spPr>
          <a:xfrm>
            <a:off x="2495550" y="4149725"/>
            <a:ext cx="8064500" cy="1079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			All to 2sf</a:t>
            </a: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973344-6F86-F4FD-120B-34D46728E293}"/>
              </a:ext>
            </a:extLst>
          </p:cNvPr>
          <p:cNvSpPr/>
          <p:nvPr/>
        </p:nvSpPr>
        <p:spPr>
          <a:xfrm>
            <a:off x="1631950" y="4157663"/>
            <a:ext cx="782638" cy="423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Eg5</a:t>
            </a:r>
            <a:endParaRPr lang="en-US" sz="2000" dirty="0"/>
          </a:p>
        </p:txBody>
      </p:sp>
      <p:graphicFrame>
        <p:nvGraphicFramePr>
          <p:cNvPr id="11280" name="Object 9">
            <a:extLst>
              <a:ext uri="{FF2B5EF4-FFF2-40B4-BE49-F238E27FC236}">
                <a16:creationId xmlns:a16="http://schemas.microsoft.com/office/drawing/2014/main" id="{940ACB03-C642-69AC-020F-625E0F45B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2025" y="4292601"/>
          <a:ext cx="10223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1500" imgH="9067800" progId="Equation.3">
                  <p:embed/>
                </p:oleObj>
              </mc:Choice>
              <mc:Fallback>
                <p:oleObj name="Equation" r:id="rId2" imgW="12001500" imgH="9067800" progId="Equation.3">
                  <p:embed/>
                  <p:pic>
                    <p:nvPicPr>
                      <p:cNvPr id="11280" name="Object 9">
                        <a:extLst>
                          <a:ext uri="{FF2B5EF4-FFF2-40B4-BE49-F238E27FC236}">
                            <a16:creationId xmlns:a16="http://schemas.microsoft.com/office/drawing/2014/main" id="{940ACB03-C642-69AC-020F-625E0F45B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292601"/>
                        <a:ext cx="10223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F83C080E-35E0-BA44-5FF0-EB22933AFA42}"/>
              </a:ext>
            </a:extLst>
          </p:cNvPr>
          <p:cNvSpPr/>
          <p:nvPr/>
        </p:nvSpPr>
        <p:spPr>
          <a:xfrm>
            <a:off x="1631951" y="5373688"/>
            <a:ext cx="10080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LB:</a:t>
            </a:r>
            <a:endParaRPr lang="en-US" sz="2000" dirty="0"/>
          </a:p>
        </p:txBody>
      </p:sp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F8898EAD-C20B-B63C-6BB0-0232A860B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5373688"/>
          <a:ext cx="1320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506700" imgH="9067800" progId="Equation.3">
                  <p:embed/>
                </p:oleObj>
              </mc:Choice>
              <mc:Fallback>
                <p:oleObj name="Equation" r:id="rId4" imgW="15506700" imgH="9067800" progId="Equation.3">
                  <p:embed/>
                  <p:pic>
                    <p:nvPicPr>
                      <p:cNvPr id="49162" name="Object 10">
                        <a:extLst>
                          <a:ext uri="{FF2B5EF4-FFF2-40B4-BE49-F238E27FC236}">
                            <a16:creationId xmlns:a16="http://schemas.microsoft.com/office/drawing/2014/main" id="{F8898EAD-C20B-B63C-6BB0-0232A860B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373688"/>
                        <a:ext cx="13208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>
            <a:extLst>
              <a:ext uri="{FF2B5EF4-FFF2-40B4-BE49-F238E27FC236}">
                <a16:creationId xmlns:a16="http://schemas.microsoft.com/office/drawing/2014/main" id="{6664F855-916E-852F-FE5C-7C0FEC419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6" y="5391151"/>
          <a:ext cx="16684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96100" imgH="9067800" progId="Equation.3">
                  <p:embed/>
                </p:oleObj>
              </mc:Choice>
              <mc:Fallback>
                <p:oleObj name="Equation" r:id="rId6" imgW="19596100" imgH="9067800" progId="Equation.3">
                  <p:embed/>
                  <p:pic>
                    <p:nvPicPr>
                      <p:cNvPr id="49163" name="Object 11">
                        <a:extLst>
                          <a:ext uri="{FF2B5EF4-FFF2-40B4-BE49-F238E27FC236}">
                            <a16:creationId xmlns:a16="http://schemas.microsoft.com/office/drawing/2014/main" id="{6664F855-916E-852F-FE5C-7C0FEC419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6" y="5391151"/>
                        <a:ext cx="16684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BB1DD0DE-4D0C-A7F7-C186-EDEB7CE26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6248400"/>
          <a:ext cx="8461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44100" imgH="4102100" progId="Equation.3">
                  <p:embed/>
                </p:oleObj>
              </mc:Choice>
              <mc:Fallback>
                <p:oleObj name="Equation" r:id="rId8" imgW="9944100" imgH="4102100" progId="Equation.3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BB1DD0DE-4D0C-A7F7-C186-EDEB7CE26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6248400"/>
                        <a:ext cx="8461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B847D0EA-CBEA-878B-CBAD-8D26707D3852}"/>
              </a:ext>
            </a:extLst>
          </p:cNvPr>
          <p:cNvSpPr/>
          <p:nvPr/>
        </p:nvSpPr>
        <p:spPr>
          <a:xfrm>
            <a:off x="6311901" y="5373688"/>
            <a:ext cx="1008063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/>
              <a:t>UB:</a:t>
            </a:r>
            <a:endParaRPr lang="en-US" sz="2000" dirty="0"/>
          </a:p>
        </p:txBody>
      </p:sp>
      <p:graphicFrame>
        <p:nvGraphicFramePr>
          <p:cNvPr id="41" name="Object 13">
            <a:extLst>
              <a:ext uri="{FF2B5EF4-FFF2-40B4-BE49-F238E27FC236}">
                <a16:creationId xmlns:a16="http://schemas.microsoft.com/office/drawing/2014/main" id="{B172A8D6-E71B-9203-7038-5F347BF0F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5213" y="5373688"/>
          <a:ext cx="14208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75100" imgH="9067800" progId="Equation.3">
                  <p:embed/>
                </p:oleObj>
              </mc:Choice>
              <mc:Fallback>
                <p:oleObj name="Equation" r:id="rId10" imgW="16675100" imgH="9067800" progId="Equation.3">
                  <p:embed/>
                  <p:pic>
                    <p:nvPicPr>
                      <p:cNvPr id="41" name="Object 13">
                        <a:extLst>
                          <a:ext uri="{FF2B5EF4-FFF2-40B4-BE49-F238E27FC236}">
                            <a16:creationId xmlns:a16="http://schemas.microsoft.com/office/drawing/2014/main" id="{B172A8D6-E71B-9203-7038-5F347BF0F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5373688"/>
                        <a:ext cx="14208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4">
            <a:extLst>
              <a:ext uri="{FF2B5EF4-FFF2-40B4-BE49-F238E27FC236}">
                <a16:creationId xmlns:a16="http://schemas.microsoft.com/office/drawing/2014/main" id="{AC00F3EA-1D79-7532-976B-D072BF8DC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8713" y="5391151"/>
          <a:ext cx="166846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596100" imgH="9067800" progId="Equation.3">
                  <p:embed/>
                </p:oleObj>
              </mc:Choice>
              <mc:Fallback>
                <p:oleObj name="Equation" r:id="rId12" imgW="19596100" imgH="9067800" progId="Equation.3">
                  <p:embed/>
                  <p:pic>
                    <p:nvPicPr>
                      <p:cNvPr id="42" name="Object 14">
                        <a:extLst>
                          <a:ext uri="{FF2B5EF4-FFF2-40B4-BE49-F238E27FC236}">
                            <a16:creationId xmlns:a16="http://schemas.microsoft.com/office/drawing/2014/main" id="{AC00F3EA-1D79-7532-976B-D072BF8DC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713" y="5391151"/>
                        <a:ext cx="166846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">
            <a:extLst>
              <a:ext uri="{FF2B5EF4-FFF2-40B4-BE49-F238E27FC236}">
                <a16:creationId xmlns:a16="http://schemas.microsoft.com/office/drawing/2014/main" id="{C24831A2-4D0B-391E-54E5-0CB2FCC09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2850" y="6248400"/>
          <a:ext cx="846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944100" imgH="4102100" progId="Equation.3">
                  <p:embed/>
                </p:oleObj>
              </mc:Choice>
              <mc:Fallback>
                <p:oleObj name="Equation" r:id="rId14" imgW="9944100" imgH="4102100" progId="Equation.3">
                  <p:embed/>
                  <p:pic>
                    <p:nvPicPr>
                      <p:cNvPr id="43" name="Object 15">
                        <a:extLst>
                          <a:ext uri="{FF2B5EF4-FFF2-40B4-BE49-F238E27FC236}">
                            <a16:creationId xmlns:a16="http://schemas.microsoft.com/office/drawing/2014/main" id="{C24831A2-4D0B-391E-54E5-0CB2FCC09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6248400"/>
                        <a:ext cx="8461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5" grpId="0" animBg="1"/>
      <p:bldP spid="36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7648-A752-465F-E720-8A5730C51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Speed Distance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62DA-1FA4-C5AC-021E-7E10B2518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B59-A1B5-D14E-A12F-20F162D8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5A8F-291E-7748-A8E8-74E902DA0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41E75-B22F-CD44-9757-1A4FA79C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E03214-5A43-4E43-8772-D2216193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47DE7-2360-1544-8911-53899F0A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F14A5-84DB-2B4E-95DB-946F130E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3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4">
            <a:extLst>
              <a:ext uri="{FF2B5EF4-FFF2-40B4-BE49-F238E27FC236}">
                <a16:creationId xmlns:a16="http://schemas.microsoft.com/office/drawing/2014/main" id="{9C290232-4FEF-2F8D-A8B0-75A7A779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significant digits?</a:t>
            </a:r>
          </a:p>
        </p:txBody>
      </p:sp>
      <p:pic>
        <p:nvPicPr>
          <p:cNvPr id="16386" name="Picture 6">
            <a:extLst>
              <a:ext uri="{FF2B5EF4-FFF2-40B4-BE49-F238E27FC236}">
                <a16:creationId xmlns:a16="http://schemas.microsoft.com/office/drawing/2014/main" id="{BE85F48C-915F-CC8E-9378-109A816E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600200"/>
            <a:ext cx="464343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C4AFDDE2-31DD-2795-644D-6FB8650479EB}"/>
              </a:ext>
            </a:extLst>
          </p:cNvPr>
          <p:cNvSpPr>
            <a:spLocks/>
          </p:cNvSpPr>
          <p:nvPr/>
        </p:nvSpPr>
        <p:spPr bwMode="auto">
          <a:xfrm>
            <a:off x="6248400" y="1600200"/>
            <a:ext cx="3962400" cy="2743200"/>
          </a:xfrm>
          <a:prstGeom prst="borderCallout1">
            <a:avLst>
              <a:gd name="adj1" fmla="val 23472"/>
              <a:gd name="adj2" fmla="val -1139"/>
              <a:gd name="adj3" fmla="val 49204"/>
              <a:gd name="adj4" fmla="val -33426"/>
            </a:avLst>
          </a:prstGeom>
          <a:solidFill>
            <a:srgbClr val="9FCD25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950C-ED15-2047-51FF-3411D0B1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4038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significant digits in a measurement consist of all the digits known with certainty plus one final digit, which is uncertain or is estimated.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A8FE8-4150-884E-A886-A21CD946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9246A-7E4E-8F4E-93F0-90446C8E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C1AED-FD17-A94F-937D-92E90FA8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6EA73-42DC-024B-A36D-9C324714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4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6067751-3994-8E4A-9041-92CC408AC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Velocity-Time Graphs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8883BB-8C79-3544-BB76-476236485F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 on y-axis</a:t>
            </a:r>
          </a:p>
          <a:p>
            <a:pPr eaLnBrk="1" hangingPunct="1">
              <a:defRPr/>
            </a:pPr>
            <a:r>
              <a:rPr lang="en-US" altLang="en-US"/>
              <a:t>Time on x-axis</a:t>
            </a:r>
          </a:p>
          <a:p>
            <a:pPr eaLnBrk="1" hangingPunct="1">
              <a:defRPr/>
            </a:pPr>
            <a:endParaRPr lang="en-US" altLang="en-US"/>
          </a:p>
        </p:txBody>
      </p:sp>
      <p:pic>
        <p:nvPicPr>
          <p:cNvPr id="4100" name="Picture 6" descr="velocity time graph2">
            <a:extLst>
              <a:ext uri="{FF2B5EF4-FFF2-40B4-BE49-F238E27FC236}">
                <a16:creationId xmlns:a16="http://schemas.microsoft.com/office/drawing/2014/main" id="{9A8D4FC6-D9FC-024A-8FE9-0438936E08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0" y="2219325"/>
            <a:ext cx="4000500" cy="325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92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63F225A-297B-F043-8887-C09748B7C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Velocity- Time Graphs</a:t>
            </a:r>
          </a:p>
        </p:txBody>
      </p:sp>
      <p:pic>
        <p:nvPicPr>
          <p:cNvPr id="5123" name="Picture 5" descr="velocity time graph2">
            <a:extLst>
              <a:ext uri="{FF2B5EF4-FFF2-40B4-BE49-F238E27FC236}">
                <a16:creationId xmlns:a16="http://schemas.microsoft.com/office/drawing/2014/main" id="{80B39693-EB54-664C-B690-EE5270C20E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371600"/>
            <a:ext cx="6324600" cy="514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19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67D36D57-FB7B-A54D-B46A-E69B634B7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Velocity-Time Graphs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354E057-FD42-AD46-98F1-F5E69369AB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u="sng"/>
              <a:t>Displacemen</a:t>
            </a:r>
            <a:r>
              <a:rPr lang="en-US" altLang="en-US"/>
              <a:t>t is the area under the curve.</a:t>
            </a:r>
          </a:p>
          <a:p>
            <a:pPr eaLnBrk="1" hangingPunct="1">
              <a:defRPr/>
            </a:pPr>
            <a:r>
              <a:rPr lang="en-US" altLang="en-US"/>
              <a:t>Slope is </a:t>
            </a:r>
            <a:r>
              <a:rPr lang="en-US" altLang="en-US" u="sng"/>
              <a:t>acceleration</a:t>
            </a:r>
            <a:r>
              <a:rPr lang="en-US" altLang="en-US"/>
              <a:t>.</a:t>
            </a:r>
          </a:p>
          <a:p>
            <a:pPr eaLnBrk="1" hangingPunct="1">
              <a:defRPr/>
            </a:pPr>
            <a:r>
              <a:rPr lang="en-US" altLang="en-US" u="sng"/>
              <a:t>Instantaneous Velocity</a:t>
            </a:r>
            <a:r>
              <a:rPr lang="en-US" altLang="en-US"/>
              <a:t> is any point on the line.</a:t>
            </a:r>
          </a:p>
        </p:txBody>
      </p:sp>
      <p:pic>
        <p:nvPicPr>
          <p:cNvPr id="6148" name="Picture 7" descr="Velocity time graph1">
            <a:extLst>
              <a:ext uri="{FF2B5EF4-FFF2-40B4-BE49-F238E27FC236}">
                <a16:creationId xmlns:a16="http://schemas.microsoft.com/office/drawing/2014/main" id="{37F3407E-1D70-6047-B1C4-8D54D63CE9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0" y="2219325"/>
            <a:ext cx="4000500" cy="325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97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Velocity time graph1">
            <a:extLst>
              <a:ext uri="{FF2B5EF4-FFF2-40B4-BE49-F238E27FC236}">
                <a16:creationId xmlns:a16="http://schemas.microsoft.com/office/drawing/2014/main" id="{7F8C22D8-8BEC-4044-82A9-F845B5B37041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644526"/>
            <a:ext cx="6858000" cy="558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297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B011-65F7-47FD-4D25-CFF441941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DB552-9688-3A09-BAF6-5F9D6F719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2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4DEB-5439-C34B-9DAC-177ED2BBF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1F19-B022-AD41-A779-49930E6B0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53445-0139-8848-8483-6517C929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">
            <a:extLst>
              <a:ext uri="{FF2B5EF4-FFF2-40B4-BE49-F238E27FC236}">
                <a16:creationId xmlns:a16="http://schemas.microsoft.com/office/drawing/2014/main" id="{C62AB2F4-A288-CBC0-B4AB-562BDFA4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0000FF"/>
                </a:solidFill>
              </a:rPr>
              <a:t>	RULE:  If a number contains no zeros, all of the digits are significant. </a:t>
            </a:r>
          </a:p>
        </p:txBody>
      </p:sp>
      <p:sp>
        <p:nvSpPr>
          <p:cNvPr id="22530" name="Content Placeholder 3">
            <a:extLst>
              <a:ext uri="{FF2B5EF4-FFF2-40B4-BE49-F238E27FC236}">
                <a16:creationId xmlns:a16="http://schemas.microsoft.com/office/drawing/2014/main" id="{7BCAB323-F80F-C363-2F7D-B5062533DD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How many significant digits are in each of the following examples?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a)  438   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b)  26.42 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c)  1.7   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d)  .653  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BEDC1-B171-B73C-0467-85004A6B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038600" cy="42672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		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FF0000"/>
                </a:solidFill>
              </a:rPr>
              <a:t>Answers:</a:t>
            </a: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3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4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2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C515-8EE4-514D-926D-C5C1A986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938"/>
            <a:ext cx="10515600" cy="5534025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real numbers</a:t>
            </a:r>
            <a:r>
              <a:rPr lang="en-US" dirty="0"/>
              <a:t> includes both the rational and irrational numbers. </a:t>
            </a:r>
          </a:p>
          <a:p>
            <a:r>
              <a:rPr lang="en-US" dirty="0"/>
              <a:t>The </a:t>
            </a:r>
            <a:r>
              <a:rPr lang="en-US" b="1" dirty="0"/>
              <a:t>irrational numbers</a:t>
            </a:r>
            <a:r>
              <a:rPr lang="en-US" dirty="0"/>
              <a:t> are all numbers which when written in </a:t>
            </a:r>
            <a:r>
              <a:rPr lang="en-US" b="1" dirty="0"/>
              <a:t>decimal</a:t>
            </a:r>
            <a:r>
              <a:rPr lang="en-US" dirty="0"/>
              <a:t> form does not repeat and does not terminate.</a:t>
            </a:r>
          </a:p>
          <a:p>
            <a:r>
              <a:rPr lang="en-US" dirty="0"/>
              <a:t>The </a:t>
            </a:r>
            <a:r>
              <a:rPr lang="en-US" b="1" dirty="0"/>
              <a:t>rational numbers</a:t>
            </a:r>
            <a:r>
              <a:rPr lang="en-US" dirty="0"/>
              <a:t> are numbers which can be expressed as ratio of integers. That means, if we can write a given number as a </a:t>
            </a:r>
            <a:r>
              <a:rPr lang="en-US" b="1" dirty="0"/>
              <a:t>fraction</a:t>
            </a:r>
            <a:r>
              <a:rPr lang="en-US" dirty="0"/>
              <a:t> where the numerator and denominator are both integers; then it is a rational number.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90183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FCA3-C42B-3D4B-AFEF-3FEFA368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836DA-4219-D747-B087-DB1E46DD2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99" y="49212"/>
            <a:ext cx="11455401" cy="6608763"/>
          </a:xfrm>
        </p:spPr>
      </p:pic>
    </p:spTree>
    <p:extLst>
      <p:ext uri="{BB962C8B-B14F-4D97-AF65-F5344CB8AC3E}">
        <p14:creationId xmlns:p14="http://schemas.microsoft.com/office/powerpoint/2010/main" val="2333814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BD7-444B-E54C-8F22-104B7B9C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5C32-D5FF-3E40-86FD-3AF60797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integers</a:t>
            </a:r>
            <a:r>
              <a:rPr lang="en-US" dirty="0"/>
              <a:t> include all </a:t>
            </a:r>
            <a:r>
              <a:rPr lang="en-US" b="1" dirty="0"/>
              <a:t>whole</a:t>
            </a:r>
            <a:r>
              <a:rPr lang="en-US" dirty="0"/>
              <a:t> numbers together with the “</a:t>
            </a:r>
            <a:r>
              <a:rPr lang="en-US" b="1" dirty="0"/>
              <a:t>opposites</a:t>
            </a:r>
            <a:r>
              <a:rPr lang="en-US" dirty="0"/>
              <a:t>” of the natural numbers (their </a:t>
            </a:r>
            <a:r>
              <a:rPr lang="en-US" b="1" dirty="0"/>
              <a:t>negatives</a:t>
            </a:r>
            <a:r>
              <a:rPr lang="en-US" dirty="0"/>
              <a:t>).… -4, -3, -2, -1, 0, 1, 2, 3, 4 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15681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3DE3-2DDE-634A-A036-7F838DBC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2E186-E90F-DA4C-B2AA-2C868F87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529" y="633412"/>
            <a:ext cx="10416823" cy="5859463"/>
          </a:xfrm>
        </p:spPr>
      </p:pic>
    </p:spTree>
    <p:extLst>
      <p:ext uri="{BB962C8B-B14F-4D97-AF65-F5344CB8AC3E}">
        <p14:creationId xmlns:p14="http://schemas.microsoft.com/office/powerpoint/2010/main" val="4216378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2BA6-8B15-C041-9977-207625B7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E737-F34F-A541-80E2-BF4EF02A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b="1" dirty="0"/>
              <a:t>whole numbers </a:t>
            </a:r>
            <a:r>
              <a:rPr lang="en-US" dirty="0"/>
              <a:t>as natural numbers </a:t>
            </a:r>
            <a:r>
              <a:rPr lang="en-US" b="1" dirty="0"/>
              <a:t>and</a:t>
            </a:r>
            <a:r>
              <a:rPr lang="en-US" dirty="0"/>
              <a:t> the number </a:t>
            </a:r>
            <a:r>
              <a:rPr lang="en-US" b="1" dirty="0"/>
              <a:t>zero</a:t>
            </a:r>
            <a:r>
              <a:rPr lang="en-US" dirty="0"/>
              <a:t>.0, 1, 2, 3, 4…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72794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031-5523-D449-B128-8CE425D9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03B16-EBC1-3843-812C-26B6DB84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32" y="133349"/>
            <a:ext cx="11440055" cy="6435031"/>
          </a:xfrm>
        </p:spPr>
      </p:pic>
    </p:spTree>
    <p:extLst>
      <p:ext uri="{BB962C8B-B14F-4D97-AF65-F5344CB8AC3E}">
        <p14:creationId xmlns:p14="http://schemas.microsoft.com/office/powerpoint/2010/main" val="2647554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A50F-03E3-A94F-ABC4-A36636FD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Number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64E5-639C-B64D-ACB7-53E083FA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Natural Numbers</a:t>
            </a:r>
            <a:r>
              <a:rPr lang="en-US" dirty="0"/>
              <a:t> (</a:t>
            </a:r>
            <a:r>
              <a:rPr lang="en-US" b="1" dirty="0"/>
              <a:t>N</a:t>
            </a:r>
            <a:r>
              <a:rPr lang="en-US" dirty="0"/>
              <a:t>)</a:t>
            </a:r>
          </a:p>
          <a:p>
            <a:r>
              <a:rPr lang="en-US" b="1" dirty="0"/>
              <a:t>Whole Numbers</a:t>
            </a:r>
            <a:r>
              <a:rPr lang="en-US" dirty="0"/>
              <a:t> (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r>
              <a:rPr lang="en-US" b="1" dirty="0"/>
              <a:t>Integers</a:t>
            </a:r>
            <a:r>
              <a:rPr lang="en-US" dirty="0"/>
              <a:t> (</a:t>
            </a:r>
            <a:r>
              <a:rPr lang="en-US" b="1" dirty="0"/>
              <a:t>Z</a:t>
            </a:r>
            <a:r>
              <a:rPr lang="en-US" dirty="0"/>
              <a:t>)</a:t>
            </a:r>
          </a:p>
          <a:p>
            <a:r>
              <a:rPr lang="en-US" b="1" dirty="0"/>
              <a:t>Rational numbers</a:t>
            </a:r>
            <a:r>
              <a:rPr lang="en-US" dirty="0"/>
              <a:t> (</a:t>
            </a:r>
            <a:r>
              <a:rPr lang="en-US" b="1" dirty="0"/>
              <a:t>Q</a:t>
            </a:r>
            <a:r>
              <a:rPr lang="en-US" dirty="0"/>
              <a:t>)</a:t>
            </a:r>
          </a:p>
          <a:p>
            <a:r>
              <a:rPr lang="en-US" b="1" dirty="0"/>
              <a:t>Real numbers</a:t>
            </a:r>
            <a:r>
              <a:rPr lang="en-US" dirty="0"/>
              <a:t> (</a:t>
            </a:r>
            <a:r>
              <a:rPr lang="en-US" b="1" dirty="0"/>
              <a:t>R</a:t>
            </a:r>
            <a:r>
              <a:rPr lang="en-US" dirty="0"/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30679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924-AB5A-E9FA-B929-2E818DF1A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5ECDF-E775-9E31-DE14-EAAE163E0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0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96967" y="640568"/>
                <a:ext cx="8182302" cy="49982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600" b="1" dirty="0"/>
                  <a:t>Formulas and their Purpose</a:t>
                </a:r>
              </a:p>
              <a:p>
                <a:pPr algn="ctr"/>
                <a:r>
                  <a:rPr lang="en-US" sz="3600" b="1" u="sng" dirty="0"/>
                  <a:t>Arithmetic Sequences</a:t>
                </a:r>
              </a:p>
              <a:p>
                <a:r>
                  <a:rPr lang="en-US" sz="3200" b="1" dirty="0"/>
                  <a:t>Explicit Formula: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baseline="-25000" dirty="0">
                        <a:latin typeface="Cambria Math"/>
                      </a:rPr>
                      <m:t>𝒏</m:t>
                    </m:r>
                    <m:r>
                      <a:rPr lang="en-US" sz="3600" b="1" i="1" dirty="0">
                        <a:latin typeface="Cambria Math"/>
                      </a:rPr>
                      <m:t> = </m:t>
                    </m:r>
                    <m:r>
                      <a:rPr lang="en-US" sz="3600" b="1" i="1" dirty="0"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dirty="0">
                            <a:latin typeface="Cambria Math"/>
                          </a:rPr>
                          <m:t>𝒏</m:t>
                        </m:r>
                        <m:r>
                          <a:rPr lang="en-US" sz="3600" b="1" i="1" dirty="0">
                            <a:latin typeface="Cambria Math"/>
                          </a:rPr>
                          <m:t>−</m:t>
                        </m:r>
                        <m:r>
                          <a:rPr lang="en-US" sz="3600" b="1" i="1" dirty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600" b="1" i="1" dirty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3600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600" b="1" i="1" baseline="-25000" dirty="0">
                        <a:latin typeface="Cambria Math"/>
                      </a:rPr>
                      <m:t>	</m:t>
                    </m:r>
                  </m:oMath>
                </a14:m>
                <a:endParaRPr lang="en-US" sz="3600" b="1" baseline="-25000" dirty="0"/>
              </a:p>
              <a:p>
                <a:r>
                  <a:rPr lang="en-US" sz="4000" b="1" baseline="-25000" dirty="0"/>
                  <a:t>“Finds a specific term”</a:t>
                </a:r>
              </a:p>
              <a:p>
                <a:pPr algn="ctr"/>
                <a:r>
                  <a:rPr lang="en-US" sz="3600" b="1" dirty="0"/>
                  <a:t>  </a:t>
                </a:r>
              </a:p>
              <a:p>
                <a:pPr algn="ctr"/>
                <a:endParaRPr lang="en-US" sz="1400" b="1" dirty="0"/>
              </a:p>
              <a:p>
                <a:pPr algn="ctr"/>
                <a:r>
                  <a:rPr lang="en-US" sz="3200" b="1" dirty="0"/>
                  <a:t>Recursive Formula: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/>
                      </a:rPr>
                      <m:t>𝑨</m:t>
                    </m:r>
                    <m:r>
                      <a:rPr lang="en-US" sz="3600" b="1" i="1" baseline="-25000" dirty="0">
                        <a:latin typeface="Cambria Math"/>
                      </a:rPr>
                      <m:t>𝒏</m:t>
                    </m:r>
                    <m:r>
                      <a:rPr lang="en-US" sz="3600" b="1" i="1" dirty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3600" b="1" i="1" dirty="0">
                            <a:latin typeface="Cambria Math"/>
                          </a:rPr>
                          <m:t>𝒏</m:t>
                        </m:r>
                        <m:r>
                          <a:rPr lang="en-US" sz="3600" b="1" i="1" dirty="0">
                            <a:latin typeface="Cambria Math"/>
                          </a:rPr>
                          <m:t>−</m:t>
                        </m:r>
                        <m:r>
                          <a:rPr lang="en-US" sz="3600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600" b="1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600" b="1" i="1" dirty="0">
                        <a:latin typeface="Cambria Math"/>
                      </a:rPr>
                      <m:t> </m:t>
                    </m:r>
                    <m:r>
                      <a:rPr lang="en-US" sz="3600" b="1" i="1" dirty="0">
                        <a:latin typeface="Cambria Math"/>
                      </a:rPr>
                      <m:t>𝒅</m:t>
                    </m:r>
                  </m:oMath>
                </a14:m>
                <a:endParaRPr lang="en-US" sz="3600" b="1" dirty="0"/>
              </a:p>
              <a:p>
                <a:endParaRPr lang="en-US" b="1" dirty="0"/>
              </a:p>
              <a:p>
                <a:r>
                  <a:rPr lang="en-US" b="1" dirty="0"/>
                  <a:t>“Uses previous terms to find the next terms”</a:t>
                </a:r>
                <a:endParaRPr lang="en-US" sz="2000" b="1" dirty="0"/>
              </a:p>
              <a:p>
                <a:endParaRPr lang="en-US" sz="2800" b="1" baseline="30000" dirty="0"/>
              </a:p>
              <a:p>
                <a:endParaRPr lang="en-US" sz="2800" b="1" u="sng" dirty="0"/>
              </a:p>
              <a:p>
                <a:endParaRPr lang="en-US" sz="2800" b="1" u="sng" dirty="0"/>
              </a:p>
              <a:p>
                <a:endParaRPr lang="en-US" sz="1800" b="1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96967" y="640568"/>
                <a:ext cx="8182302" cy="4998233"/>
              </a:xfrm>
              <a:blipFill>
                <a:blip r:embed="rId2"/>
                <a:stretch>
                  <a:fillRect l="-1860" t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1862" y="3162426"/>
            <a:ext cx="132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Current Term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711" y="3589899"/>
            <a:ext cx="132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Previous Term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45615" y="2942415"/>
            <a:ext cx="177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Common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4965" y="2537685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First Term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026167" y="2412125"/>
            <a:ext cx="1308536" cy="85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59" y="3549587"/>
            <a:ext cx="338959" cy="71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822734" y="2567860"/>
            <a:ext cx="394136" cy="711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364014" y="3808757"/>
            <a:ext cx="110358" cy="287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221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sz="3200" b="1" dirty="0"/>
                  <a:t>Guided Practice</a:t>
                </a:r>
                <a:endParaRPr lang="en-US" b="1" dirty="0"/>
              </a:p>
              <a:p>
                <a:pPr eaLnBrk="1" hangingPunct="1"/>
                <a:r>
                  <a:rPr lang="en-US" sz="3200" b="1" dirty="0">
                    <a:solidFill>
                      <a:srgbClr val="000090"/>
                    </a:solidFill>
                  </a:rPr>
                  <a:t>Example 1</a:t>
                </a:r>
              </a:p>
              <a:p>
                <a:pPr eaLnBrk="1" hangingPunct="1"/>
                <a:r>
                  <a:rPr lang="en-US" sz="2800" b="1" dirty="0">
                    <a:solidFill>
                      <a:srgbClr val="7030A0"/>
                    </a:solidFill>
                  </a:rPr>
                  <a:t>Consider the sequence 3, 6, 9, 12, 15, 18, …</a:t>
                </a:r>
              </a:p>
              <a:p>
                <a:pPr algn="ctr" eaLnBrk="1" hangingPunct="1"/>
                <a:r>
                  <a:rPr lang="en-US" sz="2800" b="1" dirty="0">
                    <a:solidFill>
                      <a:srgbClr val="7030A0"/>
                    </a:solidFill>
                  </a:rPr>
                  <a:t>Find the following terms: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>
                          <a:latin typeface="Cambria Math"/>
                        </a:rPr>
                        <m:t>=____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5</m:t>
                      </m:r>
                      <m:r>
                        <a:rPr lang="en-US" sz="3200" i="1">
                          <a:latin typeface="Cambria Math"/>
                        </a:rPr>
                        <m:t>𝑡h</m:t>
                      </m:r>
                      <m:r>
                        <a:rPr lang="en-US" sz="3200" i="1">
                          <a:latin typeface="Cambria Math"/>
                        </a:rPr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𝑇𝑒𝑟𝑚</m:t>
                      </m:r>
                      <m:r>
                        <a:rPr lang="en-US" sz="3200" i="1">
                          <a:latin typeface="Cambria Math"/>
                        </a:rPr>
                        <m:t>=_____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8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=____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939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8DBB7-6366-7443-A6B3-31C63E357D0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3.10: Arithmetic Sequences</a:t>
            </a:r>
          </a:p>
        </p:txBody>
      </p:sp>
    </p:spTree>
    <p:extLst>
      <p:ext uri="{BB962C8B-B14F-4D97-AF65-F5344CB8AC3E}">
        <p14:creationId xmlns:p14="http://schemas.microsoft.com/office/powerpoint/2010/main" val="29775156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4">
            <a:extLst>
              <a:ext uri="{FF2B5EF4-FFF2-40B4-BE49-F238E27FC236}">
                <a16:creationId xmlns:a16="http://schemas.microsoft.com/office/drawing/2014/main" id="{192DECBA-6D9A-6B0C-8704-72755496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0000FF"/>
                </a:solidFill>
              </a:rPr>
              <a:t>RULE:  </a:t>
            </a:r>
            <a:r>
              <a:rPr lang="en-US" altLang="en-US" sz="4000">
                <a:solidFill>
                  <a:srgbClr val="0000FF"/>
                </a:solidFill>
              </a:rPr>
              <a:t>All zeros between two non zero digits are significant. </a:t>
            </a:r>
            <a:endParaRPr lang="en-US" altLang="en-US" sz="4000" b="1">
              <a:solidFill>
                <a:srgbClr val="0000FF"/>
              </a:solidFill>
            </a:endParaRPr>
          </a:p>
        </p:txBody>
      </p:sp>
      <p:sp>
        <p:nvSpPr>
          <p:cNvPr id="23554" name="Content Placeholder 5">
            <a:extLst>
              <a:ext uri="{FF2B5EF4-FFF2-40B4-BE49-F238E27FC236}">
                <a16:creationId xmlns:a16="http://schemas.microsoft.com/office/drawing/2014/main" id="{672AEAA2-E024-90DD-614F-D713D6214B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How many significant digits are in each of the following examples?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a)  506    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b)  10,052		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c)  900.431		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A93C9-817D-DE0D-A426-381F0ABC2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FF0000"/>
                </a:solidFill>
              </a:rPr>
              <a:t>Answers:</a:t>
            </a: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3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5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6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2B85-AD35-23E9-E673-8064296F9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Exponent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3283-7189-F00D-C220-C6CFF257E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3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D7EFC99C-05AB-21ED-2113-50571D2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0"/>
            <a:ext cx="319405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5400" b="1" i="1" u="sng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Exponents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27BD32F8-D5CD-5D68-0D7C-22390626A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1371600"/>
          <a:ext cx="19081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62600" imgH="6438900" progId="Equation.DSMT4">
                  <p:embed/>
                </p:oleObj>
              </mc:Choice>
              <mc:Fallback>
                <p:oleObj name="Equation" r:id="rId2" imgW="5562600" imgH="6438900" progId="Equation.DSMT4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27BD32F8-D5CD-5D68-0D7C-22390626A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371600"/>
                        <a:ext cx="19081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Line 4">
            <a:extLst>
              <a:ext uri="{FF2B5EF4-FFF2-40B4-BE49-F238E27FC236}">
                <a16:creationId xmlns:a16="http://schemas.microsoft.com/office/drawing/2014/main" id="{0800A8DF-2A3D-2D40-7FBC-CEA59956E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1447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DBD0A6B7-4570-FB86-7223-51EE24DE3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381250"/>
            <a:ext cx="129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Power</a:t>
            </a:r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CD789FBC-6492-7505-985F-6FB652EEDF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2667000"/>
            <a:ext cx="14478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16DCBF36-F71D-D19E-B382-23C1C049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30575"/>
            <a:ext cx="95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base</a:t>
            </a:r>
          </a:p>
        </p:txBody>
      </p:sp>
      <p:sp>
        <p:nvSpPr>
          <p:cNvPr id="2057" name="Line 9">
            <a:extLst>
              <a:ext uri="{FF2B5EF4-FFF2-40B4-BE49-F238E27FC236}">
                <a16:creationId xmlns:a16="http://schemas.microsoft.com/office/drawing/2014/main" id="{CAC0A0AA-D9CD-00B9-4355-82C3AF6A0A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219200"/>
            <a:ext cx="137160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FA1A8582-6D26-206D-361C-97BED4EB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663575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1"/>
                </a:solidFill>
              </a:rPr>
              <a:t>exponent</a:t>
            </a:r>
          </a:p>
        </p:txBody>
      </p:sp>
      <p:graphicFrame>
        <p:nvGraphicFramePr>
          <p:cNvPr id="2061" name="Object 13">
            <a:extLst>
              <a:ext uri="{FF2B5EF4-FFF2-40B4-BE49-F238E27FC236}">
                <a16:creationId xmlns:a16="http://schemas.microsoft.com/office/drawing/2014/main" id="{40E22634-802C-6FA9-9AD5-DEE14C0F3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67200"/>
          <a:ext cx="8686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55100" imgH="9944100" progId="Equation.DSMT4">
                  <p:embed/>
                </p:oleObj>
              </mc:Choice>
              <mc:Fallback>
                <p:oleObj name="Equation" r:id="rId4" imgW="72555100" imgH="9944100" progId="Equation.DSMT4">
                  <p:embed/>
                  <p:pic>
                    <p:nvPicPr>
                      <p:cNvPr id="2061" name="Object 13">
                        <a:extLst>
                          <a:ext uri="{FF2B5EF4-FFF2-40B4-BE49-F238E27FC236}">
                            <a16:creationId xmlns:a16="http://schemas.microsoft.com/office/drawing/2014/main" id="{40E22634-802C-6FA9-9AD5-DEE14C0F3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8686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14">
            <a:extLst>
              <a:ext uri="{FF2B5EF4-FFF2-40B4-BE49-F238E27FC236}">
                <a16:creationId xmlns:a16="http://schemas.microsoft.com/office/drawing/2014/main" id="{63C314A9-5C52-4E76-6E4A-607E3F3F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5</a:t>
            </a:r>
            <a:r>
              <a:rPr lang="en-US" altLang="en-US" b="1" baseline="30000"/>
              <a:t>3</a:t>
            </a:r>
            <a:r>
              <a:rPr lang="en-US" altLang="en-US" b="1"/>
              <a:t> means 3 factors of 5  or 5 x 5 x 5</a:t>
            </a:r>
            <a:r>
              <a:rPr lang="en-US" altLang="en-US" sz="2400"/>
              <a:t> </a:t>
            </a:r>
            <a:endParaRPr lang="en-CA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3" grpId="0" autoUpdateAnimBg="0"/>
      <p:bldP spid="2056" grpId="0" autoUpdateAnimBg="0"/>
      <p:bldP spid="2058" grpId="0" autoUpdateAnimBg="0"/>
      <p:bldP spid="206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F00028BE-C04A-6076-3DF1-05C00DB60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47650"/>
            <a:ext cx="42814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1" i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Laws of Exponents: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1F5B4CA9-915C-B1FD-1245-0D957824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857251"/>
            <a:ext cx="85603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#1: Exponential form:</a:t>
            </a:r>
            <a:r>
              <a:rPr lang="en-US" altLang="en-US" sz="2400" b="1">
                <a:solidFill>
                  <a:srgbClr val="FF3300"/>
                </a:solidFill>
              </a:rPr>
              <a:t> </a:t>
            </a:r>
            <a:r>
              <a:rPr lang="en-US" altLang="en-US" sz="2400" b="1" i="1">
                <a:solidFill>
                  <a:schemeClr val="accent1"/>
                </a:solidFill>
              </a:rPr>
              <a:t>The exponent of a power indicates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accent1"/>
                </a:solidFill>
              </a:rPr>
              <a:t>how many times the base multiplies itself.</a:t>
            </a:r>
            <a:endParaRPr lang="en-US" altLang="en-US" sz="2400" b="1">
              <a:solidFill>
                <a:srgbClr val="FF3300"/>
              </a:solidFill>
            </a:endParaRP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52514D02-D474-590F-F2A1-41A5BA6D6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133600"/>
          <a:ext cx="556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42300" imgH="8191500" progId="Equation.DSMT4">
                  <p:embed/>
                </p:oleObj>
              </mc:Choice>
              <mc:Fallback>
                <p:oleObj name="Equation" r:id="rId2" imgW="33642300" imgH="8191500" progId="Equation.DSMT4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52514D02-D474-590F-F2A1-41A5BA6D6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5562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DD462D99-A4A4-639C-A09F-4205D22A2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572000"/>
          <a:ext cx="419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137100" imgH="5270500" progId="Equation.DSMT4">
                  <p:embed/>
                </p:oleObj>
              </mc:Choice>
              <mc:Fallback>
                <p:oleObj name="Equation" r:id="rId4" imgW="30137100" imgH="5270500" progId="Equation.DSMT4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id="{DD462D99-A4A4-639C-A09F-4205D22A2A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419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>
            <a:extLst>
              <a:ext uri="{FF2B5EF4-FFF2-40B4-BE49-F238E27FC236}">
                <a16:creationId xmlns:a16="http://schemas.microsoft.com/office/drawing/2014/main" id="{91051D77-6081-6AC0-7CBD-5FD37487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3300"/>
                </a:solidFill>
                <a:latin typeface="Comic Sans MS" panose="030F0902030302020204" pitchFamily="66" charset="0"/>
              </a:rPr>
              <a:t>n factors of x</a:t>
            </a:r>
            <a:endParaRPr lang="en-CA" altLang="en-US">
              <a:solidFill>
                <a:srgbClr val="FF3300"/>
              </a:solidFill>
              <a:latin typeface="Comic Sans MS" panose="030F0902030302020204" pitchFamily="66" charset="0"/>
            </a:endParaRPr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7D573FA6-EB64-923B-C6DF-75118A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590800"/>
            <a:ext cx="76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3" name="Picture 17" descr="C:\My Documents\My Pictures\blackboard man.bmp">
            <a:extLst>
              <a:ext uri="{FF2B5EF4-FFF2-40B4-BE49-F238E27FC236}">
                <a16:creationId xmlns:a16="http://schemas.microsoft.com/office/drawing/2014/main" id="{A5551129-DE4E-5D09-E1D5-44035406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743201"/>
            <a:ext cx="7065962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>
            <a:extLst>
              <a:ext uri="{FF2B5EF4-FFF2-40B4-BE49-F238E27FC236}">
                <a16:creationId xmlns:a16="http://schemas.microsoft.com/office/drawing/2014/main" id="{34B87152-2E9A-5B75-B7A7-E3EB1F47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1"/>
            <a:ext cx="838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#2: Multiplying Powers:</a:t>
            </a:r>
            <a:r>
              <a:rPr lang="en-US" altLang="en-US" sz="2400" b="1">
                <a:solidFill>
                  <a:srgbClr val="FF3300"/>
                </a:solidFill>
              </a:rPr>
              <a:t> </a:t>
            </a:r>
            <a:r>
              <a:rPr lang="en-US" altLang="en-US" sz="2400" b="1" i="1">
                <a:solidFill>
                  <a:schemeClr val="accent1"/>
                </a:solidFill>
              </a:rPr>
              <a:t> If you are multiplying Powers with the same base, KEEP the BASE &amp; ADD the EXPONENTS!</a:t>
            </a:r>
            <a:endParaRPr lang="en-US" altLang="en-US" sz="2400" b="1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32670A17-6744-7F0F-B4D3-776F616C9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371600"/>
          <a:ext cx="419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4000" imgH="4686300" progId="Equation.DSMT4">
                  <p:embed/>
                </p:oleObj>
              </mc:Choice>
              <mc:Fallback>
                <p:oleObj name="Equation" r:id="rId3" imgW="19304000" imgH="4686300" progId="Equation.DSMT4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32670A17-6744-7F0F-B4D3-776F616C9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1600"/>
                        <a:ext cx="419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E85FAB1C-F781-89F8-CABF-AD73CC99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447800"/>
            <a:ext cx="47244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207EB321-8678-268E-4590-FD3C08159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209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So, I get it! When you multiply Powers, you add the exponents!</a:t>
            </a:r>
            <a:endParaRPr lang="en-CA" altLang="en-US" sz="2400">
              <a:latin typeface="Comic Sans MS" panose="030F0902030302020204" pitchFamily="66" charset="0"/>
            </a:endParaRPr>
          </a:p>
        </p:txBody>
      </p:sp>
      <p:graphicFrame>
        <p:nvGraphicFramePr>
          <p:cNvPr id="4112" name="Object 16">
            <a:extLst>
              <a:ext uri="{FF2B5EF4-FFF2-40B4-BE49-F238E27FC236}">
                <a16:creationId xmlns:a16="http://schemas.microsoft.com/office/drawing/2014/main" id="{43BB36B5-A56A-D85D-3616-9E728A67A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7914" y="3802063"/>
          <a:ext cx="3290887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19200" imgH="10528300" progId="Equation.3">
                  <p:embed/>
                </p:oleObj>
              </mc:Choice>
              <mc:Fallback>
                <p:oleObj name="Equation" r:id="rId5" imgW="26619200" imgH="10528300" progId="Equation.3">
                  <p:embed/>
                  <p:pic>
                    <p:nvPicPr>
                      <p:cNvPr id="4112" name="Object 16">
                        <a:extLst>
                          <a:ext uri="{FF2B5EF4-FFF2-40B4-BE49-F238E27FC236}">
                            <a16:creationId xmlns:a16="http://schemas.microsoft.com/office/drawing/2014/main" id="{43BB36B5-A56A-D85D-3616-9E728A67A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4" y="3802063"/>
                        <a:ext cx="3290887" cy="1287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3" grpId="0" animBg="1"/>
      <p:bldP spid="410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3" name="Picture 13" descr="C:\My Documents\My Pictures\blackboard man.bmp">
            <a:extLst>
              <a:ext uri="{FF2B5EF4-FFF2-40B4-BE49-F238E27FC236}">
                <a16:creationId xmlns:a16="http://schemas.microsoft.com/office/drawing/2014/main" id="{A11F9ABA-4DC7-E01C-81D9-62353092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3449638"/>
            <a:ext cx="6227762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>
            <a:extLst>
              <a:ext uri="{FF2B5EF4-FFF2-40B4-BE49-F238E27FC236}">
                <a16:creationId xmlns:a16="http://schemas.microsoft.com/office/drawing/2014/main" id="{2D0FA919-0362-C1B2-56CF-075D92277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81000"/>
            <a:ext cx="8245475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b="1">
                <a:solidFill>
                  <a:srgbClr val="FF3300"/>
                </a:solidFill>
              </a:rPr>
              <a:t>#3: Dividing Powers: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 b="1" i="1">
                <a:solidFill>
                  <a:schemeClr val="accent1"/>
                </a:solidFill>
              </a:rPr>
              <a:t>When dividing Powers with the same base, KEEP the BASE &amp; SUBTRACT the EXPONENTS!</a:t>
            </a:r>
            <a:endParaRPr lang="en-US" altLang="en-US" sz="3200" b="1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E92E976D-5B82-4E8F-99E7-7B0A0E573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371600"/>
          <a:ext cx="5715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84500" imgH="9652000" progId="Equation.DSMT4">
                  <p:embed/>
                </p:oleObj>
              </mc:Choice>
              <mc:Fallback>
                <p:oleObj name="Equation" r:id="rId3" imgW="28384500" imgH="9652000" progId="Equation.DSMT4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E92E976D-5B82-4E8F-99E7-7B0A0E573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71600"/>
                        <a:ext cx="5715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AutoShape 8">
            <a:extLst>
              <a:ext uri="{FF2B5EF4-FFF2-40B4-BE49-F238E27FC236}">
                <a16:creationId xmlns:a16="http://schemas.microsoft.com/office/drawing/2014/main" id="{8FFECE33-EBE9-298E-AF87-5CCFE55E8B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19300" y="4305300"/>
            <a:ext cx="2438400" cy="1905000"/>
          </a:xfrm>
          <a:prstGeom prst="wedgeRectCallout">
            <a:avLst>
              <a:gd name="adj1" fmla="val 10153"/>
              <a:gd name="adj2" fmla="val 986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CA" altLang="en-US" sz="2400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0F86029D-8993-72EE-CEB6-53B1F0763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2363"/>
            <a:ext cx="20574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So, I get it!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When you divide Powers, you subtract the exponents!</a:t>
            </a:r>
            <a:endParaRPr lang="en-CA" altLang="en-US" sz="2400">
              <a:latin typeface="Comic Sans MS" panose="030F0902030302020204" pitchFamily="66" charset="0"/>
            </a:endParaRP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12002977-7A21-4DA7-A132-DD629B06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6858000" cy="167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8D6C4CC1-8E83-EC70-23FE-05866BF07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6464" y="4191001"/>
          <a:ext cx="216693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69300" imgH="14630400" progId="Equation.3">
                  <p:embed/>
                </p:oleObj>
              </mc:Choice>
              <mc:Fallback>
                <p:oleObj name="Equation" r:id="rId5" imgW="21069300" imgH="14630400" progId="Equation.3">
                  <p:embed/>
                  <p:pic>
                    <p:nvPicPr>
                      <p:cNvPr id="5131" name="Object 11">
                        <a:extLst>
                          <a:ext uri="{FF2B5EF4-FFF2-40B4-BE49-F238E27FC236}">
                            <a16:creationId xmlns:a16="http://schemas.microsoft.com/office/drawing/2014/main" id="{8D6C4CC1-8E83-EC70-23FE-05866BF07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4" y="4191001"/>
                        <a:ext cx="2166937" cy="1489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9" grpId="0" autoUpdateAnimBg="0"/>
      <p:bldP spid="5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4BB93D80-CAD9-DC87-4A2B-AC0F81AD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0000FF"/>
                </a:solidFill>
              </a:rPr>
              <a:t>RULE:  </a:t>
            </a:r>
            <a:r>
              <a:rPr lang="en-US" altLang="en-US" sz="2800"/>
              <a:t>Zeros to the right of a non zero digit</a:t>
            </a:r>
            <a:br>
              <a:rPr lang="en-US" altLang="en-US" sz="2800"/>
            </a:br>
            <a:r>
              <a:rPr lang="en-US" altLang="en-US" sz="2800"/>
              <a:t>a) 	 If they are to the right of a nonzero number but not sandwiched between nonzero and decimal point, they are not significant.</a:t>
            </a:r>
            <a:r>
              <a:rPr lang="en-US" altLang="en-US" sz="280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42865E5C-8988-1554-BC1C-7792BD1E7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828801"/>
            <a:ext cx="4038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How many significant digits are in each of the following examples?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a)  4830    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b)  60		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c)  4,000		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5C79AF-BE66-37A8-447F-B0DCFFA00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FF0000"/>
                </a:solidFill>
              </a:rPr>
              <a:t>Answers:</a:t>
            </a: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3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1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1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4">
            <a:extLst>
              <a:ext uri="{FF2B5EF4-FFF2-40B4-BE49-F238E27FC236}">
                <a16:creationId xmlns:a16="http://schemas.microsoft.com/office/drawing/2014/main" id="{3F932F13-81AE-3744-7149-E796C698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600200"/>
          </a:xfrm>
        </p:spPr>
        <p:txBody>
          <a:bodyPr/>
          <a:lstStyle/>
          <a:p>
            <a:pPr eaLnBrk="1" hangingPunct="1"/>
            <a:br>
              <a:rPr lang="en-US" altLang="en-US" sz="2400" b="1">
                <a:solidFill>
                  <a:srgbClr val="0000FF"/>
                </a:solidFill>
              </a:rPr>
            </a:br>
            <a:r>
              <a:rPr lang="en-US" altLang="en-US" sz="2400" b="1">
                <a:solidFill>
                  <a:srgbClr val="0000FF"/>
                </a:solidFill>
              </a:rPr>
              <a:t>RULE:  </a:t>
            </a:r>
            <a:r>
              <a:rPr lang="en-US" altLang="en-US" sz="2400"/>
              <a:t>Zeros to the right of a non zero digit</a:t>
            </a:r>
            <a:br>
              <a:rPr lang="en-US" altLang="en-US" sz="2400"/>
            </a:br>
            <a:r>
              <a:rPr lang="en-US" altLang="en-US" sz="2400"/>
              <a:t>b) 	 If these zeros are sandwiched between a nonzero number and a decimal point, they are significant.</a:t>
            </a:r>
          </a:p>
        </p:txBody>
      </p:sp>
      <p:sp>
        <p:nvSpPr>
          <p:cNvPr id="25602" name="Content Placeholder 5">
            <a:extLst>
              <a:ext uri="{FF2B5EF4-FFF2-40B4-BE49-F238E27FC236}">
                <a16:creationId xmlns:a16="http://schemas.microsoft.com/office/drawing/2014/main" id="{195E63EA-201B-2E09-4364-8107752A6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How many significant digits are in each of the following examples?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a)  4830.    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b)  60.		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c)  4,000.		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82C846-B8DD-F390-6E05-037E1A3E14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FF0000"/>
                </a:solidFill>
              </a:rPr>
              <a:t>Answers:</a:t>
            </a: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4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2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4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>
            <a:extLst>
              <a:ext uri="{FF2B5EF4-FFF2-40B4-BE49-F238E27FC236}">
                <a16:creationId xmlns:a16="http://schemas.microsoft.com/office/drawing/2014/main" id="{AC27DAD2-E45C-FE5B-BCA8-624DA14B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600200"/>
          </a:xfrm>
        </p:spPr>
        <p:txBody>
          <a:bodyPr/>
          <a:lstStyle/>
          <a:p>
            <a:pPr eaLnBrk="1" hangingPunct="1"/>
            <a:br>
              <a:rPr lang="en-US" altLang="en-US" sz="2800" b="1">
                <a:solidFill>
                  <a:srgbClr val="0000FF"/>
                </a:solidFill>
              </a:rPr>
            </a:br>
            <a:r>
              <a:rPr lang="en-US" altLang="en-US" sz="2800" b="1">
                <a:solidFill>
                  <a:srgbClr val="0000FF"/>
                </a:solidFill>
              </a:rPr>
              <a:t>RULE:  </a:t>
            </a:r>
            <a:r>
              <a:rPr lang="en-US" altLang="en-US" sz="2800">
                <a:solidFill>
                  <a:srgbClr val="0000FF"/>
                </a:solidFill>
              </a:rPr>
              <a:t>All zeros to the left are not significant.</a:t>
            </a:r>
            <a:br>
              <a:rPr lang="en-US" altLang="en-US" sz="2800">
                <a:solidFill>
                  <a:srgbClr val="0000FF"/>
                </a:solidFill>
              </a:rPr>
            </a:br>
            <a:endParaRPr lang="en-US" altLang="en-US" sz="2800" b="1">
              <a:solidFill>
                <a:srgbClr val="0000FF"/>
              </a:solidFill>
            </a:endParaRPr>
          </a:p>
        </p:txBody>
      </p:sp>
      <p:sp>
        <p:nvSpPr>
          <p:cNvPr id="26626" name="Content Placeholder 5">
            <a:extLst>
              <a:ext uri="{FF2B5EF4-FFF2-40B4-BE49-F238E27FC236}">
                <a16:creationId xmlns:a16="http://schemas.microsoft.com/office/drawing/2014/main" id="{8BC572E1-032B-E067-36A0-402891319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How many significant digits are in each of the following examples?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a)  0.06    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b)  0.0047		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c)  0.005		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2BD401-9990-3947-D84A-3981BA848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FF0000"/>
                </a:solidFill>
              </a:rPr>
              <a:t>Answers:</a:t>
            </a: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1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2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1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>
            <a:extLst>
              <a:ext uri="{FF2B5EF4-FFF2-40B4-BE49-F238E27FC236}">
                <a16:creationId xmlns:a16="http://schemas.microsoft.com/office/drawing/2014/main" id="{63E5F7FE-70D6-4A94-F3A7-82CEB89B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6002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2800" b="1">
                <a:solidFill>
                  <a:srgbClr val="0000FF"/>
                </a:solidFill>
              </a:rPr>
            </a:br>
            <a:r>
              <a:rPr lang="en-US" altLang="en-US" sz="2800" b="1">
                <a:solidFill>
                  <a:srgbClr val="0000FF"/>
                </a:solidFill>
              </a:rPr>
              <a:t>RULE:  </a:t>
            </a:r>
            <a:r>
              <a:rPr lang="en-US" altLang="en-US" sz="2800">
                <a:solidFill>
                  <a:srgbClr val="0000FF"/>
                </a:solidFill>
              </a:rPr>
              <a:t>All zeros to the right of a decimal point are significant (not at the left)</a:t>
            </a:r>
            <a:br>
              <a:rPr lang="en-US" altLang="en-US" sz="2800">
                <a:solidFill>
                  <a:srgbClr val="0000FF"/>
                </a:solidFill>
              </a:rPr>
            </a:br>
            <a:endParaRPr lang="en-US" altLang="en-US" sz="2800" b="1">
              <a:solidFill>
                <a:srgbClr val="0000FF"/>
              </a:solidFill>
            </a:endParaRPr>
          </a:p>
        </p:txBody>
      </p:sp>
      <p:sp>
        <p:nvSpPr>
          <p:cNvPr id="27650" name="Content Placeholder 5">
            <a:extLst>
              <a:ext uri="{FF2B5EF4-FFF2-40B4-BE49-F238E27FC236}">
                <a16:creationId xmlns:a16="http://schemas.microsoft.com/office/drawing/2014/main" id="{A9CB67D7-5642-FB50-32AF-47534B0B0F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How many significant digits are in each of the following examples?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a)  .870    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b)  8.0		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c)  16.40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d)  35.000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e)  1.60		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E9474D-32BB-774D-A2A5-64292F619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FF0000"/>
                </a:solidFill>
              </a:rPr>
              <a:t>Answers:</a:t>
            </a: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3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2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4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5</a:t>
            </a:r>
          </a:p>
          <a:p>
            <a:pPr algn="ctr" eaLnBrk="1" hangingPunct="1">
              <a:buFont typeface="Arial" panose="020B0604020202020204" pitchFamily="34" charset="0"/>
              <a:buAutoNum type="alphaLcParenR"/>
            </a:pPr>
            <a:r>
              <a:rPr lang="en-US" altLang="en-US"/>
              <a:t>3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25C7-378D-46B3-52FE-C7F5DFB9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Upper &amp;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9971-6EEC-1B94-B3F5-79FFEDBA96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416E3-5434-9AFD-76CA-B1EE0AE611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1236</Words>
  <Application>Microsoft Macintosh PowerPoint</Application>
  <PresentationFormat>Widescreen</PresentationFormat>
  <Paragraphs>255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Comic Sans MS</vt:lpstr>
      <vt:lpstr>Office Theme</vt:lpstr>
      <vt:lpstr>Microsoft Equation 3.0</vt:lpstr>
      <vt:lpstr>MathType 4.0 Equation</vt:lpstr>
      <vt:lpstr>Significant Figure</vt:lpstr>
      <vt:lpstr>What are significant digits?</vt:lpstr>
      <vt:lpstr> RULE:  If a number contains no zeros, all of the digits are significant. </vt:lpstr>
      <vt:lpstr>RULE:  All zeros between two non zero digits are significant. </vt:lpstr>
      <vt:lpstr>RULE:  Zeros to the right of a non zero digit a)   If they are to the right of a nonzero number but not sandwiched between nonzero and decimal point, they are not significant. </vt:lpstr>
      <vt:lpstr> RULE:  Zeros to the right of a non zero digit b)   If these zeros are sandwiched between a nonzero number and a decimal point, they are significant.</vt:lpstr>
      <vt:lpstr> RULE:  All zeros to the left are not significant. </vt:lpstr>
      <vt:lpstr> RULE:  All zeros to the right of a decimal point are significant (not at the left) </vt:lpstr>
      <vt:lpstr>Upper &amp; Lower Bounds</vt:lpstr>
      <vt:lpstr>Upper &amp; Lower Bounds</vt:lpstr>
      <vt:lpstr>Upper &amp; Lower Bounds</vt:lpstr>
      <vt:lpstr>Upper &amp; Lower Bounds</vt:lpstr>
      <vt:lpstr>Upper &amp; Lower Bounds</vt:lpstr>
      <vt:lpstr>Upper &amp; Lower Bounds</vt:lpstr>
      <vt:lpstr>Speed Distance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Velocity-Time Graphs</vt:lpstr>
      <vt:lpstr>Velocity- Time Graphs</vt:lpstr>
      <vt:lpstr>Velocity-Time Graphs</vt:lpstr>
      <vt:lpstr>PowerPoint Presentation</vt:lpstr>
      <vt:lpstr>Number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Symbols</vt:lpstr>
      <vt:lpstr>Arithmetic Sequence</vt:lpstr>
      <vt:lpstr>PowerPoint Presentation</vt:lpstr>
      <vt:lpstr>PowerPoint Presentation</vt:lpstr>
      <vt:lpstr>Exponent Rules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Significant Figure</dc:title>
  <dc:creator>Microsoft Office User</dc:creator>
  <cp:lastModifiedBy>Microsoft Office User</cp:lastModifiedBy>
  <cp:revision>7</cp:revision>
  <dcterms:created xsi:type="dcterms:W3CDTF">2024-01-16T01:18:26Z</dcterms:created>
  <dcterms:modified xsi:type="dcterms:W3CDTF">2024-01-16T01:28:04Z</dcterms:modified>
</cp:coreProperties>
</file>