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8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01" r:id="rId19"/>
    <p:sldId id="31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3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3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777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2377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1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7/6/23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45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7/6/23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20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91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4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5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94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8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9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7/6/23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2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7/6/23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8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7/6/23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7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4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214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6" Type="http://schemas.openxmlformats.org/officeDocument/2006/relationships/image" Target="../media/image47.png"/><Relationship Id="rId5" Type="http://schemas.openxmlformats.org/officeDocument/2006/relationships/image" Target="../media/image43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6" Type="http://schemas.openxmlformats.org/officeDocument/2006/relationships/image" Target="../media/image50.png"/><Relationship Id="rId5" Type="http://schemas.openxmlformats.org/officeDocument/2006/relationships/image" Target="../media/image43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6" Type="http://schemas.openxmlformats.org/officeDocument/2006/relationships/image" Target="../media/image54.png"/><Relationship Id="rId5" Type="http://schemas.openxmlformats.org/officeDocument/2006/relationships/image" Target="../media/image10.tmp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14.png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6" Type="http://schemas.openxmlformats.org/officeDocument/2006/relationships/image" Target="../media/image53.png"/><Relationship Id="rId5" Type="http://schemas.openxmlformats.org/officeDocument/2006/relationships/image" Target="../media/image31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11.tmp"/><Relationship Id="rId7" Type="http://schemas.openxmlformats.org/officeDocument/2006/relationships/image" Target="../media/image6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13.tmp"/><Relationship Id="rId10" Type="http://schemas.openxmlformats.org/officeDocument/2006/relationships/image" Target="../media/image69.png"/><Relationship Id="rId4" Type="http://schemas.openxmlformats.org/officeDocument/2006/relationships/image" Target="../media/image12.tmp"/><Relationship Id="rId9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14.tmp"/><Relationship Id="rId7" Type="http://schemas.openxmlformats.org/officeDocument/2006/relationships/image" Target="../media/image18.tmp"/><Relationship Id="rId12" Type="http://schemas.openxmlformats.org/officeDocument/2006/relationships/image" Target="../media/image8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png"/><Relationship Id="rId1" Type="http://schemas.openxmlformats.org/officeDocument/2006/relationships/tags" Target="../tags/tag17.xml"/><Relationship Id="rId6" Type="http://schemas.openxmlformats.org/officeDocument/2006/relationships/image" Target="../media/image17.tmp"/><Relationship Id="rId11" Type="http://schemas.openxmlformats.org/officeDocument/2006/relationships/image" Target="../media/image79.png"/><Relationship Id="rId5" Type="http://schemas.openxmlformats.org/officeDocument/2006/relationships/image" Target="../media/image16.tmp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15.tmp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tmp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8.tmp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8.tmp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9.tmp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8754" y="303097"/>
            <a:ext cx="67192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Graphing Linear Equations in Slope-Intercept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4649" y="2183785"/>
                <a:ext cx="992916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can you describe the graph of the equation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algn="ctr"/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Students will be able to find the slope of a line.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Students will be able to use slope-intercept form to graph a linear equation.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49" y="2183785"/>
                <a:ext cx="9929168" cy="2677656"/>
              </a:xfrm>
              <a:prstGeom prst="rect">
                <a:avLst/>
              </a:prstGeom>
              <a:blipFill rotWithShape="0">
                <a:blip r:embed="rId3"/>
                <a:stretch>
                  <a:fillRect l="-1106" t="-2278" b="-5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1322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003" y="260661"/>
            <a:ext cx="1014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find the slope of a line.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0003" y="971317"/>
            <a:ext cx="104805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points represented by each table lie on a line.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you find the slope of each line from the table?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slope of each line?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18652"/>
              </p:ext>
            </p:extLst>
          </p:nvPr>
        </p:nvGraphicFramePr>
        <p:xfrm>
          <a:off x="1275254" y="2543748"/>
          <a:ext cx="1357586" cy="1897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815495" y="2282138"/>
            <a:ext cx="10480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any two points from the table and use the slope formula.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632840" y="2894150"/>
                <a:ext cx="203874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07988">
                  <a:tabLst>
                    <a:tab pos="30892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(4 ,20)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−(7,14)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840" y="2894150"/>
                <a:ext cx="2038749" cy="9541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434947" y="2805358"/>
                <a:ext cx="2850010" cy="1912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07988">
                  <a:tabLst>
                    <a:tab pos="30892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4  , 20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−7,−14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ba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−3  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6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47466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947" y="2805358"/>
                <a:ext cx="2850010" cy="19125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178017" y="2985888"/>
                <a:ext cx="1019375" cy="649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07988">
                  <a:tabLst>
                    <a:tab pos="30892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017" y="2985888"/>
                <a:ext cx="1019375" cy="6497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78017" y="5255771"/>
                <a:ext cx="3641191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07988">
                  <a:tabLst>
                    <a:tab pos="30892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017" y="5255771"/>
                <a:ext cx="3641191" cy="90178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7660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uiExpand="1" build="p"/>
      <p:bldP spid="19" grpId="0" build="p"/>
      <p:bldP spid="20" grpId="0" build="p"/>
      <p:bldP spid="21" grpId="0" build="p"/>
      <p:bldP spid="22" grpId="0" build="p"/>
      <p:bldP spid="2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003" y="260661"/>
            <a:ext cx="1014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find the slope of a line.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0003" y="971317"/>
            <a:ext cx="104805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points represented by each table lie on a line.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you find the slope of each line from the table?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slope of each line?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15495" y="2282138"/>
            <a:ext cx="10480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any two points from the table and use the slope formula.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632840" y="2894150"/>
                <a:ext cx="203874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07988">
                  <a:tabLst>
                    <a:tab pos="30892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(1 ,2)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−(3,2)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840" y="2894150"/>
                <a:ext cx="2038749" cy="9541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434947" y="2805358"/>
                <a:ext cx="2850010" cy="1912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07988">
                  <a:tabLst>
                    <a:tab pos="30892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1  , 2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−3,−2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ba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−2  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0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47466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947" y="2805358"/>
                <a:ext cx="2850010" cy="19125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178017" y="2985888"/>
                <a:ext cx="1019375" cy="649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07988">
                  <a:tabLst>
                    <a:tab pos="30892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017" y="2985888"/>
                <a:ext cx="1019375" cy="6497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78017" y="5255771"/>
                <a:ext cx="3641191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07988">
                  <a:tabLst>
                    <a:tab pos="30892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017" y="5255771"/>
                <a:ext cx="3641191" cy="90178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240585"/>
              </p:ext>
            </p:extLst>
          </p:nvPr>
        </p:nvGraphicFramePr>
        <p:xfrm>
          <a:off x="1052994" y="2543748"/>
          <a:ext cx="1357586" cy="1897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221759" y="2990843"/>
            <a:ext cx="58073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07988">
              <a:tabLst>
                <a:tab pos="3089275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there is no change in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407988">
              <a:tabLst>
                <a:tab pos="3089275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kind of line is this?</a:t>
            </a:r>
          </a:p>
          <a:p>
            <a:pPr defTabSz="407988">
              <a:tabLst>
                <a:tab pos="3089275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</a:t>
            </a:r>
          </a:p>
          <a:p>
            <a:pPr defTabSz="407988">
              <a:tabLst>
                <a:tab pos="3089275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07988">
              <a:tabLst>
                <a:tab pos="3089275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Horizontal line has zero slope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348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build="p"/>
      <p:bldP spid="19" grpId="0" build="p"/>
      <p:bldP spid="20" grpId="0" build="p"/>
      <p:bldP spid="21" grpId="0" build="p"/>
      <p:bldP spid="22" grpId="0" build="p"/>
      <p:bldP spid="23" grpId="0" build="p"/>
      <p:bldP spid="1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003" y="260661"/>
            <a:ext cx="1014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find the slope of a line.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0003" y="971317"/>
            <a:ext cx="104805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points represented by each table lie on a line.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you find the slope of each line from the table?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slope of each line?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15495" y="2282138"/>
            <a:ext cx="10480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any two points from the table and use the slope formula.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632840" y="2894150"/>
                <a:ext cx="203874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07988">
                  <a:tabLst>
                    <a:tab pos="30892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(−3,9)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−(−3,0)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840" y="2894150"/>
                <a:ext cx="2038749" cy="9541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434947" y="2805358"/>
                <a:ext cx="2850010" cy="1912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07988">
                  <a:tabLst>
                    <a:tab pos="30892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−3 ,9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3, 0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ba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0  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9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47466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947" y="2805358"/>
                <a:ext cx="2850010" cy="19125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178017" y="2985888"/>
                <a:ext cx="1019375" cy="649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07988">
                  <a:tabLst>
                    <a:tab pos="30892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017" y="2985888"/>
                <a:ext cx="1019375" cy="6497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78017" y="5532884"/>
                <a:ext cx="5864617" cy="715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07988">
                  <a:tabLst>
                    <a:tab pos="3089275" algn="l"/>
                  </a:tabLs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2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undefined or no slope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017" y="5532884"/>
                <a:ext cx="5864617" cy="715324"/>
              </a:xfrm>
              <a:prstGeom prst="rect">
                <a:avLst/>
              </a:prstGeom>
              <a:blipFill rotWithShape="0">
                <a:blip r:embed="rId6"/>
                <a:stretch>
                  <a:fillRect b="-9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899994" y="2805358"/>
            <a:ext cx="54494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07988">
              <a:tabLst>
                <a:tab pos="3089275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there is no change in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407988">
              <a:tabLst>
                <a:tab pos="3089275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kind of line is this?</a:t>
            </a:r>
          </a:p>
          <a:p>
            <a:pPr defTabSz="407988">
              <a:tabLst>
                <a:tab pos="3089275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</a:t>
            </a:r>
          </a:p>
          <a:p>
            <a:pPr defTabSz="407988">
              <a:tabLst>
                <a:tab pos="3089275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07988">
              <a:tabLst>
                <a:tab pos="3089275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Vertical line has undefined slope or no slope.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303555"/>
              </p:ext>
            </p:extLst>
          </p:nvPr>
        </p:nvGraphicFramePr>
        <p:xfrm>
          <a:off x="848956" y="2543748"/>
          <a:ext cx="1357586" cy="1897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4739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build="p"/>
      <p:bldP spid="19" grpId="0" build="p"/>
      <p:bldP spid="20" grpId="0" build="p"/>
      <p:bldP spid="21" grpId="0" build="p"/>
      <p:bldP spid="22" grpId="0" build="p"/>
      <p:bldP spid="23" grpId="0" build="p"/>
      <p:bldP spid="1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003" y="166624"/>
            <a:ext cx="10140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Students will be able to use slope-intercept form to graph a linear equation.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9536" y="1301261"/>
                <a:ext cx="1126083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linear equation written in the form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 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slope-intercept form.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slope of the line is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the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-intercept of the line is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36" y="1301261"/>
                <a:ext cx="11260831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1137" t="-2710" r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006932" y="4430341"/>
                <a:ext cx="700639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07988">
                  <a:tabLst>
                    <a:tab pos="3089275" algn="l"/>
                  </a:tabLst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linear equation written in form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is a 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function.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407988">
                  <a:tabLst>
                    <a:tab pos="3089275" algn="l"/>
                  </a:tabLst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graph of a constant function is a horizontal line.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932" y="4430341"/>
                <a:ext cx="7006392" cy="1815882"/>
              </a:xfrm>
              <a:prstGeom prst="rect">
                <a:avLst/>
              </a:prstGeom>
              <a:blipFill rotWithShape="0">
                <a:blip r:embed="rId4"/>
                <a:stretch>
                  <a:fillRect l="-1739" t="-3691" r="-1652" b="-8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ular Callout 2"/>
          <p:cNvSpPr/>
          <p:nvPr/>
        </p:nvSpPr>
        <p:spPr>
          <a:xfrm>
            <a:off x="5450047" y="3724572"/>
            <a:ext cx="819807" cy="517140"/>
          </a:xfrm>
          <a:prstGeom prst="wedgeRoundRectCallout">
            <a:avLst>
              <a:gd name="adj1" fmla="val -18705"/>
              <a:gd name="adj2" fmla="val -9204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6427509" y="3724572"/>
            <a:ext cx="1287083" cy="517140"/>
          </a:xfrm>
          <a:prstGeom prst="wedgeRoundRectCallout">
            <a:avLst>
              <a:gd name="adj1" fmla="val -34629"/>
              <a:gd name="adj2" fmla="val -10424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-intercept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esmos | Untitled - Internet Explorer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9" t="13333" r="274" b="1609"/>
          <a:stretch/>
        </p:blipFill>
        <p:spPr>
          <a:xfrm>
            <a:off x="380638" y="2708245"/>
            <a:ext cx="4377560" cy="3989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1861562" y="2906608"/>
                <a:ext cx="811369" cy="4121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562" y="2906608"/>
                <a:ext cx="811369" cy="412124"/>
              </a:xfrm>
              <a:prstGeom prst="roundRect">
                <a:avLst/>
              </a:prstGeom>
              <a:blipFill rotWithShape="0">
                <a:blip r:embed="rId6"/>
                <a:stretch>
                  <a:fillRect b="-89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2916848" y="3637120"/>
                <a:ext cx="1723516" cy="4121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848" y="3637120"/>
                <a:ext cx="1723516" cy="412124"/>
              </a:xfrm>
              <a:prstGeom prst="roundRect">
                <a:avLst/>
              </a:prstGeom>
              <a:blipFill rotWithShape="0">
                <a:blip r:embed="rId7"/>
                <a:stretch>
                  <a:fillRect b="-29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109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build="p"/>
      <p:bldP spid="12" grpId="0" build="p"/>
      <p:bldP spid="3" grpId="0" animBg="1"/>
      <p:bldP spid="14" grpId="0" animBg="1"/>
      <p:bldP spid="15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003" y="166624"/>
            <a:ext cx="10140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Students will be able to use slope-intercept form to graph a linear equation.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9536" y="1301261"/>
            <a:ext cx="1126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slope and the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-intercept of the graph of each linear equation.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05389" y="2176538"/>
                <a:ext cx="246281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07988">
                  <a:tabLst>
                    <a:tab pos="30892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−4</m:t>
                      </m:r>
                    </m:oMath>
                  </m:oMathPara>
                </a14:m>
                <a:endParaRPr lang="en-US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407988">
                  <a:tabLst>
                    <a:tab pos="30892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+(−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89" y="2176538"/>
                <a:ext cx="2462814" cy="9541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05817" y="2176538"/>
                <a:ext cx="230826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07988">
                  <a:tabLst>
                    <a:tab pos="30892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=6.5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407988">
                  <a:tabLst>
                    <a:tab pos="30892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+6.5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817" y="2176538"/>
                <a:ext cx="2308268" cy="9541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06244" y="2176538"/>
                <a:ext cx="244685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07988">
                  <a:tabLst>
                    <a:tab pos="30892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−5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=−2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407988">
                  <a:tabLst>
                    <a:tab pos="30892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=−5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244" y="2176538"/>
                <a:ext cx="2446859" cy="9541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99945" y="4672892"/>
                <a:ext cx="23082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07988">
                  <a:tabLst>
                    <a:tab pos="30892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45" y="4672892"/>
                <a:ext cx="2308268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-Right Arrow Callout 4"/>
          <p:cNvSpPr/>
          <p:nvPr/>
        </p:nvSpPr>
        <p:spPr>
          <a:xfrm rot="16200000">
            <a:off x="892054" y="3595077"/>
            <a:ext cx="1545464" cy="659014"/>
          </a:xfrm>
          <a:prstGeom prst="leftRightArrowCallout">
            <a:avLst>
              <a:gd name="adj1" fmla="val 14722"/>
              <a:gd name="adj2" fmla="val 25000"/>
              <a:gd name="adj3" fmla="val 25000"/>
              <a:gd name="adj4" fmla="val 26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</a:p>
        </p:txBody>
      </p:sp>
      <p:sp>
        <p:nvSpPr>
          <p:cNvPr id="18" name="Left-Right Arrow Callout 17"/>
          <p:cNvSpPr/>
          <p:nvPr/>
        </p:nvSpPr>
        <p:spPr>
          <a:xfrm rot="16200000">
            <a:off x="1834714" y="3335856"/>
            <a:ext cx="1545464" cy="1226301"/>
          </a:xfrm>
          <a:prstGeom prst="leftRightArrowCallout">
            <a:avLst>
              <a:gd name="adj1" fmla="val 10565"/>
              <a:gd name="adj2" fmla="val 19477"/>
              <a:gd name="adj3" fmla="val 13953"/>
              <a:gd name="adj4" fmla="val 262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-intercept</a:t>
            </a:r>
            <a:endParaRPr 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4092" y="5572592"/>
            <a:ext cx="25523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= 3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-intercept = -4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62193" y="4672892"/>
                <a:ext cx="23082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07988">
                  <a:tabLst>
                    <a:tab pos="30892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193" y="4672892"/>
                <a:ext cx="2308268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-Right Arrow Callout 20"/>
          <p:cNvSpPr/>
          <p:nvPr/>
        </p:nvSpPr>
        <p:spPr>
          <a:xfrm rot="16200000">
            <a:off x="4954302" y="3595077"/>
            <a:ext cx="1545464" cy="659014"/>
          </a:xfrm>
          <a:prstGeom prst="leftRightArrowCallout">
            <a:avLst>
              <a:gd name="adj1" fmla="val 14722"/>
              <a:gd name="adj2" fmla="val 25000"/>
              <a:gd name="adj3" fmla="val 25000"/>
              <a:gd name="adj4" fmla="val 26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</a:p>
        </p:txBody>
      </p:sp>
      <p:sp>
        <p:nvSpPr>
          <p:cNvPr id="22" name="Left-Right Arrow Callout 21"/>
          <p:cNvSpPr/>
          <p:nvPr/>
        </p:nvSpPr>
        <p:spPr>
          <a:xfrm rot="16200000">
            <a:off x="5896962" y="3335856"/>
            <a:ext cx="1545464" cy="1226301"/>
          </a:xfrm>
          <a:prstGeom prst="leftRightArrowCallout">
            <a:avLst>
              <a:gd name="adj1" fmla="val 10565"/>
              <a:gd name="adj2" fmla="val 19477"/>
              <a:gd name="adj3" fmla="val 13953"/>
              <a:gd name="adj4" fmla="val 262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-intercept</a:t>
            </a:r>
            <a:endParaRPr 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86340" y="5572592"/>
            <a:ext cx="25523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= 0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-intercept = 6.5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840665" y="4648468"/>
                <a:ext cx="23082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07988">
                  <a:tabLst>
                    <a:tab pos="30892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665" y="4648468"/>
                <a:ext cx="2308268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eft-Right Arrow Callout 24"/>
          <p:cNvSpPr/>
          <p:nvPr/>
        </p:nvSpPr>
        <p:spPr>
          <a:xfrm rot="16200000">
            <a:off x="9132774" y="3570653"/>
            <a:ext cx="1545464" cy="659014"/>
          </a:xfrm>
          <a:prstGeom prst="leftRightArrowCallout">
            <a:avLst>
              <a:gd name="adj1" fmla="val 14722"/>
              <a:gd name="adj2" fmla="val 25000"/>
              <a:gd name="adj3" fmla="val 25000"/>
              <a:gd name="adj4" fmla="val 26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</a:p>
        </p:txBody>
      </p:sp>
      <p:sp>
        <p:nvSpPr>
          <p:cNvPr id="26" name="Left-Right Arrow Callout 25"/>
          <p:cNvSpPr/>
          <p:nvPr/>
        </p:nvSpPr>
        <p:spPr>
          <a:xfrm rot="16200000">
            <a:off x="10075434" y="3311432"/>
            <a:ext cx="1545464" cy="1226301"/>
          </a:xfrm>
          <a:prstGeom prst="leftRightArrowCallout">
            <a:avLst>
              <a:gd name="adj1" fmla="val 10565"/>
              <a:gd name="adj2" fmla="val 19477"/>
              <a:gd name="adj3" fmla="val 13953"/>
              <a:gd name="adj4" fmla="val 262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-intercept</a:t>
            </a:r>
            <a:endParaRPr 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64812" y="5548168"/>
            <a:ext cx="25523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= -5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-intercept = 2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08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build="p"/>
      <p:bldP spid="12" grpId="0" uiExpand="1" build="p"/>
      <p:bldP spid="10" grpId="0" uiExpand="1" build="p"/>
      <p:bldP spid="13" grpId="0" uiExpand="1" build="p"/>
      <p:bldP spid="16" grpId="0" build="p"/>
      <p:bldP spid="5" grpId="0" animBg="1"/>
      <p:bldP spid="5" grpId="1" animBg="1"/>
      <p:bldP spid="18" grpId="0" animBg="1"/>
      <p:bldP spid="19" grpId="0" uiExpand="1" build="p"/>
      <p:bldP spid="20" grpId="0" build="p"/>
      <p:bldP spid="21" grpId="0" animBg="1"/>
      <p:bldP spid="21" grpId="1" animBg="1"/>
      <p:bldP spid="22" grpId="0" animBg="1"/>
      <p:bldP spid="23" grpId="0" build="p"/>
      <p:bldP spid="24" grpId="0" build="p"/>
      <p:bldP spid="25" grpId="0" animBg="1"/>
      <p:bldP spid="25" grpId="1" animBg="1"/>
      <p:bldP spid="26" grpId="0" animBg="1"/>
      <p:bldP spid="2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003" y="166624"/>
            <a:ext cx="101407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Try!!</a:t>
            </a:r>
          </a:p>
          <a:p>
            <a:pPr marL="463550" indent="-46355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Students will be able to use slope-intercept form to graph a linear equation.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0003" y="1562871"/>
            <a:ext cx="1126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slope and the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-intercept of the graph of each linear equation.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36920" y="2460318"/>
                <a:ext cx="24628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07988">
                  <a:tabLst>
                    <a:tab pos="30892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=−6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en-US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20" y="2460318"/>
                <a:ext cx="2462814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37348" y="2460318"/>
                <a:ext cx="230826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07988">
                  <a:tabLst>
                    <a:tab pos="30892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=8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407988">
                  <a:tabLst>
                    <a:tab pos="30892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+8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348" y="2460318"/>
                <a:ext cx="2308268" cy="9541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37775" y="2460318"/>
                <a:ext cx="2446859" cy="1032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07988">
                  <a:tabLst>
                    <a:tab pos="30892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+4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=−10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407988">
                  <a:tabLst>
                    <a:tab pos="30892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m:rPr>
                              <m:brk m:alnAt="6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box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775" y="2460318"/>
                <a:ext cx="2446859" cy="103259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754526" y="3335595"/>
            <a:ext cx="25523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= -6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-intercept = 1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93314" y="3706886"/>
            <a:ext cx="25523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= 0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-intercept = 8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737775" y="3812648"/>
                <a:ext cx="2552302" cy="1037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Slope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box>
                      <m:box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e>
                    </m:box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-intercept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box>
                      <m:box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775" y="3812648"/>
                <a:ext cx="2552302" cy="1037848"/>
              </a:xfrm>
              <a:prstGeom prst="rect">
                <a:avLst/>
              </a:prstGeom>
              <a:blipFill rotWithShape="0">
                <a:blip r:embed="rId6"/>
                <a:stretch>
                  <a:fillRect l="-4773" t="-584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0659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build="p"/>
      <p:bldP spid="12" grpId="0" build="p"/>
      <p:bldP spid="10" grpId="0" build="p"/>
      <p:bldP spid="13" grpId="0" build="p"/>
      <p:bldP spid="19" grpId="0" build="p"/>
      <p:bldP spid="23" grpId="0" build="p"/>
      <p:bldP spid="2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esmos | Untitled - Internet Explor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6" t="13333"/>
          <a:stretch/>
        </p:blipFill>
        <p:spPr>
          <a:xfrm>
            <a:off x="5751828" y="1246855"/>
            <a:ext cx="5596758" cy="5241573"/>
          </a:xfrm>
          <a:prstGeom prst="rect">
            <a:avLst/>
          </a:prstGeom>
        </p:spPr>
      </p:pic>
      <p:pic>
        <p:nvPicPr>
          <p:cNvPr id="4" name="Picture 3" descr="Desmos | Untitled - Internet Explorer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9" t="13333"/>
          <a:stretch/>
        </p:blipFill>
        <p:spPr>
          <a:xfrm>
            <a:off x="5751828" y="1246855"/>
            <a:ext cx="5596758" cy="5228584"/>
          </a:xfrm>
          <a:prstGeom prst="rect">
            <a:avLst/>
          </a:prstGeom>
        </p:spPr>
      </p:pic>
      <p:pic>
        <p:nvPicPr>
          <p:cNvPr id="5" name="Picture 4" descr="Desmos | Untitled - Internet Explorer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6" t="13104"/>
          <a:stretch/>
        </p:blipFill>
        <p:spPr>
          <a:xfrm>
            <a:off x="5751828" y="1261930"/>
            <a:ext cx="5607234" cy="521350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0003" y="166624"/>
            <a:ext cx="10140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Students will be able to use slope-intercept form to graph a linear equation.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0003" y="1562871"/>
                <a:ext cx="11260831" cy="565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Graph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box>
                      <m:box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e>
                    </m:box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03" y="1562871"/>
                <a:ext cx="11260831" cy="565091"/>
              </a:xfrm>
              <a:prstGeom prst="rect">
                <a:avLst/>
              </a:prstGeom>
              <a:blipFill rotWithShape="0">
                <a:blip r:embed="rId6"/>
                <a:stretch>
                  <a:fillRect l="-1082" t="-10753" b="-21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40003" y="2208558"/>
            <a:ext cx="470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07988">
              <a:tabLst>
                <a:tab pos="3089275" algn="l"/>
              </a:tabLst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slope and </a:t>
            </a:r>
            <a:r>
              <a:rPr lang="en-US" sz="2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95670" y="2812640"/>
                <a:ext cx="5334886" cy="3777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Slope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box>
                      <m:box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e>
                    </m:box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-intercept = 3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Plot the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-intercept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the slope to find another point</a:t>
                </a: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Slope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𝑟𝑖𝑠𝑒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𝑟𝑢𝑛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Draw a line through the two points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70" y="2812640"/>
                <a:ext cx="5334886" cy="3777188"/>
              </a:xfrm>
              <a:prstGeom prst="rect">
                <a:avLst/>
              </a:prstGeom>
              <a:blipFill rotWithShape="0">
                <a:blip r:embed="rId7"/>
                <a:stretch>
                  <a:fillRect l="-2286" t="-1613" b="-3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7797308" y="2223461"/>
                <a:ext cx="811369" cy="4121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(0,3)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308" y="2223461"/>
                <a:ext cx="811369" cy="412124"/>
              </a:xfrm>
              <a:prstGeom prst="roundRect">
                <a:avLst/>
              </a:prstGeom>
              <a:blipFill rotWithShape="0">
                <a:blip r:embed="rId8"/>
                <a:stretch>
                  <a:fillRect b="-89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/>
          <p:cNvSpPr/>
          <p:nvPr/>
        </p:nvSpPr>
        <p:spPr>
          <a:xfrm rot="5400000">
            <a:off x="7751065" y="2993001"/>
            <a:ext cx="1478393" cy="1853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/>
              <p:cNvSpPr/>
              <p:nvPr/>
            </p:nvSpPr>
            <p:spPr>
              <a:xfrm>
                <a:off x="6962659" y="2812640"/>
                <a:ext cx="1779617" cy="4121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rise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</mc:Choice>
        <mc:Fallback xmlns="">
          <p:sp>
            <p:nvSpPr>
              <p:cNvPr id="16" name="Rounded 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659" y="2812640"/>
                <a:ext cx="1779617" cy="412124"/>
              </a:xfrm>
              <a:prstGeom prst="roundRect">
                <a:avLst/>
              </a:prstGeom>
              <a:blipFill rotWithShape="0">
                <a:blip r:embed="rId9"/>
                <a:stretch>
                  <a:fillRect t="-1471"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Arrow 16"/>
          <p:cNvSpPr/>
          <p:nvPr/>
        </p:nvSpPr>
        <p:spPr>
          <a:xfrm>
            <a:off x="8527758" y="3844174"/>
            <a:ext cx="2161707" cy="103682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8804191" y="3824855"/>
                <a:ext cx="1723516" cy="4121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191" y="3824855"/>
                <a:ext cx="1723516" cy="412124"/>
              </a:xfrm>
              <a:prstGeom prst="roundRect">
                <a:avLst/>
              </a:prstGeom>
              <a:blipFill rotWithShape="0">
                <a:blip r:embed="rId10"/>
                <a:stretch>
                  <a:fillRect t="-1471"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10343294" y="3938468"/>
                <a:ext cx="811369" cy="4121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(4,0)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3294" y="3938468"/>
                <a:ext cx="811369" cy="412124"/>
              </a:xfrm>
              <a:prstGeom prst="roundRect">
                <a:avLst/>
              </a:prstGeom>
              <a:blipFill rotWithShape="0">
                <a:blip r:embed="rId11"/>
                <a:stretch>
                  <a:fillRect b="-73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3503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build="p"/>
      <p:bldP spid="12" grpId="0" build="p"/>
      <p:bldP spid="19" grpId="0" uiExpand="1" build="p"/>
      <p:bldP spid="14" grpId="0"/>
      <p:bldP spid="15" grpId="0" animBg="1"/>
      <p:bldP spid="16" grpId="0"/>
      <p:bldP spid="17" grpId="0" animBg="1"/>
      <p:bldP spid="18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esmos | Untitled - Internet Explor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9" t="13333"/>
          <a:stretch/>
        </p:blipFill>
        <p:spPr>
          <a:xfrm>
            <a:off x="5758560" y="1233388"/>
            <a:ext cx="5700234" cy="5325253"/>
          </a:xfrm>
          <a:prstGeom prst="rect">
            <a:avLst/>
          </a:prstGeom>
        </p:spPr>
      </p:pic>
      <p:pic>
        <p:nvPicPr>
          <p:cNvPr id="8" name="Picture 7" descr="Desmos | Untitled - Internet Explorer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1" t="13146"/>
          <a:stretch/>
        </p:blipFill>
        <p:spPr>
          <a:xfrm>
            <a:off x="5758560" y="1233388"/>
            <a:ext cx="5700234" cy="5289714"/>
          </a:xfrm>
          <a:prstGeom prst="rect">
            <a:avLst/>
          </a:prstGeom>
        </p:spPr>
      </p:pic>
      <p:pic>
        <p:nvPicPr>
          <p:cNvPr id="7" name="Picture 6" descr="Desmos | Untitled - Internet Explorer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1" t="13146"/>
          <a:stretch/>
        </p:blipFill>
        <p:spPr>
          <a:xfrm>
            <a:off x="5758560" y="1233388"/>
            <a:ext cx="5715503" cy="5325253"/>
          </a:xfrm>
          <a:prstGeom prst="rect">
            <a:avLst/>
          </a:prstGeom>
        </p:spPr>
      </p:pic>
      <p:pic>
        <p:nvPicPr>
          <p:cNvPr id="9" name="Picture 8" descr="Desmos | Untitled - Internet Explorer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6" t="13146"/>
          <a:stretch/>
        </p:blipFill>
        <p:spPr>
          <a:xfrm>
            <a:off x="5771439" y="1220509"/>
            <a:ext cx="5700234" cy="5343320"/>
          </a:xfrm>
          <a:prstGeom prst="rect">
            <a:avLst/>
          </a:prstGeom>
        </p:spPr>
      </p:pic>
      <p:pic>
        <p:nvPicPr>
          <p:cNvPr id="10" name="Picture 9" descr="Desmos | Untitled - Internet Explorer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61" t="12958"/>
          <a:stretch/>
        </p:blipFill>
        <p:spPr>
          <a:xfrm>
            <a:off x="5778839" y="1228200"/>
            <a:ext cx="5679955" cy="53250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0919" y="-40736"/>
            <a:ext cx="101407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Try!!</a:t>
            </a:r>
          </a:p>
          <a:p>
            <a:pPr marL="463550" indent="-46355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Students will be able to use slope-intercept form to graph a linear equation.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9527" y="1269354"/>
                <a:ext cx="357525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Graph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+6=0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+6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27" y="1269354"/>
                <a:ext cx="3575252" cy="954107"/>
              </a:xfrm>
              <a:prstGeom prst="rect">
                <a:avLst/>
              </a:prstGeom>
              <a:blipFill rotWithShape="0">
                <a:blip r:embed="rId8"/>
                <a:stretch>
                  <a:fillRect l="-3584" t="-6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40003" y="2208558"/>
            <a:ext cx="470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07988">
              <a:tabLst>
                <a:tab pos="3089275" algn="l"/>
              </a:tabLst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slope and </a:t>
            </a:r>
            <a:r>
              <a:rPr lang="en-US" sz="2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95670" y="2812640"/>
                <a:ext cx="5334886" cy="3777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Slope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-intercept = 6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Plot the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-intercept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the slope to find another point</a:t>
                </a: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Slope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𝑟𝑖𝑠𝑒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𝑟𝑢𝑛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Draw a line through the two points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70" y="2812640"/>
                <a:ext cx="5334886" cy="3777188"/>
              </a:xfrm>
              <a:prstGeom prst="rect">
                <a:avLst/>
              </a:prstGeom>
              <a:blipFill rotWithShape="0">
                <a:blip r:embed="rId9"/>
                <a:stretch>
                  <a:fillRect l="-2286" t="-1613" b="-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8506576" y="2206259"/>
                <a:ext cx="811369" cy="4121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(0,6)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576" y="2206259"/>
                <a:ext cx="811369" cy="412124"/>
              </a:xfrm>
              <a:prstGeom prst="roundRect">
                <a:avLst/>
              </a:prstGeom>
              <a:blipFill rotWithShape="0">
                <a:blip r:embed="rId10"/>
                <a:stretch>
                  <a:fillRect b="-73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/>
          <p:cNvSpPr/>
          <p:nvPr/>
        </p:nvSpPr>
        <p:spPr>
          <a:xfrm rot="16200000">
            <a:off x="8287871" y="1950367"/>
            <a:ext cx="569860" cy="1232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/>
              <p:cNvSpPr/>
              <p:nvPr/>
            </p:nvSpPr>
            <p:spPr>
              <a:xfrm>
                <a:off x="7095718" y="1680522"/>
                <a:ext cx="1779617" cy="4121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rise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ounded 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718" y="1680522"/>
                <a:ext cx="1779617" cy="412124"/>
              </a:xfrm>
              <a:prstGeom prst="roundRect">
                <a:avLst/>
              </a:prstGeom>
              <a:blipFill rotWithShape="0">
                <a:blip r:embed="rId11"/>
                <a:stretch>
                  <a:fillRect t="-2985" b="-179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Arrow 16"/>
          <p:cNvSpPr/>
          <p:nvPr/>
        </p:nvSpPr>
        <p:spPr>
          <a:xfrm>
            <a:off x="8572219" y="1693539"/>
            <a:ext cx="264480" cy="62681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7668904" y="1319346"/>
                <a:ext cx="1723516" cy="4121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904" y="1319346"/>
                <a:ext cx="1723516" cy="412124"/>
              </a:xfrm>
              <a:prstGeom prst="roundRect">
                <a:avLst/>
              </a:prstGeom>
              <a:blipFill rotWithShape="0">
                <a:blip r:embed="rId12"/>
                <a:stretch>
                  <a:fillRect t="-1471"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Arrow 20"/>
          <p:cNvSpPr/>
          <p:nvPr/>
        </p:nvSpPr>
        <p:spPr>
          <a:xfrm rot="5400000">
            <a:off x="8287871" y="2533386"/>
            <a:ext cx="569860" cy="1232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272660" y="2419386"/>
                <a:ext cx="1779617" cy="4121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rise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660" y="2419386"/>
                <a:ext cx="1779617" cy="412124"/>
              </a:xfrm>
              <a:prstGeom prst="roundRect">
                <a:avLst/>
              </a:prstGeom>
              <a:blipFill rotWithShape="0">
                <a:blip r:embed="rId13"/>
                <a:stretch>
                  <a:fillRect t="-2985" b="-194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/>
          <p:cNvSpPr/>
          <p:nvPr/>
        </p:nvSpPr>
        <p:spPr>
          <a:xfrm rot="10800000">
            <a:off x="8272660" y="2816234"/>
            <a:ext cx="296754" cy="65254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7746919" y="2780562"/>
                <a:ext cx="1723516" cy="4121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919" y="2780562"/>
                <a:ext cx="1723516" cy="412124"/>
              </a:xfrm>
              <a:prstGeom prst="roundRect">
                <a:avLst/>
              </a:prstGeom>
              <a:blipFill rotWithShape="0">
                <a:blip r:embed="rId14"/>
                <a:stretch>
                  <a:fillRect t="-2941"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Arrow 24"/>
          <p:cNvSpPr/>
          <p:nvPr/>
        </p:nvSpPr>
        <p:spPr>
          <a:xfrm rot="5400000">
            <a:off x="7797200" y="3293658"/>
            <a:ext cx="1047136" cy="12675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8205346" y="3107302"/>
                <a:ext cx="1779617" cy="4121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rise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346" y="3107302"/>
                <a:ext cx="1779617" cy="412124"/>
              </a:xfrm>
              <a:prstGeom prst="roundRect">
                <a:avLst/>
              </a:prstGeom>
              <a:blipFill rotWithShape="0">
                <a:blip r:embed="rId15"/>
                <a:stretch>
                  <a:fillRect t="-2985" b="-194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Arrow 26"/>
          <p:cNvSpPr/>
          <p:nvPr/>
        </p:nvSpPr>
        <p:spPr>
          <a:xfrm rot="10800000">
            <a:off x="7766515" y="3830835"/>
            <a:ext cx="525741" cy="94819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ounded Rectangle 27"/>
              <p:cNvSpPr/>
              <p:nvPr/>
            </p:nvSpPr>
            <p:spPr>
              <a:xfrm>
                <a:off x="7188744" y="3873224"/>
                <a:ext cx="1723516" cy="4121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</a:t>
                </a:r>
              </a:p>
            </p:txBody>
          </p:sp>
        </mc:Choice>
        <mc:Fallback xmlns="">
          <p:sp>
            <p:nvSpPr>
              <p:cNvPr id="28" name="Rounded 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744" y="3873224"/>
                <a:ext cx="1723516" cy="412124"/>
              </a:xfrm>
              <a:prstGeom prst="roundRect">
                <a:avLst/>
              </a:prstGeom>
              <a:blipFill rotWithShape="0">
                <a:blip r:embed="rId16"/>
                <a:stretch>
                  <a:fillRect t="-1471"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8254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build="p"/>
      <p:bldP spid="12" grpId="0" build="p"/>
      <p:bldP spid="19" grpId="0" uiExpand="1" build="p"/>
      <p:bldP spid="14" grpId="0"/>
      <p:bldP spid="15" grpId="0" animBg="1"/>
      <p:bldP spid="15" grpId="1" animBg="1"/>
      <p:bldP spid="16" grpId="0"/>
      <p:bldP spid="16" grpId="1"/>
      <p:bldP spid="17" grpId="0" animBg="1"/>
      <p:bldP spid="17" grpId="1" animBg="1"/>
      <p:bldP spid="18" grpId="0"/>
      <p:bldP spid="18" grpId="1"/>
      <p:bldP spid="21" grpId="0" animBg="1"/>
      <p:bldP spid="21" grpId="1" animBg="1"/>
      <p:bldP spid="22" grpId="0"/>
      <p:bldP spid="22" grpId="1"/>
      <p:bldP spid="23" grpId="0" animBg="1"/>
      <p:bldP spid="23" grpId="1" animBg="1"/>
      <p:bldP spid="24" grpId="0"/>
      <p:bldP spid="24" grpId="1"/>
      <p:bldP spid="25" grpId="0" animBg="1"/>
      <p:bldP spid="25" grpId="1" animBg="1"/>
      <p:bldP spid="26" grpId="0"/>
      <p:bldP spid="26" grpId="1"/>
      <p:bldP spid="27" grpId="0" animBg="1"/>
      <p:bldP spid="27" grpId="1" animBg="1"/>
      <p:bldP spid="28" grpId="0"/>
      <p:bldP spid="2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0002" y="1214768"/>
                <a:ext cx="10140783" cy="4167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Students will be able to find the slope of a line.</a:t>
                </a:r>
              </a:p>
              <a:p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28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line the points up and then subtract.</a:t>
                </a:r>
              </a:p>
              <a:p>
                <a:pPr defTabSz="407988">
                  <a:tabLst>
                    <a:tab pos="30892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20700" indent="-520700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  Students will be able to use slope-intercept form to graph a linear equation.</a:t>
                </a: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02" y="1214768"/>
                <a:ext cx="10140783" cy="4167038"/>
              </a:xfrm>
              <a:prstGeom prst="rect">
                <a:avLst/>
              </a:prstGeom>
              <a:blipFill rotWithShape="0">
                <a:blip r:embed="rId3"/>
                <a:stretch>
                  <a:fillRect l="-1202" t="-1462" r="-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40002" y="260661"/>
            <a:ext cx="10140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let’s review!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have we covered so far?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351" y="4863200"/>
            <a:ext cx="74214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slope and </a:t>
            </a:r>
            <a:r>
              <a:rPr lang="en-US" sz="2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-intercept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the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-intercept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slope to find another point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a line through the two points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986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build="p"/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D5E1C9-9447-7719-347F-2D8334808FD6}"/>
              </a:ext>
            </a:extLst>
          </p:cNvPr>
          <p:cNvSpPr txBox="1"/>
          <p:nvPr/>
        </p:nvSpPr>
        <p:spPr>
          <a:xfrm>
            <a:off x="1669774" y="1003852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 </a:t>
            </a:r>
            <a:r>
              <a:rPr lang="en-US" dirty="0" err="1"/>
              <a:t>Prac</a:t>
            </a:r>
            <a:r>
              <a:rPr lang="en-US" dirty="0"/>
              <a:t>: 4,5,8,15,32</a:t>
            </a:r>
          </a:p>
        </p:txBody>
      </p:sp>
    </p:spTree>
    <p:extLst>
      <p:ext uri="{BB962C8B-B14F-4D97-AF65-F5344CB8AC3E}">
        <p14:creationId xmlns:p14="http://schemas.microsoft.com/office/powerpoint/2010/main" val="228464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003" y="260661"/>
            <a:ext cx="1014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find the slope of a line.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0001" y="1391156"/>
                <a:ext cx="6135041" cy="3981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slope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a non-vertical line passing through two point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ratio of the 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rise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(change in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to the 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(change in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Slope =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𝑟𝑖𝑠𝑒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𝑟𝑢𝑛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𝑐h𝑎𝑛𝑔𝑒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𝑐h𝑎𝑛𝑔𝑒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01" y="1391156"/>
                <a:ext cx="6135041" cy="3981154"/>
              </a:xfrm>
              <a:prstGeom prst="rect">
                <a:avLst/>
              </a:prstGeom>
              <a:blipFill rotWithShape="0">
                <a:blip r:embed="rId3"/>
                <a:stretch>
                  <a:fillRect l="-1787" t="-1531" r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Desmos | Untitled - Internet Explorer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7" t="13521"/>
          <a:stretch/>
        </p:blipFill>
        <p:spPr>
          <a:xfrm>
            <a:off x="6375042" y="1391156"/>
            <a:ext cx="5412703" cy="49712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8641725" y="3464655"/>
                <a:ext cx="811369" cy="4121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725" y="3464655"/>
                <a:ext cx="811369" cy="412124"/>
              </a:xfrm>
              <a:prstGeom prst="roundRect">
                <a:avLst/>
              </a:prstGeom>
              <a:blipFill rotWithShape="0">
                <a:blip r:embed="rId5"/>
                <a:stretch>
                  <a:fillRect l="-12030" r="-4511" b="-88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10197922" y="2704563"/>
                <a:ext cx="811369" cy="4121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7922" y="2704563"/>
                <a:ext cx="811369" cy="412124"/>
              </a:xfrm>
              <a:prstGeom prst="roundRect">
                <a:avLst/>
              </a:prstGeom>
              <a:blipFill rotWithShape="0">
                <a:blip r:embed="rId6"/>
                <a:stretch>
                  <a:fillRect l="-12030" r="-6015" b="-89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>
          <a:xfrm rot="16200000">
            <a:off x="8164424" y="3038866"/>
            <a:ext cx="760092" cy="1545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6921319" y="2899713"/>
                <a:ext cx="1617374" cy="4121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rise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319" y="2899713"/>
                <a:ext cx="1617374" cy="412124"/>
              </a:xfrm>
              <a:prstGeom prst="roundRect">
                <a:avLst/>
              </a:prstGeom>
              <a:blipFill rotWithShape="0">
                <a:blip r:embed="rId7"/>
                <a:stretch>
                  <a:fillRect l="-376" t="-2985" b="-179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Arrow 10"/>
          <p:cNvSpPr/>
          <p:nvPr/>
        </p:nvSpPr>
        <p:spPr>
          <a:xfrm>
            <a:off x="8590211" y="2657698"/>
            <a:ext cx="1469983" cy="176012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8517402" y="2292438"/>
                <a:ext cx="1565860" cy="4121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402" y="2292438"/>
                <a:ext cx="1565860" cy="412124"/>
              </a:xfrm>
              <a:prstGeom prst="roundRect">
                <a:avLst/>
              </a:prstGeom>
              <a:blipFill rotWithShape="0">
                <a:blip r:embed="rId8"/>
                <a:stretch>
                  <a:fillRect l="-1167" t="-2941"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8962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  <p:bldP spid="5" grpId="0"/>
      <p:bldP spid="8" grpId="0"/>
      <p:bldP spid="9" grpId="0" animBg="1"/>
      <p:bldP spid="10" grpId="0"/>
      <p:bldP spid="11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003" y="260661"/>
            <a:ext cx="1014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find the slope of a line.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0001" y="1391156"/>
            <a:ext cx="111964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line rise from left to right, the slope is positive.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line falls from left to right, the slope is negative.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9655572" y="1391156"/>
            <a:ext cx="1450427" cy="81980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655572" y="2725710"/>
            <a:ext cx="1298027" cy="65291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3479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003" y="260661"/>
            <a:ext cx="1014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find the slope of a line.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9600" y="985770"/>
                <a:ext cx="7959208" cy="2933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Describe the slope of each line.  Then find the slope.</a:t>
                </a: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line rises from left to right.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the slope is positive.</a:t>
                </a: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2−(−2)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3−(−3)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00" y="985770"/>
                <a:ext cx="7959208" cy="2933111"/>
              </a:xfrm>
              <a:prstGeom prst="rect">
                <a:avLst/>
              </a:prstGeom>
              <a:blipFill rotWithShape="0">
                <a:blip r:embed="rId3"/>
                <a:stretch>
                  <a:fillRect l="-1531" t="-2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Desmos | Untitled - Internet Explorer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1" t="13333" r="97" b="1379"/>
          <a:stretch/>
        </p:blipFill>
        <p:spPr>
          <a:xfrm>
            <a:off x="6479628" y="1585982"/>
            <a:ext cx="5579549" cy="51237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7569670" y="5179374"/>
                <a:ext cx="811369" cy="4121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(−3,−2)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670" y="5179374"/>
                <a:ext cx="811369" cy="412124"/>
              </a:xfrm>
              <a:prstGeom prst="roundRect">
                <a:avLst/>
              </a:prstGeom>
              <a:blipFill rotWithShape="0">
                <a:blip r:embed="rId5"/>
                <a:stretch>
                  <a:fillRect l="-21053" r="-14286" b="-89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10794908" y="3045774"/>
                <a:ext cx="811369" cy="4121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(3,2)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4908" y="3045774"/>
                <a:ext cx="811369" cy="412124"/>
              </a:xfrm>
              <a:prstGeom prst="roundRect">
                <a:avLst/>
              </a:prstGeom>
              <a:blipFill rotWithShape="0">
                <a:blip r:embed="rId6"/>
                <a:stretch>
                  <a:fillRect b="-89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/>
          <p:cNvSpPr/>
          <p:nvPr/>
        </p:nvSpPr>
        <p:spPr>
          <a:xfrm rot="16200000">
            <a:off x="6583408" y="4074135"/>
            <a:ext cx="1971630" cy="1536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/>
              <p:cNvSpPr/>
              <p:nvPr/>
            </p:nvSpPr>
            <p:spPr>
              <a:xfrm>
                <a:off x="7600865" y="3648973"/>
                <a:ext cx="1779617" cy="4121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rise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2−(−2)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ounded 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865" y="3648973"/>
                <a:ext cx="1779617" cy="412124"/>
              </a:xfrm>
              <a:prstGeom prst="roundRect">
                <a:avLst/>
              </a:prstGeom>
              <a:blipFill rotWithShape="0">
                <a:blip r:embed="rId7"/>
                <a:stretch>
                  <a:fillRect l="-685" t="-2985" b="-179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Arrow 16"/>
          <p:cNvSpPr/>
          <p:nvPr/>
        </p:nvSpPr>
        <p:spPr>
          <a:xfrm>
            <a:off x="7646047" y="3027953"/>
            <a:ext cx="3148861" cy="168722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7814622" y="2579978"/>
                <a:ext cx="1723516" cy="4121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3−(−3)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622" y="2579978"/>
                <a:ext cx="1723516" cy="412124"/>
              </a:xfrm>
              <a:prstGeom prst="roundRect">
                <a:avLst/>
              </a:prstGeom>
              <a:blipFill rotWithShape="0">
                <a:blip r:embed="rId8"/>
                <a:stretch>
                  <a:fillRect l="-1413" t="-1471"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9612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  <p:bldP spid="8" grpId="0"/>
      <p:bldP spid="9" grpId="0"/>
      <p:bldP spid="15" grpId="0" animBg="1"/>
      <p:bldP spid="16" grpId="0"/>
      <p:bldP spid="17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003" y="260661"/>
            <a:ext cx="1014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find the slope of a line.</a:t>
            </a:r>
          </a:p>
        </p:txBody>
      </p:sp>
      <p:pic>
        <p:nvPicPr>
          <p:cNvPr id="3" name="Picture 2" descr="Desmos | Untitled - Internet Explor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1" t="13333" r="97" b="1379"/>
          <a:stretch/>
        </p:blipFill>
        <p:spPr>
          <a:xfrm>
            <a:off x="6479628" y="1585982"/>
            <a:ext cx="5579549" cy="51237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7569670" y="5179374"/>
                <a:ext cx="811369" cy="4121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(−3,−2)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670" y="5179374"/>
                <a:ext cx="811369" cy="412124"/>
              </a:xfrm>
              <a:prstGeom prst="roundRect">
                <a:avLst/>
              </a:prstGeom>
              <a:blipFill rotWithShape="0">
                <a:blip r:embed="rId4"/>
                <a:stretch>
                  <a:fillRect l="-21053" r="-14286" b="-89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10794908" y="3045774"/>
                <a:ext cx="811369" cy="4121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(3,2)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4908" y="3045774"/>
                <a:ext cx="811369" cy="412124"/>
              </a:xfrm>
              <a:prstGeom prst="roundRect">
                <a:avLst/>
              </a:prstGeom>
              <a:blipFill rotWithShape="0">
                <a:blip r:embed="rId5"/>
                <a:stretch>
                  <a:fillRect b="-89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/>
          <p:cNvSpPr/>
          <p:nvPr/>
        </p:nvSpPr>
        <p:spPr>
          <a:xfrm rot="16200000">
            <a:off x="6583408" y="4074135"/>
            <a:ext cx="1971630" cy="1536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/>
              <p:cNvSpPr/>
              <p:nvPr/>
            </p:nvSpPr>
            <p:spPr>
              <a:xfrm>
                <a:off x="7600865" y="3648973"/>
                <a:ext cx="1779617" cy="4121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rise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2−(−2)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ounded 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865" y="3648973"/>
                <a:ext cx="1779617" cy="412124"/>
              </a:xfrm>
              <a:prstGeom prst="roundRect">
                <a:avLst/>
              </a:prstGeom>
              <a:blipFill rotWithShape="0">
                <a:blip r:embed="rId6"/>
                <a:stretch>
                  <a:fillRect l="-685" t="-2985" b="-179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Arrow 16"/>
          <p:cNvSpPr/>
          <p:nvPr/>
        </p:nvSpPr>
        <p:spPr>
          <a:xfrm>
            <a:off x="7646047" y="3027953"/>
            <a:ext cx="3148861" cy="168722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7814622" y="2579978"/>
                <a:ext cx="1723516" cy="4121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3−(−3)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622" y="2579978"/>
                <a:ext cx="1723516" cy="412124"/>
              </a:xfrm>
              <a:prstGeom prst="roundRect">
                <a:avLst/>
              </a:prstGeom>
              <a:blipFill rotWithShape="0">
                <a:blip r:embed="rId7"/>
                <a:stretch>
                  <a:fillRect l="-1413" t="-1471"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40003" y="971317"/>
                <a:ext cx="6239625" cy="5790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prefer to line my points up and then subtract.</a:t>
                </a: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407988">
                  <a:tabLst>
                    <a:tab pos="30892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</m:e>
                      </m:box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3 , 2)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−(−3,−2)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instead of subtracting, I add the opposite.</a:t>
                </a: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407988">
                  <a:tabLst>
                    <a:tab pos="30892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box>
                        <m:boxPr>
                          <m:ctrlP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</m:e>
                      </m:box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3 , 2)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+(+3,+2)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ba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47466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6      4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47466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03" y="971317"/>
                <a:ext cx="6239625" cy="5790560"/>
              </a:xfrm>
              <a:prstGeom prst="rect">
                <a:avLst/>
              </a:prstGeom>
              <a:blipFill rotWithShape="0">
                <a:blip r:embed="rId8"/>
                <a:stretch>
                  <a:fillRect l="-1953"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-90035" y="5967712"/>
                <a:ext cx="2959359" cy="742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035" y="5967712"/>
                <a:ext cx="2959359" cy="742063"/>
              </a:xfrm>
              <a:prstGeom prst="rect">
                <a:avLst/>
              </a:prstGeom>
              <a:blipFill rotWithShape="0">
                <a:blip r:embed="rId9"/>
                <a:stretch>
                  <a:fillRect l="-102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0377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5" grpId="0" animBg="1"/>
      <p:bldP spid="16" grpId="0"/>
      <p:bldP spid="17" grpId="0" animBg="1"/>
      <p:bldP spid="18" grpId="0"/>
      <p:bldP spid="19" grpId="0" build="p"/>
      <p:bldP spid="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smos | Untitled - Internet Explor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1" t="13333" r="451" b="1150"/>
          <a:stretch/>
        </p:blipFill>
        <p:spPr>
          <a:xfrm>
            <a:off x="6411222" y="1685552"/>
            <a:ext cx="5431776" cy="50264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0003" y="260661"/>
            <a:ext cx="1014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find the slope of a line.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1719" y="1024766"/>
                <a:ext cx="7675429" cy="2933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Describe the slope of each line.  Then find the slope.</a:t>
                </a: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line falls from left to right.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the slope is negative.</a:t>
                </a: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(−1)−2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2−0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den>
                    </m:f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19" y="1024766"/>
                <a:ext cx="7675429" cy="2933111"/>
              </a:xfrm>
              <a:prstGeom prst="rect">
                <a:avLst/>
              </a:prstGeom>
              <a:blipFill rotWithShape="0">
                <a:blip r:embed="rId4"/>
                <a:stretch>
                  <a:fillRect l="-1587" t="-2079" r="-1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9019107" y="2812015"/>
                <a:ext cx="811369" cy="4121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(0,2)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107" y="2812015"/>
                <a:ext cx="811369" cy="412124"/>
              </a:xfrm>
              <a:prstGeom prst="roundRect">
                <a:avLst/>
              </a:prstGeom>
              <a:blipFill rotWithShape="0">
                <a:blip r:embed="rId5"/>
                <a:stretch>
                  <a:fillRect b="-88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10195820" y="4348684"/>
                <a:ext cx="811369" cy="4121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(2,−1)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820" y="4348684"/>
                <a:ext cx="811369" cy="412124"/>
              </a:xfrm>
              <a:prstGeom prst="roundRect">
                <a:avLst/>
              </a:prstGeom>
              <a:blipFill rotWithShape="0">
                <a:blip r:embed="rId6"/>
                <a:stretch>
                  <a:fillRect l="-10526" r="-3759" b="-88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/>
          <p:cNvSpPr/>
          <p:nvPr/>
        </p:nvSpPr>
        <p:spPr>
          <a:xfrm rot="5400000">
            <a:off x="8411155" y="3854922"/>
            <a:ext cx="1372325" cy="15642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/>
              <p:cNvSpPr/>
              <p:nvPr/>
            </p:nvSpPr>
            <p:spPr>
              <a:xfrm>
                <a:off x="7255647" y="3638768"/>
                <a:ext cx="1779617" cy="4121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rise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(−1)−2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ounded 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647" y="3638768"/>
                <a:ext cx="1779617" cy="412124"/>
              </a:xfrm>
              <a:prstGeom prst="roundRect">
                <a:avLst/>
              </a:prstGeom>
              <a:blipFill rotWithShape="0">
                <a:blip r:embed="rId7"/>
                <a:stretch>
                  <a:fillRect l="-685" t="-2941"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Arrow 16"/>
          <p:cNvSpPr/>
          <p:nvPr/>
        </p:nvSpPr>
        <p:spPr>
          <a:xfrm>
            <a:off x="9086999" y="4646415"/>
            <a:ext cx="1108822" cy="139144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8779652" y="4785559"/>
                <a:ext cx="1723516" cy="4121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2−0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652" y="4785559"/>
                <a:ext cx="1723516" cy="412124"/>
              </a:xfrm>
              <a:prstGeom prst="roundRect">
                <a:avLst/>
              </a:prstGeom>
              <a:blipFill rotWithShape="0">
                <a:blip r:embed="rId8"/>
                <a:stretch>
                  <a:fillRect t="-2941"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2659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  <p:bldP spid="8" grpId="0" uiExpand="1"/>
      <p:bldP spid="9" grpId="0" uiExpand="1"/>
      <p:bldP spid="15" grpId="0" uiExpand="1" animBg="1"/>
      <p:bldP spid="16" grpId="0" uiExpand="1"/>
      <p:bldP spid="17" grpId="0" uiExpand="1" animBg="1"/>
      <p:bldP spid="18" grpId="0" uiExpan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smos | Untitled - Internet Explor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1" t="13333" r="451" b="1150"/>
          <a:stretch/>
        </p:blipFill>
        <p:spPr>
          <a:xfrm>
            <a:off x="6411222" y="1685552"/>
            <a:ext cx="5431776" cy="50264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0003" y="260661"/>
            <a:ext cx="1014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find the slope of a line.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9019107" y="2812015"/>
                <a:ext cx="811369" cy="4121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(0,2)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107" y="2812015"/>
                <a:ext cx="811369" cy="412124"/>
              </a:xfrm>
              <a:prstGeom prst="roundRect">
                <a:avLst/>
              </a:prstGeom>
              <a:blipFill rotWithShape="0">
                <a:blip r:embed="rId4"/>
                <a:stretch>
                  <a:fillRect b="-88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10195820" y="4348684"/>
                <a:ext cx="811369" cy="4121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(2,−1)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820" y="4348684"/>
                <a:ext cx="811369" cy="412124"/>
              </a:xfrm>
              <a:prstGeom prst="roundRect">
                <a:avLst/>
              </a:prstGeom>
              <a:blipFill rotWithShape="0">
                <a:blip r:embed="rId5"/>
                <a:stretch>
                  <a:fillRect l="-10526" r="-3759" b="-88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/>
          <p:cNvSpPr/>
          <p:nvPr/>
        </p:nvSpPr>
        <p:spPr>
          <a:xfrm rot="5400000">
            <a:off x="8411155" y="3854922"/>
            <a:ext cx="1372325" cy="15642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/>
              <p:cNvSpPr/>
              <p:nvPr/>
            </p:nvSpPr>
            <p:spPr>
              <a:xfrm>
                <a:off x="7239488" y="3651153"/>
                <a:ext cx="1779617" cy="4121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rise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(−1)−2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ounded 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488" y="3651153"/>
                <a:ext cx="1779617" cy="412124"/>
              </a:xfrm>
              <a:prstGeom prst="roundRect">
                <a:avLst/>
              </a:prstGeom>
              <a:blipFill rotWithShape="0">
                <a:blip r:embed="rId6"/>
                <a:stretch>
                  <a:fillRect l="-1027" t="-2941"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Arrow 16"/>
          <p:cNvSpPr/>
          <p:nvPr/>
        </p:nvSpPr>
        <p:spPr>
          <a:xfrm>
            <a:off x="9086999" y="4646415"/>
            <a:ext cx="1108822" cy="139144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8839820" y="4785559"/>
                <a:ext cx="1723516" cy="4121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2−0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820" y="4785559"/>
                <a:ext cx="1723516" cy="412124"/>
              </a:xfrm>
              <a:prstGeom prst="roundRect">
                <a:avLst/>
              </a:prstGeom>
              <a:blipFill rotWithShape="0">
                <a:blip r:embed="rId7"/>
                <a:stretch>
                  <a:fillRect t="-2941"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0003" y="971317"/>
                <a:ext cx="6239625" cy="5359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prefer to line my points up and then subtract.</a:t>
                </a: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407988">
                  <a:tabLst>
                    <a:tab pos="30892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(2 , −1)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−(0 , 2)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instead of subtracting, I add the opposite.</a:t>
                </a:r>
              </a:p>
              <a:p>
                <a:pPr defTabSz="407988">
                  <a:tabLst>
                    <a:tab pos="30892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(2 , −1)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+(0 ,− 2)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ba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2    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−3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47466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03" y="971317"/>
                <a:ext cx="6239625" cy="5359672"/>
              </a:xfrm>
              <a:prstGeom prst="rect">
                <a:avLst/>
              </a:prstGeom>
              <a:blipFill rotWithShape="0">
                <a:blip r:embed="rId8"/>
                <a:stretch>
                  <a:fillRect l="-1953" t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-153970" y="5997032"/>
                <a:ext cx="3164311" cy="714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3970" y="5997032"/>
                <a:ext cx="3164311" cy="714939"/>
              </a:xfrm>
              <a:prstGeom prst="rect">
                <a:avLst/>
              </a:prstGeom>
              <a:blipFill rotWithShape="0">
                <a:blip r:embed="rId9"/>
                <a:stretch>
                  <a:fillRect l="-1156" b="-9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3991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5" grpId="0" animBg="1"/>
      <p:bldP spid="16" grpId="0"/>
      <p:bldP spid="17" grpId="0" animBg="1"/>
      <p:bldP spid="18" grpId="0"/>
      <p:bldP spid="11" grpId="0" uiExpand="1" build="p"/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esmos | Untitled - Internet Explor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6" t="13104" r="629" b="1379"/>
          <a:stretch/>
        </p:blipFill>
        <p:spPr>
          <a:xfrm>
            <a:off x="6360752" y="1531465"/>
            <a:ext cx="5629556" cy="519651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1719" y="108839"/>
            <a:ext cx="10140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Try!!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find the slope of a line.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1719" y="1024766"/>
                <a:ext cx="7675429" cy="2933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Describe the slope of each line.  Then find the slope.</a:t>
                </a: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line falls from left to right.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the slope is negative.</a:t>
                </a: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1−3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1−(−4)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−5</m:t>
                        </m:r>
                      </m:den>
                    </m:f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19" y="1024766"/>
                <a:ext cx="7675429" cy="2933111"/>
              </a:xfrm>
              <a:prstGeom prst="rect">
                <a:avLst/>
              </a:prstGeom>
              <a:blipFill rotWithShape="0">
                <a:blip r:embed="rId4"/>
                <a:stretch>
                  <a:fillRect l="-1587" t="-2079" r="-1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6849962" y="2195816"/>
                <a:ext cx="811369" cy="4121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(−4,3)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962" y="2195816"/>
                <a:ext cx="811369" cy="412124"/>
              </a:xfrm>
              <a:prstGeom prst="roundRect">
                <a:avLst/>
              </a:prstGeom>
              <a:blipFill rotWithShape="0">
                <a:blip r:embed="rId5"/>
                <a:stretch>
                  <a:fillRect l="-8271" r="-1504" b="-88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9644501" y="3219486"/>
                <a:ext cx="811369" cy="4121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(1,1)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4501" y="3219486"/>
                <a:ext cx="811369" cy="412124"/>
              </a:xfrm>
              <a:prstGeom prst="roundRect">
                <a:avLst/>
              </a:prstGeom>
              <a:blipFill rotWithShape="0">
                <a:blip r:embed="rId6"/>
                <a:stretch>
                  <a:fillRect b="-73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/>
          <p:cNvSpPr/>
          <p:nvPr/>
        </p:nvSpPr>
        <p:spPr>
          <a:xfrm rot="5400000">
            <a:off x="6440521" y="3088008"/>
            <a:ext cx="953043" cy="13416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/>
              <p:cNvSpPr/>
              <p:nvPr/>
            </p:nvSpPr>
            <p:spPr>
              <a:xfrm>
                <a:off x="6692692" y="3066229"/>
                <a:ext cx="1779617" cy="4121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rise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</mc:Choice>
        <mc:Fallback xmlns="">
          <p:sp>
            <p:nvSpPr>
              <p:cNvPr id="16" name="Rounded 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692" y="3066229"/>
                <a:ext cx="1779617" cy="412124"/>
              </a:xfrm>
              <a:prstGeom prst="roundRect">
                <a:avLst/>
              </a:prstGeom>
              <a:blipFill rotWithShape="0">
                <a:blip r:embed="rId7"/>
                <a:stretch>
                  <a:fillRect t="-2941"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Arrow 16"/>
          <p:cNvSpPr/>
          <p:nvPr/>
        </p:nvSpPr>
        <p:spPr>
          <a:xfrm>
            <a:off x="6918921" y="3571701"/>
            <a:ext cx="2725579" cy="130537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7214350" y="3649167"/>
                <a:ext cx="1723516" cy="4121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1−(−4)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350" y="3649167"/>
                <a:ext cx="1723516" cy="412124"/>
              </a:xfrm>
              <a:prstGeom prst="roundRect">
                <a:avLst/>
              </a:prstGeom>
              <a:blipFill rotWithShape="0">
                <a:blip r:embed="rId8"/>
                <a:stretch>
                  <a:fillRect l="-1413" t="-2985" b="-179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0953" y="4255241"/>
                <a:ext cx="203874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07988">
                  <a:tabLst>
                    <a:tab pos="30892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(1 , 1)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−(−4, 3)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53" y="4255241"/>
                <a:ext cx="2038749" cy="95410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40939" y="4255241"/>
                <a:ext cx="2850010" cy="1912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07988">
                  <a:tabLst>
                    <a:tab pos="30892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,1)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ba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47466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939" y="4255241"/>
                <a:ext cx="2850010" cy="19125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529702" y="4407429"/>
                <a:ext cx="1019375" cy="649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07988">
                  <a:tabLst>
                    <a:tab pos="30892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702" y="4407429"/>
                <a:ext cx="1019375" cy="64973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26766" y="5716923"/>
                <a:ext cx="3641191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07988">
                  <a:tabLst>
                    <a:tab pos="30892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66" y="5716923"/>
                <a:ext cx="3641191" cy="90178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4589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  <p:bldP spid="8" grpId="0"/>
      <p:bldP spid="9" grpId="0"/>
      <p:bldP spid="15" grpId="0" animBg="1"/>
      <p:bldP spid="16" grpId="0"/>
      <p:bldP spid="17" grpId="0" animBg="1"/>
      <p:bldP spid="18" grpId="0"/>
      <p:bldP spid="12" grpId="0" uiExpand="1" build="p"/>
      <p:bldP spid="13" grpId="0" uiExpand="1" build="p"/>
      <p:bldP spid="14" grpId="0" build="p"/>
      <p:bldP spid="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003" y="260661"/>
            <a:ext cx="1014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 find the slope of a line.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0003" y="971317"/>
            <a:ext cx="104805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points represented by each table lie on a line.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you find the slope of each line from the table?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slope of each line?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18652"/>
              </p:ext>
            </p:extLst>
          </p:nvPr>
        </p:nvGraphicFramePr>
        <p:xfrm>
          <a:off x="1275254" y="2543748"/>
          <a:ext cx="1357586" cy="1897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262590"/>
              </p:ext>
            </p:extLst>
          </p:nvPr>
        </p:nvGraphicFramePr>
        <p:xfrm>
          <a:off x="4917556" y="2543748"/>
          <a:ext cx="1357586" cy="1897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270209"/>
              </p:ext>
            </p:extLst>
          </p:nvPr>
        </p:nvGraphicFramePr>
        <p:xfrm>
          <a:off x="8559858" y="2543748"/>
          <a:ext cx="1357586" cy="1897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97964" y="4628594"/>
            <a:ext cx="10480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any two points from the table and use the slope formula.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787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uiExpand="1" build="p"/>
      <p:bldP spid="1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1486</TotalTime>
  <Words>1607</Words>
  <Application>Microsoft Macintosh PowerPoint</Application>
  <PresentationFormat>Widescreen</PresentationFormat>
  <Paragraphs>307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Cambria Math</vt:lpstr>
      <vt:lpstr>Century Gothic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LUHSD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Murnane</dc:creator>
  <cp:lastModifiedBy>Xi Wang (SDS, 120040088)</cp:lastModifiedBy>
  <cp:revision>136</cp:revision>
  <dcterms:created xsi:type="dcterms:W3CDTF">2017-01-24T16:44:07Z</dcterms:created>
  <dcterms:modified xsi:type="dcterms:W3CDTF">2023-07-06T13:27:55Z</dcterms:modified>
</cp:coreProperties>
</file>