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7788-683D-9D49-A64B-E80FBB3A3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8136-C52D-0A45-BF30-61FF5171A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A564-2734-9144-821F-20F6098B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5B04-0D29-754E-AD6A-E6501C8B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CF2B-1A7E-D04A-A298-298FFAA9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29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F6E0-6B87-BE46-821E-08D54F8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F3EE-37CB-854A-A8A9-522E1A7C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C1EC-3334-804D-B32C-A596D0CB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BEE9-3066-C54C-B9A4-BDA988ED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707C-E552-FB44-8CD9-FBE3AC8D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2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C1426-EEB7-5541-AF48-0DEF21D1A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C8BEB-2868-A941-9865-1D9F4400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E65F-A845-FD49-B5E9-4C39562D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9E7C-36EA-1A4E-9B1D-76F5F497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C202-F912-304F-A9F2-C3BB7AAB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12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6F6F-0DFC-6948-B0A7-0AB3B6E7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1DEB-C13E-0A4D-96C9-0C1E115C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080B-D028-5D4B-9F8B-6C848466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50B5-B369-4145-A7B3-0E902799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216C-C458-B748-AC41-8BCF4773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66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E444-3536-1844-A7F0-B3710FB6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D6DC-110A-3E45-A4B4-87441CE3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7C9B-B5B1-6A40-9860-8A64526E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7AF7-6B08-064C-AFCF-A44F551A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84B2-0F9D-EB4A-A0B5-20DC40E8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1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7228-5FC4-9943-AE79-A7FBD3CE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925F-93E4-D440-84B0-D835D3F3B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D096F-6A67-EA4A-92CA-3F1114A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08CD-D020-334E-9EBA-BD964CE0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20BA-2268-E34D-9BFB-49BE5DD4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C3B1-8C7C-4647-ACAB-1FD6770A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81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6BD3-5807-734D-9D6A-C3548826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AB21-7504-B146-B7A0-6BE1C52A2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C0056-6312-0346-BBE2-471DBEEB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FDC06-CB09-C64C-B9BA-604687AE1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D6598-F0F5-6F45-B6FE-632E76D15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D1632-02F2-6A45-8691-C8A7503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A51F-A6B3-F643-AF55-21EC297A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8AD23-ECCE-324A-A075-0FAD29CF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22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1A15-F66F-3F4A-8B2A-9935EDF1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7126D-870A-924D-A419-F0150C3F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5C8E-682E-D841-B53F-F8106BE5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A0FF9-E6D5-B74E-BDF4-50D2C5B5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8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EA8CE-B8E2-4948-B101-D8182E8B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5861F-6644-A14F-80BB-079268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7FFEC-C6CF-4D40-A13C-423C849D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8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EDA2-69D3-CE46-997A-93443E35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9798-5FE0-4B41-B5D2-A6077533E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7CBC-425E-C94A-9DF2-F5644E6B7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CDCD-3B5F-CA49-941F-5380855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1CE37-C6B7-6540-BEDC-D2117A45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2717-D2E3-FC47-9E17-17A4629C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50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0EFC-FBF6-264C-9BE4-51F7F93E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115B2-192A-C444-919F-7FF80DA30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DC0E4-D0EA-004E-AD82-B143C55F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36ABE-6FC5-4147-81E0-927650E0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03D5-3658-F34D-9BB5-D119C21B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FF98-0154-F84A-8088-9CF7BC0F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078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C8E2B-58CB-F046-B019-28421CC9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4340-2CD8-5140-A9A3-1F0C77308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B153-8BD2-BD4B-AE3B-24350756E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FCC9-0881-D144-AEB5-EE2858F0B4C5}" type="datetimeFigureOut">
              <a:rPr lang="en-CN" smtClean="0"/>
              <a:t>6/14/20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A734-F0C3-1944-8467-DE21E125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BF81-8191-B04A-B8A8-AAD337C74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DEE1-F8B5-824B-8332-86860D5B2F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5FDF-BA99-1A48-9477-5AC3BB43E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A2E0-86B1-774E-85D4-9F04DA4AC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A set is a well defined group of objects or symbols. </a:t>
            </a:r>
          </a:p>
        </p:txBody>
      </p:sp>
    </p:spTree>
    <p:extLst>
      <p:ext uri="{BB962C8B-B14F-4D97-AF65-F5344CB8AC3E}">
        <p14:creationId xmlns:p14="http://schemas.microsoft.com/office/powerpoint/2010/main" val="16051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9AAD-17B0-A34A-BC3E-B403C952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/>
          <a:lstStyle/>
          <a:p>
            <a:r>
              <a:rPr lang="en-CN" dirty="0"/>
              <a:t>Elements which are in more than one set can also be represented using a Venn diagram.</a:t>
            </a:r>
          </a:p>
          <a:p>
            <a:endParaRPr lang="en-CN" dirty="0"/>
          </a:p>
          <a:p>
            <a:r>
              <a:rPr lang="en-CN" dirty="0"/>
              <a:t>P = {3,6,9,12,15,18} and Q = {2,4,6,8,10,12} can be represented as: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563EF-6253-A14F-AF24-AD64676D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25" y="2900362"/>
            <a:ext cx="506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3016-1FEB-4045-9B57-6AF1C18F1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137"/>
            <a:ext cx="10515600" cy="1647825"/>
          </a:xfrm>
        </p:spPr>
        <p:txBody>
          <a:bodyPr/>
          <a:lstStyle/>
          <a:p>
            <a:pPr marL="0" indent="0">
              <a:buNone/>
            </a:pPr>
            <a:r>
              <a:rPr lang="en-CN" dirty="0"/>
              <a:t>When two sets P and Q overlap as they do above. </a:t>
            </a:r>
          </a:p>
          <a:p>
            <a:pPr marL="0" indent="0">
              <a:buNone/>
            </a:pPr>
            <a:r>
              <a:rPr lang="en-CN" b="1" dirty="0"/>
              <a:t>Intersection</a:t>
            </a:r>
            <a:r>
              <a:rPr lang="en-CN" dirty="0"/>
              <a:t>: P ∩ Q = {6,12}</a:t>
            </a:r>
          </a:p>
          <a:p>
            <a:pPr marL="0" indent="0">
              <a:buNone/>
            </a:pPr>
            <a:r>
              <a:rPr lang="en-CN" dirty="0"/>
              <a:t>Note that 6 ∈ P ∩ Q ; Q ∉ P ∩ Q</a:t>
            </a:r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5018F-7CC5-084C-BAB0-9CE827E3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681038"/>
            <a:ext cx="506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CCED-D70A-E44A-9436-5FF3FD81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312"/>
            <a:ext cx="10515600" cy="4351338"/>
          </a:xfrm>
        </p:spPr>
        <p:txBody>
          <a:bodyPr/>
          <a:lstStyle/>
          <a:p>
            <a:r>
              <a:rPr lang="en-CN" dirty="0"/>
              <a:t>J = {10,20,30,40,50,60,70,80,90,100} and K = {60,70,80}</a:t>
            </a:r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DAB89-4FB8-4446-8C0A-B226FBDE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1858962"/>
            <a:ext cx="42291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1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07CD-E0A1-A841-88EB-7E7D1559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Union 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4C4F-6557-F644-85BB-4C8CBE88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union of two sets is everything which belongs to either or both sets and is represented by the symbol ∪</a:t>
            </a:r>
          </a:p>
          <a:p>
            <a:r>
              <a:rPr lang="en-CN" dirty="0"/>
              <a:t>X = {1,3,6,7,14} and Y = {3,9,13,14,18}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C3BC4-9C62-4746-9076-658016C4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75" y="3343275"/>
            <a:ext cx="5016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D9E91EB-D819-1641-A615-3AA9A4E4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84"/>
            <a:ext cx="8353384" cy="643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CDBF2-A7D2-5E44-9D74-5BB28B0528C0}"/>
              </a:ext>
            </a:extLst>
          </p:cNvPr>
          <p:cNvSpPr txBox="1"/>
          <p:nvPr/>
        </p:nvSpPr>
        <p:spPr>
          <a:xfrm>
            <a:off x="7668768" y="843757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Rational Number &amp; Real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3767F-BA40-2E4B-A1A2-EBBA79F4D05F}"/>
              </a:ext>
            </a:extLst>
          </p:cNvPr>
          <p:cNvSpPr txBox="1"/>
          <p:nvPr/>
        </p:nvSpPr>
        <p:spPr>
          <a:xfrm>
            <a:off x="7668768" y="140208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Q ⊂ R</a:t>
            </a:r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76DA2-9C53-7042-907B-1BDA6DE59CB3}"/>
              </a:ext>
            </a:extLst>
          </p:cNvPr>
          <p:cNvSpPr txBox="1"/>
          <p:nvPr/>
        </p:nvSpPr>
        <p:spPr>
          <a:xfrm>
            <a:off x="7668768" y="2030968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Natural Number &amp; Integers?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849F4-768F-F747-991B-3070D6FBB501}"/>
              </a:ext>
            </a:extLst>
          </p:cNvPr>
          <p:cNvSpPr txBox="1"/>
          <p:nvPr/>
        </p:nvSpPr>
        <p:spPr>
          <a:xfrm>
            <a:off x="7668768" y="24969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N ⊂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CF82-99CF-4243-B059-B171A397395E}"/>
              </a:ext>
            </a:extLst>
          </p:cNvPr>
          <p:cNvSpPr txBox="1"/>
          <p:nvPr/>
        </p:nvSpPr>
        <p:spPr>
          <a:xfrm>
            <a:off x="7668768" y="3059667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Irrational Number &amp; Integers?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93F9A-02F8-AB43-9250-D01054EB3CD0}"/>
              </a:ext>
            </a:extLst>
          </p:cNvPr>
          <p:cNvSpPr txBox="1"/>
          <p:nvPr/>
        </p:nvSpPr>
        <p:spPr>
          <a:xfrm>
            <a:off x="7668768" y="363972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I ⊂ Z</a:t>
            </a:r>
          </a:p>
        </p:txBody>
      </p:sp>
    </p:spTree>
    <p:extLst>
      <p:ext uri="{BB962C8B-B14F-4D97-AF65-F5344CB8AC3E}">
        <p14:creationId xmlns:p14="http://schemas.microsoft.com/office/powerpoint/2010/main" val="314045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662C-58AB-2948-BB01-DF589400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5E5-0564-9646-A46A-A0AFCF49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1B99F-0719-DC42-ADD8-186E95D1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477501"/>
            <a:ext cx="9718675" cy="59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0A93-E3A2-9848-8AC3-93DF0893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8289-523E-AF40-942D-117A4425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2DEE6-DC7C-514F-8C32-6DDE537B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681037"/>
            <a:ext cx="10515600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7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A12C-6C8A-8142-AF04-A02E6FCA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DF0A-CE48-4744-996F-5986A92C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B6983-CC4D-2E43-B14A-A0EAF7A4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54050"/>
            <a:ext cx="101346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F94-F873-7B4B-A284-7410ABD4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N" sz="2800" dirty="0"/>
              <a:t>The objects or symbols are called the </a:t>
            </a:r>
            <a:r>
              <a:rPr lang="en-CN" sz="2800" b="1" dirty="0"/>
              <a:t>elements</a:t>
            </a:r>
            <a:r>
              <a:rPr lang="en-CN" sz="2800" dirty="0"/>
              <a:t> of the set. If an element </a:t>
            </a:r>
            <a:r>
              <a:rPr lang="en-CN" sz="2800" b="1" dirty="0"/>
              <a:t>e</a:t>
            </a:r>
            <a:r>
              <a:rPr lang="en-CN" sz="2800" dirty="0"/>
              <a:t> belongs to a set </a:t>
            </a:r>
            <a:r>
              <a:rPr lang="en-CN" sz="2800" b="1" dirty="0"/>
              <a:t>S</a:t>
            </a:r>
            <a:r>
              <a:rPr lang="en-CN" sz="2800" dirty="0"/>
              <a:t>, this is represented as </a:t>
            </a:r>
            <a:r>
              <a:rPr lang="en-CN" sz="2800" b="1" dirty="0"/>
              <a:t>e</a:t>
            </a:r>
            <a:r>
              <a:rPr lang="en-CN" sz="2800" dirty="0"/>
              <a:t> ∈ </a:t>
            </a:r>
            <a:r>
              <a:rPr lang="en-CN" sz="2800" b="1" dirty="0"/>
              <a:t>S</a:t>
            </a:r>
            <a:r>
              <a:rPr lang="en-CN" sz="2800" dirty="0"/>
              <a:t>. If e does not belong to set </a:t>
            </a:r>
            <a:r>
              <a:rPr lang="en-CN" sz="2800" b="1" dirty="0"/>
              <a:t>S</a:t>
            </a:r>
            <a:r>
              <a:rPr lang="en-CN" sz="2800" dirty="0"/>
              <a:t> this is represented as </a:t>
            </a:r>
            <a:r>
              <a:rPr lang="en-CN" sz="2800" b="1" dirty="0"/>
              <a:t>e</a:t>
            </a:r>
            <a:r>
              <a:rPr lang="en-CN" sz="2800" dirty="0"/>
              <a:t> ∉ </a:t>
            </a:r>
            <a:r>
              <a:rPr lang="en-CN" sz="2800" b="1" dirty="0"/>
              <a:t>S</a:t>
            </a:r>
            <a:r>
              <a:rPr lang="en-CN" sz="2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267F-66D9-5D42-B7A7-14B28FEA2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N" dirty="0"/>
              <a:t>a) {South Africa, Namibia, Egypt, Angolar, …}</a:t>
            </a:r>
          </a:p>
          <a:p>
            <a:pPr marL="0" indent="0">
              <a:buNone/>
            </a:pPr>
            <a:r>
              <a:rPr lang="en-CN" dirty="0"/>
              <a:t>	i) Descirbe the set.</a:t>
            </a:r>
          </a:p>
          <a:p>
            <a:pPr marL="0" indent="0">
              <a:buNone/>
            </a:pPr>
            <a:r>
              <a:rPr lang="en-CN" dirty="0"/>
              <a:t>	The elements of the set are countries of Africa</a:t>
            </a:r>
          </a:p>
          <a:p>
            <a:pPr marL="0" indent="0">
              <a:buNone/>
            </a:pPr>
            <a:r>
              <a:rPr lang="en-US" dirty="0"/>
              <a:t>	ii) Is the set finite or infinite?</a:t>
            </a:r>
          </a:p>
          <a:p>
            <a:pPr marL="0" indent="0">
              <a:buNone/>
            </a:pPr>
            <a:r>
              <a:rPr lang="en-US" dirty="0"/>
              <a:t>	Finite. This is a finite number of countries in Africa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CN" dirty="0"/>
              <a:t>Set A = {x : x is a natural number}</a:t>
            </a:r>
          </a:p>
          <a:p>
            <a:pPr marL="0" indent="0">
              <a:buNone/>
            </a:pPr>
            <a:r>
              <a:rPr lang="en-CN" dirty="0"/>
              <a:t>	i) Descirbe the set.</a:t>
            </a:r>
          </a:p>
          <a:p>
            <a:pPr marL="0" indent="0">
              <a:buNone/>
            </a:pPr>
            <a:r>
              <a:rPr lang="en-CN" dirty="0"/>
              <a:t>	The elements of the set are the natural numbers</a:t>
            </a:r>
          </a:p>
          <a:p>
            <a:pPr marL="0" indent="0">
              <a:buNone/>
            </a:pPr>
            <a:r>
              <a:rPr lang="en-US" dirty="0"/>
              <a:t>	ii) Is the set finite or infinite?</a:t>
            </a:r>
          </a:p>
          <a:p>
            <a:pPr marL="0" indent="0">
              <a:buNone/>
            </a:pPr>
            <a:r>
              <a:rPr lang="en-US" dirty="0"/>
              <a:t>	Infinite. There are infinite natural numbers</a:t>
            </a:r>
          </a:p>
          <a:p>
            <a:pPr marL="0" indent="0">
              <a:buNone/>
            </a:pPr>
            <a:r>
              <a:rPr lang="en-US" dirty="0"/>
              <a:t>	iii) Write down two elements of the set</a:t>
            </a:r>
          </a:p>
          <a:p>
            <a:pPr marL="0" indent="0">
              <a:buNone/>
            </a:pPr>
            <a:r>
              <a:rPr lang="en-US" dirty="0"/>
              <a:t>	5,6</a:t>
            </a:r>
          </a:p>
        </p:txBody>
      </p:sp>
    </p:spTree>
    <p:extLst>
      <p:ext uri="{BB962C8B-B14F-4D97-AF65-F5344CB8AC3E}">
        <p14:creationId xmlns:p14="http://schemas.microsoft.com/office/powerpoint/2010/main" val="10741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EF6F-AD9F-B045-BC51-ED39B8D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508889"/>
            <a:ext cx="10515600" cy="61967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N" dirty="0"/>
              <a:t>C) Set B = {(x,y): y = 2x -4}</a:t>
            </a:r>
          </a:p>
          <a:p>
            <a:pPr marL="0" indent="0">
              <a:buNone/>
            </a:pPr>
            <a:r>
              <a:rPr lang="en-CN" dirty="0"/>
              <a:t>	i) Descirbe the set.</a:t>
            </a:r>
          </a:p>
          <a:p>
            <a:pPr marL="0" indent="0">
              <a:buNone/>
            </a:pPr>
            <a:r>
              <a:rPr lang="en-CN" dirty="0"/>
              <a:t>	The elements of the set are the coordinates of points found on 	the straight line with equation y = 2x -4</a:t>
            </a:r>
          </a:p>
          <a:p>
            <a:pPr marL="0" indent="0">
              <a:buNone/>
            </a:pPr>
            <a:r>
              <a:rPr lang="en-US" dirty="0"/>
              <a:t>	ii) Is the set finite or infinite?</a:t>
            </a:r>
          </a:p>
          <a:p>
            <a:pPr marL="0" indent="0">
              <a:buNone/>
            </a:pPr>
            <a:r>
              <a:rPr lang="en-US" dirty="0"/>
              <a:t>	Infinite. There are infinite natural of points on a line</a:t>
            </a:r>
          </a:p>
          <a:p>
            <a:pPr marL="0" indent="0">
              <a:buNone/>
            </a:pPr>
            <a:r>
              <a:rPr lang="en-US" dirty="0"/>
              <a:t>	iii) Write down two elements of the set</a:t>
            </a:r>
          </a:p>
          <a:p>
            <a:pPr marL="0" indent="0">
              <a:buNone/>
            </a:pPr>
            <a:r>
              <a:rPr lang="en-US" dirty="0"/>
              <a:t>	(0,-4) and (10,16)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N" dirty="0"/>
              <a:t>C) Set C = {x : 2 ≤ x ≤ 8}</a:t>
            </a:r>
          </a:p>
          <a:p>
            <a:pPr marL="0" indent="0">
              <a:buNone/>
            </a:pPr>
            <a:r>
              <a:rPr lang="en-CN" dirty="0"/>
              <a:t>	i) Descirbe the set.</a:t>
            </a:r>
          </a:p>
          <a:p>
            <a:pPr marL="0" indent="0">
              <a:buNone/>
            </a:pPr>
            <a:r>
              <a:rPr lang="en-CN" dirty="0"/>
              <a:t>	The elements of the set include any number between 2 and 8 inclusive</a:t>
            </a:r>
          </a:p>
          <a:p>
            <a:pPr marL="0" indent="0">
              <a:buNone/>
            </a:pPr>
            <a:r>
              <a:rPr lang="en-US" dirty="0"/>
              <a:t>	ii) Is the set finite or infinite?</a:t>
            </a:r>
          </a:p>
          <a:p>
            <a:pPr marL="0" indent="0">
              <a:buNone/>
            </a:pPr>
            <a:r>
              <a:rPr lang="en-US" dirty="0"/>
              <a:t>	Infinite. </a:t>
            </a:r>
          </a:p>
          <a:p>
            <a:pPr marL="0" indent="0">
              <a:buNone/>
            </a:pPr>
            <a:r>
              <a:rPr lang="en-US" dirty="0"/>
              <a:t>	iii) Write down two elements of the set</a:t>
            </a:r>
          </a:p>
          <a:p>
            <a:pPr marL="0" indent="0">
              <a:buNone/>
            </a:pPr>
            <a:r>
              <a:rPr lang="en-US" dirty="0"/>
              <a:t>	5 and 6.3</a:t>
            </a:r>
          </a:p>
        </p:txBody>
      </p:sp>
    </p:spTree>
    <p:extLst>
      <p:ext uri="{BB962C8B-B14F-4D97-AF65-F5344CB8AC3E}">
        <p14:creationId xmlns:p14="http://schemas.microsoft.com/office/powerpoint/2010/main" val="32144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07A-AA7B-904A-8310-C37DE1CE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CN" dirty="0"/>
              <a:t>Subsets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47D0-6D67-E34F-B668-872AB2D5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>
            <a:normAutofit/>
          </a:bodyPr>
          <a:lstStyle/>
          <a:p>
            <a:r>
              <a:rPr lang="en-CN" dirty="0"/>
              <a:t>If all the elements of one set </a:t>
            </a:r>
            <a:r>
              <a:rPr lang="en-CN" b="1" dirty="0"/>
              <a:t>X</a:t>
            </a:r>
            <a:r>
              <a:rPr lang="en-CN" dirty="0"/>
              <a:t> are also elements of another set </a:t>
            </a:r>
            <a:r>
              <a:rPr lang="en-CN" b="1" dirty="0"/>
              <a:t>Y</a:t>
            </a:r>
            <a:r>
              <a:rPr lang="en-CN" dirty="0"/>
              <a:t>, then </a:t>
            </a:r>
            <a:r>
              <a:rPr lang="en-CN" b="1" dirty="0"/>
              <a:t>X</a:t>
            </a:r>
            <a:r>
              <a:rPr lang="en-CN" dirty="0"/>
              <a:t> is said to be a </a:t>
            </a:r>
            <a:r>
              <a:rPr lang="en-CN" b="1" dirty="0"/>
              <a:t>subset</a:t>
            </a:r>
            <a:r>
              <a:rPr lang="en-CN" dirty="0"/>
              <a:t> of</a:t>
            </a:r>
            <a:r>
              <a:rPr lang="en-CN" b="1" dirty="0"/>
              <a:t> Y</a:t>
            </a:r>
            <a:r>
              <a:rPr lang="en-CN" dirty="0"/>
              <a:t>.</a:t>
            </a:r>
          </a:p>
          <a:p>
            <a:r>
              <a:rPr lang="en-CN" dirty="0"/>
              <a:t>This is Written as X ⊆ Y</a:t>
            </a:r>
          </a:p>
          <a:p>
            <a:r>
              <a:rPr lang="en-CN" dirty="0"/>
              <a:t>If a set </a:t>
            </a:r>
            <a:r>
              <a:rPr lang="en-CN" b="1" dirty="0"/>
              <a:t>A</a:t>
            </a:r>
            <a:r>
              <a:rPr lang="en-CN" dirty="0"/>
              <a:t> is empty(it has no elements in it), then th</a:t>
            </a:r>
            <a:r>
              <a:rPr lang="en-US" dirty="0"/>
              <a:t>is</a:t>
            </a:r>
            <a:r>
              <a:rPr lang="en-CN" dirty="0"/>
              <a:t> is called the empty set and it is represented by the symbol ∅. Therefore </a:t>
            </a:r>
            <a:r>
              <a:rPr lang="en-CN" b="1" dirty="0"/>
              <a:t>A</a:t>
            </a:r>
            <a:r>
              <a:rPr lang="en-CN" dirty="0"/>
              <a:t> = ∅. The empty set is a subset of all sets.</a:t>
            </a:r>
          </a:p>
        </p:txBody>
      </p:sp>
    </p:spTree>
    <p:extLst>
      <p:ext uri="{BB962C8B-B14F-4D97-AF65-F5344CB8AC3E}">
        <p14:creationId xmlns:p14="http://schemas.microsoft.com/office/powerpoint/2010/main" val="84867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5FE9-76A4-9642-B99C-BF9E9E83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8"/>
            <a:ext cx="10515600" cy="5904103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CN" dirty="0"/>
              <a:t>.g. Three girls, Winnie, Natalie and Emma form a set A </a:t>
            </a:r>
          </a:p>
          <a:p>
            <a:pPr marL="457200" lvl="1" indent="0">
              <a:buNone/>
            </a:pPr>
            <a:r>
              <a:rPr lang="en-CN" dirty="0"/>
              <a:t>A = {Winnie, Natalie, Emma}</a:t>
            </a:r>
          </a:p>
          <a:p>
            <a:pPr marL="457200" lvl="1" indent="0">
              <a:buNone/>
            </a:pPr>
            <a:r>
              <a:rPr lang="en-CN" dirty="0"/>
              <a:t>All the possible subsets are A are given below:</a:t>
            </a:r>
          </a:p>
          <a:p>
            <a:pPr marL="457200" lvl="1" indent="0">
              <a:buNone/>
            </a:pPr>
            <a:r>
              <a:rPr lang="en-CN" dirty="0"/>
              <a:t>B = {Winnie, Natalie, Emma}</a:t>
            </a:r>
          </a:p>
          <a:p>
            <a:pPr marL="457200" lvl="1" indent="0">
              <a:buNone/>
            </a:pPr>
            <a:r>
              <a:rPr lang="en-CN" dirty="0"/>
              <a:t>C = {Winnie, Natalie}</a:t>
            </a:r>
          </a:p>
          <a:p>
            <a:pPr marL="457200" lvl="1" indent="0">
              <a:buNone/>
            </a:pPr>
            <a:r>
              <a:rPr lang="en-CN" dirty="0"/>
              <a:t>D = {Winnie, Emma}</a:t>
            </a:r>
          </a:p>
          <a:p>
            <a:pPr marL="457200" lvl="1" indent="0">
              <a:buNone/>
            </a:pPr>
            <a:r>
              <a:rPr lang="en-CN" dirty="0"/>
              <a:t>….</a:t>
            </a:r>
          </a:p>
          <a:p>
            <a:pPr marL="457200" lvl="1" indent="0">
              <a:buNone/>
            </a:pPr>
            <a:r>
              <a:rPr lang="en-CN" dirty="0"/>
              <a:t>I = {∅}</a:t>
            </a:r>
          </a:p>
          <a:p>
            <a:r>
              <a:rPr lang="en-CN" b="1" dirty="0"/>
              <a:t>Note that the sets B and I above are considered as subsets of A.</a:t>
            </a:r>
          </a:p>
          <a:p>
            <a:r>
              <a:rPr lang="en-CN" dirty="0"/>
              <a:t>i.e. B ⊆ A and I ⊆ A</a:t>
            </a:r>
          </a:p>
          <a:p>
            <a:r>
              <a:rPr lang="en-CN" b="1" dirty="0"/>
              <a:t>Sets C,D are considered proper subsets of A. </a:t>
            </a:r>
          </a:p>
          <a:p>
            <a:r>
              <a:rPr lang="en-CN" dirty="0"/>
              <a:t>i.e. C ⊂ A and D ⊂ A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5447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7C39-2172-8149-941A-691BB332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9EF6-DF04-B541-A739-77B5C673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 ⊈ A</a:t>
            </a:r>
          </a:p>
          <a:p>
            <a:r>
              <a:rPr lang="en-CN" dirty="0"/>
              <a:t>H ⊄ A </a:t>
            </a:r>
          </a:p>
        </p:txBody>
      </p:sp>
    </p:spTree>
    <p:extLst>
      <p:ext uri="{BB962C8B-B14F-4D97-AF65-F5344CB8AC3E}">
        <p14:creationId xmlns:p14="http://schemas.microsoft.com/office/powerpoint/2010/main" val="4636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596-0A9F-9949-B95A-6EECC3A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Practice: State whether each of the following statements is true or false: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A796-6F9B-2648-8AC5-59912EE0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{Algeria, Mozambique} </a:t>
            </a:r>
            <a:r>
              <a:rPr lang="en-CN" dirty="0"/>
              <a:t>⊆  {countries in Africa}</a:t>
            </a:r>
          </a:p>
          <a:p>
            <a:r>
              <a:rPr lang="en-CN" dirty="0"/>
              <a:t>{mango, banana} ⊆  {fruit}</a:t>
            </a:r>
          </a:p>
          <a:p>
            <a:r>
              <a:rPr lang="en-CN" dirty="0"/>
              <a:t>{1,2,3,4} ⊆  {1,2,3,4}</a:t>
            </a:r>
          </a:p>
          <a:p>
            <a:r>
              <a:rPr lang="en-CN" dirty="0"/>
              <a:t>{1,2,3,4} ⊂  {1,2,3,4}</a:t>
            </a:r>
          </a:p>
          <a:p>
            <a:r>
              <a:rPr lang="en-CN" dirty="0"/>
              <a:t>{Volleyball, basketball} ⊈ {team sport} </a:t>
            </a:r>
          </a:p>
          <a:p>
            <a:r>
              <a:rPr lang="en-CN" dirty="0"/>
              <a:t>{4,6,8,10} ⊄ {4,6,8,10}</a:t>
            </a:r>
          </a:p>
          <a:p>
            <a:r>
              <a:rPr lang="en-CN" dirty="0"/>
              <a:t>{potatos, carrots} ⊆ {vegetables}</a:t>
            </a:r>
          </a:p>
          <a:p>
            <a:r>
              <a:rPr lang="en-CN" dirty="0"/>
              <a:t>{12,13,14,15} ⊄ {whole numbers}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699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2D4-FC5E-2E42-966A-CD3FF01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F2AA-8DC0-AF4E-AD28-ACC0512C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7788"/>
          </a:xfrm>
        </p:spPr>
        <p:txBody>
          <a:bodyPr/>
          <a:lstStyle/>
          <a:p>
            <a:r>
              <a:rPr lang="en-CN" dirty="0"/>
              <a:t>The universal set (</a:t>
            </a:r>
            <a:r>
              <a:rPr lang="en-CN" b="1" dirty="0"/>
              <a:t>U</a:t>
            </a:r>
            <a:r>
              <a:rPr lang="en-CN" dirty="0"/>
              <a:t> or         ) for any particular problem is the set </a:t>
            </a:r>
          </a:p>
          <a:p>
            <a:pPr marL="0" indent="0">
              <a:buNone/>
            </a:pPr>
            <a:r>
              <a:rPr lang="en-CN" dirty="0"/>
              <a:t>which contains all the possible elements for that problem.</a:t>
            </a:r>
          </a:p>
          <a:p>
            <a:r>
              <a:rPr lang="en-CN" dirty="0"/>
              <a:t>The </a:t>
            </a:r>
            <a:r>
              <a:rPr lang="en-CN" b="1" dirty="0"/>
              <a:t>complement</a:t>
            </a:r>
            <a:r>
              <a:rPr lang="en-CN" dirty="0"/>
              <a:t> of </a:t>
            </a:r>
            <a:r>
              <a:rPr lang="en-CN"/>
              <a:t>a set </a:t>
            </a:r>
            <a:r>
              <a:rPr lang="en-CN" b="1" dirty="0"/>
              <a:t>A</a:t>
            </a:r>
            <a:r>
              <a:rPr lang="en-CN" dirty="0"/>
              <a:t> is the set of elements whi</a:t>
            </a:r>
            <a:r>
              <a:rPr lang="en-US" dirty="0" err="1"/>
              <a:t>ch</a:t>
            </a:r>
            <a:r>
              <a:rPr lang="en-CN" dirty="0"/>
              <a:t> are in </a:t>
            </a:r>
            <a:r>
              <a:rPr lang="en-CN" b="1" dirty="0"/>
              <a:t>U</a:t>
            </a:r>
            <a:r>
              <a:rPr lang="en-CN" dirty="0"/>
              <a:t> but not in </a:t>
            </a:r>
            <a:r>
              <a:rPr lang="en-CN" b="1" dirty="0"/>
              <a:t>A</a:t>
            </a:r>
            <a:r>
              <a:rPr lang="en-CN" dirty="0"/>
              <a:t>. The complement of </a:t>
            </a:r>
            <a:r>
              <a:rPr lang="en-CN" b="1" dirty="0"/>
              <a:t>A</a:t>
            </a:r>
            <a:r>
              <a:rPr lang="en-CN" dirty="0"/>
              <a:t> is identified as </a:t>
            </a:r>
            <a:r>
              <a:rPr lang="en-CN" b="1" dirty="0"/>
              <a:t>A</a:t>
            </a:r>
            <a:r>
              <a:rPr lang="en-CN" dirty="0"/>
              <a:t>’. </a:t>
            </a:r>
          </a:p>
          <a:p>
            <a:r>
              <a:rPr lang="en-CN" dirty="0"/>
              <a:t>Notice: </a:t>
            </a:r>
            <a:r>
              <a:rPr lang="en-CN" b="1" dirty="0"/>
              <a:t>U</a:t>
            </a:r>
            <a:r>
              <a:rPr lang="en-CN" dirty="0"/>
              <a:t>’ = ∅ and ∅’ = </a:t>
            </a:r>
            <a:r>
              <a:rPr lang="en-CN" b="1" dirty="0"/>
              <a:t>U</a:t>
            </a:r>
          </a:p>
          <a:p>
            <a:pPr marL="0" indent="0">
              <a:buNone/>
            </a:pPr>
            <a:endParaRPr lang="en-C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0BC47-11D0-F44C-BA07-7B9EE36A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14" y="1825625"/>
            <a:ext cx="674002" cy="57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1AF71-187A-4F43-B671-0455EE7188B6}"/>
              </a:ext>
            </a:extLst>
          </p:cNvPr>
          <p:cNvSpPr txBox="1"/>
          <p:nvPr/>
        </p:nvSpPr>
        <p:spPr>
          <a:xfrm>
            <a:off x="969169" y="4347517"/>
            <a:ext cx="1025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If </a:t>
            </a:r>
            <a:r>
              <a:rPr lang="en-CN" sz="2400" b="1" dirty="0"/>
              <a:t>U</a:t>
            </a:r>
            <a:r>
              <a:rPr lang="en-CN" sz="2400" dirty="0"/>
              <a:t> = {1,2,3,4,5,6,7,8,9,10}. </a:t>
            </a:r>
            <a:r>
              <a:rPr lang="en-US" sz="2400" dirty="0"/>
              <a:t>A</a:t>
            </a:r>
            <a:r>
              <a:rPr lang="en-CN" sz="2400" dirty="0"/>
              <a:t>nd </a:t>
            </a:r>
            <a:r>
              <a:rPr lang="en-CN" sz="2400" b="1" dirty="0"/>
              <a:t>A</a:t>
            </a:r>
            <a:r>
              <a:rPr lang="en-CN" sz="2400" dirty="0"/>
              <a:t> = {1,2,3,4,5} what set is represented by A’?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EC33C-928D-EA42-A0E0-16B182E954C6}"/>
              </a:ext>
            </a:extLst>
          </p:cNvPr>
          <p:cNvSpPr txBox="1"/>
          <p:nvPr/>
        </p:nvSpPr>
        <p:spPr>
          <a:xfrm>
            <a:off x="969169" y="5047689"/>
            <a:ext cx="924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/>
              <a:t>A’ = {6,7,8,9,10}</a:t>
            </a:r>
          </a:p>
        </p:txBody>
      </p:sp>
    </p:spTree>
    <p:extLst>
      <p:ext uri="{BB962C8B-B14F-4D97-AF65-F5344CB8AC3E}">
        <p14:creationId xmlns:p14="http://schemas.microsoft.com/office/powerpoint/2010/main" val="383324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467B-1FA3-BB48-8ADC-CD6C6AD8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Set Notation and Venn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CA81-5DF1-FB4D-8A55-EC9ED762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Venn diagrams are the principal way of showing sets diagrammatically. </a:t>
            </a:r>
            <a:r>
              <a:rPr lang="en-US" dirty="0"/>
              <a:t>T</a:t>
            </a:r>
            <a:r>
              <a:rPr lang="en-CN" dirty="0"/>
              <a:t>he method consists primarily of entering the elements of a set in a circle or circles.</a:t>
            </a:r>
          </a:p>
          <a:p>
            <a:r>
              <a:rPr lang="en-CN" dirty="0"/>
              <a:t>A = {2,4,6,8,10}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CB210-DE30-5648-8527-3A1DBB47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82" y="3684524"/>
            <a:ext cx="2796886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1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875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Sets</vt:lpstr>
      <vt:lpstr>The objects or symbols are called the elements of the set. If an element e belongs to a set S, this is represented as e ∈ S. If e does not belong to set S this is represented as e ∉ S.</vt:lpstr>
      <vt:lpstr>PowerPoint Presentation</vt:lpstr>
      <vt:lpstr>Subsets </vt:lpstr>
      <vt:lpstr>PowerPoint Presentation</vt:lpstr>
      <vt:lpstr>Extension</vt:lpstr>
      <vt:lpstr>Practice: State whether each of the following statements is true or false:</vt:lpstr>
      <vt:lpstr>The universal set</vt:lpstr>
      <vt:lpstr>Set Notation and Venn diagrams</vt:lpstr>
      <vt:lpstr>PowerPoint Presentation</vt:lpstr>
      <vt:lpstr>PowerPoint Presentation</vt:lpstr>
      <vt:lpstr>PowerPoint Presentation</vt:lpstr>
      <vt:lpstr>Union U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George Wang</dc:creator>
  <cp:lastModifiedBy>George Wang</cp:lastModifiedBy>
  <cp:revision>36</cp:revision>
  <dcterms:created xsi:type="dcterms:W3CDTF">2020-02-23T18:29:41Z</dcterms:created>
  <dcterms:modified xsi:type="dcterms:W3CDTF">2020-06-14T21:02:54Z</dcterms:modified>
</cp:coreProperties>
</file>