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8" r:id="rId3"/>
    <p:sldId id="281" r:id="rId4"/>
    <p:sldId id="270" r:id="rId5"/>
    <p:sldId id="271" r:id="rId6"/>
    <p:sldId id="257" r:id="rId7"/>
    <p:sldId id="280" r:id="rId8"/>
    <p:sldId id="283" r:id="rId9"/>
    <p:sldId id="262" r:id="rId10"/>
    <p:sldId id="259" r:id="rId11"/>
    <p:sldId id="260" r:id="rId12"/>
    <p:sldId id="261" r:id="rId13"/>
    <p:sldId id="267" r:id="rId14"/>
    <p:sldId id="284" r:id="rId15"/>
    <p:sldId id="285" r:id="rId16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095A6-E6F9-3C45-9D34-4267CB8D848A}" type="datetimeFigureOut">
              <a:rPr lang="en-CN" smtClean="0"/>
              <a:t>2020/4/13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84134-1E40-E549-86CA-834FAC6663C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42086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45546-46E0-4BC9-ACF3-2FCA7F8E7F34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977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45546-46E0-4BC9-ACF3-2FCA7F8E7F34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411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ADFA8-CDBB-5349-BE7D-FB5101744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A2CD0-031E-FB4C-B2F7-8EEF014C1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07BAF-B3EF-2A4D-A630-67386D50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5A95-2DAC-7E48-B4C2-19930F192AB9}" type="datetimeFigureOut">
              <a:rPr lang="en-CN" smtClean="0"/>
              <a:t>2020/4/13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CA362-E07E-C442-B24B-E1F380311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B0EA9-A81A-D94E-9A76-D608C1479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9962-D639-044D-A4FB-3EEE208584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6847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569BD-844A-4C42-83D7-8916694B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8E8E0-2858-0843-B294-55F232927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3562C-A394-E545-AD3D-E6A50805F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5A95-2DAC-7E48-B4C2-19930F192AB9}" type="datetimeFigureOut">
              <a:rPr lang="en-CN" smtClean="0"/>
              <a:t>2020/4/13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E2884-77B9-B244-BCC4-DF11E360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6E2BD-8CE0-A746-B6B5-582A601B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9962-D639-044D-A4FB-3EEE208584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27206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2F3E40-D424-E146-8223-A40992385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11BE3-301F-5242-92BF-E6ED1009A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CE837-04C2-1B44-986A-F3F12EB0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5A95-2DAC-7E48-B4C2-19930F192AB9}" type="datetimeFigureOut">
              <a:rPr lang="en-CN" smtClean="0"/>
              <a:t>2020/4/13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DD65-F9F9-334C-8AF8-C43D3CFE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210C-7B86-1249-AF76-1B8C26DF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9962-D639-044D-A4FB-3EEE208584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115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28D7-93B1-C740-B7F4-5B2945EC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2F013-F020-F347-8521-94AD1CE67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7F21A-941D-FF4A-B62A-7BC597F5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5A95-2DAC-7E48-B4C2-19930F192AB9}" type="datetimeFigureOut">
              <a:rPr lang="en-CN" smtClean="0"/>
              <a:t>2020/4/13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6F040-A1A2-9B41-A118-09A3D773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27DEC-8684-C54E-A6CE-C89D762A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9962-D639-044D-A4FB-3EEE208584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5045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B087-834C-BA4E-A9FA-080975033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99274-416E-874F-A380-7B18BB1C6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F795B-5394-EB41-9DB3-9E29A5D6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5A95-2DAC-7E48-B4C2-19930F192AB9}" type="datetimeFigureOut">
              <a:rPr lang="en-CN" smtClean="0"/>
              <a:t>2020/4/13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91E71-9B10-884B-9AC6-499BA6C9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59F14-382F-E648-B918-4E8EDC499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9962-D639-044D-A4FB-3EEE208584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8326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F0D7E-4EB7-714E-A689-9657BCF6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9B72D-83C9-FE47-9F09-DB3062D1B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3183C-682B-9E41-96DB-A395C1C3B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78450-0CD0-D84F-BAF2-7880E392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5A95-2DAC-7E48-B4C2-19930F192AB9}" type="datetimeFigureOut">
              <a:rPr lang="en-CN" smtClean="0"/>
              <a:t>2020/4/13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1D5E2-573A-9E44-A8D4-725E62188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8AC8A-E603-964A-9530-62A411A3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9962-D639-044D-A4FB-3EEE208584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0599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7BC6-49BB-BA43-B4A8-731E3B5A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3ECEA-EF2D-BB48-BE55-335FBB1A0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1D16C-DE75-2840-A927-F15D8F702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B37099-F883-3146-818F-7585731B4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17826-845B-A64D-8B55-1C1D7A3F7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0CD4B-C98E-2341-B6A4-37F6B9D4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5A95-2DAC-7E48-B4C2-19930F192AB9}" type="datetimeFigureOut">
              <a:rPr lang="en-CN" smtClean="0"/>
              <a:t>2020/4/13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D81BAD-9FF0-3D43-95F5-68D1C6E5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C790A8-6F69-6E4C-8B29-CF1311C2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9962-D639-044D-A4FB-3EEE208584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695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BAF9-F182-1C42-B27F-356B9C4BA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98F65-FB6C-1646-A9F9-43019C283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5A95-2DAC-7E48-B4C2-19930F192AB9}" type="datetimeFigureOut">
              <a:rPr lang="en-CN" smtClean="0"/>
              <a:t>2020/4/13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1EAEEA-356E-6246-8BEE-42A8AB786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1D880-16F2-BC45-9468-595834DF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9962-D639-044D-A4FB-3EEE208584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7086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16ECA-287A-AA4A-8278-630F6C56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5A95-2DAC-7E48-B4C2-19930F192AB9}" type="datetimeFigureOut">
              <a:rPr lang="en-CN" smtClean="0"/>
              <a:t>2020/4/13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967C4-EEFC-A941-B128-EAABEF34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BFD4F-34DE-364B-BF5C-FADE8011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9962-D639-044D-A4FB-3EEE208584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4903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A375F-3CAA-B043-9672-26E981098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1B96D-1E48-9A47-8F99-C7C01CAA4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AC3C5-3DDF-5244-878C-69E9DA5F0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352C7-8590-FD44-8230-9739B0B6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5A95-2DAC-7E48-B4C2-19930F192AB9}" type="datetimeFigureOut">
              <a:rPr lang="en-CN" smtClean="0"/>
              <a:t>2020/4/13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4F985-26BB-4343-9416-40BFB251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2E53F-62DA-6140-9790-7FC5A238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9962-D639-044D-A4FB-3EEE208584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3500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69E4-F6D9-BE46-BF78-7892EC60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A8456F-A5B6-0047-BA97-EC823301F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90E63-568C-1F47-886A-6DDDDA5C4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FF164-0CB7-5C48-B866-28B913492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5A95-2DAC-7E48-B4C2-19930F192AB9}" type="datetimeFigureOut">
              <a:rPr lang="en-CN" smtClean="0"/>
              <a:t>2020/4/13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5F443-A984-D047-BE78-E94A7F80D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931-4072-044C-9123-90603C63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9962-D639-044D-A4FB-3EEE208584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4724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7AB784-4F18-B04D-B00E-526B89394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7CC4C-988C-9C41-974B-E167141FF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33D3C-C0B4-DD4C-8AE2-65CA3D89E0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35A95-2DAC-7E48-B4C2-19930F192AB9}" type="datetimeFigureOut">
              <a:rPr lang="en-CN" smtClean="0"/>
              <a:t>2020/4/13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DF648-6B90-0E45-8234-57A41F0FA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2D41F-C96C-5849-A35C-C9720E6FD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E9962-D639-044D-A4FB-3EEE208584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175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NUL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NUL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81DE-D02A-CC45-8FD3-EB3958CCFF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Probability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3EC54-4ACF-1E46-A6BE-A11BF2661E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Venn diagram &amp; Tree diagram </a:t>
            </a:r>
          </a:p>
        </p:txBody>
      </p:sp>
    </p:spTree>
    <p:extLst>
      <p:ext uri="{BB962C8B-B14F-4D97-AF65-F5344CB8AC3E}">
        <p14:creationId xmlns:p14="http://schemas.microsoft.com/office/powerpoint/2010/main" val="2079207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27303"/>
            <a:ext cx="10515600" cy="1325563"/>
          </a:xfrm>
        </p:spPr>
        <p:txBody>
          <a:bodyPr/>
          <a:lstStyle/>
          <a:p>
            <a:pPr algn="ctr"/>
            <a:r>
              <a:rPr lang="en-GB" u="sng" dirty="0"/>
              <a:t>Venn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546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>
                <a:solidFill>
                  <a:srgbClr val="00B0F0"/>
                </a:solidFill>
              </a:rPr>
              <a:t>A Venn diagram is used to sort data.</a:t>
            </a:r>
            <a:endParaRPr lang="en-GB" sz="16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GB" dirty="0"/>
              <a:t>For example, these students below we are going to sort into hair colour and if they wear glasses.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183" y="3061137"/>
            <a:ext cx="5611634" cy="32319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902" y="1837543"/>
            <a:ext cx="3791789" cy="10491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145" y="3061137"/>
            <a:ext cx="5554671" cy="324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6671" y="3050151"/>
            <a:ext cx="5545145" cy="32467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6196" y="3061136"/>
            <a:ext cx="5558894" cy="32319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6196" y="3068109"/>
            <a:ext cx="5535620" cy="32344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66195" y="3068109"/>
            <a:ext cx="5600927" cy="32469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42921" y="3068108"/>
            <a:ext cx="5681349" cy="32814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66194" y="3066657"/>
            <a:ext cx="5634863" cy="32829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42919" y="3100837"/>
            <a:ext cx="5677089" cy="32487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66193" y="3100836"/>
            <a:ext cx="5660698" cy="32884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32260" y="3100587"/>
            <a:ext cx="5668797" cy="326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2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Venn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Rather than drawing pictures, we tend to write numbers to represent each event. So,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3189"/>
            <a:ext cx="3186498" cy="18603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57710" y="3447740"/>
            <a:ext cx="1309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becomes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723" y="2763189"/>
            <a:ext cx="3248835" cy="18739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15558" y="3447740"/>
            <a:ext cx="1309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becomes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4570" y="2763189"/>
            <a:ext cx="3248835" cy="187794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19256997">
            <a:off x="10286428" y="4684810"/>
            <a:ext cx="1493949" cy="47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374719" y="5462331"/>
            <a:ext cx="48172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Notice how we have to include how </a:t>
            </a:r>
            <a:br>
              <a:rPr lang="en-GB" sz="2400" dirty="0"/>
            </a:br>
            <a:r>
              <a:rPr lang="en-GB" sz="2400" dirty="0"/>
              <a:t>many are NOT in either of the circles.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709509" y="2758153"/>
                <a:ext cx="2300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509" y="2758153"/>
                <a:ext cx="23006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8649" r="-43243" b="-34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>
          <a:xfrm rot="5833133">
            <a:off x="8265409" y="1916214"/>
            <a:ext cx="1493949" cy="189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8079464" y="429899"/>
            <a:ext cx="41125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FF00FF"/>
                </a:solidFill>
              </a:rPr>
              <a:t>This is the universal set symbol.</a:t>
            </a:r>
          </a:p>
          <a:p>
            <a:pPr algn="ctr"/>
            <a:r>
              <a:rPr lang="en-GB" sz="2400" dirty="0">
                <a:solidFill>
                  <a:srgbClr val="FF00FF"/>
                </a:solidFill>
              </a:rPr>
              <a:t>It represents all the data.</a:t>
            </a:r>
          </a:p>
        </p:txBody>
      </p:sp>
    </p:spTree>
    <p:extLst>
      <p:ext uri="{BB962C8B-B14F-4D97-AF65-F5344CB8AC3E}">
        <p14:creationId xmlns:p14="http://schemas.microsoft.com/office/powerpoint/2010/main" val="179450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 animBg="1"/>
      <p:bldP spid="10" grpId="0"/>
      <p:bldP spid="11" grpId="0"/>
      <p:bldP spid="12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64962"/>
            <a:ext cx="10515600" cy="1325563"/>
          </a:xfrm>
        </p:spPr>
        <p:txBody>
          <a:bodyPr/>
          <a:lstStyle/>
          <a:p>
            <a:pPr algn="ctr"/>
            <a:r>
              <a:rPr lang="en-GB" u="sng" dirty="0"/>
              <a:t>Using a Venn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13" y="1017242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We can use a Venn diagram to calculate a probability.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556" y="2261278"/>
            <a:ext cx="3804891" cy="21993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169" y="1361026"/>
            <a:ext cx="326756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500" dirty="0">
                <a:solidFill>
                  <a:srgbClr val="FF0000"/>
                </a:solidFill>
              </a:rPr>
              <a:t>How many children are </a:t>
            </a:r>
            <a:br>
              <a:rPr lang="en-GB" sz="2500" dirty="0">
                <a:solidFill>
                  <a:srgbClr val="FF0000"/>
                </a:solidFill>
              </a:rPr>
            </a:br>
            <a:r>
              <a:rPr lang="en-GB" sz="2500" dirty="0">
                <a:solidFill>
                  <a:srgbClr val="FF0000"/>
                </a:solidFill>
              </a:rPr>
              <a:t>there altogether?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23" y="2553778"/>
            <a:ext cx="33915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500" dirty="0">
                <a:solidFill>
                  <a:srgbClr val="7030A0"/>
                </a:solidFill>
              </a:rPr>
              <a:t>How many children have</a:t>
            </a:r>
            <a:br>
              <a:rPr lang="en-GB" sz="2500" dirty="0">
                <a:solidFill>
                  <a:srgbClr val="7030A0"/>
                </a:solidFill>
              </a:rPr>
            </a:br>
            <a:r>
              <a:rPr lang="en-GB" sz="2500" dirty="0">
                <a:solidFill>
                  <a:srgbClr val="7030A0"/>
                </a:solidFill>
              </a:rPr>
              <a:t>brown hair?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485860"/>
            <a:ext cx="34260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500" dirty="0">
                <a:solidFill>
                  <a:srgbClr val="FF00FF"/>
                </a:solidFill>
              </a:rPr>
              <a:t>How many children wear</a:t>
            </a:r>
            <a:br>
              <a:rPr lang="en-GB" sz="2500" dirty="0">
                <a:solidFill>
                  <a:srgbClr val="FF00FF"/>
                </a:solidFill>
              </a:rPr>
            </a:br>
            <a:r>
              <a:rPr lang="en-GB" sz="2500" dirty="0">
                <a:solidFill>
                  <a:srgbClr val="FF00FF"/>
                </a:solidFill>
              </a:rPr>
              <a:t>glasses?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23187" y="4460638"/>
            <a:ext cx="402738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500" dirty="0">
                <a:solidFill>
                  <a:srgbClr val="00B0F0"/>
                </a:solidFill>
              </a:rPr>
              <a:t>How many children have</a:t>
            </a:r>
            <a:br>
              <a:rPr lang="en-GB" sz="2500" dirty="0">
                <a:solidFill>
                  <a:srgbClr val="00B0F0"/>
                </a:solidFill>
              </a:rPr>
            </a:br>
            <a:r>
              <a:rPr lang="en-GB" sz="2500" dirty="0">
                <a:solidFill>
                  <a:srgbClr val="00B0F0"/>
                </a:solidFill>
              </a:rPr>
              <a:t>brown hair and wear glasses?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5023" y="2086978"/>
            <a:ext cx="23743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500" dirty="0">
                <a:solidFill>
                  <a:srgbClr val="00B050"/>
                </a:solidFill>
              </a:rPr>
              <a:t>3 + 1 + 2 + 4 = 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7219" y="2909445"/>
            <a:ext cx="12795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500" dirty="0">
                <a:solidFill>
                  <a:srgbClr val="00B050"/>
                </a:solidFill>
              </a:rPr>
              <a:t>3 + 1 = 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59192" y="3842967"/>
            <a:ext cx="12795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500" dirty="0">
                <a:solidFill>
                  <a:srgbClr val="00B050"/>
                </a:solidFill>
              </a:rPr>
              <a:t>1 + 2 = 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12765" y="4845358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5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423" y="5463029"/>
            <a:ext cx="47920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500" dirty="0">
                <a:solidFill>
                  <a:schemeClr val="accent2">
                    <a:lumMod val="75000"/>
                  </a:schemeClr>
                </a:solidFill>
              </a:rPr>
              <a:t>How many children don’t have</a:t>
            </a:r>
            <a:br>
              <a:rPr lang="en-GB" sz="25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GB" sz="2500" dirty="0">
                <a:solidFill>
                  <a:schemeClr val="accent2">
                    <a:lumMod val="75000"/>
                  </a:schemeClr>
                </a:solidFill>
              </a:rPr>
              <a:t>brown hair and don’t wear glasses?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28440" y="5847749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5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55769" y="1553386"/>
            <a:ext cx="22701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500" dirty="0">
                <a:solidFill>
                  <a:srgbClr val="7030A0"/>
                </a:solidFill>
              </a:rPr>
              <a:t>P(brown hair)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558494" y="1472530"/>
                <a:ext cx="965329" cy="638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GB" sz="25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GB" sz="2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GB" sz="2500" dirty="0">
                    <a:solidFill>
                      <a:srgbClr val="7030A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5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sz="2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GB" sz="2500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8494" y="1472530"/>
                <a:ext cx="965329" cy="638765"/>
              </a:xfrm>
              <a:prstGeom prst="rect">
                <a:avLst/>
              </a:prstGeom>
              <a:blipFill rotWithShape="0">
                <a:blip r:embed="rId3"/>
                <a:stretch>
                  <a:fillRect b="-105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8014018" y="2591144"/>
            <a:ext cx="25118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00" dirty="0">
                <a:solidFill>
                  <a:srgbClr val="FF00FF"/>
                </a:solidFill>
              </a:rPr>
              <a:t>P(wears glasses)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583735" y="2381696"/>
                <a:ext cx="612668" cy="815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50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5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sz="25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GB" sz="25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735" y="2381696"/>
                <a:ext cx="612668" cy="8150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7332824" y="3460983"/>
            <a:ext cx="46631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500" dirty="0">
                <a:solidFill>
                  <a:srgbClr val="00B0F0"/>
                </a:solidFill>
              </a:rPr>
              <a:t>P(brown hair and wears glasses)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1592360" y="3386499"/>
                <a:ext cx="686406" cy="637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500" dirty="0">
                    <a:solidFill>
                      <a:srgbClr val="00B0F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5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5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5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GB" sz="25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2360" y="3386499"/>
                <a:ext cx="686406" cy="637995"/>
              </a:xfrm>
              <a:prstGeom prst="rect">
                <a:avLst/>
              </a:prstGeom>
              <a:blipFill rotWithShape="0">
                <a:blip r:embed="rId5"/>
                <a:stretch>
                  <a:fillRect l="-15179" b="-105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5299593" y="4546479"/>
            <a:ext cx="61096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500" dirty="0">
                <a:solidFill>
                  <a:schemeClr val="accent2">
                    <a:lumMod val="75000"/>
                  </a:schemeClr>
                </a:solidFill>
              </a:rPr>
              <a:t>P(not brown hair and doesn’t wear glasses)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275578" y="4479979"/>
                <a:ext cx="893193" cy="638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GB" sz="25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5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GB" sz="25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GB" sz="2500" dirty="0">
                    <a:solidFill>
                      <a:schemeClr val="accent2">
                        <a:lumMod val="75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5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5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sz="25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GB" sz="25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5578" y="4479979"/>
                <a:ext cx="893193" cy="638765"/>
              </a:xfrm>
              <a:prstGeom prst="rect">
                <a:avLst/>
              </a:prstGeom>
              <a:blipFill rotWithShape="0">
                <a:blip r:embed="rId6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613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62" y="6826"/>
            <a:ext cx="10515600" cy="1325563"/>
          </a:xfrm>
        </p:spPr>
        <p:txBody>
          <a:bodyPr/>
          <a:lstStyle/>
          <a:p>
            <a:r>
              <a:rPr lang="en-GB" u="sng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862" y="108481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 card is selected at random from a pack of 52 playing cards. Let </a:t>
            </a:r>
            <a:r>
              <a:rPr lang="en-GB" dirty="0">
                <a:solidFill>
                  <a:srgbClr val="FF00FF"/>
                </a:solidFill>
              </a:rPr>
              <a:t>A</a:t>
            </a:r>
            <a:r>
              <a:rPr lang="en-GB" dirty="0"/>
              <a:t> be the event that the card is and </a:t>
            </a:r>
            <a:r>
              <a:rPr lang="en-GB" dirty="0">
                <a:solidFill>
                  <a:srgbClr val="FF00FF"/>
                </a:solidFill>
              </a:rPr>
              <a:t>ace</a:t>
            </a:r>
            <a:r>
              <a:rPr lang="en-GB" dirty="0"/>
              <a:t> and </a:t>
            </a:r>
            <a:r>
              <a:rPr lang="en-GB" dirty="0">
                <a:solidFill>
                  <a:srgbClr val="00B0F0"/>
                </a:solidFill>
              </a:rPr>
              <a:t>D</a:t>
            </a:r>
            <a:r>
              <a:rPr lang="en-GB" dirty="0"/>
              <a:t> the event that the card is a </a:t>
            </a:r>
            <a:r>
              <a:rPr lang="en-GB" dirty="0">
                <a:solidFill>
                  <a:srgbClr val="00B0F0"/>
                </a:solidFill>
              </a:rPr>
              <a:t>diamond</a:t>
            </a:r>
            <a:r>
              <a:rPr lang="en-GB" dirty="0"/>
              <a:t>. Find:</a:t>
            </a:r>
          </a:p>
          <a:p>
            <a:pPr marL="0" indent="0">
              <a:buNone/>
            </a:pPr>
            <a:r>
              <a:rPr lang="en-GB" dirty="0"/>
              <a:t>a) P(A and D)</a:t>
            </a:r>
          </a:p>
          <a:p>
            <a:pPr marL="0" indent="0">
              <a:buNone/>
            </a:pPr>
            <a:r>
              <a:rPr lang="en-GB" dirty="0"/>
              <a:t>b) P(A or D)</a:t>
            </a:r>
          </a:p>
          <a:p>
            <a:pPr marL="0" indent="0">
              <a:buNone/>
            </a:pPr>
            <a:r>
              <a:rPr lang="en-GB" dirty="0"/>
              <a:t>c) P(A’)</a:t>
            </a:r>
          </a:p>
          <a:p>
            <a:pPr marL="0" indent="0">
              <a:buNone/>
            </a:pPr>
            <a:r>
              <a:rPr lang="en-GB" dirty="0"/>
              <a:t>d) P(A’ and D)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160890"/>
            <a:ext cx="885825" cy="923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170" y="160890"/>
            <a:ext cx="838200" cy="885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802" y="138757"/>
            <a:ext cx="885825" cy="9239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322" y="138757"/>
            <a:ext cx="838200" cy="885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975" y="83858"/>
            <a:ext cx="885825" cy="9239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319627" y="3859546"/>
            <a:ext cx="4172755" cy="234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7727324" y="4211392"/>
            <a:ext cx="2055723" cy="173760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8894372" y="4180068"/>
            <a:ext cx="2055723" cy="173760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083964" y="3766461"/>
                <a:ext cx="2300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964" y="3766461"/>
                <a:ext cx="23006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4737" r="-42105" b="-3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7714241" y="41357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613794" y="4068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09437" y="1931708"/>
            <a:ext cx="5593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</a:rPr>
              <a:t>There are 13 diamonds of which </a:t>
            </a:r>
            <a:r>
              <a:rPr lang="en-GB" sz="2400" b="1" dirty="0">
                <a:solidFill>
                  <a:srgbClr val="00B050"/>
                </a:solidFill>
              </a:rPr>
              <a:t>1</a:t>
            </a:r>
            <a:r>
              <a:rPr lang="en-GB" sz="2400" dirty="0">
                <a:solidFill>
                  <a:srgbClr val="00B050"/>
                </a:solidFill>
              </a:rPr>
              <a:t> is an Ace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35925" y="47593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142090" y="475931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</a:rPr>
              <a:t>12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09437" y="2432522"/>
            <a:ext cx="5245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There are 4 aces of which 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 is a diamond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93086" y="475931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52336" y="2894158"/>
            <a:ext cx="35961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904692"/>
                </a:solidFill>
              </a:rPr>
              <a:t>There are 52 playing cards, </a:t>
            </a:r>
            <a:br>
              <a:rPr lang="en-GB" sz="2400" dirty="0">
                <a:solidFill>
                  <a:srgbClr val="904692"/>
                </a:solidFill>
              </a:rPr>
            </a:br>
            <a:r>
              <a:rPr lang="en-GB" sz="2400" dirty="0">
                <a:solidFill>
                  <a:srgbClr val="904692"/>
                </a:solidFill>
              </a:rPr>
              <a:t>52 – (3 + 1 + 12) = 36 left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823902" y="559892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904692"/>
                </a:solidFill>
              </a:rPr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321455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62" y="6826"/>
            <a:ext cx="10515600" cy="1325563"/>
          </a:xfrm>
        </p:spPr>
        <p:txBody>
          <a:bodyPr/>
          <a:lstStyle/>
          <a:p>
            <a:r>
              <a:rPr lang="en-GB" u="sng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862" y="108481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 card is selected at random from a pack of 52 playing cards. Let </a:t>
            </a:r>
            <a:r>
              <a:rPr lang="en-GB" dirty="0">
                <a:solidFill>
                  <a:srgbClr val="FF00FF"/>
                </a:solidFill>
              </a:rPr>
              <a:t>A</a:t>
            </a:r>
            <a:r>
              <a:rPr lang="en-GB" dirty="0"/>
              <a:t> be the event that the card is and </a:t>
            </a:r>
            <a:r>
              <a:rPr lang="en-GB" dirty="0">
                <a:solidFill>
                  <a:srgbClr val="FF00FF"/>
                </a:solidFill>
              </a:rPr>
              <a:t>ace</a:t>
            </a:r>
            <a:r>
              <a:rPr lang="en-GB" dirty="0"/>
              <a:t> and </a:t>
            </a:r>
            <a:r>
              <a:rPr lang="en-GB" dirty="0">
                <a:solidFill>
                  <a:srgbClr val="00B0F0"/>
                </a:solidFill>
              </a:rPr>
              <a:t>D</a:t>
            </a:r>
            <a:r>
              <a:rPr lang="en-GB" dirty="0"/>
              <a:t> the event that the card is a </a:t>
            </a:r>
            <a:r>
              <a:rPr lang="en-GB" dirty="0">
                <a:solidFill>
                  <a:srgbClr val="00B0F0"/>
                </a:solidFill>
              </a:rPr>
              <a:t>diamond</a:t>
            </a:r>
            <a:r>
              <a:rPr lang="en-GB" dirty="0"/>
              <a:t>. Find:</a:t>
            </a:r>
          </a:p>
          <a:p>
            <a:pPr marL="0" indent="0">
              <a:buNone/>
            </a:pPr>
            <a:r>
              <a:rPr lang="en-GB" dirty="0"/>
              <a:t>a) </a:t>
            </a:r>
            <a:r>
              <a:rPr lang="en-GB" b="1" dirty="0">
                <a:solidFill>
                  <a:srgbClr val="FF0000"/>
                </a:solidFill>
              </a:rPr>
              <a:t>P(A and D)</a:t>
            </a:r>
          </a:p>
          <a:p>
            <a:pPr marL="0" indent="0">
              <a:buNone/>
            </a:pPr>
            <a:r>
              <a:rPr lang="en-GB" dirty="0"/>
              <a:t>b) </a:t>
            </a:r>
            <a:r>
              <a:rPr lang="en-GB" b="1" dirty="0">
                <a:solidFill>
                  <a:srgbClr val="00CC00"/>
                </a:solidFill>
              </a:rPr>
              <a:t>P(A or D)</a:t>
            </a:r>
          </a:p>
          <a:p>
            <a:pPr marL="0" indent="0">
              <a:buNone/>
            </a:pPr>
            <a:r>
              <a:rPr lang="en-GB" dirty="0"/>
              <a:t>c) P(A’)</a:t>
            </a:r>
          </a:p>
          <a:p>
            <a:pPr marL="0" indent="0">
              <a:buNone/>
            </a:pPr>
            <a:r>
              <a:rPr lang="en-GB" dirty="0"/>
              <a:t>d) P(A’ and D)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160890"/>
            <a:ext cx="885825" cy="923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170" y="160890"/>
            <a:ext cx="838200" cy="885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802" y="138757"/>
            <a:ext cx="885825" cy="9239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322" y="138757"/>
            <a:ext cx="838200" cy="885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975" y="83858"/>
            <a:ext cx="885825" cy="9239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319627" y="3859546"/>
            <a:ext cx="4172755" cy="234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7727324" y="4211392"/>
            <a:ext cx="2055723" cy="173760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8894372" y="4180068"/>
            <a:ext cx="2055723" cy="173760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083964" y="3766461"/>
                <a:ext cx="2300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964" y="3766461"/>
                <a:ext cx="23006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4737" r="-42105" b="-3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7714241" y="41357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613794" y="4068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35925" y="47593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142090" y="475931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</a:rPr>
              <a:t>12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93086" y="475931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823902" y="559892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904692"/>
                </a:solidFill>
              </a:rPr>
              <a:t>36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74488" y="2256314"/>
            <a:ext cx="5606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This is the middle of the Venn diagram: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425579" y="2151071"/>
                <a:ext cx="612668" cy="815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5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</m:oMath>
                  </m:oMathPara>
                </a14:m>
                <a:endParaRPr lang="en-GB" sz="25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579" y="2151071"/>
                <a:ext cx="612668" cy="81509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533650" y="3075284"/>
            <a:ext cx="781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CC00"/>
                </a:solidFill>
              </a:rPr>
              <a:t>This is the either an ace or a diamond, not forgetting both: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921393" y="3690030"/>
                <a:ext cx="1731180" cy="815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50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500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3+1+12</m:t>
                          </m:r>
                        </m:num>
                        <m:den>
                          <m:r>
                            <a:rPr lang="en-GB" sz="2500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</m:oMath>
                  </m:oMathPara>
                </a14:m>
                <a:endParaRPr lang="en-GB" sz="2500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393" y="3690030"/>
                <a:ext cx="1731180" cy="81509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640390" y="3684612"/>
                <a:ext cx="886781" cy="857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500" dirty="0">
                    <a:solidFill>
                      <a:srgbClr val="00CC0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500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500" b="0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num>
                      <m:den>
                        <m:r>
                          <a:rPr lang="en-GB" sz="3500" b="0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  <m:t>52</m:t>
                        </m:r>
                      </m:den>
                    </m:f>
                  </m:oMath>
                </a14:m>
                <a:endParaRPr lang="en-GB" sz="3500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390" y="3684612"/>
                <a:ext cx="886781" cy="857351"/>
              </a:xfrm>
              <a:prstGeom prst="rect">
                <a:avLst/>
              </a:prstGeom>
              <a:blipFill rotWithShape="0">
                <a:blip r:embed="rId7"/>
                <a:stretch>
                  <a:fillRect l="-19863" b="-127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53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/>
      <p:bldP spid="29" grpId="0"/>
      <p:bldP spid="30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62" y="6826"/>
            <a:ext cx="10515600" cy="1325563"/>
          </a:xfrm>
        </p:spPr>
        <p:txBody>
          <a:bodyPr/>
          <a:lstStyle/>
          <a:p>
            <a:r>
              <a:rPr lang="en-GB" u="sng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862" y="1084815"/>
            <a:ext cx="10515600" cy="353159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 card is selected at random from a pack of 52 playing cards. Let </a:t>
            </a:r>
            <a:r>
              <a:rPr lang="en-GB" dirty="0">
                <a:solidFill>
                  <a:srgbClr val="FF00FF"/>
                </a:solidFill>
              </a:rPr>
              <a:t>A</a:t>
            </a:r>
            <a:r>
              <a:rPr lang="en-GB" dirty="0"/>
              <a:t> be the event that the card is and </a:t>
            </a:r>
            <a:r>
              <a:rPr lang="en-GB" dirty="0">
                <a:solidFill>
                  <a:srgbClr val="FF00FF"/>
                </a:solidFill>
              </a:rPr>
              <a:t>ace</a:t>
            </a:r>
            <a:r>
              <a:rPr lang="en-GB" dirty="0"/>
              <a:t> and </a:t>
            </a:r>
            <a:r>
              <a:rPr lang="en-GB" dirty="0">
                <a:solidFill>
                  <a:srgbClr val="00B0F0"/>
                </a:solidFill>
              </a:rPr>
              <a:t>D</a:t>
            </a:r>
            <a:r>
              <a:rPr lang="en-GB" dirty="0"/>
              <a:t> the event that the card is a </a:t>
            </a:r>
            <a:r>
              <a:rPr lang="en-GB" dirty="0">
                <a:solidFill>
                  <a:srgbClr val="00B0F0"/>
                </a:solidFill>
              </a:rPr>
              <a:t>diamond</a:t>
            </a:r>
            <a:r>
              <a:rPr lang="en-GB" dirty="0"/>
              <a:t>. Find:</a:t>
            </a:r>
          </a:p>
          <a:p>
            <a:pPr marL="0" indent="0">
              <a:buNone/>
            </a:pPr>
            <a:r>
              <a:rPr lang="en-GB" dirty="0"/>
              <a:t>a) P(A and D)</a:t>
            </a:r>
          </a:p>
          <a:p>
            <a:pPr marL="0" indent="0">
              <a:buNone/>
            </a:pPr>
            <a:r>
              <a:rPr lang="en-GB" dirty="0"/>
              <a:t>b) P(A or D)</a:t>
            </a:r>
          </a:p>
          <a:p>
            <a:pPr marL="0" indent="0">
              <a:buNone/>
            </a:pPr>
            <a:r>
              <a:rPr lang="en-GB" dirty="0"/>
              <a:t>c) </a:t>
            </a:r>
            <a:r>
              <a:rPr lang="en-GB" b="1" dirty="0">
                <a:solidFill>
                  <a:srgbClr val="FF0000"/>
                </a:solidFill>
              </a:rPr>
              <a:t>P(A’)</a:t>
            </a:r>
          </a:p>
          <a:p>
            <a:pPr marL="0" indent="0">
              <a:buNone/>
            </a:pPr>
            <a:r>
              <a:rPr lang="en-GB" dirty="0"/>
              <a:t>d) </a:t>
            </a:r>
            <a:r>
              <a:rPr lang="en-GB" b="1" dirty="0">
                <a:solidFill>
                  <a:srgbClr val="00CC00"/>
                </a:solidFill>
              </a:rPr>
              <a:t>P(A’ and D)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160890"/>
            <a:ext cx="885825" cy="923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170" y="160890"/>
            <a:ext cx="838200" cy="885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802" y="138757"/>
            <a:ext cx="885825" cy="9239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322" y="138757"/>
            <a:ext cx="838200" cy="885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975" y="83858"/>
            <a:ext cx="885825" cy="9239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319627" y="3859546"/>
            <a:ext cx="4172755" cy="234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7727324" y="4211392"/>
            <a:ext cx="2055723" cy="173760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8894372" y="4180068"/>
            <a:ext cx="2055723" cy="173760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083964" y="3766461"/>
                <a:ext cx="2300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964" y="3766461"/>
                <a:ext cx="23006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4737" r="-42105" b="-3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7714241" y="41357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613794" y="4068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35925" y="47593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142090" y="475931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</a:rPr>
              <a:t>12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93086" y="475931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823902" y="559892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904692"/>
                </a:solidFill>
              </a:rPr>
              <a:t>36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25101" y="2241772"/>
            <a:ext cx="6416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This is the everything that does not involve A: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14121" y="2065056"/>
                <a:ext cx="1349857" cy="815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5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12+36</m:t>
                          </m:r>
                        </m:num>
                        <m:den>
                          <m:r>
                            <a:rPr lang="en-GB" sz="2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</m:oMath>
                  </m:oMathPara>
                </a14:m>
                <a:endParaRPr lang="en-GB" sz="25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121" y="2065056"/>
                <a:ext cx="1349857" cy="81509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392591" y="3089625"/>
            <a:ext cx="8169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CC00"/>
                </a:solidFill>
              </a:rPr>
              <a:t>This is not an ace but is a diamond (can’t include the middle):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0184945" y="2900825"/>
                <a:ext cx="886781" cy="857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500" dirty="0">
                    <a:solidFill>
                      <a:srgbClr val="00CC0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500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500" b="0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GB" sz="3500" b="0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  <m:t>52</m:t>
                        </m:r>
                      </m:den>
                    </m:f>
                  </m:oMath>
                </a14:m>
                <a:endParaRPr lang="en-GB" sz="3500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4945" y="2900825"/>
                <a:ext cx="886781" cy="857351"/>
              </a:xfrm>
              <a:prstGeom prst="rect">
                <a:avLst/>
              </a:prstGeom>
              <a:blipFill rotWithShape="0">
                <a:blip r:embed="rId6"/>
                <a:stretch>
                  <a:fillRect l="-20690" b="-1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9697565" y="2049184"/>
                <a:ext cx="886781" cy="855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500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5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48</m:t>
                        </m:r>
                      </m:num>
                      <m:den>
                        <m:r>
                          <a:rPr lang="en-GB" sz="3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52</m:t>
                        </m:r>
                      </m:den>
                    </m:f>
                  </m:oMath>
                </a14:m>
                <a:endParaRPr lang="en-GB" sz="35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565" y="2049184"/>
                <a:ext cx="886781" cy="855106"/>
              </a:xfrm>
              <a:prstGeom prst="rect">
                <a:avLst/>
              </a:prstGeom>
              <a:blipFill rotWithShape="0">
                <a:blip r:embed="rId7"/>
                <a:stretch>
                  <a:fillRect l="-20690" b="-1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26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/>
      <p:bldP spid="29" grpId="0"/>
      <p:bldP spid="31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2211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/>
              <a:t>Starter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12776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 flip two fair coins. </a:t>
            </a:r>
          </a:p>
          <a:p>
            <a:pPr marL="0" indent="0">
              <a:buNone/>
            </a:pPr>
            <a:r>
              <a:rPr lang="en-GB" dirty="0"/>
              <a:t>What is the probability that I flip 2 heads? </a:t>
            </a:r>
          </a:p>
          <a:p>
            <a:pPr marL="0" indent="0">
              <a:buNone/>
            </a:pPr>
            <a:r>
              <a:rPr lang="en-GB" dirty="0"/>
              <a:t>P(2 heads) =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What is the probability that I flip 1 head and 1 tails? </a:t>
            </a:r>
          </a:p>
          <a:p>
            <a:pPr marL="0" indent="0">
              <a:buNone/>
            </a:pPr>
            <a:r>
              <a:rPr lang="en-GB" dirty="0"/>
              <a:t>P(1 head and 1 tails) =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You can draw a diagram or table if it will help you.</a:t>
            </a:r>
          </a:p>
        </p:txBody>
      </p:sp>
    </p:spTree>
    <p:extLst>
      <p:ext uri="{BB962C8B-B14F-4D97-AF65-F5344CB8AC3E}">
        <p14:creationId xmlns:p14="http://schemas.microsoft.com/office/powerpoint/2010/main" val="426495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2211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/>
              <a:t>Starter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12776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 flip two fair coins. </a:t>
            </a:r>
          </a:p>
          <a:p>
            <a:pPr marL="0" indent="0">
              <a:buNone/>
            </a:pPr>
            <a:r>
              <a:rPr lang="en-GB" dirty="0"/>
              <a:t>What is the probability that I flip 2 heads? </a:t>
            </a:r>
          </a:p>
          <a:p>
            <a:pPr marL="0" indent="0">
              <a:buNone/>
            </a:pPr>
            <a:r>
              <a:rPr lang="en-GB" dirty="0"/>
              <a:t>P(2 heads) = </a:t>
            </a:r>
          </a:p>
          <a:p>
            <a:pPr marL="0" indent="0">
              <a:buNone/>
            </a:pPr>
            <a:r>
              <a:rPr lang="en-GB" dirty="0"/>
              <a:t>What is the probability that I flip 1 head and 1 tails? </a:t>
            </a:r>
          </a:p>
          <a:p>
            <a:pPr marL="0" indent="0">
              <a:buNone/>
            </a:pPr>
            <a:r>
              <a:rPr lang="en-GB" dirty="0"/>
              <a:t>P(1 head and 1 tails) = </a:t>
            </a:r>
          </a:p>
        </p:txBody>
      </p:sp>
      <p:sp>
        <p:nvSpPr>
          <p:cNvPr id="4" name="Rectangle 3"/>
          <p:cNvSpPr/>
          <p:nvPr/>
        </p:nvSpPr>
        <p:spPr>
          <a:xfrm>
            <a:off x="4625975" y="5514181"/>
            <a:ext cx="720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25975" y="6090245"/>
            <a:ext cx="720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9528" y="4937428"/>
            <a:ext cx="720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59608" y="4937428"/>
            <a:ext cx="720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9528" y="5513836"/>
            <a:ext cx="720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59608" y="5513836"/>
            <a:ext cx="720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39528" y="6090245"/>
            <a:ext cx="720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9608" y="6090245"/>
            <a:ext cx="7200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3912777" y="5859413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ill Sans MT" panose="020B0502020104020203" pitchFamily="34" charset="0"/>
              </a:rPr>
              <a:t>Coin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99834" y="4994628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ill Sans MT" panose="020B0502020104020203" pitchFamily="34" charset="0"/>
              </a:rPr>
              <a:t>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19914" y="4994628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ill Sans MT" panose="020B0502020104020203" pitchFamily="34" charset="0"/>
              </a:rPr>
              <a:t>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73755" y="5571381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ill Sans MT" panose="020B0502020104020203" pitchFamily="34" charset="0"/>
              </a:rPr>
              <a:t>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73755" y="6147445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ill Sans MT" panose="020B0502020104020203" pitchFamily="34" charset="0"/>
              </a:rPr>
              <a:t>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70221" y="6147444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>
                <a:latin typeface="Gill Sans MT" panose="020B0502020104020203" pitchFamily="34" charset="0"/>
              </a:rPr>
              <a:t>TT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21994" y="4475764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ill Sans MT" panose="020B0502020104020203" pitchFamily="34" charset="0"/>
              </a:rPr>
              <a:t>Coin 1</a:t>
            </a:r>
          </a:p>
        </p:txBody>
      </p:sp>
    </p:spTree>
    <p:extLst>
      <p:ext uri="{BB962C8B-B14F-4D97-AF65-F5344CB8AC3E}">
        <p14:creationId xmlns:p14="http://schemas.microsoft.com/office/powerpoint/2010/main" val="154204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106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/>
              <a:t>The ‘AND’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31504" y="1340769"/>
                <a:ext cx="8856984" cy="4785395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To work out the probability of two events BOTH happening, consider their individual probabilities</a:t>
                </a:r>
              </a:p>
              <a:p>
                <a:endParaRPr lang="en-GB" dirty="0"/>
              </a:p>
              <a:p>
                <a:r>
                  <a:rPr lang="en-GB" dirty="0"/>
                  <a:t>First coin - P(H)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/>
                  <a:t>	         Second coin - P(H)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P(2 heads)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1504" y="1340769"/>
                <a:ext cx="8856984" cy="4785395"/>
              </a:xfrm>
              <a:blipFill>
                <a:blip r:embed="rId2"/>
                <a:stretch>
                  <a:fillRect l="-1001" t="-21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600056" y="4077072"/>
            <a:ext cx="33123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Can you spot the link???</a:t>
            </a:r>
          </a:p>
        </p:txBody>
      </p:sp>
    </p:spTree>
    <p:extLst>
      <p:ext uri="{BB962C8B-B14F-4D97-AF65-F5344CB8AC3E}">
        <p14:creationId xmlns:p14="http://schemas.microsoft.com/office/powerpoint/2010/main" val="418842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106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/>
              <a:t>The ‘AND’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Probability of events A AND B happening: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6000" dirty="0">
                <a:solidFill>
                  <a:srgbClr val="FF0000"/>
                </a:solidFill>
              </a:rPr>
              <a:t>P(A and B) = P(A) x P(B)</a:t>
            </a:r>
          </a:p>
        </p:txBody>
      </p:sp>
    </p:spTree>
    <p:extLst>
      <p:ext uri="{BB962C8B-B14F-4D97-AF65-F5344CB8AC3E}">
        <p14:creationId xmlns:p14="http://schemas.microsoft.com/office/powerpoint/2010/main" val="3136344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freeimagesarchive.com/data/media/223/Tre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937"/>
            <a:ext cx="9144000" cy="686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776" y="274638"/>
            <a:ext cx="3744416" cy="1143000"/>
          </a:xfrm>
          <a:solidFill>
            <a:srgbClr val="669900"/>
          </a:solidFill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Tree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356992"/>
            <a:ext cx="8229600" cy="3384376"/>
          </a:xfrm>
          <a:solidFill>
            <a:srgbClr val="669900"/>
          </a:solidFill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 tree diagram is a way of representing the probabilities of two or more events in a diagram.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To calculate probabilities using a tree diagram, you </a:t>
            </a:r>
            <a:r>
              <a:rPr lang="en-GB" b="1" u="sng" dirty="0">
                <a:solidFill>
                  <a:schemeClr val="bg1"/>
                </a:solidFill>
              </a:rPr>
              <a:t>multiply along the branches</a:t>
            </a:r>
          </a:p>
        </p:txBody>
      </p:sp>
    </p:spTree>
    <p:extLst>
      <p:ext uri="{BB962C8B-B14F-4D97-AF65-F5344CB8AC3E}">
        <p14:creationId xmlns:p14="http://schemas.microsoft.com/office/powerpoint/2010/main" val="4232683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630518" y="2345438"/>
            <a:ext cx="441146" cy="2770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2063552" y="2817040"/>
            <a:ext cx="1728658" cy="97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064018" y="3789040"/>
            <a:ext cx="1728192" cy="97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799856" y="2132856"/>
            <a:ext cx="1800200" cy="6841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99856" y="2817040"/>
            <a:ext cx="1800200" cy="6841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815464" y="4076856"/>
            <a:ext cx="1800200" cy="6841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799856" y="4761040"/>
            <a:ext cx="1800200" cy="6841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47529" y="836712"/>
            <a:ext cx="8478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 flip two coins, what is the probability that I get two heads?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29789" y="2616985"/>
            <a:ext cx="832279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/>
              <a:t>Heads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29788" y="4560985"/>
            <a:ext cx="80579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/>
              <a:t>Tails 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40717" y="1932801"/>
            <a:ext cx="832279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/>
              <a:t>Heads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40716" y="3301169"/>
            <a:ext cx="80579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/>
              <a:t>Tails  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40717" y="3876801"/>
            <a:ext cx="832279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/>
              <a:t>Heads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40716" y="5245169"/>
            <a:ext cx="80579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/>
              <a:t>Tails  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47350" y="2693930"/>
            <a:ext cx="407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u="sng" dirty="0"/>
              <a:t> 1 </a:t>
            </a:r>
          </a:p>
          <a:p>
            <a:pPr algn="ctr"/>
            <a:r>
              <a:rPr lang="en-GB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47350" y="4222830"/>
            <a:ext cx="407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u="sng" dirty="0"/>
              <a:t> 1 </a:t>
            </a:r>
          </a:p>
          <a:p>
            <a:pPr algn="ctr"/>
            <a:r>
              <a:rPr lang="en-GB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11823" y="5085185"/>
            <a:ext cx="407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u="sng" dirty="0"/>
              <a:t> 1 </a:t>
            </a:r>
          </a:p>
          <a:p>
            <a:pPr algn="ctr"/>
            <a:r>
              <a:rPr lang="en-GB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11823" y="3801488"/>
            <a:ext cx="407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u="sng" dirty="0"/>
              <a:t> 1 </a:t>
            </a:r>
          </a:p>
          <a:p>
            <a:pPr algn="ctr"/>
            <a:r>
              <a:rPr lang="en-GB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11823" y="3142710"/>
            <a:ext cx="407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u="sng" dirty="0"/>
              <a:t> 1 </a:t>
            </a:r>
          </a:p>
          <a:p>
            <a:pPr algn="ctr"/>
            <a:r>
              <a:rPr lang="en-GB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11823" y="1846566"/>
            <a:ext cx="407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u="sng" dirty="0"/>
              <a:t> 1 </a:t>
            </a:r>
          </a:p>
          <a:p>
            <a:pPr algn="ctr"/>
            <a:r>
              <a:rPr lang="en-GB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13690" y="1941239"/>
            <a:ext cx="247602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P(HH) =          x       =    </a:t>
            </a:r>
          </a:p>
          <a:p>
            <a:r>
              <a:rPr lang="en-GB" dirty="0"/>
              <a:t>    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31989" y="1936851"/>
            <a:ext cx="381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u="sng" dirty="0"/>
              <a:t> 1 </a:t>
            </a:r>
          </a:p>
          <a:p>
            <a:pPr algn="ctr"/>
            <a:r>
              <a:rPr lang="en-GB" sz="16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363171" y="1932802"/>
            <a:ext cx="381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u="sng" dirty="0"/>
              <a:t> 1 </a:t>
            </a:r>
          </a:p>
          <a:p>
            <a:pPr algn="ctr"/>
            <a:r>
              <a:rPr lang="en-GB" sz="1600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934944" y="1943688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u="sng" dirty="0"/>
              <a:t> 1 </a:t>
            </a:r>
          </a:p>
          <a:p>
            <a:pPr algn="ctr"/>
            <a:r>
              <a:rPr lang="en-GB" sz="1600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913690" y="3054949"/>
            <a:ext cx="247602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P(HT) =           x       =    </a:t>
            </a:r>
          </a:p>
          <a:p>
            <a:r>
              <a:rPr lang="en-GB" dirty="0"/>
              <a:t>    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786514" y="3050561"/>
            <a:ext cx="381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u="sng" dirty="0"/>
              <a:t> 1 </a:t>
            </a:r>
          </a:p>
          <a:p>
            <a:pPr algn="ctr"/>
            <a:r>
              <a:rPr lang="en-GB" sz="1600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363171" y="3046512"/>
            <a:ext cx="381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u="sng" dirty="0"/>
              <a:t> 1 </a:t>
            </a:r>
          </a:p>
          <a:p>
            <a:pPr algn="ctr"/>
            <a:r>
              <a:rPr lang="en-GB" sz="1600" dirty="0"/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934944" y="3057398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u="sng" dirty="0"/>
              <a:t> 1 </a:t>
            </a:r>
          </a:p>
          <a:p>
            <a:pPr algn="ctr"/>
            <a:r>
              <a:rPr lang="en-GB" sz="1600" dirty="0"/>
              <a:t>4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7913690" y="3876801"/>
            <a:ext cx="2476027" cy="654768"/>
            <a:chOff x="6389689" y="4092825"/>
            <a:chExt cx="2476027" cy="654768"/>
          </a:xfrm>
        </p:grpSpPr>
        <p:sp>
          <p:nvSpPr>
            <p:cNvPr id="41" name="TextBox 40"/>
            <p:cNvSpPr txBox="1"/>
            <p:nvPr/>
          </p:nvSpPr>
          <p:spPr>
            <a:xfrm>
              <a:off x="6389689" y="4101262"/>
              <a:ext cx="2476027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P(TH) =           x       =    </a:t>
              </a:r>
            </a:p>
            <a:p>
              <a:r>
                <a:rPr lang="en-GB" dirty="0"/>
                <a:t>    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262513" y="4096874"/>
              <a:ext cx="3818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u="sng" dirty="0"/>
                <a:t> 1 </a:t>
              </a:r>
            </a:p>
            <a:p>
              <a:pPr algn="ctr"/>
              <a:r>
                <a:rPr lang="en-GB" sz="1600" dirty="0"/>
                <a:t>2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39170" y="4092825"/>
              <a:ext cx="3818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u="sng" dirty="0"/>
                <a:t> 1 </a:t>
              </a:r>
            </a:p>
            <a:p>
              <a:pPr algn="ctr"/>
              <a:r>
                <a:rPr lang="en-GB" sz="1600" dirty="0"/>
                <a:t>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410944" y="4103711"/>
              <a:ext cx="3818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u="sng" dirty="0"/>
                <a:t> 1 </a:t>
              </a:r>
            </a:p>
            <a:p>
              <a:pPr algn="ctr"/>
              <a:r>
                <a:rPr lang="en-GB" sz="1600" dirty="0"/>
                <a:t>4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910778" y="4990511"/>
            <a:ext cx="2476027" cy="654768"/>
            <a:chOff x="6386777" y="5206535"/>
            <a:chExt cx="2476027" cy="654768"/>
          </a:xfrm>
        </p:grpSpPr>
        <p:sp>
          <p:nvSpPr>
            <p:cNvPr id="46" name="TextBox 45"/>
            <p:cNvSpPr txBox="1"/>
            <p:nvPr/>
          </p:nvSpPr>
          <p:spPr>
            <a:xfrm>
              <a:off x="6386777" y="5214972"/>
              <a:ext cx="2476027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P(TT) =</a:t>
              </a:r>
              <a:r>
                <a:rPr lang="en-GB" sz="1200" dirty="0"/>
                <a:t> </a:t>
              </a:r>
              <a:r>
                <a:rPr lang="en-GB" dirty="0"/>
                <a:t>          x       =    </a:t>
              </a:r>
            </a:p>
            <a:p>
              <a:r>
                <a:rPr lang="en-GB" dirty="0"/>
                <a:t>     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259601" y="5210584"/>
              <a:ext cx="3818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u="sng" dirty="0"/>
                <a:t> 1 </a:t>
              </a:r>
            </a:p>
            <a:p>
              <a:pPr algn="ctr"/>
              <a:r>
                <a:rPr lang="en-GB" sz="1600" dirty="0"/>
                <a:t>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836258" y="5206535"/>
              <a:ext cx="3818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u="sng" dirty="0"/>
                <a:t> 1 </a:t>
              </a:r>
            </a:p>
            <a:p>
              <a:pPr algn="ctr"/>
              <a:r>
                <a:rPr lang="en-GB" sz="1600" dirty="0"/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408032" y="5217421"/>
              <a:ext cx="3818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u="sng" dirty="0"/>
                <a:t> 1 </a:t>
              </a:r>
            </a:p>
            <a:p>
              <a:pPr algn="ctr"/>
              <a:r>
                <a:rPr lang="en-GB" sz="1600" dirty="0"/>
                <a:t>4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838756" y="1477233"/>
            <a:ext cx="7745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u="sng" dirty="0"/>
              <a:t>Coin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04333" y="1477233"/>
            <a:ext cx="7745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u="sng" dirty="0"/>
              <a:t>Coin 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20003" y="5282898"/>
            <a:ext cx="201575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Probabilities on each branch add up to 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949990" y="1946199"/>
            <a:ext cx="441146" cy="369908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Connector 58"/>
          <p:cNvCxnSpPr>
            <a:endCxn id="17" idx="1"/>
          </p:cNvCxnSpPr>
          <p:nvPr/>
        </p:nvCxnSpPr>
        <p:spPr>
          <a:xfrm flipV="1">
            <a:off x="2063552" y="2817040"/>
            <a:ext cx="1766236" cy="97200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4815464" y="2132856"/>
            <a:ext cx="1784592" cy="68418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063552" y="2817040"/>
            <a:ext cx="1728000" cy="97200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815464" y="2806742"/>
            <a:ext cx="1784592" cy="68418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064210" y="3789833"/>
            <a:ext cx="1728000" cy="97200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815464" y="4077649"/>
            <a:ext cx="1784592" cy="68418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076078" y="3801566"/>
            <a:ext cx="1728000" cy="97200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827332" y="4761040"/>
            <a:ext cx="1784592" cy="68418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151784" y="5720978"/>
            <a:ext cx="271907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Possible outcomes are shown on the end of the branches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200644" y="5733504"/>
            <a:ext cx="271907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Multiply along the branches to work out the probabilities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8544273" y="838454"/>
                <a:ext cx="1183337" cy="526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2">
                        <a:lumMod val="75000"/>
                      </a:schemeClr>
                    </a:solidFill>
                  </a:rPr>
                  <a:t>P(HH)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GB" sz="12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endParaRPr lang="en-GB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273" y="838454"/>
                <a:ext cx="1183337" cy="526939"/>
              </a:xfrm>
              <a:prstGeom prst="rect">
                <a:avLst/>
              </a:prstGeom>
              <a:blipFill>
                <a:blip r:embed="rId3"/>
                <a:stretch>
                  <a:fillRect l="-5319" b="-465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2057123" y="19505"/>
            <a:ext cx="8229600" cy="85010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/>
              <a:t>Using tree diagrams</a:t>
            </a:r>
          </a:p>
        </p:txBody>
      </p:sp>
    </p:spTree>
    <p:extLst>
      <p:ext uri="{BB962C8B-B14F-4D97-AF65-F5344CB8AC3E}">
        <p14:creationId xmlns:p14="http://schemas.microsoft.com/office/powerpoint/2010/main" val="4851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8" grpId="0"/>
      <p:bldP spid="29" grpId="0"/>
      <p:bldP spid="31" grpId="0" animBg="1"/>
      <p:bldP spid="32" grpId="0"/>
      <p:bldP spid="33" grpId="0"/>
      <p:bldP spid="34" grpId="0"/>
      <p:bldP spid="36" grpId="0" animBg="1"/>
      <p:bldP spid="37" grpId="0"/>
      <p:bldP spid="38" grpId="0"/>
      <p:bldP spid="39" grpId="0"/>
      <p:bldP spid="50" grpId="0" animBg="1"/>
      <p:bldP spid="51" grpId="0" animBg="1"/>
      <p:bldP spid="53" grpId="0" animBg="1"/>
      <p:bldP spid="57" grpId="0" animBg="1"/>
      <p:bldP spid="69" grpId="0" animBg="1"/>
      <p:bldP spid="70" grpId="0" animBg="1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51584" y="4963015"/>
            <a:ext cx="1656184" cy="9361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356241" y="4034156"/>
            <a:ext cx="1656184" cy="9361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015881" y="3413704"/>
            <a:ext cx="1787159" cy="6204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5015881" y="4034156"/>
            <a:ext cx="1787159" cy="6204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015880" y="5278667"/>
            <a:ext cx="1787159" cy="6204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015881" y="5900537"/>
            <a:ext cx="1787159" cy="6204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0" name="Oval 1129"/>
          <p:cNvSpPr/>
          <p:nvPr/>
        </p:nvSpPr>
        <p:spPr>
          <a:xfrm>
            <a:off x="8472265" y="1562828"/>
            <a:ext cx="590592" cy="33833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threePt" dir="t"/>
          </a:scene3d>
          <a:sp3d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Oval 138"/>
          <p:cNvSpPr/>
          <p:nvPr/>
        </p:nvSpPr>
        <p:spPr>
          <a:xfrm>
            <a:off x="8977363" y="1556792"/>
            <a:ext cx="590592" cy="33833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threePt" dir="t"/>
          </a:scene3d>
          <a:sp3d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Oval 139"/>
          <p:cNvSpPr/>
          <p:nvPr/>
        </p:nvSpPr>
        <p:spPr>
          <a:xfrm>
            <a:off x="8041337" y="1914484"/>
            <a:ext cx="590592" cy="33833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threePt" dir="t"/>
          </a:scene3d>
          <a:sp3d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Oval 140"/>
          <p:cNvSpPr/>
          <p:nvPr/>
        </p:nvSpPr>
        <p:spPr>
          <a:xfrm>
            <a:off x="8514643" y="2160333"/>
            <a:ext cx="590592" cy="33833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threePt" dir="t"/>
          </a:scene3d>
          <a:sp3d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Oval 141"/>
          <p:cNvSpPr/>
          <p:nvPr/>
        </p:nvSpPr>
        <p:spPr>
          <a:xfrm>
            <a:off x="8336633" y="2442449"/>
            <a:ext cx="590592" cy="33833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threePt" dir="t"/>
          </a:scene3d>
          <a:sp3d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Oval 142"/>
          <p:cNvSpPr/>
          <p:nvPr/>
        </p:nvSpPr>
        <p:spPr>
          <a:xfrm>
            <a:off x="9612951" y="1768019"/>
            <a:ext cx="590592" cy="33833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threePt" dir="t"/>
          </a:scene3d>
          <a:sp3d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Oval 143"/>
          <p:cNvSpPr/>
          <p:nvPr/>
        </p:nvSpPr>
        <p:spPr>
          <a:xfrm>
            <a:off x="9446981" y="2247780"/>
            <a:ext cx="590592" cy="33833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threePt" dir="t"/>
          </a:scene3d>
          <a:sp3d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Oval 144"/>
          <p:cNvSpPr/>
          <p:nvPr/>
        </p:nvSpPr>
        <p:spPr>
          <a:xfrm>
            <a:off x="8946233" y="2366644"/>
            <a:ext cx="590592" cy="33833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threePt" dir="t"/>
          </a:scene3d>
          <a:sp3d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Oval 145"/>
          <p:cNvSpPr/>
          <p:nvPr/>
        </p:nvSpPr>
        <p:spPr>
          <a:xfrm>
            <a:off x="9086227" y="1941984"/>
            <a:ext cx="590592" cy="33833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threePt" dir="t"/>
          </a:scene3d>
          <a:sp3d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Oval 146"/>
          <p:cNvSpPr/>
          <p:nvPr/>
        </p:nvSpPr>
        <p:spPr>
          <a:xfrm>
            <a:off x="8479529" y="1772816"/>
            <a:ext cx="590592" cy="33833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threePt" dir="t"/>
          </a:scene3d>
          <a:sp3d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1" name="TextBox 1130"/>
          <p:cNvSpPr txBox="1"/>
          <p:nvPr/>
        </p:nvSpPr>
        <p:spPr>
          <a:xfrm>
            <a:off x="4175091" y="3827624"/>
            <a:ext cx="582532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/>
              <a:t>Red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4175092" y="5700482"/>
            <a:ext cx="64633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/>
              <a:t>Blue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888089" y="6320934"/>
            <a:ext cx="64633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/>
              <a:t>Blue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6902083" y="4454553"/>
            <a:ext cx="64633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/>
              <a:t>Blue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6902886" y="3232374"/>
            <a:ext cx="582532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/>
              <a:t>Red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6909728" y="5078612"/>
            <a:ext cx="582532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/>
              <a:t>Red</a:t>
            </a:r>
          </a:p>
        </p:txBody>
      </p:sp>
      <p:sp>
        <p:nvSpPr>
          <p:cNvPr id="1132" name="TextBox 1131"/>
          <p:cNvSpPr txBox="1"/>
          <p:nvPr/>
        </p:nvSpPr>
        <p:spPr>
          <a:xfrm>
            <a:off x="2964675" y="390136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u="sng" dirty="0"/>
              <a:t> 7 </a:t>
            </a:r>
          </a:p>
          <a:p>
            <a:pPr algn="ctr"/>
            <a:r>
              <a:rPr lang="en-GB" sz="1600" dirty="0"/>
              <a:t>10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5674372" y="320590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u="sng" dirty="0"/>
              <a:t> 7 </a:t>
            </a:r>
          </a:p>
          <a:p>
            <a:pPr algn="ctr"/>
            <a:r>
              <a:rPr lang="en-GB" sz="1600" dirty="0"/>
              <a:t>10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5712930" y="426988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u="sng" dirty="0"/>
              <a:t> 3 </a:t>
            </a:r>
          </a:p>
          <a:p>
            <a:pPr algn="ctr"/>
            <a:r>
              <a:rPr lang="en-GB" sz="1600" dirty="0"/>
              <a:t>10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2987804" y="540809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u="sng" dirty="0"/>
              <a:t> 3 </a:t>
            </a:r>
          </a:p>
          <a:p>
            <a:pPr algn="ctr"/>
            <a:r>
              <a:rPr lang="en-GB" sz="1600" dirty="0"/>
              <a:t>10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5712929" y="622860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u="sng" dirty="0"/>
              <a:t> 3 </a:t>
            </a:r>
          </a:p>
          <a:p>
            <a:pPr algn="ctr"/>
            <a:r>
              <a:rPr lang="en-GB" sz="1600" dirty="0"/>
              <a:t>10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5712931" y="5044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u="sng" dirty="0"/>
              <a:t> 7 </a:t>
            </a:r>
          </a:p>
          <a:p>
            <a:pPr algn="ctr"/>
            <a:r>
              <a:rPr lang="en-GB" sz="1600" dirty="0"/>
              <a:t>10</a:t>
            </a:r>
          </a:p>
        </p:txBody>
      </p:sp>
      <p:sp>
        <p:nvSpPr>
          <p:cNvPr id="1133" name="TextBox 1132"/>
          <p:cNvSpPr txBox="1"/>
          <p:nvPr/>
        </p:nvSpPr>
        <p:spPr>
          <a:xfrm>
            <a:off x="1847529" y="836713"/>
            <a:ext cx="84780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 have a bag of counters, 3 blue and 7 red. I pick one counter out without looking and put it back in the bag, I then pick out another counter.  What is the probability that I pick out a red counter and a blue counter?</a:t>
            </a:r>
          </a:p>
        </p:txBody>
      </p:sp>
      <p:sp>
        <p:nvSpPr>
          <p:cNvPr id="1134" name="TextBox 1133"/>
          <p:cNvSpPr txBox="1"/>
          <p:nvPr/>
        </p:nvSpPr>
        <p:spPr>
          <a:xfrm>
            <a:off x="3993952" y="2645440"/>
            <a:ext cx="92807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u="sng" dirty="0"/>
              <a:t>Sweet 1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6721747" y="2645440"/>
            <a:ext cx="92807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u="sng" dirty="0"/>
              <a:t>Sweet 2</a:t>
            </a:r>
          </a:p>
        </p:txBody>
      </p:sp>
      <p:grpSp>
        <p:nvGrpSpPr>
          <p:cNvPr id="1137" name="Group 1136"/>
          <p:cNvGrpSpPr/>
          <p:nvPr/>
        </p:nvGrpSpPr>
        <p:grpSpPr>
          <a:xfrm>
            <a:off x="7752184" y="3217241"/>
            <a:ext cx="2476027" cy="654768"/>
            <a:chOff x="6516215" y="2547322"/>
            <a:chExt cx="2476027" cy="654768"/>
          </a:xfrm>
        </p:grpSpPr>
        <p:sp>
          <p:nvSpPr>
            <p:cNvPr id="1135" name="TextBox 1134"/>
            <p:cNvSpPr txBox="1"/>
            <p:nvPr/>
          </p:nvSpPr>
          <p:spPr>
            <a:xfrm>
              <a:off x="6516215" y="2555759"/>
              <a:ext cx="2476027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P(RR) =          x       =    </a:t>
              </a:r>
            </a:p>
            <a:p>
              <a:r>
                <a:rPr lang="en-GB" dirty="0"/>
                <a:t>     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383428" y="2551371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u="sng" dirty="0"/>
                <a:t> 7 </a:t>
              </a:r>
            </a:p>
            <a:p>
              <a:pPr algn="ctr"/>
              <a:r>
                <a:rPr lang="en-GB" sz="1600" dirty="0"/>
                <a:t>10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7960085" y="2547322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u="sng" dirty="0"/>
                <a:t> 7 </a:t>
              </a:r>
            </a:p>
            <a:p>
              <a:pPr algn="ctr"/>
              <a:r>
                <a:rPr lang="en-GB" sz="1600" dirty="0"/>
                <a:t>10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479762" y="2558208"/>
              <a:ext cx="4972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u="sng" dirty="0"/>
                <a:t>49</a:t>
              </a:r>
            </a:p>
            <a:p>
              <a:pPr algn="ctr"/>
              <a:r>
                <a:rPr lang="en-GB" sz="1600" dirty="0"/>
                <a:t>100</a:t>
              </a:r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7730311" y="4208333"/>
            <a:ext cx="247602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P(RB) =          x       =    </a:t>
            </a:r>
          </a:p>
          <a:p>
            <a:r>
              <a:rPr lang="en-GB" dirty="0"/>
              <a:t>     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8597523" y="420394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u="sng" dirty="0"/>
              <a:t> 7 </a:t>
            </a:r>
          </a:p>
          <a:p>
            <a:pPr algn="ctr"/>
            <a:r>
              <a:rPr lang="en-GB" sz="1600" dirty="0"/>
              <a:t>10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9174180" y="419989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u="sng" dirty="0"/>
              <a:t> 3 </a:t>
            </a:r>
          </a:p>
          <a:p>
            <a:pPr algn="ctr"/>
            <a:r>
              <a:rPr lang="en-GB" sz="1600" dirty="0"/>
              <a:t>10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9693857" y="4210782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u="sng" dirty="0"/>
              <a:t>21</a:t>
            </a:r>
          </a:p>
          <a:p>
            <a:pPr algn="ctr"/>
            <a:r>
              <a:rPr lang="en-GB" sz="1600" dirty="0"/>
              <a:t>100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7739974" y="5080794"/>
            <a:ext cx="247602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P(BR) =           x       =    </a:t>
            </a:r>
          </a:p>
          <a:p>
            <a:r>
              <a:rPr lang="en-GB" dirty="0"/>
              <a:t>     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8607186" y="507640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u="sng" dirty="0"/>
              <a:t> 3 </a:t>
            </a:r>
          </a:p>
          <a:p>
            <a:pPr algn="ctr"/>
            <a:r>
              <a:rPr lang="en-GB" sz="1600" dirty="0"/>
              <a:t>10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9183843" y="507235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u="sng" dirty="0"/>
              <a:t> 7 </a:t>
            </a:r>
          </a:p>
          <a:p>
            <a:pPr algn="ctr"/>
            <a:r>
              <a:rPr lang="en-GB" sz="1600" dirty="0"/>
              <a:t>10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9703520" y="5083243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u="sng" dirty="0"/>
              <a:t>21</a:t>
            </a:r>
          </a:p>
          <a:p>
            <a:pPr algn="ctr"/>
            <a:r>
              <a:rPr lang="en-GB" sz="1600" dirty="0"/>
              <a:t>100</a:t>
            </a:r>
          </a:p>
        </p:txBody>
      </p:sp>
      <p:grpSp>
        <p:nvGrpSpPr>
          <p:cNvPr id="179" name="Group 178"/>
          <p:cNvGrpSpPr/>
          <p:nvPr/>
        </p:nvGrpSpPr>
        <p:grpSpPr>
          <a:xfrm>
            <a:off x="7739974" y="6066276"/>
            <a:ext cx="2476027" cy="654768"/>
            <a:chOff x="6516215" y="2547322"/>
            <a:chExt cx="2476027" cy="654768"/>
          </a:xfrm>
        </p:grpSpPr>
        <p:sp>
          <p:nvSpPr>
            <p:cNvPr id="180" name="TextBox 179"/>
            <p:cNvSpPr txBox="1"/>
            <p:nvPr/>
          </p:nvSpPr>
          <p:spPr>
            <a:xfrm>
              <a:off x="6516215" y="2555759"/>
              <a:ext cx="2476027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P(BB) =           x       =    </a:t>
              </a:r>
            </a:p>
            <a:p>
              <a:r>
                <a:rPr lang="en-GB" dirty="0"/>
                <a:t>     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7383428" y="2551371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u="sng" dirty="0"/>
                <a:t> 3 </a:t>
              </a:r>
            </a:p>
            <a:p>
              <a:pPr algn="ctr"/>
              <a:r>
                <a:rPr lang="en-GB" sz="1600" dirty="0"/>
                <a:t>10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7960085" y="2547322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u="sng" dirty="0"/>
                <a:t> 3 </a:t>
              </a:r>
            </a:p>
            <a:p>
              <a:pPr algn="ctr"/>
              <a:r>
                <a:rPr lang="en-GB" sz="1600" dirty="0"/>
                <a:t>10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8479762" y="2558208"/>
              <a:ext cx="4972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u="sng" dirty="0"/>
                <a:t> 9 </a:t>
              </a:r>
            </a:p>
            <a:p>
              <a:pPr algn="ctr"/>
              <a:r>
                <a:rPr lang="en-GB" sz="1600" dirty="0"/>
                <a:t>100</a:t>
              </a:r>
            </a:p>
          </p:txBody>
        </p:sp>
      </p:grpSp>
      <p:cxnSp>
        <p:nvCxnSpPr>
          <p:cNvPr id="186" name="Straight Connector 185"/>
          <p:cNvCxnSpPr/>
          <p:nvPr/>
        </p:nvCxnSpPr>
        <p:spPr>
          <a:xfrm flipH="1">
            <a:off x="2356241" y="4028279"/>
            <a:ext cx="1656184" cy="93610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5015881" y="3413705"/>
            <a:ext cx="1787159" cy="614575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H="1">
            <a:off x="2358066" y="4040379"/>
            <a:ext cx="1656184" cy="93610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H="1" flipV="1">
            <a:off x="5056508" y="4045043"/>
            <a:ext cx="1787159" cy="614575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H="1">
            <a:off x="5012179" y="5285963"/>
            <a:ext cx="1787159" cy="614575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 flipV="1">
            <a:off x="2365250" y="4966343"/>
            <a:ext cx="1656184" cy="93610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H="1" flipV="1">
            <a:off x="5013962" y="5906933"/>
            <a:ext cx="1787159" cy="614575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H="1" flipV="1">
            <a:off x="2356240" y="4963015"/>
            <a:ext cx="1656184" cy="93610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2057123" y="19505"/>
            <a:ext cx="8229600" cy="850106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/>
              <a:t>Using tree diagrams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703512" y="1850377"/>
                <a:ext cx="6337825" cy="6169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P(1 red and 1 blue)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/>
                          </a:rPr>
                          <m:t>21</m:t>
                        </m:r>
                      </m:num>
                      <m:den>
                        <m:r>
                          <a:rPr lang="en-GB" sz="2400" i="1">
                            <a:latin typeface="Cambria Math"/>
                          </a:rPr>
                          <m:t>100</m:t>
                        </m:r>
                      </m:den>
                    </m:f>
                    <m:r>
                      <a:rPr lang="en-GB" sz="24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/>
                          </a:rPr>
                          <m:t>21</m:t>
                        </m:r>
                      </m:num>
                      <m:den>
                        <m:r>
                          <a:rPr lang="en-GB" sz="2400" i="1">
                            <a:latin typeface="Cambria Math"/>
                          </a:rPr>
                          <m:t>100</m:t>
                        </m:r>
                      </m:den>
                    </m:f>
                    <m:r>
                      <a:rPr lang="en-GB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/>
                          </a:rPr>
                          <m:t>42</m:t>
                        </m:r>
                      </m:num>
                      <m:den>
                        <m:r>
                          <a:rPr lang="en-GB" sz="2400" i="1">
                            <a:latin typeface="Cambria Math"/>
                          </a:rPr>
                          <m:t>100</m:t>
                        </m:r>
                      </m:den>
                    </m:f>
                    <m:r>
                      <a:rPr lang="en-GB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/>
                          </a:rPr>
                          <m:t>21</m:t>
                        </m:r>
                      </m:num>
                      <m:den>
                        <m:r>
                          <a:rPr lang="en-GB" sz="2400" i="1">
                            <a:latin typeface="Cambria Math"/>
                          </a:rPr>
                          <m:t>50</m:t>
                        </m:r>
                      </m:den>
                    </m:f>
                  </m:oMath>
                </a14:m>
                <a:endParaRPr lang="en-GB" sz="24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1850377"/>
                <a:ext cx="6337825" cy="616964"/>
              </a:xfrm>
              <a:prstGeom prst="rect">
                <a:avLst/>
              </a:prstGeom>
              <a:blipFill>
                <a:blip r:embed="rId3"/>
                <a:stretch>
                  <a:fillRect l="-1397" b="-8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68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99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99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1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132" grpId="0"/>
      <p:bldP spid="155" grpId="0"/>
      <p:bldP spid="156" grpId="0"/>
      <p:bldP spid="157" grpId="0"/>
      <p:bldP spid="158" grpId="0"/>
      <p:bldP spid="159" grpId="0"/>
      <p:bldP spid="1134" grpId="0" animBg="1"/>
      <p:bldP spid="162" grpId="0" animBg="1"/>
      <p:bldP spid="170" grpId="0" animBg="1"/>
      <p:bldP spid="171" grpId="0"/>
      <p:bldP spid="172" grpId="0"/>
      <p:bldP spid="173" grpId="0"/>
      <p:bldP spid="175" grpId="0" animBg="1"/>
      <p:bldP spid="176" grpId="0"/>
      <p:bldP spid="177" grpId="0"/>
      <p:bldP spid="178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When working with probability, we can use notation that can help us describe the probability of an event occurring.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>
                <a:solidFill>
                  <a:srgbClr val="FF00FF"/>
                </a:solidFill>
              </a:rPr>
              <a:t>P</a:t>
            </a:r>
            <a:r>
              <a:rPr lang="en-GB" dirty="0"/>
              <a:t>(</a:t>
            </a:r>
            <a:r>
              <a:rPr lang="en-GB" dirty="0">
                <a:solidFill>
                  <a:srgbClr val="00B0F0"/>
                </a:solidFill>
              </a:rPr>
              <a:t>A</a:t>
            </a:r>
            <a:r>
              <a:rPr lang="en-GB" dirty="0"/>
              <a:t>) = </a:t>
            </a:r>
            <a:r>
              <a:rPr lang="en-GB" dirty="0">
                <a:solidFill>
                  <a:srgbClr val="FF00FF"/>
                </a:solidFill>
              </a:rPr>
              <a:t>Probability</a:t>
            </a:r>
            <a:r>
              <a:rPr lang="en-GB" dirty="0"/>
              <a:t> of </a:t>
            </a:r>
            <a:r>
              <a:rPr lang="en-GB" dirty="0">
                <a:solidFill>
                  <a:srgbClr val="00B0F0"/>
                </a:solidFill>
              </a:rPr>
              <a:t>Event A</a:t>
            </a:r>
          </a:p>
          <a:p>
            <a:pPr marL="0" indent="0" algn="ctr">
              <a:buNone/>
            </a:pPr>
            <a:endParaRPr lang="en-GB" dirty="0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en-GB" dirty="0">
                <a:solidFill>
                  <a:srgbClr val="FF00FF"/>
                </a:solidFill>
              </a:rPr>
              <a:t>P</a:t>
            </a:r>
            <a:r>
              <a:rPr lang="en-GB" dirty="0"/>
              <a:t>(</a:t>
            </a:r>
            <a:r>
              <a:rPr lang="en-GB" dirty="0">
                <a:solidFill>
                  <a:srgbClr val="00B0F0"/>
                </a:solidFill>
              </a:rPr>
              <a:t>A’</a:t>
            </a:r>
            <a:r>
              <a:rPr lang="en-GB" dirty="0"/>
              <a:t>)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/>
              <a:t>=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>
                <a:solidFill>
                  <a:srgbClr val="FF00FF"/>
                </a:solidFill>
              </a:rPr>
              <a:t>Probability</a:t>
            </a:r>
            <a:r>
              <a:rPr lang="en-GB" dirty="0">
                <a:solidFill>
                  <a:srgbClr val="00B0F0"/>
                </a:solidFill>
              </a:rPr>
              <a:t> Not A</a:t>
            </a:r>
          </a:p>
        </p:txBody>
      </p:sp>
    </p:spTree>
    <p:extLst>
      <p:ext uri="{BB962C8B-B14F-4D97-AF65-F5344CB8AC3E}">
        <p14:creationId xmlns:p14="http://schemas.microsoft.com/office/powerpoint/2010/main" val="3603583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1120</Words>
  <Application>Microsoft Macintosh PowerPoint</Application>
  <PresentationFormat>Widescreen</PresentationFormat>
  <Paragraphs>244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Gill Sans MT</vt:lpstr>
      <vt:lpstr>Office Theme</vt:lpstr>
      <vt:lpstr>Probability </vt:lpstr>
      <vt:lpstr>Starter</vt:lpstr>
      <vt:lpstr>Starter</vt:lpstr>
      <vt:lpstr>The ‘AND’ Rule</vt:lpstr>
      <vt:lpstr>The ‘AND’ Rule</vt:lpstr>
      <vt:lpstr>Tree Diagrams</vt:lpstr>
      <vt:lpstr>Using tree diagrams</vt:lpstr>
      <vt:lpstr>Using tree diagrams</vt:lpstr>
      <vt:lpstr>Notation</vt:lpstr>
      <vt:lpstr>Venn Diagrams</vt:lpstr>
      <vt:lpstr>Venn Diagrams</vt:lpstr>
      <vt:lpstr>Using a Venn Diagram</vt:lpstr>
      <vt:lpstr>Example</vt:lpstr>
      <vt:lpstr>Example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</dc:title>
  <dc:creator>George Wang</dc:creator>
  <cp:lastModifiedBy>George Wang</cp:lastModifiedBy>
  <cp:revision>2</cp:revision>
  <dcterms:created xsi:type="dcterms:W3CDTF">2020-04-13T18:08:33Z</dcterms:created>
  <dcterms:modified xsi:type="dcterms:W3CDTF">2020-04-13T18:20:00Z</dcterms:modified>
</cp:coreProperties>
</file>