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7" r:id="rId2"/>
    <p:sldId id="484" r:id="rId3"/>
    <p:sldId id="303" r:id="rId4"/>
    <p:sldId id="286" r:id="rId5"/>
    <p:sldId id="328" r:id="rId6"/>
    <p:sldId id="287" r:id="rId7"/>
    <p:sldId id="289" r:id="rId8"/>
    <p:sldId id="294" r:id="rId9"/>
    <p:sldId id="295" r:id="rId10"/>
    <p:sldId id="296" r:id="rId11"/>
    <p:sldId id="290" r:id="rId12"/>
    <p:sldId id="291" r:id="rId13"/>
    <p:sldId id="292" r:id="rId14"/>
    <p:sldId id="293" r:id="rId15"/>
    <p:sldId id="288" r:id="rId16"/>
    <p:sldId id="297" r:id="rId17"/>
    <p:sldId id="329" r:id="rId18"/>
    <p:sldId id="298" r:id="rId19"/>
    <p:sldId id="299" r:id="rId20"/>
    <p:sldId id="261" r:id="rId21"/>
    <p:sldId id="263" r:id="rId22"/>
    <p:sldId id="301" r:id="rId23"/>
    <p:sldId id="302" r:id="rId24"/>
    <p:sldId id="327" r:id="rId25"/>
    <p:sldId id="305" r:id="rId26"/>
    <p:sldId id="306" r:id="rId27"/>
    <p:sldId id="307" r:id="rId28"/>
    <p:sldId id="308" r:id="rId29"/>
    <p:sldId id="309" r:id="rId30"/>
    <p:sldId id="304" r:id="rId31"/>
    <p:sldId id="310" r:id="rId32"/>
    <p:sldId id="312" r:id="rId33"/>
    <p:sldId id="313" r:id="rId34"/>
    <p:sldId id="326" r:id="rId35"/>
    <p:sldId id="256" r:id="rId36"/>
    <p:sldId id="258" r:id="rId37"/>
    <p:sldId id="259" r:id="rId38"/>
    <p:sldId id="314" r:id="rId39"/>
    <p:sldId id="315" r:id="rId40"/>
    <p:sldId id="316" r:id="rId41"/>
    <p:sldId id="317" r:id="rId42"/>
    <p:sldId id="319" r:id="rId43"/>
    <p:sldId id="320" r:id="rId44"/>
    <p:sldId id="321" r:id="rId45"/>
    <p:sldId id="322" r:id="rId46"/>
    <p:sldId id="323" r:id="rId47"/>
    <p:sldId id="330" r:id="rId48"/>
    <p:sldId id="324" r:id="rId49"/>
    <p:sldId id="33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467" autoAdjust="0"/>
    <p:restoredTop sz="94694"/>
  </p:normalViewPr>
  <p:slideViewPr>
    <p:cSldViewPr>
      <p:cViewPr varScale="1">
        <p:scale>
          <a:sx n="121" d="100"/>
          <a:sy n="121" d="100"/>
        </p:scale>
        <p:origin x="2296"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0.xml"/><Relationship Id="rId1" Type="http://schemas.microsoft.com/office/2011/relationships/chartStyle" Target="style10.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sz="2000" dirty="0"/>
              <a:t>Goals so far this season by top 4 teams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Goals so far this season by top 4 teams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DE5A-49FB-B0E0-B77B2D72F64A}"/>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DE5A-49FB-B0E0-B77B2D72F64A}"/>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DE5A-49FB-B0E0-B77B2D72F64A}"/>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DE5A-49FB-B0E0-B77B2D72F64A}"/>
              </c:ext>
            </c:extLst>
          </c:dPt>
          <c:cat>
            <c:strRef>
              <c:f>Sheet1!$A$2:$A$5</c:f>
              <c:strCache>
                <c:ptCount val="4"/>
                <c:pt idx="0">
                  <c:v>Chelsea</c:v>
                </c:pt>
                <c:pt idx="1">
                  <c:v>Arsenal</c:v>
                </c:pt>
                <c:pt idx="2">
                  <c:v>QPR</c:v>
                </c:pt>
                <c:pt idx="3">
                  <c:v>The Bickerstaffs</c:v>
                </c:pt>
              </c:strCache>
            </c:strRef>
          </c:cat>
          <c:val>
            <c:numRef>
              <c:f>Sheet1!$B$2:$B$5</c:f>
              <c:numCache>
                <c:formatCode>General</c:formatCode>
                <c:ptCount val="4"/>
                <c:pt idx="0">
                  <c:v>6</c:v>
                </c:pt>
                <c:pt idx="1">
                  <c:v>22</c:v>
                </c:pt>
                <c:pt idx="2">
                  <c:v>5</c:v>
                </c:pt>
                <c:pt idx="3">
                  <c:v>45</c:v>
                </c:pt>
              </c:numCache>
            </c:numRef>
          </c:val>
          <c:extLst>
            <c:ext xmlns:c16="http://schemas.microsoft.com/office/drawing/2014/chart" uri="{C3380CC4-5D6E-409C-BE32-E72D297353CC}">
              <c16:uniqueId val="{00000008-DE5A-49FB-B0E0-B77B2D72F64A}"/>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bg1">
          <a:lumMod val="65000"/>
        </a:schemeClr>
      </a:solid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Sheet1!$L$80</c:f>
              <c:strCache>
                <c:ptCount val="1"/>
                <c:pt idx="0">
                  <c:v>Frequency</c:v>
                </c:pt>
              </c:strCache>
            </c:strRef>
          </c:tx>
          <c:spPr>
            <a:solidFill>
              <a:schemeClr val="accent1"/>
            </a:solidFill>
            <a:ln>
              <a:noFill/>
            </a:ln>
            <a:effectLst/>
          </c:spPr>
          <c:invertIfNegative val="0"/>
          <c:cat>
            <c:numRef>
              <c:f>Sheet1!$K$81:$K$85</c:f>
              <c:numCache>
                <c:formatCode>General</c:formatCode>
                <c:ptCount val="5"/>
                <c:pt idx="0">
                  <c:v>0</c:v>
                </c:pt>
                <c:pt idx="1">
                  <c:v>1</c:v>
                </c:pt>
                <c:pt idx="2">
                  <c:v>2</c:v>
                </c:pt>
                <c:pt idx="3">
                  <c:v>3</c:v>
                </c:pt>
                <c:pt idx="4">
                  <c:v>4</c:v>
                </c:pt>
              </c:numCache>
            </c:numRef>
          </c:cat>
          <c:val>
            <c:numRef>
              <c:f>Sheet1!$L$81:$L$85</c:f>
              <c:numCache>
                <c:formatCode>General</c:formatCode>
                <c:ptCount val="5"/>
                <c:pt idx="0">
                  <c:v>1</c:v>
                </c:pt>
                <c:pt idx="1">
                  <c:v>5</c:v>
                </c:pt>
                <c:pt idx="2">
                  <c:v>20</c:v>
                </c:pt>
                <c:pt idx="3">
                  <c:v>14</c:v>
                </c:pt>
                <c:pt idx="4">
                  <c:v>3</c:v>
                </c:pt>
              </c:numCache>
            </c:numRef>
          </c:val>
          <c:extLst>
            <c:ext xmlns:c16="http://schemas.microsoft.com/office/drawing/2014/chart" uri="{C3380CC4-5D6E-409C-BE32-E72D297353CC}">
              <c16:uniqueId val="{00000000-2E03-4559-A719-90281DC836EE}"/>
            </c:ext>
          </c:extLst>
        </c:ser>
        <c:dLbls>
          <c:showLegendKey val="0"/>
          <c:showVal val="0"/>
          <c:showCatName val="0"/>
          <c:showSerName val="0"/>
          <c:showPercent val="0"/>
          <c:showBubbleSize val="0"/>
        </c:dLbls>
        <c:gapWidth val="219"/>
        <c:overlap val="-27"/>
        <c:axId val="539543720"/>
        <c:axId val="539543328"/>
      </c:barChart>
      <c:catAx>
        <c:axId val="539543720"/>
        <c:scaling>
          <c:orientation val="minMax"/>
        </c:scaling>
        <c:delete val="0"/>
        <c:axPos val="b"/>
        <c:title>
          <c:tx>
            <c:rich>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a:t>Num People Driving Car</a:t>
                </a:r>
              </a:p>
            </c:rich>
          </c:tx>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543328"/>
        <c:crosses val="autoZero"/>
        <c:auto val="1"/>
        <c:lblAlgn val="ctr"/>
        <c:lblOffset val="100"/>
        <c:noMultiLvlLbl val="0"/>
      </c:catAx>
      <c:valAx>
        <c:axId val="53954332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GB" sz="1400"/>
                  <a:t>Frequency</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39543720"/>
        <c:crosses val="autoZero"/>
        <c:crossBetween val="between"/>
      </c:valAx>
      <c:spPr>
        <a:noFill/>
        <a:ln>
          <a:noFill/>
        </a:ln>
        <a:effectLst/>
      </c:spPr>
    </c:plotArea>
    <c:plotVisOnly val="1"/>
    <c:dispBlanksAs val="gap"/>
    <c:showDLblsOverMax val="0"/>
  </c:chart>
  <c:spPr>
    <a:noFill/>
    <a:ln>
      <a:solidFill>
        <a:schemeClr val="bg1">
          <a:lumMod val="65000"/>
        </a:schemeClr>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Goals so far this season by top 4 teams</c:v>
                </c:pt>
              </c:strCache>
            </c:strRef>
          </c:tx>
          <c:spPr>
            <a:solidFill>
              <a:schemeClr val="accent6"/>
            </a:solidFill>
            <a:ln>
              <a:noFill/>
            </a:ln>
            <a:effectLst/>
          </c:spPr>
          <c:invertIfNegative val="0"/>
          <c:cat>
            <c:strRef>
              <c:f>Sheet1!$A$2:$A$5</c:f>
              <c:strCache>
                <c:ptCount val="4"/>
                <c:pt idx="0">
                  <c:v>Chelsea</c:v>
                </c:pt>
                <c:pt idx="1">
                  <c:v>Arsenal</c:v>
                </c:pt>
                <c:pt idx="2">
                  <c:v>QPR</c:v>
                </c:pt>
                <c:pt idx="3">
                  <c:v>The Bickerstaffs</c:v>
                </c:pt>
              </c:strCache>
            </c:strRef>
          </c:cat>
          <c:val>
            <c:numRef>
              <c:f>Sheet1!$B$2:$B$5</c:f>
              <c:numCache>
                <c:formatCode>General</c:formatCode>
                <c:ptCount val="4"/>
                <c:pt idx="0">
                  <c:v>6</c:v>
                </c:pt>
                <c:pt idx="1">
                  <c:v>22</c:v>
                </c:pt>
                <c:pt idx="2">
                  <c:v>5</c:v>
                </c:pt>
                <c:pt idx="3">
                  <c:v>45</c:v>
                </c:pt>
              </c:numCache>
            </c:numRef>
          </c:val>
          <c:extLst>
            <c:ext xmlns:c16="http://schemas.microsoft.com/office/drawing/2014/chart" uri="{C3380CC4-5D6E-409C-BE32-E72D297353CC}">
              <c16:uniqueId val="{00000000-73FF-479C-932E-B78AB0A76A0C}"/>
            </c:ext>
          </c:extLst>
        </c:ser>
        <c:dLbls>
          <c:showLegendKey val="0"/>
          <c:showVal val="0"/>
          <c:showCatName val="0"/>
          <c:showSerName val="0"/>
          <c:showPercent val="0"/>
          <c:showBubbleSize val="0"/>
        </c:dLbls>
        <c:gapWidth val="219"/>
        <c:overlap val="-27"/>
        <c:axId val="542232104"/>
        <c:axId val="542234456"/>
      </c:barChart>
      <c:catAx>
        <c:axId val="5422321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2234456"/>
        <c:crosses val="autoZero"/>
        <c:auto val="1"/>
        <c:lblAlgn val="ctr"/>
        <c:lblOffset val="100"/>
        <c:noMultiLvlLbl val="0"/>
      </c:catAx>
      <c:valAx>
        <c:axId val="54223445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2232104"/>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dirty="0"/>
              <a:t>Hours Dr Frost spends doing this activity on a typical day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Sheet1!$K$2</c:f>
              <c:strCache>
                <c:ptCount val="1"/>
                <c:pt idx="0">
                  <c:v>Hours Dr Frost spends doing this on a typical day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2A1-49C2-BCD1-31F127F3F74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2A1-49C2-BCD1-31F127F3F74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2A1-49C2-BCD1-31F127F3F74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2A1-49C2-BCD1-31F127F3F74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42A1-49C2-BCD1-31F127F3F746}"/>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42A1-49C2-BCD1-31F127F3F746}"/>
              </c:ext>
            </c:extLst>
          </c:dPt>
          <c:cat>
            <c:strRef>
              <c:f>Sheet1!$J$3:$J$8</c:f>
              <c:strCache>
                <c:ptCount val="6"/>
                <c:pt idx="0">
                  <c:v>Sleep</c:v>
                </c:pt>
                <c:pt idx="1">
                  <c:v>Travel</c:v>
                </c:pt>
                <c:pt idx="2">
                  <c:v>Eat</c:v>
                </c:pt>
                <c:pt idx="3">
                  <c:v>PS4</c:v>
                </c:pt>
                <c:pt idx="4">
                  <c:v>Work</c:v>
                </c:pt>
                <c:pt idx="5">
                  <c:v>Giving Detentions</c:v>
                </c:pt>
              </c:strCache>
            </c:strRef>
          </c:cat>
          <c:val>
            <c:numRef>
              <c:f>Sheet1!$K$3:$K$8</c:f>
              <c:numCache>
                <c:formatCode>General</c:formatCode>
                <c:ptCount val="6"/>
                <c:pt idx="0">
                  <c:v>5</c:v>
                </c:pt>
                <c:pt idx="1">
                  <c:v>1</c:v>
                </c:pt>
                <c:pt idx="2">
                  <c:v>0.75</c:v>
                </c:pt>
                <c:pt idx="3">
                  <c:v>0.25</c:v>
                </c:pt>
                <c:pt idx="4">
                  <c:v>15</c:v>
                </c:pt>
                <c:pt idx="5">
                  <c:v>2</c:v>
                </c:pt>
              </c:numCache>
            </c:numRef>
          </c:val>
          <c:extLst>
            <c:ext xmlns:c16="http://schemas.microsoft.com/office/drawing/2014/chart" uri="{C3380CC4-5D6E-409C-BE32-E72D297353CC}">
              <c16:uniqueId val="{0000000C-42A1-49C2-BCD1-31F127F3F74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bg1">
          <a:lumMod val="65000"/>
        </a:schemeClr>
      </a:solid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Sheet1!$S$2</c:f>
              <c:strCache>
                <c:ptCount val="1"/>
                <c:pt idx="0">
                  <c:v>Year 7's Favourite Colour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BDB-45D6-8626-8CA1F7C75F36}"/>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BDB-45D6-8626-8CA1F7C75F36}"/>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BDB-45D6-8626-8CA1F7C75F36}"/>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BDB-45D6-8626-8CA1F7C75F36}"/>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BDB-45D6-8626-8CA1F7C75F36}"/>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Sheet1!$R$3:$R$7</c:f>
              <c:strCache>
                <c:ptCount val="5"/>
                <c:pt idx="0">
                  <c:v>Red</c:v>
                </c:pt>
                <c:pt idx="1">
                  <c:v>Blue</c:v>
                </c:pt>
                <c:pt idx="2">
                  <c:v>Green</c:v>
                </c:pt>
                <c:pt idx="3">
                  <c:v>Taupe</c:v>
                </c:pt>
                <c:pt idx="4">
                  <c:v>Other</c:v>
                </c:pt>
              </c:strCache>
            </c:strRef>
          </c:cat>
          <c:val>
            <c:numRef>
              <c:f>Sheet1!$S$3:$S$7</c:f>
              <c:numCache>
                <c:formatCode>General</c:formatCode>
                <c:ptCount val="5"/>
                <c:pt idx="0">
                  <c:v>5</c:v>
                </c:pt>
                <c:pt idx="1">
                  <c:v>20</c:v>
                </c:pt>
                <c:pt idx="2">
                  <c:v>3</c:v>
                </c:pt>
                <c:pt idx="3">
                  <c:v>12</c:v>
                </c:pt>
                <c:pt idx="4">
                  <c:v>8</c:v>
                </c:pt>
              </c:numCache>
            </c:numRef>
          </c:val>
          <c:extLst>
            <c:ext xmlns:c16="http://schemas.microsoft.com/office/drawing/2014/chart" uri="{C3380CC4-5D6E-409C-BE32-E72D297353CC}">
              <c16:uniqueId val="{0000000A-9BDB-45D6-8626-8CA1F7C75F36}"/>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solidFill>
        <a:schemeClr val="bg1">
          <a:lumMod val="65000"/>
        </a:schemeClr>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GB"/>
              <a:t>Favourite Colour</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Sheet1!$K$36</c:f>
              <c:strCache>
                <c:ptCount val="1"/>
                <c:pt idx="0">
                  <c:v>Frequency</c:v>
                </c:pt>
              </c:strCache>
            </c:strRef>
          </c:tx>
          <c:dPt>
            <c:idx val="0"/>
            <c:bubble3D val="0"/>
            <c:spPr>
              <a:solidFill>
                <a:srgbClr val="FF0000"/>
              </a:solidFill>
              <a:ln w="19050">
                <a:solidFill>
                  <a:schemeClr val="lt1"/>
                </a:solidFill>
              </a:ln>
              <a:effectLst/>
            </c:spPr>
            <c:extLst>
              <c:ext xmlns:c16="http://schemas.microsoft.com/office/drawing/2014/chart" uri="{C3380CC4-5D6E-409C-BE32-E72D297353CC}">
                <c16:uniqueId val="{00000001-1C5E-40DD-89FC-66BF3AF23528}"/>
              </c:ext>
            </c:extLst>
          </c:dPt>
          <c:dPt>
            <c:idx val="1"/>
            <c:bubble3D val="0"/>
            <c:spPr>
              <a:solidFill>
                <a:srgbClr val="92D050"/>
              </a:solidFill>
              <a:ln w="19050">
                <a:solidFill>
                  <a:schemeClr val="lt1"/>
                </a:solidFill>
              </a:ln>
              <a:effectLst/>
            </c:spPr>
            <c:extLst>
              <c:ext xmlns:c16="http://schemas.microsoft.com/office/drawing/2014/chart" uri="{C3380CC4-5D6E-409C-BE32-E72D297353CC}">
                <c16:uniqueId val="{00000003-1C5E-40DD-89FC-66BF3AF23528}"/>
              </c:ext>
            </c:extLst>
          </c:dPt>
          <c:dPt>
            <c:idx val="2"/>
            <c:bubble3D val="0"/>
            <c:spPr>
              <a:solidFill>
                <a:schemeClr val="accent1"/>
              </a:solidFill>
              <a:ln w="19050">
                <a:solidFill>
                  <a:schemeClr val="lt1"/>
                </a:solidFill>
              </a:ln>
              <a:effectLst/>
            </c:spPr>
            <c:extLst>
              <c:ext xmlns:c16="http://schemas.microsoft.com/office/drawing/2014/chart" uri="{C3380CC4-5D6E-409C-BE32-E72D297353CC}">
                <c16:uniqueId val="{00000005-1C5E-40DD-89FC-66BF3AF23528}"/>
              </c:ext>
            </c:extLst>
          </c:dPt>
          <c:cat>
            <c:strRef>
              <c:f>Sheet1!$J$37:$J$39</c:f>
              <c:strCache>
                <c:ptCount val="3"/>
                <c:pt idx="0">
                  <c:v>Red</c:v>
                </c:pt>
                <c:pt idx="1">
                  <c:v>Green</c:v>
                </c:pt>
                <c:pt idx="2">
                  <c:v>Blue</c:v>
                </c:pt>
              </c:strCache>
            </c:strRef>
          </c:cat>
          <c:val>
            <c:numRef>
              <c:f>Sheet1!$K$37:$K$39</c:f>
              <c:numCache>
                <c:formatCode>General</c:formatCode>
                <c:ptCount val="3"/>
                <c:pt idx="0">
                  <c:v>20</c:v>
                </c:pt>
                <c:pt idx="1">
                  <c:v>60</c:v>
                </c:pt>
                <c:pt idx="2">
                  <c:v>120</c:v>
                </c:pt>
              </c:numCache>
            </c:numRef>
          </c:val>
          <c:extLst>
            <c:ext xmlns:c16="http://schemas.microsoft.com/office/drawing/2014/chart" uri="{C3380CC4-5D6E-409C-BE32-E72D297353CC}">
              <c16:uniqueId val="{00000006-1C5E-40DD-89FC-66BF3AF23528}"/>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Sheet1!$J$50</c:f>
              <c:strCache>
                <c:ptCount val="1"/>
                <c:pt idx="0">
                  <c:v>Favourite Colour</c:v>
                </c:pt>
              </c:strCache>
            </c:strRef>
          </c:tx>
          <c:dPt>
            <c:idx val="0"/>
            <c:bubble3D val="0"/>
            <c:spPr>
              <a:solidFill>
                <a:srgbClr val="FF0000"/>
              </a:solidFill>
              <a:ln w="19050">
                <a:solidFill>
                  <a:schemeClr val="lt1"/>
                </a:solidFill>
              </a:ln>
              <a:effectLst/>
            </c:spPr>
            <c:extLst>
              <c:ext xmlns:c16="http://schemas.microsoft.com/office/drawing/2014/chart" uri="{C3380CC4-5D6E-409C-BE32-E72D297353CC}">
                <c16:uniqueId val="{00000001-996D-42D1-BECA-E4B7FE228ACE}"/>
              </c:ext>
            </c:extLst>
          </c:dPt>
          <c:dPt>
            <c:idx val="1"/>
            <c:bubble3D val="0"/>
            <c:spPr>
              <a:solidFill>
                <a:schemeClr val="accent1"/>
              </a:solidFill>
              <a:ln w="19050">
                <a:solidFill>
                  <a:schemeClr val="lt1"/>
                </a:solidFill>
              </a:ln>
              <a:effectLst/>
            </c:spPr>
            <c:extLst>
              <c:ext xmlns:c16="http://schemas.microsoft.com/office/drawing/2014/chart" uri="{C3380CC4-5D6E-409C-BE32-E72D297353CC}">
                <c16:uniqueId val="{00000003-996D-42D1-BECA-E4B7FE228AC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96D-42D1-BECA-E4B7FE228ACE}"/>
              </c:ext>
            </c:extLst>
          </c:dPt>
          <c:dPt>
            <c:idx val="3"/>
            <c:bubble3D val="0"/>
            <c:spPr>
              <a:solidFill>
                <a:srgbClr val="FFC000"/>
              </a:solidFill>
              <a:ln w="19050">
                <a:solidFill>
                  <a:schemeClr val="lt1"/>
                </a:solidFill>
              </a:ln>
              <a:effectLst/>
            </c:spPr>
            <c:extLst>
              <c:ext xmlns:c16="http://schemas.microsoft.com/office/drawing/2014/chart" uri="{C3380CC4-5D6E-409C-BE32-E72D297353CC}">
                <c16:uniqueId val="{00000007-996D-42D1-BECA-E4B7FE228ACE}"/>
              </c:ext>
            </c:extLst>
          </c:dPt>
          <c:cat>
            <c:strRef>
              <c:f>Sheet1!$I$51:$I$54</c:f>
              <c:strCache>
                <c:ptCount val="4"/>
                <c:pt idx="0">
                  <c:v>Red</c:v>
                </c:pt>
                <c:pt idx="1">
                  <c:v>Blue</c:v>
                </c:pt>
                <c:pt idx="2">
                  <c:v>Green</c:v>
                </c:pt>
                <c:pt idx="3">
                  <c:v>Orange</c:v>
                </c:pt>
              </c:strCache>
            </c:strRef>
          </c:cat>
          <c:val>
            <c:numRef>
              <c:f>Sheet1!$J$51:$J$54</c:f>
              <c:numCache>
                <c:formatCode>General</c:formatCode>
                <c:ptCount val="4"/>
                <c:pt idx="0">
                  <c:v>18</c:v>
                </c:pt>
                <c:pt idx="1">
                  <c:v>27</c:v>
                </c:pt>
                <c:pt idx="2">
                  <c:v>42</c:v>
                </c:pt>
                <c:pt idx="3">
                  <c:v>9</c:v>
                </c:pt>
              </c:numCache>
            </c:numRef>
          </c:val>
          <c:extLst>
            <c:ext xmlns:c16="http://schemas.microsoft.com/office/drawing/2014/chart" uri="{C3380CC4-5D6E-409C-BE32-E72D297353CC}">
              <c16:uniqueId val="{00000008-996D-42D1-BECA-E4B7FE228AC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Sheet1!$T$46</c:f>
              <c:strCache>
                <c:ptCount val="1"/>
                <c:pt idx="0">
                  <c:v>Games Console Owned</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D04-4F58-B2B1-CFA8162A1AD9}"/>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AD04-4F58-B2B1-CFA8162A1AD9}"/>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D04-4F58-B2B1-CFA8162A1AD9}"/>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D04-4F58-B2B1-CFA8162A1AD9}"/>
              </c:ext>
            </c:extLst>
          </c:dPt>
          <c:cat>
            <c:strRef>
              <c:f>Sheet1!$S$47:$S$50</c:f>
              <c:strCache>
                <c:ptCount val="4"/>
                <c:pt idx="0">
                  <c:v>Wii U</c:v>
                </c:pt>
                <c:pt idx="1">
                  <c:v>PS3</c:v>
                </c:pt>
                <c:pt idx="2">
                  <c:v>Xbox 360</c:v>
                </c:pt>
                <c:pt idx="3">
                  <c:v>None</c:v>
                </c:pt>
              </c:strCache>
            </c:strRef>
          </c:cat>
          <c:val>
            <c:numRef>
              <c:f>Sheet1!$T$47:$T$50</c:f>
              <c:numCache>
                <c:formatCode>General</c:formatCode>
                <c:ptCount val="4"/>
                <c:pt idx="0">
                  <c:v>24</c:v>
                </c:pt>
                <c:pt idx="1">
                  <c:v>97</c:v>
                </c:pt>
                <c:pt idx="2">
                  <c:v>76</c:v>
                </c:pt>
                <c:pt idx="3">
                  <c:v>54</c:v>
                </c:pt>
              </c:numCache>
            </c:numRef>
          </c:val>
          <c:extLst>
            <c:ext xmlns:c16="http://schemas.microsoft.com/office/drawing/2014/chart" uri="{C3380CC4-5D6E-409C-BE32-E72D297353CC}">
              <c16:uniqueId val="{00000008-AD04-4F58-B2B1-CFA8162A1AD9}"/>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Sheet1!$P$58</c:f>
              <c:strCache>
                <c:ptCount val="1"/>
                <c:pt idx="0">
                  <c:v>Student continent of Origin</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FC99-4336-BF6E-E2F117793AD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FC99-4336-BF6E-E2F117793AD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FC99-4336-BF6E-E2F117793AD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FC99-4336-BF6E-E2F117793AD2}"/>
              </c:ext>
            </c:extLst>
          </c:dPt>
          <c:cat>
            <c:strRef>
              <c:f>Sheet1!$O$59:$O$62</c:f>
              <c:strCache>
                <c:ptCount val="4"/>
                <c:pt idx="0">
                  <c:v>Europe</c:v>
                </c:pt>
                <c:pt idx="1">
                  <c:v>Asia</c:v>
                </c:pt>
                <c:pt idx="2">
                  <c:v>Africa</c:v>
                </c:pt>
                <c:pt idx="3">
                  <c:v>Antarctica</c:v>
                </c:pt>
              </c:strCache>
            </c:strRef>
          </c:cat>
          <c:val>
            <c:numRef>
              <c:f>Sheet1!$P$59:$P$62</c:f>
              <c:numCache>
                <c:formatCode>General</c:formatCode>
                <c:ptCount val="4"/>
                <c:pt idx="0">
                  <c:v>11</c:v>
                </c:pt>
                <c:pt idx="1">
                  <c:v>25</c:v>
                </c:pt>
                <c:pt idx="2">
                  <c:v>6</c:v>
                </c:pt>
                <c:pt idx="3">
                  <c:v>1</c:v>
                </c:pt>
              </c:numCache>
            </c:numRef>
          </c:val>
          <c:extLst>
            <c:ext xmlns:c16="http://schemas.microsoft.com/office/drawing/2014/chart" uri="{C3380CC4-5D6E-409C-BE32-E72D297353CC}">
              <c16:uniqueId val="{00000008-FC99-4336-BF6E-E2F117793AD2}"/>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Sheet1!$L$65</c:f>
              <c:strCache>
                <c:ptCount val="1"/>
                <c:pt idx="0">
                  <c:v>Age of mother</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97F-4424-AE5F-29E1A69E3FEE}"/>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97F-4424-AE5F-29E1A69E3FEE}"/>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97F-4424-AE5F-29E1A69E3FEE}"/>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97F-4424-AE5F-29E1A69E3FEE}"/>
              </c:ext>
            </c:extLst>
          </c:dPt>
          <c:cat>
            <c:strRef>
              <c:f>Sheet1!$K$66:$K$69</c:f>
              <c:strCache>
                <c:ptCount val="4"/>
                <c:pt idx="0">
                  <c:v>16-30</c:v>
                </c:pt>
                <c:pt idx="1">
                  <c:v>30-35</c:v>
                </c:pt>
                <c:pt idx="2">
                  <c:v>35-40</c:v>
                </c:pt>
                <c:pt idx="3">
                  <c:v>40+</c:v>
                </c:pt>
              </c:strCache>
            </c:strRef>
          </c:cat>
          <c:val>
            <c:numRef>
              <c:f>Sheet1!$L$66:$L$69</c:f>
              <c:numCache>
                <c:formatCode>General</c:formatCode>
                <c:ptCount val="4"/>
                <c:pt idx="0">
                  <c:v>16</c:v>
                </c:pt>
                <c:pt idx="1">
                  <c:v>27</c:v>
                </c:pt>
                <c:pt idx="2">
                  <c:v>58</c:v>
                </c:pt>
                <c:pt idx="3">
                  <c:v>39</c:v>
                </c:pt>
              </c:numCache>
            </c:numRef>
          </c:val>
          <c:extLst>
            <c:ext xmlns:c16="http://schemas.microsoft.com/office/drawing/2014/chart" uri="{C3380CC4-5D6E-409C-BE32-E72D297353CC}">
              <c16:uniqueId val="{00000008-997F-4424-AE5F-29E1A69E3FEE}"/>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CA5E5D8-6A29-44B6-9547-C307962A4807}" type="datetimeFigureOut">
              <a:rPr lang="en-GB" smtClean="0"/>
              <a:t>21/05/2024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1496C3-B917-46B1-AB96-8AFB626F427F}" type="slidenum">
              <a:rPr lang="en-GB" smtClean="0"/>
              <a:t>‹#›</a:t>
            </a:fld>
            <a:endParaRPr lang="en-GB"/>
          </a:p>
        </p:txBody>
      </p:sp>
    </p:spTree>
    <p:extLst>
      <p:ext uri="{BB962C8B-B14F-4D97-AF65-F5344CB8AC3E}">
        <p14:creationId xmlns:p14="http://schemas.microsoft.com/office/powerpoint/2010/main" val="3157581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21496C3-B917-46B1-AB96-8AFB626F427F}" type="slidenum">
              <a:rPr lang="en-GB" smtClean="0"/>
              <a:t>8</a:t>
            </a:fld>
            <a:endParaRPr lang="en-GB"/>
          </a:p>
        </p:txBody>
      </p:sp>
    </p:spTree>
    <p:extLst>
      <p:ext uri="{BB962C8B-B14F-4D97-AF65-F5344CB8AC3E}">
        <p14:creationId xmlns:p14="http://schemas.microsoft.com/office/powerpoint/2010/main" val="3459124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C21496C3-B917-46B1-AB96-8AFB626F427F}" type="slidenum">
              <a:rPr lang="en-GB" smtClean="0"/>
              <a:t>15</a:t>
            </a:fld>
            <a:endParaRPr lang="en-GB"/>
          </a:p>
        </p:txBody>
      </p:sp>
    </p:spTree>
    <p:extLst>
      <p:ext uri="{BB962C8B-B14F-4D97-AF65-F5344CB8AC3E}">
        <p14:creationId xmlns:p14="http://schemas.microsoft.com/office/powerpoint/2010/main" val="1051299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E0F8678-12A7-47BB-B173-24747574B250}" type="datetimeFigureOut">
              <a:rPr lang="en-GB" smtClean="0"/>
              <a:t>21/05/2024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321B0A-07AF-4742-A729-B3E06EE32A68}"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E0F8678-12A7-47BB-B173-24747574B250}" type="datetimeFigureOut">
              <a:rPr lang="en-GB" smtClean="0"/>
              <a:t>21/05/2024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321B0A-07AF-4742-A729-B3E06EE32A68}"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E0F8678-12A7-47BB-B173-24747574B250}" type="datetimeFigureOut">
              <a:rPr lang="en-GB" smtClean="0"/>
              <a:t>21/05/2024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321B0A-07AF-4742-A729-B3E06EE32A68}"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E0F8678-12A7-47BB-B173-24747574B250}" type="datetimeFigureOut">
              <a:rPr lang="en-GB" smtClean="0"/>
              <a:t>21/05/2024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321B0A-07AF-4742-A729-B3E06EE32A68}"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0F8678-12A7-47BB-B173-24747574B250}" type="datetimeFigureOut">
              <a:rPr lang="en-GB" smtClean="0"/>
              <a:t>21/05/2024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A4321B0A-07AF-4742-A729-B3E06EE32A68}"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E0F8678-12A7-47BB-B173-24747574B250}" type="datetimeFigureOut">
              <a:rPr lang="en-GB" smtClean="0"/>
              <a:t>21/05/2024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321B0A-07AF-4742-A729-B3E06EE32A68}"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E0F8678-12A7-47BB-B173-24747574B250}" type="datetimeFigureOut">
              <a:rPr lang="en-GB" smtClean="0"/>
              <a:t>21/05/2024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A4321B0A-07AF-4742-A729-B3E06EE32A68}"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E0F8678-12A7-47BB-B173-24747574B250}" type="datetimeFigureOut">
              <a:rPr lang="en-GB" smtClean="0"/>
              <a:t>21/05/2024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A4321B0A-07AF-4742-A729-B3E06EE32A68}"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0F8678-12A7-47BB-B173-24747574B250}" type="datetimeFigureOut">
              <a:rPr lang="en-GB" smtClean="0"/>
              <a:t>21/05/2024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A4321B0A-07AF-4742-A729-B3E06EE32A68}"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0F8678-12A7-47BB-B173-24747574B250}" type="datetimeFigureOut">
              <a:rPr lang="en-GB" smtClean="0"/>
              <a:t>21/05/2024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321B0A-07AF-4742-A729-B3E06EE32A68}"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0F8678-12A7-47BB-B173-24747574B250}" type="datetimeFigureOut">
              <a:rPr lang="en-GB" smtClean="0"/>
              <a:t>21/05/2024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A4321B0A-07AF-4742-A729-B3E06EE32A68}"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0F8678-12A7-47BB-B173-24747574B250}" type="datetimeFigureOut">
              <a:rPr lang="en-GB" smtClean="0"/>
              <a:t>21/05/2024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321B0A-07AF-4742-A729-B3E06EE32A68}"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0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chart" Target="../charts/chart7.xml"/><Relationship Id="rId5" Type="http://schemas.openxmlformats.org/officeDocument/2006/relationships/image" Target="../media/image22.png"/><Relationship Id="rId4" Type="http://schemas.openxmlformats.org/officeDocument/2006/relationships/chart" Target="../charts/chart6.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chart" Target="../charts/chart9.xml"/><Relationship Id="rId4" Type="http://schemas.openxmlformats.org/officeDocument/2006/relationships/chart" Target="../charts/chart8.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microsoft.com/office/2007/relationships/hdphoto" Target="../media/hdphoto4.wdp"/><Relationship Id="rId3" Type="http://schemas.openxmlformats.org/officeDocument/2006/relationships/image" Target="../media/image3.png"/><Relationship Id="rId7" Type="http://schemas.microsoft.com/office/2007/relationships/hdphoto" Target="../media/hdphoto1.wdp"/><Relationship Id="rId12"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11" Type="http://schemas.microsoft.com/office/2007/relationships/hdphoto" Target="../media/hdphoto3.wdp"/><Relationship Id="rId5" Type="http://schemas.openxmlformats.org/officeDocument/2006/relationships/image" Target="../media/image5.png"/><Relationship Id="rId10" Type="http://schemas.openxmlformats.org/officeDocument/2006/relationships/image" Target="../media/image8.png"/><Relationship Id="rId4" Type="http://schemas.openxmlformats.org/officeDocument/2006/relationships/image" Target="../media/image4.png"/><Relationship Id="rId9" Type="http://schemas.microsoft.com/office/2007/relationships/hdphoto" Target="../media/hdphoto2.wdp"/></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slide" Target="slide24.xml"/><Relationship Id="rId2" Type="http://schemas.openxmlformats.org/officeDocument/2006/relationships/slide" Target="slide17.xml"/><Relationship Id="rId1" Type="http://schemas.openxmlformats.org/officeDocument/2006/relationships/slideLayout" Target="../slideLayouts/slideLayout7.xml"/><Relationship Id="rId6" Type="http://schemas.openxmlformats.org/officeDocument/2006/relationships/slide" Target="slide4.xml"/><Relationship Id="rId5" Type="http://schemas.openxmlformats.org/officeDocument/2006/relationships/slide" Target="slide42.xml"/><Relationship Id="rId4" Type="http://schemas.openxmlformats.org/officeDocument/2006/relationships/slide" Target="slide34.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40.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gif"/><Relationship Id="rId7" Type="http://schemas.openxmlformats.org/officeDocument/2006/relationships/image" Target="../media/image15.gif"/><Relationship Id="rId2" Type="http://schemas.openxmlformats.org/officeDocument/2006/relationships/image" Target="../media/image10.png"/><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jpeg"/><Relationship Id="rId9" Type="http://schemas.openxmlformats.org/officeDocument/2006/relationships/image" Target="../media/image17.gif"/></Relationships>
</file>

<file path=ppt/slides/_rels/slide40.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Layout" Target="../slideLayouts/slideLayout7.xml"/><Relationship Id="rId6" Type="http://schemas.openxmlformats.org/officeDocument/2006/relationships/image" Target="../media/image48.png"/><Relationship Id="rId5" Type="http://schemas.openxmlformats.org/officeDocument/2006/relationships/image" Target="../media/image46.jpeg"/><Relationship Id="rId4" Type="http://schemas.openxmlformats.org/officeDocument/2006/relationships/image" Target="../media/image45.jpeg"/></Relationships>
</file>

<file path=ppt/slides/_rels/slide44.xml.rels><?xml version="1.0" encoding="UTF-8" standalone="yes"?>
<Relationships xmlns="http://schemas.openxmlformats.org/package/2006/relationships"><Relationship Id="rId3" Type="http://schemas.openxmlformats.org/officeDocument/2006/relationships/image" Target="../media/image48.jpeg"/><Relationship Id="rId2" Type="http://schemas.openxmlformats.org/officeDocument/2006/relationships/image" Target="../media/image47.jpeg"/><Relationship Id="rId1" Type="http://schemas.openxmlformats.org/officeDocument/2006/relationships/slideLayout" Target="../slideLayouts/slideLayout7.xml"/><Relationship Id="rId5" Type="http://schemas.openxmlformats.org/officeDocument/2006/relationships/image" Target="../media/image52.png"/><Relationship Id="rId4" Type="http://schemas.openxmlformats.org/officeDocument/2006/relationships/image" Target="../media/image51.png"/></Relationships>
</file>

<file path=ppt/slides/_rels/slide4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53.png"/><Relationship Id="rId1" Type="http://schemas.openxmlformats.org/officeDocument/2006/relationships/slideLayout" Target="../slideLayouts/slideLayout7.xml"/><Relationship Id="rId5" Type="http://schemas.openxmlformats.org/officeDocument/2006/relationships/image" Target="../media/image56.png"/><Relationship Id="rId4" Type="http://schemas.openxmlformats.org/officeDocument/2006/relationships/image" Target="../media/image50.png"/></Relationships>
</file>

<file path=ppt/slides/_rels/slide4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1.jpeg"/><Relationship Id="rId1" Type="http://schemas.openxmlformats.org/officeDocument/2006/relationships/slideLayout" Target="../slideLayouts/slideLayout7.xml"/><Relationship Id="rId5" Type="http://schemas.openxmlformats.org/officeDocument/2006/relationships/image" Target="../media/image59.png"/><Relationship Id="rId4" Type="http://schemas.openxmlformats.org/officeDocument/2006/relationships/image" Target="../media/image170.png"/></Relationships>
</file>

<file path=ppt/slides/_rels/slide47.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20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0.png"/><Relationship Id="rId7" Type="http://schemas.openxmlformats.org/officeDocument/2006/relationships/image" Target="../media/image13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chart" Target="../charts/chart5.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00.png"/><Relationship Id="rId1" Type="http://schemas.openxmlformats.org/officeDocument/2006/relationships/slideLayout" Target="../slideLayouts/slideLayout7.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solidFill>
                  <a:srgbClr val="92D050"/>
                </a:solidFill>
              </a:rPr>
              <a:t>Year 7: </a:t>
            </a:r>
            <a:r>
              <a:rPr lang="en-GB" dirty="0"/>
              <a:t>Charts &amp; Averages</a:t>
            </a:r>
          </a:p>
        </p:txBody>
      </p:sp>
      <p:sp>
        <p:nvSpPr>
          <p:cNvPr id="3" name="Subtitle 2"/>
          <p:cNvSpPr>
            <a:spLocks noGrp="1"/>
          </p:cNvSpPr>
          <p:nvPr>
            <p:ph type="subTitle" idx="1"/>
          </p:nvPr>
        </p:nvSpPr>
        <p:spPr>
          <a:xfrm>
            <a:off x="1079612" y="3645024"/>
            <a:ext cx="6984776" cy="1417712"/>
          </a:xfrm>
        </p:spPr>
        <p:txBody>
          <a:bodyPr>
            <a:normAutofit/>
          </a:bodyPr>
          <a:lstStyle/>
          <a:p>
            <a:r>
              <a:rPr lang="en-GB" sz="2800" dirty="0"/>
              <a:t>Dr J Frost (jfrost@tiffin.kingston.sch.uk) </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0" name="Picture 2" descr="E:\TiffinSchoolLogoSm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212" y="111910"/>
            <a:ext cx="1008112" cy="101336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07504" y="6461720"/>
            <a:ext cx="4104456" cy="369332"/>
          </a:xfrm>
          <a:prstGeom prst="rect">
            <a:avLst/>
          </a:prstGeom>
          <a:noFill/>
        </p:spPr>
        <p:txBody>
          <a:bodyPr wrap="square" rtlCol="0">
            <a:spAutoFit/>
          </a:bodyPr>
          <a:lstStyle/>
          <a:p>
            <a:r>
              <a:rPr lang="en-GB" dirty="0"/>
              <a:t>Last modified: 22</a:t>
            </a:r>
            <a:r>
              <a:rPr lang="en-GB" baseline="30000" dirty="0"/>
              <a:t>nd</a:t>
            </a:r>
            <a:r>
              <a:rPr lang="en-GB" dirty="0"/>
              <a:t> July 2018</a:t>
            </a:r>
          </a:p>
        </p:txBody>
      </p:sp>
    </p:spTree>
    <p:extLst>
      <p:ext uri="{BB962C8B-B14F-4D97-AF65-F5344CB8AC3E}">
        <p14:creationId xmlns:p14="http://schemas.microsoft.com/office/powerpoint/2010/main" val="2652192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Test Your Understanding</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1561330100"/>
                  </p:ext>
                </p:extLst>
              </p:nvPr>
            </p:nvGraphicFramePr>
            <p:xfrm>
              <a:off x="2195736" y="1340768"/>
              <a:ext cx="4791076" cy="2562098"/>
            </p:xfrm>
            <a:graphic>
              <a:graphicData uri="http://schemas.openxmlformats.org/drawingml/2006/table">
                <a:tbl>
                  <a:tblPr firstRow="1" bandRow="1">
                    <a:tableStyleId>{073A0DAA-6AF3-43AB-8588-CEC1D06C72B9}</a:tableStyleId>
                  </a:tblPr>
                  <a:tblGrid>
                    <a:gridCol w="1797304">
                      <a:extLst>
                        <a:ext uri="{9D8B030D-6E8A-4147-A177-3AD203B41FA5}">
                          <a16:colId xmlns:a16="http://schemas.microsoft.com/office/drawing/2014/main" val="20000"/>
                        </a:ext>
                      </a:extLst>
                    </a:gridCol>
                    <a:gridCol w="1216978">
                      <a:extLst>
                        <a:ext uri="{9D8B030D-6E8A-4147-A177-3AD203B41FA5}">
                          <a16:colId xmlns:a16="http://schemas.microsoft.com/office/drawing/2014/main" val="20001"/>
                        </a:ext>
                      </a:extLst>
                    </a:gridCol>
                    <a:gridCol w="1003364">
                      <a:extLst>
                        <a:ext uri="{9D8B030D-6E8A-4147-A177-3AD203B41FA5}">
                          <a16:colId xmlns:a16="http://schemas.microsoft.com/office/drawing/2014/main" val="20002"/>
                        </a:ext>
                      </a:extLst>
                    </a:gridCol>
                    <a:gridCol w="773430">
                      <a:extLst>
                        <a:ext uri="{9D8B030D-6E8A-4147-A177-3AD203B41FA5}">
                          <a16:colId xmlns:a16="http://schemas.microsoft.com/office/drawing/2014/main" val="20003"/>
                        </a:ext>
                      </a:extLst>
                    </a:gridCol>
                  </a:tblGrid>
                  <a:tr h="370840">
                    <a:tc>
                      <a:txBody>
                        <a:bodyPr/>
                        <a:lstStyle/>
                        <a:p>
                          <a:r>
                            <a:rPr lang="en-GB" dirty="0"/>
                            <a:t>Instrument</a:t>
                          </a:r>
                        </a:p>
                      </a:txBody>
                      <a:tcPr>
                        <a:lnR w="12700" cap="flat" cmpd="sng" algn="ctr">
                          <a:solidFill>
                            <a:schemeClr val="tx1"/>
                          </a:solidFill>
                          <a:prstDash val="solid"/>
                          <a:round/>
                          <a:headEnd type="none" w="med" len="med"/>
                          <a:tailEnd type="none" w="med" len="med"/>
                        </a:lnR>
                      </a:tcPr>
                    </a:tc>
                    <a:tc>
                      <a:txBody>
                        <a:bodyPr/>
                        <a:lstStyle/>
                        <a:p>
                          <a:r>
                            <a:rPr lang="en-GB" dirty="0"/>
                            <a:t>Frequency</a:t>
                          </a:r>
                        </a:p>
                      </a:txBody>
                      <a:tcPr>
                        <a:lnL w="12700" cap="flat" cmpd="sng" algn="ctr">
                          <a:solidFill>
                            <a:schemeClr val="tx1"/>
                          </a:solidFill>
                          <a:prstDash val="solid"/>
                          <a:round/>
                          <a:headEnd type="none" w="med" len="med"/>
                          <a:tailEnd type="none" w="med" len="med"/>
                        </a:lnL>
                      </a:tcPr>
                    </a:tc>
                    <a:tc>
                      <a:txBody>
                        <a:bodyPr/>
                        <a:lstStyle/>
                        <a:p>
                          <a:r>
                            <a:rPr lang="en-GB" dirty="0"/>
                            <a:t>Fraction</a:t>
                          </a:r>
                        </a:p>
                      </a:txBody>
                      <a:tcPr/>
                    </a:tc>
                    <a:tc>
                      <a:txBody>
                        <a:bodyPr/>
                        <a:lstStyle/>
                        <a:p>
                          <a:r>
                            <a:rPr lang="en-GB" dirty="0"/>
                            <a:t>Angle</a:t>
                          </a:r>
                        </a:p>
                      </a:txBody>
                      <a:tcPr/>
                    </a:tc>
                    <a:extLst>
                      <a:ext uri="{0D108BD9-81ED-4DB2-BD59-A6C34878D82A}">
                        <a16:rowId xmlns:a16="http://schemas.microsoft.com/office/drawing/2014/main" val="10000"/>
                      </a:ext>
                    </a:extLst>
                  </a:tr>
                  <a:tr h="370840">
                    <a:tc>
                      <a:txBody>
                        <a:bodyPr/>
                        <a:lstStyle/>
                        <a:p>
                          <a:r>
                            <a:rPr lang="en-GB" dirty="0"/>
                            <a:t>Violin</a:t>
                          </a:r>
                        </a:p>
                      </a:txBody>
                      <a:tcPr>
                        <a:lnR w="12700" cap="flat" cmpd="sng" algn="ctr">
                          <a:solidFill>
                            <a:schemeClr val="tx1"/>
                          </a:solidFill>
                          <a:prstDash val="solid"/>
                          <a:round/>
                          <a:headEnd type="none" w="med" len="med"/>
                          <a:tailEnd type="none" w="med" len="med"/>
                        </a:lnR>
                      </a:tcPr>
                    </a:tc>
                    <a:tc>
                      <a:txBody>
                        <a:bodyPr/>
                        <a:lstStyle/>
                        <a:p>
                          <a:r>
                            <a:rPr lang="en-GB" b="1" dirty="0"/>
                            <a:t>18</a:t>
                          </a:r>
                        </a:p>
                      </a:txBody>
                      <a:tcPr>
                        <a:lnL w="12700" cap="flat" cmpd="sng" algn="ctr">
                          <a:solidFill>
                            <a:schemeClr val="tx1"/>
                          </a:solid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6</m:t>
                                    </m:r>
                                  </m:num>
                                  <m:den>
                                    <m:r>
                                      <a:rPr lang="en-GB" b="0" i="1" smtClean="0">
                                        <a:latin typeface="Cambria Math" panose="02040503050406030204" pitchFamily="18" charset="0"/>
                                      </a:rPr>
                                      <m:t>40</m:t>
                                    </m:r>
                                  </m:den>
                                </m:f>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54°</m:t>
                                </m:r>
                              </m:oMath>
                            </m:oMathPara>
                          </a14:m>
                          <a:endParaRPr lang="en-GB" dirty="0"/>
                        </a:p>
                      </a:txBody>
                      <a:tcPr/>
                    </a:tc>
                    <a:extLst>
                      <a:ext uri="{0D108BD9-81ED-4DB2-BD59-A6C34878D82A}">
                        <a16:rowId xmlns:a16="http://schemas.microsoft.com/office/drawing/2014/main" val="10001"/>
                      </a:ext>
                    </a:extLst>
                  </a:tr>
                  <a:tr h="370840">
                    <a:tc>
                      <a:txBody>
                        <a:bodyPr/>
                        <a:lstStyle/>
                        <a:p>
                          <a:r>
                            <a:rPr lang="en-GB" dirty="0"/>
                            <a:t>Piano</a:t>
                          </a:r>
                        </a:p>
                      </a:txBody>
                      <a:tcPr>
                        <a:lnR w="12700" cap="flat" cmpd="sng" algn="ctr">
                          <a:solidFill>
                            <a:schemeClr val="tx1"/>
                          </a:solidFill>
                          <a:prstDash val="solid"/>
                          <a:round/>
                          <a:headEnd type="none" w="med" len="med"/>
                          <a:tailEnd type="none" w="med" len="med"/>
                        </a:lnR>
                      </a:tcPr>
                    </a:tc>
                    <a:tc>
                      <a:txBody>
                        <a:bodyPr/>
                        <a:lstStyle/>
                        <a:p>
                          <a:r>
                            <a:rPr lang="en-GB" b="1" dirty="0"/>
                            <a:t>33</a:t>
                          </a:r>
                        </a:p>
                      </a:txBody>
                      <a:tcPr>
                        <a:lnL w="12700" cap="flat" cmpd="sng" algn="ctr">
                          <a:solidFill>
                            <a:schemeClr val="tx1"/>
                          </a:solid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11</m:t>
                                    </m:r>
                                  </m:num>
                                  <m:den>
                                    <m:r>
                                      <a:rPr lang="en-GB" b="0" i="1" smtClean="0">
                                        <a:latin typeface="Cambria Math" panose="02040503050406030204" pitchFamily="18" charset="0"/>
                                      </a:rPr>
                                      <m:t>40</m:t>
                                    </m:r>
                                  </m:den>
                                </m:f>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99°</m:t>
                                </m:r>
                              </m:oMath>
                            </m:oMathPara>
                          </a14:m>
                          <a:endParaRPr lang="en-GB" dirty="0"/>
                        </a:p>
                      </a:txBody>
                      <a:tcPr/>
                    </a:tc>
                    <a:extLst>
                      <a:ext uri="{0D108BD9-81ED-4DB2-BD59-A6C34878D82A}">
                        <a16:rowId xmlns:a16="http://schemas.microsoft.com/office/drawing/2014/main" val="10002"/>
                      </a:ext>
                    </a:extLst>
                  </a:tr>
                  <a:tr h="370840">
                    <a:tc>
                      <a:txBody>
                        <a:bodyPr/>
                        <a:lstStyle/>
                        <a:p>
                          <a:r>
                            <a:rPr lang="en-GB" dirty="0"/>
                            <a:t>Trumpet</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b="1" dirty="0"/>
                            <a:t>69</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23</m:t>
                                    </m:r>
                                  </m:num>
                                  <m:den>
                                    <m:r>
                                      <a:rPr lang="en-GB" b="0" i="1" smtClean="0">
                                        <a:latin typeface="Cambria Math" panose="02040503050406030204" pitchFamily="18" charset="0"/>
                                      </a:rPr>
                                      <m:t>40</m:t>
                                    </m:r>
                                  </m:den>
                                </m:f>
                              </m:oMath>
                            </m:oMathPara>
                          </a14:m>
                          <a:endParaRPr lang="en-GB" dirty="0"/>
                        </a:p>
                      </a:txBody>
                      <a:tcPr>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207°</m:t>
                                </m:r>
                              </m:oMath>
                            </m:oMathPara>
                          </a14:m>
                          <a:endParaRPr lang="en-GB"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GB" b="1" dirty="0"/>
                            <a:t>TOTAL</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b="1" dirty="0"/>
                            <a:t>120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1561330100"/>
                  </p:ext>
                </p:extLst>
              </p:nvPr>
            </p:nvGraphicFramePr>
            <p:xfrm>
              <a:off x="2195736" y="1340768"/>
              <a:ext cx="4791076" cy="2562098"/>
            </p:xfrm>
            <a:graphic>
              <a:graphicData uri="http://schemas.openxmlformats.org/drawingml/2006/table">
                <a:tbl>
                  <a:tblPr firstRow="1" bandRow="1">
                    <a:tableStyleId>{073A0DAA-6AF3-43AB-8588-CEC1D06C72B9}</a:tableStyleId>
                  </a:tblPr>
                  <a:tblGrid>
                    <a:gridCol w="1797304"/>
                    <a:gridCol w="1216978"/>
                    <a:gridCol w="1003364"/>
                    <a:gridCol w="773430"/>
                  </a:tblGrid>
                  <a:tr h="370840">
                    <a:tc>
                      <a:txBody>
                        <a:bodyPr/>
                        <a:lstStyle/>
                        <a:p>
                          <a:r>
                            <a:rPr lang="en-GB" dirty="0" smtClean="0"/>
                            <a:t>Instrument</a:t>
                          </a:r>
                          <a:endParaRPr lang="en-GB" dirty="0"/>
                        </a:p>
                      </a:txBody>
                      <a:tcPr>
                        <a:lnR w="12700" cap="flat" cmpd="sng" algn="ctr">
                          <a:solidFill>
                            <a:schemeClr val="tx1"/>
                          </a:solidFill>
                          <a:prstDash val="solid"/>
                          <a:round/>
                          <a:headEnd type="none" w="med" len="med"/>
                          <a:tailEnd type="none" w="med" len="med"/>
                        </a:lnR>
                      </a:tcPr>
                    </a:tc>
                    <a:tc>
                      <a:txBody>
                        <a:bodyPr/>
                        <a:lstStyle/>
                        <a:p>
                          <a:r>
                            <a:rPr lang="en-GB" dirty="0" smtClean="0"/>
                            <a:t>Frequency</a:t>
                          </a:r>
                          <a:endParaRPr lang="en-GB" dirty="0"/>
                        </a:p>
                      </a:txBody>
                      <a:tcPr>
                        <a:lnL w="12700" cap="flat" cmpd="sng" algn="ctr">
                          <a:solidFill>
                            <a:schemeClr val="tx1"/>
                          </a:solidFill>
                          <a:prstDash val="solid"/>
                          <a:round/>
                          <a:headEnd type="none" w="med" len="med"/>
                          <a:tailEnd type="none" w="med" len="med"/>
                        </a:lnL>
                      </a:tcPr>
                    </a:tc>
                    <a:tc>
                      <a:txBody>
                        <a:bodyPr/>
                        <a:lstStyle/>
                        <a:p>
                          <a:r>
                            <a:rPr lang="en-GB" dirty="0" smtClean="0"/>
                            <a:t>Fraction</a:t>
                          </a:r>
                          <a:endParaRPr lang="en-GB" dirty="0"/>
                        </a:p>
                      </a:txBody>
                      <a:tcPr/>
                    </a:tc>
                    <a:tc>
                      <a:txBody>
                        <a:bodyPr/>
                        <a:lstStyle/>
                        <a:p>
                          <a:r>
                            <a:rPr lang="en-GB" dirty="0" smtClean="0"/>
                            <a:t>Angle</a:t>
                          </a:r>
                          <a:endParaRPr lang="en-GB" dirty="0"/>
                        </a:p>
                      </a:txBody>
                      <a:tcPr/>
                    </a:tc>
                  </a:tr>
                  <a:tr h="606806">
                    <a:tc>
                      <a:txBody>
                        <a:bodyPr/>
                        <a:lstStyle/>
                        <a:p>
                          <a:r>
                            <a:rPr lang="en-GB" dirty="0" smtClean="0"/>
                            <a:t>Violin</a:t>
                          </a:r>
                          <a:endParaRPr lang="en-GB" dirty="0"/>
                        </a:p>
                      </a:txBody>
                      <a:tcPr>
                        <a:lnR w="12700" cap="flat" cmpd="sng" algn="ctr">
                          <a:solidFill>
                            <a:schemeClr val="tx1"/>
                          </a:solidFill>
                          <a:prstDash val="solid"/>
                          <a:round/>
                          <a:headEnd type="none" w="med" len="med"/>
                          <a:tailEnd type="none" w="med" len="med"/>
                        </a:lnR>
                      </a:tcPr>
                    </a:tc>
                    <a:tc>
                      <a:txBody>
                        <a:bodyPr/>
                        <a:lstStyle/>
                        <a:p>
                          <a:r>
                            <a:rPr lang="en-GB" b="1" dirty="0" smtClean="0"/>
                            <a:t>18</a:t>
                          </a:r>
                          <a:endParaRPr lang="en-GB" b="1" dirty="0"/>
                        </a:p>
                      </a:txBody>
                      <a:tcPr>
                        <a:lnL w="12700" cap="flat" cmpd="sng" algn="ctr">
                          <a:solidFill>
                            <a:schemeClr val="tx1"/>
                          </a:solidFill>
                          <a:prstDash val="solid"/>
                          <a:round/>
                          <a:headEnd type="none" w="med" len="med"/>
                          <a:tailEnd type="none" w="med" len="med"/>
                        </a:lnL>
                      </a:tcPr>
                    </a:tc>
                    <a:tc>
                      <a:txBody>
                        <a:bodyPr/>
                        <a:lstStyle/>
                        <a:p>
                          <a:endParaRPr lang="en-US"/>
                        </a:p>
                      </a:txBody>
                      <a:tcPr>
                        <a:blipFill rotWithShape="0">
                          <a:blip r:embed="rId2"/>
                          <a:stretch>
                            <a:fillRect l="-300606" t="-66000" r="-79394" b="-275000"/>
                          </a:stretch>
                        </a:blipFill>
                      </a:tcPr>
                    </a:tc>
                    <a:tc>
                      <a:txBody>
                        <a:bodyPr/>
                        <a:lstStyle/>
                        <a:p>
                          <a:endParaRPr lang="en-US"/>
                        </a:p>
                      </a:txBody>
                      <a:tcPr>
                        <a:blipFill rotWithShape="0">
                          <a:blip r:embed="rId2"/>
                          <a:stretch>
                            <a:fillRect l="-520472" t="-66000" r="-3150" b="-275000"/>
                          </a:stretch>
                        </a:blipFill>
                      </a:tcPr>
                    </a:tc>
                  </a:tr>
                  <a:tr h="606806">
                    <a:tc>
                      <a:txBody>
                        <a:bodyPr/>
                        <a:lstStyle/>
                        <a:p>
                          <a:r>
                            <a:rPr lang="en-GB" dirty="0" smtClean="0"/>
                            <a:t>Piano</a:t>
                          </a:r>
                          <a:endParaRPr lang="en-GB" dirty="0"/>
                        </a:p>
                      </a:txBody>
                      <a:tcPr>
                        <a:lnR w="12700" cap="flat" cmpd="sng" algn="ctr">
                          <a:solidFill>
                            <a:schemeClr val="tx1"/>
                          </a:solidFill>
                          <a:prstDash val="solid"/>
                          <a:round/>
                          <a:headEnd type="none" w="med" len="med"/>
                          <a:tailEnd type="none" w="med" len="med"/>
                        </a:lnR>
                      </a:tcPr>
                    </a:tc>
                    <a:tc>
                      <a:txBody>
                        <a:bodyPr/>
                        <a:lstStyle/>
                        <a:p>
                          <a:r>
                            <a:rPr lang="en-GB" b="1" dirty="0" smtClean="0"/>
                            <a:t>33</a:t>
                          </a:r>
                          <a:endParaRPr lang="en-GB" b="1" dirty="0"/>
                        </a:p>
                      </a:txBody>
                      <a:tcPr>
                        <a:lnL w="12700" cap="flat" cmpd="sng" algn="ctr">
                          <a:solidFill>
                            <a:schemeClr val="tx1"/>
                          </a:solidFill>
                          <a:prstDash val="solid"/>
                          <a:round/>
                          <a:headEnd type="none" w="med" len="med"/>
                          <a:tailEnd type="none" w="med" len="med"/>
                        </a:lnL>
                      </a:tcPr>
                    </a:tc>
                    <a:tc>
                      <a:txBody>
                        <a:bodyPr/>
                        <a:lstStyle/>
                        <a:p>
                          <a:endParaRPr lang="en-US"/>
                        </a:p>
                      </a:txBody>
                      <a:tcPr>
                        <a:blipFill rotWithShape="0">
                          <a:blip r:embed="rId2"/>
                          <a:stretch>
                            <a:fillRect l="-300606" t="-166000" r="-79394" b="-175000"/>
                          </a:stretch>
                        </a:blipFill>
                      </a:tcPr>
                    </a:tc>
                    <a:tc>
                      <a:txBody>
                        <a:bodyPr/>
                        <a:lstStyle/>
                        <a:p>
                          <a:endParaRPr lang="en-US"/>
                        </a:p>
                      </a:txBody>
                      <a:tcPr>
                        <a:blipFill rotWithShape="0">
                          <a:blip r:embed="rId2"/>
                          <a:stretch>
                            <a:fillRect l="-520472" t="-166000" r="-3150" b="-175000"/>
                          </a:stretch>
                        </a:blipFill>
                      </a:tcPr>
                    </a:tc>
                  </a:tr>
                  <a:tr h="606806">
                    <a:tc>
                      <a:txBody>
                        <a:bodyPr/>
                        <a:lstStyle/>
                        <a:p>
                          <a:r>
                            <a:rPr lang="en-GB" dirty="0" smtClean="0"/>
                            <a:t>Trumpet</a:t>
                          </a:r>
                          <a:endParaRPr lang="en-GB"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b="1" dirty="0" smtClean="0"/>
                            <a:t>69</a:t>
                          </a:r>
                          <a:endParaRPr lang="en-GB"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blipFill rotWithShape="0">
                          <a:blip r:embed="rId2"/>
                          <a:stretch>
                            <a:fillRect l="-300606" t="-266000" r="-79394" b="-75000"/>
                          </a:stretch>
                        </a:blipFill>
                      </a:tcPr>
                    </a:tc>
                    <a:tc>
                      <a:txBody>
                        <a:bodyPr/>
                        <a:lstStyle/>
                        <a:p>
                          <a:endParaRPr lang="en-US"/>
                        </a:p>
                      </a:txBody>
                      <a:tcPr>
                        <a:lnB w="12700" cap="flat" cmpd="sng" algn="ctr">
                          <a:solidFill>
                            <a:schemeClr val="tx1"/>
                          </a:solidFill>
                          <a:prstDash val="solid"/>
                          <a:round/>
                          <a:headEnd type="none" w="med" len="med"/>
                          <a:tailEnd type="none" w="med" len="med"/>
                        </a:lnB>
                        <a:blipFill rotWithShape="0">
                          <a:blip r:embed="rId2"/>
                          <a:stretch>
                            <a:fillRect l="-520472" t="-266000" r="-3150" b="-75000"/>
                          </a:stretch>
                        </a:blipFill>
                      </a:tcPr>
                    </a:tc>
                  </a:tr>
                  <a:tr h="370840">
                    <a:tc>
                      <a:txBody>
                        <a:bodyPr/>
                        <a:lstStyle/>
                        <a:p>
                          <a:r>
                            <a:rPr lang="en-GB" b="1" dirty="0" smtClean="0"/>
                            <a:t>TOTAL</a:t>
                          </a:r>
                          <a:endParaRPr lang="en-GB"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b="1" dirty="0" smtClean="0"/>
                            <a:t>120</a:t>
                          </a:r>
                          <a:endParaRPr lang="en-GB" b="1"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tr>
                </a:tbl>
              </a:graphicData>
            </a:graphic>
          </p:graphicFrame>
        </mc:Fallback>
      </mc:AlternateContent>
      <p:sp>
        <p:nvSpPr>
          <p:cNvPr id="6" name="Rectangle 5"/>
          <p:cNvSpPr/>
          <p:nvPr/>
        </p:nvSpPr>
        <p:spPr>
          <a:xfrm>
            <a:off x="5220072" y="1700808"/>
            <a:ext cx="1011932" cy="6210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7" name="Rectangle 6"/>
          <p:cNvSpPr/>
          <p:nvPr/>
        </p:nvSpPr>
        <p:spPr>
          <a:xfrm>
            <a:off x="5220072" y="2325563"/>
            <a:ext cx="1011932" cy="6210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8" name="Rectangle 7"/>
          <p:cNvSpPr/>
          <p:nvPr/>
        </p:nvSpPr>
        <p:spPr>
          <a:xfrm>
            <a:off x="5220072" y="2950319"/>
            <a:ext cx="1011932" cy="5707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9" name="Rectangle 8"/>
          <p:cNvSpPr/>
          <p:nvPr/>
        </p:nvSpPr>
        <p:spPr>
          <a:xfrm>
            <a:off x="4001120" y="1705124"/>
            <a:ext cx="1218952" cy="6167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p:cNvSpPr/>
          <p:nvPr/>
        </p:nvSpPr>
        <p:spPr>
          <a:xfrm>
            <a:off x="4001120" y="2325564"/>
            <a:ext cx="1218952" cy="6247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Rectangle 10"/>
          <p:cNvSpPr/>
          <p:nvPr/>
        </p:nvSpPr>
        <p:spPr>
          <a:xfrm>
            <a:off x="4001120" y="2950319"/>
            <a:ext cx="1218952" cy="5707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28143834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childTnLst>
                          </p:cTn>
                        </p:par>
                      </p:childTnLst>
                    </p:cTn>
                  </p:par>
                </p:childTnLst>
              </p:cTn>
              <p:nextCondLst>
                <p:cond evt="onClick" delay="0">
                  <p:tgtEl>
                    <p:spTgt spid="6"/>
                  </p:tgtEl>
                </p:cond>
              </p:nextCondLst>
            </p:seq>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7"/>
                                        </p:tgtEl>
                                      </p:cBhvr>
                                    </p:animEffect>
                                    <p:set>
                                      <p:cBhvr>
                                        <p:cTn id="13"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14" restart="whenNotActive" fill="hold" evtFilter="cancelBubble" nodeType="interactiveSeq">
                <p:stCondLst>
                  <p:cond evt="onClick" delay="0">
                    <p:tgtEl>
                      <p:spTgt spid="8"/>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8"/>
                                        </p:tgtEl>
                                      </p:cBhvr>
                                    </p:animEffect>
                                    <p:set>
                                      <p:cBhvr>
                                        <p:cTn id="19"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20" restart="whenNotActive" fill="hold" evtFilter="cancelBubble" nodeType="interactiveSeq">
                <p:stCondLst>
                  <p:cond evt="onClick" delay="0">
                    <p:tgtEl>
                      <p:spTgt spid="9"/>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9"/>
                                        </p:tgtEl>
                                      </p:cBhvr>
                                    </p:animEffect>
                                    <p:set>
                                      <p:cBhvr>
                                        <p:cTn id="25"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26" restart="whenNotActive" fill="hold" evtFilter="cancelBubble" nodeType="interactiveSeq">
                <p:stCondLst>
                  <p:cond evt="onClick" delay="0">
                    <p:tgtEl>
                      <p:spTgt spid="10"/>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0"/>
                                        </p:tgtEl>
                                      </p:cBhvr>
                                    </p:animEffect>
                                    <p:set>
                                      <p:cBhvr>
                                        <p:cTn id="31"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32" restart="whenNotActive" fill="hold" evtFilter="cancelBubble" nodeType="interactiveSeq">
                <p:stCondLst>
                  <p:cond evt="onClick" delay="0">
                    <p:tgtEl>
                      <p:spTgt spid="11"/>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1"/>
                                        </p:tgtEl>
                                      </p:cBhvr>
                                    </p:animEffect>
                                    <p:set>
                                      <p:cBhvr>
                                        <p:cTn id="37"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6" grpId="0" animBg="1"/>
      <p:bldP spid="7" grpId="0" animBg="1"/>
      <p:bldP spid="8" grpId="0" animBg="1"/>
      <p:bldP spid="9" grpId="0" animBg="1"/>
      <p:bldP spid="10"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0" y="0"/>
            <a:ext cx="9143074" cy="599127"/>
            <a:chOff x="0" y="13335"/>
            <a:chExt cx="9144218" cy="599127"/>
          </a:xfrm>
        </p:grpSpPr>
        <p:sp>
          <p:nvSpPr>
            <p:cNvPr id="5"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How to draw a super awesome pie chart</a:t>
              </a:r>
            </a:p>
          </p:txBody>
        </p:sp>
        <p:cxnSp>
          <p:nvCxnSpPr>
            <p:cNvPr id="6" name="Straight Connector 5"/>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3074" name="Picture 2"/>
          <p:cNvPicPr>
            <a:picLocks noChangeAspect="1" noChangeArrowheads="1"/>
          </p:cNvPicPr>
          <p:nvPr/>
        </p:nvPicPr>
        <p:blipFill>
          <a:blip r:embed="rId2" cstate="print"/>
          <a:srcRect/>
          <a:stretch>
            <a:fillRect/>
          </a:stretch>
        </p:blipFill>
        <p:spPr bwMode="auto">
          <a:xfrm>
            <a:off x="1043608" y="1124744"/>
            <a:ext cx="7199850" cy="4680520"/>
          </a:xfrm>
          <a:prstGeom prst="rect">
            <a:avLst/>
          </a:prstGeom>
          <a:noFill/>
          <a:ln w="9525">
            <a:noFill/>
            <a:miter lim="800000"/>
            <a:headEnd/>
            <a:tailEnd/>
          </a:ln>
        </p:spPr>
      </p:pic>
      <p:sp>
        <p:nvSpPr>
          <p:cNvPr id="7" name="TextBox 6"/>
          <p:cNvSpPr txBox="1"/>
          <p:nvPr/>
        </p:nvSpPr>
        <p:spPr>
          <a:xfrm>
            <a:off x="6660232" y="908720"/>
            <a:ext cx="151216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Title</a:t>
            </a:r>
          </a:p>
        </p:txBody>
      </p:sp>
      <p:sp>
        <p:nvSpPr>
          <p:cNvPr id="8" name="TextBox 7"/>
          <p:cNvSpPr txBox="1"/>
          <p:nvPr/>
        </p:nvSpPr>
        <p:spPr>
          <a:xfrm>
            <a:off x="6588224" y="4941168"/>
            <a:ext cx="1512168"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Key</a:t>
            </a:r>
          </a:p>
        </p:txBody>
      </p:sp>
      <p:sp>
        <p:nvSpPr>
          <p:cNvPr id="9" name="TextBox 8"/>
          <p:cNvSpPr txBox="1"/>
          <p:nvPr/>
        </p:nvSpPr>
        <p:spPr>
          <a:xfrm>
            <a:off x="755576" y="5949280"/>
            <a:ext cx="2808312"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Circle drawn with compass  and lines drawn with ruler. </a:t>
            </a:r>
          </a:p>
        </p:txBody>
      </p:sp>
      <p:sp>
        <p:nvSpPr>
          <p:cNvPr id="10" name="Rectangle 9"/>
          <p:cNvSpPr/>
          <p:nvPr/>
        </p:nvSpPr>
        <p:spPr>
          <a:xfrm>
            <a:off x="6660232" y="908720"/>
            <a:ext cx="1496467"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Rectangle 10"/>
          <p:cNvSpPr/>
          <p:nvPr/>
        </p:nvSpPr>
        <p:spPr>
          <a:xfrm>
            <a:off x="6588224" y="4941168"/>
            <a:ext cx="1496467"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cxnSp>
        <p:nvCxnSpPr>
          <p:cNvPr id="13" name="Straight Arrow Connector 12"/>
          <p:cNvCxnSpPr>
            <a:stCxn id="10" idx="1"/>
          </p:cNvCxnSpPr>
          <p:nvPr/>
        </p:nvCxnSpPr>
        <p:spPr>
          <a:xfrm flipH="1">
            <a:off x="5868144" y="1088740"/>
            <a:ext cx="792088" cy="252028"/>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cxnSp>
        <p:nvCxnSpPr>
          <p:cNvPr id="14" name="Straight Arrow Connector 13"/>
          <p:cNvCxnSpPr>
            <a:stCxn id="11" idx="0"/>
          </p:cNvCxnSpPr>
          <p:nvPr/>
        </p:nvCxnSpPr>
        <p:spPr>
          <a:xfrm flipH="1" flipV="1">
            <a:off x="7092280" y="4581128"/>
            <a:ext cx="244178" cy="360040"/>
          </a:xfrm>
          <a:prstGeom prst="straightConnector1">
            <a:avLst/>
          </a:prstGeom>
          <a:ln>
            <a:tailEnd type="arrow"/>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41536935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8" restart="whenNotActive" fill="hold" evtFilter="cancelBubble" nodeType="interactiveSeq">
                <p:stCondLst>
                  <p:cond evt="onClick" delay="0">
                    <p:tgtEl>
                      <p:spTgt spid="11"/>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1"/>
                                        </p:tgtEl>
                                      </p:cBhvr>
                                    </p:animEffect>
                                    <p:set>
                                      <p:cBhvr>
                                        <p:cTn id="13"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childTnLst>
        </p:cTn>
      </p:par>
    </p:tnLst>
    <p:bldLst>
      <p:bldP spid="10" grpId="0" animBg="1"/>
      <p:bldP spid="1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0" y="0"/>
            <a:ext cx="9143074" cy="599127"/>
            <a:chOff x="0" y="13335"/>
            <a:chExt cx="9144218" cy="599127"/>
          </a:xfrm>
        </p:grpSpPr>
        <p:sp>
          <p:nvSpPr>
            <p:cNvPr id="5"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Variants of pie charts</a:t>
              </a:r>
            </a:p>
          </p:txBody>
        </p:sp>
        <p:cxnSp>
          <p:nvCxnSpPr>
            <p:cNvPr id="6" name="Straight Connector 5"/>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1026" name="Picture 2"/>
          <p:cNvPicPr>
            <a:picLocks noChangeAspect="1" noChangeArrowheads="1"/>
          </p:cNvPicPr>
          <p:nvPr/>
        </p:nvPicPr>
        <p:blipFill>
          <a:blip r:embed="rId2" cstate="print"/>
          <a:srcRect/>
          <a:stretch>
            <a:fillRect/>
          </a:stretch>
        </p:blipFill>
        <p:spPr bwMode="auto">
          <a:xfrm>
            <a:off x="1763688" y="980728"/>
            <a:ext cx="5438775" cy="5029200"/>
          </a:xfrm>
          <a:prstGeom prst="rect">
            <a:avLst/>
          </a:prstGeom>
          <a:noFill/>
          <a:ln w="9525">
            <a:noFill/>
            <a:miter lim="800000"/>
            <a:headEnd/>
            <a:tailEnd/>
          </a:ln>
        </p:spPr>
      </p:pic>
      <p:sp>
        <p:nvSpPr>
          <p:cNvPr id="8" name="TextBox 7"/>
          <p:cNvSpPr txBox="1"/>
          <p:nvPr/>
        </p:nvSpPr>
        <p:spPr>
          <a:xfrm>
            <a:off x="6588224" y="5805264"/>
            <a:ext cx="2304256"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Sectors labelled with percentages.</a:t>
            </a:r>
          </a:p>
        </p:txBody>
      </p:sp>
    </p:spTree>
    <p:extLst>
      <p:ext uri="{BB962C8B-B14F-4D97-AF65-F5344CB8AC3E}">
        <p14:creationId xmlns:p14="http://schemas.microsoft.com/office/powerpoint/2010/main" val="18324755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0" y="0"/>
            <a:ext cx="9143074" cy="599127"/>
            <a:chOff x="0" y="13335"/>
            <a:chExt cx="9144218" cy="599127"/>
          </a:xfrm>
        </p:grpSpPr>
        <p:sp>
          <p:nvSpPr>
            <p:cNvPr id="5"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Variants of pie charts</a:t>
              </a:r>
            </a:p>
          </p:txBody>
        </p:sp>
        <p:cxnSp>
          <p:nvCxnSpPr>
            <p:cNvPr id="6" name="Straight Connector 5"/>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2050" name="Picture 2"/>
          <p:cNvPicPr>
            <a:picLocks noChangeAspect="1" noChangeArrowheads="1"/>
          </p:cNvPicPr>
          <p:nvPr/>
        </p:nvPicPr>
        <p:blipFill>
          <a:blip r:embed="rId2" cstate="print"/>
          <a:srcRect/>
          <a:stretch>
            <a:fillRect/>
          </a:stretch>
        </p:blipFill>
        <p:spPr bwMode="auto">
          <a:xfrm>
            <a:off x="2267744" y="980728"/>
            <a:ext cx="4680520" cy="5390956"/>
          </a:xfrm>
          <a:prstGeom prst="rect">
            <a:avLst/>
          </a:prstGeom>
          <a:noFill/>
          <a:ln w="9525">
            <a:noFill/>
            <a:miter lim="800000"/>
            <a:headEnd/>
            <a:tailEnd/>
          </a:ln>
        </p:spPr>
      </p:pic>
      <p:sp>
        <p:nvSpPr>
          <p:cNvPr id="7" name="TextBox 6"/>
          <p:cNvSpPr txBox="1"/>
          <p:nvPr/>
        </p:nvSpPr>
        <p:spPr>
          <a:xfrm>
            <a:off x="6588224" y="5805264"/>
            <a:ext cx="2304256"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Sectors labelled with percentages and values. No key.</a:t>
            </a:r>
          </a:p>
        </p:txBody>
      </p:sp>
    </p:spTree>
    <p:extLst>
      <p:ext uri="{BB962C8B-B14F-4D97-AF65-F5344CB8AC3E}">
        <p14:creationId xmlns:p14="http://schemas.microsoft.com/office/powerpoint/2010/main" val="36115356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Calculating percentages and angles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2508999229"/>
                  </p:ext>
                </p:extLst>
              </p:nvPr>
            </p:nvGraphicFramePr>
            <p:xfrm>
              <a:off x="1043608" y="1628800"/>
              <a:ext cx="6796977" cy="2225040"/>
            </p:xfrm>
            <a:graphic>
              <a:graphicData uri="http://schemas.openxmlformats.org/drawingml/2006/table">
                <a:tbl>
                  <a:tblPr firstRow="1" bandRow="1">
                    <a:tableStyleId>{073A0DAA-6AF3-43AB-8588-CEC1D06C72B9}</a:tableStyleId>
                  </a:tblPr>
                  <a:tblGrid>
                    <a:gridCol w="2224977">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tblGrid>
                  <a:tr h="370840">
                    <a:tc>
                      <a:txBody>
                        <a:bodyPr/>
                        <a:lstStyle/>
                        <a:p>
                          <a:r>
                            <a:rPr lang="en-GB" dirty="0"/>
                            <a:t>Squirrel Type</a:t>
                          </a:r>
                        </a:p>
                      </a:txBody>
                      <a:tcPr/>
                    </a:tc>
                    <a:tc>
                      <a:txBody>
                        <a:bodyPr/>
                        <a:lstStyle/>
                        <a:p>
                          <a:r>
                            <a:rPr lang="en-GB" dirty="0"/>
                            <a:t>Frequency</a:t>
                          </a:r>
                        </a:p>
                      </a:txBody>
                      <a:tcPr/>
                    </a:tc>
                    <a:tc>
                      <a:txBody>
                        <a:bodyPr/>
                        <a:lstStyle/>
                        <a:p>
                          <a:r>
                            <a:rPr lang="en-GB" dirty="0"/>
                            <a:t>Percentage</a:t>
                          </a:r>
                        </a:p>
                      </a:txBody>
                      <a:tcPr/>
                    </a:tc>
                    <a:tc>
                      <a:txBody>
                        <a:bodyPr/>
                        <a:lstStyle/>
                        <a:p>
                          <a:r>
                            <a:rPr lang="en-GB" dirty="0"/>
                            <a:t>Angle</a:t>
                          </a:r>
                        </a:p>
                      </a:txBody>
                      <a:tcPr/>
                    </a:tc>
                    <a:extLst>
                      <a:ext uri="{0D108BD9-81ED-4DB2-BD59-A6C34878D82A}">
                        <a16:rowId xmlns:a16="http://schemas.microsoft.com/office/drawing/2014/main" val="10000"/>
                      </a:ext>
                    </a:extLst>
                  </a:tr>
                  <a:tr h="370840">
                    <a:tc>
                      <a:txBody>
                        <a:bodyPr/>
                        <a:lstStyle/>
                        <a:p>
                          <a:r>
                            <a:rPr lang="en-GB" dirty="0"/>
                            <a:t>Red</a:t>
                          </a:r>
                        </a:p>
                      </a:txBody>
                      <a:tcPr/>
                    </a:tc>
                    <a:tc>
                      <a:txBody>
                        <a:bodyPr/>
                        <a:lstStyle/>
                        <a:p>
                          <a:r>
                            <a:rPr lang="en-GB" dirty="0"/>
                            <a:t>49</a:t>
                          </a:r>
                        </a:p>
                      </a:txBody>
                      <a:tcPr/>
                    </a:tc>
                    <a:tc>
                      <a:txBody>
                        <a:bodyPr/>
                        <a:lstStyle/>
                        <a:p>
                          <a:r>
                            <a:rPr lang="en-GB" dirty="0"/>
                            <a:t>30%</a:t>
                          </a:r>
                        </a:p>
                      </a:txBody>
                      <a:tcPr/>
                    </a:tc>
                    <a:tc>
                      <a:txBody>
                        <a:bodyPr/>
                        <a:lstStyle/>
                        <a:p>
                          <a:r>
                            <a:rPr lang="en-GB" dirty="0"/>
                            <a:t>108°</a:t>
                          </a:r>
                        </a:p>
                      </a:txBody>
                      <a:tcPr/>
                    </a:tc>
                    <a:extLst>
                      <a:ext uri="{0D108BD9-81ED-4DB2-BD59-A6C34878D82A}">
                        <a16:rowId xmlns:a16="http://schemas.microsoft.com/office/drawing/2014/main" val="10001"/>
                      </a:ext>
                    </a:extLst>
                  </a:tr>
                  <a:tr h="370840">
                    <a:tc>
                      <a:txBody>
                        <a:bodyPr/>
                        <a:lstStyle/>
                        <a:p>
                          <a:r>
                            <a:rPr lang="en-GB" dirty="0"/>
                            <a:t>Grey</a:t>
                          </a:r>
                        </a:p>
                      </a:txBody>
                      <a:tcPr/>
                    </a:tc>
                    <a:tc>
                      <a:txBody>
                        <a:bodyPr/>
                        <a:lstStyle/>
                        <a:p>
                          <a:r>
                            <a:rPr lang="en-GB" dirty="0"/>
                            <a:t>87</a:t>
                          </a:r>
                        </a:p>
                      </a:txBody>
                      <a:tcPr/>
                    </a:tc>
                    <a:tc>
                      <a:txBody>
                        <a:bodyPr/>
                        <a:lstStyle/>
                        <a:p>
                          <a:r>
                            <a:rPr lang="en-GB" dirty="0"/>
                            <a:t>53%</a:t>
                          </a:r>
                        </a:p>
                      </a:txBody>
                      <a:tcPr/>
                    </a:tc>
                    <a:tc>
                      <a:txBody>
                        <a:bodyPr/>
                        <a:lstStyle/>
                        <a:p>
                          <a:r>
                            <a:rPr lang="en-GB" dirty="0"/>
                            <a:t>191°</a:t>
                          </a:r>
                        </a:p>
                      </a:txBody>
                      <a:tcPr/>
                    </a:tc>
                    <a:extLst>
                      <a:ext uri="{0D108BD9-81ED-4DB2-BD59-A6C34878D82A}">
                        <a16:rowId xmlns:a16="http://schemas.microsoft.com/office/drawing/2014/main" val="10002"/>
                      </a:ext>
                    </a:extLst>
                  </a:tr>
                  <a:tr h="370840">
                    <a:tc>
                      <a:txBody>
                        <a:bodyPr/>
                        <a:lstStyle/>
                        <a:p>
                          <a:r>
                            <a:rPr lang="en-GB" dirty="0"/>
                            <a:t>Black</a:t>
                          </a:r>
                        </a:p>
                      </a:txBody>
                      <a:tcPr/>
                    </a:tc>
                    <a:tc>
                      <a:txBody>
                        <a:bodyPr/>
                        <a:lstStyle/>
                        <a:p>
                          <a:r>
                            <a:rPr lang="en-GB" dirty="0"/>
                            <a:t>23</a:t>
                          </a:r>
                        </a:p>
                      </a:txBody>
                      <a:tcPr/>
                    </a:tc>
                    <a:tc>
                      <a:txBody>
                        <a:bodyPr/>
                        <a:lstStyle/>
                        <a:p>
                          <a:r>
                            <a:rPr lang="en-GB" dirty="0"/>
                            <a:t>14%</a:t>
                          </a:r>
                        </a:p>
                      </a:txBody>
                      <a:tcPr/>
                    </a:tc>
                    <a:tc>
                      <a:txBody>
                        <a:bodyPr/>
                        <a:lstStyle/>
                        <a:p>
                          <a:r>
                            <a:rPr lang="en-GB" dirty="0"/>
                            <a:t>50°</a:t>
                          </a:r>
                        </a:p>
                      </a:txBody>
                      <a:tcPr/>
                    </a:tc>
                    <a:extLst>
                      <a:ext uri="{0D108BD9-81ED-4DB2-BD59-A6C34878D82A}">
                        <a16:rowId xmlns:a16="http://schemas.microsoft.com/office/drawing/2014/main" val="10003"/>
                      </a:ext>
                    </a:extLst>
                  </a:tr>
                  <a:tr h="370840">
                    <a:tc>
                      <a:txBody>
                        <a:bodyPr/>
                        <a:lstStyle/>
                        <a:p>
                          <a:r>
                            <a:rPr lang="en-GB" dirty="0"/>
                            <a:t>Ferret (not a squirrel)</a:t>
                          </a:r>
                        </a:p>
                      </a:txBody>
                      <a:tcPr/>
                    </a:tc>
                    <a:tc>
                      <a:txBody>
                        <a:bodyPr/>
                        <a:lstStyle/>
                        <a:p>
                          <a:r>
                            <a:rPr lang="en-GB" dirty="0"/>
                            <a:t>4</a:t>
                          </a:r>
                        </a:p>
                      </a:txBody>
                      <a:tcPr/>
                    </a:tc>
                    <a:tc>
                      <a:txBody>
                        <a:bodyPr/>
                        <a:lstStyle/>
                        <a:p>
                          <a:r>
                            <a:rPr lang="en-GB" dirty="0"/>
                            <a:t>3%</a:t>
                          </a:r>
                        </a:p>
                      </a:txBody>
                      <a:tcPr/>
                    </a:tc>
                    <a:tc>
                      <a:txBody>
                        <a:bodyPr/>
                        <a:lstStyle/>
                        <a:p>
                          <a:r>
                            <a:rPr lang="en-GB" dirty="0"/>
                            <a:t>11°</a:t>
                          </a:r>
                        </a:p>
                      </a:txBody>
                      <a:tcPr/>
                    </a:tc>
                    <a:extLst>
                      <a:ext uri="{0D108BD9-81ED-4DB2-BD59-A6C34878D82A}">
                        <a16:rowId xmlns:a16="http://schemas.microsoft.com/office/drawing/2014/main" val="10004"/>
                      </a:ext>
                    </a:extLst>
                  </a:tr>
                  <a:tr h="370840">
                    <a:tc>
                      <a:txBody>
                        <a:bodyPr/>
                        <a:lstStyle/>
                        <a:p>
                          <a:r>
                            <a:rPr lang="en-GB" b="1" dirty="0"/>
                            <a:t>TOTAL</a:t>
                          </a:r>
                        </a:p>
                      </a:txBody>
                      <a:tcPr/>
                    </a:tc>
                    <a:tc>
                      <a:txBody>
                        <a:bodyPr/>
                        <a:lstStyle/>
                        <a:p>
                          <a:r>
                            <a:rPr lang="en-GB" dirty="0"/>
                            <a:t>163</a:t>
                          </a:r>
                        </a:p>
                      </a:txBody>
                      <a:tcPr/>
                    </a:tc>
                    <a:tc>
                      <a:txBody>
                        <a:bodyPr/>
                        <a:lstStyle/>
                        <a:p>
                          <a:r>
                            <a:rPr lang="en-GB" dirty="0"/>
                            <a:t>100%</a:t>
                          </a:r>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360°</m:t>
                                </m:r>
                              </m:oMath>
                            </m:oMathPara>
                          </a14:m>
                          <a:endParaRPr lang="en-GB" dirty="0"/>
                        </a:p>
                      </a:txBody>
                      <a:tcPr/>
                    </a:tc>
                    <a:extLst>
                      <a:ext uri="{0D108BD9-81ED-4DB2-BD59-A6C34878D82A}">
                        <a16:rowId xmlns:a16="http://schemas.microsoft.com/office/drawing/2014/main" val="10005"/>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2508999229"/>
                  </p:ext>
                </p:extLst>
              </p:nvPr>
            </p:nvGraphicFramePr>
            <p:xfrm>
              <a:off x="1043608" y="1628800"/>
              <a:ext cx="6796977" cy="2225040"/>
            </p:xfrm>
            <a:graphic>
              <a:graphicData uri="http://schemas.openxmlformats.org/drawingml/2006/table">
                <a:tbl>
                  <a:tblPr firstRow="1" bandRow="1">
                    <a:tableStyleId>{073A0DAA-6AF3-43AB-8588-CEC1D06C72B9}</a:tableStyleId>
                  </a:tblPr>
                  <a:tblGrid>
                    <a:gridCol w="2224977"/>
                    <a:gridCol w="1524000"/>
                    <a:gridCol w="1524000"/>
                    <a:gridCol w="1524000"/>
                  </a:tblGrid>
                  <a:tr h="370840">
                    <a:tc>
                      <a:txBody>
                        <a:bodyPr/>
                        <a:lstStyle/>
                        <a:p>
                          <a:r>
                            <a:rPr lang="en-GB" dirty="0" smtClean="0"/>
                            <a:t>Squirrel Type</a:t>
                          </a:r>
                          <a:endParaRPr lang="en-GB" dirty="0"/>
                        </a:p>
                      </a:txBody>
                      <a:tcPr/>
                    </a:tc>
                    <a:tc>
                      <a:txBody>
                        <a:bodyPr/>
                        <a:lstStyle/>
                        <a:p>
                          <a:r>
                            <a:rPr lang="en-GB" dirty="0" smtClean="0"/>
                            <a:t>Frequency</a:t>
                          </a:r>
                          <a:endParaRPr lang="en-GB" dirty="0"/>
                        </a:p>
                      </a:txBody>
                      <a:tcPr/>
                    </a:tc>
                    <a:tc>
                      <a:txBody>
                        <a:bodyPr/>
                        <a:lstStyle/>
                        <a:p>
                          <a:r>
                            <a:rPr lang="en-GB" dirty="0" smtClean="0"/>
                            <a:t>Percentage</a:t>
                          </a:r>
                          <a:endParaRPr lang="en-GB" dirty="0"/>
                        </a:p>
                      </a:txBody>
                      <a:tcPr/>
                    </a:tc>
                    <a:tc>
                      <a:txBody>
                        <a:bodyPr/>
                        <a:lstStyle/>
                        <a:p>
                          <a:r>
                            <a:rPr lang="en-GB" dirty="0" smtClean="0"/>
                            <a:t>Angle</a:t>
                          </a:r>
                          <a:endParaRPr lang="en-GB" dirty="0"/>
                        </a:p>
                      </a:txBody>
                      <a:tcPr/>
                    </a:tc>
                  </a:tr>
                  <a:tr h="370840">
                    <a:tc>
                      <a:txBody>
                        <a:bodyPr/>
                        <a:lstStyle/>
                        <a:p>
                          <a:r>
                            <a:rPr lang="en-GB" dirty="0" smtClean="0"/>
                            <a:t>Red</a:t>
                          </a:r>
                          <a:endParaRPr lang="en-GB" dirty="0"/>
                        </a:p>
                      </a:txBody>
                      <a:tcPr/>
                    </a:tc>
                    <a:tc>
                      <a:txBody>
                        <a:bodyPr/>
                        <a:lstStyle/>
                        <a:p>
                          <a:r>
                            <a:rPr lang="en-GB" dirty="0" smtClean="0"/>
                            <a:t>49</a:t>
                          </a:r>
                          <a:endParaRPr lang="en-GB" dirty="0"/>
                        </a:p>
                      </a:txBody>
                      <a:tcPr/>
                    </a:tc>
                    <a:tc>
                      <a:txBody>
                        <a:bodyPr/>
                        <a:lstStyle/>
                        <a:p>
                          <a:r>
                            <a:rPr lang="en-GB" dirty="0" smtClean="0"/>
                            <a:t>30%</a:t>
                          </a:r>
                          <a:endParaRPr lang="en-GB" dirty="0"/>
                        </a:p>
                      </a:txBody>
                      <a:tcPr/>
                    </a:tc>
                    <a:tc>
                      <a:txBody>
                        <a:bodyPr/>
                        <a:lstStyle/>
                        <a:p>
                          <a:r>
                            <a:rPr lang="en-GB" dirty="0" smtClean="0"/>
                            <a:t>108°</a:t>
                          </a:r>
                          <a:endParaRPr lang="en-GB" dirty="0"/>
                        </a:p>
                      </a:txBody>
                      <a:tcPr/>
                    </a:tc>
                  </a:tr>
                  <a:tr h="370840">
                    <a:tc>
                      <a:txBody>
                        <a:bodyPr/>
                        <a:lstStyle/>
                        <a:p>
                          <a:r>
                            <a:rPr lang="en-GB" dirty="0" smtClean="0"/>
                            <a:t>Grey</a:t>
                          </a:r>
                          <a:endParaRPr lang="en-GB" dirty="0"/>
                        </a:p>
                      </a:txBody>
                      <a:tcPr/>
                    </a:tc>
                    <a:tc>
                      <a:txBody>
                        <a:bodyPr/>
                        <a:lstStyle/>
                        <a:p>
                          <a:r>
                            <a:rPr lang="en-GB" dirty="0" smtClean="0"/>
                            <a:t>87</a:t>
                          </a:r>
                          <a:endParaRPr lang="en-GB" dirty="0"/>
                        </a:p>
                      </a:txBody>
                      <a:tcPr/>
                    </a:tc>
                    <a:tc>
                      <a:txBody>
                        <a:bodyPr/>
                        <a:lstStyle/>
                        <a:p>
                          <a:r>
                            <a:rPr lang="en-GB" dirty="0" smtClean="0"/>
                            <a:t>53%</a:t>
                          </a:r>
                          <a:endParaRPr lang="en-GB" dirty="0"/>
                        </a:p>
                      </a:txBody>
                      <a:tcPr/>
                    </a:tc>
                    <a:tc>
                      <a:txBody>
                        <a:bodyPr/>
                        <a:lstStyle/>
                        <a:p>
                          <a:r>
                            <a:rPr lang="en-GB" dirty="0" smtClean="0"/>
                            <a:t>191°</a:t>
                          </a:r>
                          <a:endParaRPr lang="en-GB" dirty="0"/>
                        </a:p>
                      </a:txBody>
                      <a:tcPr/>
                    </a:tc>
                  </a:tr>
                  <a:tr h="370840">
                    <a:tc>
                      <a:txBody>
                        <a:bodyPr/>
                        <a:lstStyle/>
                        <a:p>
                          <a:r>
                            <a:rPr lang="en-GB" dirty="0" smtClean="0"/>
                            <a:t>Black</a:t>
                          </a:r>
                          <a:endParaRPr lang="en-GB" dirty="0"/>
                        </a:p>
                      </a:txBody>
                      <a:tcPr/>
                    </a:tc>
                    <a:tc>
                      <a:txBody>
                        <a:bodyPr/>
                        <a:lstStyle/>
                        <a:p>
                          <a:r>
                            <a:rPr lang="en-GB" dirty="0" smtClean="0"/>
                            <a:t>23</a:t>
                          </a:r>
                          <a:endParaRPr lang="en-GB" dirty="0"/>
                        </a:p>
                      </a:txBody>
                      <a:tcPr/>
                    </a:tc>
                    <a:tc>
                      <a:txBody>
                        <a:bodyPr/>
                        <a:lstStyle/>
                        <a:p>
                          <a:r>
                            <a:rPr lang="en-GB" dirty="0" smtClean="0"/>
                            <a:t>14%</a:t>
                          </a:r>
                          <a:endParaRPr lang="en-GB" dirty="0"/>
                        </a:p>
                      </a:txBody>
                      <a:tcPr/>
                    </a:tc>
                    <a:tc>
                      <a:txBody>
                        <a:bodyPr/>
                        <a:lstStyle/>
                        <a:p>
                          <a:r>
                            <a:rPr lang="en-GB" dirty="0" smtClean="0"/>
                            <a:t>50°</a:t>
                          </a:r>
                          <a:endParaRPr lang="en-GB" dirty="0"/>
                        </a:p>
                      </a:txBody>
                      <a:tcPr/>
                    </a:tc>
                  </a:tr>
                  <a:tr h="370840">
                    <a:tc>
                      <a:txBody>
                        <a:bodyPr/>
                        <a:lstStyle/>
                        <a:p>
                          <a:r>
                            <a:rPr lang="en-GB" dirty="0" smtClean="0"/>
                            <a:t>Ferret (not a squirrel)</a:t>
                          </a:r>
                          <a:endParaRPr lang="en-GB" dirty="0"/>
                        </a:p>
                      </a:txBody>
                      <a:tcPr/>
                    </a:tc>
                    <a:tc>
                      <a:txBody>
                        <a:bodyPr/>
                        <a:lstStyle/>
                        <a:p>
                          <a:r>
                            <a:rPr lang="en-GB" dirty="0" smtClean="0"/>
                            <a:t>4</a:t>
                          </a:r>
                          <a:endParaRPr lang="en-GB" dirty="0"/>
                        </a:p>
                      </a:txBody>
                      <a:tcPr/>
                    </a:tc>
                    <a:tc>
                      <a:txBody>
                        <a:bodyPr/>
                        <a:lstStyle/>
                        <a:p>
                          <a:r>
                            <a:rPr lang="en-GB" dirty="0" smtClean="0"/>
                            <a:t>3%</a:t>
                          </a:r>
                          <a:endParaRPr lang="en-GB" dirty="0"/>
                        </a:p>
                      </a:txBody>
                      <a:tcPr/>
                    </a:tc>
                    <a:tc>
                      <a:txBody>
                        <a:bodyPr/>
                        <a:lstStyle/>
                        <a:p>
                          <a:r>
                            <a:rPr lang="en-GB" dirty="0" smtClean="0"/>
                            <a:t>11°</a:t>
                          </a:r>
                          <a:endParaRPr lang="en-GB" dirty="0"/>
                        </a:p>
                      </a:txBody>
                      <a:tcPr/>
                    </a:tc>
                  </a:tr>
                  <a:tr h="370840">
                    <a:tc>
                      <a:txBody>
                        <a:bodyPr/>
                        <a:lstStyle/>
                        <a:p>
                          <a:r>
                            <a:rPr lang="en-GB" b="1" dirty="0" smtClean="0"/>
                            <a:t>TOTAL</a:t>
                          </a:r>
                          <a:endParaRPr lang="en-GB" b="1" dirty="0"/>
                        </a:p>
                      </a:txBody>
                      <a:tcPr/>
                    </a:tc>
                    <a:tc>
                      <a:txBody>
                        <a:bodyPr/>
                        <a:lstStyle/>
                        <a:p>
                          <a:r>
                            <a:rPr lang="en-GB" dirty="0" smtClean="0"/>
                            <a:t>163</a:t>
                          </a:r>
                          <a:endParaRPr lang="en-GB" dirty="0"/>
                        </a:p>
                      </a:txBody>
                      <a:tcPr/>
                    </a:tc>
                    <a:tc>
                      <a:txBody>
                        <a:bodyPr/>
                        <a:lstStyle/>
                        <a:p>
                          <a:r>
                            <a:rPr lang="en-GB" dirty="0" smtClean="0"/>
                            <a:t>100%</a:t>
                          </a:r>
                          <a:endParaRPr lang="en-GB" dirty="0"/>
                        </a:p>
                      </a:txBody>
                      <a:tcPr/>
                    </a:tc>
                    <a:tc>
                      <a:txBody>
                        <a:bodyPr/>
                        <a:lstStyle/>
                        <a:p>
                          <a:endParaRPr lang="en-US"/>
                        </a:p>
                      </a:txBody>
                      <a:tcPr>
                        <a:blipFill rotWithShape="0">
                          <a:blip r:embed="rId2"/>
                          <a:stretch>
                            <a:fillRect l="-346800" t="-508197" r="-1600" b="-22951"/>
                          </a:stretch>
                        </a:blipFill>
                      </a:tcPr>
                    </a:tc>
                  </a:tr>
                </a:tbl>
              </a:graphicData>
            </a:graphic>
          </p:graphicFrame>
        </mc:Fallback>
      </mc:AlternateContent>
      <p:sp>
        <p:nvSpPr>
          <p:cNvPr id="7" name="Rectangle 6"/>
          <p:cNvSpPr/>
          <p:nvPr/>
        </p:nvSpPr>
        <p:spPr>
          <a:xfrm>
            <a:off x="4788024" y="1988840"/>
            <a:ext cx="1496467"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8" name="Rectangle 7"/>
          <p:cNvSpPr/>
          <p:nvPr/>
        </p:nvSpPr>
        <p:spPr>
          <a:xfrm>
            <a:off x="6300192" y="1988840"/>
            <a:ext cx="1512168"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9" name="Rectangle 8"/>
          <p:cNvSpPr/>
          <p:nvPr/>
        </p:nvSpPr>
        <p:spPr>
          <a:xfrm>
            <a:off x="4788024" y="2348880"/>
            <a:ext cx="1496467"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p:cNvSpPr/>
          <p:nvPr/>
        </p:nvSpPr>
        <p:spPr>
          <a:xfrm>
            <a:off x="6300192" y="2348880"/>
            <a:ext cx="1512168"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Rectangle 10"/>
          <p:cNvSpPr/>
          <p:nvPr/>
        </p:nvSpPr>
        <p:spPr>
          <a:xfrm>
            <a:off x="4788024" y="2708920"/>
            <a:ext cx="1496467"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Rectangle 11"/>
          <p:cNvSpPr/>
          <p:nvPr/>
        </p:nvSpPr>
        <p:spPr>
          <a:xfrm>
            <a:off x="6300192" y="2708920"/>
            <a:ext cx="1512168"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Rectangle 12"/>
          <p:cNvSpPr/>
          <p:nvPr/>
        </p:nvSpPr>
        <p:spPr>
          <a:xfrm>
            <a:off x="4788024" y="3068960"/>
            <a:ext cx="1496467" cy="3981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4" name="Rectangle 13"/>
          <p:cNvSpPr/>
          <p:nvPr/>
        </p:nvSpPr>
        <p:spPr>
          <a:xfrm>
            <a:off x="6300192" y="3068960"/>
            <a:ext cx="1512168" cy="3981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5" name="Rectangle 14"/>
          <p:cNvSpPr/>
          <p:nvPr/>
        </p:nvSpPr>
        <p:spPr>
          <a:xfrm>
            <a:off x="3291557" y="3467100"/>
            <a:ext cx="1496467"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Rectangle 16"/>
          <p:cNvSpPr/>
          <p:nvPr/>
        </p:nvSpPr>
        <p:spPr>
          <a:xfrm>
            <a:off x="4788024" y="3467100"/>
            <a:ext cx="1496467"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6300192" y="3467100"/>
            <a:ext cx="1512168" cy="3600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373215302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seq concurrent="1" nextAc="seek">
              <p:cTn id="8" restart="whenNotActive" fill="hold" evtFilter="cancelBubble" nodeType="interactiveSeq">
                <p:stCondLst>
                  <p:cond evt="onClick" delay="0">
                    <p:tgtEl>
                      <p:spTgt spid="8"/>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8"/>
                                        </p:tgtEl>
                                      </p:cBhvr>
                                    </p:animEffect>
                                    <p:set>
                                      <p:cBhvr>
                                        <p:cTn id="13"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14" restart="whenNotActive" fill="hold" evtFilter="cancelBubble" nodeType="interactiveSeq">
                <p:stCondLst>
                  <p:cond evt="onClick" delay="0">
                    <p:tgtEl>
                      <p:spTgt spid="9"/>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20" restart="whenNotActive" fill="hold" evtFilter="cancelBubble" nodeType="interactiveSeq">
                <p:stCondLst>
                  <p:cond evt="onClick" delay="0">
                    <p:tgtEl>
                      <p:spTgt spid="10"/>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26" restart="whenNotActive" fill="hold" evtFilter="cancelBubble" nodeType="interactiveSeq">
                <p:stCondLst>
                  <p:cond evt="onClick" delay="0">
                    <p:tgtEl>
                      <p:spTgt spid="11"/>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1"/>
                                        </p:tgtEl>
                                      </p:cBhvr>
                                    </p:animEffect>
                                    <p:set>
                                      <p:cBhvr>
                                        <p:cTn id="31"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32" restart="whenNotActive" fill="hold" evtFilter="cancelBubble" nodeType="interactiveSeq">
                <p:stCondLst>
                  <p:cond evt="onClick" delay="0">
                    <p:tgtEl>
                      <p:spTgt spid="12"/>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2"/>
                                        </p:tgtEl>
                                      </p:cBhvr>
                                    </p:animEffect>
                                    <p:set>
                                      <p:cBhvr>
                                        <p:cTn id="3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38" restart="whenNotActive" fill="hold" evtFilter="cancelBubble" nodeType="interactiveSeq">
                <p:stCondLst>
                  <p:cond evt="onClick" delay="0">
                    <p:tgtEl>
                      <p:spTgt spid="13"/>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44" restart="whenNotActive" fill="hold" evtFilter="cancelBubble" nodeType="interactiveSeq">
                <p:stCondLst>
                  <p:cond evt="onClick" delay="0">
                    <p:tgtEl>
                      <p:spTgt spid="14"/>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14"/>
                                        </p:tgtEl>
                                      </p:cBhvr>
                                    </p:animEffect>
                                    <p:set>
                                      <p:cBhvr>
                                        <p:cTn id="49"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50" restart="whenNotActive" fill="hold" evtFilter="cancelBubble" nodeType="interactiveSeq">
                <p:stCondLst>
                  <p:cond evt="onClick" delay="0">
                    <p:tgtEl>
                      <p:spTgt spid="15"/>
                    </p:tgtEl>
                  </p:cond>
                </p:stCondLst>
                <p:endSync evt="end" delay="0">
                  <p:rtn val="all"/>
                </p:endSync>
                <p:childTnLst>
                  <p:par>
                    <p:cTn id="51" fill="hold">
                      <p:stCondLst>
                        <p:cond delay="0"/>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15"/>
                                        </p:tgtEl>
                                      </p:cBhvr>
                                    </p:animEffect>
                                    <p:set>
                                      <p:cBhvr>
                                        <p:cTn id="55"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56" restart="whenNotActive" fill="hold" evtFilter="cancelBubble" nodeType="interactiveSeq">
                <p:stCondLst>
                  <p:cond evt="onClick" delay="0">
                    <p:tgtEl>
                      <p:spTgt spid="17"/>
                    </p:tgtEl>
                  </p:cond>
                </p:stCondLst>
                <p:endSync evt="end" delay="0">
                  <p:rtn val="all"/>
                </p:endSync>
                <p:childTnLst>
                  <p:par>
                    <p:cTn id="57" fill="hold">
                      <p:stCondLst>
                        <p:cond delay="0"/>
                      </p:stCondLst>
                      <p:childTnLst>
                        <p:par>
                          <p:cTn id="58" fill="hold">
                            <p:stCondLst>
                              <p:cond delay="0"/>
                            </p:stCondLst>
                            <p:childTnLst>
                              <p:par>
                                <p:cTn id="59" presetID="10" presetClass="exit" presetSubtype="0" fill="hold" grpId="0" nodeType="clickEffect">
                                  <p:stCondLst>
                                    <p:cond delay="0"/>
                                  </p:stCondLst>
                                  <p:childTnLst>
                                    <p:animEffect transition="out" filter="fade">
                                      <p:cBhvr>
                                        <p:cTn id="60" dur="500"/>
                                        <p:tgtEl>
                                          <p:spTgt spid="17"/>
                                        </p:tgtEl>
                                      </p:cBhvr>
                                    </p:animEffect>
                                    <p:set>
                                      <p:cBhvr>
                                        <p:cTn id="61"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62" restart="whenNotActive" fill="hold" evtFilter="cancelBubble" nodeType="interactiveSeq">
                <p:stCondLst>
                  <p:cond evt="onClick" delay="0">
                    <p:tgtEl>
                      <p:spTgt spid="18"/>
                    </p:tgtEl>
                  </p:cond>
                </p:stCondLst>
                <p:endSync evt="end" delay="0">
                  <p:rtn val="all"/>
                </p:endSync>
                <p:childTnLst>
                  <p:par>
                    <p:cTn id="63" fill="hold">
                      <p:stCondLst>
                        <p:cond delay="0"/>
                      </p:stCondLst>
                      <p:childTnLst>
                        <p:par>
                          <p:cTn id="64" fill="hold">
                            <p:stCondLst>
                              <p:cond delay="0"/>
                            </p:stCondLst>
                            <p:childTnLst>
                              <p:par>
                                <p:cTn id="65" presetID="10" presetClass="exit" presetSubtype="0" fill="hold" grpId="0" nodeType="clickEffect">
                                  <p:stCondLst>
                                    <p:cond delay="0"/>
                                  </p:stCondLst>
                                  <p:childTnLst>
                                    <p:animEffect transition="out" filter="fade">
                                      <p:cBhvr>
                                        <p:cTn id="66" dur="500"/>
                                        <p:tgtEl>
                                          <p:spTgt spid="18"/>
                                        </p:tgtEl>
                                      </p:cBhvr>
                                    </p:animEffect>
                                    <p:set>
                                      <p:cBhvr>
                                        <p:cTn id="67"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7" grpId="0" animBg="1"/>
      <p:bldP spid="1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0"/>
            <a:ext cx="9143074" cy="599127"/>
            <a:chOff x="0" y="13335"/>
            <a:chExt cx="9144218" cy="599127"/>
          </a:xfrm>
        </p:grpSpPr>
        <p:sp>
          <p:nvSpPr>
            <p:cNvPr id="15"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1</a:t>
              </a:r>
            </a:p>
          </p:txBody>
        </p:sp>
        <p:cxnSp>
          <p:nvCxnSpPr>
            <p:cNvPr id="16" name="Straight Connector 15"/>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2609948535"/>
                  </p:ext>
                </p:extLst>
              </p:nvPr>
            </p:nvGraphicFramePr>
            <p:xfrm>
              <a:off x="683568" y="1196752"/>
              <a:ext cx="3781743" cy="1624838"/>
            </p:xfrm>
            <a:graphic>
              <a:graphicData uri="http://schemas.openxmlformats.org/drawingml/2006/table">
                <a:tbl>
                  <a:tblPr firstRow="1" bandRow="1">
                    <a:tableStyleId>{073A0DAA-6AF3-43AB-8588-CEC1D06C72B9}</a:tableStyleId>
                  </a:tblPr>
                  <a:tblGrid>
                    <a:gridCol w="1394333">
                      <a:extLst>
                        <a:ext uri="{9D8B030D-6E8A-4147-A177-3AD203B41FA5}">
                          <a16:colId xmlns:a16="http://schemas.microsoft.com/office/drawing/2014/main" val="20000"/>
                        </a:ext>
                      </a:extLst>
                    </a:gridCol>
                    <a:gridCol w="981329">
                      <a:extLst>
                        <a:ext uri="{9D8B030D-6E8A-4147-A177-3AD203B41FA5}">
                          <a16:colId xmlns:a16="http://schemas.microsoft.com/office/drawing/2014/main" val="20001"/>
                        </a:ext>
                      </a:extLst>
                    </a:gridCol>
                    <a:gridCol w="776161">
                      <a:extLst>
                        <a:ext uri="{9D8B030D-6E8A-4147-A177-3AD203B41FA5}">
                          <a16:colId xmlns:a16="http://schemas.microsoft.com/office/drawing/2014/main" val="20002"/>
                        </a:ext>
                      </a:extLst>
                    </a:gridCol>
                    <a:gridCol w="629920">
                      <a:extLst>
                        <a:ext uri="{9D8B030D-6E8A-4147-A177-3AD203B41FA5}">
                          <a16:colId xmlns:a16="http://schemas.microsoft.com/office/drawing/2014/main" val="20003"/>
                        </a:ext>
                      </a:extLst>
                    </a:gridCol>
                  </a:tblGrid>
                  <a:tr h="0">
                    <a:tc>
                      <a:txBody>
                        <a:bodyPr/>
                        <a:lstStyle/>
                        <a:p>
                          <a:pPr>
                            <a:lnSpc>
                              <a:spcPct val="115000"/>
                            </a:lnSpc>
                            <a:spcAft>
                              <a:spcPts val="0"/>
                            </a:spcAft>
                          </a:pPr>
                          <a:r>
                            <a:rPr lang="en-GB" sz="1400" dirty="0">
                              <a:effectLst/>
                            </a:rPr>
                            <a:t>Favourite Colour</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GB" sz="1400" dirty="0">
                              <a:effectLst/>
                            </a:rPr>
                            <a:t>Frequency </a:t>
                          </a:r>
                          <a:endParaRPr lang="en-GB" sz="1400" dirty="0">
                            <a:effectLst/>
                            <a:latin typeface="Calibri" panose="020F0502020204030204" pitchFamily="34" charset="0"/>
                          </a:endParaRPr>
                        </a:p>
                      </a:txBody>
                      <a:tcPr marL="68580" marR="68580" marT="0" marB="0"/>
                    </a:tc>
                    <a:tc>
                      <a:txBody>
                        <a:bodyPr/>
                        <a:lstStyle/>
                        <a:p>
                          <a:pPr>
                            <a:lnSpc>
                              <a:spcPct val="115000"/>
                            </a:lnSpc>
                            <a:spcAft>
                              <a:spcPts val="0"/>
                            </a:spcAft>
                          </a:pPr>
                          <a:r>
                            <a:rPr lang="en-GB" sz="1400" dirty="0">
                              <a:effectLst/>
                            </a:rPr>
                            <a:t>Fraction</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Angle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400" dirty="0">
                              <a:effectLst/>
                            </a:rPr>
                            <a:t>Red</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18</m:t>
                                </m:r>
                              </m:oMath>
                            </m:oMathPara>
                          </a14:m>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f>
                                <m:fPr>
                                  <m:ctrlPr>
                                    <a:rPr lang="en-GB" sz="1400" i="1" smtClean="0">
                                      <a:effectLst/>
                                      <a:latin typeface="Cambria Math" panose="02040503050406030204" pitchFamily="18" charset="0"/>
                                    </a:rPr>
                                  </m:ctrlPr>
                                </m:fPr>
                                <m:num>
                                  <m:r>
                                    <a:rPr lang="en-GB" sz="1400" smtClean="0">
                                      <a:effectLst/>
                                      <a:latin typeface="Cambria Math" panose="02040503050406030204" pitchFamily="18" charset="0"/>
                                    </a:rPr>
                                    <m:t>18</m:t>
                                  </m:r>
                                </m:num>
                                <m:den>
                                  <m:r>
                                    <a:rPr lang="en-GB" sz="1400" smtClean="0">
                                      <a:effectLst/>
                                      <a:latin typeface="Cambria Math" panose="02040503050406030204" pitchFamily="18" charset="0"/>
                                    </a:rPr>
                                    <m:t>96</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smtClean="0">
                                  <a:effectLst/>
                                  <a:latin typeface="Cambria Math" panose="02040503050406030204" pitchFamily="18" charset="0"/>
                                </a:rPr>
                                <m:t>68°</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GB" sz="1400" dirty="0">
                              <a:effectLst/>
                            </a:rPr>
                            <a:t>Blue</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27</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f>
                                <m:fPr>
                                  <m:ctrlPr>
                                    <a:rPr lang="en-GB" sz="1400" i="1" smtClean="0">
                                      <a:effectLst/>
                                      <a:latin typeface="Cambria Math" panose="02040503050406030204" pitchFamily="18" charset="0"/>
                                    </a:rPr>
                                  </m:ctrlPr>
                                </m:fPr>
                                <m:num>
                                  <m:r>
                                    <a:rPr lang="en-GB" sz="1400" smtClean="0">
                                      <a:effectLst/>
                                      <a:latin typeface="Cambria Math" panose="02040503050406030204" pitchFamily="18" charset="0"/>
                                    </a:rPr>
                                    <m:t>27</m:t>
                                  </m:r>
                                </m:num>
                                <m:den>
                                  <m:r>
                                    <a:rPr lang="en-GB" sz="1400" smtClean="0">
                                      <a:effectLst/>
                                      <a:latin typeface="Cambria Math" panose="02040503050406030204" pitchFamily="18" charset="0"/>
                                    </a:rPr>
                                    <m:t>96</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smtClean="0">
                                  <a:effectLst/>
                                  <a:latin typeface="Cambria Math" panose="02040503050406030204" pitchFamily="18" charset="0"/>
                                </a:rPr>
                                <m:t>101°</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GB" sz="1400">
                              <a:effectLst/>
                            </a:rPr>
                            <a:t>Green</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42</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f>
                                <m:fPr>
                                  <m:ctrlPr>
                                    <a:rPr lang="en-GB" sz="1400" i="1" smtClean="0">
                                      <a:effectLst/>
                                      <a:latin typeface="Cambria Math" panose="02040503050406030204" pitchFamily="18" charset="0"/>
                                    </a:rPr>
                                  </m:ctrlPr>
                                </m:fPr>
                                <m:num>
                                  <m:r>
                                    <a:rPr lang="en-GB" sz="1400" smtClean="0">
                                      <a:effectLst/>
                                      <a:latin typeface="Cambria Math" panose="02040503050406030204" pitchFamily="18" charset="0"/>
                                    </a:rPr>
                                    <m:t>42</m:t>
                                  </m:r>
                                </m:num>
                                <m:den>
                                  <m:r>
                                    <a:rPr lang="en-GB" sz="1400" smtClean="0">
                                      <a:effectLst/>
                                      <a:latin typeface="Cambria Math" panose="02040503050406030204" pitchFamily="18" charset="0"/>
                                    </a:rPr>
                                    <m:t>96</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smtClean="0">
                                  <a:effectLst/>
                                  <a:latin typeface="Cambria Math" panose="02040503050406030204" pitchFamily="18" charset="0"/>
                                </a:rPr>
                                <m:t>158°</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GB" sz="1400">
                              <a:effectLst/>
                            </a:rPr>
                            <a:t>Orange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9</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f>
                                <m:fPr>
                                  <m:ctrlPr>
                                    <a:rPr lang="en-GB" sz="1400" i="1" smtClean="0">
                                      <a:effectLst/>
                                      <a:latin typeface="Cambria Math" panose="02040503050406030204" pitchFamily="18" charset="0"/>
                                    </a:rPr>
                                  </m:ctrlPr>
                                </m:fPr>
                                <m:num>
                                  <m:r>
                                    <a:rPr lang="en-GB" sz="1400" smtClean="0">
                                      <a:effectLst/>
                                      <a:latin typeface="Cambria Math" panose="02040503050406030204" pitchFamily="18" charset="0"/>
                                    </a:rPr>
                                    <m:t>9</m:t>
                                  </m:r>
                                </m:num>
                                <m:den>
                                  <m:r>
                                    <a:rPr lang="en-GB" sz="1400" smtClean="0">
                                      <a:effectLst/>
                                      <a:latin typeface="Cambria Math" panose="02040503050406030204" pitchFamily="18" charset="0"/>
                                    </a:rPr>
                                    <m:t>96</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smtClean="0">
                                  <a:effectLst/>
                                  <a:latin typeface="Cambria Math" panose="02040503050406030204" pitchFamily="18" charset="0"/>
                                </a:rPr>
                                <m:t>34°</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2609948535"/>
                  </p:ext>
                </p:extLst>
              </p:nvPr>
            </p:nvGraphicFramePr>
            <p:xfrm>
              <a:off x="683568" y="1196752"/>
              <a:ext cx="3781743" cy="1648526"/>
            </p:xfrm>
            <a:graphic>
              <a:graphicData uri="http://schemas.openxmlformats.org/drawingml/2006/table">
                <a:tbl>
                  <a:tblPr firstRow="1" bandRow="1">
                    <a:tableStyleId>{073A0DAA-6AF3-43AB-8588-CEC1D06C72B9}</a:tableStyleId>
                  </a:tblPr>
                  <a:tblGrid>
                    <a:gridCol w="1394333"/>
                    <a:gridCol w="981329"/>
                    <a:gridCol w="776161"/>
                    <a:gridCol w="629920"/>
                  </a:tblGrid>
                  <a:tr h="230950">
                    <a:tc>
                      <a:txBody>
                        <a:bodyPr/>
                        <a:lstStyle/>
                        <a:p>
                          <a:pPr>
                            <a:lnSpc>
                              <a:spcPct val="115000"/>
                            </a:lnSpc>
                            <a:spcAft>
                              <a:spcPts val="0"/>
                            </a:spcAft>
                          </a:pPr>
                          <a:r>
                            <a:rPr lang="en-GB" sz="1400" dirty="0">
                              <a:effectLst/>
                            </a:rPr>
                            <a:t>Favourite Colour</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r>
                            <a:rPr lang="en-GB" sz="1400" dirty="0" smtClean="0">
                              <a:effectLst/>
                            </a:rPr>
                            <a:t>Frequency </a:t>
                          </a:r>
                          <a:endParaRPr lang="en-GB" sz="1400" dirty="0">
                            <a:effectLst/>
                            <a:latin typeface="Calibri" panose="020F0502020204030204" pitchFamily="34" charset="0"/>
                          </a:endParaRPr>
                        </a:p>
                      </a:txBody>
                      <a:tcPr marL="68580" marR="68580" marT="0" marB="0"/>
                    </a:tc>
                    <a:tc>
                      <a:txBody>
                        <a:bodyPr/>
                        <a:lstStyle/>
                        <a:p>
                          <a:pPr>
                            <a:lnSpc>
                              <a:spcPct val="115000"/>
                            </a:lnSpc>
                            <a:spcAft>
                              <a:spcPts val="0"/>
                            </a:spcAft>
                          </a:pPr>
                          <a:r>
                            <a:rPr lang="en-GB" sz="1400" dirty="0">
                              <a:effectLst/>
                            </a:rPr>
                            <a:t>Fraction</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Angle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54394">
                    <a:tc>
                      <a:txBody>
                        <a:bodyPr/>
                        <a:lstStyle/>
                        <a:p>
                          <a:pPr>
                            <a:lnSpc>
                              <a:spcPct val="115000"/>
                            </a:lnSpc>
                            <a:spcAft>
                              <a:spcPts val="0"/>
                            </a:spcAft>
                          </a:pPr>
                          <a:r>
                            <a:rPr lang="en-GB" sz="1400" dirty="0">
                              <a:effectLst/>
                            </a:rPr>
                            <a:t>Red</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42857" t="-81034" r="-145963" b="-313793"/>
                          </a:stretch>
                        </a:blipFill>
                      </a:tcPr>
                    </a:tc>
                    <a:tc>
                      <a:txBody>
                        <a:bodyPr/>
                        <a:lstStyle/>
                        <a:p>
                          <a:endParaRPr lang="en-US"/>
                        </a:p>
                      </a:txBody>
                      <a:tcPr marL="68580" marR="68580" marT="0" marB="0">
                        <a:blipFill rotWithShape="0">
                          <a:blip r:embed="rId3"/>
                          <a:stretch>
                            <a:fillRect l="-305469" t="-81034" r="-83594" b="-313793"/>
                          </a:stretch>
                        </a:blipFill>
                      </a:tcPr>
                    </a:tc>
                    <a:tc>
                      <a:txBody>
                        <a:bodyPr/>
                        <a:lstStyle/>
                        <a:p>
                          <a:endParaRPr lang="en-US"/>
                        </a:p>
                      </a:txBody>
                      <a:tcPr marL="68580" marR="68580" marT="0" marB="0">
                        <a:blipFill rotWithShape="0">
                          <a:blip r:embed="rId3"/>
                          <a:stretch>
                            <a:fillRect l="-503883" t="-81034" r="-3883" b="-313793"/>
                          </a:stretch>
                        </a:blipFill>
                      </a:tcPr>
                    </a:tc>
                  </a:tr>
                  <a:tr h="354394">
                    <a:tc>
                      <a:txBody>
                        <a:bodyPr/>
                        <a:lstStyle/>
                        <a:p>
                          <a:pPr>
                            <a:lnSpc>
                              <a:spcPct val="115000"/>
                            </a:lnSpc>
                            <a:spcAft>
                              <a:spcPts val="0"/>
                            </a:spcAft>
                          </a:pPr>
                          <a:r>
                            <a:rPr lang="en-GB" sz="1400" dirty="0">
                              <a:effectLst/>
                            </a:rPr>
                            <a:t>Blue</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42857" t="-181034" r="-145963" b="-213793"/>
                          </a:stretch>
                        </a:blipFill>
                      </a:tcPr>
                    </a:tc>
                    <a:tc>
                      <a:txBody>
                        <a:bodyPr/>
                        <a:lstStyle/>
                        <a:p>
                          <a:endParaRPr lang="en-US"/>
                        </a:p>
                      </a:txBody>
                      <a:tcPr marL="68580" marR="68580" marT="0" marB="0">
                        <a:blipFill rotWithShape="0">
                          <a:blip r:embed="rId3"/>
                          <a:stretch>
                            <a:fillRect l="-305469" t="-181034" r="-83594" b="-213793"/>
                          </a:stretch>
                        </a:blipFill>
                      </a:tcPr>
                    </a:tc>
                    <a:tc>
                      <a:txBody>
                        <a:bodyPr/>
                        <a:lstStyle/>
                        <a:p>
                          <a:endParaRPr lang="en-US"/>
                        </a:p>
                      </a:txBody>
                      <a:tcPr marL="68580" marR="68580" marT="0" marB="0">
                        <a:blipFill rotWithShape="0">
                          <a:blip r:embed="rId3"/>
                          <a:stretch>
                            <a:fillRect l="-503883" t="-181034" r="-3883" b="-213793"/>
                          </a:stretch>
                        </a:blipFill>
                      </a:tcPr>
                    </a:tc>
                  </a:tr>
                  <a:tr h="354394">
                    <a:tc>
                      <a:txBody>
                        <a:bodyPr/>
                        <a:lstStyle/>
                        <a:p>
                          <a:pPr>
                            <a:lnSpc>
                              <a:spcPct val="115000"/>
                            </a:lnSpc>
                            <a:spcAft>
                              <a:spcPts val="0"/>
                            </a:spcAft>
                          </a:pPr>
                          <a:r>
                            <a:rPr lang="en-GB" sz="1400">
                              <a:effectLst/>
                            </a:rPr>
                            <a:t>Green</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42857" t="-276271" r="-145963" b="-110169"/>
                          </a:stretch>
                        </a:blipFill>
                      </a:tcPr>
                    </a:tc>
                    <a:tc>
                      <a:txBody>
                        <a:bodyPr/>
                        <a:lstStyle/>
                        <a:p>
                          <a:endParaRPr lang="en-US"/>
                        </a:p>
                      </a:txBody>
                      <a:tcPr marL="68580" marR="68580" marT="0" marB="0">
                        <a:blipFill rotWithShape="0">
                          <a:blip r:embed="rId3"/>
                          <a:stretch>
                            <a:fillRect l="-305469" t="-276271" r="-83594" b="-110169"/>
                          </a:stretch>
                        </a:blipFill>
                      </a:tcPr>
                    </a:tc>
                    <a:tc>
                      <a:txBody>
                        <a:bodyPr/>
                        <a:lstStyle/>
                        <a:p>
                          <a:endParaRPr lang="en-US"/>
                        </a:p>
                      </a:txBody>
                      <a:tcPr marL="68580" marR="68580" marT="0" marB="0">
                        <a:blipFill rotWithShape="0">
                          <a:blip r:embed="rId3"/>
                          <a:stretch>
                            <a:fillRect l="-503883" t="-276271" r="-3883" b="-110169"/>
                          </a:stretch>
                        </a:blipFill>
                      </a:tcPr>
                    </a:tc>
                  </a:tr>
                  <a:tr h="354394">
                    <a:tc>
                      <a:txBody>
                        <a:bodyPr/>
                        <a:lstStyle/>
                        <a:p>
                          <a:pPr>
                            <a:lnSpc>
                              <a:spcPct val="115000"/>
                            </a:lnSpc>
                            <a:spcAft>
                              <a:spcPts val="0"/>
                            </a:spcAft>
                          </a:pPr>
                          <a:r>
                            <a:rPr lang="en-GB" sz="1400">
                              <a:effectLst/>
                            </a:rPr>
                            <a:t>Orange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142857" t="-382759" r="-145963" b="-12069"/>
                          </a:stretch>
                        </a:blipFill>
                      </a:tcPr>
                    </a:tc>
                    <a:tc>
                      <a:txBody>
                        <a:bodyPr/>
                        <a:lstStyle/>
                        <a:p>
                          <a:endParaRPr lang="en-US"/>
                        </a:p>
                      </a:txBody>
                      <a:tcPr marL="68580" marR="68580" marT="0" marB="0">
                        <a:blipFill rotWithShape="0">
                          <a:blip r:embed="rId3"/>
                          <a:stretch>
                            <a:fillRect l="-305469" t="-382759" r="-83594" b="-12069"/>
                          </a:stretch>
                        </a:blipFill>
                      </a:tcPr>
                    </a:tc>
                    <a:tc>
                      <a:txBody>
                        <a:bodyPr/>
                        <a:lstStyle/>
                        <a:p>
                          <a:endParaRPr lang="en-US"/>
                        </a:p>
                      </a:txBody>
                      <a:tcPr marL="68580" marR="68580" marT="0" marB="0">
                        <a:blipFill rotWithShape="0">
                          <a:blip r:embed="rId3"/>
                          <a:stretch>
                            <a:fillRect l="-503883" t="-382759" r="-3883" b="-12069"/>
                          </a:stretch>
                        </a:blipFill>
                      </a:tcPr>
                    </a:tc>
                  </a:tr>
                </a:tbl>
              </a:graphicData>
            </a:graphic>
          </p:graphicFrame>
        </mc:Fallback>
      </mc:AlternateContent>
      <p:sp>
        <p:nvSpPr>
          <p:cNvPr id="4" name="Rectangle 3"/>
          <p:cNvSpPr/>
          <p:nvPr/>
        </p:nvSpPr>
        <p:spPr>
          <a:xfrm>
            <a:off x="179512" y="836712"/>
            <a:ext cx="360040" cy="4320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sp>
        <p:nvSpPr>
          <p:cNvPr id="5" name="TextBox 4"/>
          <p:cNvSpPr txBox="1"/>
          <p:nvPr/>
        </p:nvSpPr>
        <p:spPr>
          <a:xfrm>
            <a:off x="683568" y="836712"/>
            <a:ext cx="3168352" cy="369332"/>
          </a:xfrm>
          <a:prstGeom prst="rect">
            <a:avLst/>
          </a:prstGeom>
          <a:noFill/>
        </p:spPr>
        <p:txBody>
          <a:bodyPr wrap="square" rtlCol="0">
            <a:spAutoFit/>
          </a:bodyPr>
          <a:lstStyle/>
          <a:p>
            <a:r>
              <a:rPr lang="en-GB" dirty="0"/>
              <a:t>We’ll do the first one together...</a:t>
            </a:r>
          </a:p>
        </p:txBody>
      </p:sp>
      <p:graphicFrame>
        <p:nvGraphicFramePr>
          <p:cNvPr id="10" name="Chart 9"/>
          <p:cNvGraphicFramePr>
            <a:graphicFrameLocks/>
          </p:cNvGraphicFramePr>
          <p:nvPr>
            <p:extLst>
              <p:ext uri="{D42A27DB-BD31-4B8C-83A1-F6EECF244321}">
                <p14:modId xmlns:p14="http://schemas.microsoft.com/office/powerpoint/2010/main" val="995782044"/>
              </p:ext>
            </p:extLst>
          </p:nvPr>
        </p:nvGraphicFramePr>
        <p:xfrm>
          <a:off x="971600" y="3284984"/>
          <a:ext cx="3024336" cy="2743200"/>
        </p:xfrm>
        <a:graphic>
          <a:graphicData uri="http://schemas.openxmlformats.org/drawingml/2006/chart">
            <c:chart xmlns:c="http://schemas.openxmlformats.org/drawingml/2006/chart" xmlns:r="http://schemas.openxmlformats.org/officeDocument/2006/relationships" r:id="rId4"/>
          </a:graphicData>
        </a:graphic>
      </p:graphicFrame>
      <p:sp>
        <p:nvSpPr>
          <p:cNvPr id="11" name="Rectangle 10"/>
          <p:cNvSpPr/>
          <p:nvPr/>
        </p:nvSpPr>
        <p:spPr>
          <a:xfrm>
            <a:off x="1331640" y="3212976"/>
            <a:ext cx="2736304" cy="2880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a:p>
            <a:pPr algn="ctr" fontAlgn="auto">
              <a:spcBef>
                <a:spcPts val="0"/>
              </a:spcBef>
              <a:spcAft>
                <a:spcPts val="0"/>
              </a:spcAft>
              <a:defRPr/>
            </a:pPr>
            <a:r>
              <a:rPr lang="en-GB" sz="1600" dirty="0"/>
              <a:t>(Pie chart using protractor and ruler)</a:t>
            </a:r>
          </a:p>
        </p:txBody>
      </p:sp>
      <p:sp>
        <p:nvSpPr>
          <p:cNvPr id="12" name="Rectangle 11"/>
          <p:cNvSpPr/>
          <p:nvPr/>
        </p:nvSpPr>
        <p:spPr>
          <a:xfrm>
            <a:off x="3050273" y="1419240"/>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3" name="Rectangle 22"/>
          <p:cNvSpPr/>
          <p:nvPr/>
        </p:nvSpPr>
        <p:spPr>
          <a:xfrm>
            <a:off x="3825241" y="1419240"/>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4" name="Rectangle 23"/>
          <p:cNvSpPr/>
          <p:nvPr/>
        </p:nvSpPr>
        <p:spPr>
          <a:xfrm>
            <a:off x="3050273" y="1774515"/>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5" name="Rectangle 24"/>
          <p:cNvSpPr/>
          <p:nvPr/>
        </p:nvSpPr>
        <p:spPr>
          <a:xfrm>
            <a:off x="3825241" y="1774515"/>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6" name="Rectangle 25"/>
          <p:cNvSpPr/>
          <p:nvPr/>
        </p:nvSpPr>
        <p:spPr>
          <a:xfrm>
            <a:off x="3050273" y="2138355"/>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7" name="Rectangle 26"/>
          <p:cNvSpPr/>
          <p:nvPr/>
        </p:nvSpPr>
        <p:spPr>
          <a:xfrm>
            <a:off x="3825241" y="2138355"/>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3050273" y="2502195"/>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9" name="Rectangle 28"/>
          <p:cNvSpPr/>
          <p:nvPr/>
        </p:nvSpPr>
        <p:spPr>
          <a:xfrm>
            <a:off x="3825241" y="2502195"/>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0" name="Rectangle 29"/>
          <p:cNvSpPr/>
          <p:nvPr/>
        </p:nvSpPr>
        <p:spPr>
          <a:xfrm>
            <a:off x="4594472" y="793159"/>
            <a:ext cx="360040" cy="4320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1972905599"/>
                  </p:ext>
                </p:extLst>
              </p:nvPr>
            </p:nvGraphicFramePr>
            <p:xfrm>
              <a:off x="4806068" y="1275375"/>
              <a:ext cx="4186683" cy="1628331"/>
            </p:xfrm>
            <a:graphic>
              <a:graphicData uri="http://schemas.openxmlformats.org/drawingml/2006/table">
                <a:tbl>
                  <a:tblPr firstRow="1" bandRow="1">
                    <a:tableStyleId>{073A0DAA-6AF3-43AB-8588-CEC1D06C72B9}</a:tableStyleId>
                  </a:tblPr>
                  <a:tblGrid>
                    <a:gridCol w="1877060">
                      <a:extLst>
                        <a:ext uri="{9D8B030D-6E8A-4147-A177-3AD203B41FA5}">
                          <a16:colId xmlns:a16="http://schemas.microsoft.com/office/drawing/2014/main" val="20000"/>
                        </a:ext>
                      </a:extLst>
                    </a:gridCol>
                    <a:gridCol w="941642">
                      <a:extLst>
                        <a:ext uri="{9D8B030D-6E8A-4147-A177-3AD203B41FA5}">
                          <a16:colId xmlns:a16="http://schemas.microsoft.com/office/drawing/2014/main" val="20001"/>
                        </a:ext>
                      </a:extLst>
                    </a:gridCol>
                    <a:gridCol w="776161">
                      <a:extLst>
                        <a:ext uri="{9D8B030D-6E8A-4147-A177-3AD203B41FA5}">
                          <a16:colId xmlns:a16="http://schemas.microsoft.com/office/drawing/2014/main" val="20002"/>
                        </a:ext>
                      </a:extLst>
                    </a:gridCol>
                    <a:gridCol w="591820">
                      <a:extLst>
                        <a:ext uri="{9D8B030D-6E8A-4147-A177-3AD203B41FA5}">
                          <a16:colId xmlns:a16="http://schemas.microsoft.com/office/drawing/2014/main" val="20003"/>
                        </a:ext>
                      </a:extLst>
                    </a:gridCol>
                  </a:tblGrid>
                  <a:tr h="0">
                    <a:tc>
                      <a:txBody>
                        <a:bodyPr/>
                        <a:lstStyle/>
                        <a:p>
                          <a:pPr>
                            <a:lnSpc>
                              <a:spcPct val="115000"/>
                            </a:lnSpc>
                            <a:spcAft>
                              <a:spcPts val="0"/>
                            </a:spcAft>
                          </a:pPr>
                          <a:r>
                            <a:rPr lang="en-GB" sz="1400" dirty="0">
                              <a:effectLst/>
                            </a:rPr>
                            <a:t>Games Console Owned</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Frequency</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Fraction</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Angle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400" dirty="0">
                              <a:effectLst/>
                            </a:rPr>
                            <a:t>Wii U</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24</m:t>
                                </m:r>
                              </m:oMath>
                            </m:oMathPara>
                          </a14:m>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24</m:t>
                                  </m:r>
                                </m:num>
                                <m:den>
                                  <m:r>
                                    <a:rPr lang="en-GB" sz="1400" b="0" i="1" smtClean="0">
                                      <a:effectLst/>
                                      <a:latin typeface="Cambria Math" panose="02040503050406030204" pitchFamily="18" charset="0"/>
                                    </a:rPr>
                                    <m:t>251</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34°</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GB" sz="1400" dirty="0">
                              <a:effectLst/>
                            </a:rPr>
                            <a:t>PS3</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97</m:t>
                                </m:r>
                              </m:oMath>
                            </m:oMathPara>
                          </a14:m>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97</m:t>
                                  </m:r>
                                </m:num>
                                <m:den>
                                  <m:r>
                                    <a:rPr lang="en-GB" sz="1400" b="0" i="1" smtClean="0">
                                      <a:effectLst/>
                                      <a:latin typeface="Cambria Math" panose="02040503050406030204" pitchFamily="18" charset="0"/>
                                    </a:rPr>
                                    <m:t>251</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139°</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GB" sz="1400" dirty="0">
                              <a:effectLst/>
                            </a:rPr>
                            <a:t>Xbox 360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76</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76</m:t>
                                  </m:r>
                                </m:num>
                                <m:den>
                                  <m:r>
                                    <a:rPr lang="en-GB" sz="1400" b="0" i="1" smtClean="0">
                                      <a:effectLst/>
                                      <a:latin typeface="Cambria Math" panose="02040503050406030204" pitchFamily="18" charset="0"/>
                                    </a:rPr>
                                    <m:t>251</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109°</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GB" sz="1400">
                              <a:effectLst/>
                            </a:rPr>
                            <a:t>None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54</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54</m:t>
                                  </m:r>
                                </m:num>
                                <m:den>
                                  <m:r>
                                    <a:rPr lang="en-GB" sz="1400" b="0" i="1" smtClean="0">
                                      <a:effectLst/>
                                      <a:latin typeface="Cambria Math" panose="02040503050406030204" pitchFamily="18" charset="0"/>
                                    </a:rPr>
                                    <m:t>251</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77°</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1972905599"/>
                  </p:ext>
                </p:extLst>
              </p:nvPr>
            </p:nvGraphicFramePr>
            <p:xfrm>
              <a:off x="4806068" y="1275375"/>
              <a:ext cx="4186683" cy="1642809"/>
            </p:xfrm>
            <a:graphic>
              <a:graphicData uri="http://schemas.openxmlformats.org/drawingml/2006/table">
                <a:tbl>
                  <a:tblPr firstRow="1" bandRow="1">
                    <a:tableStyleId>{073A0DAA-6AF3-43AB-8588-CEC1D06C72B9}</a:tableStyleId>
                  </a:tblPr>
                  <a:tblGrid>
                    <a:gridCol w="1877060"/>
                    <a:gridCol w="941642"/>
                    <a:gridCol w="776161"/>
                    <a:gridCol w="591820"/>
                  </a:tblGrid>
                  <a:tr h="245364">
                    <a:tc>
                      <a:txBody>
                        <a:bodyPr/>
                        <a:lstStyle/>
                        <a:p>
                          <a:pPr>
                            <a:lnSpc>
                              <a:spcPct val="115000"/>
                            </a:lnSpc>
                            <a:spcAft>
                              <a:spcPts val="0"/>
                            </a:spcAft>
                          </a:pPr>
                          <a:r>
                            <a:rPr lang="en-GB" sz="1400" dirty="0">
                              <a:effectLst/>
                            </a:rPr>
                            <a:t>Games Console Owned</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Frequency</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Fraction</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Angle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8488">
                    <a:tc>
                      <a:txBody>
                        <a:bodyPr/>
                        <a:lstStyle/>
                        <a:p>
                          <a:pPr>
                            <a:lnSpc>
                              <a:spcPct val="115000"/>
                            </a:lnSpc>
                            <a:spcAft>
                              <a:spcPts val="0"/>
                            </a:spcAft>
                          </a:pPr>
                          <a:r>
                            <a:rPr lang="en-GB" sz="1400" dirty="0">
                              <a:effectLst/>
                            </a:rPr>
                            <a:t>Wii U</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5"/>
                          <a:stretch>
                            <a:fillRect l="-199355" t="-79310" r="-147742" b="-308621"/>
                          </a:stretch>
                        </a:blipFill>
                      </a:tcPr>
                    </a:tc>
                    <a:tc>
                      <a:txBody>
                        <a:bodyPr/>
                        <a:lstStyle/>
                        <a:p>
                          <a:endParaRPr lang="en-US"/>
                        </a:p>
                      </a:txBody>
                      <a:tcPr marL="68580" marR="68580" marT="0" marB="0">
                        <a:blipFill rotWithShape="0">
                          <a:blip r:embed="rId5"/>
                          <a:stretch>
                            <a:fillRect l="-362500" t="-79310" r="-78906" b="-308621"/>
                          </a:stretch>
                        </a:blipFill>
                      </a:tcPr>
                    </a:tc>
                    <a:tc>
                      <a:txBody>
                        <a:bodyPr/>
                        <a:lstStyle/>
                        <a:p>
                          <a:endParaRPr lang="en-US"/>
                        </a:p>
                      </a:txBody>
                      <a:tcPr marL="68580" marR="68580" marT="0" marB="0">
                        <a:blipFill rotWithShape="0">
                          <a:blip r:embed="rId5"/>
                          <a:stretch>
                            <a:fillRect l="-610309" t="-79310" r="-4124" b="-308621"/>
                          </a:stretch>
                        </a:blipFill>
                      </a:tcPr>
                    </a:tc>
                  </a:tr>
                  <a:tr h="348488">
                    <a:tc>
                      <a:txBody>
                        <a:bodyPr/>
                        <a:lstStyle/>
                        <a:p>
                          <a:pPr>
                            <a:lnSpc>
                              <a:spcPct val="115000"/>
                            </a:lnSpc>
                            <a:spcAft>
                              <a:spcPts val="0"/>
                            </a:spcAft>
                          </a:pPr>
                          <a:r>
                            <a:rPr lang="en-GB" sz="1400" dirty="0">
                              <a:effectLst/>
                            </a:rPr>
                            <a:t>PS3</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5"/>
                          <a:stretch>
                            <a:fillRect l="-199355" t="-182456" r="-147742" b="-214035"/>
                          </a:stretch>
                        </a:blipFill>
                      </a:tcPr>
                    </a:tc>
                    <a:tc>
                      <a:txBody>
                        <a:bodyPr/>
                        <a:lstStyle/>
                        <a:p>
                          <a:endParaRPr lang="en-US"/>
                        </a:p>
                      </a:txBody>
                      <a:tcPr marL="68580" marR="68580" marT="0" marB="0">
                        <a:blipFill rotWithShape="0">
                          <a:blip r:embed="rId5"/>
                          <a:stretch>
                            <a:fillRect l="-362500" t="-182456" r="-78906" b="-214035"/>
                          </a:stretch>
                        </a:blipFill>
                      </a:tcPr>
                    </a:tc>
                    <a:tc>
                      <a:txBody>
                        <a:bodyPr/>
                        <a:lstStyle/>
                        <a:p>
                          <a:endParaRPr lang="en-US"/>
                        </a:p>
                      </a:txBody>
                      <a:tcPr marL="68580" marR="68580" marT="0" marB="0">
                        <a:blipFill rotWithShape="0">
                          <a:blip r:embed="rId5"/>
                          <a:stretch>
                            <a:fillRect l="-610309" t="-182456" r="-4124" b="-214035"/>
                          </a:stretch>
                        </a:blipFill>
                      </a:tcPr>
                    </a:tc>
                  </a:tr>
                  <a:tr h="348488">
                    <a:tc>
                      <a:txBody>
                        <a:bodyPr/>
                        <a:lstStyle/>
                        <a:p>
                          <a:pPr>
                            <a:lnSpc>
                              <a:spcPct val="115000"/>
                            </a:lnSpc>
                            <a:spcAft>
                              <a:spcPts val="0"/>
                            </a:spcAft>
                          </a:pPr>
                          <a:r>
                            <a:rPr lang="en-GB" sz="1400" dirty="0">
                              <a:effectLst/>
                            </a:rPr>
                            <a:t>Xbox 360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5"/>
                          <a:stretch>
                            <a:fillRect l="-199355" t="-282456" r="-147742" b="-114035"/>
                          </a:stretch>
                        </a:blipFill>
                      </a:tcPr>
                    </a:tc>
                    <a:tc>
                      <a:txBody>
                        <a:bodyPr/>
                        <a:lstStyle/>
                        <a:p>
                          <a:endParaRPr lang="en-US"/>
                        </a:p>
                      </a:txBody>
                      <a:tcPr marL="68580" marR="68580" marT="0" marB="0">
                        <a:blipFill rotWithShape="0">
                          <a:blip r:embed="rId5"/>
                          <a:stretch>
                            <a:fillRect l="-362500" t="-282456" r="-78906" b="-114035"/>
                          </a:stretch>
                        </a:blipFill>
                      </a:tcPr>
                    </a:tc>
                    <a:tc>
                      <a:txBody>
                        <a:bodyPr/>
                        <a:lstStyle/>
                        <a:p>
                          <a:endParaRPr lang="en-US"/>
                        </a:p>
                      </a:txBody>
                      <a:tcPr marL="68580" marR="68580" marT="0" marB="0">
                        <a:blipFill rotWithShape="0">
                          <a:blip r:embed="rId5"/>
                          <a:stretch>
                            <a:fillRect l="-610309" t="-282456" r="-4124" b="-114035"/>
                          </a:stretch>
                        </a:blipFill>
                      </a:tcPr>
                    </a:tc>
                  </a:tr>
                  <a:tr h="351981">
                    <a:tc>
                      <a:txBody>
                        <a:bodyPr/>
                        <a:lstStyle/>
                        <a:p>
                          <a:pPr>
                            <a:lnSpc>
                              <a:spcPct val="115000"/>
                            </a:lnSpc>
                            <a:spcAft>
                              <a:spcPts val="0"/>
                            </a:spcAft>
                          </a:pPr>
                          <a:r>
                            <a:rPr lang="en-GB" sz="1400">
                              <a:effectLst/>
                            </a:rPr>
                            <a:t>None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5"/>
                          <a:stretch>
                            <a:fillRect l="-199355" t="-375862" r="-147742" b="-12069"/>
                          </a:stretch>
                        </a:blipFill>
                      </a:tcPr>
                    </a:tc>
                    <a:tc>
                      <a:txBody>
                        <a:bodyPr/>
                        <a:lstStyle/>
                        <a:p>
                          <a:endParaRPr lang="en-US"/>
                        </a:p>
                      </a:txBody>
                      <a:tcPr marL="68580" marR="68580" marT="0" marB="0">
                        <a:blipFill rotWithShape="0">
                          <a:blip r:embed="rId5"/>
                          <a:stretch>
                            <a:fillRect l="-362500" t="-375862" r="-78906" b="-12069"/>
                          </a:stretch>
                        </a:blipFill>
                      </a:tcPr>
                    </a:tc>
                    <a:tc>
                      <a:txBody>
                        <a:bodyPr/>
                        <a:lstStyle/>
                        <a:p>
                          <a:endParaRPr lang="en-US"/>
                        </a:p>
                      </a:txBody>
                      <a:tcPr marL="68580" marR="68580" marT="0" marB="0">
                        <a:blipFill rotWithShape="0">
                          <a:blip r:embed="rId5"/>
                          <a:stretch>
                            <a:fillRect l="-610309" t="-375862" r="-4124" b="-12069"/>
                          </a:stretch>
                        </a:blipFill>
                      </a:tcPr>
                    </a:tc>
                  </a:tr>
                </a:tbl>
              </a:graphicData>
            </a:graphic>
          </p:graphicFrame>
        </mc:Fallback>
      </mc:AlternateContent>
      <p:graphicFrame>
        <p:nvGraphicFramePr>
          <p:cNvPr id="31" name="Chart 30"/>
          <p:cNvGraphicFramePr>
            <a:graphicFrameLocks/>
          </p:cNvGraphicFramePr>
          <p:nvPr>
            <p:extLst>
              <p:ext uri="{D42A27DB-BD31-4B8C-83A1-F6EECF244321}">
                <p14:modId xmlns:p14="http://schemas.microsoft.com/office/powerpoint/2010/main" val="306307838"/>
              </p:ext>
            </p:extLst>
          </p:nvPr>
        </p:nvGraphicFramePr>
        <p:xfrm>
          <a:off x="5292080" y="3281536"/>
          <a:ext cx="2974731" cy="2743200"/>
        </p:xfrm>
        <a:graphic>
          <a:graphicData uri="http://schemas.openxmlformats.org/drawingml/2006/chart">
            <c:chart xmlns:c="http://schemas.openxmlformats.org/drawingml/2006/chart" xmlns:r="http://schemas.openxmlformats.org/officeDocument/2006/relationships" r:id="rId6"/>
          </a:graphicData>
        </a:graphic>
      </p:graphicFrame>
      <p:sp>
        <p:nvSpPr>
          <p:cNvPr id="32" name="Rectangle 31"/>
          <p:cNvSpPr/>
          <p:nvPr/>
        </p:nvSpPr>
        <p:spPr>
          <a:xfrm>
            <a:off x="5580112" y="3212976"/>
            <a:ext cx="2736304" cy="2880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a:p>
            <a:pPr algn="ctr" fontAlgn="auto">
              <a:spcBef>
                <a:spcPts val="0"/>
              </a:spcBef>
              <a:spcAft>
                <a:spcPts val="0"/>
              </a:spcAft>
              <a:defRPr/>
            </a:pPr>
            <a:r>
              <a:rPr lang="en-GB" sz="1600" dirty="0"/>
              <a:t>(Pie chart using protractor and ruler)</a:t>
            </a:r>
          </a:p>
        </p:txBody>
      </p:sp>
      <p:sp>
        <p:nvSpPr>
          <p:cNvPr id="33" name="Rectangle 32"/>
          <p:cNvSpPr/>
          <p:nvPr/>
        </p:nvSpPr>
        <p:spPr>
          <a:xfrm>
            <a:off x="7615589" y="1506098"/>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4" name="Rectangle 33"/>
          <p:cNvSpPr/>
          <p:nvPr/>
        </p:nvSpPr>
        <p:spPr>
          <a:xfrm>
            <a:off x="8390557" y="1506098"/>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5" name="Rectangle 34"/>
          <p:cNvSpPr/>
          <p:nvPr/>
        </p:nvSpPr>
        <p:spPr>
          <a:xfrm>
            <a:off x="7615589" y="1861373"/>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6" name="Rectangle 35"/>
          <p:cNvSpPr/>
          <p:nvPr/>
        </p:nvSpPr>
        <p:spPr>
          <a:xfrm>
            <a:off x="8390557" y="1861373"/>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7" name="Rectangle 36"/>
          <p:cNvSpPr/>
          <p:nvPr/>
        </p:nvSpPr>
        <p:spPr>
          <a:xfrm>
            <a:off x="7615589" y="2225213"/>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8" name="Rectangle 37"/>
          <p:cNvSpPr/>
          <p:nvPr/>
        </p:nvSpPr>
        <p:spPr>
          <a:xfrm>
            <a:off x="8390557" y="2225213"/>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9" name="Rectangle 38"/>
          <p:cNvSpPr/>
          <p:nvPr/>
        </p:nvSpPr>
        <p:spPr>
          <a:xfrm>
            <a:off x="7615589" y="2589053"/>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0" name="Rectangle 39"/>
          <p:cNvSpPr/>
          <p:nvPr/>
        </p:nvSpPr>
        <p:spPr>
          <a:xfrm>
            <a:off x="8390557" y="2589053"/>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7" name="TextBox 6"/>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Tree>
    <p:extLst>
      <p:ext uri="{BB962C8B-B14F-4D97-AF65-F5344CB8AC3E}">
        <p14:creationId xmlns:p14="http://schemas.microsoft.com/office/powerpoint/2010/main" val="26033578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14" restart="whenNotActive" fill="hold" evtFilter="cancelBubble" nodeType="interactiveSeq">
                <p:stCondLst>
                  <p:cond evt="onClick" delay="0">
                    <p:tgtEl>
                      <p:spTgt spid="23"/>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3"/>
                                        </p:tgtEl>
                                      </p:cBhvr>
                                    </p:animEffect>
                                    <p:set>
                                      <p:cBhvr>
                                        <p:cTn id="19"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20" restart="whenNotActive" fill="hold" evtFilter="cancelBubble" nodeType="interactiveSeq">
                <p:stCondLst>
                  <p:cond evt="onClick" delay="0">
                    <p:tgtEl>
                      <p:spTgt spid="24"/>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26" restart="whenNotActive" fill="hold" evtFilter="cancelBubble" nodeType="interactiveSeq">
                <p:stCondLst>
                  <p:cond evt="onClick" delay="0">
                    <p:tgtEl>
                      <p:spTgt spid="25"/>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5"/>
                                        </p:tgtEl>
                                      </p:cBhvr>
                                    </p:animEffect>
                                    <p:set>
                                      <p:cBhvr>
                                        <p:cTn id="31"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32" restart="whenNotActive" fill="hold" evtFilter="cancelBubble" nodeType="interactiveSeq">
                <p:stCondLst>
                  <p:cond evt="onClick" delay="0">
                    <p:tgtEl>
                      <p:spTgt spid="26"/>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6"/>
                                        </p:tgtEl>
                                      </p:cBhvr>
                                    </p:animEffect>
                                    <p:set>
                                      <p:cBhvr>
                                        <p:cTn id="37"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38" restart="whenNotActive" fill="hold" evtFilter="cancelBubble" nodeType="interactiveSeq">
                <p:stCondLst>
                  <p:cond evt="onClick" delay="0">
                    <p:tgtEl>
                      <p:spTgt spid="27"/>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27"/>
                                        </p:tgtEl>
                                      </p:cBhvr>
                                    </p:animEffect>
                                    <p:set>
                                      <p:cBhvr>
                                        <p:cTn id="43"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44" restart="whenNotActive" fill="hold" evtFilter="cancelBubble" nodeType="interactiveSeq">
                <p:stCondLst>
                  <p:cond evt="onClick" delay="0">
                    <p:tgtEl>
                      <p:spTgt spid="28"/>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28"/>
                                        </p:tgtEl>
                                      </p:cBhvr>
                                    </p:animEffect>
                                    <p:set>
                                      <p:cBhvr>
                                        <p:cTn id="49"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50" restart="whenNotActive" fill="hold" evtFilter="cancelBubble" nodeType="interactiveSeq">
                <p:stCondLst>
                  <p:cond evt="onClick" delay="0">
                    <p:tgtEl>
                      <p:spTgt spid="29"/>
                    </p:tgtEl>
                  </p:cond>
                </p:stCondLst>
                <p:endSync evt="end" delay="0">
                  <p:rtn val="all"/>
                </p:endSync>
                <p:childTnLst>
                  <p:par>
                    <p:cTn id="51" fill="hold">
                      <p:stCondLst>
                        <p:cond delay="0"/>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29"/>
                                        </p:tgtEl>
                                      </p:cBhvr>
                                    </p:animEffect>
                                    <p:set>
                                      <p:cBhvr>
                                        <p:cTn id="55"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seq concurrent="1" nextAc="seek">
              <p:cTn id="56" restart="whenNotActive" fill="hold" evtFilter="cancelBubble" nodeType="interactiveSeq">
                <p:stCondLst>
                  <p:cond evt="onClick" delay="0">
                    <p:tgtEl>
                      <p:spTgt spid="32"/>
                    </p:tgtEl>
                  </p:cond>
                </p:stCondLst>
                <p:endSync evt="end" delay="0">
                  <p:rtn val="all"/>
                </p:endSync>
                <p:childTnLst>
                  <p:par>
                    <p:cTn id="57" fill="hold">
                      <p:stCondLst>
                        <p:cond delay="0"/>
                      </p:stCondLst>
                      <p:childTnLst>
                        <p:par>
                          <p:cTn id="58" fill="hold">
                            <p:stCondLst>
                              <p:cond delay="0"/>
                            </p:stCondLst>
                            <p:childTnLst>
                              <p:par>
                                <p:cTn id="59" presetID="10" presetClass="exit" presetSubtype="0" fill="hold" grpId="0" nodeType="clickEffect">
                                  <p:stCondLst>
                                    <p:cond delay="0"/>
                                  </p:stCondLst>
                                  <p:childTnLst>
                                    <p:animEffect transition="out" filter="fade">
                                      <p:cBhvr>
                                        <p:cTn id="60" dur="500"/>
                                        <p:tgtEl>
                                          <p:spTgt spid="32"/>
                                        </p:tgtEl>
                                      </p:cBhvr>
                                    </p:animEffect>
                                    <p:set>
                                      <p:cBhvr>
                                        <p:cTn id="61" dur="1" fill="hold">
                                          <p:stCondLst>
                                            <p:cond delay="499"/>
                                          </p:stCondLst>
                                        </p:cTn>
                                        <p:tgtEl>
                                          <p:spTgt spid="32"/>
                                        </p:tgtEl>
                                        <p:attrNameLst>
                                          <p:attrName>style.visibility</p:attrName>
                                        </p:attrNameLst>
                                      </p:cBhvr>
                                      <p:to>
                                        <p:strVal val="hidden"/>
                                      </p:to>
                                    </p:set>
                                  </p:childTnLst>
                                </p:cTn>
                              </p:par>
                            </p:childTnLst>
                          </p:cTn>
                        </p:par>
                      </p:childTnLst>
                    </p:cTn>
                  </p:par>
                </p:childTnLst>
              </p:cTn>
              <p:nextCondLst>
                <p:cond evt="onClick" delay="0">
                  <p:tgtEl>
                    <p:spTgt spid="32"/>
                  </p:tgtEl>
                </p:cond>
              </p:nextCondLst>
            </p:seq>
            <p:seq concurrent="1" nextAc="seek">
              <p:cTn id="62" restart="whenNotActive" fill="hold" evtFilter="cancelBubble" nodeType="interactiveSeq">
                <p:stCondLst>
                  <p:cond evt="onClick" delay="0">
                    <p:tgtEl>
                      <p:spTgt spid="33"/>
                    </p:tgtEl>
                  </p:cond>
                </p:stCondLst>
                <p:endSync evt="end" delay="0">
                  <p:rtn val="all"/>
                </p:endSync>
                <p:childTnLst>
                  <p:par>
                    <p:cTn id="63" fill="hold">
                      <p:stCondLst>
                        <p:cond delay="0"/>
                      </p:stCondLst>
                      <p:childTnLst>
                        <p:par>
                          <p:cTn id="64" fill="hold">
                            <p:stCondLst>
                              <p:cond delay="0"/>
                            </p:stCondLst>
                            <p:childTnLst>
                              <p:par>
                                <p:cTn id="65" presetID="10" presetClass="exit" presetSubtype="0" fill="hold" grpId="0" nodeType="clickEffect">
                                  <p:stCondLst>
                                    <p:cond delay="0"/>
                                  </p:stCondLst>
                                  <p:childTnLst>
                                    <p:animEffect transition="out" filter="fade">
                                      <p:cBhvr>
                                        <p:cTn id="66" dur="500"/>
                                        <p:tgtEl>
                                          <p:spTgt spid="33"/>
                                        </p:tgtEl>
                                      </p:cBhvr>
                                    </p:animEffect>
                                    <p:set>
                                      <p:cBhvr>
                                        <p:cTn id="67" dur="1" fill="hold">
                                          <p:stCondLst>
                                            <p:cond delay="499"/>
                                          </p:stCondLst>
                                        </p:cTn>
                                        <p:tgtEl>
                                          <p:spTgt spid="33"/>
                                        </p:tgtEl>
                                        <p:attrNameLst>
                                          <p:attrName>style.visibility</p:attrName>
                                        </p:attrNameLst>
                                      </p:cBhvr>
                                      <p:to>
                                        <p:strVal val="hidden"/>
                                      </p:to>
                                    </p:set>
                                  </p:childTnLst>
                                </p:cTn>
                              </p:par>
                            </p:childTnLst>
                          </p:cTn>
                        </p:par>
                      </p:childTnLst>
                    </p:cTn>
                  </p:par>
                </p:childTnLst>
              </p:cTn>
              <p:nextCondLst>
                <p:cond evt="onClick" delay="0">
                  <p:tgtEl>
                    <p:spTgt spid="33"/>
                  </p:tgtEl>
                </p:cond>
              </p:nextCondLst>
            </p:seq>
            <p:seq concurrent="1" nextAc="seek">
              <p:cTn id="68" restart="whenNotActive" fill="hold" evtFilter="cancelBubble" nodeType="interactiveSeq">
                <p:stCondLst>
                  <p:cond evt="onClick" delay="0">
                    <p:tgtEl>
                      <p:spTgt spid="34"/>
                    </p:tgtEl>
                  </p:cond>
                </p:stCondLst>
                <p:endSync evt="end" delay="0">
                  <p:rtn val="all"/>
                </p:endSync>
                <p:childTnLst>
                  <p:par>
                    <p:cTn id="69" fill="hold">
                      <p:stCondLst>
                        <p:cond delay="0"/>
                      </p:stCondLst>
                      <p:childTnLst>
                        <p:par>
                          <p:cTn id="70" fill="hold">
                            <p:stCondLst>
                              <p:cond delay="0"/>
                            </p:stCondLst>
                            <p:childTnLst>
                              <p:par>
                                <p:cTn id="71" presetID="10" presetClass="exit" presetSubtype="0" fill="hold" grpId="0" nodeType="clickEffect">
                                  <p:stCondLst>
                                    <p:cond delay="0"/>
                                  </p:stCondLst>
                                  <p:childTnLst>
                                    <p:animEffect transition="out" filter="fade">
                                      <p:cBhvr>
                                        <p:cTn id="72" dur="500"/>
                                        <p:tgtEl>
                                          <p:spTgt spid="34"/>
                                        </p:tgtEl>
                                      </p:cBhvr>
                                    </p:animEffect>
                                    <p:set>
                                      <p:cBhvr>
                                        <p:cTn id="73" dur="1" fill="hold">
                                          <p:stCondLst>
                                            <p:cond delay="499"/>
                                          </p:stCondLst>
                                        </p:cTn>
                                        <p:tgtEl>
                                          <p:spTgt spid="34"/>
                                        </p:tgtEl>
                                        <p:attrNameLst>
                                          <p:attrName>style.visibility</p:attrName>
                                        </p:attrNameLst>
                                      </p:cBhvr>
                                      <p:to>
                                        <p:strVal val="hidden"/>
                                      </p:to>
                                    </p:set>
                                  </p:childTnLst>
                                </p:cTn>
                              </p:par>
                            </p:childTnLst>
                          </p:cTn>
                        </p:par>
                      </p:childTnLst>
                    </p:cTn>
                  </p:par>
                </p:childTnLst>
              </p:cTn>
              <p:nextCondLst>
                <p:cond evt="onClick" delay="0">
                  <p:tgtEl>
                    <p:spTgt spid="34"/>
                  </p:tgtEl>
                </p:cond>
              </p:nextCondLst>
            </p:seq>
            <p:seq concurrent="1" nextAc="seek">
              <p:cTn id="74" restart="whenNotActive" fill="hold" evtFilter="cancelBubble" nodeType="interactiveSeq">
                <p:stCondLst>
                  <p:cond evt="onClick" delay="0">
                    <p:tgtEl>
                      <p:spTgt spid="35"/>
                    </p:tgtEl>
                  </p:cond>
                </p:stCondLst>
                <p:endSync evt="end" delay="0">
                  <p:rtn val="all"/>
                </p:endSync>
                <p:childTnLst>
                  <p:par>
                    <p:cTn id="75" fill="hold">
                      <p:stCondLst>
                        <p:cond delay="0"/>
                      </p:stCondLst>
                      <p:childTnLst>
                        <p:par>
                          <p:cTn id="76" fill="hold">
                            <p:stCondLst>
                              <p:cond delay="0"/>
                            </p:stCondLst>
                            <p:childTnLst>
                              <p:par>
                                <p:cTn id="77" presetID="10" presetClass="exit" presetSubtype="0" fill="hold" grpId="0" nodeType="clickEffect">
                                  <p:stCondLst>
                                    <p:cond delay="0"/>
                                  </p:stCondLst>
                                  <p:childTnLst>
                                    <p:animEffect transition="out" filter="fade">
                                      <p:cBhvr>
                                        <p:cTn id="78" dur="500"/>
                                        <p:tgtEl>
                                          <p:spTgt spid="35"/>
                                        </p:tgtEl>
                                      </p:cBhvr>
                                    </p:animEffect>
                                    <p:set>
                                      <p:cBhvr>
                                        <p:cTn id="79" dur="1" fill="hold">
                                          <p:stCondLst>
                                            <p:cond delay="499"/>
                                          </p:stCondLst>
                                        </p:cTn>
                                        <p:tgtEl>
                                          <p:spTgt spid="35"/>
                                        </p:tgtEl>
                                        <p:attrNameLst>
                                          <p:attrName>style.visibility</p:attrName>
                                        </p:attrNameLst>
                                      </p:cBhvr>
                                      <p:to>
                                        <p:strVal val="hidden"/>
                                      </p:to>
                                    </p:set>
                                  </p:childTnLst>
                                </p:cTn>
                              </p:par>
                            </p:childTnLst>
                          </p:cTn>
                        </p:par>
                      </p:childTnLst>
                    </p:cTn>
                  </p:par>
                </p:childTnLst>
              </p:cTn>
              <p:nextCondLst>
                <p:cond evt="onClick" delay="0">
                  <p:tgtEl>
                    <p:spTgt spid="35"/>
                  </p:tgtEl>
                </p:cond>
              </p:nextCondLst>
            </p:seq>
            <p:seq concurrent="1" nextAc="seek">
              <p:cTn id="80" restart="whenNotActive" fill="hold" evtFilter="cancelBubble" nodeType="interactiveSeq">
                <p:stCondLst>
                  <p:cond evt="onClick" delay="0">
                    <p:tgtEl>
                      <p:spTgt spid="36"/>
                    </p:tgtEl>
                  </p:cond>
                </p:stCondLst>
                <p:endSync evt="end" delay="0">
                  <p:rtn val="all"/>
                </p:endSync>
                <p:childTnLst>
                  <p:par>
                    <p:cTn id="81" fill="hold">
                      <p:stCondLst>
                        <p:cond delay="0"/>
                      </p:stCondLst>
                      <p:childTnLst>
                        <p:par>
                          <p:cTn id="82" fill="hold">
                            <p:stCondLst>
                              <p:cond delay="0"/>
                            </p:stCondLst>
                            <p:childTnLst>
                              <p:par>
                                <p:cTn id="83" presetID="10" presetClass="exit" presetSubtype="0" fill="hold" grpId="0" nodeType="clickEffect">
                                  <p:stCondLst>
                                    <p:cond delay="0"/>
                                  </p:stCondLst>
                                  <p:childTnLst>
                                    <p:animEffect transition="out" filter="fade">
                                      <p:cBhvr>
                                        <p:cTn id="84" dur="500"/>
                                        <p:tgtEl>
                                          <p:spTgt spid="36"/>
                                        </p:tgtEl>
                                      </p:cBhvr>
                                    </p:animEffect>
                                    <p:set>
                                      <p:cBhvr>
                                        <p:cTn id="85" dur="1" fill="hold">
                                          <p:stCondLst>
                                            <p:cond delay="499"/>
                                          </p:stCondLst>
                                        </p:cTn>
                                        <p:tgtEl>
                                          <p:spTgt spid="36"/>
                                        </p:tgtEl>
                                        <p:attrNameLst>
                                          <p:attrName>style.visibility</p:attrName>
                                        </p:attrNameLst>
                                      </p:cBhvr>
                                      <p:to>
                                        <p:strVal val="hidden"/>
                                      </p:to>
                                    </p:set>
                                  </p:childTnLst>
                                </p:cTn>
                              </p:par>
                            </p:childTnLst>
                          </p:cTn>
                        </p:par>
                      </p:childTnLst>
                    </p:cTn>
                  </p:par>
                </p:childTnLst>
              </p:cTn>
              <p:nextCondLst>
                <p:cond evt="onClick" delay="0">
                  <p:tgtEl>
                    <p:spTgt spid="36"/>
                  </p:tgtEl>
                </p:cond>
              </p:nextCondLst>
            </p:seq>
            <p:seq concurrent="1" nextAc="seek">
              <p:cTn id="86" restart="whenNotActive" fill="hold" evtFilter="cancelBubble" nodeType="interactiveSeq">
                <p:stCondLst>
                  <p:cond evt="onClick" delay="0">
                    <p:tgtEl>
                      <p:spTgt spid="37"/>
                    </p:tgtEl>
                  </p:cond>
                </p:stCondLst>
                <p:endSync evt="end" delay="0">
                  <p:rtn val="all"/>
                </p:endSync>
                <p:childTnLst>
                  <p:par>
                    <p:cTn id="87" fill="hold">
                      <p:stCondLst>
                        <p:cond delay="0"/>
                      </p:stCondLst>
                      <p:childTnLst>
                        <p:par>
                          <p:cTn id="88" fill="hold">
                            <p:stCondLst>
                              <p:cond delay="0"/>
                            </p:stCondLst>
                            <p:childTnLst>
                              <p:par>
                                <p:cTn id="89" presetID="10" presetClass="exit" presetSubtype="0" fill="hold" grpId="0" nodeType="clickEffect">
                                  <p:stCondLst>
                                    <p:cond delay="0"/>
                                  </p:stCondLst>
                                  <p:childTnLst>
                                    <p:animEffect transition="out" filter="fade">
                                      <p:cBhvr>
                                        <p:cTn id="90" dur="500"/>
                                        <p:tgtEl>
                                          <p:spTgt spid="37"/>
                                        </p:tgtEl>
                                      </p:cBhvr>
                                    </p:animEffect>
                                    <p:set>
                                      <p:cBhvr>
                                        <p:cTn id="91" dur="1" fill="hold">
                                          <p:stCondLst>
                                            <p:cond delay="499"/>
                                          </p:stCondLst>
                                        </p:cTn>
                                        <p:tgtEl>
                                          <p:spTgt spid="37"/>
                                        </p:tgtEl>
                                        <p:attrNameLst>
                                          <p:attrName>style.visibility</p:attrName>
                                        </p:attrNameLst>
                                      </p:cBhvr>
                                      <p:to>
                                        <p:strVal val="hidden"/>
                                      </p:to>
                                    </p:set>
                                  </p:childTnLst>
                                </p:cTn>
                              </p:par>
                            </p:childTnLst>
                          </p:cTn>
                        </p:par>
                      </p:childTnLst>
                    </p:cTn>
                  </p:par>
                </p:childTnLst>
              </p:cTn>
              <p:nextCondLst>
                <p:cond evt="onClick" delay="0">
                  <p:tgtEl>
                    <p:spTgt spid="37"/>
                  </p:tgtEl>
                </p:cond>
              </p:nextCondLst>
            </p:seq>
            <p:seq concurrent="1" nextAc="seek">
              <p:cTn id="92" restart="whenNotActive" fill="hold" evtFilter="cancelBubble" nodeType="interactiveSeq">
                <p:stCondLst>
                  <p:cond evt="onClick" delay="0">
                    <p:tgtEl>
                      <p:spTgt spid="38"/>
                    </p:tgtEl>
                  </p:cond>
                </p:stCondLst>
                <p:endSync evt="end" delay="0">
                  <p:rtn val="all"/>
                </p:endSync>
                <p:childTnLst>
                  <p:par>
                    <p:cTn id="93" fill="hold">
                      <p:stCondLst>
                        <p:cond delay="0"/>
                      </p:stCondLst>
                      <p:childTnLst>
                        <p:par>
                          <p:cTn id="94" fill="hold">
                            <p:stCondLst>
                              <p:cond delay="0"/>
                            </p:stCondLst>
                            <p:childTnLst>
                              <p:par>
                                <p:cTn id="95" presetID="10" presetClass="exit" presetSubtype="0" fill="hold" grpId="0" nodeType="clickEffect">
                                  <p:stCondLst>
                                    <p:cond delay="0"/>
                                  </p:stCondLst>
                                  <p:childTnLst>
                                    <p:animEffect transition="out" filter="fade">
                                      <p:cBhvr>
                                        <p:cTn id="96" dur="500"/>
                                        <p:tgtEl>
                                          <p:spTgt spid="38"/>
                                        </p:tgtEl>
                                      </p:cBhvr>
                                    </p:animEffect>
                                    <p:set>
                                      <p:cBhvr>
                                        <p:cTn id="97" dur="1" fill="hold">
                                          <p:stCondLst>
                                            <p:cond delay="499"/>
                                          </p:stCondLst>
                                        </p:cTn>
                                        <p:tgtEl>
                                          <p:spTgt spid="38"/>
                                        </p:tgtEl>
                                        <p:attrNameLst>
                                          <p:attrName>style.visibility</p:attrName>
                                        </p:attrNameLst>
                                      </p:cBhvr>
                                      <p:to>
                                        <p:strVal val="hidden"/>
                                      </p:to>
                                    </p:set>
                                  </p:childTnLst>
                                </p:cTn>
                              </p:par>
                            </p:childTnLst>
                          </p:cTn>
                        </p:par>
                      </p:childTnLst>
                    </p:cTn>
                  </p:par>
                </p:childTnLst>
              </p:cTn>
              <p:nextCondLst>
                <p:cond evt="onClick" delay="0">
                  <p:tgtEl>
                    <p:spTgt spid="38"/>
                  </p:tgtEl>
                </p:cond>
              </p:nextCondLst>
            </p:seq>
            <p:seq concurrent="1" nextAc="seek">
              <p:cTn id="98" restart="whenNotActive" fill="hold" evtFilter="cancelBubble" nodeType="interactiveSeq">
                <p:stCondLst>
                  <p:cond evt="onClick" delay="0">
                    <p:tgtEl>
                      <p:spTgt spid="39"/>
                    </p:tgtEl>
                  </p:cond>
                </p:stCondLst>
                <p:endSync evt="end" delay="0">
                  <p:rtn val="all"/>
                </p:endSync>
                <p:childTnLst>
                  <p:par>
                    <p:cTn id="99" fill="hold">
                      <p:stCondLst>
                        <p:cond delay="0"/>
                      </p:stCondLst>
                      <p:childTnLst>
                        <p:par>
                          <p:cTn id="100" fill="hold">
                            <p:stCondLst>
                              <p:cond delay="0"/>
                            </p:stCondLst>
                            <p:childTnLst>
                              <p:par>
                                <p:cTn id="101" presetID="10" presetClass="exit" presetSubtype="0" fill="hold" grpId="0" nodeType="clickEffect">
                                  <p:stCondLst>
                                    <p:cond delay="0"/>
                                  </p:stCondLst>
                                  <p:childTnLst>
                                    <p:animEffect transition="out" filter="fade">
                                      <p:cBhvr>
                                        <p:cTn id="102" dur="500"/>
                                        <p:tgtEl>
                                          <p:spTgt spid="39"/>
                                        </p:tgtEl>
                                      </p:cBhvr>
                                    </p:animEffect>
                                    <p:set>
                                      <p:cBhvr>
                                        <p:cTn id="103" dur="1" fill="hold">
                                          <p:stCondLst>
                                            <p:cond delay="499"/>
                                          </p:stCondLst>
                                        </p:cTn>
                                        <p:tgtEl>
                                          <p:spTgt spid="39"/>
                                        </p:tgtEl>
                                        <p:attrNameLst>
                                          <p:attrName>style.visibility</p:attrName>
                                        </p:attrNameLst>
                                      </p:cBhvr>
                                      <p:to>
                                        <p:strVal val="hidden"/>
                                      </p:to>
                                    </p:set>
                                  </p:childTnLst>
                                </p:cTn>
                              </p:par>
                            </p:childTnLst>
                          </p:cTn>
                        </p:par>
                      </p:childTnLst>
                    </p:cTn>
                  </p:par>
                </p:childTnLst>
              </p:cTn>
              <p:nextCondLst>
                <p:cond evt="onClick" delay="0">
                  <p:tgtEl>
                    <p:spTgt spid="39"/>
                  </p:tgtEl>
                </p:cond>
              </p:nextCondLst>
            </p:seq>
            <p:seq concurrent="1" nextAc="seek">
              <p:cTn id="104" restart="whenNotActive" fill="hold" evtFilter="cancelBubble" nodeType="interactiveSeq">
                <p:stCondLst>
                  <p:cond evt="onClick" delay="0">
                    <p:tgtEl>
                      <p:spTgt spid="40"/>
                    </p:tgtEl>
                  </p:cond>
                </p:stCondLst>
                <p:endSync evt="end" delay="0">
                  <p:rtn val="all"/>
                </p:endSync>
                <p:childTnLst>
                  <p:par>
                    <p:cTn id="105" fill="hold">
                      <p:stCondLst>
                        <p:cond delay="0"/>
                      </p:stCondLst>
                      <p:childTnLst>
                        <p:par>
                          <p:cTn id="106" fill="hold">
                            <p:stCondLst>
                              <p:cond delay="0"/>
                            </p:stCondLst>
                            <p:childTnLst>
                              <p:par>
                                <p:cTn id="107" presetID="10" presetClass="exit" presetSubtype="0" fill="hold" grpId="0" nodeType="clickEffect">
                                  <p:stCondLst>
                                    <p:cond delay="0"/>
                                  </p:stCondLst>
                                  <p:childTnLst>
                                    <p:animEffect transition="out" filter="fade">
                                      <p:cBhvr>
                                        <p:cTn id="108" dur="500"/>
                                        <p:tgtEl>
                                          <p:spTgt spid="40"/>
                                        </p:tgtEl>
                                      </p:cBhvr>
                                    </p:animEffect>
                                    <p:set>
                                      <p:cBhvr>
                                        <p:cTn id="109" dur="1" fill="hold">
                                          <p:stCondLst>
                                            <p:cond delay="499"/>
                                          </p:stCondLst>
                                        </p:cTn>
                                        <p:tgtEl>
                                          <p:spTgt spid="40"/>
                                        </p:tgtEl>
                                        <p:attrNameLst>
                                          <p:attrName>style.visibility</p:attrName>
                                        </p:attrNameLst>
                                      </p:cBhvr>
                                      <p:to>
                                        <p:strVal val="hidden"/>
                                      </p:to>
                                    </p:set>
                                  </p:childTnLst>
                                </p:cTn>
                              </p:par>
                            </p:childTnLst>
                          </p:cTn>
                        </p:par>
                      </p:childTnLst>
                    </p:cTn>
                  </p:par>
                </p:childTnLst>
              </p:cTn>
              <p:nextCondLst>
                <p:cond evt="onClick" delay="0">
                  <p:tgtEl>
                    <p:spTgt spid="40"/>
                  </p:tgtEl>
                </p:cond>
              </p:nextCondLst>
            </p:seq>
          </p:childTnLst>
        </p:cTn>
      </p:par>
    </p:tnLst>
    <p:bldLst>
      <p:bldP spid="11" grpId="0" animBg="1"/>
      <p:bldP spid="12" grpId="0" animBg="1"/>
      <p:bldP spid="23" grpId="0" animBg="1"/>
      <p:bldP spid="24" grpId="0" animBg="1"/>
      <p:bldP spid="25" grpId="0" animBg="1"/>
      <p:bldP spid="26" grpId="0" animBg="1"/>
      <p:bldP spid="27" grpId="0" animBg="1"/>
      <p:bldP spid="28" grpId="0" animBg="1"/>
      <p:bldP spid="29" grpId="0" animBg="1"/>
      <p:bldP spid="32" grpId="0" animBg="1"/>
      <p:bldP spid="33" grpId="0" animBg="1"/>
      <p:bldP spid="34" grpId="0" animBg="1"/>
      <p:bldP spid="35" grpId="0" animBg="1"/>
      <p:bldP spid="36" grpId="0" animBg="1"/>
      <p:bldP spid="37" grpId="0" animBg="1"/>
      <p:bldP spid="38" grpId="0" animBg="1"/>
      <p:bldP spid="39" grpId="0" animBg="1"/>
      <p:bldP spid="40"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1</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
        <p:nvSpPr>
          <p:cNvPr id="6" name="Rectangle 5"/>
          <p:cNvSpPr/>
          <p:nvPr/>
        </p:nvSpPr>
        <p:spPr>
          <a:xfrm>
            <a:off x="179512" y="836712"/>
            <a:ext cx="360040" cy="4320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3</a:t>
            </a:r>
          </a:p>
        </p:txBody>
      </p:sp>
      <p:sp>
        <p:nvSpPr>
          <p:cNvPr id="7" name="Rectangle 6"/>
          <p:cNvSpPr/>
          <p:nvPr/>
        </p:nvSpPr>
        <p:spPr>
          <a:xfrm>
            <a:off x="4788024" y="824634"/>
            <a:ext cx="360040" cy="43204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4</a:t>
            </a:r>
          </a:p>
        </p:txBody>
      </p:sp>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2405893601"/>
                  </p:ext>
                </p:extLst>
              </p:nvPr>
            </p:nvGraphicFramePr>
            <p:xfrm>
              <a:off x="381095" y="1412776"/>
              <a:ext cx="4046889" cy="1871410"/>
            </p:xfrm>
            <a:graphic>
              <a:graphicData uri="http://schemas.openxmlformats.org/drawingml/2006/table">
                <a:tbl>
                  <a:tblPr firstRow="1" bandRow="1">
                    <a:tableStyleId>{073A0DAA-6AF3-43AB-8588-CEC1D06C72B9}</a:tableStyleId>
                  </a:tblPr>
                  <a:tblGrid>
                    <a:gridCol w="1584176">
                      <a:extLst>
                        <a:ext uri="{9D8B030D-6E8A-4147-A177-3AD203B41FA5}">
                          <a16:colId xmlns:a16="http://schemas.microsoft.com/office/drawing/2014/main" val="20000"/>
                        </a:ext>
                      </a:extLst>
                    </a:gridCol>
                    <a:gridCol w="1008112">
                      <a:extLst>
                        <a:ext uri="{9D8B030D-6E8A-4147-A177-3AD203B41FA5}">
                          <a16:colId xmlns:a16="http://schemas.microsoft.com/office/drawing/2014/main" val="20001"/>
                        </a:ext>
                      </a:extLst>
                    </a:gridCol>
                    <a:gridCol w="776161">
                      <a:extLst>
                        <a:ext uri="{9D8B030D-6E8A-4147-A177-3AD203B41FA5}">
                          <a16:colId xmlns:a16="http://schemas.microsoft.com/office/drawing/2014/main" val="20002"/>
                        </a:ext>
                      </a:extLst>
                    </a:gridCol>
                    <a:gridCol w="678440">
                      <a:extLst>
                        <a:ext uri="{9D8B030D-6E8A-4147-A177-3AD203B41FA5}">
                          <a16:colId xmlns:a16="http://schemas.microsoft.com/office/drawing/2014/main" val="20003"/>
                        </a:ext>
                      </a:extLst>
                    </a:gridCol>
                  </a:tblGrid>
                  <a:tr h="0">
                    <a:tc>
                      <a:txBody>
                        <a:bodyPr/>
                        <a:lstStyle/>
                        <a:p>
                          <a:pPr>
                            <a:lnSpc>
                              <a:spcPct val="115000"/>
                            </a:lnSpc>
                            <a:spcAft>
                              <a:spcPts val="0"/>
                            </a:spcAft>
                          </a:pPr>
                          <a:r>
                            <a:rPr lang="en-GB" sz="1400" dirty="0">
                              <a:effectLst/>
                              <a:latin typeface="+mn-lt"/>
                              <a:ea typeface="+mn-ea"/>
                              <a:cs typeface="+mn-cs"/>
                            </a:rPr>
                            <a:t>Holiday</a:t>
                          </a:r>
                          <a:r>
                            <a:rPr lang="en-GB" sz="1400" baseline="0" dirty="0">
                              <a:effectLst/>
                              <a:latin typeface="+mn-lt"/>
                              <a:ea typeface="+mn-ea"/>
                              <a:cs typeface="+mn-cs"/>
                            </a:rPr>
                            <a:t> Destination</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Frequency</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Fraction</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Angle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400" dirty="0">
                              <a:effectLst/>
                            </a:rPr>
                            <a:t>Europe</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11</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11</m:t>
                                  </m:r>
                                </m:num>
                                <m:den>
                                  <m:r>
                                    <a:rPr lang="en-GB" sz="1400" b="0" i="1" smtClean="0">
                                      <a:effectLst/>
                                      <a:latin typeface="Cambria Math" panose="02040503050406030204" pitchFamily="18" charset="0"/>
                                    </a:rPr>
                                    <m:t>43</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92°</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GB" sz="1400" dirty="0">
                              <a:effectLst/>
                            </a:rPr>
                            <a:t>Asia</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25</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25</m:t>
                                  </m:r>
                                </m:num>
                                <m:den>
                                  <m:r>
                                    <a:rPr lang="en-GB" sz="1400" b="0" i="1" smtClean="0">
                                      <a:effectLst/>
                                      <a:latin typeface="Cambria Math" panose="02040503050406030204" pitchFamily="18" charset="0"/>
                                    </a:rPr>
                                    <m:t>43</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209°</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GB" sz="1400" dirty="0">
                              <a:effectLst/>
                            </a:rPr>
                            <a:t>Africa</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6</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6</m:t>
                                  </m:r>
                                </m:num>
                                <m:den>
                                  <m:r>
                                    <a:rPr lang="en-GB" sz="1400" b="0" i="1" smtClean="0">
                                      <a:effectLst/>
                                      <a:latin typeface="Cambria Math" panose="02040503050406030204" pitchFamily="18" charset="0"/>
                                    </a:rPr>
                                    <m:t>43</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50°</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GB" sz="1400">
                              <a:effectLst/>
                            </a:rPr>
                            <a:t>Antarctica</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1</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1</m:t>
                                  </m:r>
                                </m:num>
                                <m:den>
                                  <m:r>
                                    <a:rPr lang="en-GB" sz="1400" b="0" i="1" smtClean="0">
                                      <a:effectLst/>
                                      <a:latin typeface="Cambria Math" panose="02040503050406030204" pitchFamily="18" charset="0"/>
                                    </a:rPr>
                                    <m:t>43</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8°</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2405893601"/>
                  </p:ext>
                </p:extLst>
              </p:nvPr>
            </p:nvGraphicFramePr>
            <p:xfrm>
              <a:off x="381095" y="1412776"/>
              <a:ext cx="4046889" cy="1885888"/>
            </p:xfrm>
            <a:graphic>
              <a:graphicData uri="http://schemas.openxmlformats.org/drawingml/2006/table">
                <a:tbl>
                  <a:tblPr firstRow="1" bandRow="1">
                    <a:tableStyleId>{073A0DAA-6AF3-43AB-8588-CEC1D06C72B9}</a:tableStyleId>
                  </a:tblPr>
                  <a:tblGrid>
                    <a:gridCol w="1584176"/>
                    <a:gridCol w="1008112"/>
                    <a:gridCol w="776161"/>
                    <a:gridCol w="678440"/>
                  </a:tblGrid>
                  <a:tr h="490728">
                    <a:tc>
                      <a:txBody>
                        <a:bodyPr/>
                        <a:lstStyle/>
                        <a:p>
                          <a:pPr>
                            <a:lnSpc>
                              <a:spcPct val="115000"/>
                            </a:lnSpc>
                            <a:spcAft>
                              <a:spcPts val="0"/>
                            </a:spcAft>
                          </a:pPr>
                          <a:r>
                            <a:rPr lang="en-GB" sz="1400" dirty="0" smtClean="0">
                              <a:effectLst/>
                              <a:latin typeface="+mn-lt"/>
                              <a:ea typeface="+mn-ea"/>
                              <a:cs typeface="+mn-cs"/>
                            </a:rPr>
                            <a:t>Holiday</a:t>
                          </a:r>
                          <a:r>
                            <a:rPr lang="en-GB" sz="1400" baseline="0" dirty="0" smtClean="0">
                              <a:effectLst/>
                              <a:latin typeface="+mn-lt"/>
                              <a:ea typeface="+mn-ea"/>
                              <a:cs typeface="+mn-cs"/>
                            </a:rPr>
                            <a:t> Destination</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Frequency</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Fraction</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Angle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7663">
                    <a:tc>
                      <a:txBody>
                        <a:bodyPr/>
                        <a:lstStyle/>
                        <a:p>
                          <a:pPr>
                            <a:lnSpc>
                              <a:spcPct val="115000"/>
                            </a:lnSpc>
                            <a:spcAft>
                              <a:spcPts val="0"/>
                            </a:spcAft>
                          </a:pPr>
                          <a:r>
                            <a:rPr lang="en-GB" sz="1400" dirty="0">
                              <a:effectLst/>
                            </a:rPr>
                            <a:t>Europe</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57229" t="-150877" r="-146386" b="-314035"/>
                          </a:stretch>
                        </a:blipFill>
                      </a:tcPr>
                    </a:tc>
                    <a:tc>
                      <a:txBody>
                        <a:bodyPr/>
                        <a:lstStyle/>
                        <a:p>
                          <a:endParaRPr lang="en-US"/>
                        </a:p>
                      </a:txBody>
                      <a:tcPr marL="68580" marR="68580" marT="0" marB="0">
                        <a:blipFill rotWithShape="0">
                          <a:blip r:embed="rId2"/>
                          <a:stretch>
                            <a:fillRect l="-333594" t="-150877" r="-89844" b="-314035"/>
                          </a:stretch>
                        </a:blipFill>
                      </a:tcPr>
                    </a:tc>
                    <a:tc>
                      <a:txBody>
                        <a:bodyPr/>
                        <a:lstStyle/>
                        <a:p>
                          <a:endParaRPr lang="en-US"/>
                        </a:p>
                      </a:txBody>
                      <a:tcPr marL="68580" marR="68580" marT="0" marB="0">
                        <a:blipFill rotWithShape="0">
                          <a:blip r:embed="rId2"/>
                          <a:stretch>
                            <a:fillRect l="-500000" t="-150877" r="-3604" b="-314035"/>
                          </a:stretch>
                        </a:blipFill>
                      </a:tcPr>
                    </a:tc>
                  </a:tr>
                  <a:tr h="351663">
                    <a:tc>
                      <a:txBody>
                        <a:bodyPr/>
                        <a:lstStyle/>
                        <a:p>
                          <a:pPr>
                            <a:lnSpc>
                              <a:spcPct val="115000"/>
                            </a:lnSpc>
                            <a:spcAft>
                              <a:spcPts val="0"/>
                            </a:spcAft>
                          </a:pPr>
                          <a:r>
                            <a:rPr lang="en-GB" sz="1400" dirty="0">
                              <a:effectLst/>
                            </a:rPr>
                            <a:t>Asia</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57229" t="-246552" r="-146386" b="-208621"/>
                          </a:stretch>
                        </a:blipFill>
                      </a:tcPr>
                    </a:tc>
                    <a:tc>
                      <a:txBody>
                        <a:bodyPr/>
                        <a:lstStyle/>
                        <a:p>
                          <a:endParaRPr lang="en-US"/>
                        </a:p>
                      </a:txBody>
                      <a:tcPr marL="68580" marR="68580" marT="0" marB="0">
                        <a:blipFill rotWithShape="0">
                          <a:blip r:embed="rId2"/>
                          <a:stretch>
                            <a:fillRect l="-333594" t="-246552" r="-89844" b="-208621"/>
                          </a:stretch>
                        </a:blipFill>
                      </a:tcPr>
                    </a:tc>
                    <a:tc>
                      <a:txBody>
                        <a:bodyPr/>
                        <a:lstStyle/>
                        <a:p>
                          <a:endParaRPr lang="en-US"/>
                        </a:p>
                      </a:txBody>
                      <a:tcPr marL="68580" marR="68580" marT="0" marB="0">
                        <a:blipFill rotWithShape="0">
                          <a:blip r:embed="rId2"/>
                          <a:stretch>
                            <a:fillRect l="-500000" t="-246552" r="-3604" b="-208621"/>
                          </a:stretch>
                        </a:blipFill>
                      </a:tcPr>
                    </a:tc>
                  </a:tr>
                  <a:tr h="348171">
                    <a:tc>
                      <a:txBody>
                        <a:bodyPr/>
                        <a:lstStyle/>
                        <a:p>
                          <a:pPr>
                            <a:lnSpc>
                              <a:spcPct val="115000"/>
                            </a:lnSpc>
                            <a:spcAft>
                              <a:spcPts val="0"/>
                            </a:spcAft>
                          </a:pPr>
                          <a:r>
                            <a:rPr lang="en-GB" sz="1400" dirty="0">
                              <a:effectLst/>
                            </a:rPr>
                            <a:t>Africa</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57229" t="-346552" r="-146386" b="-108621"/>
                          </a:stretch>
                        </a:blipFill>
                      </a:tcPr>
                    </a:tc>
                    <a:tc>
                      <a:txBody>
                        <a:bodyPr/>
                        <a:lstStyle/>
                        <a:p>
                          <a:endParaRPr lang="en-US"/>
                        </a:p>
                      </a:txBody>
                      <a:tcPr marL="68580" marR="68580" marT="0" marB="0">
                        <a:blipFill rotWithShape="0">
                          <a:blip r:embed="rId2"/>
                          <a:stretch>
                            <a:fillRect l="-333594" t="-346552" r="-89844" b="-108621"/>
                          </a:stretch>
                        </a:blipFill>
                      </a:tcPr>
                    </a:tc>
                    <a:tc>
                      <a:txBody>
                        <a:bodyPr/>
                        <a:lstStyle/>
                        <a:p>
                          <a:endParaRPr lang="en-US"/>
                        </a:p>
                      </a:txBody>
                      <a:tcPr marL="68580" marR="68580" marT="0" marB="0">
                        <a:blipFill rotWithShape="0">
                          <a:blip r:embed="rId2"/>
                          <a:stretch>
                            <a:fillRect l="-500000" t="-346552" r="-3604" b="-108621"/>
                          </a:stretch>
                        </a:blipFill>
                      </a:tcPr>
                    </a:tc>
                  </a:tr>
                  <a:tr h="347663">
                    <a:tc>
                      <a:txBody>
                        <a:bodyPr/>
                        <a:lstStyle/>
                        <a:p>
                          <a:pPr>
                            <a:lnSpc>
                              <a:spcPct val="115000"/>
                            </a:lnSpc>
                            <a:spcAft>
                              <a:spcPts val="0"/>
                            </a:spcAft>
                          </a:pPr>
                          <a:r>
                            <a:rPr lang="en-GB" sz="1400">
                              <a:effectLst/>
                            </a:rPr>
                            <a:t>Antarctica</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2"/>
                          <a:stretch>
                            <a:fillRect l="-157229" t="-454386" r="-146386" b="-10526"/>
                          </a:stretch>
                        </a:blipFill>
                      </a:tcPr>
                    </a:tc>
                    <a:tc>
                      <a:txBody>
                        <a:bodyPr/>
                        <a:lstStyle/>
                        <a:p>
                          <a:endParaRPr lang="en-US"/>
                        </a:p>
                      </a:txBody>
                      <a:tcPr marL="68580" marR="68580" marT="0" marB="0">
                        <a:blipFill rotWithShape="0">
                          <a:blip r:embed="rId2"/>
                          <a:stretch>
                            <a:fillRect l="-333594" t="-454386" r="-89844" b="-10526"/>
                          </a:stretch>
                        </a:blipFill>
                      </a:tcPr>
                    </a:tc>
                    <a:tc>
                      <a:txBody>
                        <a:bodyPr/>
                        <a:lstStyle/>
                        <a:p>
                          <a:endParaRPr lang="en-US"/>
                        </a:p>
                      </a:txBody>
                      <a:tcPr marL="68580" marR="68580" marT="0" marB="0">
                        <a:blipFill rotWithShape="0">
                          <a:blip r:embed="rId2"/>
                          <a:stretch>
                            <a:fillRect l="-500000" t="-454386" r="-3604" b="-10526"/>
                          </a:stretch>
                        </a:blipFill>
                      </a:tcPr>
                    </a:tc>
                  </a:tr>
                </a:tbl>
              </a:graphicData>
            </a:graphic>
          </p:graphicFrame>
        </mc:Fallback>
      </mc:AlternateContent>
      <mc:AlternateContent xmlns:mc="http://schemas.openxmlformats.org/markup-compatibility/2006" xmlns:a14="http://schemas.microsoft.com/office/drawing/2010/main">
        <mc:Choice Requires="a14">
          <p:graphicFrame>
            <p:nvGraphicFramePr>
              <p:cNvPr id="9" name="Table 8"/>
              <p:cNvGraphicFramePr>
                <a:graphicFrameLocks noGrp="1"/>
              </p:cNvGraphicFramePr>
              <p:nvPr>
                <p:extLst>
                  <p:ext uri="{D42A27DB-BD31-4B8C-83A1-F6EECF244321}">
                    <p14:modId xmlns:p14="http://schemas.microsoft.com/office/powerpoint/2010/main" val="3062482341"/>
                  </p:ext>
                </p:extLst>
              </p:nvPr>
            </p:nvGraphicFramePr>
            <p:xfrm>
              <a:off x="5292080" y="1268760"/>
              <a:ext cx="3211513" cy="1873695"/>
            </p:xfrm>
            <a:graphic>
              <a:graphicData uri="http://schemas.openxmlformats.org/drawingml/2006/table">
                <a:tbl>
                  <a:tblPr firstRow="1" firstCol="1" bandRow="1">
                    <a:tableStyleId>{073A0DAA-6AF3-43AB-8588-CEC1D06C72B9}</a:tableStyleId>
                  </a:tblPr>
                  <a:tblGrid>
                    <a:gridCol w="800664">
                      <a:extLst>
                        <a:ext uri="{9D8B030D-6E8A-4147-A177-3AD203B41FA5}">
                          <a16:colId xmlns:a16="http://schemas.microsoft.com/office/drawing/2014/main" val="20000"/>
                        </a:ext>
                      </a:extLst>
                    </a:gridCol>
                    <a:gridCol w="936104">
                      <a:extLst>
                        <a:ext uri="{9D8B030D-6E8A-4147-A177-3AD203B41FA5}">
                          <a16:colId xmlns:a16="http://schemas.microsoft.com/office/drawing/2014/main" val="20001"/>
                        </a:ext>
                      </a:extLst>
                    </a:gridCol>
                    <a:gridCol w="844825">
                      <a:extLst>
                        <a:ext uri="{9D8B030D-6E8A-4147-A177-3AD203B41FA5}">
                          <a16:colId xmlns:a16="http://schemas.microsoft.com/office/drawing/2014/main" val="20002"/>
                        </a:ext>
                      </a:extLst>
                    </a:gridCol>
                    <a:gridCol w="629920">
                      <a:extLst>
                        <a:ext uri="{9D8B030D-6E8A-4147-A177-3AD203B41FA5}">
                          <a16:colId xmlns:a16="http://schemas.microsoft.com/office/drawing/2014/main" val="20003"/>
                        </a:ext>
                      </a:extLst>
                    </a:gridCol>
                  </a:tblGrid>
                  <a:tr h="0">
                    <a:tc>
                      <a:txBody>
                        <a:bodyPr/>
                        <a:lstStyle/>
                        <a:p>
                          <a:pPr>
                            <a:lnSpc>
                              <a:spcPct val="115000"/>
                            </a:lnSpc>
                            <a:spcAft>
                              <a:spcPts val="0"/>
                            </a:spcAft>
                          </a:pPr>
                          <a:r>
                            <a:rPr lang="en-GB" sz="1400" dirty="0">
                              <a:effectLst/>
                            </a:rPr>
                            <a:t>Age of mother</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Frequency</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Fraction</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Angle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400" dirty="0">
                              <a:effectLst/>
                            </a:rPr>
                            <a:t>16-30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16</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16</m:t>
                                  </m:r>
                                </m:num>
                                <m:den>
                                  <m:r>
                                    <a:rPr lang="en-GB" sz="1400" b="0" i="1" smtClean="0">
                                      <a:effectLst/>
                                      <a:latin typeface="Cambria Math" panose="02040503050406030204" pitchFamily="18" charset="0"/>
                                    </a:rPr>
                                    <m:t>140</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41°</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GB" sz="1400" dirty="0">
                              <a:effectLst/>
                            </a:rPr>
                            <a:t>30-35</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27</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27</m:t>
                                  </m:r>
                                </m:num>
                                <m:den>
                                  <m:r>
                                    <a:rPr lang="en-GB" sz="1400" b="0" i="1" smtClean="0">
                                      <a:effectLst/>
                                      <a:latin typeface="Cambria Math" panose="02040503050406030204" pitchFamily="18" charset="0"/>
                                    </a:rPr>
                                    <m:t>140</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69°</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GB" sz="1400">
                              <a:effectLst/>
                            </a:rPr>
                            <a:t>35-40</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58</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58</m:t>
                                  </m:r>
                                </m:num>
                                <m:den>
                                  <m:r>
                                    <a:rPr lang="en-GB" sz="1400" b="0" i="1" smtClean="0">
                                      <a:effectLst/>
                                      <a:latin typeface="Cambria Math" panose="02040503050406030204" pitchFamily="18" charset="0"/>
                                    </a:rPr>
                                    <m:t>140</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149°</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GB" sz="1400">
                              <a:effectLst/>
                            </a:rPr>
                            <a:t>40+</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14:m>
                            <m:oMathPara xmlns:m="http://schemas.openxmlformats.org/officeDocument/2006/math">
                              <m:oMathParaPr>
                                <m:jc m:val="centerGroup"/>
                              </m:oMathParaPr>
                              <m:oMath xmlns:m="http://schemas.openxmlformats.org/officeDocument/2006/math">
                                <m:r>
                                  <a:rPr lang="en-GB" sz="1400">
                                    <a:effectLst/>
                                    <a:latin typeface="Cambria Math" panose="02040503050406030204" pitchFamily="18" charset="0"/>
                                  </a:rPr>
                                  <m:t>39</m:t>
                                </m:r>
                              </m:oMath>
                            </m:oMathPara>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f>
                                <m:fPr>
                                  <m:ctrlPr>
                                    <a:rPr lang="en-GB" sz="1400" b="0" i="1" smtClean="0">
                                      <a:effectLst/>
                                      <a:latin typeface="Cambria Math" panose="02040503050406030204" pitchFamily="18" charset="0"/>
                                    </a:rPr>
                                  </m:ctrlPr>
                                </m:fPr>
                                <m:num>
                                  <m:r>
                                    <a:rPr lang="en-GB" sz="1400" b="0" i="1" smtClean="0">
                                      <a:effectLst/>
                                      <a:latin typeface="Cambria Math" panose="02040503050406030204" pitchFamily="18" charset="0"/>
                                    </a:rPr>
                                    <m:t>39</m:t>
                                  </m:r>
                                </m:num>
                                <m:den>
                                  <m:r>
                                    <a:rPr lang="en-GB" sz="1400" b="0" i="1" smtClean="0">
                                      <a:effectLst/>
                                      <a:latin typeface="Cambria Math" panose="02040503050406030204" pitchFamily="18" charset="0"/>
                                    </a:rPr>
                                    <m:t>140</m:t>
                                  </m:r>
                                </m:den>
                              </m:f>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400" dirty="0">
                              <a:effectLst/>
                            </a:rPr>
                            <a:t> </a:t>
                          </a:r>
                          <a14:m>
                            <m:oMath xmlns:m="http://schemas.openxmlformats.org/officeDocument/2006/math">
                              <m:r>
                                <a:rPr lang="en-GB" sz="1400" b="0" i="1" smtClean="0">
                                  <a:effectLst/>
                                  <a:latin typeface="Cambria Math" panose="02040503050406030204" pitchFamily="18" charset="0"/>
                                </a:rPr>
                                <m:t>100°</m:t>
                              </m:r>
                            </m:oMath>
                          </a14:m>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mc:Choice>
        <mc:Fallback xmlns="">
          <p:graphicFrame>
            <p:nvGraphicFramePr>
              <p:cNvPr id="9" name="Table 8"/>
              <p:cNvGraphicFramePr>
                <a:graphicFrameLocks noGrp="1"/>
              </p:cNvGraphicFramePr>
              <p:nvPr>
                <p:extLst>
                  <p:ext uri="{D42A27DB-BD31-4B8C-83A1-F6EECF244321}">
                    <p14:modId xmlns:p14="http://schemas.microsoft.com/office/powerpoint/2010/main" val="3062482341"/>
                  </p:ext>
                </p:extLst>
              </p:nvPr>
            </p:nvGraphicFramePr>
            <p:xfrm>
              <a:off x="5292080" y="1268760"/>
              <a:ext cx="3211513" cy="1888173"/>
            </p:xfrm>
            <a:graphic>
              <a:graphicData uri="http://schemas.openxmlformats.org/drawingml/2006/table">
                <a:tbl>
                  <a:tblPr firstRow="1" firstCol="1" bandRow="1">
                    <a:tableStyleId>{073A0DAA-6AF3-43AB-8588-CEC1D06C72B9}</a:tableStyleId>
                  </a:tblPr>
                  <a:tblGrid>
                    <a:gridCol w="800664"/>
                    <a:gridCol w="936104"/>
                    <a:gridCol w="844825"/>
                    <a:gridCol w="629920"/>
                  </a:tblGrid>
                  <a:tr h="490728">
                    <a:tc>
                      <a:txBody>
                        <a:bodyPr/>
                        <a:lstStyle/>
                        <a:p>
                          <a:pPr>
                            <a:lnSpc>
                              <a:spcPct val="115000"/>
                            </a:lnSpc>
                            <a:spcAft>
                              <a:spcPts val="0"/>
                            </a:spcAft>
                          </a:pPr>
                          <a:r>
                            <a:rPr lang="en-GB" sz="1400" dirty="0">
                              <a:effectLst/>
                            </a:rPr>
                            <a:t>Age of mother</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Frequency</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dirty="0">
                              <a:effectLst/>
                            </a:rPr>
                            <a:t>Fraction</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Angle</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348488">
                    <a:tc>
                      <a:txBody>
                        <a:bodyPr/>
                        <a:lstStyle/>
                        <a:p>
                          <a:pPr>
                            <a:lnSpc>
                              <a:spcPct val="115000"/>
                            </a:lnSpc>
                            <a:spcAft>
                              <a:spcPts val="0"/>
                            </a:spcAft>
                          </a:pPr>
                          <a:r>
                            <a:rPr lang="en-GB" sz="1400" dirty="0">
                              <a:effectLst/>
                            </a:rPr>
                            <a:t>16-30</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85714" t="-152632" r="-160390" b="-314035"/>
                          </a:stretch>
                        </a:blipFill>
                      </a:tcPr>
                    </a:tc>
                    <a:tc>
                      <a:txBody>
                        <a:bodyPr/>
                        <a:lstStyle/>
                        <a:p>
                          <a:endParaRPr lang="en-US"/>
                        </a:p>
                      </a:txBody>
                      <a:tcPr marL="68580" marR="68580" marT="0" marB="0">
                        <a:blipFill rotWithShape="0">
                          <a:blip r:embed="rId3"/>
                          <a:stretch>
                            <a:fillRect l="-205755" t="-152632" r="-77698" b="-314035"/>
                          </a:stretch>
                        </a:blipFill>
                      </a:tcPr>
                    </a:tc>
                    <a:tc>
                      <a:txBody>
                        <a:bodyPr/>
                        <a:lstStyle/>
                        <a:p>
                          <a:endParaRPr lang="en-US"/>
                        </a:p>
                      </a:txBody>
                      <a:tcPr marL="68580" marR="68580" marT="0" marB="0">
                        <a:blipFill rotWithShape="0">
                          <a:blip r:embed="rId3"/>
                          <a:stretch>
                            <a:fillRect l="-412621" t="-152632" r="-4854" b="-314035"/>
                          </a:stretch>
                        </a:blipFill>
                      </a:tcPr>
                    </a:tc>
                  </a:tr>
                  <a:tr h="348488">
                    <a:tc>
                      <a:txBody>
                        <a:bodyPr/>
                        <a:lstStyle/>
                        <a:p>
                          <a:pPr>
                            <a:lnSpc>
                              <a:spcPct val="115000"/>
                            </a:lnSpc>
                            <a:spcAft>
                              <a:spcPts val="0"/>
                            </a:spcAft>
                          </a:pPr>
                          <a:r>
                            <a:rPr lang="en-GB" sz="1400" dirty="0">
                              <a:effectLst/>
                            </a:rPr>
                            <a:t>30-35</a:t>
                          </a: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85714" t="-252632" r="-160390" b="-214035"/>
                          </a:stretch>
                        </a:blipFill>
                      </a:tcPr>
                    </a:tc>
                    <a:tc>
                      <a:txBody>
                        <a:bodyPr/>
                        <a:lstStyle/>
                        <a:p>
                          <a:endParaRPr lang="en-US"/>
                        </a:p>
                      </a:txBody>
                      <a:tcPr marL="68580" marR="68580" marT="0" marB="0">
                        <a:blipFill rotWithShape="0">
                          <a:blip r:embed="rId3"/>
                          <a:stretch>
                            <a:fillRect l="-205755" t="-252632" r="-77698" b="-214035"/>
                          </a:stretch>
                        </a:blipFill>
                      </a:tcPr>
                    </a:tc>
                    <a:tc>
                      <a:txBody>
                        <a:bodyPr/>
                        <a:lstStyle/>
                        <a:p>
                          <a:endParaRPr lang="en-US"/>
                        </a:p>
                      </a:txBody>
                      <a:tcPr marL="68580" marR="68580" marT="0" marB="0">
                        <a:blipFill rotWithShape="0">
                          <a:blip r:embed="rId3"/>
                          <a:stretch>
                            <a:fillRect l="-412621" t="-252632" r="-4854" b="-214035"/>
                          </a:stretch>
                        </a:blipFill>
                      </a:tcPr>
                    </a:tc>
                  </a:tr>
                  <a:tr h="351981">
                    <a:tc>
                      <a:txBody>
                        <a:bodyPr/>
                        <a:lstStyle/>
                        <a:p>
                          <a:pPr>
                            <a:lnSpc>
                              <a:spcPct val="115000"/>
                            </a:lnSpc>
                            <a:spcAft>
                              <a:spcPts val="0"/>
                            </a:spcAft>
                          </a:pPr>
                          <a:r>
                            <a:rPr lang="en-GB" sz="1400">
                              <a:effectLst/>
                            </a:rPr>
                            <a:t>35-40</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85714" t="-346552" r="-160390" b="-110345"/>
                          </a:stretch>
                        </a:blipFill>
                      </a:tcPr>
                    </a:tc>
                    <a:tc>
                      <a:txBody>
                        <a:bodyPr/>
                        <a:lstStyle/>
                        <a:p>
                          <a:endParaRPr lang="en-US"/>
                        </a:p>
                      </a:txBody>
                      <a:tcPr marL="68580" marR="68580" marT="0" marB="0">
                        <a:blipFill rotWithShape="0">
                          <a:blip r:embed="rId3"/>
                          <a:stretch>
                            <a:fillRect l="-205755" t="-346552" r="-77698" b="-110345"/>
                          </a:stretch>
                        </a:blipFill>
                      </a:tcPr>
                    </a:tc>
                    <a:tc>
                      <a:txBody>
                        <a:bodyPr/>
                        <a:lstStyle/>
                        <a:p>
                          <a:endParaRPr lang="en-US"/>
                        </a:p>
                      </a:txBody>
                      <a:tcPr marL="68580" marR="68580" marT="0" marB="0">
                        <a:blipFill rotWithShape="0">
                          <a:blip r:embed="rId3"/>
                          <a:stretch>
                            <a:fillRect l="-412621" t="-346552" r="-4854" b="-110345"/>
                          </a:stretch>
                        </a:blipFill>
                      </a:tcPr>
                    </a:tc>
                  </a:tr>
                  <a:tr h="348488">
                    <a:tc>
                      <a:txBody>
                        <a:bodyPr/>
                        <a:lstStyle/>
                        <a:p>
                          <a:pPr>
                            <a:lnSpc>
                              <a:spcPct val="115000"/>
                            </a:lnSpc>
                            <a:spcAft>
                              <a:spcPts val="0"/>
                            </a:spcAft>
                          </a:pPr>
                          <a:r>
                            <a:rPr lang="en-GB" sz="1400">
                              <a:effectLst/>
                            </a:rPr>
                            <a:t>40+</a:t>
                          </a:r>
                          <a:endParaRPr lang="en-GB"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endParaRPr lang="en-US"/>
                        </a:p>
                      </a:txBody>
                      <a:tcPr marL="68580" marR="68580" marT="0" marB="0">
                        <a:blipFill rotWithShape="0">
                          <a:blip r:embed="rId3"/>
                          <a:stretch>
                            <a:fillRect l="-85714" t="-454386" r="-160390" b="-12281"/>
                          </a:stretch>
                        </a:blipFill>
                      </a:tcPr>
                    </a:tc>
                    <a:tc>
                      <a:txBody>
                        <a:bodyPr/>
                        <a:lstStyle/>
                        <a:p>
                          <a:endParaRPr lang="en-US"/>
                        </a:p>
                      </a:txBody>
                      <a:tcPr marL="68580" marR="68580" marT="0" marB="0">
                        <a:blipFill rotWithShape="0">
                          <a:blip r:embed="rId3"/>
                          <a:stretch>
                            <a:fillRect l="-205755" t="-454386" r="-77698" b="-12281"/>
                          </a:stretch>
                        </a:blipFill>
                      </a:tcPr>
                    </a:tc>
                    <a:tc>
                      <a:txBody>
                        <a:bodyPr/>
                        <a:lstStyle/>
                        <a:p>
                          <a:endParaRPr lang="en-US"/>
                        </a:p>
                      </a:txBody>
                      <a:tcPr marL="68580" marR="68580" marT="0" marB="0">
                        <a:blipFill rotWithShape="0">
                          <a:blip r:embed="rId3"/>
                          <a:stretch>
                            <a:fillRect l="-412621" t="-454386" r="-4854" b="-12281"/>
                          </a:stretch>
                        </a:blipFill>
                      </a:tcPr>
                    </a:tc>
                  </a:tr>
                </a:tbl>
              </a:graphicData>
            </a:graphic>
          </p:graphicFrame>
        </mc:Fallback>
      </mc:AlternateContent>
      <p:graphicFrame>
        <p:nvGraphicFramePr>
          <p:cNvPr id="10" name="Chart 9"/>
          <p:cNvGraphicFramePr>
            <a:graphicFrameLocks/>
          </p:cNvGraphicFramePr>
          <p:nvPr>
            <p:extLst>
              <p:ext uri="{D42A27DB-BD31-4B8C-83A1-F6EECF244321}">
                <p14:modId xmlns:p14="http://schemas.microsoft.com/office/powerpoint/2010/main" val="1185033187"/>
              </p:ext>
            </p:extLst>
          </p:nvPr>
        </p:nvGraphicFramePr>
        <p:xfrm>
          <a:off x="683568" y="3573016"/>
          <a:ext cx="3563888" cy="2743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1" name="Chart 10"/>
          <p:cNvGraphicFramePr>
            <a:graphicFrameLocks/>
          </p:cNvGraphicFramePr>
          <p:nvPr>
            <p:extLst>
              <p:ext uri="{D42A27DB-BD31-4B8C-83A1-F6EECF244321}">
                <p14:modId xmlns:p14="http://schemas.microsoft.com/office/powerpoint/2010/main" val="80916336"/>
              </p:ext>
            </p:extLst>
          </p:nvPr>
        </p:nvGraphicFramePr>
        <p:xfrm>
          <a:off x="5364088" y="3429000"/>
          <a:ext cx="3096344" cy="3175248"/>
        </p:xfrm>
        <a:graphic>
          <a:graphicData uri="http://schemas.openxmlformats.org/drawingml/2006/chart">
            <c:chart xmlns:c="http://schemas.openxmlformats.org/drawingml/2006/chart" xmlns:r="http://schemas.openxmlformats.org/officeDocument/2006/relationships" r:id="rId5"/>
          </a:graphicData>
        </a:graphic>
      </p:graphicFrame>
      <p:sp>
        <p:nvSpPr>
          <p:cNvPr id="12" name="Rectangle 11"/>
          <p:cNvSpPr/>
          <p:nvPr/>
        </p:nvSpPr>
        <p:spPr>
          <a:xfrm>
            <a:off x="1331640" y="3573016"/>
            <a:ext cx="2736304" cy="2880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a:p>
            <a:pPr algn="ctr" fontAlgn="auto">
              <a:spcBef>
                <a:spcPts val="0"/>
              </a:spcBef>
              <a:spcAft>
                <a:spcPts val="0"/>
              </a:spcAft>
              <a:defRPr/>
            </a:pPr>
            <a:r>
              <a:rPr lang="en-GB" sz="1600" dirty="0"/>
              <a:t>(Pie chart using protractor and ruler)</a:t>
            </a:r>
          </a:p>
        </p:txBody>
      </p:sp>
      <p:sp>
        <p:nvSpPr>
          <p:cNvPr id="13" name="Rectangle 12"/>
          <p:cNvSpPr/>
          <p:nvPr/>
        </p:nvSpPr>
        <p:spPr>
          <a:xfrm>
            <a:off x="5580112" y="3573016"/>
            <a:ext cx="2736304" cy="288032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a:p>
            <a:pPr algn="ctr" fontAlgn="auto">
              <a:spcBef>
                <a:spcPts val="0"/>
              </a:spcBef>
              <a:spcAft>
                <a:spcPts val="0"/>
              </a:spcAft>
              <a:defRPr/>
            </a:pPr>
            <a:r>
              <a:rPr lang="en-GB" sz="1600" dirty="0"/>
              <a:t>(Pie chart using protractor and ruler)</a:t>
            </a:r>
          </a:p>
        </p:txBody>
      </p:sp>
      <p:sp>
        <p:nvSpPr>
          <p:cNvPr id="14" name="Rectangle 13"/>
          <p:cNvSpPr/>
          <p:nvPr/>
        </p:nvSpPr>
        <p:spPr>
          <a:xfrm>
            <a:off x="2995682" y="1828673"/>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5" name="Rectangle 14"/>
          <p:cNvSpPr/>
          <p:nvPr/>
        </p:nvSpPr>
        <p:spPr>
          <a:xfrm>
            <a:off x="3770650" y="1828673"/>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Rectangle 15"/>
          <p:cNvSpPr/>
          <p:nvPr/>
        </p:nvSpPr>
        <p:spPr>
          <a:xfrm>
            <a:off x="2995682" y="2183948"/>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Rectangle 16"/>
          <p:cNvSpPr/>
          <p:nvPr/>
        </p:nvSpPr>
        <p:spPr>
          <a:xfrm>
            <a:off x="3770650" y="2183948"/>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2995682" y="2547788"/>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9" name="Rectangle 18"/>
          <p:cNvSpPr/>
          <p:nvPr/>
        </p:nvSpPr>
        <p:spPr>
          <a:xfrm>
            <a:off x="3770650" y="2547788"/>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Rectangle 19"/>
          <p:cNvSpPr/>
          <p:nvPr/>
        </p:nvSpPr>
        <p:spPr>
          <a:xfrm>
            <a:off x="2995682" y="2911628"/>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1" name="Rectangle 20"/>
          <p:cNvSpPr/>
          <p:nvPr/>
        </p:nvSpPr>
        <p:spPr>
          <a:xfrm>
            <a:off x="3770650" y="2911628"/>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2" name="Rectangle 21"/>
          <p:cNvSpPr/>
          <p:nvPr/>
        </p:nvSpPr>
        <p:spPr>
          <a:xfrm>
            <a:off x="7095752" y="1748769"/>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3" name="Rectangle 22"/>
          <p:cNvSpPr/>
          <p:nvPr/>
        </p:nvSpPr>
        <p:spPr>
          <a:xfrm>
            <a:off x="7870720" y="1748769"/>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4" name="Rectangle 23"/>
          <p:cNvSpPr/>
          <p:nvPr/>
        </p:nvSpPr>
        <p:spPr>
          <a:xfrm>
            <a:off x="7095752" y="2104044"/>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5" name="Rectangle 24"/>
          <p:cNvSpPr/>
          <p:nvPr/>
        </p:nvSpPr>
        <p:spPr>
          <a:xfrm>
            <a:off x="7870720" y="2104044"/>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6" name="Rectangle 25"/>
          <p:cNvSpPr/>
          <p:nvPr/>
        </p:nvSpPr>
        <p:spPr>
          <a:xfrm>
            <a:off x="7095752" y="2467884"/>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7" name="Rectangle 26"/>
          <p:cNvSpPr/>
          <p:nvPr/>
        </p:nvSpPr>
        <p:spPr>
          <a:xfrm>
            <a:off x="7870720" y="2467884"/>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7095752" y="2831724"/>
            <a:ext cx="774968"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9" name="Rectangle 28"/>
          <p:cNvSpPr/>
          <p:nvPr/>
        </p:nvSpPr>
        <p:spPr>
          <a:xfrm>
            <a:off x="7870720" y="2831724"/>
            <a:ext cx="622934" cy="363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93821270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14" restart="whenNotActive" fill="hold" evtFilter="cancelBubble" nodeType="interactiveSeq">
                <p:stCondLst>
                  <p:cond evt="onClick" delay="0">
                    <p:tgtEl>
                      <p:spTgt spid="14"/>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20" restart="whenNotActive" fill="hold" evtFilter="cancelBubble" nodeType="interactiveSeq">
                <p:stCondLst>
                  <p:cond evt="onClick" delay="0">
                    <p:tgtEl>
                      <p:spTgt spid="15"/>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26" restart="whenNotActive" fill="hold" evtFilter="cancelBubble" nodeType="interactiveSeq">
                <p:stCondLst>
                  <p:cond evt="onClick" delay="0">
                    <p:tgtEl>
                      <p:spTgt spid="16"/>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6"/>
                                        </p:tgtEl>
                                      </p:cBhvr>
                                    </p:animEffect>
                                    <p:set>
                                      <p:cBhvr>
                                        <p:cTn id="3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32" restart="whenNotActive" fill="hold" evtFilter="cancelBubble" nodeType="interactiveSeq">
                <p:stCondLst>
                  <p:cond evt="onClick" delay="0">
                    <p:tgtEl>
                      <p:spTgt spid="17"/>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38" restart="whenNotActive" fill="hold" evtFilter="cancelBubble" nodeType="interactiveSeq">
                <p:stCondLst>
                  <p:cond evt="onClick" delay="0">
                    <p:tgtEl>
                      <p:spTgt spid="18"/>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18"/>
                                        </p:tgtEl>
                                      </p:cBhvr>
                                    </p:animEffect>
                                    <p:set>
                                      <p:cBhvr>
                                        <p:cTn id="43"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44" restart="whenNotActive" fill="hold" evtFilter="cancelBubble" nodeType="interactiveSeq">
                <p:stCondLst>
                  <p:cond evt="onClick" delay="0">
                    <p:tgtEl>
                      <p:spTgt spid="19"/>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19"/>
                                        </p:tgtEl>
                                      </p:cBhvr>
                                    </p:animEffect>
                                    <p:set>
                                      <p:cBhvr>
                                        <p:cTn id="49"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50" restart="whenNotActive" fill="hold" evtFilter="cancelBubble" nodeType="interactiveSeq">
                <p:stCondLst>
                  <p:cond evt="onClick" delay="0">
                    <p:tgtEl>
                      <p:spTgt spid="20"/>
                    </p:tgtEl>
                  </p:cond>
                </p:stCondLst>
                <p:endSync evt="end" delay="0">
                  <p:rtn val="all"/>
                </p:endSync>
                <p:childTnLst>
                  <p:par>
                    <p:cTn id="51" fill="hold">
                      <p:stCondLst>
                        <p:cond delay="0"/>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20"/>
                                        </p:tgtEl>
                                      </p:cBhvr>
                                    </p:animEffect>
                                    <p:set>
                                      <p:cBhvr>
                                        <p:cTn id="55"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56" restart="whenNotActive" fill="hold" evtFilter="cancelBubble" nodeType="interactiveSeq">
                <p:stCondLst>
                  <p:cond evt="onClick" delay="0">
                    <p:tgtEl>
                      <p:spTgt spid="21"/>
                    </p:tgtEl>
                  </p:cond>
                </p:stCondLst>
                <p:endSync evt="end" delay="0">
                  <p:rtn val="all"/>
                </p:endSync>
                <p:childTnLst>
                  <p:par>
                    <p:cTn id="57" fill="hold">
                      <p:stCondLst>
                        <p:cond delay="0"/>
                      </p:stCondLst>
                      <p:childTnLst>
                        <p:par>
                          <p:cTn id="58" fill="hold">
                            <p:stCondLst>
                              <p:cond delay="0"/>
                            </p:stCondLst>
                            <p:childTnLst>
                              <p:par>
                                <p:cTn id="59" presetID="10" presetClass="exit" presetSubtype="0" fill="hold" grpId="0" nodeType="clickEffect">
                                  <p:stCondLst>
                                    <p:cond delay="0"/>
                                  </p:stCondLst>
                                  <p:childTnLst>
                                    <p:animEffect transition="out" filter="fade">
                                      <p:cBhvr>
                                        <p:cTn id="60" dur="500"/>
                                        <p:tgtEl>
                                          <p:spTgt spid="21"/>
                                        </p:tgtEl>
                                      </p:cBhvr>
                                    </p:animEffect>
                                    <p:set>
                                      <p:cBhvr>
                                        <p:cTn id="61"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62" restart="whenNotActive" fill="hold" evtFilter="cancelBubble" nodeType="interactiveSeq">
                <p:stCondLst>
                  <p:cond evt="onClick" delay="0">
                    <p:tgtEl>
                      <p:spTgt spid="22"/>
                    </p:tgtEl>
                  </p:cond>
                </p:stCondLst>
                <p:endSync evt="end" delay="0">
                  <p:rtn val="all"/>
                </p:endSync>
                <p:childTnLst>
                  <p:par>
                    <p:cTn id="63" fill="hold">
                      <p:stCondLst>
                        <p:cond delay="0"/>
                      </p:stCondLst>
                      <p:childTnLst>
                        <p:par>
                          <p:cTn id="64" fill="hold">
                            <p:stCondLst>
                              <p:cond delay="0"/>
                            </p:stCondLst>
                            <p:childTnLst>
                              <p:par>
                                <p:cTn id="65" presetID="10" presetClass="exit" presetSubtype="0" fill="hold" grpId="0" nodeType="clickEffect">
                                  <p:stCondLst>
                                    <p:cond delay="0"/>
                                  </p:stCondLst>
                                  <p:childTnLst>
                                    <p:animEffect transition="out" filter="fade">
                                      <p:cBhvr>
                                        <p:cTn id="66" dur="500"/>
                                        <p:tgtEl>
                                          <p:spTgt spid="22"/>
                                        </p:tgtEl>
                                      </p:cBhvr>
                                    </p:animEffect>
                                    <p:set>
                                      <p:cBhvr>
                                        <p:cTn id="67"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68" restart="whenNotActive" fill="hold" evtFilter="cancelBubble" nodeType="interactiveSeq">
                <p:stCondLst>
                  <p:cond evt="onClick" delay="0">
                    <p:tgtEl>
                      <p:spTgt spid="23"/>
                    </p:tgtEl>
                  </p:cond>
                </p:stCondLst>
                <p:endSync evt="end" delay="0">
                  <p:rtn val="all"/>
                </p:endSync>
                <p:childTnLst>
                  <p:par>
                    <p:cTn id="69" fill="hold">
                      <p:stCondLst>
                        <p:cond delay="0"/>
                      </p:stCondLst>
                      <p:childTnLst>
                        <p:par>
                          <p:cTn id="70" fill="hold">
                            <p:stCondLst>
                              <p:cond delay="0"/>
                            </p:stCondLst>
                            <p:childTnLst>
                              <p:par>
                                <p:cTn id="71" presetID="10" presetClass="exit" presetSubtype="0" fill="hold" grpId="0" nodeType="clickEffect">
                                  <p:stCondLst>
                                    <p:cond delay="0"/>
                                  </p:stCondLst>
                                  <p:childTnLst>
                                    <p:animEffect transition="out" filter="fade">
                                      <p:cBhvr>
                                        <p:cTn id="72" dur="500"/>
                                        <p:tgtEl>
                                          <p:spTgt spid="23"/>
                                        </p:tgtEl>
                                      </p:cBhvr>
                                    </p:animEffect>
                                    <p:set>
                                      <p:cBhvr>
                                        <p:cTn id="73"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74" restart="whenNotActive" fill="hold" evtFilter="cancelBubble" nodeType="interactiveSeq">
                <p:stCondLst>
                  <p:cond evt="onClick" delay="0">
                    <p:tgtEl>
                      <p:spTgt spid="24"/>
                    </p:tgtEl>
                  </p:cond>
                </p:stCondLst>
                <p:endSync evt="end" delay="0">
                  <p:rtn val="all"/>
                </p:endSync>
                <p:childTnLst>
                  <p:par>
                    <p:cTn id="75" fill="hold">
                      <p:stCondLst>
                        <p:cond delay="0"/>
                      </p:stCondLst>
                      <p:childTnLst>
                        <p:par>
                          <p:cTn id="76" fill="hold">
                            <p:stCondLst>
                              <p:cond delay="0"/>
                            </p:stCondLst>
                            <p:childTnLst>
                              <p:par>
                                <p:cTn id="77" presetID="10" presetClass="exit" presetSubtype="0" fill="hold" grpId="0" nodeType="clickEffect">
                                  <p:stCondLst>
                                    <p:cond delay="0"/>
                                  </p:stCondLst>
                                  <p:childTnLst>
                                    <p:animEffect transition="out" filter="fade">
                                      <p:cBhvr>
                                        <p:cTn id="78" dur="500"/>
                                        <p:tgtEl>
                                          <p:spTgt spid="24"/>
                                        </p:tgtEl>
                                      </p:cBhvr>
                                    </p:animEffect>
                                    <p:set>
                                      <p:cBhvr>
                                        <p:cTn id="79"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80" restart="whenNotActive" fill="hold" evtFilter="cancelBubble" nodeType="interactiveSeq">
                <p:stCondLst>
                  <p:cond evt="onClick" delay="0">
                    <p:tgtEl>
                      <p:spTgt spid="25"/>
                    </p:tgtEl>
                  </p:cond>
                </p:stCondLst>
                <p:endSync evt="end" delay="0">
                  <p:rtn val="all"/>
                </p:endSync>
                <p:childTnLst>
                  <p:par>
                    <p:cTn id="81" fill="hold">
                      <p:stCondLst>
                        <p:cond delay="0"/>
                      </p:stCondLst>
                      <p:childTnLst>
                        <p:par>
                          <p:cTn id="82" fill="hold">
                            <p:stCondLst>
                              <p:cond delay="0"/>
                            </p:stCondLst>
                            <p:childTnLst>
                              <p:par>
                                <p:cTn id="83" presetID="10" presetClass="exit" presetSubtype="0" fill="hold" grpId="0" nodeType="clickEffect">
                                  <p:stCondLst>
                                    <p:cond delay="0"/>
                                  </p:stCondLst>
                                  <p:childTnLst>
                                    <p:animEffect transition="out" filter="fade">
                                      <p:cBhvr>
                                        <p:cTn id="84" dur="500"/>
                                        <p:tgtEl>
                                          <p:spTgt spid="25"/>
                                        </p:tgtEl>
                                      </p:cBhvr>
                                    </p:animEffect>
                                    <p:set>
                                      <p:cBhvr>
                                        <p:cTn id="85"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86" restart="whenNotActive" fill="hold" evtFilter="cancelBubble" nodeType="interactiveSeq">
                <p:stCondLst>
                  <p:cond evt="onClick" delay="0">
                    <p:tgtEl>
                      <p:spTgt spid="26"/>
                    </p:tgtEl>
                  </p:cond>
                </p:stCondLst>
                <p:endSync evt="end" delay="0">
                  <p:rtn val="all"/>
                </p:endSync>
                <p:childTnLst>
                  <p:par>
                    <p:cTn id="87" fill="hold">
                      <p:stCondLst>
                        <p:cond delay="0"/>
                      </p:stCondLst>
                      <p:childTnLst>
                        <p:par>
                          <p:cTn id="88" fill="hold">
                            <p:stCondLst>
                              <p:cond delay="0"/>
                            </p:stCondLst>
                            <p:childTnLst>
                              <p:par>
                                <p:cTn id="89" presetID="10" presetClass="exit" presetSubtype="0" fill="hold" grpId="0" nodeType="clickEffect">
                                  <p:stCondLst>
                                    <p:cond delay="0"/>
                                  </p:stCondLst>
                                  <p:childTnLst>
                                    <p:animEffect transition="out" filter="fade">
                                      <p:cBhvr>
                                        <p:cTn id="90" dur="500"/>
                                        <p:tgtEl>
                                          <p:spTgt spid="26"/>
                                        </p:tgtEl>
                                      </p:cBhvr>
                                    </p:animEffect>
                                    <p:set>
                                      <p:cBhvr>
                                        <p:cTn id="91"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92" restart="whenNotActive" fill="hold" evtFilter="cancelBubble" nodeType="interactiveSeq">
                <p:stCondLst>
                  <p:cond evt="onClick" delay="0">
                    <p:tgtEl>
                      <p:spTgt spid="27"/>
                    </p:tgtEl>
                  </p:cond>
                </p:stCondLst>
                <p:endSync evt="end" delay="0">
                  <p:rtn val="all"/>
                </p:endSync>
                <p:childTnLst>
                  <p:par>
                    <p:cTn id="93" fill="hold">
                      <p:stCondLst>
                        <p:cond delay="0"/>
                      </p:stCondLst>
                      <p:childTnLst>
                        <p:par>
                          <p:cTn id="94" fill="hold">
                            <p:stCondLst>
                              <p:cond delay="0"/>
                            </p:stCondLst>
                            <p:childTnLst>
                              <p:par>
                                <p:cTn id="95" presetID="10" presetClass="exit" presetSubtype="0" fill="hold" grpId="0" nodeType="clickEffect">
                                  <p:stCondLst>
                                    <p:cond delay="0"/>
                                  </p:stCondLst>
                                  <p:childTnLst>
                                    <p:animEffect transition="out" filter="fade">
                                      <p:cBhvr>
                                        <p:cTn id="96" dur="500"/>
                                        <p:tgtEl>
                                          <p:spTgt spid="27"/>
                                        </p:tgtEl>
                                      </p:cBhvr>
                                    </p:animEffect>
                                    <p:set>
                                      <p:cBhvr>
                                        <p:cTn id="97"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98" restart="whenNotActive" fill="hold" evtFilter="cancelBubble" nodeType="interactiveSeq">
                <p:stCondLst>
                  <p:cond evt="onClick" delay="0">
                    <p:tgtEl>
                      <p:spTgt spid="28"/>
                    </p:tgtEl>
                  </p:cond>
                </p:stCondLst>
                <p:endSync evt="end" delay="0">
                  <p:rtn val="all"/>
                </p:endSync>
                <p:childTnLst>
                  <p:par>
                    <p:cTn id="99" fill="hold">
                      <p:stCondLst>
                        <p:cond delay="0"/>
                      </p:stCondLst>
                      <p:childTnLst>
                        <p:par>
                          <p:cTn id="100" fill="hold">
                            <p:stCondLst>
                              <p:cond delay="0"/>
                            </p:stCondLst>
                            <p:childTnLst>
                              <p:par>
                                <p:cTn id="101" presetID="10" presetClass="exit" presetSubtype="0" fill="hold" grpId="0" nodeType="clickEffect">
                                  <p:stCondLst>
                                    <p:cond delay="0"/>
                                  </p:stCondLst>
                                  <p:childTnLst>
                                    <p:animEffect transition="out" filter="fade">
                                      <p:cBhvr>
                                        <p:cTn id="102" dur="500"/>
                                        <p:tgtEl>
                                          <p:spTgt spid="28"/>
                                        </p:tgtEl>
                                      </p:cBhvr>
                                    </p:animEffect>
                                    <p:set>
                                      <p:cBhvr>
                                        <p:cTn id="103"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104" restart="whenNotActive" fill="hold" evtFilter="cancelBubble" nodeType="interactiveSeq">
                <p:stCondLst>
                  <p:cond evt="onClick" delay="0">
                    <p:tgtEl>
                      <p:spTgt spid="29"/>
                    </p:tgtEl>
                  </p:cond>
                </p:stCondLst>
                <p:endSync evt="end" delay="0">
                  <p:rtn val="all"/>
                </p:endSync>
                <p:childTnLst>
                  <p:par>
                    <p:cTn id="105" fill="hold">
                      <p:stCondLst>
                        <p:cond delay="0"/>
                      </p:stCondLst>
                      <p:childTnLst>
                        <p:par>
                          <p:cTn id="106" fill="hold">
                            <p:stCondLst>
                              <p:cond delay="0"/>
                            </p:stCondLst>
                            <p:childTnLst>
                              <p:par>
                                <p:cTn id="107" presetID="10" presetClass="exit" presetSubtype="0" fill="hold" grpId="0" nodeType="clickEffect">
                                  <p:stCondLst>
                                    <p:cond delay="0"/>
                                  </p:stCondLst>
                                  <p:childTnLst>
                                    <p:animEffect transition="out" filter="fade">
                                      <p:cBhvr>
                                        <p:cTn id="108" dur="500"/>
                                        <p:tgtEl>
                                          <p:spTgt spid="29"/>
                                        </p:tgtEl>
                                      </p:cBhvr>
                                    </p:animEffect>
                                    <p:set>
                                      <p:cBhvr>
                                        <p:cTn id="109"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childTnLst>
        </p:cTn>
      </p:par>
    </p:tnLst>
    <p:bldLst>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solidFill>
                  <a:srgbClr val="92D050"/>
                </a:solidFill>
              </a:rPr>
              <a:t>Year 7 </a:t>
            </a:r>
            <a:r>
              <a:rPr lang="en-GB" dirty="0"/>
              <a:t>Frequency Diagrams</a:t>
            </a:r>
          </a:p>
        </p:txBody>
      </p:sp>
      <p:sp>
        <p:nvSpPr>
          <p:cNvPr id="3" name="Subtitle 2"/>
          <p:cNvSpPr>
            <a:spLocks noGrp="1"/>
          </p:cNvSpPr>
          <p:nvPr>
            <p:ph type="subTitle" idx="1"/>
          </p:nvPr>
        </p:nvSpPr>
        <p:spPr>
          <a:xfrm>
            <a:off x="1079612" y="3645024"/>
            <a:ext cx="6984776" cy="1417712"/>
          </a:xfrm>
        </p:spPr>
        <p:txBody>
          <a:bodyPr>
            <a:normAutofit/>
          </a:bodyPr>
          <a:lstStyle/>
          <a:p>
            <a:r>
              <a:rPr lang="en-GB" sz="2800" dirty="0"/>
              <a:t>Dr J Frost (jfrost@tiffin.kingston.sch.uk) </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0" name="Picture 2" descr="E:\TiffinSchoolLogoSm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212" y="111910"/>
            <a:ext cx="1008112" cy="101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67868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0"/>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Frequency Diagrams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251520" y="908720"/>
            <a:ext cx="8352928" cy="1200329"/>
          </a:xfrm>
          <a:prstGeom prst="rect">
            <a:avLst/>
          </a:prstGeom>
          <a:noFill/>
        </p:spPr>
        <p:txBody>
          <a:bodyPr wrap="square" rtlCol="0">
            <a:spAutoFit/>
          </a:bodyPr>
          <a:lstStyle/>
          <a:p>
            <a:r>
              <a:rPr lang="en-GB" dirty="0"/>
              <a:t>When we record data, we may record the number of times we saw a value (we’d use a ‘tally’ when collecting the data) – this is known as the </a:t>
            </a:r>
            <a:r>
              <a:rPr lang="en-GB" b="1" dirty="0"/>
              <a:t>frequency</a:t>
            </a:r>
            <a:r>
              <a:rPr lang="en-GB" dirty="0"/>
              <a:t>.</a:t>
            </a:r>
          </a:p>
          <a:p>
            <a:endParaRPr lang="en-GB" dirty="0"/>
          </a:p>
          <a:p>
            <a:r>
              <a:rPr lang="en-GB" dirty="0"/>
              <a:t>A </a:t>
            </a:r>
            <a:r>
              <a:rPr lang="en-GB" b="1" dirty="0"/>
              <a:t>frequency table </a:t>
            </a:r>
            <a:r>
              <a:rPr lang="en-GB" dirty="0"/>
              <a:t>might show </a:t>
            </a:r>
            <a:r>
              <a:rPr lang="en-GB" b="1" dirty="0"/>
              <a:t>ungrouped</a:t>
            </a:r>
            <a:r>
              <a:rPr lang="en-GB" dirty="0"/>
              <a:t> or </a:t>
            </a:r>
            <a:r>
              <a:rPr lang="en-GB" b="1" dirty="0"/>
              <a:t>grouped</a:t>
            </a:r>
            <a:r>
              <a:rPr lang="en-GB" dirty="0"/>
              <a:t> data:</a:t>
            </a:r>
          </a:p>
        </p:txBody>
      </p:sp>
      <p:sp>
        <p:nvSpPr>
          <p:cNvPr id="6" name="Rectangle 5"/>
          <p:cNvSpPr/>
          <p:nvPr/>
        </p:nvSpPr>
        <p:spPr>
          <a:xfrm>
            <a:off x="432048" y="4581128"/>
            <a:ext cx="7668344" cy="369332"/>
          </a:xfrm>
          <a:prstGeom prst="rect">
            <a:avLst/>
          </a:prstGeom>
        </p:spPr>
        <p:txBody>
          <a:bodyPr wrap="square">
            <a:spAutoFit/>
          </a:bodyPr>
          <a:lstStyle/>
          <a:p>
            <a:r>
              <a:rPr lang="en-GB" dirty="0"/>
              <a:t>A </a:t>
            </a:r>
            <a:r>
              <a:rPr lang="en-GB" b="1" dirty="0"/>
              <a:t>Frequency Diagram </a:t>
            </a:r>
            <a:r>
              <a:rPr lang="en-GB" dirty="0"/>
              <a:t>are charts where the vertical axis shows the frequency.</a:t>
            </a:r>
          </a:p>
        </p:txBody>
      </p:sp>
      <p:graphicFrame>
        <p:nvGraphicFramePr>
          <p:cNvPr id="7" name="Table 6"/>
          <p:cNvGraphicFramePr>
            <a:graphicFrameLocks noGrp="1"/>
          </p:cNvGraphicFramePr>
          <p:nvPr>
            <p:extLst>
              <p:ext uri="{D42A27DB-BD31-4B8C-83A1-F6EECF244321}">
                <p14:modId xmlns:p14="http://schemas.microsoft.com/office/powerpoint/2010/main" val="1503454932"/>
              </p:ext>
            </p:extLst>
          </p:nvPr>
        </p:nvGraphicFramePr>
        <p:xfrm>
          <a:off x="737256" y="2852936"/>
          <a:ext cx="3096344" cy="1483360"/>
        </p:xfrm>
        <a:graphic>
          <a:graphicData uri="http://schemas.openxmlformats.org/drawingml/2006/table">
            <a:tbl>
              <a:tblPr firstRow="1" bandRow="1">
                <a:tableStyleId>{073A0DAA-6AF3-43AB-8588-CEC1D06C72B9}</a:tableStyleId>
              </a:tblPr>
              <a:tblGrid>
                <a:gridCol w="1584176">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tblGrid>
              <a:tr h="370840">
                <a:tc>
                  <a:txBody>
                    <a:bodyPr/>
                    <a:lstStyle/>
                    <a:p>
                      <a:r>
                        <a:rPr lang="en-GB" dirty="0"/>
                        <a:t>Shoe Size</a:t>
                      </a:r>
                    </a:p>
                  </a:txBody>
                  <a:tcPr/>
                </a:tc>
                <a:tc>
                  <a:txBody>
                    <a:bodyPr/>
                    <a:lstStyle/>
                    <a:p>
                      <a:r>
                        <a:rPr lang="en-GB" dirty="0"/>
                        <a:t>Frequency</a:t>
                      </a:r>
                    </a:p>
                  </a:txBody>
                  <a:tcPr/>
                </a:tc>
                <a:extLst>
                  <a:ext uri="{0D108BD9-81ED-4DB2-BD59-A6C34878D82A}">
                    <a16:rowId xmlns:a16="http://schemas.microsoft.com/office/drawing/2014/main" val="10000"/>
                  </a:ext>
                </a:extLst>
              </a:tr>
              <a:tr h="370840">
                <a:tc>
                  <a:txBody>
                    <a:bodyPr/>
                    <a:lstStyle/>
                    <a:p>
                      <a:r>
                        <a:rPr lang="en-GB" dirty="0"/>
                        <a:t>12</a:t>
                      </a:r>
                      <a:r>
                        <a:rPr lang="en-GB" baseline="0" dirty="0"/>
                        <a:t> ½ </a:t>
                      </a:r>
                      <a:endParaRPr lang="en-GB" dirty="0"/>
                    </a:p>
                  </a:txBody>
                  <a:tcPr/>
                </a:tc>
                <a:tc>
                  <a:txBody>
                    <a:bodyPr/>
                    <a:lstStyle/>
                    <a:p>
                      <a:r>
                        <a:rPr lang="en-GB" dirty="0"/>
                        <a:t>4</a:t>
                      </a:r>
                    </a:p>
                  </a:txBody>
                  <a:tcPr/>
                </a:tc>
                <a:extLst>
                  <a:ext uri="{0D108BD9-81ED-4DB2-BD59-A6C34878D82A}">
                    <a16:rowId xmlns:a16="http://schemas.microsoft.com/office/drawing/2014/main" val="10001"/>
                  </a:ext>
                </a:extLst>
              </a:tr>
              <a:tr h="370840">
                <a:tc>
                  <a:txBody>
                    <a:bodyPr/>
                    <a:lstStyle/>
                    <a:p>
                      <a:r>
                        <a:rPr lang="en-GB" dirty="0"/>
                        <a:t>13</a:t>
                      </a:r>
                    </a:p>
                  </a:txBody>
                  <a:tcPr/>
                </a:tc>
                <a:tc>
                  <a:txBody>
                    <a:bodyPr/>
                    <a:lstStyle/>
                    <a:p>
                      <a:r>
                        <a:rPr lang="en-GB" dirty="0"/>
                        <a:t>10</a:t>
                      </a:r>
                    </a:p>
                  </a:txBody>
                  <a:tcPr/>
                </a:tc>
                <a:extLst>
                  <a:ext uri="{0D108BD9-81ED-4DB2-BD59-A6C34878D82A}">
                    <a16:rowId xmlns:a16="http://schemas.microsoft.com/office/drawing/2014/main" val="10002"/>
                  </a:ext>
                </a:extLst>
              </a:tr>
              <a:tr h="370840">
                <a:tc>
                  <a:txBody>
                    <a:bodyPr/>
                    <a:lstStyle/>
                    <a:p>
                      <a:r>
                        <a:rPr lang="en-GB" dirty="0"/>
                        <a:t>13</a:t>
                      </a:r>
                      <a:r>
                        <a:rPr lang="en-GB" baseline="0" dirty="0"/>
                        <a:t> ½ </a:t>
                      </a:r>
                      <a:endParaRPr lang="en-GB" dirty="0"/>
                    </a:p>
                  </a:txBody>
                  <a:tcPr/>
                </a:tc>
                <a:tc>
                  <a:txBody>
                    <a:bodyPr/>
                    <a:lstStyle/>
                    <a:p>
                      <a:r>
                        <a:rPr lang="en-GB" dirty="0"/>
                        <a:t>6</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graphicFrame>
            <p:nvGraphicFramePr>
              <p:cNvPr id="8" name="Table 7"/>
              <p:cNvGraphicFramePr>
                <a:graphicFrameLocks noGrp="1"/>
              </p:cNvGraphicFramePr>
              <p:nvPr>
                <p:extLst>
                  <p:ext uri="{D42A27DB-BD31-4B8C-83A1-F6EECF244321}">
                    <p14:modId xmlns:p14="http://schemas.microsoft.com/office/powerpoint/2010/main" val="1338639459"/>
                  </p:ext>
                </p:extLst>
              </p:nvPr>
            </p:nvGraphicFramePr>
            <p:xfrm>
              <a:off x="5004048" y="2852936"/>
              <a:ext cx="3314743" cy="1483360"/>
            </p:xfrm>
            <a:graphic>
              <a:graphicData uri="http://schemas.openxmlformats.org/drawingml/2006/table">
                <a:tbl>
                  <a:tblPr firstRow="1" bandRow="1">
                    <a:tableStyleId>{073A0DAA-6AF3-43AB-8588-CEC1D06C72B9}</a:tableStyleId>
                  </a:tblPr>
                  <a:tblGrid>
                    <a:gridCol w="1802575">
                      <a:extLst>
                        <a:ext uri="{9D8B030D-6E8A-4147-A177-3AD203B41FA5}">
                          <a16:colId xmlns:a16="http://schemas.microsoft.com/office/drawing/2014/main" val="20000"/>
                        </a:ext>
                      </a:extLst>
                    </a:gridCol>
                    <a:gridCol w="1512168">
                      <a:extLst>
                        <a:ext uri="{9D8B030D-6E8A-4147-A177-3AD203B41FA5}">
                          <a16:colId xmlns:a16="http://schemas.microsoft.com/office/drawing/2014/main" val="20001"/>
                        </a:ext>
                      </a:extLst>
                    </a:gridCol>
                  </a:tblGrid>
                  <a:tr h="370840">
                    <a:tc>
                      <a:txBody>
                        <a:bodyPr/>
                        <a:lstStyle/>
                        <a:p>
                          <a:r>
                            <a:rPr lang="en-GB" dirty="0"/>
                            <a:t>Time </a:t>
                          </a:r>
                          <a14:m>
                            <m:oMath xmlns:m="http://schemas.openxmlformats.org/officeDocument/2006/math">
                              <m:r>
                                <a:rPr lang="en-GB" b="1" i="1" smtClean="0">
                                  <a:latin typeface="Cambria Math" panose="02040503050406030204" pitchFamily="18" charset="0"/>
                                </a:rPr>
                                <m:t>𝒕</m:t>
                              </m:r>
                            </m:oMath>
                          </a14:m>
                          <a:r>
                            <a:rPr lang="en-GB" dirty="0"/>
                            <a:t> (seconds)</a:t>
                          </a:r>
                        </a:p>
                      </a:txBody>
                      <a:tcPr/>
                    </a:tc>
                    <a:tc>
                      <a:txBody>
                        <a:bodyPr/>
                        <a:lstStyle/>
                        <a:p>
                          <a:r>
                            <a:rPr lang="en-GB" dirty="0"/>
                            <a:t>Frequency</a:t>
                          </a:r>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10≤</m:t>
                                </m:r>
                                <m:r>
                                  <a:rPr lang="en-GB" b="0" i="1" smtClean="0">
                                    <a:latin typeface="Cambria Math" panose="02040503050406030204" pitchFamily="18" charset="0"/>
                                  </a:rPr>
                                  <m:t>𝑡</m:t>
                                </m:r>
                                <m:r>
                                  <a:rPr lang="en-GB" b="0" i="1" smtClean="0">
                                    <a:latin typeface="Cambria Math" panose="02040503050406030204" pitchFamily="18" charset="0"/>
                                  </a:rPr>
                                  <m:t>&lt;15</m:t>
                                </m:r>
                              </m:oMath>
                            </m:oMathPara>
                          </a14:m>
                          <a:endParaRPr lang="en-GB" dirty="0"/>
                        </a:p>
                      </a:txBody>
                      <a:tcPr/>
                    </a:tc>
                    <a:tc>
                      <a:txBody>
                        <a:bodyPr/>
                        <a:lstStyle/>
                        <a:p>
                          <a:r>
                            <a:rPr lang="en-GB" dirty="0"/>
                            <a:t>9</a:t>
                          </a:r>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15≤</m:t>
                                </m:r>
                                <m:r>
                                  <a:rPr lang="en-GB" b="0" i="1" smtClean="0">
                                    <a:latin typeface="Cambria Math" panose="02040503050406030204" pitchFamily="18" charset="0"/>
                                  </a:rPr>
                                  <m:t>𝑡</m:t>
                                </m:r>
                                <m:r>
                                  <a:rPr lang="en-GB" b="0" i="1" smtClean="0">
                                    <a:latin typeface="Cambria Math" panose="02040503050406030204" pitchFamily="18" charset="0"/>
                                  </a:rPr>
                                  <m:t>&lt;20</m:t>
                                </m:r>
                              </m:oMath>
                            </m:oMathPara>
                          </a14:m>
                          <a:endParaRPr lang="en-GB" dirty="0"/>
                        </a:p>
                      </a:txBody>
                      <a:tcPr/>
                    </a:tc>
                    <a:tc>
                      <a:txBody>
                        <a:bodyPr/>
                        <a:lstStyle/>
                        <a:p>
                          <a:r>
                            <a:rPr lang="en-GB" dirty="0"/>
                            <a:t>1402</a:t>
                          </a:r>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20≤</m:t>
                                </m:r>
                                <m:r>
                                  <a:rPr lang="en-GB" b="0" i="1" smtClean="0">
                                    <a:latin typeface="Cambria Math" panose="02040503050406030204" pitchFamily="18" charset="0"/>
                                  </a:rPr>
                                  <m:t>𝑡</m:t>
                                </m:r>
                                <m:r>
                                  <a:rPr lang="en-GB" b="0" i="1" smtClean="0">
                                    <a:latin typeface="Cambria Math" panose="02040503050406030204" pitchFamily="18" charset="0"/>
                                  </a:rPr>
                                  <m:t>&lt;25</m:t>
                                </m:r>
                              </m:oMath>
                            </m:oMathPara>
                          </a14:m>
                          <a:endParaRPr lang="en-GB" dirty="0"/>
                        </a:p>
                      </a:txBody>
                      <a:tcPr/>
                    </a:tc>
                    <a:tc>
                      <a:txBody>
                        <a:bodyPr/>
                        <a:lstStyle/>
                        <a:p>
                          <a:r>
                            <a:rPr lang="en-GB" dirty="0"/>
                            <a:t>1</a:t>
                          </a:r>
                        </a:p>
                      </a:txBody>
                      <a:tcPr/>
                    </a:tc>
                    <a:extLst>
                      <a:ext uri="{0D108BD9-81ED-4DB2-BD59-A6C34878D82A}">
                        <a16:rowId xmlns:a16="http://schemas.microsoft.com/office/drawing/2014/main" val="10003"/>
                      </a:ext>
                    </a:extLst>
                  </a:tr>
                </a:tbl>
              </a:graphicData>
            </a:graphic>
          </p:graphicFrame>
        </mc:Choice>
        <mc:Fallback xmlns="">
          <p:graphicFrame>
            <p:nvGraphicFramePr>
              <p:cNvPr id="8" name="Table 7"/>
              <p:cNvGraphicFramePr>
                <a:graphicFrameLocks noGrp="1"/>
              </p:cNvGraphicFramePr>
              <p:nvPr>
                <p:extLst>
                  <p:ext uri="{D42A27DB-BD31-4B8C-83A1-F6EECF244321}">
                    <p14:modId xmlns:p14="http://schemas.microsoft.com/office/powerpoint/2010/main" val="1338639459"/>
                  </p:ext>
                </p:extLst>
              </p:nvPr>
            </p:nvGraphicFramePr>
            <p:xfrm>
              <a:off x="5004048" y="2852936"/>
              <a:ext cx="3314743" cy="1483360"/>
            </p:xfrm>
            <a:graphic>
              <a:graphicData uri="http://schemas.openxmlformats.org/drawingml/2006/table">
                <a:tbl>
                  <a:tblPr firstRow="1" bandRow="1">
                    <a:tableStyleId>{073A0DAA-6AF3-43AB-8588-CEC1D06C72B9}</a:tableStyleId>
                  </a:tblPr>
                  <a:tblGrid>
                    <a:gridCol w="1802575"/>
                    <a:gridCol w="1512168"/>
                  </a:tblGrid>
                  <a:tr h="370840">
                    <a:tc>
                      <a:txBody>
                        <a:bodyPr/>
                        <a:lstStyle/>
                        <a:p>
                          <a:endParaRPr lang="en-US"/>
                        </a:p>
                      </a:txBody>
                      <a:tcPr>
                        <a:blipFill rotWithShape="0">
                          <a:blip r:embed="rId2"/>
                          <a:stretch>
                            <a:fillRect l="-338" t="-8197" r="-85473" b="-324590"/>
                          </a:stretch>
                        </a:blipFill>
                      </a:tcPr>
                    </a:tc>
                    <a:tc>
                      <a:txBody>
                        <a:bodyPr/>
                        <a:lstStyle/>
                        <a:p>
                          <a:r>
                            <a:rPr lang="en-GB" dirty="0" smtClean="0"/>
                            <a:t>Frequency</a:t>
                          </a:r>
                          <a:endParaRPr lang="en-GB" dirty="0"/>
                        </a:p>
                      </a:txBody>
                      <a:tcPr/>
                    </a:tc>
                  </a:tr>
                  <a:tr h="370840">
                    <a:tc>
                      <a:txBody>
                        <a:bodyPr/>
                        <a:lstStyle/>
                        <a:p>
                          <a:endParaRPr lang="en-US"/>
                        </a:p>
                      </a:txBody>
                      <a:tcPr>
                        <a:blipFill rotWithShape="0">
                          <a:blip r:embed="rId2"/>
                          <a:stretch>
                            <a:fillRect l="-338" t="-108197" r="-85473" b="-224590"/>
                          </a:stretch>
                        </a:blipFill>
                      </a:tcPr>
                    </a:tc>
                    <a:tc>
                      <a:txBody>
                        <a:bodyPr/>
                        <a:lstStyle/>
                        <a:p>
                          <a:r>
                            <a:rPr lang="en-GB" dirty="0" smtClean="0"/>
                            <a:t>9</a:t>
                          </a:r>
                          <a:endParaRPr lang="en-GB" dirty="0"/>
                        </a:p>
                      </a:txBody>
                      <a:tcPr/>
                    </a:tc>
                  </a:tr>
                  <a:tr h="370840">
                    <a:tc>
                      <a:txBody>
                        <a:bodyPr/>
                        <a:lstStyle/>
                        <a:p>
                          <a:endParaRPr lang="en-US"/>
                        </a:p>
                      </a:txBody>
                      <a:tcPr>
                        <a:blipFill rotWithShape="0">
                          <a:blip r:embed="rId2"/>
                          <a:stretch>
                            <a:fillRect l="-338" t="-208197" r="-85473" b="-124590"/>
                          </a:stretch>
                        </a:blipFill>
                      </a:tcPr>
                    </a:tc>
                    <a:tc>
                      <a:txBody>
                        <a:bodyPr/>
                        <a:lstStyle/>
                        <a:p>
                          <a:r>
                            <a:rPr lang="en-GB" dirty="0" smtClean="0"/>
                            <a:t>1402</a:t>
                          </a:r>
                          <a:endParaRPr lang="en-GB" dirty="0"/>
                        </a:p>
                      </a:txBody>
                      <a:tcPr/>
                    </a:tc>
                  </a:tr>
                  <a:tr h="370840">
                    <a:tc>
                      <a:txBody>
                        <a:bodyPr/>
                        <a:lstStyle/>
                        <a:p>
                          <a:endParaRPr lang="en-US"/>
                        </a:p>
                      </a:txBody>
                      <a:tcPr>
                        <a:blipFill rotWithShape="0">
                          <a:blip r:embed="rId2"/>
                          <a:stretch>
                            <a:fillRect l="-338" t="-308197" r="-85473" b="-24590"/>
                          </a:stretch>
                        </a:blipFill>
                      </a:tcPr>
                    </a:tc>
                    <a:tc>
                      <a:txBody>
                        <a:bodyPr/>
                        <a:lstStyle/>
                        <a:p>
                          <a:r>
                            <a:rPr lang="en-GB" dirty="0" smtClean="0"/>
                            <a:t>1</a:t>
                          </a:r>
                          <a:endParaRPr lang="en-GB" dirty="0"/>
                        </a:p>
                      </a:txBody>
                      <a:tcPr/>
                    </a:tc>
                  </a:tr>
                </a:tbl>
              </a:graphicData>
            </a:graphic>
          </p:graphicFrame>
        </mc:Fallback>
      </mc:AlternateContent>
      <p:sp>
        <p:nvSpPr>
          <p:cNvPr id="9" name="TextBox 8"/>
          <p:cNvSpPr txBox="1"/>
          <p:nvPr/>
        </p:nvSpPr>
        <p:spPr>
          <a:xfrm>
            <a:off x="743219" y="2334391"/>
            <a:ext cx="2016224"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Ungrouped Data</a:t>
            </a:r>
          </a:p>
        </p:txBody>
      </p:sp>
      <p:sp>
        <p:nvSpPr>
          <p:cNvPr id="10" name="TextBox 9"/>
          <p:cNvSpPr txBox="1"/>
          <p:nvPr/>
        </p:nvSpPr>
        <p:spPr>
          <a:xfrm>
            <a:off x="5004048" y="2316733"/>
            <a:ext cx="2016224" cy="369332"/>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Grouped Data</a:t>
            </a:r>
          </a:p>
        </p:txBody>
      </p:sp>
      <p:cxnSp>
        <p:nvCxnSpPr>
          <p:cNvPr id="12" name="Straight Arrow Connector 11"/>
          <p:cNvCxnSpPr/>
          <p:nvPr/>
        </p:nvCxnSpPr>
        <p:spPr>
          <a:xfrm flipV="1">
            <a:off x="3419872" y="5085184"/>
            <a:ext cx="0" cy="151216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4" name="Straight Arrow Connector 13"/>
          <p:cNvCxnSpPr/>
          <p:nvPr/>
        </p:nvCxnSpPr>
        <p:spPr>
          <a:xfrm>
            <a:off x="3419872" y="6597352"/>
            <a:ext cx="237626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6" name="TextBox 15"/>
          <p:cNvSpPr txBox="1"/>
          <p:nvPr/>
        </p:nvSpPr>
        <p:spPr>
          <a:xfrm rot="16200000">
            <a:off x="2324317" y="5685312"/>
            <a:ext cx="1768842" cy="369332"/>
          </a:xfrm>
          <a:prstGeom prst="rect">
            <a:avLst/>
          </a:prstGeom>
          <a:noFill/>
        </p:spPr>
        <p:txBody>
          <a:bodyPr wrap="square" rtlCol="0">
            <a:spAutoFit/>
          </a:bodyPr>
          <a:lstStyle/>
          <a:p>
            <a:pPr algn="ctr"/>
            <a:r>
              <a:rPr lang="en-GB" dirty="0"/>
              <a:t>frequency</a:t>
            </a:r>
          </a:p>
        </p:txBody>
      </p:sp>
    </p:spTree>
    <p:extLst>
      <p:ext uri="{BB962C8B-B14F-4D97-AF65-F5344CB8AC3E}">
        <p14:creationId xmlns:p14="http://schemas.microsoft.com/office/powerpoint/2010/main" val="3924744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500"/>
                                        <p:tgtEl>
                                          <p:spTgt spid="12"/>
                                        </p:tgtEl>
                                      </p:cBhvr>
                                    </p:animEffect>
                                  </p:childTnLst>
                                </p:cTn>
                              </p:par>
                              <p:par>
                                <p:cTn id="32" presetID="10" presetClass="entr" presetSubtype="0"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animBg="1"/>
      <p:bldP spid="10" grpId="0" animBg="1"/>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ight Arrow 19"/>
          <p:cNvSpPr/>
          <p:nvPr/>
        </p:nvSpPr>
        <p:spPr>
          <a:xfrm rot="1943820">
            <a:off x="4706031" y="392091"/>
            <a:ext cx="1072407" cy="5040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6" name="Right Arrow 5"/>
          <p:cNvSpPr/>
          <p:nvPr/>
        </p:nvSpPr>
        <p:spPr>
          <a:xfrm rot="8479291">
            <a:off x="2563145" y="537547"/>
            <a:ext cx="1072407" cy="50405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nvGrpSpPr>
          <p:cNvPr id="2" name="Group 30"/>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Types of Frequency Diagrams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5122" name="Picture 2" descr="http://www.lofoya.com/Data-Interpretation/Bar-Charts/_img/Bar-Chart-lq1.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09356" y="5332576"/>
            <a:ext cx="1993621" cy="129369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95536" y="1005299"/>
            <a:ext cx="2304256"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GB" sz="2000" b="1" dirty="0"/>
              <a:t>BAR CHART</a:t>
            </a:r>
          </a:p>
        </p:txBody>
      </p:sp>
      <p:sp>
        <p:nvSpPr>
          <p:cNvPr id="8" name="TextBox 7"/>
          <p:cNvSpPr txBox="1"/>
          <p:nvPr/>
        </p:nvSpPr>
        <p:spPr>
          <a:xfrm>
            <a:off x="395536" y="4165767"/>
            <a:ext cx="4501658" cy="1754326"/>
          </a:xfrm>
          <a:prstGeom prst="rect">
            <a:avLst/>
          </a:prstGeom>
          <a:noFill/>
        </p:spPr>
        <p:txBody>
          <a:bodyPr wrap="square" rtlCol="0">
            <a:spAutoFit/>
          </a:bodyPr>
          <a:lstStyle/>
          <a:p>
            <a:r>
              <a:rPr lang="en-GB" dirty="0">
                <a:latin typeface="Wingdings" panose="05000000000000000000" pitchFamily="2" charset="2"/>
              </a:rPr>
              <a:t>!</a:t>
            </a:r>
            <a:r>
              <a:rPr lang="en-GB" dirty="0"/>
              <a:t> Features:</a:t>
            </a:r>
          </a:p>
          <a:p>
            <a:pPr marL="285750" indent="-285750">
              <a:buFont typeface="Arial" panose="020B0604020202020204" pitchFamily="34" charset="0"/>
              <a:buChar char="•"/>
            </a:pPr>
            <a:r>
              <a:rPr lang="en-GB" dirty="0"/>
              <a:t>For </a:t>
            </a:r>
            <a:r>
              <a:rPr lang="en-GB" b="1" u="sng" dirty="0"/>
              <a:t>discrete</a:t>
            </a:r>
            <a:r>
              <a:rPr lang="en-GB" dirty="0"/>
              <a:t> data. Values written on horizontal axis.</a:t>
            </a:r>
          </a:p>
          <a:p>
            <a:pPr marL="285750" indent="-285750">
              <a:buFont typeface="Arial" panose="020B0604020202020204" pitchFamily="34" charset="0"/>
              <a:buChar char="•"/>
            </a:pPr>
            <a:r>
              <a:rPr lang="en-GB" dirty="0"/>
              <a:t>Gaps between bars (why?</a:t>
            </a:r>
            <a:br>
              <a:rPr lang="en-GB" dirty="0"/>
            </a:br>
            <a:r>
              <a:rPr lang="en-GB" dirty="0"/>
              <a:t>to emphasise values are discrete)</a:t>
            </a:r>
          </a:p>
          <a:p>
            <a:pPr marL="285750" indent="-285750">
              <a:buFont typeface="Arial" panose="020B0604020202020204" pitchFamily="34" charset="0"/>
              <a:buChar char="•"/>
            </a:pPr>
            <a:r>
              <a:rPr lang="en-GB" dirty="0"/>
              <a:t>Can have multiple sets of data.</a:t>
            </a:r>
          </a:p>
        </p:txBody>
      </p:sp>
      <p:graphicFrame>
        <p:nvGraphicFramePr>
          <p:cNvPr id="10" name="Chart 9"/>
          <p:cNvGraphicFramePr>
            <a:graphicFrameLocks/>
          </p:cNvGraphicFramePr>
          <p:nvPr>
            <p:extLst>
              <p:ext uri="{D42A27DB-BD31-4B8C-83A1-F6EECF244321}">
                <p14:modId xmlns:p14="http://schemas.microsoft.com/office/powerpoint/2010/main" val="2440122110"/>
              </p:ext>
            </p:extLst>
          </p:nvPr>
        </p:nvGraphicFramePr>
        <p:xfrm>
          <a:off x="179512" y="1405409"/>
          <a:ext cx="4248472" cy="2719499"/>
        </p:xfrm>
        <a:graphic>
          <a:graphicData uri="http://schemas.openxmlformats.org/drawingml/2006/chart">
            <c:chart xmlns:c="http://schemas.openxmlformats.org/drawingml/2006/chart" xmlns:r="http://schemas.openxmlformats.org/officeDocument/2006/relationships" r:id="rId3"/>
          </a:graphicData>
        </a:graphic>
      </p:graphicFrame>
      <p:sp>
        <p:nvSpPr>
          <p:cNvPr id="11" name="Rectangle 10"/>
          <p:cNvSpPr/>
          <p:nvPr/>
        </p:nvSpPr>
        <p:spPr>
          <a:xfrm>
            <a:off x="1095425" y="4475528"/>
            <a:ext cx="790525"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Rectangle 11"/>
          <p:cNvSpPr/>
          <p:nvPr/>
        </p:nvSpPr>
        <p:spPr>
          <a:xfrm>
            <a:off x="773596" y="5319182"/>
            <a:ext cx="3035374" cy="2880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9" name="TextBox 8"/>
          <p:cNvSpPr txBox="1"/>
          <p:nvPr/>
        </p:nvSpPr>
        <p:spPr>
          <a:xfrm>
            <a:off x="442352" y="5854035"/>
            <a:ext cx="3240360" cy="830997"/>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sz="1600" b="1" dirty="0"/>
              <a:t>Bro Note</a:t>
            </a:r>
            <a:r>
              <a:rPr lang="en-GB" sz="1600" dirty="0"/>
              <a:t>: Not all bar charts are frequency diagrams, e.g. if the vertical axis was “sales (£)”</a:t>
            </a:r>
          </a:p>
        </p:txBody>
      </p:sp>
      <p:sp>
        <p:nvSpPr>
          <p:cNvPr id="16" name="TextBox 15"/>
          <p:cNvSpPr txBox="1"/>
          <p:nvPr/>
        </p:nvSpPr>
        <p:spPr>
          <a:xfrm>
            <a:off x="5046351" y="1008023"/>
            <a:ext cx="2304256"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GB" sz="2000" b="1" dirty="0"/>
              <a:t>HISTOGRAM</a:t>
            </a:r>
          </a:p>
        </p:txBody>
      </p:sp>
      <p:sp>
        <p:nvSpPr>
          <p:cNvPr id="17" name="TextBox 16"/>
          <p:cNvSpPr txBox="1"/>
          <p:nvPr/>
        </p:nvSpPr>
        <p:spPr>
          <a:xfrm>
            <a:off x="5609634" y="4904431"/>
            <a:ext cx="3234061" cy="1754326"/>
          </a:xfrm>
          <a:prstGeom prst="rect">
            <a:avLst/>
          </a:prstGeom>
          <a:noFill/>
        </p:spPr>
        <p:txBody>
          <a:bodyPr wrap="square" rtlCol="0">
            <a:spAutoFit/>
          </a:bodyPr>
          <a:lstStyle/>
          <a:p>
            <a:r>
              <a:rPr lang="en-GB" dirty="0">
                <a:latin typeface="Wingdings" panose="05000000000000000000" pitchFamily="2" charset="2"/>
              </a:rPr>
              <a:t>!</a:t>
            </a:r>
            <a:r>
              <a:rPr lang="en-GB" dirty="0"/>
              <a:t> Features:</a:t>
            </a:r>
          </a:p>
          <a:p>
            <a:pPr marL="285750" indent="-285750">
              <a:buFont typeface="Arial" panose="020B0604020202020204" pitchFamily="34" charset="0"/>
              <a:buChar char="•"/>
            </a:pPr>
            <a:r>
              <a:rPr lang="en-GB" dirty="0"/>
              <a:t>For grouped </a:t>
            </a:r>
            <a:r>
              <a:rPr lang="en-GB" b="1" u="sng" dirty="0"/>
              <a:t>continuous</a:t>
            </a:r>
            <a:r>
              <a:rPr lang="en-GB" dirty="0"/>
              <a:t> data.</a:t>
            </a:r>
          </a:p>
          <a:p>
            <a:pPr marL="285750" indent="-285750">
              <a:buFont typeface="Arial" panose="020B0604020202020204" pitchFamily="34" charset="0"/>
              <a:buChar char="•"/>
            </a:pPr>
            <a:r>
              <a:rPr lang="en-GB" dirty="0"/>
              <a:t>No gaps between bars  (because data is continuous)</a:t>
            </a:r>
          </a:p>
          <a:p>
            <a:pPr marL="285750" indent="-285750">
              <a:buFont typeface="Arial" panose="020B0604020202020204" pitchFamily="34" charset="0"/>
              <a:buChar char="•"/>
            </a:pPr>
            <a:r>
              <a:rPr lang="en-GB" dirty="0"/>
              <a:t>Allows bars to be different widths.</a:t>
            </a:r>
          </a:p>
        </p:txBody>
      </p:sp>
      <p:cxnSp>
        <p:nvCxnSpPr>
          <p:cNvPr id="18" name="Straight Connector 17"/>
          <p:cNvCxnSpPr/>
          <p:nvPr/>
        </p:nvCxnSpPr>
        <p:spPr>
          <a:xfrm>
            <a:off x="5723314" y="4971047"/>
            <a:ext cx="190500" cy="190500"/>
          </a:xfrm>
          <a:prstGeom prst="line">
            <a:avLst/>
          </a:prstGeom>
        </p:spPr>
        <p:style>
          <a:lnRef idx="1">
            <a:schemeClr val="dk1"/>
          </a:lnRef>
          <a:fillRef idx="0">
            <a:schemeClr val="dk1"/>
          </a:fillRef>
          <a:effectRef idx="0">
            <a:schemeClr val="dk1"/>
          </a:effectRef>
          <a:fontRef idx="minor">
            <a:schemeClr val="tx1"/>
          </a:fontRef>
        </p:style>
      </p:cxnSp>
      <p:grpSp>
        <p:nvGrpSpPr>
          <p:cNvPr id="29" name="Group 28"/>
          <p:cNvGrpSpPr/>
          <p:nvPr/>
        </p:nvGrpSpPr>
        <p:grpSpPr>
          <a:xfrm>
            <a:off x="5046352" y="1525650"/>
            <a:ext cx="3797343" cy="3442279"/>
            <a:chOff x="5046352" y="1525650"/>
            <a:chExt cx="3797343" cy="3442279"/>
          </a:xfrm>
        </p:grpSpPr>
        <p:sp>
          <p:nvSpPr>
            <p:cNvPr id="21" name="Rectangle 20"/>
            <p:cNvSpPr/>
            <p:nvPr/>
          </p:nvSpPr>
          <p:spPr>
            <a:xfrm>
              <a:off x="7773075" y="3784609"/>
              <a:ext cx="786619" cy="612069"/>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GB"/>
            </a:p>
          </p:txBody>
        </p:sp>
        <p:sp>
          <p:nvSpPr>
            <p:cNvPr id="22" name="Rectangle 21"/>
            <p:cNvSpPr/>
            <p:nvPr/>
          </p:nvSpPr>
          <p:spPr>
            <a:xfrm>
              <a:off x="7187511" y="2389746"/>
              <a:ext cx="585564" cy="201622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23" name="TextBox 22"/>
            <p:cNvSpPr txBox="1"/>
            <p:nvPr/>
          </p:nvSpPr>
          <p:spPr>
            <a:xfrm>
              <a:off x="6475939" y="4598597"/>
              <a:ext cx="1224136" cy="369332"/>
            </a:xfrm>
            <a:prstGeom prst="rect">
              <a:avLst/>
            </a:prstGeom>
            <a:noFill/>
          </p:spPr>
          <p:txBody>
            <a:bodyPr wrap="square" rtlCol="0">
              <a:spAutoFit/>
            </a:bodyPr>
            <a:lstStyle/>
            <a:p>
              <a:pPr algn="ctr"/>
              <a:r>
                <a:rPr lang="en-GB" dirty="0"/>
                <a:t> Height (m)</a:t>
              </a:r>
            </a:p>
          </p:txBody>
        </p:sp>
        <p:sp>
          <p:nvSpPr>
            <p:cNvPr id="24" name="TextBox 23"/>
            <p:cNvSpPr txBox="1"/>
            <p:nvPr/>
          </p:nvSpPr>
          <p:spPr>
            <a:xfrm rot="16200000">
              <a:off x="4114893" y="2565118"/>
              <a:ext cx="2232249" cy="369332"/>
            </a:xfrm>
            <a:prstGeom prst="rect">
              <a:avLst/>
            </a:prstGeom>
            <a:noFill/>
          </p:spPr>
          <p:txBody>
            <a:bodyPr wrap="square" rtlCol="0">
              <a:spAutoFit/>
            </a:bodyPr>
            <a:lstStyle/>
            <a:p>
              <a:pPr algn="ctr"/>
              <a:r>
                <a:rPr lang="en-GB" dirty="0"/>
                <a:t> Frequency (Density)</a:t>
              </a:r>
            </a:p>
          </p:txBody>
        </p:sp>
        <p:sp>
          <p:nvSpPr>
            <p:cNvPr id="25" name="Rectangle 24"/>
            <p:cNvSpPr/>
            <p:nvPr/>
          </p:nvSpPr>
          <p:spPr>
            <a:xfrm>
              <a:off x="5459319" y="3325850"/>
              <a:ext cx="1152128" cy="10801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p:cNvSpPr/>
            <p:nvPr/>
          </p:nvSpPr>
          <p:spPr>
            <a:xfrm>
              <a:off x="6611447" y="1525650"/>
              <a:ext cx="576064" cy="286758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GB"/>
            </a:p>
          </p:txBody>
        </p:sp>
        <p:cxnSp>
          <p:nvCxnSpPr>
            <p:cNvPr id="27" name="Straight Arrow Connector 26"/>
            <p:cNvCxnSpPr/>
            <p:nvPr/>
          </p:nvCxnSpPr>
          <p:spPr>
            <a:xfrm>
              <a:off x="5459319" y="4405970"/>
              <a:ext cx="3384376" cy="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28" name="Straight Arrow Connector 27"/>
            <p:cNvCxnSpPr/>
            <p:nvPr/>
          </p:nvCxnSpPr>
          <p:spPr>
            <a:xfrm flipV="1">
              <a:off x="5459319" y="1536700"/>
              <a:ext cx="1681" cy="286927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sp>
          <p:nvSpPr>
            <p:cNvPr id="31" name="TextBox 30"/>
            <p:cNvSpPr txBox="1"/>
            <p:nvPr/>
          </p:nvSpPr>
          <p:spPr>
            <a:xfrm>
              <a:off x="5283274" y="4402033"/>
              <a:ext cx="3393182" cy="369332"/>
            </a:xfrm>
            <a:prstGeom prst="rect">
              <a:avLst/>
            </a:prstGeom>
            <a:noFill/>
          </p:spPr>
          <p:txBody>
            <a:bodyPr wrap="square" rtlCol="0">
              <a:spAutoFit/>
            </a:bodyPr>
            <a:lstStyle/>
            <a:p>
              <a:r>
                <a:rPr lang="en-GB" dirty="0"/>
                <a:t> 0       10      20       30       40      50</a:t>
              </a:r>
            </a:p>
          </p:txBody>
        </p:sp>
      </p:grpSp>
    </p:spTree>
    <p:extLst>
      <p:ext uri="{BB962C8B-B14F-4D97-AF65-F5344CB8AC3E}">
        <p14:creationId xmlns:p14="http://schemas.microsoft.com/office/powerpoint/2010/main" val="650411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animEffect transition="in" filter="fade">
                                      <p:cBhvr>
                                        <p:cTn id="19" dur="500"/>
                                        <p:tgtEl>
                                          <p:spTgt spid="8">
                                            <p:txEl>
                                              <p:pRg st="3" end="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122"/>
                                        </p:tgtEl>
                                        <p:attrNameLst>
                                          <p:attrName>style.visibility</p:attrName>
                                        </p:attrNameLst>
                                      </p:cBhvr>
                                      <p:to>
                                        <p:strVal val="visible"/>
                                      </p:to>
                                    </p:set>
                                    <p:animEffect transition="in" filter="fade">
                                      <p:cBhvr>
                                        <p:cTn id="22" dur="500"/>
                                        <p:tgtEl>
                                          <p:spTgt spid="512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grpId="0" nodeType="click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wipe(up)">
                                      <p:cBhvr>
                                        <p:cTn id="32" dur="500"/>
                                        <p:tgtEl>
                                          <p:spTgt spid="20"/>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fade">
                                      <p:cBhvr>
                                        <p:cTn id="36" dur="500"/>
                                        <p:tgtEl>
                                          <p:spTgt spid="16"/>
                                        </p:tgtEl>
                                      </p:cBhvr>
                                    </p:animEffect>
                                  </p:childTnLst>
                                </p:cTn>
                              </p:par>
                              <p:par>
                                <p:cTn id="37" presetID="10" presetClass="entr" presetSubtype="0" fill="hold" nodeType="with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fade">
                                      <p:cBhvr>
                                        <p:cTn id="39" dur="500"/>
                                        <p:tgtEl>
                                          <p:spTgt spid="29"/>
                                        </p:tgtEl>
                                      </p:cBhvr>
                                    </p:animEffect>
                                  </p:childTnLst>
                                </p:cTn>
                              </p:par>
                            </p:childTnLst>
                          </p:cTn>
                        </p:par>
                        <p:par>
                          <p:cTn id="40" fill="hold">
                            <p:stCondLst>
                              <p:cond delay="1000"/>
                            </p:stCondLst>
                            <p:childTnLst>
                              <p:par>
                                <p:cTn id="41" presetID="10" presetClass="entr" presetSubtype="0" fill="hold"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47" restart="whenNotActive" fill="hold" evtFilter="cancelBubble" nodeType="interactiveSeq">
                <p:stCondLst>
                  <p:cond evt="onClick" delay="0">
                    <p:tgtEl>
                      <p:spTgt spid="11"/>
                    </p:tgtEl>
                  </p:cond>
                </p:stCondLst>
                <p:endSync evt="end" delay="0">
                  <p:rtn val="all"/>
                </p:endSync>
                <p:childTnLst>
                  <p:par>
                    <p:cTn id="48" fill="hold">
                      <p:stCondLst>
                        <p:cond delay="0"/>
                      </p:stCondLst>
                      <p:childTnLst>
                        <p:par>
                          <p:cTn id="49" fill="hold">
                            <p:stCondLst>
                              <p:cond delay="0"/>
                            </p:stCondLst>
                            <p:childTnLst>
                              <p:par>
                                <p:cTn id="50" presetID="10" presetClass="exit" presetSubtype="0" fill="hold" nodeType="clickEffect">
                                  <p:stCondLst>
                                    <p:cond delay="0"/>
                                  </p:stCondLst>
                                  <p:childTnLst>
                                    <p:animEffect transition="out" filter="fade">
                                      <p:cBhvr>
                                        <p:cTn id="51" dur="500"/>
                                        <p:tgtEl>
                                          <p:spTgt spid="11"/>
                                        </p:tgtEl>
                                      </p:cBhvr>
                                    </p:animEffect>
                                    <p:set>
                                      <p:cBhvr>
                                        <p:cTn id="52"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53" restart="whenNotActive" fill="hold" evtFilter="cancelBubble" nodeType="interactiveSeq">
                <p:stCondLst>
                  <p:cond evt="onClick" delay="0">
                    <p:tgtEl>
                      <p:spTgt spid="12"/>
                    </p:tgtEl>
                  </p:cond>
                </p:stCondLst>
                <p:endSync evt="end" delay="0">
                  <p:rtn val="all"/>
                </p:endSync>
                <p:childTnLst>
                  <p:par>
                    <p:cTn id="54" fill="hold">
                      <p:stCondLst>
                        <p:cond delay="0"/>
                      </p:stCondLst>
                      <p:childTnLst>
                        <p:par>
                          <p:cTn id="55" fill="hold">
                            <p:stCondLst>
                              <p:cond delay="0"/>
                            </p:stCondLst>
                            <p:childTnLst>
                              <p:par>
                                <p:cTn id="56" presetID="10" presetClass="exit" presetSubtype="0" fill="hold" nodeType="clickEffect">
                                  <p:stCondLst>
                                    <p:cond delay="0"/>
                                  </p:stCondLst>
                                  <p:childTnLst>
                                    <p:animEffect transition="out" filter="fade">
                                      <p:cBhvr>
                                        <p:cTn id="57" dur="500"/>
                                        <p:tgtEl>
                                          <p:spTgt spid="12"/>
                                        </p:tgtEl>
                                      </p:cBhvr>
                                    </p:animEffect>
                                    <p:set>
                                      <p:cBhvr>
                                        <p:cTn id="58"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20" grpId="0" animBg="1"/>
      <p:bldP spid="11" grpId="0" animBg="1"/>
      <p:bldP spid="12" grpId="0" animBg="1"/>
      <p:bldP spid="9" grpId="0" animBg="1"/>
      <p:bldP spid="16" grpId="0" animBg="1"/>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5714CB21-18A3-41C1-8C98-8DE389B33C51}"/>
              </a:ext>
            </a:extLst>
          </p:cNvPr>
          <p:cNvSpPr/>
          <p:nvPr/>
        </p:nvSpPr>
        <p:spPr>
          <a:xfrm>
            <a:off x="12919" y="0"/>
            <a:ext cx="9142856" cy="6858000"/>
          </a:xfrm>
          <a:prstGeom prst="rect">
            <a:avLst/>
          </a:prstGeom>
          <a:pattFill prst="wdDnDiag">
            <a:fgClr>
              <a:schemeClr val="bg2"/>
            </a:fgClr>
            <a:bgClr>
              <a:schemeClr val="bg1"/>
            </a:bgClr>
          </a:patt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a:p>
        </p:txBody>
      </p:sp>
      <p:sp>
        <p:nvSpPr>
          <p:cNvPr id="10" name="Rectangle 9">
            <a:extLst>
              <a:ext uri="{FF2B5EF4-FFF2-40B4-BE49-F238E27FC236}">
                <a16:creationId xmlns:a16="http://schemas.microsoft.com/office/drawing/2014/main" id="{058741C1-22D1-4D32-BD74-1D551192F37D}"/>
              </a:ext>
            </a:extLst>
          </p:cNvPr>
          <p:cNvSpPr/>
          <p:nvPr/>
        </p:nvSpPr>
        <p:spPr>
          <a:xfrm>
            <a:off x="0" y="0"/>
            <a:ext cx="9155775" cy="1422050"/>
          </a:xfrm>
          <a:prstGeom prst="rect">
            <a:avLst/>
          </a:prstGeom>
          <a:solidFill>
            <a:schemeClr val="tx1">
              <a:alpha val="76000"/>
            </a:schemeClr>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p:cNvSpPr txBox="1"/>
          <p:nvPr/>
        </p:nvSpPr>
        <p:spPr>
          <a:xfrm>
            <a:off x="323148" y="217786"/>
            <a:ext cx="3816424" cy="954107"/>
          </a:xfrm>
          <a:prstGeom prst="rect">
            <a:avLst/>
          </a:prstGeom>
          <a:noFill/>
          <a:ln>
            <a:noFill/>
          </a:ln>
        </p:spPr>
        <p:txBody>
          <a:bodyPr wrap="square" rtlCol="0">
            <a:spAutoFit/>
          </a:bodyPr>
          <a:lstStyle/>
          <a:p>
            <a:r>
              <a:rPr lang="en-GB" sz="2400" b="1" dirty="0">
                <a:solidFill>
                  <a:schemeClr val="bg1"/>
                </a:solidFill>
              </a:rPr>
              <a:t>www.drfrostmaths.com</a:t>
            </a:r>
          </a:p>
          <a:p>
            <a:r>
              <a:rPr lang="en-GB" sz="1600" dirty="0">
                <a:solidFill>
                  <a:schemeClr val="bg1"/>
                </a:solidFill>
              </a:rPr>
              <a:t>Everything is </a:t>
            </a:r>
            <a:r>
              <a:rPr lang="en-GB" sz="1600" b="1" dirty="0">
                <a:solidFill>
                  <a:schemeClr val="bg1"/>
                </a:solidFill>
              </a:rPr>
              <a:t>completely free</a:t>
            </a:r>
            <a:r>
              <a:rPr lang="en-GB" sz="1600" dirty="0">
                <a:solidFill>
                  <a:schemeClr val="bg1"/>
                </a:solidFill>
              </a:rPr>
              <a:t>.</a:t>
            </a:r>
          </a:p>
          <a:p>
            <a:r>
              <a:rPr lang="en-GB" sz="1600" dirty="0">
                <a:solidFill>
                  <a:schemeClr val="bg1"/>
                </a:solidFill>
              </a:rPr>
              <a:t>Why not register?</a:t>
            </a:r>
          </a:p>
        </p:txBody>
      </p:sp>
      <p:pic>
        <p:nvPicPr>
          <p:cNvPr id="2" name="Picture 1">
            <a:extLst>
              <a:ext uri="{FF2B5EF4-FFF2-40B4-BE49-F238E27FC236}">
                <a16:creationId xmlns:a16="http://schemas.microsoft.com/office/drawing/2014/main" id="{0B6719D9-C52A-40F5-8E8A-C5418B569F61}"/>
              </a:ext>
            </a:extLst>
          </p:cNvPr>
          <p:cNvPicPr>
            <a:picLocks noChangeAspect="1"/>
          </p:cNvPicPr>
          <p:nvPr/>
        </p:nvPicPr>
        <p:blipFill>
          <a:blip r:embed="rId2"/>
          <a:stretch>
            <a:fillRect/>
          </a:stretch>
        </p:blipFill>
        <p:spPr>
          <a:xfrm>
            <a:off x="552499" y="1806461"/>
            <a:ext cx="5829955" cy="3383987"/>
          </a:xfrm>
          <a:prstGeom prst="rect">
            <a:avLst/>
          </a:prstGeom>
        </p:spPr>
      </p:pic>
      <p:pic>
        <p:nvPicPr>
          <p:cNvPr id="5" name="Picture 4">
            <a:extLst>
              <a:ext uri="{FF2B5EF4-FFF2-40B4-BE49-F238E27FC236}">
                <a16:creationId xmlns:a16="http://schemas.microsoft.com/office/drawing/2014/main" id="{24318D00-FABF-4754-8685-0247F6106EC4}"/>
              </a:ext>
            </a:extLst>
          </p:cNvPr>
          <p:cNvPicPr>
            <a:picLocks noChangeAspect="1"/>
          </p:cNvPicPr>
          <p:nvPr/>
        </p:nvPicPr>
        <p:blipFill>
          <a:blip r:embed="rId3"/>
          <a:stretch>
            <a:fillRect/>
          </a:stretch>
        </p:blipFill>
        <p:spPr>
          <a:xfrm>
            <a:off x="6124575" y="2827488"/>
            <a:ext cx="2458051" cy="1528359"/>
          </a:xfrm>
          <a:prstGeom prst="rect">
            <a:avLst/>
          </a:prstGeom>
        </p:spPr>
      </p:pic>
      <p:pic>
        <p:nvPicPr>
          <p:cNvPr id="6" name="Picture 5">
            <a:extLst>
              <a:ext uri="{FF2B5EF4-FFF2-40B4-BE49-F238E27FC236}">
                <a16:creationId xmlns:a16="http://schemas.microsoft.com/office/drawing/2014/main" id="{A3F790D7-2484-4BF2-B8CB-B653B6FDC8E6}"/>
              </a:ext>
            </a:extLst>
          </p:cNvPr>
          <p:cNvPicPr>
            <a:picLocks noChangeAspect="1"/>
          </p:cNvPicPr>
          <p:nvPr/>
        </p:nvPicPr>
        <p:blipFill>
          <a:blip r:embed="rId4"/>
          <a:stretch>
            <a:fillRect/>
          </a:stretch>
        </p:blipFill>
        <p:spPr>
          <a:xfrm>
            <a:off x="1602129" y="4873621"/>
            <a:ext cx="2946634" cy="1817923"/>
          </a:xfrm>
          <a:prstGeom prst="rect">
            <a:avLst/>
          </a:prstGeom>
        </p:spPr>
      </p:pic>
      <p:sp>
        <p:nvSpPr>
          <p:cNvPr id="4" name="TextBox 3">
            <a:extLst>
              <a:ext uri="{FF2B5EF4-FFF2-40B4-BE49-F238E27FC236}">
                <a16:creationId xmlns:a16="http://schemas.microsoft.com/office/drawing/2014/main" id="{427AEBDF-0ABA-43C2-BCF9-1A0DD8627790}"/>
              </a:ext>
            </a:extLst>
          </p:cNvPr>
          <p:cNvSpPr txBox="1"/>
          <p:nvPr/>
        </p:nvSpPr>
        <p:spPr>
          <a:xfrm>
            <a:off x="743444" y="6239336"/>
            <a:ext cx="1769021" cy="400110"/>
          </a:xfrm>
          <a:prstGeom prst="rect">
            <a:avLst/>
          </a:prstGeom>
          <a:solidFill>
            <a:schemeClr val="dk1">
              <a:alpha val="86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000" dirty="0"/>
              <a:t>Teaching videos with topic tests to check understanding.</a:t>
            </a:r>
          </a:p>
        </p:txBody>
      </p:sp>
      <p:pic>
        <p:nvPicPr>
          <p:cNvPr id="15" name="Picture 14">
            <a:extLst>
              <a:ext uri="{FF2B5EF4-FFF2-40B4-BE49-F238E27FC236}">
                <a16:creationId xmlns:a16="http://schemas.microsoft.com/office/drawing/2014/main" id="{48B6F143-DB25-45D0-9FDA-389A63E035B3}"/>
              </a:ext>
            </a:extLst>
          </p:cNvPr>
          <p:cNvPicPr>
            <a:picLocks noChangeAspect="1"/>
          </p:cNvPicPr>
          <p:nvPr/>
        </p:nvPicPr>
        <p:blipFill>
          <a:blip r:embed="rId5"/>
          <a:stretch>
            <a:fillRect/>
          </a:stretch>
        </p:blipFill>
        <p:spPr>
          <a:xfrm>
            <a:off x="5759357" y="4772829"/>
            <a:ext cx="2127343" cy="1443815"/>
          </a:xfrm>
          <a:prstGeom prst="rect">
            <a:avLst/>
          </a:prstGeom>
          <a:effectLst>
            <a:outerShdw blurRad="63500" sx="102000" sy="102000" algn="ctr" rotWithShape="0">
              <a:prstClr val="black">
                <a:alpha val="40000"/>
              </a:prstClr>
            </a:outerShdw>
          </a:effectLst>
        </p:spPr>
      </p:pic>
      <p:sp>
        <p:nvSpPr>
          <p:cNvPr id="9" name="TextBox 8"/>
          <p:cNvSpPr txBox="1"/>
          <p:nvPr/>
        </p:nvSpPr>
        <p:spPr>
          <a:xfrm>
            <a:off x="4191000" y="288231"/>
            <a:ext cx="4686300" cy="830997"/>
          </a:xfrm>
          <a:prstGeom prst="rect">
            <a:avLst/>
          </a:prstGeom>
          <a:noFill/>
          <a:ln>
            <a:noFill/>
          </a:ln>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200" dirty="0"/>
              <a:t>Register now to interactively practise questions on this topic, including past paper questions and extension questions (including UKMT).</a:t>
            </a:r>
          </a:p>
          <a:p>
            <a:r>
              <a:rPr lang="en-GB" sz="1200" dirty="0"/>
              <a:t>Teachers: you can create student accounts (or students can register themselves), to set work, monitor progress and even create worksheets.</a:t>
            </a:r>
          </a:p>
        </p:txBody>
      </p:sp>
      <p:sp>
        <p:nvSpPr>
          <p:cNvPr id="12" name="TextBox 11">
            <a:extLst>
              <a:ext uri="{FF2B5EF4-FFF2-40B4-BE49-F238E27FC236}">
                <a16:creationId xmlns:a16="http://schemas.microsoft.com/office/drawing/2014/main" id="{5FC0DF13-8218-4DFF-AC94-2ABA505101F5}"/>
              </a:ext>
            </a:extLst>
          </p:cNvPr>
          <p:cNvSpPr txBox="1"/>
          <p:nvPr/>
        </p:nvSpPr>
        <p:spPr>
          <a:xfrm>
            <a:off x="7155904" y="6066600"/>
            <a:ext cx="1769021" cy="400110"/>
          </a:xfrm>
          <a:prstGeom prst="rect">
            <a:avLst/>
          </a:prstGeom>
          <a:solidFill>
            <a:schemeClr val="dk1">
              <a:alpha val="86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000" dirty="0"/>
              <a:t>Questions organised by topic, difficulty and past paper.</a:t>
            </a:r>
          </a:p>
        </p:txBody>
      </p:sp>
      <p:sp>
        <p:nvSpPr>
          <p:cNvPr id="16" name="TextBox 15">
            <a:extLst>
              <a:ext uri="{FF2B5EF4-FFF2-40B4-BE49-F238E27FC236}">
                <a16:creationId xmlns:a16="http://schemas.microsoft.com/office/drawing/2014/main" id="{56D5D0BA-13D4-476F-BDD0-C9E26216F30E}"/>
              </a:ext>
            </a:extLst>
          </p:cNvPr>
          <p:cNvSpPr txBox="1"/>
          <p:nvPr/>
        </p:nvSpPr>
        <p:spPr>
          <a:xfrm>
            <a:off x="7639050" y="3953334"/>
            <a:ext cx="1419225" cy="553998"/>
          </a:xfrm>
          <a:prstGeom prst="rect">
            <a:avLst/>
          </a:prstGeom>
          <a:solidFill>
            <a:schemeClr val="dk1">
              <a:alpha val="86000"/>
            </a:schemeClr>
          </a:solidFill>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000" dirty="0"/>
              <a:t>Dashboard with points, trophies, notifications and student progress.</a:t>
            </a:r>
          </a:p>
        </p:txBody>
      </p:sp>
      <p:pic>
        <p:nvPicPr>
          <p:cNvPr id="1028" name="Picture 4" descr="Image result for ocr">
            <a:extLst>
              <a:ext uri="{FF2B5EF4-FFF2-40B4-BE49-F238E27FC236}">
                <a16:creationId xmlns:a16="http://schemas.microsoft.com/office/drawing/2014/main" id="{FAB8D00B-6123-425F-9992-C49EDB512181}"/>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8137247" y="1970180"/>
            <a:ext cx="682729" cy="27772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541D39E7-8923-484F-914A-F735BCCFF805}"/>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9524" b="94048" l="6356" r="97458">
                        <a14:foregroundMark x1="17373" y1="50000" x2="19068" y2="59524"/>
                        <a14:foregroundMark x1="8051" y1="61905" x2="6356" y2="76190"/>
                        <a14:foregroundMark x1="86441" y1="55952" x2="91102" y2="55952"/>
                        <a14:foregroundMark x1="94068" y1="53571" x2="96186" y2="41667"/>
                        <a14:foregroundMark x1="97034" y1="41667" x2="97458" y2="20238"/>
                        <a14:foregroundMark x1="96186" y1="9524" x2="79237" y2="36905"/>
                        <a14:foregroundMark x1="69915" y1="83333" x2="62712" y2="35714"/>
                        <a14:foregroundMark x1="44492" y1="88095" x2="45763" y2="94048"/>
                      </a14:backgroundRemoval>
                    </a14:imgEffect>
                    <a14:imgEffect>
                      <a14:saturation sat="0"/>
                    </a14:imgEffect>
                  </a14:imgLayer>
                </a14:imgProps>
              </a:ext>
            </a:extLst>
          </a:blip>
          <a:stretch>
            <a:fillRect/>
          </a:stretch>
        </p:blipFill>
        <p:spPr>
          <a:xfrm>
            <a:off x="6860710" y="2309414"/>
            <a:ext cx="808401" cy="287736"/>
          </a:xfrm>
          <a:prstGeom prst="rect">
            <a:avLst/>
          </a:prstGeom>
        </p:spPr>
      </p:pic>
      <p:pic>
        <p:nvPicPr>
          <p:cNvPr id="19" name="Picture 18">
            <a:extLst>
              <a:ext uri="{FF2B5EF4-FFF2-40B4-BE49-F238E27FC236}">
                <a16:creationId xmlns:a16="http://schemas.microsoft.com/office/drawing/2014/main" id="{C1F8849A-C314-440F-BFBC-F885AF1FCB60}"/>
              </a:ext>
            </a:extLst>
          </p:cNvPr>
          <p:cNvPicPr>
            <a:picLocks noChangeAspect="1"/>
          </p:cNvPicPr>
          <p:nvPr/>
        </p:nvPicPr>
        <p:blipFill>
          <a:blip r:embed="rId10">
            <a:extLst>
              <a:ext uri="{BEBA8EAE-BF5A-486C-A8C5-ECC9F3942E4B}">
                <a14:imgProps xmlns:a14="http://schemas.microsoft.com/office/drawing/2010/main">
                  <a14:imgLayer r:embed="rId11">
                    <a14:imgEffect>
                      <a14:saturation sat="0"/>
                    </a14:imgEffect>
                  </a14:imgLayer>
                </a14:imgProps>
              </a:ext>
            </a:extLst>
          </a:blip>
          <a:stretch>
            <a:fillRect/>
          </a:stretch>
        </p:blipFill>
        <p:spPr>
          <a:xfrm>
            <a:off x="8108726" y="2328005"/>
            <a:ext cx="471556" cy="432260"/>
          </a:xfrm>
          <a:prstGeom prst="rect">
            <a:avLst/>
          </a:prstGeom>
        </p:spPr>
      </p:pic>
      <p:pic>
        <p:nvPicPr>
          <p:cNvPr id="20" name="Picture 19">
            <a:extLst>
              <a:ext uri="{FF2B5EF4-FFF2-40B4-BE49-F238E27FC236}">
                <a16:creationId xmlns:a16="http://schemas.microsoft.com/office/drawing/2014/main" id="{5D3902F9-D3E5-4D6E-AC01-218BC9FD7465}"/>
              </a:ext>
            </a:extLst>
          </p:cNvPr>
          <p:cNvPicPr>
            <a:picLocks noChangeAspect="1"/>
          </p:cNvPicPr>
          <p:nvPr/>
        </p:nvPicPr>
        <p:blipFill>
          <a:blip r:embed="rId12">
            <a:extLst>
              <a:ext uri="{BEBA8EAE-BF5A-486C-A8C5-ECC9F3942E4B}">
                <a14:imgProps xmlns:a14="http://schemas.microsoft.com/office/drawing/2010/main">
                  <a14:imgLayer r:embed="rId13">
                    <a14:imgEffect>
                      <a14:backgroundRemoval t="7463" b="88060" l="2649" r="96358">
                        <a14:foregroundMark x1="11921" y1="50746" x2="8940" y2="34328"/>
                        <a14:foregroundMark x1="5298" y1="56716" x2="3642" y2="56716"/>
                        <a14:foregroundMark x1="23841" y1="68657" x2="23179" y2="41791"/>
                        <a14:foregroundMark x1="27483" y1="58209" x2="34437" y2="58209"/>
                        <a14:foregroundMark x1="40728" y1="73134" x2="44371" y2="49254"/>
                        <a14:foregroundMark x1="54967" y1="37313" x2="54967" y2="37313"/>
                        <a14:foregroundMark x1="61258" y1="59701" x2="61258" y2="59701"/>
                        <a14:foregroundMark x1="73510" y1="59701" x2="73510" y2="59701"/>
                        <a14:foregroundMark x1="83444" y1="80597" x2="83444" y2="80597"/>
                        <a14:foregroundMark x1="89735" y1="80597" x2="89735" y2="80597"/>
                        <a14:foregroundMark x1="94371" y1="82090" x2="94371" y2="82090"/>
                        <a14:foregroundMark x1="96358" y1="59701" x2="96358" y2="59701"/>
                        <a14:foregroundMark x1="95695" y1="26866" x2="95695" y2="26866"/>
                        <a14:foregroundMark x1="87417" y1="23881" x2="87417" y2="23881"/>
                        <a14:foregroundMark x1="88742" y1="58209" x2="88742" y2="58209"/>
                        <a14:foregroundMark x1="82781" y1="55224" x2="82781" y2="55224"/>
                        <a14:foregroundMark x1="82119" y1="20896" x2="82119" y2="20896"/>
                      </a14:backgroundRemoval>
                    </a14:imgEffect>
                  </a14:imgLayer>
                </a14:imgProps>
              </a:ext>
            </a:extLst>
          </a:blip>
          <a:stretch>
            <a:fillRect/>
          </a:stretch>
        </p:blipFill>
        <p:spPr>
          <a:xfrm>
            <a:off x="6838323" y="1974048"/>
            <a:ext cx="1061077" cy="235405"/>
          </a:xfrm>
          <a:prstGeom prst="rect">
            <a:avLst/>
          </a:prstGeom>
        </p:spPr>
      </p:pic>
      <p:sp>
        <p:nvSpPr>
          <p:cNvPr id="21" name="TextBox 20">
            <a:extLst>
              <a:ext uri="{FF2B5EF4-FFF2-40B4-BE49-F238E27FC236}">
                <a16:creationId xmlns:a16="http://schemas.microsoft.com/office/drawing/2014/main" id="{5EF2AC65-A3C9-4F2E-AA66-BAB10D3B590C}"/>
              </a:ext>
            </a:extLst>
          </p:cNvPr>
          <p:cNvSpPr txBox="1"/>
          <p:nvPr/>
        </p:nvSpPr>
        <p:spPr>
          <a:xfrm>
            <a:off x="6790698" y="1653183"/>
            <a:ext cx="1478093" cy="261610"/>
          </a:xfrm>
          <a:prstGeom prst="rect">
            <a:avLst/>
          </a:prstGeom>
          <a:noFill/>
        </p:spPr>
        <p:txBody>
          <a:bodyPr wrap="square" rtlCol="0">
            <a:spAutoFit/>
          </a:bodyPr>
          <a:lstStyle/>
          <a:p>
            <a:r>
              <a:rPr lang="en-GB" sz="1050" dirty="0"/>
              <a:t>With questions by:</a:t>
            </a:r>
          </a:p>
        </p:txBody>
      </p:sp>
      <p:cxnSp>
        <p:nvCxnSpPr>
          <p:cNvPr id="22" name="Straight Connector 21">
            <a:extLst>
              <a:ext uri="{FF2B5EF4-FFF2-40B4-BE49-F238E27FC236}">
                <a16:creationId xmlns:a16="http://schemas.microsoft.com/office/drawing/2014/main" id="{0436529C-3AB4-47D0-84AE-8CCA7A93F56D}"/>
              </a:ext>
            </a:extLst>
          </p:cNvPr>
          <p:cNvCxnSpPr>
            <a:cxnSpLocks/>
          </p:cNvCxnSpPr>
          <p:nvPr/>
        </p:nvCxnSpPr>
        <p:spPr>
          <a:xfrm flipV="1">
            <a:off x="0" y="1416050"/>
            <a:ext cx="9156700" cy="3176"/>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0500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Rectangle 39"/>
          <p:cNvSpPr/>
          <p:nvPr/>
        </p:nvSpPr>
        <p:spPr>
          <a:xfrm>
            <a:off x="4427984" y="5778500"/>
            <a:ext cx="791716" cy="4588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1" name="Rectangle 50"/>
          <p:cNvSpPr/>
          <p:nvPr/>
        </p:nvSpPr>
        <p:spPr>
          <a:xfrm>
            <a:off x="5206584" y="2832100"/>
            <a:ext cx="737016" cy="340521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2" name="Rectangle 51"/>
          <p:cNvSpPr/>
          <p:nvPr/>
        </p:nvSpPr>
        <p:spPr>
          <a:xfrm>
            <a:off x="5967688" y="4483100"/>
            <a:ext cx="750612" cy="176719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57" name="Rectangle 56"/>
          <p:cNvSpPr/>
          <p:nvPr/>
        </p:nvSpPr>
        <p:spPr>
          <a:xfrm>
            <a:off x="7457792" y="5397500"/>
            <a:ext cx="784508" cy="85279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GB"/>
          </a:p>
        </p:txBody>
      </p:sp>
      <p:sp>
        <p:nvSpPr>
          <p:cNvPr id="3" name="TextBox 2"/>
          <p:cNvSpPr txBox="1"/>
          <p:nvPr/>
        </p:nvSpPr>
        <p:spPr>
          <a:xfrm>
            <a:off x="251520" y="692696"/>
            <a:ext cx="8424936" cy="646331"/>
          </a:xfrm>
          <a:prstGeom prst="rect">
            <a:avLst/>
          </a:prstGeom>
          <a:noFill/>
        </p:spPr>
        <p:txBody>
          <a:bodyPr wrap="square" rtlCol="0">
            <a:spAutoFit/>
          </a:bodyPr>
          <a:lstStyle/>
          <a:p>
            <a:r>
              <a:rPr lang="en-GB" dirty="0"/>
              <a:t>But suppose that we had data grouped into ranges.</a:t>
            </a:r>
          </a:p>
          <a:p>
            <a:r>
              <a:rPr lang="en-GB" b="1" dirty="0"/>
              <a:t>What would be a sensible value to represent each range? </a:t>
            </a:r>
          </a:p>
        </p:txBody>
      </p:sp>
      <p:cxnSp>
        <p:nvCxnSpPr>
          <p:cNvPr id="5" name="Straight Arrow Connector 4"/>
          <p:cNvCxnSpPr/>
          <p:nvPr/>
        </p:nvCxnSpPr>
        <p:spPr>
          <a:xfrm flipV="1">
            <a:off x="4427984" y="1699067"/>
            <a:ext cx="0" cy="453824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cxnSp>
        <p:nvCxnSpPr>
          <p:cNvPr id="7" name="Straight Arrow Connector 6"/>
          <p:cNvCxnSpPr/>
          <p:nvPr/>
        </p:nvCxnSpPr>
        <p:spPr>
          <a:xfrm flipV="1">
            <a:off x="4427984" y="6237312"/>
            <a:ext cx="4104456"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1" name="Straight Connector 10"/>
          <p:cNvCxnSpPr/>
          <p:nvPr/>
        </p:nvCxnSpPr>
        <p:spPr>
          <a:xfrm>
            <a:off x="4427984" y="6237313"/>
            <a:ext cx="0" cy="144015"/>
          </a:xfrm>
          <a:prstGeom prst="line">
            <a:avLst/>
          </a:prstGeom>
        </p:spPr>
        <p:style>
          <a:lnRef idx="2">
            <a:schemeClr val="dk1"/>
          </a:lnRef>
          <a:fillRef idx="0">
            <a:schemeClr val="dk1"/>
          </a:fillRef>
          <a:effectRef idx="1">
            <a:schemeClr val="dk1"/>
          </a:effectRef>
          <a:fontRef idx="minor">
            <a:schemeClr val="tx1"/>
          </a:fontRef>
        </p:style>
      </p:cxnSp>
      <p:cxnSp>
        <p:nvCxnSpPr>
          <p:cNvPr id="12" name="Straight Connector 11"/>
          <p:cNvCxnSpPr/>
          <p:nvPr/>
        </p:nvCxnSpPr>
        <p:spPr>
          <a:xfrm>
            <a:off x="5220072" y="6243804"/>
            <a:ext cx="0" cy="144015"/>
          </a:xfrm>
          <a:prstGeom prst="line">
            <a:avLst/>
          </a:prstGeom>
        </p:spPr>
        <p:style>
          <a:lnRef idx="2">
            <a:schemeClr val="dk1"/>
          </a:lnRef>
          <a:fillRef idx="0">
            <a:schemeClr val="dk1"/>
          </a:fillRef>
          <a:effectRef idx="1">
            <a:schemeClr val="dk1"/>
          </a:effectRef>
          <a:fontRef idx="minor">
            <a:schemeClr val="tx1"/>
          </a:fontRef>
        </p:style>
      </p:cxnSp>
      <p:cxnSp>
        <p:nvCxnSpPr>
          <p:cNvPr id="13" name="Straight Connector 12"/>
          <p:cNvCxnSpPr/>
          <p:nvPr/>
        </p:nvCxnSpPr>
        <p:spPr>
          <a:xfrm>
            <a:off x="5940152" y="6237312"/>
            <a:ext cx="0" cy="144015"/>
          </a:xfrm>
          <a:prstGeom prst="line">
            <a:avLst/>
          </a:prstGeom>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6732240" y="6237312"/>
            <a:ext cx="0" cy="144015"/>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p:cNvCxnSpPr/>
          <p:nvPr/>
        </p:nvCxnSpPr>
        <p:spPr>
          <a:xfrm>
            <a:off x="7452320" y="6250294"/>
            <a:ext cx="0" cy="144015"/>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p:cNvCxnSpPr/>
          <p:nvPr/>
        </p:nvCxnSpPr>
        <p:spPr>
          <a:xfrm>
            <a:off x="8248330" y="6250294"/>
            <a:ext cx="0" cy="144015"/>
          </a:xfrm>
          <a:prstGeom prst="line">
            <a:avLst/>
          </a:prstGeom>
        </p:spPr>
        <p:style>
          <a:lnRef idx="2">
            <a:schemeClr val="dk1"/>
          </a:lnRef>
          <a:fillRef idx="0">
            <a:schemeClr val="dk1"/>
          </a:fillRef>
          <a:effectRef idx="1">
            <a:schemeClr val="dk1"/>
          </a:effectRef>
          <a:fontRef idx="minor">
            <a:schemeClr val="tx1"/>
          </a:fontRef>
        </p:style>
      </p:cxnSp>
      <p:sp>
        <p:nvSpPr>
          <p:cNvPr id="18" name="TextBox 17"/>
          <p:cNvSpPr txBox="1"/>
          <p:nvPr/>
        </p:nvSpPr>
        <p:spPr>
          <a:xfrm>
            <a:off x="4211960" y="6322301"/>
            <a:ext cx="4536504" cy="369332"/>
          </a:xfrm>
          <a:prstGeom prst="rect">
            <a:avLst/>
          </a:prstGeom>
          <a:noFill/>
        </p:spPr>
        <p:txBody>
          <a:bodyPr wrap="square" rtlCol="0">
            <a:spAutoFit/>
          </a:bodyPr>
          <a:lstStyle/>
          <a:p>
            <a:r>
              <a:rPr lang="en-GB" dirty="0"/>
              <a:t>90         100         110        120       130        140</a:t>
            </a:r>
          </a:p>
        </p:txBody>
      </p:sp>
      <p:grpSp>
        <p:nvGrpSpPr>
          <p:cNvPr id="4" name="Group 22"/>
          <p:cNvGrpSpPr/>
          <p:nvPr/>
        </p:nvGrpSpPr>
        <p:grpSpPr>
          <a:xfrm>
            <a:off x="4716016" y="5661248"/>
            <a:ext cx="229513" cy="251158"/>
            <a:chOff x="5494615" y="3717031"/>
            <a:chExt cx="229513" cy="251158"/>
          </a:xfrm>
        </p:grpSpPr>
        <p:cxnSp>
          <p:nvCxnSpPr>
            <p:cNvPr id="20" name="Straight Connector 19"/>
            <p:cNvCxnSpPr/>
            <p:nvPr/>
          </p:nvCxnSpPr>
          <p:spPr>
            <a:xfrm>
              <a:off x="5508104" y="3717032"/>
              <a:ext cx="216024" cy="251157"/>
            </a:xfrm>
            <a:prstGeom prst="line">
              <a:avLst/>
            </a:prstGeom>
          </p:spPr>
          <p:style>
            <a:lnRef idx="2">
              <a:schemeClr val="dk1"/>
            </a:lnRef>
            <a:fillRef idx="0">
              <a:schemeClr val="dk1"/>
            </a:fillRef>
            <a:effectRef idx="1">
              <a:schemeClr val="dk1"/>
            </a:effectRef>
            <a:fontRef idx="minor">
              <a:schemeClr val="tx1"/>
            </a:fontRef>
          </p:style>
        </p:cxnSp>
        <p:cxnSp>
          <p:nvCxnSpPr>
            <p:cNvPr id="21" name="Straight Connector 20"/>
            <p:cNvCxnSpPr/>
            <p:nvPr/>
          </p:nvCxnSpPr>
          <p:spPr>
            <a:xfrm flipH="1">
              <a:off x="5494615" y="3717031"/>
              <a:ext cx="216024" cy="251157"/>
            </a:xfrm>
            <a:prstGeom prst="line">
              <a:avLst/>
            </a:prstGeom>
          </p:spPr>
          <p:style>
            <a:lnRef idx="2">
              <a:schemeClr val="dk1"/>
            </a:lnRef>
            <a:fillRef idx="0">
              <a:schemeClr val="dk1"/>
            </a:fillRef>
            <a:effectRef idx="1">
              <a:schemeClr val="dk1"/>
            </a:effectRef>
            <a:fontRef idx="minor">
              <a:schemeClr val="tx1"/>
            </a:fontRef>
          </p:style>
        </p:cxnSp>
      </p:grpSp>
      <p:sp>
        <p:nvSpPr>
          <p:cNvPr id="24" name="TextBox 23"/>
          <p:cNvSpPr txBox="1"/>
          <p:nvPr/>
        </p:nvSpPr>
        <p:spPr>
          <a:xfrm>
            <a:off x="3851920" y="2403464"/>
            <a:ext cx="576064" cy="3631763"/>
          </a:xfrm>
          <a:prstGeom prst="rect">
            <a:avLst/>
          </a:prstGeom>
          <a:noFill/>
        </p:spPr>
        <p:txBody>
          <a:bodyPr wrap="square" rtlCol="0">
            <a:spAutoFit/>
          </a:bodyPr>
          <a:lstStyle/>
          <a:p>
            <a:pPr algn="r"/>
            <a:r>
              <a:rPr lang="en-GB" sz="2000" dirty="0"/>
              <a:t>16</a:t>
            </a:r>
          </a:p>
          <a:p>
            <a:pPr algn="r"/>
            <a:endParaRPr lang="en-GB" sz="1000" dirty="0"/>
          </a:p>
          <a:p>
            <a:pPr algn="r"/>
            <a:r>
              <a:rPr lang="en-GB" sz="2000" dirty="0"/>
              <a:t>14</a:t>
            </a:r>
          </a:p>
          <a:p>
            <a:pPr algn="r"/>
            <a:endParaRPr lang="en-GB" sz="1000" dirty="0"/>
          </a:p>
          <a:p>
            <a:pPr algn="r"/>
            <a:r>
              <a:rPr lang="en-GB" sz="2000" dirty="0"/>
              <a:t>12</a:t>
            </a:r>
          </a:p>
          <a:p>
            <a:pPr algn="r"/>
            <a:endParaRPr lang="en-GB" sz="1000" dirty="0"/>
          </a:p>
          <a:p>
            <a:pPr algn="r"/>
            <a:r>
              <a:rPr lang="en-GB" sz="2000" dirty="0"/>
              <a:t>10</a:t>
            </a:r>
          </a:p>
          <a:p>
            <a:pPr algn="r"/>
            <a:endParaRPr lang="en-GB" sz="1000" dirty="0"/>
          </a:p>
          <a:p>
            <a:pPr algn="r"/>
            <a:r>
              <a:rPr lang="en-GB" sz="2000" dirty="0"/>
              <a:t>8</a:t>
            </a:r>
          </a:p>
          <a:p>
            <a:pPr algn="r"/>
            <a:endParaRPr lang="en-GB" sz="1000" dirty="0"/>
          </a:p>
          <a:p>
            <a:pPr algn="r"/>
            <a:r>
              <a:rPr lang="en-GB" sz="2000" dirty="0"/>
              <a:t>6</a:t>
            </a:r>
          </a:p>
          <a:p>
            <a:pPr algn="r"/>
            <a:endParaRPr lang="en-GB" sz="1000" dirty="0"/>
          </a:p>
          <a:p>
            <a:pPr algn="r"/>
            <a:r>
              <a:rPr lang="en-GB" sz="2000" dirty="0"/>
              <a:t>4</a:t>
            </a:r>
          </a:p>
          <a:p>
            <a:pPr algn="r"/>
            <a:endParaRPr lang="en-GB" sz="1000" dirty="0"/>
          </a:p>
          <a:p>
            <a:pPr algn="r"/>
            <a:r>
              <a:rPr lang="en-GB" sz="2000" dirty="0"/>
              <a:t>2</a:t>
            </a:r>
          </a:p>
        </p:txBody>
      </p:sp>
      <p:grpSp>
        <p:nvGrpSpPr>
          <p:cNvPr id="6" name="Group 24"/>
          <p:cNvGrpSpPr/>
          <p:nvPr/>
        </p:nvGrpSpPr>
        <p:grpSpPr>
          <a:xfrm>
            <a:off x="5508104" y="2708920"/>
            <a:ext cx="229513" cy="251158"/>
            <a:chOff x="5494615" y="3717031"/>
            <a:chExt cx="229513" cy="251158"/>
          </a:xfrm>
        </p:grpSpPr>
        <p:cxnSp>
          <p:nvCxnSpPr>
            <p:cNvPr id="26" name="Straight Connector 25"/>
            <p:cNvCxnSpPr/>
            <p:nvPr/>
          </p:nvCxnSpPr>
          <p:spPr>
            <a:xfrm>
              <a:off x="5508104" y="3717032"/>
              <a:ext cx="216024" cy="251157"/>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flipH="1">
              <a:off x="5494615" y="3717031"/>
              <a:ext cx="216024" cy="251157"/>
            </a:xfrm>
            <a:prstGeom prst="line">
              <a:avLst/>
            </a:prstGeom>
          </p:spPr>
          <p:style>
            <a:lnRef idx="2">
              <a:schemeClr val="dk1"/>
            </a:lnRef>
            <a:fillRef idx="0">
              <a:schemeClr val="dk1"/>
            </a:fillRef>
            <a:effectRef idx="1">
              <a:schemeClr val="dk1"/>
            </a:effectRef>
            <a:fontRef idx="minor">
              <a:schemeClr val="tx1"/>
            </a:fontRef>
          </p:style>
        </p:cxnSp>
      </p:grpSp>
      <p:grpSp>
        <p:nvGrpSpPr>
          <p:cNvPr id="9" name="Group 27"/>
          <p:cNvGrpSpPr/>
          <p:nvPr/>
        </p:nvGrpSpPr>
        <p:grpSpPr>
          <a:xfrm>
            <a:off x="6228184" y="4365104"/>
            <a:ext cx="229513" cy="251158"/>
            <a:chOff x="5494615" y="3717031"/>
            <a:chExt cx="229513" cy="251158"/>
          </a:xfrm>
        </p:grpSpPr>
        <p:cxnSp>
          <p:nvCxnSpPr>
            <p:cNvPr id="29" name="Straight Connector 28"/>
            <p:cNvCxnSpPr/>
            <p:nvPr/>
          </p:nvCxnSpPr>
          <p:spPr>
            <a:xfrm>
              <a:off x="5508104" y="3717032"/>
              <a:ext cx="216024" cy="251157"/>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p:cNvCxnSpPr/>
            <p:nvPr/>
          </p:nvCxnSpPr>
          <p:spPr>
            <a:xfrm flipH="1">
              <a:off x="5494615" y="3717031"/>
              <a:ext cx="216024" cy="251157"/>
            </a:xfrm>
            <a:prstGeom prst="line">
              <a:avLst/>
            </a:prstGeom>
          </p:spPr>
          <p:style>
            <a:lnRef idx="2">
              <a:schemeClr val="dk1"/>
            </a:lnRef>
            <a:fillRef idx="0">
              <a:schemeClr val="dk1"/>
            </a:fillRef>
            <a:effectRef idx="1">
              <a:schemeClr val="dk1"/>
            </a:effectRef>
            <a:fontRef idx="minor">
              <a:schemeClr val="tx1"/>
            </a:fontRef>
          </p:style>
        </p:cxnSp>
      </p:grpSp>
      <p:grpSp>
        <p:nvGrpSpPr>
          <p:cNvPr id="10" name="Group 30"/>
          <p:cNvGrpSpPr/>
          <p:nvPr/>
        </p:nvGrpSpPr>
        <p:grpSpPr>
          <a:xfrm>
            <a:off x="7020272" y="6093296"/>
            <a:ext cx="229513" cy="251158"/>
            <a:chOff x="5494615" y="3717031"/>
            <a:chExt cx="229513" cy="251158"/>
          </a:xfrm>
        </p:grpSpPr>
        <p:cxnSp>
          <p:nvCxnSpPr>
            <p:cNvPr id="32" name="Straight Connector 31"/>
            <p:cNvCxnSpPr/>
            <p:nvPr/>
          </p:nvCxnSpPr>
          <p:spPr>
            <a:xfrm>
              <a:off x="5508104" y="3717032"/>
              <a:ext cx="216024" cy="251157"/>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p:cNvCxnSpPr/>
            <p:nvPr/>
          </p:nvCxnSpPr>
          <p:spPr>
            <a:xfrm flipH="1">
              <a:off x="5494615" y="3717031"/>
              <a:ext cx="216024" cy="251157"/>
            </a:xfrm>
            <a:prstGeom prst="line">
              <a:avLst/>
            </a:prstGeom>
          </p:spPr>
          <p:style>
            <a:lnRef idx="2">
              <a:schemeClr val="dk1"/>
            </a:lnRef>
            <a:fillRef idx="0">
              <a:schemeClr val="dk1"/>
            </a:fillRef>
            <a:effectRef idx="1">
              <a:schemeClr val="dk1"/>
            </a:effectRef>
            <a:fontRef idx="minor">
              <a:schemeClr val="tx1"/>
            </a:fontRef>
          </p:style>
        </p:cxnSp>
      </p:grpSp>
      <p:grpSp>
        <p:nvGrpSpPr>
          <p:cNvPr id="16" name="Group 41"/>
          <p:cNvGrpSpPr/>
          <p:nvPr/>
        </p:nvGrpSpPr>
        <p:grpSpPr>
          <a:xfrm>
            <a:off x="4837517" y="2780928"/>
            <a:ext cx="3026323" cy="3456384"/>
            <a:chOff x="4837517" y="2780928"/>
            <a:chExt cx="3026323" cy="3456384"/>
          </a:xfrm>
        </p:grpSpPr>
        <p:cxnSp>
          <p:nvCxnSpPr>
            <p:cNvPr id="35" name="Straight Connector 34"/>
            <p:cNvCxnSpPr/>
            <p:nvPr/>
          </p:nvCxnSpPr>
          <p:spPr>
            <a:xfrm flipV="1">
              <a:off x="4837517" y="2780928"/>
              <a:ext cx="814603" cy="300590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flipH="1" flipV="1">
              <a:off x="5652120" y="2852937"/>
              <a:ext cx="720080" cy="1656183"/>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flipH="1" flipV="1">
              <a:off x="6372200" y="4509122"/>
              <a:ext cx="792088" cy="1728190"/>
            </a:xfrm>
            <a:prstGeom prst="line">
              <a:avLst/>
            </a:prstGeom>
          </p:spPr>
          <p:style>
            <a:lnRef idx="2">
              <a:schemeClr val="dk1"/>
            </a:lnRef>
            <a:fillRef idx="0">
              <a:schemeClr val="dk1"/>
            </a:fillRef>
            <a:effectRef idx="1">
              <a:schemeClr val="dk1"/>
            </a:effectRef>
            <a:fontRef idx="minor">
              <a:schemeClr val="tx1"/>
            </a:fontRef>
          </p:style>
        </p:cxnSp>
        <p:cxnSp>
          <p:nvCxnSpPr>
            <p:cNvPr id="48" name="Straight Connector 47"/>
            <p:cNvCxnSpPr/>
            <p:nvPr/>
          </p:nvCxnSpPr>
          <p:spPr>
            <a:xfrm flipH="1">
              <a:off x="7147560" y="5425440"/>
              <a:ext cx="716280" cy="800100"/>
            </a:xfrm>
            <a:prstGeom prst="line">
              <a:avLst/>
            </a:prstGeom>
          </p:spPr>
          <p:style>
            <a:lnRef idx="2">
              <a:schemeClr val="dk1"/>
            </a:lnRef>
            <a:fillRef idx="0">
              <a:schemeClr val="dk1"/>
            </a:fillRef>
            <a:effectRef idx="1">
              <a:schemeClr val="dk1"/>
            </a:effectRef>
            <a:fontRef idx="minor">
              <a:schemeClr val="tx1"/>
            </a:fontRef>
          </p:style>
        </p:cxnSp>
      </p:grpSp>
      <p:grpSp>
        <p:nvGrpSpPr>
          <p:cNvPr id="31" name="Group 30"/>
          <p:cNvGrpSpPr/>
          <p:nvPr/>
        </p:nvGrpSpPr>
        <p:grpSpPr>
          <a:xfrm>
            <a:off x="0" y="0"/>
            <a:ext cx="9143074" cy="599127"/>
            <a:chOff x="0" y="13335"/>
            <a:chExt cx="9144218" cy="599127"/>
          </a:xfrm>
        </p:grpSpPr>
        <p:sp>
          <p:nvSpPr>
            <p:cNvPr id="34"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Frequency Polygons</a:t>
              </a:r>
            </a:p>
          </p:txBody>
        </p:sp>
        <p:cxnSp>
          <p:nvCxnSpPr>
            <p:cNvPr id="37" name="Straight Connector 36"/>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graphicFrame>
            <p:nvGraphicFramePr>
              <p:cNvPr id="38" name="Table 37"/>
              <p:cNvGraphicFramePr>
                <a:graphicFrameLocks noGrp="1"/>
              </p:cNvGraphicFramePr>
              <p:nvPr>
                <p:extLst>
                  <p:ext uri="{D42A27DB-BD31-4B8C-83A1-F6EECF244321}">
                    <p14:modId xmlns:p14="http://schemas.microsoft.com/office/powerpoint/2010/main" val="3515560794"/>
                  </p:ext>
                </p:extLst>
              </p:nvPr>
            </p:nvGraphicFramePr>
            <p:xfrm>
              <a:off x="611560" y="1844824"/>
              <a:ext cx="2940304" cy="2225040"/>
            </p:xfrm>
            <a:graphic>
              <a:graphicData uri="http://schemas.openxmlformats.org/drawingml/2006/table">
                <a:tbl>
                  <a:tblPr firstRow="1" bandRow="1">
                    <a:tableStyleId>{21E4AEA4-8DFA-4A89-87EB-49C32662AFE0}</a:tableStyleId>
                  </a:tblPr>
                  <a:tblGrid>
                    <a:gridCol w="1723326">
                      <a:extLst>
                        <a:ext uri="{9D8B030D-6E8A-4147-A177-3AD203B41FA5}">
                          <a16:colId xmlns:a16="http://schemas.microsoft.com/office/drawing/2014/main" val="20000"/>
                        </a:ext>
                      </a:extLst>
                    </a:gridCol>
                    <a:gridCol w="1216978">
                      <a:extLst>
                        <a:ext uri="{9D8B030D-6E8A-4147-A177-3AD203B41FA5}">
                          <a16:colId xmlns:a16="http://schemas.microsoft.com/office/drawing/2014/main" val="20001"/>
                        </a:ext>
                      </a:extLst>
                    </a:gridCol>
                  </a:tblGrid>
                  <a:tr h="370840">
                    <a:tc>
                      <a:txBody>
                        <a:bodyPr/>
                        <a:lstStyle/>
                        <a:p>
                          <a:r>
                            <a:rPr lang="en-GB" dirty="0"/>
                            <a:t>IQ (x)</a:t>
                          </a:r>
                        </a:p>
                      </a:txBody>
                      <a:tcPr/>
                    </a:tc>
                    <a:tc>
                      <a:txBody>
                        <a:bodyPr/>
                        <a:lstStyle/>
                        <a:p>
                          <a:r>
                            <a:rPr lang="en-GB" dirty="0"/>
                            <a:t>Frequency</a:t>
                          </a:r>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panose="02040503050406030204" pitchFamily="18" charset="0"/>
                                  </a:rPr>
                                  <m:t>90≤</m:t>
                                </m:r>
                                <m:r>
                                  <a:rPr lang="en-GB" smtClean="0">
                                    <a:latin typeface="Cambria Math" panose="02040503050406030204" pitchFamily="18" charset="0"/>
                                  </a:rPr>
                                  <m:t>𝑥</m:t>
                                </m:r>
                                <m:r>
                                  <a:rPr lang="en-GB" smtClean="0">
                                    <a:latin typeface="Cambria Math" panose="02040503050406030204" pitchFamily="18" charset="0"/>
                                  </a:rPr>
                                  <m:t>&lt;100</m:t>
                                </m:r>
                              </m:oMath>
                            </m:oMathPara>
                          </a14:m>
                          <a:endParaRPr lang="en-GB" dirty="0"/>
                        </a:p>
                      </a:txBody>
                      <a:tcPr/>
                    </a:tc>
                    <a:tc>
                      <a:txBody>
                        <a:bodyPr/>
                        <a:lstStyle/>
                        <a:p>
                          <a:r>
                            <a:rPr lang="en-GB" dirty="0"/>
                            <a:t>2</a:t>
                          </a:r>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panose="02040503050406030204" pitchFamily="18" charset="0"/>
                                  </a:rPr>
                                  <m:t>100≤</m:t>
                                </m:r>
                                <m:r>
                                  <a:rPr lang="en-GB" smtClean="0">
                                    <a:latin typeface="Cambria Math" panose="02040503050406030204" pitchFamily="18" charset="0"/>
                                  </a:rPr>
                                  <m:t>𝑥</m:t>
                                </m:r>
                                <m:r>
                                  <a:rPr lang="en-GB" smtClean="0">
                                    <a:latin typeface="Cambria Math" panose="02040503050406030204" pitchFamily="18" charset="0"/>
                                  </a:rPr>
                                  <m:t>&lt;110</m:t>
                                </m:r>
                              </m:oMath>
                            </m:oMathPara>
                          </a14:m>
                          <a:endParaRPr lang="en-GB" dirty="0"/>
                        </a:p>
                      </a:txBody>
                      <a:tcPr/>
                    </a:tc>
                    <a:tc>
                      <a:txBody>
                        <a:bodyPr/>
                        <a:lstStyle/>
                        <a:p>
                          <a:r>
                            <a:rPr lang="en-GB" dirty="0"/>
                            <a:t>15</a:t>
                          </a:r>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panose="02040503050406030204" pitchFamily="18" charset="0"/>
                                  </a:rPr>
                                  <m:t>110≤</m:t>
                                </m:r>
                                <m:r>
                                  <a:rPr lang="en-GB" smtClean="0">
                                    <a:latin typeface="Cambria Math" panose="02040503050406030204" pitchFamily="18" charset="0"/>
                                  </a:rPr>
                                  <m:t>𝑥</m:t>
                                </m:r>
                                <m:r>
                                  <a:rPr lang="en-GB" smtClean="0">
                                    <a:latin typeface="Cambria Math" panose="02040503050406030204" pitchFamily="18" charset="0"/>
                                  </a:rPr>
                                  <m:t>&lt;120</m:t>
                                </m:r>
                              </m:oMath>
                            </m:oMathPara>
                          </a14:m>
                          <a:endParaRPr lang="en-GB" dirty="0"/>
                        </a:p>
                      </a:txBody>
                      <a:tcPr/>
                    </a:tc>
                    <a:tc>
                      <a:txBody>
                        <a:bodyPr/>
                        <a:lstStyle/>
                        <a:p>
                          <a:r>
                            <a:rPr lang="en-GB" dirty="0"/>
                            <a:t>8</a:t>
                          </a:r>
                        </a:p>
                      </a:txBody>
                      <a:tcPr/>
                    </a:tc>
                    <a:extLst>
                      <a:ext uri="{0D108BD9-81ED-4DB2-BD59-A6C34878D82A}">
                        <a16:rowId xmlns:a16="http://schemas.microsoft.com/office/drawing/2014/main" val="10003"/>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panose="02040503050406030204" pitchFamily="18" charset="0"/>
                                  </a:rPr>
                                  <m:t>120≤</m:t>
                                </m:r>
                                <m:r>
                                  <a:rPr lang="en-GB" smtClean="0">
                                    <a:latin typeface="Cambria Math" panose="02040503050406030204" pitchFamily="18" charset="0"/>
                                  </a:rPr>
                                  <m:t>𝑥</m:t>
                                </m:r>
                                <m:r>
                                  <a:rPr lang="en-GB" smtClean="0">
                                    <a:latin typeface="Cambria Math" panose="02040503050406030204" pitchFamily="18" charset="0"/>
                                  </a:rPr>
                                  <m:t>&lt;130</m:t>
                                </m:r>
                              </m:oMath>
                            </m:oMathPara>
                          </a14:m>
                          <a:endParaRPr lang="en-GB" dirty="0"/>
                        </a:p>
                      </a:txBody>
                      <a:tcPr/>
                    </a:tc>
                    <a:tc>
                      <a:txBody>
                        <a:bodyPr/>
                        <a:lstStyle/>
                        <a:p>
                          <a:r>
                            <a:rPr lang="en-GB" dirty="0"/>
                            <a:t>0</a:t>
                          </a:r>
                        </a:p>
                      </a:txBody>
                      <a:tcPr/>
                    </a:tc>
                    <a:extLst>
                      <a:ext uri="{0D108BD9-81ED-4DB2-BD59-A6C34878D82A}">
                        <a16:rowId xmlns:a16="http://schemas.microsoft.com/office/drawing/2014/main" val="10004"/>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panose="02040503050406030204" pitchFamily="18" charset="0"/>
                                  </a:rPr>
                                  <m:t>130≤</m:t>
                                </m:r>
                                <m:r>
                                  <a:rPr lang="en-GB" smtClean="0">
                                    <a:latin typeface="Cambria Math" panose="02040503050406030204" pitchFamily="18" charset="0"/>
                                  </a:rPr>
                                  <m:t>𝑥</m:t>
                                </m:r>
                                <m:r>
                                  <a:rPr lang="en-GB" smtClean="0">
                                    <a:latin typeface="Cambria Math" panose="02040503050406030204" pitchFamily="18" charset="0"/>
                                  </a:rPr>
                                  <m:t>&lt;140</m:t>
                                </m:r>
                              </m:oMath>
                            </m:oMathPara>
                          </a14:m>
                          <a:endParaRPr lang="en-GB" dirty="0"/>
                        </a:p>
                      </a:txBody>
                      <a:tcPr/>
                    </a:tc>
                    <a:tc>
                      <a:txBody>
                        <a:bodyPr/>
                        <a:lstStyle/>
                        <a:p>
                          <a:r>
                            <a:rPr lang="en-GB" dirty="0"/>
                            <a:t>4</a:t>
                          </a:r>
                        </a:p>
                      </a:txBody>
                      <a:tcPr/>
                    </a:tc>
                    <a:extLst>
                      <a:ext uri="{0D108BD9-81ED-4DB2-BD59-A6C34878D82A}">
                        <a16:rowId xmlns:a16="http://schemas.microsoft.com/office/drawing/2014/main" val="10005"/>
                      </a:ext>
                    </a:extLst>
                  </a:tr>
                </a:tbl>
              </a:graphicData>
            </a:graphic>
          </p:graphicFrame>
        </mc:Choice>
        <mc:Fallback xmlns="">
          <p:graphicFrame>
            <p:nvGraphicFramePr>
              <p:cNvPr id="38" name="Table 37"/>
              <p:cNvGraphicFramePr>
                <a:graphicFrameLocks noGrp="1"/>
              </p:cNvGraphicFramePr>
              <p:nvPr>
                <p:extLst>
                  <p:ext uri="{D42A27DB-BD31-4B8C-83A1-F6EECF244321}">
                    <p14:modId xmlns:p14="http://schemas.microsoft.com/office/powerpoint/2010/main" val="3515560794"/>
                  </p:ext>
                </p:extLst>
              </p:nvPr>
            </p:nvGraphicFramePr>
            <p:xfrm>
              <a:off x="611560" y="1844824"/>
              <a:ext cx="2940304" cy="2225040"/>
            </p:xfrm>
            <a:graphic>
              <a:graphicData uri="http://schemas.openxmlformats.org/drawingml/2006/table">
                <a:tbl>
                  <a:tblPr firstRow="1" bandRow="1">
                    <a:tableStyleId>{21E4AEA4-8DFA-4A89-87EB-49C32662AFE0}</a:tableStyleId>
                  </a:tblPr>
                  <a:tblGrid>
                    <a:gridCol w="1723326"/>
                    <a:gridCol w="1216978"/>
                  </a:tblGrid>
                  <a:tr h="370840">
                    <a:tc>
                      <a:txBody>
                        <a:bodyPr/>
                        <a:lstStyle/>
                        <a:p>
                          <a:r>
                            <a:rPr lang="en-GB" dirty="0" smtClean="0"/>
                            <a:t>IQ (x)</a:t>
                          </a:r>
                          <a:endParaRPr lang="en-GB" dirty="0"/>
                        </a:p>
                      </a:txBody>
                      <a:tcPr/>
                    </a:tc>
                    <a:tc>
                      <a:txBody>
                        <a:bodyPr/>
                        <a:lstStyle/>
                        <a:p>
                          <a:r>
                            <a:rPr lang="en-GB" dirty="0" smtClean="0"/>
                            <a:t>Frequency</a:t>
                          </a:r>
                          <a:endParaRPr lang="en-GB" dirty="0"/>
                        </a:p>
                      </a:txBody>
                      <a:tcPr/>
                    </a:tc>
                  </a:tr>
                  <a:tr h="370840">
                    <a:tc>
                      <a:txBody>
                        <a:bodyPr/>
                        <a:lstStyle/>
                        <a:p>
                          <a:endParaRPr lang="en-US"/>
                        </a:p>
                      </a:txBody>
                      <a:tcPr>
                        <a:blipFill rotWithShape="0">
                          <a:blip r:embed="rId2"/>
                          <a:stretch>
                            <a:fillRect l="-353" t="-108197" r="-72085" b="-424590"/>
                          </a:stretch>
                        </a:blipFill>
                      </a:tcPr>
                    </a:tc>
                    <a:tc>
                      <a:txBody>
                        <a:bodyPr/>
                        <a:lstStyle/>
                        <a:p>
                          <a:r>
                            <a:rPr lang="en-GB" dirty="0" smtClean="0"/>
                            <a:t>2</a:t>
                          </a:r>
                          <a:endParaRPr lang="en-GB" dirty="0"/>
                        </a:p>
                      </a:txBody>
                      <a:tcPr/>
                    </a:tc>
                  </a:tr>
                  <a:tr h="370840">
                    <a:tc>
                      <a:txBody>
                        <a:bodyPr/>
                        <a:lstStyle/>
                        <a:p>
                          <a:endParaRPr lang="en-US"/>
                        </a:p>
                      </a:txBody>
                      <a:tcPr>
                        <a:blipFill rotWithShape="0">
                          <a:blip r:embed="rId2"/>
                          <a:stretch>
                            <a:fillRect l="-353" t="-208197" r="-72085" b="-324590"/>
                          </a:stretch>
                        </a:blipFill>
                      </a:tcPr>
                    </a:tc>
                    <a:tc>
                      <a:txBody>
                        <a:bodyPr/>
                        <a:lstStyle/>
                        <a:p>
                          <a:r>
                            <a:rPr lang="en-GB" dirty="0" smtClean="0"/>
                            <a:t>15</a:t>
                          </a:r>
                          <a:endParaRPr lang="en-GB" dirty="0"/>
                        </a:p>
                      </a:txBody>
                      <a:tcPr/>
                    </a:tc>
                  </a:tr>
                  <a:tr h="370840">
                    <a:tc>
                      <a:txBody>
                        <a:bodyPr/>
                        <a:lstStyle/>
                        <a:p>
                          <a:endParaRPr lang="en-US"/>
                        </a:p>
                      </a:txBody>
                      <a:tcPr>
                        <a:blipFill rotWithShape="0">
                          <a:blip r:embed="rId2"/>
                          <a:stretch>
                            <a:fillRect l="-353" t="-308197" r="-72085" b="-224590"/>
                          </a:stretch>
                        </a:blipFill>
                      </a:tcPr>
                    </a:tc>
                    <a:tc>
                      <a:txBody>
                        <a:bodyPr/>
                        <a:lstStyle/>
                        <a:p>
                          <a:r>
                            <a:rPr lang="en-GB" dirty="0" smtClean="0"/>
                            <a:t>8</a:t>
                          </a:r>
                          <a:endParaRPr lang="en-GB" dirty="0"/>
                        </a:p>
                      </a:txBody>
                      <a:tcPr/>
                    </a:tc>
                  </a:tr>
                  <a:tr h="370840">
                    <a:tc>
                      <a:txBody>
                        <a:bodyPr/>
                        <a:lstStyle/>
                        <a:p>
                          <a:endParaRPr lang="en-US"/>
                        </a:p>
                      </a:txBody>
                      <a:tcPr>
                        <a:blipFill rotWithShape="0">
                          <a:blip r:embed="rId2"/>
                          <a:stretch>
                            <a:fillRect l="-353" t="-408197" r="-72085" b="-124590"/>
                          </a:stretch>
                        </a:blipFill>
                      </a:tcPr>
                    </a:tc>
                    <a:tc>
                      <a:txBody>
                        <a:bodyPr/>
                        <a:lstStyle/>
                        <a:p>
                          <a:r>
                            <a:rPr lang="en-GB" dirty="0" smtClean="0"/>
                            <a:t>0</a:t>
                          </a:r>
                          <a:endParaRPr lang="en-GB" dirty="0"/>
                        </a:p>
                      </a:txBody>
                      <a:tcPr/>
                    </a:tc>
                  </a:tr>
                  <a:tr h="370840">
                    <a:tc>
                      <a:txBody>
                        <a:bodyPr/>
                        <a:lstStyle/>
                        <a:p>
                          <a:endParaRPr lang="en-US"/>
                        </a:p>
                      </a:txBody>
                      <a:tcPr>
                        <a:blipFill rotWithShape="0">
                          <a:blip r:embed="rId2"/>
                          <a:stretch>
                            <a:fillRect l="-353" t="-508197" r="-72085" b="-24590"/>
                          </a:stretch>
                        </a:blipFill>
                      </a:tcPr>
                    </a:tc>
                    <a:tc>
                      <a:txBody>
                        <a:bodyPr/>
                        <a:lstStyle/>
                        <a:p>
                          <a:r>
                            <a:rPr lang="en-GB" dirty="0" smtClean="0"/>
                            <a:t>4</a:t>
                          </a:r>
                          <a:endParaRPr lang="en-GB" dirty="0"/>
                        </a:p>
                      </a:txBody>
                      <a:tcPr/>
                    </a:tc>
                  </a:tr>
                </a:tbl>
              </a:graphicData>
            </a:graphic>
          </p:graphicFrame>
        </mc:Fallback>
      </mc:AlternateContent>
      <p:grpSp>
        <p:nvGrpSpPr>
          <p:cNvPr id="45" name="Group 30"/>
          <p:cNvGrpSpPr/>
          <p:nvPr/>
        </p:nvGrpSpPr>
        <p:grpSpPr>
          <a:xfrm>
            <a:off x="7740352" y="5301208"/>
            <a:ext cx="229513" cy="251158"/>
            <a:chOff x="5494615" y="3717031"/>
            <a:chExt cx="229513" cy="251158"/>
          </a:xfrm>
        </p:grpSpPr>
        <p:cxnSp>
          <p:nvCxnSpPr>
            <p:cNvPr id="46" name="Straight Connector 45"/>
            <p:cNvCxnSpPr/>
            <p:nvPr/>
          </p:nvCxnSpPr>
          <p:spPr>
            <a:xfrm>
              <a:off x="5508104" y="3717032"/>
              <a:ext cx="216024" cy="251157"/>
            </a:xfrm>
            <a:prstGeom prst="line">
              <a:avLst/>
            </a:prstGeom>
          </p:spPr>
          <p:style>
            <a:lnRef idx="2">
              <a:schemeClr val="dk1"/>
            </a:lnRef>
            <a:fillRef idx="0">
              <a:schemeClr val="dk1"/>
            </a:fillRef>
            <a:effectRef idx="1">
              <a:schemeClr val="dk1"/>
            </a:effectRef>
            <a:fontRef idx="minor">
              <a:schemeClr val="tx1"/>
            </a:fontRef>
          </p:style>
        </p:cxnSp>
        <p:cxnSp>
          <p:nvCxnSpPr>
            <p:cNvPr id="47" name="Straight Connector 46"/>
            <p:cNvCxnSpPr/>
            <p:nvPr/>
          </p:nvCxnSpPr>
          <p:spPr>
            <a:xfrm flipH="1">
              <a:off x="5494615" y="3717031"/>
              <a:ext cx="216024" cy="251157"/>
            </a:xfrm>
            <a:prstGeom prst="line">
              <a:avLst/>
            </a:prstGeom>
          </p:spPr>
          <p:style>
            <a:lnRef idx="2">
              <a:schemeClr val="dk1"/>
            </a:lnRef>
            <a:fillRef idx="0">
              <a:schemeClr val="dk1"/>
            </a:fillRef>
            <a:effectRef idx="1">
              <a:schemeClr val="dk1"/>
            </a:effectRef>
            <a:fontRef idx="minor">
              <a:schemeClr val="tx1"/>
            </a:fontRef>
          </p:style>
        </p:cxnSp>
      </p:grpSp>
      <p:sp>
        <p:nvSpPr>
          <p:cNvPr id="53" name="TextBox 52"/>
          <p:cNvSpPr txBox="1"/>
          <p:nvPr/>
        </p:nvSpPr>
        <p:spPr>
          <a:xfrm>
            <a:off x="7020272" y="2852936"/>
            <a:ext cx="18002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Join the points up with straight lines.</a:t>
            </a:r>
          </a:p>
        </p:txBody>
      </p:sp>
      <p:sp>
        <p:nvSpPr>
          <p:cNvPr id="54" name="TextBox 53"/>
          <p:cNvSpPr txBox="1"/>
          <p:nvPr/>
        </p:nvSpPr>
        <p:spPr>
          <a:xfrm>
            <a:off x="562001" y="5417105"/>
            <a:ext cx="2434332" cy="64633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This is known as a frequency polygon.</a:t>
            </a:r>
          </a:p>
        </p:txBody>
      </p:sp>
      <p:sp>
        <p:nvSpPr>
          <p:cNvPr id="2" name="TextBox 1"/>
          <p:cNvSpPr txBox="1"/>
          <p:nvPr/>
        </p:nvSpPr>
        <p:spPr>
          <a:xfrm>
            <a:off x="71500" y="1562308"/>
            <a:ext cx="360040" cy="461665"/>
          </a:xfrm>
          <a:prstGeom prst="rect">
            <a:avLst/>
          </a:prstGeom>
          <a:noFill/>
        </p:spPr>
        <p:txBody>
          <a:bodyPr wrap="square" rtlCol="0">
            <a:spAutoFit/>
          </a:bodyPr>
          <a:lstStyle/>
          <a:p>
            <a:r>
              <a:rPr lang="en-GB" sz="2400" dirty="0">
                <a:latin typeface="Wingdings" panose="05000000000000000000" pitchFamily="2" charset="2"/>
              </a:rPr>
              <a:t>!</a:t>
            </a:r>
            <a:endParaRPr lang="en-GB" dirty="0">
              <a:latin typeface="Wingdings" panose="05000000000000000000" pitchFamily="2" charset="2"/>
            </a:endParaRPr>
          </a:p>
        </p:txBody>
      </p:sp>
      <p:sp>
        <p:nvSpPr>
          <p:cNvPr id="8" name="TextBox 7"/>
          <p:cNvSpPr txBox="1"/>
          <p:nvPr/>
        </p:nvSpPr>
        <p:spPr>
          <a:xfrm>
            <a:off x="1331640" y="4509120"/>
            <a:ext cx="2160240" cy="646331"/>
          </a:xfrm>
          <a:prstGeom prst="rect">
            <a:avLst/>
          </a:prstGeom>
          <a:noFill/>
        </p:spPr>
        <p:txBody>
          <a:bodyPr wrap="square" rtlCol="0">
            <a:spAutoFit/>
          </a:bodyPr>
          <a:lstStyle/>
          <a:p>
            <a:r>
              <a:rPr lang="en-GB" dirty="0"/>
              <a:t>We use the midpoint of each range.</a:t>
            </a:r>
          </a:p>
        </p:txBody>
      </p:sp>
      <p:cxnSp>
        <p:nvCxnSpPr>
          <p:cNvPr id="22" name="Straight Arrow Connector 21"/>
          <p:cNvCxnSpPr/>
          <p:nvPr/>
        </p:nvCxnSpPr>
        <p:spPr>
          <a:xfrm>
            <a:off x="3073320" y="5013176"/>
            <a:ext cx="1485191" cy="648072"/>
          </a:xfrm>
          <a:prstGeom prst="straightConnector1">
            <a:avLst/>
          </a:prstGeom>
          <a:ln w="28575">
            <a:prstDash val="sysDot"/>
            <a:tailEnd type="triangle"/>
          </a:ln>
        </p:spPr>
        <p:style>
          <a:lnRef idx="1">
            <a:schemeClr val="dk1"/>
          </a:lnRef>
          <a:fillRef idx="0">
            <a:schemeClr val="dk1"/>
          </a:fillRef>
          <a:effectRef idx="0">
            <a:schemeClr val="dk1"/>
          </a:effectRef>
          <a:fontRef idx="minor">
            <a:schemeClr val="tx1"/>
          </a:fontRef>
        </p:style>
      </p:cxnSp>
      <p:sp>
        <p:nvSpPr>
          <p:cNvPr id="28" name="TextBox 27"/>
          <p:cNvSpPr txBox="1"/>
          <p:nvPr/>
        </p:nvSpPr>
        <p:spPr>
          <a:xfrm rot="16200000">
            <a:off x="3201886" y="3588114"/>
            <a:ext cx="1300066" cy="400110"/>
          </a:xfrm>
          <a:prstGeom prst="rect">
            <a:avLst/>
          </a:prstGeom>
          <a:noFill/>
        </p:spPr>
        <p:txBody>
          <a:bodyPr wrap="square" rtlCol="0">
            <a:spAutoFit/>
          </a:bodyPr>
          <a:lstStyle/>
          <a:p>
            <a:r>
              <a:rPr lang="en-GB" sz="2000" dirty="0"/>
              <a:t>Frequency</a:t>
            </a:r>
          </a:p>
        </p:txBody>
      </p:sp>
      <p:sp>
        <p:nvSpPr>
          <p:cNvPr id="50" name="TextBox 49"/>
          <p:cNvSpPr txBox="1"/>
          <p:nvPr/>
        </p:nvSpPr>
        <p:spPr>
          <a:xfrm>
            <a:off x="5757981" y="6485275"/>
            <a:ext cx="1300066" cy="400110"/>
          </a:xfrm>
          <a:prstGeom prst="rect">
            <a:avLst/>
          </a:prstGeom>
          <a:noFill/>
        </p:spPr>
        <p:txBody>
          <a:bodyPr wrap="square" rtlCol="0">
            <a:spAutoFit/>
          </a:bodyPr>
          <a:lstStyle/>
          <a:p>
            <a:pPr algn="ctr"/>
            <a:r>
              <a:rPr lang="en-GB" sz="2000" dirty="0"/>
              <a:t>IQ</a:t>
            </a:r>
          </a:p>
        </p:txBody>
      </p:sp>
      <p:sp>
        <p:nvSpPr>
          <p:cNvPr id="58" name="TextBox 57"/>
          <p:cNvSpPr txBox="1"/>
          <p:nvPr/>
        </p:nvSpPr>
        <p:spPr>
          <a:xfrm>
            <a:off x="4628040" y="1352897"/>
            <a:ext cx="4413351"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Sometimes we see frequency polygons combined with a histogram (why is not called a bar chart?). The points of the frequency polygon will be in the middle of the bars.</a:t>
            </a:r>
          </a:p>
        </p:txBody>
      </p:sp>
    </p:spTree>
    <p:extLst>
      <p:ext uri="{BB962C8B-B14F-4D97-AF65-F5344CB8AC3E}">
        <p14:creationId xmlns:p14="http://schemas.microsoft.com/office/powerpoint/2010/main" val="1022297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2"/>
                                        </p:tgtEl>
                                        <p:attrNameLst>
                                          <p:attrName>style.visibility</p:attrName>
                                        </p:attrNameLst>
                                      </p:cBhvr>
                                      <p:to>
                                        <p:strVal val="visible"/>
                                      </p:to>
                                    </p:set>
                                    <p:animEffect transition="in" filter="fade">
                                      <p:cBhvr>
                                        <p:cTn id="11" dur="500"/>
                                        <p:tgtEl>
                                          <p:spTgt spid="2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fade">
                                      <p:cBhvr>
                                        <p:cTn id="34" dur="500"/>
                                        <p:tgtEl>
                                          <p:spTgt spid="45"/>
                                        </p:tgtEl>
                                      </p:cBhvr>
                                    </p:animEffect>
                                  </p:childTnLst>
                                </p:cTn>
                              </p:par>
                              <p:par>
                                <p:cTn id="35" presetID="22" presetClass="entr" presetSubtype="8" fill="hold"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wipe(left)">
                                      <p:cBhvr>
                                        <p:cTn id="37" dur="500"/>
                                        <p:tgtEl>
                                          <p:spTgt spid="16"/>
                                        </p:tgtEl>
                                      </p:cBhvr>
                                    </p:animEffect>
                                  </p:childTnLst>
                                </p:cTn>
                              </p:par>
                              <p:par>
                                <p:cTn id="38" presetID="22" presetClass="entr" presetSubtype="4" fill="hold" grpId="0" nodeType="withEffect">
                                  <p:stCondLst>
                                    <p:cond delay="0"/>
                                  </p:stCondLst>
                                  <p:childTnLst>
                                    <p:set>
                                      <p:cBhvr>
                                        <p:cTn id="39" dur="1" fill="hold">
                                          <p:stCondLst>
                                            <p:cond delay="0"/>
                                          </p:stCondLst>
                                        </p:cTn>
                                        <p:tgtEl>
                                          <p:spTgt spid="53"/>
                                        </p:tgtEl>
                                        <p:attrNameLst>
                                          <p:attrName>style.visibility</p:attrName>
                                        </p:attrNameLst>
                                      </p:cBhvr>
                                      <p:to>
                                        <p:strVal val="visible"/>
                                      </p:to>
                                    </p:set>
                                    <p:animEffect transition="in" filter="wipe(down)">
                                      <p:cBhvr>
                                        <p:cTn id="40" dur="500"/>
                                        <p:tgtEl>
                                          <p:spTgt spid="53"/>
                                        </p:tgtEl>
                                      </p:cBhvr>
                                    </p:animEffect>
                                  </p:childTnLst>
                                </p:cTn>
                              </p:par>
                            </p:childTnLst>
                          </p:cTn>
                        </p:par>
                        <p:par>
                          <p:cTn id="41" fill="hold">
                            <p:stCondLst>
                              <p:cond delay="500"/>
                            </p:stCondLst>
                            <p:childTnLst>
                              <p:par>
                                <p:cTn id="42" presetID="22" presetClass="entr" presetSubtype="4" fill="hold" grpId="0" nodeType="after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wipe(down)">
                                      <p:cBhvr>
                                        <p:cTn id="44" dur="500"/>
                                        <p:tgtEl>
                                          <p:spTgt spid="54"/>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4" fill="hold" grpId="0" nodeType="clickEffect">
                                  <p:stCondLst>
                                    <p:cond delay="0"/>
                                  </p:stCondLst>
                                  <p:childTnLst>
                                    <p:set>
                                      <p:cBhvr>
                                        <p:cTn id="48" dur="1" fill="hold">
                                          <p:stCondLst>
                                            <p:cond delay="0"/>
                                          </p:stCondLst>
                                        </p:cTn>
                                        <p:tgtEl>
                                          <p:spTgt spid="40"/>
                                        </p:tgtEl>
                                        <p:attrNameLst>
                                          <p:attrName>style.visibility</p:attrName>
                                        </p:attrNameLst>
                                      </p:cBhvr>
                                      <p:to>
                                        <p:strVal val="visible"/>
                                      </p:to>
                                    </p:set>
                                    <p:animEffect transition="in" filter="wipe(down)">
                                      <p:cBhvr>
                                        <p:cTn id="49" dur="500"/>
                                        <p:tgtEl>
                                          <p:spTgt spid="40"/>
                                        </p:tgtEl>
                                      </p:cBhvr>
                                    </p:animEffect>
                                  </p:childTnLst>
                                </p:cTn>
                              </p:par>
                              <p:par>
                                <p:cTn id="50" presetID="22" presetClass="entr" presetSubtype="4" fill="hold" grpId="0" nodeType="with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wipe(down)">
                                      <p:cBhvr>
                                        <p:cTn id="52" dur="500"/>
                                        <p:tgtEl>
                                          <p:spTgt spid="51"/>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52"/>
                                        </p:tgtEl>
                                        <p:attrNameLst>
                                          <p:attrName>style.visibility</p:attrName>
                                        </p:attrNameLst>
                                      </p:cBhvr>
                                      <p:to>
                                        <p:strVal val="visible"/>
                                      </p:to>
                                    </p:set>
                                    <p:animEffect transition="in" filter="wipe(down)">
                                      <p:cBhvr>
                                        <p:cTn id="55" dur="500"/>
                                        <p:tgtEl>
                                          <p:spTgt spid="52"/>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Effect transition="in" filter="wipe(down)">
                                      <p:cBhvr>
                                        <p:cTn id="58" dur="500"/>
                                        <p:tgtEl>
                                          <p:spTgt spid="5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fade">
                                      <p:cBhvr>
                                        <p:cTn id="63"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51" grpId="0" animBg="1"/>
      <p:bldP spid="52" grpId="0" animBg="1"/>
      <p:bldP spid="57" grpId="0" animBg="1"/>
      <p:bldP spid="53" grpId="0" animBg="1"/>
      <p:bldP spid="54" grpId="0" animBg="1"/>
      <p:bldP spid="8" grpId="0"/>
      <p:bldP spid="5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2</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5" name="Picture 4"/>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68760"/>
            <a:ext cx="4211960" cy="2880320"/>
          </a:xfrm>
          <a:prstGeom prst="rect">
            <a:avLst/>
          </a:prstGeom>
          <a:noFill/>
          <a:ln>
            <a:noFill/>
          </a:ln>
        </p:spPr>
      </p:pic>
      <p:grpSp>
        <p:nvGrpSpPr>
          <p:cNvPr id="27" name="Group 26"/>
          <p:cNvGrpSpPr/>
          <p:nvPr/>
        </p:nvGrpSpPr>
        <p:grpSpPr>
          <a:xfrm>
            <a:off x="1343070" y="2318400"/>
            <a:ext cx="1959455" cy="1171559"/>
            <a:chOff x="1343070" y="2318400"/>
            <a:chExt cx="1959455" cy="1171559"/>
          </a:xfrm>
        </p:grpSpPr>
        <p:sp>
          <p:nvSpPr>
            <p:cNvPr id="6" name="Oval 5"/>
            <p:cNvSpPr/>
            <p:nvPr/>
          </p:nvSpPr>
          <p:spPr>
            <a:xfrm>
              <a:off x="1343070" y="328498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7" name="Oval 6"/>
            <p:cNvSpPr/>
            <p:nvPr/>
          </p:nvSpPr>
          <p:spPr>
            <a:xfrm>
              <a:off x="1733208" y="2951614"/>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Oval 7"/>
            <p:cNvSpPr/>
            <p:nvPr/>
          </p:nvSpPr>
          <p:spPr>
            <a:xfrm>
              <a:off x="2119918" y="247765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Oval 8"/>
            <p:cNvSpPr/>
            <p:nvPr/>
          </p:nvSpPr>
          <p:spPr>
            <a:xfrm>
              <a:off x="2472338" y="231840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Oval 9"/>
            <p:cNvSpPr/>
            <p:nvPr/>
          </p:nvSpPr>
          <p:spPr>
            <a:xfrm>
              <a:off x="2873906" y="312953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Oval 10"/>
            <p:cNvSpPr/>
            <p:nvPr/>
          </p:nvSpPr>
          <p:spPr>
            <a:xfrm>
              <a:off x="3256806" y="344424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13" name="Straight Connector 12"/>
            <p:cNvCxnSpPr>
              <a:stCxn id="6" idx="7"/>
              <a:endCxn id="7" idx="3"/>
            </p:cNvCxnSpPr>
            <p:nvPr/>
          </p:nvCxnSpPr>
          <p:spPr>
            <a:xfrm flipV="1">
              <a:off x="1382094" y="2990638"/>
              <a:ext cx="357809" cy="301041"/>
            </a:xfrm>
            <a:prstGeom prst="line">
              <a:avLst/>
            </a:prstGeom>
          </p:spPr>
          <p:style>
            <a:lnRef idx="1">
              <a:schemeClr val="dk1"/>
            </a:lnRef>
            <a:fillRef idx="0">
              <a:schemeClr val="dk1"/>
            </a:fillRef>
            <a:effectRef idx="0">
              <a:schemeClr val="dk1"/>
            </a:effectRef>
            <a:fontRef idx="minor">
              <a:schemeClr val="tx1"/>
            </a:fontRef>
          </p:style>
        </p:cxnSp>
        <p:cxnSp>
          <p:nvCxnSpPr>
            <p:cNvPr id="15" name="Straight Connector 14"/>
            <p:cNvCxnSpPr>
              <a:stCxn id="7" idx="6"/>
              <a:endCxn id="8" idx="3"/>
            </p:cNvCxnSpPr>
            <p:nvPr/>
          </p:nvCxnSpPr>
          <p:spPr>
            <a:xfrm flipV="1">
              <a:off x="1778927" y="2516680"/>
              <a:ext cx="347686" cy="457794"/>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Connector 17"/>
            <p:cNvCxnSpPr>
              <a:stCxn id="8" idx="7"/>
              <a:endCxn id="9" idx="2"/>
            </p:cNvCxnSpPr>
            <p:nvPr/>
          </p:nvCxnSpPr>
          <p:spPr>
            <a:xfrm flipV="1">
              <a:off x="2158942" y="2341260"/>
              <a:ext cx="313396" cy="143091"/>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a:stCxn id="9" idx="5"/>
              <a:endCxn id="10" idx="0"/>
            </p:cNvCxnSpPr>
            <p:nvPr/>
          </p:nvCxnSpPr>
          <p:spPr>
            <a:xfrm>
              <a:off x="2511362" y="2357424"/>
              <a:ext cx="385404" cy="772114"/>
            </a:xfrm>
            <a:prstGeom prst="line">
              <a:avLst/>
            </a:prstGeom>
          </p:spPr>
          <p:style>
            <a:lnRef idx="1">
              <a:schemeClr val="dk1"/>
            </a:lnRef>
            <a:fillRef idx="0">
              <a:schemeClr val="dk1"/>
            </a:fillRef>
            <a:effectRef idx="0">
              <a:schemeClr val="dk1"/>
            </a:effectRef>
            <a:fontRef idx="minor">
              <a:schemeClr val="tx1"/>
            </a:fontRef>
          </p:style>
        </p:cxnSp>
        <p:cxnSp>
          <p:nvCxnSpPr>
            <p:cNvPr id="24" name="Straight Connector 23"/>
            <p:cNvCxnSpPr>
              <a:stCxn id="10" idx="5"/>
              <a:endCxn id="11" idx="2"/>
            </p:cNvCxnSpPr>
            <p:nvPr/>
          </p:nvCxnSpPr>
          <p:spPr>
            <a:xfrm>
              <a:off x="2912930" y="3168562"/>
              <a:ext cx="343876" cy="298538"/>
            </a:xfrm>
            <a:prstGeom prst="line">
              <a:avLst/>
            </a:prstGeom>
          </p:spPr>
          <p:style>
            <a:lnRef idx="1">
              <a:schemeClr val="dk1"/>
            </a:lnRef>
            <a:fillRef idx="0">
              <a:schemeClr val="dk1"/>
            </a:fillRef>
            <a:effectRef idx="0">
              <a:schemeClr val="dk1"/>
            </a:effectRef>
            <a:fontRef idx="minor">
              <a:schemeClr val="tx1"/>
            </a:fontRef>
          </p:style>
        </p:cxnSp>
      </p:grpSp>
      <p:sp>
        <p:nvSpPr>
          <p:cNvPr id="29" name="TextBox 28"/>
          <p:cNvSpPr txBox="1"/>
          <p:nvPr/>
        </p:nvSpPr>
        <p:spPr>
          <a:xfrm>
            <a:off x="251520" y="764704"/>
            <a:ext cx="50405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Q1</a:t>
            </a:r>
          </a:p>
        </p:txBody>
      </p:sp>
      <p:sp>
        <p:nvSpPr>
          <p:cNvPr id="30" name="TextBox 29"/>
          <p:cNvSpPr txBox="1"/>
          <p:nvPr/>
        </p:nvSpPr>
        <p:spPr>
          <a:xfrm>
            <a:off x="4499992" y="836712"/>
            <a:ext cx="50405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Q2</a:t>
            </a:r>
          </a:p>
        </p:txBody>
      </p:sp>
      <p:pic>
        <p:nvPicPr>
          <p:cNvPr id="31" name="Picture 30"/>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88024" y="1340768"/>
            <a:ext cx="4248472" cy="3600400"/>
          </a:xfrm>
          <a:prstGeom prst="rect">
            <a:avLst/>
          </a:prstGeom>
          <a:noFill/>
          <a:ln>
            <a:noFill/>
          </a:ln>
        </p:spPr>
      </p:pic>
      <p:sp>
        <p:nvSpPr>
          <p:cNvPr id="32" name="Oval 31"/>
          <p:cNvSpPr/>
          <p:nvPr/>
        </p:nvSpPr>
        <p:spPr>
          <a:xfrm>
            <a:off x="5848350" y="3055620"/>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3" name="Oval 32"/>
          <p:cNvSpPr/>
          <p:nvPr/>
        </p:nvSpPr>
        <p:spPr>
          <a:xfrm>
            <a:off x="6440398" y="2466226"/>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4" name="Oval 33"/>
          <p:cNvSpPr/>
          <p:nvPr/>
        </p:nvSpPr>
        <p:spPr>
          <a:xfrm>
            <a:off x="7016844" y="2165618"/>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5" name="Oval 34"/>
          <p:cNvSpPr/>
          <p:nvPr/>
        </p:nvSpPr>
        <p:spPr>
          <a:xfrm>
            <a:off x="7592526" y="275692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36" name="Oval 35"/>
          <p:cNvSpPr/>
          <p:nvPr/>
        </p:nvSpPr>
        <p:spPr>
          <a:xfrm>
            <a:off x="8172400" y="3356992"/>
            <a:ext cx="45719" cy="45719"/>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cxnSp>
        <p:nvCxnSpPr>
          <p:cNvPr id="38" name="Straight Connector 37"/>
          <p:cNvCxnSpPr>
            <a:stCxn id="32" idx="0"/>
            <a:endCxn id="33" idx="3"/>
          </p:cNvCxnSpPr>
          <p:nvPr/>
        </p:nvCxnSpPr>
        <p:spPr>
          <a:xfrm flipV="1">
            <a:off x="5871210" y="2505250"/>
            <a:ext cx="575883" cy="55037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a:stCxn id="33" idx="7"/>
            <a:endCxn id="34" idx="3"/>
          </p:cNvCxnSpPr>
          <p:nvPr/>
        </p:nvCxnSpPr>
        <p:spPr>
          <a:xfrm flipV="1">
            <a:off x="6479422" y="2204642"/>
            <a:ext cx="544117" cy="268279"/>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p:cNvCxnSpPr>
            <a:stCxn id="34" idx="6"/>
            <a:endCxn id="35" idx="1"/>
          </p:cNvCxnSpPr>
          <p:nvPr/>
        </p:nvCxnSpPr>
        <p:spPr>
          <a:xfrm>
            <a:off x="7062563" y="2188478"/>
            <a:ext cx="536658" cy="575139"/>
          </a:xfrm>
          <a:prstGeom prst="line">
            <a:avLst/>
          </a:prstGeom>
        </p:spPr>
        <p:style>
          <a:lnRef idx="2">
            <a:schemeClr val="dk1"/>
          </a:lnRef>
          <a:fillRef idx="0">
            <a:schemeClr val="dk1"/>
          </a:fillRef>
          <a:effectRef idx="1">
            <a:schemeClr val="dk1"/>
          </a:effectRef>
          <a:fontRef idx="minor">
            <a:schemeClr val="tx1"/>
          </a:fontRef>
        </p:style>
      </p:cxnSp>
      <p:cxnSp>
        <p:nvCxnSpPr>
          <p:cNvPr id="45" name="Straight Connector 44"/>
          <p:cNvCxnSpPr>
            <a:stCxn id="35" idx="5"/>
          </p:cNvCxnSpPr>
          <p:nvPr/>
        </p:nvCxnSpPr>
        <p:spPr>
          <a:xfrm>
            <a:off x="7631550" y="2795946"/>
            <a:ext cx="540850" cy="561046"/>
          </a:xfrm>
          <a:prstGeom prst="line">
            <a:avLst/>
          </a:prstGeom>
        </p:spPr>
        <p:style>
          <a:lnRef idx="2">
            <a:schemeClr val="dk1"/>
          </a:lnRef>
          <a:fillRef idx="0">
            <a:schemeClr val="dk1"/>
          </a:fillRef>
          <a:effectRef idx="1">
            <a:schemeClr val="dk1"/>
          </a:effectRef>
          <a:fontRef idx="minor">
            <a:schemeClr val="tx1"/>
          </a:fontRef>
        </p:style>
      </p:cxnSp>
      <p:sp>
        <p:nvSpPr>
          <p:cNvPr id="49" name="Rectangle 48"/>
          <p:cNvSpPr/>
          <p:nvPr/>
        </p:nvSpPr>
        <p:spPr>
          <a:xfrm>
            <a:off x="1259632" y="2132856"/>
            <a:ext cx="2160240" cy="1440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50" name="Rectangle 49"/>
          <p:cNvSpPr/>
          <p:nvPr/>
        </p:nvSpPr>
        <p:spPr>
          <a:xfrm>
            <a:off x="5796136" y="2060848"/>
            <a:ext cx="2520280" cy="144016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0" name="TextBox 39"/>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9"/>
                                        </p:tgtEl>
                                      </p:cBhvr>
                                    </p:animEffect>
                                    <p:set>
                                      <p:cBhvr>
                                        <p:cTn id="7" dur="1" fill="hold">
                                          <p:stCondLst>
                                            <p:cond delay="49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seq concurrent="1" nextAc="seek">
              <p:cTn id="8" restart="whenNotActive" fill="hold" evtFilter="cancelBubble" nodeType="interactiveSeq">
                <p:stCondLst>
                  <p:cond evt="onClick" delay="0">
                    <p:tgtEl>
                      <p:spTgt spid="50"/>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50"/>
                                        </p:tgtEl>
                                      </p:cBhvr>
                                    </p:animEffect>
                                    <p:set>
                                      <p:cBhvr>
                                        <p:cTn id="13" dur="1" fill="hold">
                                          <p:stCondLst>
                                            <p:cond delay="499"/>
                                          </p:stCondLst>
                                        </p:cTn>
                                        <p:tgtEl>
                                          <p:spTgt spid="50"/>
                                        </p:tgtEl>
                                        <p:attrNameLst>
                                          <p:attrName>style.visibility</p:attrName>
                                        </p:attrNameLst>
                                      </p:cBhvr>
                                      <p:to>
                                        <p:strVal val="hidden"/>
                                      </p:to>
                                    </p:set>
                                  </p:childTnLst>
                                </p:cTn>
                              </p:par>
                            </p:childTnLst>
                          </p:cTn>
                        </p:par>
                      </p:childTnLst>
                    </p:cTn>
                  </p:par>
                </p:childTnLst>
              </p:cTn>
              <p:nextCondLst>
                <p:cond evt="onClick" delay="0">
                  <p:tgtEl>
                    <p:spTgt spid="50"/>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2</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
        <p:nvSpPr>
          <p:cNvPr id="6" name="TextBox 5"/>
          <p:cNvSpPr txBox="1"/>
          <p:nvPr/>
        </p:nvSpPr>
        <p:spPr>
          <a:xfrm>
            <a:off x="251520" y="764704"/>
            <a:ext cx="50405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Q3</a:t>
            </a: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1296194098"/>
                  </p:ext>
                </p:extLst>
              </p:nvPr>
            </p:nvGraphicFramePr>
            <p:xfrm>
              <a:off x="191907" y="1166034"/>
              <a:ext cx="7792934" cy="5603497"/>
            </p:xfrm>
            <a:graphic>
              <a:graphicData uri="http://schemas.openxmlformats.org/drawingml/2006/table">
                <a:tbl>
                  <a:tblPr firstRow="1" bandRow="1">
                    <a:tableStyleId>{073A0DAA-6AF3-43AB-8588-CEC1D06C72B9}</a:tableStyleId>
                  </a:tblPr>
                  <a:tblGrid>
                    <a:gridCol w="3759200">
                      <a:extLst>
                        <a:ext uri="{9D8B030D-6E8A-4147-A177-3AD203B41FA5}">
                          <a16:colId xmlns:a16="http://schemas.microsoft.com/office/drawing/2014/main" val="20000"/>
                        </a:ext>
                      </a:extLst>
                    </a:gridCol>
                    <a:gridCol w="1042035">
                      <a:extLst>
                        <a:ext uri="{9D8B030D-6E8A-4147-A177-3AD203B41FA5}">
                          <a16:colId xmlns:a16="http://schemas.microsoft.com/office/drawing/2014/main" val="20001"/>
                        </a:ext>
                      </a:extLst>
                    </a:gridCol>
                    <a:gridCol w="1048385">
                      <a:extLst>
                        <a:ext uri="{9D8B030D-6E8A-4147-A177-3AD203B41FA5}">
                          <a16:colId xmlns:a16="http://schemas.microsoft.com/office/drawing/2014/main" val="20002"/>
                        </a:ext>
                      </a:extLst>
                    </a:gridCol>
                    <a:gridCol w="1943314">
                      <a:extLst>
                        <a:ext uri="{9D8B030D-6E8A-4147-A177-3AD203B41FA5}">
                          <a16:colId xmlns:a16="http://schemas.microsoft.com/office/drawing/2014/main" val="20003"/>
                        </a:ext>
                      </a:extLst>
                    </a:gridCol>
                  </a:tblGrid>
                  <a:tr h="0">
                    <a:tc>
                      <a:txBody>
                        <a:bodyPr/>
                        <a:lstStyle/>
                        <a:p>
                          <a:pPr>
                            <a:lnSpc>
                              <a:spcPct val="115000"/>
                            </a:lnSpc>
                            <a:spcAft>
                              <a:spcPts val="0"/>
                            </a:spcAft>
                          </a:pPr>
                          <a:r>
                            <a:rPr lang="en-GB" sz="1600" dirty="0">
                              <a:effectLst/>
                            </a:rPr>
                            <a:t>Data</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Pie Chart?</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Bar chart?</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Histogram/</a:t>
                          </a:r>
                        </a:p>
                        <a:p>
                          <a:pPr>
                            <a:lnSpc>
                              <a:spcPct val="115000"/>
                            </a:lnSpc>
                            <a:spcAft>
                              <a:spcPts val="0"/>
                            </a:spcAft>
                          </a:pPr>
                          <a:r>
                            <a:rPr lang="en-GB" sz="1600" dirty="0">
                              <a:effectLst/>
                            </a:rPr>
                            <a:t>Frequency Polygon?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600" dirty="0">
                              <a:effectLst/>
                            </a:rPr>
                            <a:t>I’m taking a survey to establish people’s favourite brand of bread. I give a number of shoppers a taste of each and then record their favourite.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lang="en-GB" sz="4000" dirty="0">
                              <a:effectLst/>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GB" sz="1600" dirty="0">
                              <a:effectLst/>
                            </a:rPr>
                            <a:t>I record the weights of dogs in Battersea Dogs Home and then group these into intervals of 5kg (e.g. </a:t>
                          </a:r>
                          <a14:m>
                            <m:oMath xmlns:m="http://schemas.openxmlformats.org/officeDocument/2006/math">
                              <m:r>
                                <a:rPr lang="en-GB" sz="1600">
                                  <a:effectLst/>
                                  <a:latin typeface="Cambria Math" panose="02040503050406030204" pitchFamily="18" charset="0"/>
                                </a:rPr>
                                <m:t>0≤</m:t>
                              </m:r>
                              <m:r>
                                <a:rPr lang="en-GB" sz="1600">
                                  <a:effectLst/>
                                  <a:latin typeface="Cambria Math" panose="02040503050406030204" pitchFamily="18" charset="0"/>
                                </a:rPr>
                                <m:t>𝑤</m:t>
                              </m:r>
                              <m:r>
                                <a:rPr lang="en-GB" sz="1600">
                                  <a:effectLst/>
                                  <a:latin typeface="Cambria Math" panose="02040503050406030204" pitchFamily="18" charset="0"/>
                                </a:rPr>
                                <m:t>&lt;5</m:t>
                              </m:r>
                            </m:oMath>
                          </a14:m>
                          <a:r>
                            <a:rPr lang="en-GB" sz="1600" dirty="0">
                              <a:effectLst/>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kumimoji="0" lang="en-GB" sz="40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GB" sz="1600" dirty="0">
                              <a:effectLst/>
                            </a:rPr>
                            <a:t>I want to show votes for 5 different candidates for 7AJW Form Captain.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GB" sz="1600" dirty="0">
                              <a:effectLst/>
                            </a:rPr>
                            <a:t> </a:t>
                          </a:r>
                          <a:r>
                            <a:rPr kumimoji="0" lang="en-GB" sz="40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a:t>
                          </a:r>
                          <a:endParaRPr kumimoji="0" lang="en-GB"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kumimoji="0" lang="en-GB" sz="40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GB" sz="1600">
                              <a:effectLst/>
                            </a:rPr>
                            <a:t>I record the shoe size of 100 children. I group them into intervals, e.g. 1 ½ -3, 3 ½ -5, 5 ½ -7,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kumimoji="0" lang="en-GB" sz="40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a:lnSpc>
                              <a:spcPct val="115000"/>
                            </a:lnSpc>
                            <a:spcAft>
                              <a:spcPts val="0"/>
                            </a:spcAft>
                          </a:pPr>
                          <a:r>
                            <a:rPr lang="en-GB" sz="1600">
                              <a:effectLst/>
                            </a:rPr>
                            <a:t>I survey 500 university students who have just graduated to see what type of career they’ve gone into (Education, Finance,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kumimoji="0" lang="en-GB" sz="40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p>
                        <a:p>
                          <a:pPr algn="ctr">
                            <a:lnSpc>
                              <a:spcPct val="115000"/>
                            </a:lnSpc>
                            <a:spcAft>
                              <a:spcPts val="0"/>
                            </a:spcAft>
                          </a:pP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r h="0">
                    <a:tc>
                      <a:txBody>
                        <a:bodyPr/>
                        <a:lstStyle/>
                        <a:p>
                          <a:pPr>
                            <a:lnSpc>
                              <a:spcPct val="115000"/>
                            </a:lnSpc>
                            <a:spcAft>
                              <a:spcPts val="0"/>
                            </a:spcAft>
                          </a:pPr>
                          <a:r>
                            <a:rPr lang="en-GB" sz="1600" dirty="0">
                              <a:effectLst/>
                            </a:rPr>
                            <a:t>I record the heights of 1000 trees  and group them into intervals of 10m </a:t>
                          </a:r>
                        </a:p>
                        <a:p>
                          <a:pPr>
                            <a:lnSpc>
                              <a:spcPct val="115000"/>
                            </a:lnSpc>
                            <a:spcAft>
                              <a:spcPts val="0"/>
                            </a:spcAft>
                          </a:pPr>
                          <a:r>
                            <a:rPr lang="en-GB" sz="1600" dirty="0">
                              <a:effectLst/>
                            </a:rPr>
                            <a:t>(</a:t>
                          </a:r>
                          <a14:m>
                            <m:oMath xmlns:m="http://schemas.openxmlformats.org/officeDocument/2006/math">
                              <m:r>
                                <a:rPr lang="en-GB" sz="1600">
                                  <a:effectLst/>
                                  <a:latin typeface="Cambria Math" panose="02040503050406030204" pitchFamily="18" charset="0"/>
                                </a:rPr>
                                <m:t>0≤</m:t>
                              </m:r>
                              <m:r>
                                <a:rPr lang="en-GB" sz="1600">
                                  <a:effectLst/>
                                  <a:latin typeface="Cambria Math" panose="02040503050406030204" pitchFamily="18" charset="0"/>
                                </a:rPr>
                                <m:t>𝑙</m:t>
                              </m:r>
                              <m:r>
                                <a:rPr lang="en-GB" sz="1600">
                                  <a:effectLst/>
                                  <a:latin typeface="Cambria Math" panose="02040503050406030204" pitchFamily="18" charset="0"/>
                                </a:rPr>
                                <m:t>&lt;10, 10≤</m:t>
                              </m:r>
                              <m:r>
                                <a:rPr lang="en-GB" sz="1600">
                                  <a:effectLst/>
                                  <a:latin typeface="Cambria Math" panose="02040503050406030204" pitchFamily="18" charset="0"/>
                                </a:rPr>
                                <m:t>𝑙</m:t>
                              </m:r>
                              <m:r>
                                <a:rPr lang="en-GB" sz="1600">
                                  <a:effectLst/>
                                  <a:latin typeface="Cambria Math" panose="02040503050406030204" pitchFamily="18" charset="0"/>
                                </a:rPr>
                                <m:t>&lt;20</m:t>
                              </m:r>
                            </m:oMath>
                          </a14:m>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kumimoji="0" lang="en-GB" sz="4000" b="0" i="0" u="none" strike="noStrike" kern="1200" cap="none" spc="0" normalizeH="0" baseline="0" noProof="0" dirty="0">
                              <a:ln>
                                <a:noFill/>
                              </a:ln>
                              <a:solidFill>
                                <a:prstClr val="black"/>
                              </a:solidFill>
                              <a:effectLst/>
                              <a:uLnTx/>
                              <a:uFillTx/>
                              <a:latin typeface="+mn-lt"/>
                              <a:ea typeface="+mn-ea"/>
                              <a:cs typeface="+mn-cs"/>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6"/>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1296194098"/>
                  </p:ext>
                </p:extLst>
              </p:nvPr>
            </p:nvGraphicFramePr>
            <p:xfrm>
              <a:off x="191907" y="1166034"/>
              <a:ext cx="7792934" cy="5603177"/>
            </p:xfrm>
            <a:graphic>
              <a:graphicData uri="http://schemas.openxmlformats.org/drawingml/2006/table">
                <a:tbl>
                  <a:tblPr firstRow="1" bandRow="1">
                    <a:tableStyleId>{073A0DAA-6AF3-43AB-8588-CEC1D06C72B9}</a:tableStyleId>
                  </a:tblPr>
                  <a:tblGrid>
                    <a:gridCol w="3759200"/>
                    <a:gridCol w="1042035"/>
                    <a:gridCol w="1048385"/>
                    <a:gridCol w="1943314"/>
                  </a:tblGrid>
                  <a:tr h="544322">
                    <a:tc>
                      <a:txBody>
                        <a:bodyPr/>
                        <a:lstStyle/>
                        <a:p>
                          <a:pPr>
                            <a:lnSpc>
                              <a:spcPct val="115000"/>
                            </a:lnSpc>
                            <a:spcAft>
                              <a:spcPts val="0"/>
                            </a:spcAft>
                          </a:pPr>
                          <a:r>
                            <a:rPr lang="en-GB" sz="1600" dirty="0">
                              <a:effectLst/>
                            </a:rPr>
                            <a:t>Data</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Pie Chart?</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Bar chart?</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Histogram/</a:t>
                          </a:r>
                        </a:p>
                        <a:p>
                          <a:pPr>
                            <a:lnSpc>
                              <a:spcPct val="115000"/>
                            </a:lnSpc>
                            <a:spcAft>
                              <a:spcPts val="0"/>
                            </a:spcAft>
                          </a:pPr>
                          <a:r>
                            <a:rPr lang="en-GB" sz="1600" dirty="0">
                              <a:effectLst/>
                            </a:rPr>
                            <a:t>Frequency </a:t>
                          </a:r>
                          <a:r>
                            <a:rPr lang="en-GB" sz="1600" dirty="0" smtClean="0">
                              <a:effectLst/>
                            </a:rPr>
                            <a:t>Polygon?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1105154">
                    <a:tc>
                      <a:txBody>
                        <a:bodyPr/>
                        <a:lstStyle/>
                        <a:p>
                          <a:pPr>
                            <a:lnSpc>
                              <a:spcPct val="115000"/>
                            </a:lnSpc>
                            <a:spcAft>
                              <a:spcPts val="0"/>
                            </a:spcAft>
                          </a:pPr>
                          <a:r>
                            <a:rPr lang="en-GB" sz="1600" dirty="0">
                              <a:effectLst/>
                            </a:rPr>
                            <a:t>I’m taking a survey to establish people’s favourite brand of bread. I give a number of shoppers a taste of each and then record their favourite.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lang="en-GB" sz="4000" dirty="0" smtClean="0">
                              <a:effectLst/>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4103">
                    <a:tc>
                      <a:txBody>
                        <a:bodyPr/>
                        <a:lstStyle/>
                        <a:p>
                          <a:endParaRPr lang="en-US"/>
                        </a:p>
                      </a:txBody>
                      <a:tcPr marL="68580" marR="68580" marT="0" marB="0">
                        <a:blipFill rotWithShape="0">
                          <a:blip r:embed="rId2"/>
                          <a:stretch>
                            <a:fillRect l="-162" t="-205185" r="-108104" b="-396296"/>
                          </a:stretch>
                        </a:blipFill>
                      </a:tcPr>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kumimoji="0" lang="en-GB" sz="40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656019">
                    <a:tc>
                      <a:txBody>
                        <a:bodyPr/>
                        <a:lstStyle/>
                        <a:p>
                          <a:pPr>
                            <a:lnSpc>
                              <a:spcPct val="115000"/>
                            </a:lnSpc>
                            <a:spcAft>
                              <a:spcPts val="0"/>
                            </a:spcAft>
                          </a:pPr>
                          <a:r>
                            <a:rPr lang="en-GB" sz="1600" dirty="0">
                              <a:effectLst/>
                            </a:rPr>
                            <a:t>I want to show votes for 5 different candidates for 7AJW Form Captain.</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GB" sz="1600" dirty="0" smtClean="0">
                              <a:effectLst/>
                            </a:rPr>
                            <a:t> </a:t>
                          </a:r>
                          <a:r>
                            <a:rPr kumimoji="0" lang="en-GB" sz="40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kumimoji="0" lang="en-GB" sz="1600" b="0" i="0" u="none" strike="noStrike" kern="1200" cap="none" spc="0" normalizeH="0" baseline="0" noProof="0" dirty="0" smtClean="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kumimoji="0" lang="en-GB" sz="40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4738">
                    <a:tc>
                      <a:txBody>
                        <a:bodyPr/>
                        <a:lstStyle/>
                        <a:p>
                          <a:pPr>
                            <a:lnSpc>
                              <a:spcPct val="115000"/>
                            </a:lnSpc>
                            <a:spcAft>
                              <a:spcPts val="0"/>
                            </a:spcAft>
                          </a:pPr>
                          <a:r>
                            <a:rPr lang="en-GB" sz="1600">
                              <a:effectLst/>
                            </a:rPr>
                            <a:t>I record the shoe size of 100 children. I group them into intervals, e.g. 1 ½ -3, 3 ½ -5, 5 ½ -7,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kumimoji="0" lang="en-GB" sz="40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4738">
                    <a:tc>
                      <a:txBody>
                        <a:bodyPr/>
                        <a:lstStyle/>
                        <a:p>
                          <a:pPr>
                            <a:lnSpc>
                              <a:spcPct val="115000"/>
                            </a:lnSpc>
                            <a:spcAft>
                              <a:spcPts val="0"/>
                            </a:spcAft>
                          </a:pPr>
                          <a:r>
                            <a:rPr lang="en-GB" sz="1600">
                              <a:effectLst/>
                            </a:rPr>
                            <a:t>I survey 500 university students who have just graduated to see what type of career they’ve gone into (Education, Finance,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kumimoji="0" lang="en-GB" sz="40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p>
                        <a:p>
                          <a:pPr algn="ctr">
                            <a:lnSpc>
                              <a:spcPct val="115000"/>
                            </a:lnSpc>
                            <a:spcAft>
                              <a:spcPts val="0"/>
                            </a:spcAft>
                          </a:pP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824103">
                    <a:tc>
                      <a:txBody>
                        <a:bodyPr/>
                        <a:lstStyle/>
                        <a:p>
                          <a:endParaRPr lang="en-US"/>
                        </a:p>
                      </a:txBody>
                      <a:tcPr marL="68580" marR="68580" marT="0" marB="0">
                        <a:blipFill rotWithShape="0">
                          <a:blip r:embed="rId2"/>
                          <a:stretch>
                            <a:fillRect l="-162" t="-585926" r="-108104" b="-15556"/>
                          </a:stretch>
                        </a:blipFill>
                      </a:tcPr>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a:effectLst/>
                            </a:rPr>
                            <a:t> </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15000"/>
                            </a:lnSpc>
                            <a:spcAft>
                              <a:spcPts val="0"/>
                            </a:spcAft>
                          </a:pPr>
                          <a:r>
                            <a:rPr lang="en-GB" sz="1600" dirty="0">
                              <a:effectLst/>
                            </a:rPr>
                            <a:t> </a:t>
                          </a:r>
                          <a:r>
                            <a:rPr kumimoji="0" lang="en-GB" sz="4000" b="0" i="0" u="none" strike="noStrike" kern="1200" cap="none" spc="0" normalizeH="0" baseline="0" noProof="0" dirty="0" smtClean="0">
                              <a:ln>
                                <a:noFill/>
                              </a:ln>
                              <a:solidFill>
                                <a:prstClr val="black"/>
                              </a:solidFill>
                              <a:effectLst/>
                              <a:uLnTx/>
                              <a:uFillTx/>
                              <a:latin typeface="+mn-lt"/>
                              <a:ea typeface="+mn-ea"/>
                              <a:cs typeface="+mn-cs"/>
                              <a:sym typeface="Wingdings" panose="05000000000000000000" pitchFamily="2" charset="2"/>
                            </a:rPr>
                            <a:t></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Fallback>
      </mc:AlternateContent>
      <p:sp>
        <p:nvSpPr>
          <p:cNvPr id="9" name="TextBox 8"/>
          <p:cNvSpPr txBox="1"/>
          <p:nvPr/>
        </p:nvSpPr>
        <p:spPr>
          <a:xfrm>
            <a:off x="5036491" y="1769326"/>
            <a:ext cx="3012370" cy="954107"/>
          </a:xfrm>
          <a:prstGeom prst="rect">
            <a:avLst/>
          </a:prstGeom>
          <a:noFill/>
        </p:spPr>
        <p:txBody>
          <a:bodyPr wrap="square" rtlCol="0">
            <a:spAutoFit/>
          </a:bodyPr>
          <a:lstStyle/>
          <a:p>
            <a:r>
              <a:rPr lang="en-GB" sz="1400" i="1" dirty="0"/>
              <a:t>The frequencies depend on how many people are surveyed so are not important. We care more what proportion of people like each brand.</a:t>
            </a:r>
          </a:p>
        </p:txBody>
      </p:sp>
      <p:sp>
        <p:nvSpPr>
          <p:cNvPr id="8" name="Rectangle 7"/>
          <p:cNvSpPr/>
          <p:nvPr/>
        </p:nvSpPr>
        <p:spPr>
          <a:xfrm>
            <a:off x="3960440" y="1725784"/>
            <a:ext cx="4001007" cy="108998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TextBox 9"/>
          <p:cNvSpPr txBox="1"/>
          <p:nvPr/>
        </p:nvSpPr>
        <p:spPr>
          <a:xfrm>
            <a:off x="4110474" y="2935968"/>
            <a:ext cx="2448272" cy="307777"/>
          </a:xfrm>
          <a:prstGeom prst="rect">
            <a:avLst/>
          </a:prstGeom>
          <a:noFill/>
        </p:spPr>
        <p:txBody>
          <a:bodyPr wrap="square" rtlCol="0">
            <a:spAutoFit/>
          </a:bodyPr>
          <a:lstStyle/>
          <a:p>
            <a:r>
              <a:rPr lang="en-GB" sz="1400" i="1" dirty="0"/>
              <a:t>Weight is continuous.</a:t>
            </a:r>
          </a:p>
        </p:txBody>
      </p:sp>
      <p:sp>
        <p:nvSpPr>
          <p:cNvPr id="12" name="TextBox 11"/>
          <p:cNvSpPr txBox="1"/>
          <p:nvPr/>
        </p:nvSpPr>
        <p:spPr>
          <a:xfrm>
            <a:off x="5707924" y="3621943"/>
            <a:ext cx="2448272" cy="738664"/>
          </a:xfrm>
          <a:prstGeom prst="rect">
            <a:avLst/>
          </a:prstGeom>
          <a:noFill/>
        </p:spPr>
        <p:txBody>
          <a:bodyPr wrap="square" rtlCol="0">
            <a:spAutoFit/>
          </a:bodyPr>
          <a:lstStyle/>
          <a:p>
            <a:r>
              <a:rPr lang="en-GB" sz="1400" i="1" dirty="0"/>
              <a:t>We care about the number of votes for each. But a pie chart would also be suitable.</a:t>
            </a:r>
          </a:p>
        </p:txBody>
      </p:sp>
      <p:sp>
        <p:nvSpPr>
          <p:cNvPr id="13" name="TextBox 12"/>
          <p:cNvSpPr txBox="1"/>
          <p:nvPr/>
        </p:nvSpPr>
        <p:spPr>
          <a:xfrm>
            <a:off x="5998165" y="4355221"/>
            <a:ext cx="1970179" cy="738664"/>
          </a:xfrm>
          <a:prstGeom prst="rect">
            <a:avLst/>
          </a:prstGeom>
          <a:noFill/>
        </p:spPr>
        <p:txBody>
          <a:bodyPr wrap="square" rtlCol="0">
            <a:spAutoFit/>
          </a:bodyPr>
          <a:lstStyle/>
          <a:p>
            <a:r>
              <a:rPr lang="en-GB" sz="1400" i="1" dirty="0"/>
              <a:t>Shoe size is discrete. Bar charts are better for grouped numerical data.</a:t>
            </a:r>
          </a:p>
        </p:txBody>
      </p:sp>
      <p:sp>
        <p:nvSpPr>
          <p:cNvPr id="15" name="TextBox 14"/>
          <p:cNvSpPr txBox="1"/>
          <p:nvPr/>
        </p:nvSpPr>
        <p:spPr>
          <a:xfrm>
            <a:off x="4117100" y="6112672"/>
            <a:ext cx="2448272" cy="307777"/>
          </a:xfrm>
          <a:prstGeom prst="rect">
            <a:avLst/>
          </a:prstGeom>
          <a:noFill/>
        </p:spPr>
        <p:txBody>
          <a:bodyPr wrap="square" rtlCol="0">
            <a:spAutoFit/>
          </a:bodyPr>
          <a:lstStyle/>
          <a:p>
            <a:r>
              <a:rPr lang="en-GB" sz="1400" i="1" dirty="0"/>
              <a:t>Length is continuous.</a:t>
            </a:r>
          </a:p>
        </p:txBody>
      </p:sp>
      <p:sp>
        <p:nvSpPr>
          <p:cNvPr id="17" name="Rectangle 16"/>
          <p:cNvSpPr/>
          <p:nvPr/>
        </p:nvSpPr>
        <p:spPr>
          <a:xfrm>
            <a:off x="3960440" y="2815650"/>
            <a:ext cx="4001007" cy="8419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3967337" y="3648966"/>
            <a:ext cx="4001007" cy="63862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9" name="Rectangle 18"/>
          <p:cNvSpPr/>
          <p:nvPr/>
        </p:nvSpPr>
        <p:spPr>
          <a:xfrm>
            <a:off x="3967337" y="4296229"/>
            <a:ext cx="4001007" cy="8418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Rectangle 19"/>
          <p:cNvSpPr/>
          <p:nvPr/>
        </p:nvSpPr>
        <p:spPr>
          <a:xfrm>
            <a:off x="3960439" y="5138057"/>
            <a:ext cx="4001007" cy="812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1" name="Rectangle 20"/>
          <p:cNvSpPr/>
          <p:nvPr/>
        </p:nvSpPr>
        <p:spPr>
          <a:xfrm>
            <a:off x="3960438" y="5950857"/>
            <a:ext cx="4001007" cy="8128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2" name="Rectangle 21"/>
          <p:cNvSpPr/>
          <p:nvPr/>
        </p:nvSpPr>
        <p:spPr>
          <a:xfrm>
            <a:off x="769236" y="684574"/>
            <a:ext cx="7979228" cy="410882"/>
          </a:xfrm>
          <a:prstGeom prst="rect">
            <a:avLst/>
          </a:prstGeom>
        </p:spPr>
        <p:txBody>
          <a:bodyPr wrap="square">
            <a:spAutoFit/>
          </a:bodyPr>
          <a:lstStyle/>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Pick the most suitable chart to display the data described. (Put </a:t>
            </a:r>
            <a:r>
              <a:rPr lang="en-GB"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a:t>
            </a:r>
            <a:r>
              <a:rPr lang="en-GB" dirty="0">
                <a:latin typeface="Calibri" panose="020F0502020204030204" pitchFamily="34" charset="0"/>
                <a:ea typeface="Calibri" panose="020F0502020204030204" pitchFamily="34" charset="0"/>
                <a:cs typeface="Times New Roman" panose="02020603050405020304" pitchFamily="18" charset="0"/>
              </a:rPr>
              <a:t> as appropriate)</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7937801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8" restart="whenNotActive" fill="hold" evtFilter="cancelBubble" nodeType="interactiveSeq">
                <p:stCondLst>
                  <p:cond evt="onClick" delay="0">
                    <p:tgtEl>
                      <p:spTgt spid="17"/>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nodeType="clickEffect">
                                  <p:stCondLst>
                                    <p:cond delay="0"/>
                                  </p:stCondLst>
                                  <p:childTnLst>
                                    <p:animEffect transition="out" filter="fade">
                                      <p:cBhvr>
                                        <p:cTn id="12" dur="500"/>
                                        <p:tgtEl>
                                          <p:spTgt spid="17"/>
                                        </p:tgtEl>
                                      </p:cBhvr>
                                    </p:animEffect>
                                    <p:set>
                                      <p:cBhvr>
                                        <p:cTn id="13"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14" restart="whenNotActive" fill="hold" evtFilter="cancelBubble" nodeType="interactiveSeq">
                <p:stCondLst>
                  <p:cond evt="onClick" delay="0">
                    <p:tgtEl>
                      <p:spTgt spid="18"/>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nodeType="clickEffect">
                                  <p:stCondLst>
                                    <p:cond delay="0"/>
                                  </p:stCondLst>
                                  <p:childTnLst>
                                    <p:animEffect transition="out" filter="fade">
                                      <p:cBhvr>
                                        <p:cTn id="18" dur="500"/>
                                        <p:tgtEl>
                                          <p:spTgt spid="18"/>
                                        </p:tgtEl>
                                      </p:cBhvr>
                                    </p:animEffect>
                                    <p:set>
                                      <p:cBhvr>
                                        <p:cTn id="19"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20" restart="whenNotActive" fill="hold" evtFilter="cancelBubble" nodeType="interactiveSeq">
                <p:stCondLst>
                  <p:cond evt="onClick" delay="0">
                    <p:tgtEl>
                      <p:spTgt spid="19"/>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nodeType="clickEffect">
                                  <p:stCondLst>
                                    <p:cond delay="0"/>
                                  </p:stCondLst>
                                  <p:childTnLst>
                                    <p:animEffect transition="out" filter="fade">
                                      <p:cBhvr>
                                        <p:cTn id="24" dur="500"/>
                                        <p:tgtEl>
                                          <p:spTgt spid="19"/>
                                        </p:tgtEl>
                                      </p:cBhvr>
                                    </p:animEffect>
                                    <p:set>
                                      <p:cBhvr>
                                        <p:cTn id="25"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26" restart="whenNotActive" fill="hold" evtFilter="cancelBubble" nodeType="interactiveSeq">
                <p:stCondLst>
                  <p:cond evt="onClick" delay="0">
                    <p:tgtEl>
                      <p:spTgt spid="20"/>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nodeType="clickEffect">
                                  <p:stCondLst>
                                    <p:cond delay="0"/>
                                  </p:stCondLst>
                                  <p:childTnLst>
                                    <p:animEffect transition="out" filter="fade">
                                      <p:cBhvr>
                                        <p:cTn id="30" dur="500"/>
                                        <p:tgtEl>
                                          <p:spTgt spid="20"/>
                                        </p:tgtEl>
                                      </p:cBhvr>
                                    </p:animEffect>
                                    <p:set>
                                      <p:cBhvr>
                                        <p:cTn id="31"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32" restart="whenNotActive" fill="hold" evtFilter="cancelBubble" nodeType="interactiveSeq">
                <p:stCondLst>
                  <p:cond evt="onClick" delay="0">
                    <p:tgtEl>
                      <p:spTgt spid="21"/>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21"/>
                                        </p:tgtEl>
                                      </p:cBhvr>
                                    </p:animEffect>
                                    <p:set>
                                      <p:cBhvr>
                                        <p:cTn id="37"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2</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
        <p:nvSpPr>
          <p:cNvPr id="6" name="TextBox 5"/>
          <p:cNvSpPr txBox="1"/>
          <p:nvPr/>
        </p:nvSpPr>
        <p:spPr>
          <a:xfrm>
            <a:off x="251520" y="764704"/>
            <a:ext cx="504056" cy="36933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wrap="square" rtlCol="0">
            <a:spAutoFit/>
          </a:bodyPr>
          <a:lstStyle/>
          <a:p>
            <a:r>
              <a:rPr lang="en-GB" dirty="0"/>
              <a:t>Q4</a:t>
            </a:r>
          </a:p>
        </p:txBody>
      </p:sp>
      <p:sp>
        <p:nvSpPr>
          <p:cNvPr id="7" name="Rectangle 6"/>
          <p:cNvSpPr/>
          <p:nvPr/>
        </p:nvSpPr>
        <p:spPr>
          <a:xfrm>
            <a:off x="899592" y="736483"/>
            <a:ext cx="6984776" cy="729430"/>
          </a:xfrm>
          <a:prstGeom prst="rect">
            <a:avLst/>
          </a:prstGeom>
        </p:spPr>
        <p:txBody>
          <a:bodyPr wrap="square">
            <a:spAutoFit/>
          </a:bodyPr>
          <a:lstStyle/>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a) Draw a bar chart for this frequency table using the axis provided. Ensure you label your axes.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478078001"/>
              </p:ext>
            </p:extLst>
          </p:nvPr>
        </p:nvGraphicFramePr>
        <p:xfrm>
          <a:off x="899592" y="2132856"/>
          <a:ext cx="2232248" cy="1440160"/>
        </p:xfrm>
        <a:graphic>
          <a:graphicData uri="http://schemas.openxmlformats.org/drawingml/2006/table">
            <a:tbl>
              <a:tblPr firstRow="1" bandRow="1">
                <a:tableStyleId>{073A0DAA-6AF3-43AB-8588-CEC1D06C72B9}</a:tableStyleId>
              </a:tblPr>
              <a:tblGrid>
                <a:gridCol w="1399771">
                  <a:extLst>
                    <a:ext uri="{9D8B030D-6E8A-4147-A177-3AD203B41FA5}">
                      <a16:colId xmlns:a16="http://schemas.microsoft.com/office/drawing/2014/main" val="20000"/>
                    </a:ext>
                  </a:extLst>
                </a:gridCol>
                <a:gridCol w="832477">
                  <a:extLst>
                    <a:ext uri="{9D8B030D-6E8A-4147-A177-3AD203B41FA5}">
                      <a16:colId xmlns:a16="http://schemas.microsoft.com/office/drawing/2014/main" val="20001"/>
                    </a:ext>
                  </a:extLst>
                </a:gridCol>
              </a:tblGrid>
              <a:tr h="288032">
                <a:tc>
                  <a:txBody>
                    <a:bodyPr/>
                    <a:lstStyle/>
                    <a:p>
                      <a:pPr>
                        <a:lnSpc>
                          <a:spcPct val="115000"/>
                        </a:lnSpc>
                        <a:spcAft>
                          <a:spcPts val="0"/>
                        </a:spcAft>
                      </a:pPr>
                      <a:r>
                        <a:rPr lang="en-GB" sz="1600" dirty="0">
                          <a:effectLst/>
                        </a:rPr>
                        <a:t>Age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Freq</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288032">
                <a:tc>
                  <a:txBody>
                    <a:bodyPr/>
                    <a:lstStyle/>
                    <a:p>
                      <a:pPr>
                        <a:lnSpc>
                          <a:spcPct val="115000"/>
                        </a:lnSpc>
                        <a:spcAft>
                          <a:spcPts val="0"/>
                        </a:spcAft>
                      </a:pPr>
                      <a:r>
                        <a:rPr lang="en-GB" sz="1600" dirty="0">
                          <a:effectLst/>
                        </a:rPr>
                        <a:t>11-15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3</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288032">
                <a:tc>
                  <a:txBody>
                    <a:bodyPr/>
                    <a:lstStyle/>
                    <a:p>
                      <a:pPr>
                        <a:lnSpc>
                          <a:spcPct val="115000"/>
                        </a:lnSpc>
                        <a:spcAft>
                          <a:spcPts val="0"/>
                        </a:spcAft>
                      </a:pPr>
                      <a:r>
                        <a:rPr lang="en-GB" sz="1600" dirty="0">
                          <a:effectLst/>
                        </a:rPr>
                        <a:t>16-20</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a:effectLst/>
                        </a:rPr>
                        <a:t>6</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288032">
                <a:tc>
                  <a:txBody>
                    <a:bodyPr/>
                    <a:lstStyle/>
                    <a:p>
                      <a:pPr>
                        <a:lnSpc>
                          <a:spcPct val="115000"/>
                        </a:lnSpc>
                        <a:spcAft>
                          <a:spcPts val="0"/>
                        </a:spcAft>
                      </a:pPr>
                      <a:r>
                        <a:rPr lang="en-GB" sz="1600" dirty="0">
                          <a:effectLst/>
                        </a:rPr>
                        <a:t>21-25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2</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288032">
                <a:tc>
                  <a:txBody>
                    <a:bodyPr/>
                    <a:lstStyle/>
                    <a:p>
                      <a:pPr>
                        <a:lnSpc>
                          <a:spcPct val="115000"/>
                        </a:lnSpc>
                        <a:spcAft>
                          <a:spcPts val="0"/>
                        </a:spcAft>
                      </a:pPr>
                      <a:r>
                        <a:rPr lang="en-GB" sz="1600">
                          <a:effectLst/>
                        </a:rPr>
                        <a:t>26-30</a:t>
                      </a:r>
                      <a:endParaRPr lang="en-GB"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7</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bl>
          </a:graphicData>
        </a:graphic>
      </p:graphicFrame>
      <p:cxnSp>
        <p:nvCxnSpPr>
          <p:cNvPr id="10" name="Straight Arrow Connector 9"/>
          <p:cNvCxnSpPr/>
          <p:nvPr/>
        </p:nvCxnSpPr>
        <p:spPr>
          <a:xfrm flipV="1">
            <a:off x="4644008" y="1772816"/>
            <a:ext cx="0" cy="324036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Arrow Connector 10"/>
          <p:cNvCxnSpPr/>
          <p:nvPr/>
        </p:nvCxnSpPr>
        <p:spPr>
          <a:xfrm flipV="1">
            <a:off x="4644008" y="5013176"/>
            <a:ext cx="3968531" cy="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TextBox 13"/>
          <p:cNvSpPr txBox="1"/>
          <p:nvPr/>
        </p:nvSpPr>
        <p:spPr>
          <a:xfrm>
            <a:off x="4275877" y="2238108"/>
            <a:ext cx="504056" cy="2954655"/>
          </a:xfrm>
          <a:prstGeom prst="rect">
            <a:avLst/>
          </a:prstGeom>
          <a:noFill/>
        </p:spPr>
        <p:txBody>
          <a:bodyPr wrap="square" rtlCol="0">
            <a:spAutoFit/>
          </a:bodyPr>
          <a:lstStyle/>
          <a:p>
            <a:r>
              <a:rPr lang="en-GB" dirty="0"/>
              <a:t>8</a:t>
            </a:r>
          </a:p>
          <a:p>
            <a:endParaRPr lang="en-GB" sz="2400" dirty="0"/>
          </a:p>
          <a:p>
            <a:r>
              <a:rPr lang="en-GB" dirty="0"/>
              <a:t>6</a:t>
            </a:r>
          </a:p>
          <a:p>
            <a:endParaRPr lang="en-GB" sz="2400" dirty="0"/>
          </a:p>
          <a:p>
            <a:r>
              <a:rPr lang="en-GB" dirty="0"/>
              <a:t>4</a:t>
            </a:r>
          </a:p>
          <a:p>
            <a:endParaRPr lang="en-GB" sz="2400" dirty="0"/>
          </a:p>
          <a:p>
            <a:r>
              <a:rPr lang="en-GB" dirty="0"/>
              <a:t>2</a:t>
            </a:r>
          </a:p>
          <a:p>
            <a:endParaRPr lang="en-GB" sz="2400" dirty="0"/>
          </a:p>
          <a:p>
            <a:endParaRPr lang="en-GB" dirty="0"/>
          </a:p>
        </p:txBody>
      </p:sp>
      <p:sp>
        <p:nvSpPr>
          <p:cNvPr id="15" name="TextBox 14"/>
          <p:cNvSpPr txBox="1"/>
          <p:nvPr/>
        </p:nvSpPr>
        <p:spPr>
          <a:xfrm>
            <a:off x="4928154" y="5087317"/>
            <a:ext cx="769128" cy="369332"/>
          </a:xfrm>
          <a:prstGeom prst="rect">
            <a:avLst/>
          </a:prstGeom>
          <a:noFill/>
        </p:spPr>
        <p:txBody>
          <a:bodyPr wrap="square" rtlCol="0">
            <a:spAutoFit/>
          </a:bodyPr>
          <a:lstStyle/>
          <a:p>
            <a:r>
              <a:rPr lang="en-GB" dirty="0"/>
              <a:t>11-15</a:t>
            </a:r>
          </a:p>
        </p:txBody>
      </p:sp>
      <p:sp>
        <p:nvSpPr>
          <p:cNvPr id="16" name="TextBox 15"/>
          <p:cNvSpPr txBox="1"/>
          <p:nvPr/>
        </p:nvSpPr>
        <p:spPr>
          <a:xfrm>
            <a:off x="5940152" y="5087317"/>
            <a:ext cx="769128" cy="369332"/>
          </a:xfrm>
          <a:prstGeom prst="rect">
            <a:avLst/>
          </a:prstGeom>
          <a:noFill/>
        </p:spPr>
        <p:txBody>
          <a:bodyPr wrap="square" rtlCol="0">
            <a:spAutoFit/>
          </a:bodyPr>
          <a:lstStyle/>
          <a:p>
            <a:r>
              <a:rPr lang="en-GB" dirty="0"/>
              <a:t>16-20</a:t>
            </a:r>
          </a:p>
        </p:txBody>
      </p:sp>
      <p:sp>
        <p:nvSpPr>
          <p:cNvPr id="17" name="TextBox 16"/>
          <p:cNvSpPr txBox="1"/>
          <p:nvPr/>
        </p:nvSpPr>
        <p:spPr>
          <a:xfrm>
            <a:off x="6871990" y="5087317"/>
            <a:ext cx="769128" cy="369332"/>
          </a:xfrm>
          <a:prstGeom prst="rect">
            <a:avLst/>
          </a:prstGeom>
          <a:noFill/>
        </p:spPr>
        <p:txBody>
          <a:bodyPr wrap="square" rtlCol="0">
            <a:spAutoFit/>
          </a:bodyPr>
          <a:lstStyle/>
          <a:p>
            <a:r>
              <a:rPr lang="en-GB" dirty="0"/>
              <a:t>21-25</a:t>
            </a:r>
          </a:p>
        </p:txBody>
      </p:sp>
      <p:sp>
        <p:nvSpPr>
          <p:cNvPr id="18" name="TextBox 17"/>
          <p:cNvSpPr txBox="1"/>
          <p:nvPr/>
        </p:nvSpPr>
        <p:spPr>
          <a:xfrm>
            <a:off x="7773867" y="5087317"/>
            <a:ext cx="769128" cy="369332"/>
          </a:xfrm>
          <a:prstGeom prst="rect">
            <a:avLst/>
          </a:prstGeom>
          <a:noFill/>
        </p:spPr>
        <p:txBody>
          <a:bodyPr wrap="square" rtlCol="0">
            <a:spAutoFit/>
          </a:bodyPr>
          <a:lstStyle/>
          <a:p>
            <a:r>
              <a:rPr lang="en-GB" dirty="0"/>
              <a:t>26-30</a:t>
            </a:r>
          </a:p>
        </p:txBody>
      </p:sp>
      <p:sp>
        <p:nvSpPr>
          <p:cNvPr id="20" name="Rectangle 19"/>
          <p:cNvSpPr/>
          <p:nvPr/>
        </p:nvSpPr>
        <p:spPr>
          <a:xfrm>
            <a:off x="5004048" y="4005064"/>
            <a:ext cx="504056" cy="100811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p:cNvSpPr/>
          <p:nvPr/>
        </p:nvSpPr>
        <p:spPr>
          <a:xfrm>
            <a:off x="6055106" y="3064476"/>
            <a:ext cx="504056" cy="1948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p:cNvSpPr/>
          <p:nvPr/>
        </p:nvSpPr>
        <p:spPr>
          <a:xfrm>
            <a:off x="6979812" y="4275438"/>
            <a:ext cx="504056" cy="7377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7884368" y="2644346"/>
            <a:ext cx="504056" cy="23688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p:cNvSpPr/>
          <p:nvPr/>
        </p:nvSpPr>
        <p:spPr>
          <a:xfrm>
            <a:off x="397716" y="3681003"/>
            <a:ext cx="3716015" cy="2768963"/>
          </a:xfrm>
          <a:prstGeom prst="rect">
            <a:avLst/>
          </a:prstGeom>
        </p:spPr>
        <p:txBody>
          <a:bodyPr wrap="square">
            <a:spAutoFit/>
          </a:bodyPr>
          <a:lstStyle/>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b) Why technically are we using a bar chart and not a histogram?</a:t>
            </a:r>
          </a:p>
          <a:p>
            <a:pPr>
              <a:lnSpc>
                <a:spcPct val="115000"/>
              </a:lnSpc>
              <a:spcAft>
                <a:spcPts val="1000"/>
              </a:spcAft>
            </a:pPr>
            <a:r>
              <a:rPr lang="en-GB" b="1" dirty="0">
                <a:effectLst/>
                <a:latin typeface="Calibri" panose="020F0502020204030204" pitchFamily="34" charset="0"/>
                <a:ea typeface="Calibri" panose="020F0502020204030204" pitchFamily="34" charset="0"/>
                <a:cs typeface="Times New Roman" panose="02020603050405020304" pitchFamily="18" charset="0"/>
              </a:rPr>
              <a:t>While time is continuous, the age ranges are written here in a way that suggests that age is discrete (i.e. </a:t>
            </a:r>
            <a:r>
              <a:rPr lang="en-GB" b="1" dirty="0">
                <a:latin typeface="Calibri" panose="020F0502020204030204" pitchFamily="34" charset="0"/>
                <a:ea typeface="Calibri" panose="020F0502020204030204" pitchFamily="34" charset="0"/>
                <a:cs typeface="Times New Roman" panose="02020603050405020304" pitchFamily="18" charset="0"/>
              </a:rPr>
              <a:t>it’s rounded to a whole)</a:t>
            </a:r>
            <a:r>
              <a:rPr lang="en-GB" b="1" dirty="0">
                <a:effectLst/>
                <a:latin typeface="Calibri" panose="020F0502020204030204" pitchFamily="34" charset="0"/>
                <a:ea typeface="Calibri" panose="020F0502020204030204" pitchFamily="34" charset="0"/>
                <a:cs typeface="Times New Roman" panose="02020603050405020304" pitchFamily="18" charset="0"/>
              </a:rPr>
              <a:t>. </a:t>
            </a:r>
            <a:r>
              <a:rPr lang="en-GB" b="1" dirty="0">
                <a:latin typeface="Calibri" panose="020F0502020204030204" pitchFamily="34" charset="0"/>
                <a:ea typeface="Calibri" panose="020F0502020204030204" pitchFamily="34" charset="0"/>
                <a:cs typeface="Times New Roman" panose="02020603050405020304" pitchFamily="18" charset="0"/>
              </a:rPr>
              <a:t>If we did allow decimal ages, what group would 15.6 go in? There would be gaps!</a:t>
            </a:r>
            <a:endParaRPr lang="en-GB"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5" name="Rectangle 24"/>
          <p:cNvSpPr/>
          <p:nvPr/>
        </p:nvSpPr>
        <p:spPr>
          <a:xfrm>
            <a:off x="4269485" y="1668276"/>
            <a:ext cx="4622995" cy="37883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6" name="Rectangle 25"/>
          <p:cNvSpPr/>
          <p:nvPr/>
        </p:nvSpPr>
        <p:spPr>
          <a:xfrm>
            <a:off x="354012" y="4474595"/>
            <a:ext cx="3711540" cy="19753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7" name="Right Arrow 26"/>
          <p:cNvSpPr/>
          <p:nvPr/>
        </p:nvSpPr>
        <p:spPr>
          <a:xfrm>
            <a:off x="3510205" y="2774290"/>
            <a:ext cx="504056" cy="35260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64560205"/>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5"/>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5"/>
                                        </p:tgtEl>
                                      </p:cBhvr>
                                    </p:animEffect>
                                    <p:set>
                                      <p:cBhvr>
                                        <p:cTn id="7"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8" restart="whenNotActive" fill="hold" evtFilter="cancelBubble" nodeType="interactiveSeq">
                <p:stCondLst>
                  <p:cond evt="onClick" delay="0">
                    <p:tgtEl>
                      <p:spTgt spid="26"/>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6"/>
                                        </p:tgtEl>
                                      </p:cBhvr>
                                    </p:animEffect>
                                    <p:set>
                                      <p:cBhvr>
                                        <p:cTn id="13"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childTnLst>
        </p:cTn>
      </p:par>
    </p:tnLst>
    <p:bldLst>
      <p:bldP spid="25"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solidFill>
                  <a:srgbClr val="92D050"/>
                </a:solidFill>
              </a:rPr>
              <a:t>Year 7 </a:t>
            </a:r>
            <a:r>
              <a:rPr lang="en-GB" dirty="0"/>
              <a:t>Averages and Range</a:t>
            </a:r>
          </a:p>
        </p:txBody>
      </p:sp>
      <p:sp>
        <p:nvSpPr>
          <p:cNvPr id="3" name="Subtitle 2"/>
          <p:cNvSpPr>
            <a:spLocks noGrp="1"/>
          </p:cNvSpPr>
          <p:nvPr>
            <p:ph type="subTitle" idx="1"/>
          </p:nvPr>
        </p:nvSpPr>
        <p:spPr>
          <a:xfrm>
            <a:off x="1079612" y="3645024"/>
            <a:ext cx="6984776" cy="1417712"/>
          </a:xfrm>
        </p:spPr>
        <p:txBody>
          <a:bodyPr>
            <a:normAutofit/>
          </a:bodyPr>
          <a:lstStyle/>
          <a:p>
            <a:r>
              <a:rPr lang="en-GB" sz="2800" dirty="0"/>
              <a:t>Dr J Frost (jfrost@tiffin.kingston.sch.uk) </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0" name="Picture 2" descr="E:\TiffinSchoolLogoSm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212" y="111910"/>
            <a:ext cx="1008112" cy="101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76088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nhs.uk/Conditions/Ear-reshaping/PublishingImages/A9PT80_ear-reshaping_342x198.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1217371"/>
            <a:ext cx="2874068" cy="166393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3131840" y="1684066"/>
            <a:ext cx="4603968" cy="830997"/>
          </a:xfrm>
          <a:prstGeom prst="rect">
            <a:avLst/>
          </a:prstGeom>
          <a:noFill/>
        </p:spPr>
        <p:txBody>
          <a:bodyPr wrap="square" rtlCol="0">
            <a:spAutoFit/>
          </a:bodyPr>
          <a:lstStyle/>
          <a:p>
            <a:r>
              <a:rPr lang="en-GB" sz="2400" dirty="0"/>
              <a:t>What is the average number of ears in the world human population?</a:t>
            </a:r>
          </a:p>
        </p:txBody>
      </p:sp>
      <p:cxnSp>
        <p:nvCxnSpPr>
          <p:cNvPr id="10" name="Straight Connector 9"/>
          <p:cNvCxnSpPr/>
          <p:nvPr/>
        </p:nvCxnSpPr>
        <p:spPr>
          <a:xfrm>
            <a:off x="0" y="2881305"/>
            <a:ext cx="914400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p:cNvSpPr/>
          <p:nvPr/>
        </p:nvSpPr>
        <p:spPr>
          <a:xfrm>
            <a:off x="0" y="2881305"/>
            <a:ext cx="2874068" cy="11957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800" dirty="0"/>
              <a:t>The </a:t>
            </a:r>
            <a:r>
              <a:rPr lang="en-GB" sz="2800" b="1" dirty="0"/>
              <a:t>mode</a:t>
            </a:r>
            <a:r>
              <a:rPr lang="en-GB" sz="2800" dirty="0"/>
              <a:t> </a:t>
            </a:r>
          </a:p>
          <a:p>
            <a:pPr algn="ctr"/>
            <a:r>
              <a:rPr lang="en-GB" sz="2000" dirty="0"/>
              <a:t>(the “modal average”)</a:t>
            </a:r>
          </a:p>
        </p:txBody>
      </p:sp>
      <p:cxnSp>
        <p:nvCxnSpPr>
          <p:cNvPr id="13" name="Straight Connector 12"/>
          <p:cNvCxnSpPr/>
          <p:nvPr/>
        </p:nvCxnSpPr>
        <p:spPr>
          <a:xfrm>
            <a:off x="0" y="4077072"/>
            <a:ext cx="9144000" cy="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p:cNvSpPr/>
          <p:nvPr/>
        </p:nvSpPr>
        <p:spPr>
          <a:xfrm>
            <a:off x="0" y="4106391"/>
            <a:ext cx="2874068" cy="13388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2800" dirty="0"/>
              <a:t>The </a:t>
            </a:r>
            <a:r>
              <a:rPr lang="en-GB" sz="2800" b="1" dirty="0"/>
              <a:t>median</a:t>
            </a:r>
            <a:endParaRPr lang="en-GB" sz="2800" dirty="0"/>
          </a:p>
        </p:txBody>
      </p:sp>
      <p:cxnSp>
        <p:nvCxnSpPr>
          <p:cNvPr id="15" name="Straight Connector 14"/>
          <p:cNvCxnSpPr/>
          <p:nvPr/>
        </p:nvCxnSpPr>
        <p:spPr>
          <a:xfrm>
            <a:off x="0" y="5439354"/>
            <a:ext cx="9144000" cy="0"/>
          </a:xfrm>
          <a:prstGeom prst="line">
            <a:avLst/>
          </a:prstGeom>
        </p:spPr>
        <p:style>
          <a:lnRef idx="1">
            <a:schemeClr val="dk1"/>
          </a:lnRef>
          <a:fillRef idx="0">
            <a:schemeClr val="dk1"/>
          </a:fillRef>
          <a:effectRef idx="0">
            <a:schemeClr val="dk1"/>
          </a:effectRef>
          <a:fontRef idx="minor">
            <a:schemeClr val="tx1"/>
          </a:fontRef>
        </p:style>
      </p:cxnSp>
      <p:sp>
        <p:nvSpPr>
          <p:cNvPr id="16" name="Rectangle 15"/>
          <p:cNvSpPr/>
          <p:nvPr/>
        </p:nvSpPr>
        <p:spPr>
          <a:xfrm>
            <a:off x="13742" y="5445224"/>
            <a:ext cx="2874068" cy="14127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800" dirty="0"/>
              <a:t>The </a:t>
            </a:r>
            <a:r>
              <a:rPr lang="en-GB" sz="2800" b="1" dirty="0"/>
              <a:t>mean</a:t>
            </a:r>
            <a:endParaRPr lang="en-GB" sz="2800" dirty="0"/>
          </a:p>
        </p:txBody>
      </p:sp>
      <p:sp>
        <p:nvSpPr>
          <p:cNvPr id="12" name="TextBox 11"/>
          <p:cNvSpPr txBox="1"/>
          <p:nvPr/>
        </p:nvSpPr>
        <p:spPr>
          <a:xfrm>
            <a:off x="3032197" y="3068960"/>
            <a:ext cx="4824536" cy="369332"/>
          </a:xfrm>
          <a:prstGeom prst="rect">
            <a:avLst/>
          </a:prstGeom>
          <a:noFill/>
        </p:spPr>
        <p:txBody>
          <a:bodyPr wrap="square" rtlCol="0">
            <a:spAutoFit/>
          </a:bodyPr>
          <a:lstStyle/>
          <a:p>
            <a:r>
              <a:rPr lang="en-GB" dirty="0"/>
              <a:t>The mode represents </a:t>
            </a:r>
            <a:r>
              <a:rPr lang="en-GB" b="1" dirty="0"/>
              <a:t>the most common value.</a:t>
            </a:r>
          </a:p>
        </p:txBody>
      </p:sp>
      <p:sp>
        <p:nvSpPr>
          <p:cNvPr id="17" name="TextBox 16"/>
          <p:cNvSpPr txBox="1"/>
          <p:nvPr/>
        </p:nvSpPr>
        <p:spPr>
          <a:xfrm>
            <a:off x="3923928" y="3441502"/>
            <a:ext cx="4104456" cy="523220"/>
          </a:xfrm>
          <a:prstGeom prst="rect">
            <a:avLst/>
          </a:prstGeom>
          <a:noFill/>
        </p:spPr>
        <p:txBody>
          <a:bodyPr wrap="square" rtlCol="0">
            <a:spAutoFit/>
          </a:bodyPr>
          <a:lstStyle/>
          <a:p>
            <a:pPr algn="ctr"/>
            <a:r>
              <a:rPr lang="en-GB" sz="2800" b="1" dirty="0"/>
              <a:t>Modal</a:t>
            </a:r>
            <a:r>
              <a:rPr lang="en-GB" sz="2800" dirty="0"/>
              <a:t> number of ears:    2</a:t>
            </a:r>
          </a:p>
        </p:txBody>
      </p:sp>
      <p:sp>
        <p:nvSpPr>
          <p:cNvPr id="19" name="Rectangle 18"/>
          <p:cNvSpPr/>
          <p:nvPr/>
        </p:nvSpPr>
        <p:spPr>
          <a:xfrm>
            <a:off x="7513984" y="3441502"/>
            <a:ext cx="576064" cy="4947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TextBox 19"/>
          <p:cNvSpPr txBox="1"/>
          <p:nvPr/>
        </p:nvSpPr>
        <p:spPr>
          <a:xfrm>
            <a:off x="3635896" y="4514197"/>
            <a:ext cx="4680520" cy="523220"/>
          </a:xfrm>
          <a:prstGeom prst="rect">
            <a:avLst/>
          </a:prstGeom>
          <a:noFill/>
        </p:spPr>
        <p:txBody>
          <a:bodyPr wrap="square" rtlCol="0">
            <a:spAutoFit/>
          </a:bodyPr>
          <a:lstStyle/>
          <a:p>
            <a:pPr algn="ctr"/>
            <a:r>
              <a:rPr lang="en-GB" sz="2800" b="1" dirty="0"/>
              <a:t>Median</a:t>
            </a:r>
            <a:r>
              <a:rPr lang="en-GB" sz="2800" dirty="0"/>
              <a:t> number of ears:    2</a:t>
            </a:r>
          </a:p>
        </p:txBody>
      </p:sp>
      <p:sp>
        <p:nvSpPr>
          <p:cNvPr id="21" name="Rectangle 20"/>
          <p:cNvSpPr/>
          <p:nvPr/>
        </p:nvSpPr>
        <p:spPr>
          <a:xfrm>
            <a:off x="7597550" y="4528425"/>
            <a:ext cx="576064" cy="4947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2" name="Rectangle 21"/>
          <p:cNvSpPr/>
          <p:nvPr/>
        </p:nvSpPr>
        <p:spPr>
          <a:xfrm>
            <a:off x="5145792" y="3009538"/>
            <a:ext cx="2306528" cy="3474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3" name="TextBox 22"/>
          <p:cNvSpPr txBox="1"/>
          <p:nvPr/>
        </p:nvSpPr>
        <p:spPr>
          <a:xfrm>
            <a:off x="3032197" y="4177910"/>
            <a:ext cx="4824536" cy="369332"/>
          </a:xfrm>
          <a:prstGeom prst="rect">
            <a:avLst/>
          </a:prstGeom>
          <a:noFill/>
        </p:spPr>
        <p:txBody>
          <a:bodyPr wrap="square" rtlCol="0">
            <a:spAutoFit/>
          </a:bodyPr>
          <a:lstStyle/>
          <a:p>
            <a:r>
              <a:rPr lang="en-GB" dirty="0"/>
              <a:t>The median represents </a:t>
            </a:r>
            <a:r>
              <a:rPr lang="en-GB" b="1" dirty="0"/>
              <a:t>the middle value.</a:t>
            </a:r>
          </a:p>
        </p:txBody>
      </p:sp>
      <p:sp>
        <p:nvSpPr>
          <p:cNvPr id="24" name="Rectangle 23"/>
          <p:cNvSpPr/>
          <p:nvPr/>
        </p:nvSpPr>
        <p:spPr>
          <a:xfrm>
            <a:off x="5292080" y="4188849"/>
            <a:ext cx="1584176" cy="34745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5" name="TextBox 24"/>
          <p:cNvSpPr txBox="1"/>
          <p:nvPr/>
        </p:nvSpPr>
        <p:spPr>
          <a:xfrm>
            <a:off x="3105944" y="5517232"/>
            <a:ext cx="5786536" cy="523220"/>
          </a:xfrm>
          <a:prstGeom prst="rect">
            <a:avLst/>
          </a:prstGeom>
          <a:noFill/>
        </p:spPr>
        <p:txBody>
          <a:bodyPr wrap="square" rtlCol="0">
            <a:spAutoFit/>
          </a:bodyPr>
          <a:lstStyle/>
          <a:p>
            <a:r>
              <a:rPr lang="en-GB" sz="1400" dirty="0"/>
              <a:t>The </a:t>
            </a:r>
            <a:r>
              <a:rPr lang="en-GB" sz="1400" b="1" dirty="0"/>
              <a:t>mean</a:t>
            </a:r>
            <a:r>
              <a:rPr lang="en-GB" sz="1400" dirty="0"/>
              <a:t> takes into account all values</a:t>
            </a:r>
            <a:r>
              <a:rPr lang="en-GB" sz="1400" b="1" dirty="0"/>
              <a:t>. </a:t>
            </a:r>
            <a:r>
              <a:rPr lang="en-GB" sz="1400" dirty="0"/>
              <a:t>We add up the values and divide by the number of values.</a:t>
            </a:r>
            <a:endParaRPr lang="en-GB" sz="1400" b="1" dirty="0"/>
          </a:p>
        </p:txBody>
      </p:sp>
      <p:sp>
        <p:nvSpPr>
          <p:cNvPr id="26" name="TextBox 25"/>
          <p:cNvSpPr txBox="1"/>
          <p:nvPr/>
        </p:nvSpPr>
        <p:spPr>
          <a:xfrm>
            <a:off x="3635896" y="6021288"/>
            <a:ext cx="5040560" cy="523220"/>
          </a:xfrm>
          <a:prstGeom prst="rect">
            <a:avLst/>
          </a:prstGeom>
          <a:noFill/>
        </p:spPr>
        <p:txBody>
          <a:bodyPr wrap="square" rtlCol="0">
            <a:spAutoFit/>
          </a:bodyPr>
          <a:lstStyle/>
          <a:p>
            <a:pPr algn="ctr"/>
            <a:r>
              <a:rPr lang="en-GB" sz="2800" b="1" dirty="0"/>
              <a:t>Mean</a:t>
            </a:r>
            <a:r>
              <a:rPr lang="en-GB" sz="2800" dirty="0"/>
              <a:t> number of ears:    1.99999</a:t>
            </a:r>
          </a:p>
        </p:txBody>
      </p:sp>
      <p:sp>
        <p:nvSpPr>
          <p:cNvPr id="27" name="Rectangle 26"/>
          <p:cNvSpPr/>
          <p:nvPr/>
        </p:nvSpPr>
        <p:spPr>
          <a:xfrm>
            <a:off x="7381526" y="6021288"/>
            <a:ext cx="1293716" cy="4947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grpSp>
        <p:nvGrpSpPr>
          <p:cNvPr id="28" name="Group 27"/>
          <p:cNvGrpSpPr/>
          <p:nvPr/>
        </p:nvGrpSpPr>
        <p:grpSpPr>
          <a:xfrm>
            <a:off x="0" y="0"/>
            <a:ext cx="9143074" cy="599127"/>
            <a:chOff x="0" y="13335"/>
            <a:chExt cx="9144218" cy="599127"/>
          </a:xfrm>
        </p:grpSpPr>
        <p:sp>
          <p:nvSpPr>
            <p:cNvPr id="29"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Averages</a:t>
              </a:r>
            </a:p>
          </p:txBody>
        </p:sp>
        <p:cxnSp>
          <p:nvCxnSpPr>
            <p:cNvPr id="30" name="Straight Connector 29"/>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2" name="TextBox 1"/>
          <p:cNvSpPr txBox="1"/>
          <p:nvPr/>
        </p:nvSpPr>
        <p:spPr>
          <a:xfrm>
            <a:off x="22580" y="656852"/>
            <a:ext cx="9120275" cy="369332"/>
          </a:xfrm>
          <a:prstGeom prst="rect">
            <a:avLst/>
          </a:prstGeom>
          <a:noFill/>
        </p:spPr>
        <p:txBody>
          <a:bodyPr wrap="square" rtlCol="0">
            <a:spAutoFit/>
          </a:bodyPr>
          <a:lstStyle/>
          <a:p>
            <a:r>
              <a:rPr lang="en-GB" dirty="0"/>
              <a:t>There are different averages: some are more meaningful than others depending on the context.</a:t>
            </a:r>
          </a:p>
        </p:txBody>
      </p:sp>
    </p:spTree>
    <p:extLst>
      <p:ext uri="{BB962C8B-B14F-4D97-AF65-F5344CB8AC3E}">
        <p14:creationId xmlns:p14="http://schemas.microsoft.com/office/powerpoint/2010/main" val="62288930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9"/>
                                        </p:tgtEl>
                                      </p:cBhvr>
                                    </p:animEffect>
                                    <p:set>
                                      <p:cBhvr>
                                        <p:cTn id="7"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8" restart="whenNotActive" fill="hold" evtFilter="cancelBubble" nodeType="interactiveSeq">
                <p:stCondLst>
                  <p:cond evt="onClick" delay="0">
                    <p:tgtEl>
                      <p:spTgt spid="21"/>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14" restart="whenNotActive" fill="hold" evtFilter="cancelBubble" nodeType="interactiveSeq">
                <p:stCondLst>
                  <p:cond evt="onClick" delay="0">
                    <p:tgtEl>
                      <p:spTgt spid="22"/>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2"/>
                                        </p:tgtEl>
                                      </p:cBhvr>
                                    </p:animEffect>
                                    <p:set>
                                      <p:cBhvr>
                                        <p:cTn id="19"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20" restart="whenNotActive" fill="hold" evtFilter="cancelBubble" nodeType="interactiveSeq">
                <p:stCondLst>
                  <p:cond evt="onClick" delay="0">
                    <p:tgtEl>
                      <p:spTgt spid="24"/>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4"/>
                                        </p:tgtEl>
                                      </p:cBhvr>
                                    </p:animEffect>
                                    <p:set>
                                      <p:cBhvr>
                                        <p:cTn id="25"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7"/>
                                        </p:tgtEl>
                                      </p:cBhvr>
                                    </p:animEffect>
                                    <p:set>
                                      <p:cBhvr>
                                        <p:cTn id="31"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childTnLst>
        </p:cTn>
      </p:par>
    </p:tnLst>
    <p:bldLst>
      <p:bldP spid="19" grpId="0" animBg="1"/>
      <p:bldP spid="21" grpId="0" animBg="1"/>
      <p:bldP spid="22" grpId="0" animBg="1"/>
      <p:bldP spid="24" grpId="0" animBg="1"/>
      <p:bldP spid="2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 name="Straight Connector 9"/>
          <p:cNvCxnSpPr/>
          <p:nvPr/>
        </p:nvCxnSpPr>
        <p:spPr>
          <a:xfrm>
            <a:off x="0" y="866917"/>
            <a:ext cx="9144000" cy="0"/>
          </a:xfrm>
          <a:prstGeom prst="line">
            <a:avLst/>
          </a:prstGeom>
        </p:spPr>
        <p:style>
          <a:lnRef idx="1">
            <a:schemeClr val="dk1"/>
          </a:lnRef>
          <a:fillRef idx="0">
            <a:schemeClr val="dk1"/>
          </a:fillRef>
          <a:effectRef idx="0">
            <a:schemeClr val="dk1"/>
          </a:effectRef>
          <a:fontRef idx="minor">
            <a:schemeClr val="tx1"/>
          </a:fontRef>
        </p:style>
      </p:cxnSp>
      <p:sp>
        <p:nvSpPr>
          <p:cNvPr id="11" name="Rectangle 10"/>
          <p:cNvSpPr/>
          <p:nvPr/>
        </p:nvSpPr>
        <p:spPr>
          <a:xfrm>
            <a:off x="0" y="866917"/>
            <a:ext cx="2874068" cy="11957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800" dirty="0"/>
              <a:t>The </a:t>
            </a:r>
            <a:r>
              <a:rPr lang="en-GB" sz="2800" b="1" dirty="0"/>
              <a:t>mode</a:t>
            </a:r>
            <a:r>
              <a:rPr lang="en-GB" sz="2800" dirty="0"/>
              <a:t> </a:t>
            </a:r>
          </a:p>
          <a:p>
            <a:pPr algn="ctr"/>
            <a:r>
              <a:rPr lang="en-GB" sz="2000" dirty="0"/>
              <a:t>(the “modal average”)</a:t>
            </a:r>
          </a:p>
        </p:txBody>
      </p:sp>
      <p:cxnSp>
        <p:nvCxnSpPr>
          <p:cNvPr id="13" name="Straight Connector 12"/>
          <p:cNvCxnSpPr/>
          <p:nvPr/>
        </p:nvCxnSpPr>
        <p:spPr>
          <a:xfrm>
            <a:off x="0" y="2062684"/>
            <a:ext cx="9144000" cy="0"/>
          </a:xfrm>
          <a:prstGeom prst="line">
            <a:avLst/>
          </a:prstGeom>
        </p:spPr>
        <p:style>
          <a:lnRef idx="1">
            <a:schemeClr val="dk1"/>
          </a:lnRef>
          <a:fillRef idx="0">
            <a:schemeClr val="dk1"/>
          </a:fillRef>
          <a:effectRef idx="0">
            <a:schemeClr val="dk1"/>
          </a:effectRef>
          <a:fontRef idx="minor">
            <a:schemeClr val="tx1"/>
          </a:fontRef>
        </p:style>
      </p:cxnSp>
      <p:sp>
        <p:nvSpPr>
          <p:cNvPr id="14" name="Rectangle 13"/>
          <p:cNvSpPr/>
          <p:nvPr/>
        </p:nvSpPr>
        <p:spPr>
          <a:xfrm>
            <a:off x="0" y="2092003"/>
            <a:ext cx="2874068" cy="13388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2800" dirty="0"/>
              <a:t>The </a:t>
            </a:r>
            <a:r>
              <a:rPr lang="en-GB" sz="2800" b="1" dirty="0"/>
              <a:t>median</a:t>
            </a:r>
            <a:endParaRPr lang="en-GB" sz="2800" dirty="0"/>
          </a:p>
        </p:txBody>
      </p:sp>
      <p:cxnSp>
        <p:nvCxnSpPr>
          <p:cNvPr id="15" name="Straight Connector 14"/>
          <p:cNvCxnSpPr/>
          <p:nvPr/>
        </p:nvCxnSpPr>
        <p:spPr>
          <a:xfrm>
            <a:off x="0" y="3424966"/>
            <a:ext cx="9144000" cy="0"/>
          </a:xfrm>
          <a:prstGeom prst="line">
            <a:avLst/>
          </a:prstGeom>
        </p:spPr>
        <p:style>
          <a:lnRef idx="1">
            <a:schemeClr val="dk1"/>
          </a:lnRef>
          <a:fillRef idx="0">
            <a:schemeClr val="dk1"/>
          </a:fillRef>
          <a:effectRef idx="0">
            <a:schemeClr val="dk1"/>
          </a:effectRef>
          <a:fontRef idx="minor">
            <a:schemeClr val="tx1"/>
          </a:fontRef>
        </p:style>
      </p:cxnSp>
      <p:sp>
        <p:nvSpPr>
          <p:cNvPr id="16" name="Rectangle 15"/>
          <p:cNvSpPr/>
          <p:nvPr/>
        </p:nvSpPr>
        <p:spPr>
          <a:xfrm>
            <a:off x="13742" y="3430836"/>
            <a:ext cx="2874068" cy="14127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800" dirty="0"/>
              <a:t>The </a:t>
            </a:r>
            <a:r>
              <a:rPr lang="en-GB" sz="2800" b="1" dirty="0"/>
              <a:t>mean</a:t>
            </a:r>
            <a:endParaRPr lang="en-GB" sz="2800" dirty="0"/>
          </a:p>
        </p:txBody>
      </p:sp>
      <p:sp>
        <p:nvSpPr>
          <p:cNvPr id="12" name="TextBox 11"/>
          <p:cNvSpPr txBox="1"/>
          <p:nvPr/>
        </p:nvSpPr>
        <p:spPr>
          <a:xfrm>
            <a:off x="3032196" y="1054572"/>
            <a:ext cx="5860283" cy="923330"/>
          </a:xfrm>
          <a:prstGeom prst="rect">
            <a:avLst/>
          </a:prstGeom>
          <a:noFill/>
        </p:spPr>
        <p:txBody>
          <a:bodyPr wrap="square" rtlCol="0">
            <a:spAutoFit/>
          </a:bodyPr>
          <a:lstStyle/>
          <a:p>
            <a:r>
              <a:rPr lang="en-GB" dirty="0"/>
              <a:t>The mode tends to be a good average when the values are </a:t>
            </a:r>
            <a:r>
              <a:rPr lang="en-GB" b="1" dirty="0"/>
              <a:t>discrete</a:t>
            </a:r>
            <a:r>
              <a:rPr lang="en-GB" dirty="0"/>
              <a:t> and have a limited range of values.</a:t>
            </a:r>
          </a:p>
          <a:p>
            <a:r>
              <a:rPr lang="en-GB" dirty="0"/>
              <a:t>e.g. “red </a:t>
            </a:r>
            <a:r>
              <a:rPr lang="en-GB" dirty="0" err="1"/>
              <a:t>red</a:t>
            </a:r>
            <a:r>
              <a:rPr lang="en-GB" dirty="0"/>
              <a:t> </a:t>
            </a:r>
            <a:r>
              <a:rPr lang="en-GB" dirty="0" err="1"/>
              <a:t>red</a:t>
            </a:r>
            <a:r>
              <a:rPr lang="en-GB" dirty="0"/>
              <a:t> green blue” (the mode is ‘red’)</a:t>
            </a:r>
          </a:p>
        </p:txBody>
      </p:sp>
      <p:sp>
        <p:nvSpPr>
          <p:cNvPr id="28" name="TextBox 27"/>
          <p:cNvSpPr txBox="1"/>
          <p:nvPr/>
        </p:nvSpPr>
        <p:spPr>
          <a:xfrm>
            <a:off x="3069070" y="2278708"/>
            <a:ext cx="5860283" cy="923330"/>
          </a:xfrm>
          <a:prstGeom prst="rect">
            <a:avLst/>
          </a:prstGeom>
          <a:noFill/>
        </p:spPr>
        <p:txBody>
          <a:bodyPr wrap="square" rtlCol="0">
            <a:spAutoFit/>
          </a:bodyPr>
          <a:lstStyle/>
          <a:p>
            <a:r>
              <a:rPr lang="en-GB" dirty="0"/>
              <a:t>Median is often good because it makes it easier to tell whether a value is in the top 50% or the bottom 50%.</a:t>
            </a:r>
          </a:p>
          <a:p>
            <a:r>
              <a:rPr lang="en-GB" dirty="0"/>
              <a:t>It’s also </a:t>
            </a:r>
            <a:r>
              <a:rPr lang="en-GB" b="1" dirty="0"/>
              <a:t>less sensitive to extreme values.</a:t>
            </a:r>
          </a:p>
        </p:txBody>
      </p:sp>
      <p:sp>
        <p:nvSpPr>
          <p:cNvPr id="29" name="TextBox 28"/>
          <p:cNvSpPr txBox="1"/>
          <p:nvPr/>
        </p:nvSpPr>
        <p:spPr>
          <a:xfrm>
            <a:off x="3089608" y="3574852"/>
            <a:ext cx="5860283" cy="646331"/>
          </a:xfrm>
          <a:prstGeom prst="rect">
            <a:avLst/>
          </a:prstGeom>
          <a:noFill/>
        </p:spPr>
        <p:txBody>
          <a:bodyPr wrap="square" rtlCol="0">
            <a:spAutoFit/>
          </a:bodyPr>
          <a:lstStyle/>
          <a:p>
            <a:r>
              <a:rPr lang="en-GB" dirty="0"/>
              <a:t>The mean is the best average to use if we want to take </a:t>
            </a:r>
            <a:r>
              <a:rPr lang="en-GB" b="1" dirty="0"/>
              <a:t>all the values</a:t>
            </a:r>
            <a:r>
              <a:rPr lang="en-GB" dirty="0"/>
              <a:t> into account.</a:t>
            </a:r>
            <a:endParaRPr lang="en-GB" b="1" dirty="0"/>
          </a:p>
        </p:txBody>
      </p:sp>
      <p:cxnSp>
        <p:nvCxnSpPr>
          <p:cNvPr id="30" name="Straight Connector 29"/>
          <p:cNvCxnSpPr/>
          <p:nvPr/>
        </p:nvCxnSpPr>
        <p:spPr>
          <a:xfrm>
            <a:off x="12973" y="4843612"/>
            <a:ext cx="9144000" cy="0"/>
          </a:xfrm>
          <a:prstGeom prst="line">
            <a:avLst/>
          </a:prstGeom>
        </p:spPr>
        <p:style>
          <a:lnRef idx="1">
            <a:schemeClr val="dk1"/>
          </a:lnRef>
          <a:fillRef idx="0">
            <a:schemeClr val="dk1"/>
          </a:fillRef>
          <a:effectRef idx="0">
            <a:schemeClr val="dk1"/>
          </a:effectRef>
          <a:fontRef idx="minor">
            <a:schemeClr val="tx1"/>
          </a:fontRef>
        </p:style>
      </p:cxnSp>
      <p:sp>
        <p:nvSpPr>
          <p:cNvPr id="31" name="TextBox 30"/>
          <p:cNvSpPr txBox="1"/>
          <p:nvPr/>
        </p:nvSpPr>
        <p:spPr>
          <a:xfrm>
            <a:off x="258007" y="4974267"/>
            <a:ext cx="8627986" cy="830997"/>
          </a:xfrm>
          <a:prstGeom prst="rect">
            <a:avLst/>
          </a:prstGeom>
          <a:noFill/>
        </p:spPr>
        <p:txBody>
          <a:bodyPr wrap="square" rtlCol="0">
            <a:spAutoFit/>
          </a:bodyPr>
          <a:lstStyle/>
          <a:p>
            <a:pPr algn="ctr"/>
            <a:r>
              <a:rPr lang="en-GB" sz="2400" b="1" dirty="0"/>
              <a:t>Salaries of people in the room: </a:t>
            </a:r>
            <a:r>
              <a:rPr lang="en-GB" sz="2400" dirty="0"/>
              <a:t>£13,000     £18,000     £24,000      £25,500      £26,000      £32,000      £45,000      £1,200,000</a:t>
            </a:r>
          </a:p>
        </p:txBody>
      </p:sp>
      <p:sp>
        <p:nvSpPr>
          <p:cNvPr id="2" name="TextBox 1"/>
          <p:cNvSpPr txBox="1"/>
          <p:nvPr/>
        </p:nvSpPr>
        <p:spPr>
          <a:xfrm>
            <a:off x="695969" y="5887056"/>
            <a:ext cx="3888432" cy="369332"/>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algn="ctr"/>
            <a:r>
              <a:rPr lang="en-GB" dirty="0">
                <a:solidFill>
                  <a:schemeClr val="tx1"/>
                </a:solidFill>
              </a:rPr>
              <a:t>What would the best average be here?</a:t>
            </a:r>
          </a:p>
        </p:txBody>
      </p:sp>
      <p:grpSp>
        <p:nvGrpSpPr>
          <p:cNvPr id="17" name="Group 16"/>
          <p:cNvGrpSpPr/>
          <p:nvPr/>
        </p:nvGrpSpPr>
        <p:grpSpPr>
          <a:xfrm>
            <a:off x="0" y="0"/>
            <a:ext cx="9143074" cy="599127"/>
            <a:chOff x="0" y="13335"/>
            <a:chExt cx="9144218" cy="599127"/>
          </a:xfrm>
        </p:grpSpPr>
        <p:sp>
          <p:nvSpPr>
            <p:cNvPr id="18"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Averages</a:t>
              </a:r>
            </a:p>
          </p:txBody>
        </p:sp>
        <p:cxnSp>
          <p:nvCxnSpPr>
            <p:cNvPr id="19" name="Straight Connector 18"/>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3" name="TextBox 2"/>
          <p:cNvSpPr txBox="1"/>
          <p:nvPr/>
        </p:nvSpPr>
        <p:spPr>
          <a:xfrm>
            <a:off x="4728989" y="5909358"/>
            <a:ext cx="4163490" cy="830997"/>
          </a:xfrm>
          <a:prstGeom prst="rect">
            <a:avLst/>
          </a:prstGeom>
          <a:noFill/>
        </p:spPr>
        <p:txBody>
          <a:bodyPr wrap="square" rtlCol="0">
            <a:spAutoFit/>
          </a:bodyPr>
          <a:lstStyle/>
          <a:p>
            <a:r>
              <a:rPr lang="en-GB" sz="1600" dirty="0"/>
              <a:t>Median, because the £1,200,000 salary drags up the mean. Otherwise all but one person would earn less than the average!</a:t>
            </a:r>
          </a:p>
        </p:txBody>
      </p:sp>
      <p:sp>
        <p:nvSpPr>
          <p:cNvPr id="20" name="Rectangle 19"/>
          <p:cNvSpPr/>
          <p:nvPr/>
        </p:nvSpPr>
        <p:spPr>
          <a:xfrm>
            <a:off x="4728989" y="5876279"/>
            <a:ext cx="4163490" cy="8640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34693301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childTnLst>
        </p:cTn>
      </p:par>
    </p:tnLst>
    <p:bldLst>
      <p:bldP spid="2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26965" y="1700808"/>
            <a:ext cx="4752528" cy="646331"/>
          </a:xfrm>
          <a:prstGeom prst="rect">
            <a:avLst/>
          </a:prstGeom>
          <a:noFill/>
        </p:spPr>
        <p:txBody>
          <a:bodyPr wrap="square" rtlCol="0">
            <a:spAutoFit/>
          </a:bodyPr>
          <a:lstStyle/>
          <a:p>
            <a:pPr algn="ctr"/>
            <a:r>
              <a:rPr lang="en-GB" sz="3600" dirty="0"/>
              <a:t>10, 13, 15, 16, 17, 17, 20</a:t>
            </a:r>
          </a:p>
        </p:txBody>
      </p:sp>
      <p:sp>
        <p:nvSpPr>
          <p:cNvPr id="5" name="Rectangle 4"/>
          <p:cNvSpPr/>
          <p:nvPr/>
        </p:nvSpPr>
        <p:spPr>
          <a:xfrm>
            <a:off x="0" y="2881305"/>
            <a:ext cx="2874068" cy="119576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800" dirty="0"/>
              <a:t>The </a:t>
            </a:r>
            <a:r>
              <a:rPr lang="en-GB" sz="2800" b="1" dirty="0"/>
              <a:t>mode</a:t>
            </a:r>
            <a:r>
              <a:rPr lang="en-GB" sz="2800" dirty="0"/>
              <a:t> </a:t>
            </a:r>
          </a:p>
          <a:p>
            <a:pPr algn="ctr"/>
            <a:r>
              <a:rPr lang="en-GB" sz="2000" dirty="0"/>
              <a:t>(the “modal average”)</a:t>
            </a:r>
          </a:p>
        </p:txBody>
      </p:sp>
      <p:sp>
        <p:nvSpPr>
          <p:cNvPr id="6" name="Rectangle 5"/>
          <p:cNvSpPr/>
          <p:nvPr/>
        </p:nvSpPr>
        <p:spPr>
          <a:xfrm>
            <a:off x="0" y="4106391"/>
            <a:ext cx="2874068" cy="133883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2800" dirty="0"/>
              <a:t>The </a:t>
            </a:r>
            <a:r>
              <a:rPr lang="en-GB" sz="2800" b="1" dirty="0"/>
              <a:t>median</a:t>
            </a:r>
            <a:endParaRPr lang="en-GB" sz="2800" dirty="0"/>
          </a:p>
        </p:txBody>
      </p:sp>
      <p:sp>
        <p:nvSpPr>
          <p:cNvPr id="7" name="Rectangle 6"/>
          <p:cNvSpPr/>
          <p:nvPr/>
        </p:nvSpPr>
        <p:spPr>
          <a:xfrm>
            <a:off x="13742" y="5445224"/>
            <a:ext cx="2874068" cy="1412776"/>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800" dirty="0"/>
              <a:t>The </a:t>
            </a:r>
            <a:r>
              <a:rPr lang="en-GB" sz="2800" b="1" dirty="0"/>
              <a:t>mean</a:t>
            </a:r>
            <a:endParaRPr lang="en-GB" sz="2800" dirty="0"/>
          </a:p>
        </p:txBody>
      </p:sp>
      <p:cxnSp>
        <p:nvCxnSpPr>
          <p:cNvPr id="8" name="Straight Connector 7"/>
          <p:cNvCxnSpPr/>
          <p:nvPr/>
        </p:nvCxnSpPr>
        <p:spPr>
          <a:xfrm>
            <a:off x="0" y="2881305"/>
            <a:ext cx="91440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3742" y="4106391"/>
            <a:ext cx="91440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3742" y="5445224"/>
            <a:ext cx="9144000"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3117355" y="5788937"/>
            <a:ext cx="4176464" cy="830997"/>
          </a:xfrm>
          <a:prstGeom prst="rect">
            <a:avLst/>
          </a:prstGeom>
          <a:noFill/>
        </p:spPr>
        <p:txBody>
          <a:bodyPr wrap="square" rtlCol="0">
            <a:spAutoFit/>
          </a:bodyPr>
          <a:lstStyle/>
          <a:p>
            <a:pPr algn="ctr"/>
            <a:r>
              <a:rPr lang="en-GB" sz="2400" u="sng" dirty="0"/>
              <a:t>10 + 13 + 15 + 16 + 17 + 17 + 20</a:t>
            </a:r>
          </a:p>
          <a:p>
            <a:pPr algn="ctr"/>
            <a:r>
              <a:rPr lang="en-GB" sz="2400" dirty="0"/>
              <a:t>7</a:t>
            </a:r>
          </a:p>
        </p:txBody>
      </p:sp>
      <p:sp>
        <p:nvSpPr>
          <p:cNvPr id="12" name="TextBox 11"/>
          <p:cNvSpPr txBox="1"/>
          <p:nvPr/>
        </p:nvSpPr>
        <p:spPr>
          <a:xfrm>
            <a:off x="7331623" y="5984442"/>
            <a:ext cx="1186332" cy="461665"/>
          </a:xfrm>
          <a:prstGeom prst="rect">
            <a:avLst/>
          </a:prstGeom>
          <a:noFill/>
        </p:spPr>
        <p:txBody>
          <a:bodyPr wrap="square" rtlCol="0">
            <a:spAutoFit/>
          </a:bodyPr>
          <a:lstStyle/>
          <a:p>
            <a:r>
              <a:rPr lang="en-GB" sz="2400" dirty="0"/>
              <a:t>= 15.43</a:t>
            </a:r>
          </a:p>
        </p:txBody>
      </p:sp>
      <p:sp>
        <p:nvSpPr>
          <p:cNvPr id="13" name="Rectangle 12"/>
          <p:cNvSpPr/>
          <p:nvPr/>
        </p:nvSpPr>
        <p:spPr>
          <a:xfrm>
            <a:off x="3189363" y="5788936"/>
            <a:ext cx="5328591" cy="7253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4" name="TextBox 13"/>
          <p:cNvSpPr txBox="1"/>
          <p:nvPr/>
        </p:nvSpPr>
        <p:spPr>
          <a:xfrm>
            <a:off x="3203848" y="4413132"/>
            <a:ext cx="936104" cy="707886"/>
          </a:xfrm>
          <a:prstGeom prst="rect">
            <a:avLst/>
          </a:prstGeom>
          <a:noFill/>
        </p:spPr>
        <p:txBody>
          <a:bodyPr wrap="square" rtlCol="0">
            <a:spAutoFit/>
          </a:bodyPr>
          <a:lstStyle/>
          <a:p>
            <a:pPr algn="ctr"/>
            <a:r>
              <a:rPr lang="en-GB" sz="4000" dirty="0"/>
              <a:t>16</a:t>
            </a:r>
          </a:p>
        </p:txBody>
      </p:sp>
      <p:sp>
        <p:nvSpPr>
          <p:cNvPr id="15" name="Rectangle 14"/>
          <p:cNvSpPr/>
          <p:nvPr/>
        </p:nvSpPr>
        <p:spPr>
          <a:xfrm>
            <a:off x="3189363" y="4395667"/>
            <a:ext cx="1166614" cy="7253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TextBox 15"/>
          <p:cNvSpPr txBox="1"/>
          <p:nvPr/>
        </p:nvSpPr>
        <p:spPr>
          <a:xfrm>
            <a:off x="3111203" y="3125245"/>
            <a:ext cx="936104" cy="707886"/>
          </a:xfrm>
          <a:prstGeom prst="rect">
            <a:avLst/>
          </a:prstGeom>
          <a:noFill/>
        </p:spPr>
        <p:txBody>
          <a:bodyPr wrap="square" rtlCol="0">
            <a:spAutoFit/>
          </a:bodyPr>
          <a:lstStyle/>
          <a:p>
            <a:pPr algn="ctr"/>
            <a:r>
              <a:rPr lang="en-GB" sz="4000" dirty="0"/>
              <a:t>17</a:t>
            </a:r>
          </a:p>
        </p:txBody>
      </p:sp>
      <p:sp>
        <p:nvSpPr>
          <p:cNvPr id="17" name="Rectangle 16"/>
          <p:cNvSpPr/>
          <p:nvPr/>
        </p:nvSpPr>
        <p:spPr>
          <a:xfrm>
            <a:off x="3189363" y="3107780"/>
            <a:ext cx="1166614" cy="7253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grpSp>
        <p:nvGrpSpPr>
          <p:cNvPr id="18" name="Group 17"/>
          <p:cNvGrpSpPr/>
          <p:nvPr/>
        </p:nvGrpSpPr>
        <p:grpSpPr>
          <a:xfrm>
            <a:off x="0" y="0"/>
            <a:ext cx="9143074" cy="599127"/>
            <a:chOff x="0" y="13335"/>
            <a:chExt cx="9144218" cy="599127"/>
          </a:xfrm>
        </p:grpSpPr>
        <p:sp>
          <p:nvSpPr>
            <p:cNvPr id="19"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Averages</a:t>
              </a:r>
            </a:p>
          </p:txBody>
        </p:sp>
        <p:cxnSp>
          <p:nvCxnSpPr>
            <p:cNvPr id="20" name="Straight Connector 19"/>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21" name="TextBox 20"/>
          <p:cNvSpPr txBox="1"/>
          <p:nvPr/>
        </p:nvSpPr>
        <p:spPr>
          <a:xfrm>
            <a:off x="251520" y="720715"/>
            <a:ext cx="6624736" cy="353943"/>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lvl="0"/>
            <a:r>
              <a:rPr lang="en-GB" sz="1700" dirty="0">
                <a:solidFill>
                  <a:schemeClr val="tx1"/>
                </a:solidFill>
              </a:rPr>
              <a:t>Copy these numbers down, and work out the mean, mode and median.</a:t>
            </a:r>
          </a:p>
        </p:txBody>
      </p:sp>
    </p:spTree>
    <p:extLst>
      <p:ext uri="{BB962C8B-B14F-4D97-AF65-F5344CB8AC3E}">
        <p14:creationId xmlns:p14="http://schemas.microsoft.com/office/powerpoint/2010/main" val="63299160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4" restart="whenNotActive" fill="hold" evtFilter="cancelBubble" nodeType="interactiveSeq">
                <p:stCondLst>
                  <p:cond evt="onClick" delay="0">
                    <p:tgtEl>
                      <p:spTgt spid="17"/>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3" grpId="0" animBg="1"/>
      <p:bldP spid="15" grpId="0" animBg="1"/>
      <p:bldP spid="1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051720" y="1700808"/>
            <a:ext cx="4752528" cy="646331"/>
          </a:xfrm>
          <a:prstGeom prst="rect">
            <a:avLst/>
          </a:prstGeom>
          <a:noFill/>
        </p:spPr>
        <p:txBody>
          <a:bodyPr wrap="square" rtlCol="0">
            <a:spAutoFit/>
          </a:bodyPr>
          <a:lstStyle/>
          <a:p>
            <a:pPr algn="ctr"/>
            <a:r>
              <a:rPr lang="en-GB" sz="3600" dirty="0"/>
              <a:t>13, 13, 17, 20</a:t>
            </a:r>
          </a:p>
        </p:txBody>
      </p:sp>
      <p:sp>
        <p:nvSpPr>
          <p:cNvPr id="5" name="Rectangle 4"/>
          <p:cNvSpPr/>
          <p:nvPr/>
        </p:nvSpPr>
        <p:spPr>
          <a:xfrm>
            <a:off x="-54" y="2373706"/>
            <a:ext cx="2874068" cy="83572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2800" dirty="0"/>
              <a:t>The </a:t>
            </a:r>
            <a:r>
              <a:rPr lang="en-GB" sz="2800" b="1" dirty="0"/>
              <a:t>mode</a:t>
            </a:r>
            <a:r>
              <a:rPr lang="en-GB" sz="2800" dirty="0"/>
              <a:t> </a:t>
            </a:r>
          </a:p>
          <a:p>
            <a:pPr algn="ctr"/>
            <a:r>
              <a:rPr lang="en-GB" sz="2000" dirty="0"/>
              <a:t>(the “modal average”)</a:t>
            </a:r>
          </a:p>
        </p:txBody>
      </p:sp>
      <p:sp>
        <p:nvSpPr>
          <p:cNvPr id="6" name="Rectangle 5"/>
          <p:cNvSpPr/>
          <p:nvPr/>
        </p:nvSpPr>
        <p:spPr>
          <a:xfrm>
            <a:off x="-54" y="3236116"/>
            <a:ext cx="2874068" cy="909421"/>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GB" sz="2800" dirty="0"/>
              <a:t>The </a:t>
            </a:r>
            <a:r>
              <a:rPr lang="en-GB" sz="2800" b="1" dirty="0"/>
              <a:t>median</a:t>
            </a:r>
            <a:endParaRPr lang="en-GB" sz="2800" dirty="0"/>
          </a:p>
        </p:txBody>
      </p:sp>
      <p:sp>
        <p:nvSpPr>
          <p:cNvPr id="7" name="Rectangle 6"/>
          <p:cNvSpPr/>
          <p:nvPr/>
        </p:nvSpPr>
        <p:spPr>
          <a:xfrm>
            <a:off x="-54" y="4139410"/>
            <a:ext cx="2874068" cy="1014239"/>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sz="2800" dirty="0"/>
              <a:t>The </a:t>
            </a:r>
            <a:r>
              <a:rPr lang="en-GB" sz="2800" b="1" dirty="0"/>
              <a:t>mean</a:t>
            </a:r>
            <a:endParaRPr lang="en-GB" sz="2800" dirty="0"/>
          </a:p>
        </p:txBody>
      </p:sp>
      <p:cxnSp>
        <p:nvCxnSpPr>
          <p:cNvPr id="8" name="Straight Connector 7"/>
          <p:cNvCxnSpPr/>
          <p:nvPr/>
        </p:nvCxnSpPr>
        <p:spPr>
          <a:xfrm>
            <a:off x="-54" y="2373706"/>
            <a:ext cx="91440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13688" y="4145537"/>
            <a:ext cx="91440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144" y="5153649"/>
            <a:ext cx="9144000"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3232556" y="3336883"/>
            <a:ext cx="936104" cy="707886"/>
          </a:xfrm>
          <a:prstGeom prst="rect">
            <a:avLst/>
          </a:prstGeom>
          <a:noFill/>
        </p:spPr>
        <p:txBody>
          <a:bodyPr wrap="square" rtlCol="0">
            <a:spAutoFit/>
          </a:bodyPr>
          <a:lstStyle/>
          <a:p>
            <a:pPr algn="ctr"/>
            <a:r>
              <a:rPr lang="en-GB" sz="4000" dirty="0"/>
              <a:t>15</a:t>
            </a:r>
          </a:p>
        </p:txBody>
      </p:sp>
      <p:sp>
        <p:nvSpPr>
          <p:cNvPr id="15" name="Rectangle 14"/>
          <p:cNvSpPr/>
          <p:nvPr/>
        </p:nvSpPr>
        <p:spPr>
          <a:xfrm>
            <a:off x="3117301" y="3314940"/>
            <a:ext cx="1166614" cy="7253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TextBox 15"/>
          <p:cNvSpPr txBox="1"/>
          <p:nvPr/>
        </p:nvSpPr>
        <p:spPr>
          <a:xfrm>
            <a:off x="3137889" y="2437626"/>
            <a:ext cx="936104" cy="707886"/>
          </a:xfrm>
          <a:prstGeom prst="rect">
            <a:avLst/>
          </a:prstGeom>
          <a:noFill/>
        </p:spPr>
        <p:txBody>
          <a:bodyPr wrap="square" rtlCol="0">
            <a:spAutoFit/>
          </a:bodyPr>
          <a:lstStyle/>
          <a:p>
            <a:pPr algn="ctr"/>
            <a:r>
              <a:rPr lang="en-GB" sz="4000" dirty="0"/>
              <a:t>13</a:t>
            </a:r>
          </a:p>
        </p:txBody>
      </p:sp>
      <p:sp>
        <p:nvSpPr>
          <p:cNvPr id="17" name="Rectangle 16"/>
          <p:cNvSpPr/>
          <p:nvPr/>
        </p:nvSpPr>
        <p:spPr>
          <a:xfrm>
            <a:off x="3117301" y="2439975"/>
            <a:ext cx="1166614" cy="7253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cxnSp>
        <p:nvCxnSpPr>
          <p:cNvPr id="18" name="Straight Connector 17"/>
          <p:cNvCxnSpPr/>
          <p:nvPr/>
        </p:nvCxnSpPr>
        <p:spPr>
          <a:xfrm>
            <a:off x="-54" y="3209433"/>
            <a:ext cx="9144000" cy="0"/>
          </a:xfrm>
          <a:prstGeom prst="line">
            <a:avLst/>
          </a:prstGeom>
        </p:spPr>
        <p:style>
          <a:lnRef idx="1">
            <a:schemeClr val="dk1"/>
          </a:lnRef>
          <a:fillRef idx="0">
            <a:schemeClr val="dk1"/>
          </a:fillRef>
          <a:effectRef idx="0">
            <a:schemeClr val="dk1"/>
          </a:effectRef>
          <a:fontRef idx="minor">
            <a:schemeClr val="tx1"/>
          </a:fontRef>
        </p:style>
      </p:cxnSp>
      <p:sp>
        <p:nvSpPr>
          <p:cNvPr id="19" name="Rectangle 18"/>
          <p:cNvSpPr/>
          <p:nvPr/>
        </p:nvSpPr>
        <p:spPr>
          <a:xfrm>
            <a:off x="-11731" y="5661248"/>
            <a:ext cx="2874068" cy="119675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GB" sz="2800" dirty="0"/>
              <a:t>The </a:t>
            </a:r>
            <a:r>
              <a:rPr lang="en-GB" sz="2800" b="1" dirty="0"/>
              <a:t>range</a:t>
            </a:r>
            <a:endParaRPr lang="en-GB" sz="2800" dirty="0"/>
          </a:p>
        </p:txBody>
      </p:sp>
      <p:sp>
        <p:nvSpPr>
          <p:cNvPr id="20" name="TextBox 19"/>
          <p:cNvSpPr txBox="1"/>
          <p:nvPr/>
        </p:nvSpPr>
        <p:spPr>
          <a:xfrm>
            <a:off x="3117301" y="4292586"/>
            <a:ext cx="1529492" cy="707886"/>
          </a:xfrm>
          <a:prstGeom prst="rect">
            <a:avLst/>
          </a:prstGeom>
          <a:noFill/>
        </p:spPr>
        <p:txBody>
          <a:bodyPr wrap="square" rtlCol="0">
            <a:spAutoFit/>
          </a:bodyPr>
          <a:lstStyle/>
          <a:p>
            <a:pPr algn="ctr"/>
            <a:r>
              <a:rPr lang="en-GB" sz="4000" dirty="0"/>
              <a:t>15.75</a:t>
            </a:r>
          </a:p>
        </p:txBody>
      </p:sp>
      <p:sp>
        <p:nvSpPr>
          <p:cNvPr id="21" name="TextBox 20"/>
          <p:cNvSpPr txBox="1"/>
          <p:nvPr/>
        </p:nvSpPr>
        <p:spPr>
          <a:xfrm>
            <a:off x="3258532" y="5905681"/>
            <a:ext cx="936104" cy="707886"/>
          </a:xfrm>
          <a:prstGeom prst="rect">
            <a:avLst/>
          </a:prstGeom>
          <a:noFill/>
        </p:spPr>
        <p:txBody>
          <a:bodyPr wrap="square" rtlCol="0">
            <a:spAutoFit/>
          </a:bodyPr>
          <a:lstStyle/>
          <a:p>
            <a:pPr algn="ctr"/>
            <a:r>
              <a:rPr lang="en-GB" sz="4000" dirty="0"/>
              <a:t>7</a:t>
            </a:r>
          </a:p>
        </p:txBody>
      </p:sp>
      <p:sp>
        <p:nvSpPr>
          <p:cNvPr id="13" name="Rectangle 12"/>
          <p:cNvSpPr/>
          <p:nvPr/>
        </p:nvSpPr>
        <p:spPr>
          <a:xfrm>
            <a:off x="3113084" y="4275121"/>
            <a:ext cx="1533709" cy="7253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2" name="Rectangle 21"/>
          <p:cNvSpPr/>
          <p:nvPr/>
        </p:nvSpPr>
        <p:spPr>
          <a:xfrm>
            <a:off x="3094300" y="5862667"/>
            <a:ext cx="1189669" cy="72535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3" name="TextBox 22"/>
          <p:cNvSpPr txBox="1"/>
          <p:nvPr/>
        </p:nvSpPr>
        <p:spPr>
          <a:xfrm>
            <a:off x="5076056" y="5805264"/>
            <a:ext cx="3744416" cy="923330"/>
          </a:xfrm>
          <a:prstGeom prst="rect">
            <a:avLst/>
          </a:prstGeom>
          <a:noFill/>
        </p:spPr>
        <p:txBody>
          <a:bodyPr wrap="square" rtlCol="0">
            <a:spAutoFit/>
          </a:bodyPr>
          <a:lstStyle/>
          <a:p>
            <a:r>
              <a:rPr lang="en-GB" dirty="0"/>
              <a:t>The </a:t>
            </a:r>
            <a:r>
              <a:rPr lang="en-GB" b="1" dirty="0"/>
              <a:t>range</a:t>
            </a:r>
            <a:r>
              <a:rPr lang="en-GB" dirty="0"/>
              <a:t> is the difference between the smallest and largest number.</a:t>
            </a:r>
          </a:p>
          <a:p>
            <a:r>
              <a:rPr lang="en-GB" dirty="0"/>
              <a:t>The range is </a:t>
            </a:r>
            <a:r>
              <a:rPr lang="en-GB" u="sng" dirty="0"/>
              <a:t>NOT</a:t>
            </a:r>
            <a:r>
              <a:rPr lang="en-GB" dirty="0"/>
              <a:t> an average.</a:t>
            </a:r>
          </a:p>
        </p:txBody>
      </p:sp>
      <p:sp>
        <p:nvSpPr>
          <p:cNvPr id="24" name="TextBox 23"/>
          <p:cNvSpPr txBox="1"/>
          <p:nvPr/>
        </p:nvSpPr>
        <p:spPr>
          <a:xfrm>
            <a:off x="5148010" y="3377342"/>
            <a:ext cx="3816424" cy="523220"/>
          </a:xfrm>
          <a:prstGeom prst="rect">
            <a:avLst/>
          </a:prstGeom>
          <a:noFill/>
        </p:spPr>
        <p:txBody>
          <a:bodyPr wrap="square" rtlCol="0">
            <a:spAutoFit/>
          </a:bodyPr>
          <a:lstStyle/>
          <a:p>
            <a:r>
              <a:rPr lang="en-GB" sz="1400" dirty="0"/>
              <a:t>When there’s two items in the middle, we use the value in between: i.e. add them and divide by 2.</a:t>
            </a:r>
          </a:p>
        </p:txBody>
      </p:sp>
      <p:grpSp>
        <p:nvGrpSpPr>
          <p:cNvPr id="25" name="Group 24"/>
          <p:cNvGrpSpPr/>
          <p:nvPr/>
        </p:nvGrpSpPr>
        <p:grpSpPr>
          <a:xfrm>
            <a:off x="0" y="0"/>
            <a:ext cx="9143074" cy="599127"/>
            <a:chOff x="0" y="13335"/>
            <a:chExt cx="9144218" cy="599127"/>
          </a:xfrm>
        </p:grpSpPr>
        <p:sp>
          <p:nvSpPr>
            <p:cNvPr id="26"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Averages – Round 2!</a:t>
              </a:r>
            </a:p>
          </p:txBody>
        </p:sp>
        <p:cxnSp>
          <p:nvCxnSpPr>
            <p:cNvPr id="27" name="Straight Connector 26"/>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28" name="TextBox 27"/>
          <p:cNvSpPr txBox="1"/>
          <p:nvPr/>
        </p:nvSpPr>
        <p:spPr>
          <a:xfrm>
            <a:off x="251520" y="720715"/>
            <a:ext cx="6624736" cy="353943"/>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pPr lvl="0"/>
            <a:r>
              <a:rPr lang="en-GB" sz="1700" dirty="0">
                <a:solidFill>
                  <a:schemeClr val="tx1"/>
                </a:solidFill>
              </a:rPr>
              <a:t>Copy these numbers down, and work out the mean, mode and median.</a:t>
            </a:r>
          </a:p>
        </p:txBody>
      </p:sp>
      <p:cxnSp>
        <p:nvCxnSpPr>
          <p:cNvPr id="29" name="Straight Connector 28"/>
          <p:cNvCxnSpPr/>
          <p:nvPr/>
        </p:nvCxnSpPr>
        <p:spPr>
          <a:xfrm>
            <a:off x="-1144" y="5661248"/>
            <a:ext cx="914400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7959441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par>
                                <p:cTn id="14" presetID="10" presetClass="entr" presetSubtype="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childTnLst>
              </p:cTn>
              <p:nextCondLst>
                <p:cond evt="onClick" delay="0">
                  <p:tgtEl>
                    <p:spTgt spid="15"/>
                  </p:tgtEl>
                </p:cond>
              </p:nextCondLst>
            </p:seq>
            <p:seq concurrent="1" nextAc="seek">
              <p:cTn id="17" restart="whenNotActive" fill="hold" evtFilter="cancelBubble" nodeType="interactiveSeq">
                <p:stCondLst>
                  <p:cond evt="onClick" delay="0">
                    <p:tgtEl>
                      <p:spTgt spid="17"/>
                    </p:tgtEl>
                  </p:cond>
                </p:stCondLst>
                <p:endSync evt="end" delay="0">
                  <p:rtn val="all"/>
                </p:endSync>
                <p:childTnLst>
                  <p:par>
                    <p:cTn id="18" fill="hold">
                      <p:stCondLst>
                        <p:cond delay="0"/>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7"/>
                                        </p:tgtEl>
                                      </p:cBhvr>
                                    </p:animEffect>
                                    <p:set>
                                      <p:cBhvr>
                                        <p:cTn id="22"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23" restart="whenNotActive" fill="hold" evtFilter="cancelBubble" nodeType="interactiveSeq">
                <p:stCondLst>
                  <p:cond evt="onClick" delay="0">
                    <p:tgtEl>
                      <p:spTgt spid="22"/>
                    </p:tgtEl>
                  </p:cond>
                </p:stCondLst>
                <p:endSync evt="end" delay="0">
                  <p:rtn val="all"/>
                </p:endSync>
                <p:childTnLst>
                  <p:par>
                    <p:cTn id="24" fill="hold">
                      <p:stCondLst>
                        <p:cond delay="0"/>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22"/>
                                        </p:tgtEl>
                                      </p:cBhvr>
                                    </p:animEffect>
                                    <p:set>
                                      <p:cBhvr>
                                        <p:cTn id="28" dur="1" fill="hold">
                                          <p:stCondLst>
                                            <p:cond delay="499"/>
                                          </p:stCondLst>
                                        </p:cTn>
                                        <p:tgtEl>
                                          <p:spTgt spid="22"/>
                                        </p:tgtEl>
                                        <p:attrNameLst>
                                          <p:attrName>style.visibility</p:attrName>
                                        </p:attrNameLst>
                                      </p:cBhvr>
                                      <p:to>
                                        <p:strVal val="hidden"/>
                                      </p:to>
                                    </p:set>
                                  </p:childTnLst>
                                </p:cTn>
                              </p:par>
                              <p:par>
                                <p:cTn id="29" presetID="10" presetClass="entr" presetSubtype="0" fill="hold" grpId="0" nodeType="withEffect">
                                  <p:stCondLst>
                                    <p:cond delay="0"/>
                                  </p:stCondLst>
                                  <p:childTnLst>
                                    <p:set>
                                      <p:cBhvr>
                                        <p:cTn id="30" dur="1" fill="hold">
                                          <p:stCondLst>
                                            <p:cond delay="0"/>
                                          </p:stCondLst>
                                        </p:cTn>
                                        <p:tgtEl>
                                          <p:spTgt spid="23"/>
                                        </p:tgtEl>
                                        <p:attrNameLst>
                                          <p:attrName>style.visibility</p:attrName>
                                        </p:attrNameLst>
                                      </p:cBhvr>
                                      <p:to>
                                        <p:strVal val="visible"/>
                                      </p:to>
                                    </p:set>
                                    <p:animEffect transition="in" filter="fade">
                                      <p:cBhvr>
                                        <p:cTn id="31" dur="500"/>
                                        <p:tgtEl>
                                          <p:spTgt spid="23"/>
                                        </p:tgtEl>
                                      </p:cBhvr>
                                    </p:animEffect>
                                  </p:childTnLst>
                                </p:cTn>
                              </p:par>
                            </p:childTnLst>
                          </p:cTn>
                        </p:par>
                      </p:childTnLst>
                    </p:cTn>
                  </p:par>
                </p:childTnLst>
              </p:cTn>
              <p:nextCondLst>
                <p:cond evt="onClick" delay="0">
                  <p:tgtEl>
                    <p:spTgt spid="22"/>
                  </p:tgtEl>
                </p:cond>
              </p:nextCondLst>
            </p:seq>
          </p:childTnLst>
        </p:cTn>
      </p:par>
    </p:tnLst>
    <p:bldLst>
      <p:bldP spid="15" grpId="0" animBg="1"/>
      <p:bldP spid="17" grpId="0" animBg="1"/>
      <p:bldP spid="13" grpId="0" animBg="1"/>
      <p:bldP spid="22" grpId="0" animBg="1"/>
      <p:bldP spid="23" grpId="0"/>
      <p:bldP spid="2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0" y="836712"/>
            <a:ext cx="9144000" cy="35394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lIns="360000" rtlCol="0">
            <a:spAutoFit/>
          </a:bodyPr>
          <a:lstStyle/>
          <a:p>
            <a:r>
              <a:rPr lang="en-GB" sz="1700" dirty="0"/>
              <a:t>In pairs, see how many of these puzzles you can work out…</a:t>
            </a:r>
          </a:p>
        </p:txBody>
      </p:sp>
      <p:cxnSp>
        <p:nvCxnSpPr>
          <p:cNvPr id="4" name="Straight Connector 3"/>
          <p:cNvCxnSpPr/>
          <p:nvPr/>
        </p:nvCxnSpPr>
        <p:spPr>
          <a:xfrm>
            <a:off x="0" y="4005064"/>
            <a:ext cx="9144000" cy="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4499992" y="1190655"/>
            <a:ext cx="0" cy="5667345"/>
          </a:xfrm>
          <a:prstGeom prst="line">
            <a:avLst/>
          </a:prstGeom>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467544" y="1484784"/>
            <a:ext cx="3528392" cy="923330"/>
          </a:xfrm>
          <a:prstGeom prst="rect">
            <a:avLst/>
          </a:prstGeom>
          <a:noFill/>
        </p:spPr>
        <p:txBody>
          <a:bodyPr wrap="square" rtlCol="0">
            <a:spAutoFit/>
          </a:bodyPr>
          <a:lstStyle/>
          <a:p>
            <a:r>
              <a:rPr lang="en-GB" dirty="0"/>
              <a:t>The </a:t>
            </a:r>
            <a:r>
              <a:rPr lang="en-GB" b="1" dirty="0"/>
              <a:t>mean</a:t>
            </a:r>
            <a:r>
              <a:rPr lang="en-GB" dirty="0"/>
              <a:t> average of Dr Frost and Sebastian’s age is </a:t>
            </a:r>
            <a:r>
              <a:rPr lang="en-GB" b="1" dirty="0"/>
              <a:t>19.5</a:t>
            </a:r>
            <a:r>
              <a:rPr lang="en-GB" dirty="0"/>
              <a:t>. If Sebastian is 13, how old is Dr Frost?</a:t>
            </a:r>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002" y="2492896"/>
            <a:ext cx="907678" cy="12645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1763688" y="2761471"/>
            <a:ext cx="2376264" cy="523220"/>
          </a:xfrm>
          <a:prstGeom prst="rect">
            <a:avLst/>
          </a:prstGeom>
          <a:noFill/>
        </p:spPr>
        <p:txBody>
          <a:bodyPr wrap="square" rtlCol="0">
            <a:spAutoFit/>
          </a:bodyPr>
          <a:lstStyle/>
          <a:p>
            <a:r>
              <a:rPr lang="en-GB" sz="2800" dirty="0"/>
              <a:t>Answer:     26</a:t>
            </a:r>
          </a:p>
        </p:txBody>
      </p:sp>
      <p:sp>
        <p:nvSpPr>
          <p:cNvPr id="12" name="Rectangle 11"/>
          <p:cNvSpPr/>
          <p:nvPr/>
        </p:nvSpPr>
        <p:spPr>
          <a:xfrm>
            <a:off x="3401021" y="2611794"/>
            <a:ext cx="810938" cy="68516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TextBox 12"/>
          <p:cNvSpPr txBox="1"/>
          <p:nvPr/>
        </p:nvSpPr>
        <p:spPr>
          <a:xfrm>
            <a:off x="5182717" y="1463963"/>
            <a:ext cx="3528392" cy="923330"/>
          </a:xfrm>
          <a:prstGeom prst="rect">
            <a:avLst/>
          </a:prstGeom>
          <a:noFill/>
        </p:spPr>
        <p:txBody>
          <a:bodyPr wrap="square" rtlCol="0">
            <a:spAutoFit/>
          </a:bodyPr>
          <a:lstStyle/>
          <a:p>
            <a:r>
              <a:rPr lang="en-GB" dirty="0"/>
              <a:t>If the </a:t>
            </a:r>
            <a:r>
              <a:rPr lang="en-GB" b="1" dirty="0"/>
              <a:t>range</a:t>
            </a:r>
            <a:r>
              <a:rPr lang="en-GB" dirty="0"/>
              <a:t> of two numbers is 6 and the their </a:t>
            </a:r>
            <a:r>
              <a:rPr lang="en-GB" b="1" dirty="0"/>
              <a:t>mean</a:t>
            </a:r>
            <a:r>
              <a:rPr lang="en-GB" dirty="0"/>
              <a:t> is 15, what are the two numbers?</a:t>
            </a:r>
          </a:p>
        </p:txBody>
      </p:sp>
      <p:sp>
        <p:nvSpPr>
          <p:cNvPr id="14" name="TextBox 13"/>
          <p:cNvSpPr txBox="1"/>
          <p:nvPr/>
        </p:nvSpPr>
        <p:spPr>
          <a:xfrm>
            <a:off x="5436096" y="2646794"/>
            <a:ext cx="3384376" cy="523220"/>
          </a:xfrm>
          <a:prstGeom prst="rect">
            <a:avLst/>
          </a:prstGeom>
          <a:noFill/>
        </p:spPr>
        <p:txBody>
          <a:bodyPr wrap="square" rtlCol="0">
            <a:spAutoFit/>
          </a:bodyPr>
          <a:lstStyle/>
          <a:p>
            <a:r>
              <a:rPr lang="en-GB" sz="2800" dirty="0"/>
              <a:t>Answer:     12 and 18</a:t>
            </a:r>
          </a:p>
        </p:txBody>
      </p:sp>
      <p:sp>
        <p:nvSpPr>
          <p:cNvPr id="15" name="Rectangle 14"/>
          <p:cNvSpPr/>
          <p:nvPr/>
        </p:nvSpPr>
        <p:spPr>
          <a:xfrm>
            <a:off x="7020272" y="2492896"/>
            <a:ext cx="1584176" cy="80406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grpSp>
        <p:nvGrpSpPr>
          <p:cNvPr id="19" name="Group 18"/>
          <p:cNvGrpSpPr/>
          <p:nvPr/>
        </p:nvGrpSpPr>
        <p:grpSpPr>
          <a:xfrm>
            <a:off x="0" y="0"/>
            <a:ext cx="9143074" cy="599127"/>
            <a:chOff x="0" y="13335"/>
            <a:chExt cx="9144218" cy="599127"/>
          </a:xfrm>
        </p:grpSpPr>
        <p:sp>
          <p:nvSpPr>
            <p:cNvPr id="20"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Puzzles involving mean</a:t>
              </a:r>
            </a:p>
          </p:txBody>
        </p:sp>
        <p:cxnSp>
          <p:nvCxnSpPr>
            <p:cNvPr id="21" name="Straight Connector 20"/>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22" name="TextBox 21"/>
          <p:cNvSpPr txBox="1"/>
          <p:nvPr/>
        </p:nvSpPr>
        <p:spPr>
          <a:xfrm>
            <a:off x="5148064" y="4149080"/>
            <a:ext cx="3364941" cy="1015663"/>
          </a:xfrm>
          <a:prstGeom prst="rect">
            <a:avLst/>
          </a:prstGeom>
          <a:noFill/>
        </p:spPr>
        <p:txBody>
          <a:bodyPr wrap="square" rtlCol="0">
            <a:spAutoFit/>
          </a:bodyPr>
          <a:lstStyle/>
          <a:p>
            <a:r>
              <a:rPr lang="en-GB" sz="2000" dirty="0"/>
              <a:t>The </a:t>
            </a:r>
            <a:r>
              <a:rPr lang="en-GB" sz="2000" b="1" dirty="0"/>
              <a:t>mode</a:t>
            </a:r>
            <a:r>
              <a:rPr lang="en-GB" sz="2000" dirty="0"/>
              <a:t> of four numbers is 5. The </a:t>
            </a:r>
            <a:r>
              <a:rPr lang="en-GB" sz="2000" b="1" dirty="0"/>
              <a:t>median</a:t>
            </a:r>
            <a:r>
              <a:rPr lang="en-GB" sz="2000" dirty="0"/>
              <a:t> is 6.5 and the </a:t>
            </a:r>
            <a:r>
              <a:rPr lang="en-GB" sz="2000" b="1" dirty="0"/>
              <a:t>mean</a:t>
            </a:r>
            <a:r>
              <a:rPr lang="en-GB" sz="2000" dirty="0"/>
              <a:t> is 7. What is the </a:t>
            </a:r>
            <a:r>
              <a:rPr lang="en-GB" sz="2000" b="1" dirty="0"/>
              <a:t>range</a:t>
            </a:r>
            <a:r>
              <a:rPr lang="en-GB" sz="2000" dirty="0"/>
              <a:t>?</a:t>
            </a:r>
          </a:p>
        </p:txBody>
      </p:sp>
      <p:sp>
        <p:nvSpPr>
          <p:cNvPr id="23" name="TextBox 22"/>
          <p:cNvSpPr txBox="1"/>
          <p:nvPr/>
        </p:nvSpPr>
        <p:spPr>
          <a:xfrm>
            <a:off x="5076056" y="5589240"/>
            <a:ext cx="3816424" cy="954107"/>
          </a:xfrm>
          <a:prstGeom prst="rect">
            <a:avLst/>
          </a:prstGeom>
          <a:noFill/>
        </p:spPr>
        <p:txBody>
          <a:bodyPr wrap="square" rtlCol="0">
            <a:spAutoFit/>
          </a:bodyPr>
          <a:lstStyle/>
          <a:p>
            <a:r>
              <a:rPr lang="en-GB" sz="2800" dirty="0"/>
              <a:t>Answer:     5</a:t>
            </a:r>
          </a:p>
          <a:p>
            <a:r>
              <a:rPr lang="en-GB" sz="2800" dirty="0"/>
              <a:t>	</a:t>
            </a:r>
            <a:r>
              <a:rPr lang="en-GB" dirty="0"/>
              <a:t>(The numbers are 5, 5, 8, 10)</a:t>
            </a:r>
          </a:p>
        </p:txBody>
      </p:sp>
      <p:sp>
        <p:nvSpPr>
          <p:cNvPr id="24" name="Rectangle 23"/>
          <p:cNvSpPr/>
          <p:nvPr/>
        </p:nvSpPr>
        <p:spPr>
          <a:xfrm>
            <a:off x="5151931" y="5622836"/>
            <a:ext cx="3864036" cy="93610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5" name="TextBox 24"/>
          <p:cNvSpPr txBox="1"/>
          <p:nvPr/>
        </p:nvSpPr>
        <p:spPr>
          <a:xfrm>
            <a:off x="539552" y="4149080"/>
            <a:ext cx="3528392" cy="646331"/>
          </a:xfrm>
          <a:prstGeom prst="rect">
            <a:avLst/>
          </a:prstGeom>
          <a:noFill/>
        </p:spPr>
        <p:txBody>
          <a:bodyPr wrap="square" rtlCol="0">
            <a:spAutoFit/>
          </a:bodyPr>
          <a:lstStyle/>
          <a:p>
            <a:r>
              <a:rPr lang="en-GB" dirty="0"/>
              <a:t>The mean of the four numbers is 8. What is the missing number?</a:t>
            </a:r>
          </a:p>
        </p:txBody>
      </p:sp>
      <p:sp>
        <p:nvSpPr>
          <p:cNvPr id="26" name="Rectangle 25"/>
          <p:cNvSpPr/>
          <p:nvPr/>
        </p:nvSpPr>
        <p:spPr>
          <a:xfrm>
            <a:off x="683568" y="5013176"/>
            <a:ext cx="64807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3</a:t>
            </a:r>
          </a:p>
        </p:txBody>
      </p:sp>
      <p:sp>
        <p:nvSpPr>
          <p:cNvPr id="27" name="Rectangle 26"/>
          <p:cNvSpPr/>
          <p:nvPr/>
        </p:nvSpPr>
        <p:spPr>
          <a:xfrm>
            <a:off x="1547664" y="5013176"/>
            <a:ext cx="64807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4</a:t>
            </a:r>
          </a:p>
        </p:txBody>
      </p:sp>
      <p:sp>
        <p:nvSpPr>
          <p:cNvPr id="28" name="Rectangle 27"/>
          <p:cNvSpPr/>
          <p:nvPr/>
        </p:nvSpPr>
        <p:spPr>
          <a:xfrm>
            <a:off x="2411760" y="5013176"/>
            <a:ext cx="64807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5</a:t>
            </a:r>
          </a:p>
        </p:txBody>
      </p:sp>
      <p:sp>
        <p:nvSpPr>
          <p:cNvPr id="29" name="Rectangle 28"/>
          <p:cNvSpPr/>
          <p:nvPr/>
        </p:nvSpPr>
        <p:spPr>
          <a:xfrm>
            <a:off x="3347864" y="5013176"/>
            <a:ext cx="648072" cy="7920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800" dirty="0"/>
              <a:t>?</a:t>
            </a:r>
          </a:p>
        </p:txBody>
      </p:sp>
      <p:sp>
        <p:nvSpPr>
          <p:cNvPr id="30" name="TextBox 29"/>
          <p:cNvSpPr txBox="1"/>
          <p:nvPr/>
        </p:nvSpPr>
        <p:spPr>
          <a:xfrm>
            <a:off x="1115616" y="5949280"/>
            <a:ext cx="2376264" cy="523220"/>
          </a:xfrm>
          <a:prstGeom prst="rect">
            <a:avLst/>
          </a:prstGeom>
          <a:noFill/>
        </p:spPr>
        <p:txBody>
          <a:bodyPr wrap="square" rtlCol="0">
            <a:spAutoFit/>
          </a:bodyPr>
          <a:lstStyle/>
          <a:p>
            <a:r>
              <a:rPr lang="en-GB" sz="2800" dirty="0"/>
              <a:t>Answer:     20</a:t>
            </a:r>
          </a:p>
        </p:txBody>
      </p:sp>
      <p:sp>
        <p:nvSpPr>
          <p:cNvPr id="31" name="Rectangle 30"/>
          <p:cNvSpPr/>
          <p:nvPr/>
        </p:nvSpPr>
        <p:spPr>
          <a:xfrm>
            <a:off x="2699792" y="5949280"/>
            <a:ext cx="583307" cy="5477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2" name="TextBox 31"/>
          <p:cNvSpPr txBox="1"/>
          <p:nvPr/>
        </p:nvSpPr>
        <p:spPr>
          <a:xfrm>
            <a:off x="107504" y="4221088"/>
            <a:ext cx="36004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GB" dirty="0"/>
              <a:t>2</a:t>
            </a:r>
          </a:p>
        </p:txBody>
      </p:sp>
      <p:sp>
        <p:nvSpPr>
          <p:cNvPr id="33" name="TextBox 32"/>
          <p:cNvSpPr txBox="1"/>
          <p:nvPr/>
        </p:nvSpPr>
        <p:spPr>
          <a:xfrm>
            <a:off x="4716016" y="4221088"/>
            <a:ext cx="36004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GB" dirty="0"/>
              <a:t>4</a:t>
            </a:r>
          </a:p>
        </p:txBody>
      </p:sp>
      <p:sp>
        <p:nvSpPr>
          <p:cNvPr id="34" name="TextBox 33"/>
          <p:cNvSpPr txBox="1"/>
          <p:nvPr/>
        </p:nvSpPr>
        <p:spPr>
          <a:xfrm>
            <a:off x="107504" y="1509747"/>
            <a:ext cx="36004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GB" dirty="0"/>
              <a:t>1</a:t>
            </a:r>
          </a:p>
        </p:txBody>
      </p:sp>
      <p:sp>
        <p:nvSpPr>
          <p:cNvPr id="35" name="TextBox 34"/>
          <p:cNvSpPr txBox="1"/>
          <p:nvPr/>
        </p:nvSpPr>
        <p:spPr>
          <a:xfrm>
            <a:off x="4752021" y="1505399"/>
            <a:ext cx="36004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GB" dirty="0"/>
              <a:t>3</a:t>
            </a:r>
          </a:p>
        </p:txBody>
      </p:sp>
    </p:spTree>
    <p:extLst>
      <p:ext uri="{BB962C8B-B14F-4D97-AF65-F5344CB8AC3E}">
        <p14:creationId xmlns:p14="http://schemas.microsoft.com/office/powerpoint/2010/main" val="365520910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8" restart="whenNotActive" fill="hold" evtFilter="cancelBubble" nodeType="interactiveSeq">
                <p:stCondLst>
                  <p:cond evt="onClick" delay="0">
                    <p:tgtEl>
                      <p:spTgt spid="15"/>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5"/>
                                        </p:tgtEl>
                                      </p:cBhvr>
                                    </p:animEffect>
                                    <p:set>
                                      <p:cBhvr>
                                        <p:cTn id="13"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14" restart="whenNotActive" fill="hold" evtFilter="cancelBubble" nodeType="interactiveSeq">
                <p:stCondLst>
                  <p:cond evt="onClick" delay="0">
                    <p:tgtEl>
                      <p:spTgt spid="24"/>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4"/>
                                        </p:tgtEl>
                                      </p:cBhvr>
                                    </p:animEffect>
                                    <p:set>
                                      <p:cBhvr>
                                        <p:cTn id="19"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20" restart="whenNotActive" fill="hold" evtFilter="cancelBubble" nodeType="interactiveSeq">
                <p:stCondLst>
                  <p:cond evt="onClick" delay="0">
                    <p:tgtEl>
                      <p:spTgt spid="31"/>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31"/>
                                        </p:tgtEl>
                                      </p:cBhvr>
                                    </p:animEffect>
                                    <p:set>
                                      <p:cBhvr>
                                        <p:cTn id="25" dur="1" fill="hold">
                                          <p:stCondLst>
                                            <p:cond delay="499"/>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31"/>
                  </p:tgtEl>
                </p:cond>
              </p:nextCondLst>
            </p:seq>
          </p:childTnLst>
        </p:cTn>
      </p:par>
    </p:tnLst>
    <p:bldLst>
      <p:bldP spid="12" grpId="0" animBg="1"/>
      <p:bldP spid="15" grpId="0" animBg="1"/>
      <p:bldP spid="24" grpId="0" animBg="1"/>
      <p:bldP spid="3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For Teacher Use: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980728"/>
            <a:ext cx="8064896" cy="2308324"/>
          </a:xfrm>
          <a:prstGeom prst="rect">
            <a:avLst/>
          </a:prstGeom>
          <a:noFill/>
        </p:spPr>
        <p:txBody>
          <a:bodyPr wrap="square" rtlCol="0">
            <a:spAutoFit/>
          </a:bodyPr>
          <a:lstStyle/>
          <a:p>
            <a:r>
              <a:rPr lang="en-GB" dirty="0"/>
              <a:t>Recommended lesson structure:</a:t>
            </a:r>
          </a:p>
          <a:p>
            <a:endParaRPr lang="en-GB" dirty="0"/>
          </a:p>
          <a:p>
            <a:r>
              <a:rPr lang="en-GB" b="1" dirty="0"/>
              <a:t>Lesson 1</a:t>
            </a:r>
            <a:r>
              <a:rPr lang="en-GB" dirty="0"/>
              <a:t>: Introduction. Pie charts.</a:t>
            </a:r>
          </a:p>
          <a:p>
            <a:r>
              <a:rPr lang="en-GB" b="1" dirty="0"/>
              <a:t>Lesson 2</a:t>
            </a:r>
            <a:r>
              <a:rPr lang="en-GB" dirty="0"/>
              <a:t>: Frequency Diagrams (Bar Charts vs Histograms, Frequency Polygons)</a:t>
            </a:r>
          </a:p>
          <a:p>
            <a:r>
              <a:rPr lang="en-GB" b="1" dirty="0"/>
              <a:t>Lesson 3</a:t>
            </a:r>
            <a:r>
              <a:rPr lang="en-GB" dirty="0"/>
              <a:t>: Averages (from listed data) and range.</a:t>
            </a:r>
          </a:p>
          <a:p>
            <a:r>
              <a:rPr lang="en-GB" b="1" dirty="0"/>
              <a:t>Lesson 4</a:t>
            </a:r>
            <a:r>
              <a:rPr lang="en-GB" dirty="0"/>
              <a:t>: Stem and Leaf</a:t>
            </a:r>
          </a:p>
          <a:p>
            <a:r>
              <a:rPr lang="en-GB" b="1" dirty="0"/>
              <a:t>Lesson 5</a:t>
            </a:r>
            <a:r>
              <a:rPr lang="en-GB" dirty="0"/>
              <a:t>: Mean of frequency table/Estimated mean of grouped data. </a:t>
            </a:r>
          </a:p>
          <a:p>
            <a:r>
              <a:rPr lang="en-GB" dirty="0"/>
              <a:t>                 Combined means.</a:t>
            </a:r>
          </a:p>
        </p:txBody>
      </p:sp>
      <p:sp>
        <p:nvSpPr>
          <p:cNvPr id="6" name="Rectangle 5">
            <a:hlinkClick r:id="rId2" action="ppaction://hlinksldjump"/>
          </p:cNvPr>
          <p:cNvSpPr/>
          <p:nvPr/>
        </p:nvSpPr>
        <p:spPr>
          <a:xfrm>
            <a:off x="7991301" y="1873250"/>
            <a:ext cx="1008112" cy="241300"/>
          </a:xfrm>
          <a:prstGeom prst="rect">
            <a:avLst/>
          </a:prstGeom>
          <a:scene3d>
            <a:camera prst="orthographicFront"/>
            <a:lightRig rig="threePt" dir="t"/>
          </a:scene3d>
          <a:sp3d>
            <a:bevelT prst="angle"/>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Go &gt;</a:t>
            </a:r>
          </a:p>
        </p:txBody>
      </p:sp>
      <p:sp>
        <p:nvSpPr>
          <p:cNvPr id="7" name="Rectangle 6">
            <a:hlinkClick r:id="rId3" action="ppaction://hlinksldjump"/>
          </p:cNvPr>
          <p:cNvSpPr/>
          <p:nvPr/>
        </p:nvSpPr>
        <p:spPr>
          <a:xfrm>
            <a:off x="7989465" y="2134146"/>
            <a:ext cx="1008112" cy="272504"/>
          </a:xfrm>
          <a:prstGeom prst="rect">
            <a:avLst/>
          </a:prstGeom>
          <a:scene3d>
            <a:camera prst="orthographicFront"/>
            <a:lightRig rig="threePt" dir="t"/>
          </a:scene3d>
          <a:sp3d>
            <a:bevelT prst="angle"/>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Go &gt;</a:t>
            </a:r>
          </a:p>
        </p:txBody>
      </p:sp>
      <p:sp>
        <p:nvSpPr>
          <p:cNvPr id="8" name="Rectangle 7">
            <a:hlinkClick r:id="rId4" action="ppaction://hlinksldjump"/>
          </p:cNvPr>
          <p:cNvSpPr/>
          <p:nvPr/>
        </p:nvSpPr>
        <p:spPr>
          <a:xfrm>
            <a:off x="7989465" y="2427660"/>
            <a:ext cx="1008112" cy="271090"/>
          </a:xfrm>
          <a:prstGeom prst="rect">
            <a:avLst/>
          </a:prstGeom>
          <a:scene3d>
            <a:camera prst="orthographicFront"/>
            <a:lightRig rig="threePt" dir="t"/>
          </a:scene3d>
          <a:sp3d>
            <a:bevelT prst="angle"/>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Go &gt;</a:t>
            </a:r>
          </a:p>
        </p:txBody>
      </p:sp>
      <p:cxnSp>
        <p:nvCxnSpPr>
          <p:cNvPr id="10" name="Straight Connector 9"/>
          <p:cNvCxnSpPr/>
          <p:nvPr/>
        </p:nvCxnSpPr>
        <p:spPr>
          <a:xfrm>
            <a:off x="5076056" y="2240446"/>
            <a:ext cx="2736304"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2915816" y="2564904"/>
            <a:ext cx="4896544"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6972300" y="2806700"/>
            <a:ext cx="840060" cy="0"/>
          </a:xfrm>
          <a:prstGeom prst="line">
            <a:avLst/>
          </a:prstGeom>
        </p:spPr>
        <p:style>
          <a:lnRef idx="1">
            <a:schemeClr val="dk1"/>
          </a:lnRef>
          <a:fillRef idx="0">
            <a:schemeClr val="dk1"/>
          </a:fillRef>
          <a:effectRef idx="0">
            <a:schemeClr val="dk1"/>
          </a:effectRef>
          <a:fontRef idx="minor">
            <a:schemeClr val="tx1"/>
          </a:fontRef>
        </p:style>
      </p:cxnSp>
      <p:sp>
        <p:nvSpPr>
          <p:cNvPr id="16" name="Rectangle 15">
            <a:hlinkClick r:id="rId5" action="ppaction://hlinksldjump"/>
          </p:cNvPr>
          <p:cNvSpPr/>
          <p:nvPr/>
        </p:nvSpPr>
        <p:spPr>
          <a:xfrm>
            <a:off x="7989465" y="2719760"/>
            <a:ext cx="1008112" cy="271090"/>
          </a:xfrm>
          <a:prstGeom prst="rect">
            <a:avLst/>
          </a:prstGeom>
          <a:scene3d>
            <a:camera prst="orthographicFront"/>
            <a:lightRig rig="threePt" dir="t"/>
          </a:scene3d>
          <a:sp3d>
            <a:bevelT prst="angle"/>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Go &gt;</a:t>
            </a:r>
          </a:p>
        </p:txBody>
      </p:sp>
      <p:sp>
        <p:nvSpPr>
          <p:cNvPr id="17" name="Rectangle 16">
            <a:hlinkClick r:id="rId6" action="ppaction://hlinksldjump"/>
          </p:cNvPr>
          <p:cNvSpPr/>
          <p:nvPr/>
        </p:nvSpPr>
        <p:spPr>
          <a:xfrm>
            <a:off x="7989465" y="1555998"/>
            <a:ext cx="1008112" cy="285750"/>
          </a:xfrm>
          <a:prstGeom prst="rect">
            <a:avLst/>
          </a:prstGeom>
          <a:scene3d>
            <a:camera prst="orthographicFront"/>
            <a:lightRig rig="threePt" dir="t"/>
          </a:scene3d>
          <a:sp3d>
            <a:bevelT prst="angle"/>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GB" dirty="0"/>
              <a:t>Go &gt;</a:t>
            </a:r>
          </a:p>
        </p:txBody>
      </p:sp>
      <p:cxnSp>
        <p:nvCxnSpPr>
          <p:cNvPr id="18" name="Straight Connector 17"/>
          <p:cNvCxnSpPr/>
          <p:nvPr/>
        </p:nvCxnSpPr>
        <p:spPr>
          <a:xfrm flipV="1">
            <a:off x="3799134" y="1724025"/>
            <a:ext cx="4001841" cy="519"/>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7769225" y="1993900"/>
            <a:ext cx="43135"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1500112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Using totals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5" name="TextBox 4"/>
              <p:cNvSpPr txBox="1"/>
              <p:nvPr/>
            </p:nvSpPr>
            <p:spPr>
              <a:xfrm>
                <a:off x="395536" y="980728"/>
                <a:ext cx="7776864" cy="923330"/>
              </a:xfrm>
              <a:prstGeom prst="rect">
                <a:avLst/>
              </a:prstGeom>
              <a:noFill/>
            </p:spPr>
            <p:txBody>
              <a:bodyPr wrap="square" rtlCol="0">
                <a:spAutoFit/>
              </a:bodyPr>
              <a:lstStyle/>
              <a:p>
                <a:r>
                  <a:rPr lang="en-GB" dirty="0"/>
                  <a:t>When dealing with problems involving mean, it’s helpful to think about how the </a:t>
                </a:r>
                <a:r>
                  <a:rPr lang="en-GB" b="1" u="sng" dirty="0"/>
                  <a:t>total</a:t>
                </a:r>
                <a:r>
                  <a:rPr lang="en-GB" dirty="0"/>
                  <a:t> changes:</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𝑡𝑜𝑡𝑎𝑙</m:t>
                      </m:r>
                      <m:r>
                        <a:rPr lang="en-GB" b="0" i="1" smtClean="0">
                          <a:latin typeface="Cambria Math" panose="02040503050406030204" pitchFamily="18" charset="0"/>
                        </a:rPr>
                        <m:t>=</m:t>
                      </m:r>
                      <m:r>
                        <a:rPr lang="en-GB" b="0" i="1" smtClean="0">
                          <a:latin typeface="Cambria Math" panose="02040503050406030204" pitchFamily="18" charset="0"/>
                        </a:rPr>
                        <m:t>𝑎𝑣𝑒𝑟𝑎𝑔𝑒</m:t>
                      </m:r>
                      <m:r>
                        <a:rPr lang="en-GB" b="0" i="1" smtClean="0">
                          <a:latin typeface="Cambria Math" panose="02040503050406030204" pitchFamily="18" charset="0"/>
                        </a:rPr>
                        <m:t>×</m:t>
                      </m:r>
                      <m:r>
                        <a:rPr lang="en-GB" b="0" i="1" smtClean="0">
                          <a:latin typeface="Cambria Math" panose="02040503050406030204" pitchFamily="18" charset="0"/>
                        </a:rPr>
                        <m:t>𝑛𝑢𝑚</m:t>
                      </m:r>
                      <m:r>
                        <a:rPr lang="en-GB" b="0" i="1" smtClean="0">
                          <a:latin typeface="Cambria Math" panose="02040503050406030204" pitchFamily="18" charset="0"/>
                        </a:rPr>
                        <m:t> </m:t>
                      </m:r>
                      <m:r>
                        <a:rPr lang="en-GB" b="0" i="1" smtClean="0">
                          <a:latin typeface="Cambria Math" panose="02040503050406030204" pitchFamily="18" charset="0"/>
                        </a:rPr>
                        <m:t>𝑖𝑡𝑒𝑚𝑠</m:t>
                      </m:r>
                    </m:oMath>
                  </m:oMathPara>
                </a14:m>
                <a:endParaRPr lang="en-GB" dirty="0"/>
              </a:p>
            </p:txBody>
          </p:sp>
        </mc:Choice>
        <mc:Fallback xmlns="">
          <p:sp>
            <p:nvSpPr>
              <p:cNvPr id="5" name="TextBox 4"/>
              <p:cNvSpPr txBox="1">
                <a:spLocks noRot="1" noChangeAspect="1" noMove="1" noResize="1" noEditPoints="1" noAdjustHandles="1" noChangeArrowheads="1" noChangeShapeType="1" noTextEdit="1"/>
              </p:cNvSpPr>
              <p:nvPr/>
            </p:nvSpPr>
            <p:spPr>
              <a:xfrm>
                <a:off x="395536" y="980728"/>
                <a:ext cx="7776864" cy="923330"/>
              </a:xfrm>
              <a:prstGeom prst="rect">
                <a:avLst/>
              </a:prstGeom>
              <a:blipFill rotWithShape="0">
                <a:blip r:embed="rId2"/>
                <a:stretch>
                  <a:fillRect l="-705" t="-3974" b="-1987"/>
                </a:stretch>
              </a:blipFill>
            </p:spPr>
            <p:txBody>
              <a:bodyPr/>
              <a:lstStyle/>
              <a:p>
                <a:r>
                  <a:rPr lang="en-GB">
                    <a:noFill/>
                  </a:rPr>
                  <a:t> </a:t>
                </a:r>
              </a:p>
            </p:txBody>
          </p:sp>
        </mc:Fallback>
      </mc:AlternateContent>
      <p:sp>
        <p:nvSpPr>
          <p:cNvPr id="6" name="TextBox 5"/>
          <p:cNvSpPr txBox="1"/>
          <p:nvPr/>
        </p:nvSpPr>
        <p:spPr>
          <a:xfrm>
            <a:off x="971600" y="2204864"/>
            <a:ext cx="6984776"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A class with 30 students gets an average mark of 60%. An extra student joins and the average mark rose to 61%. What mark did he get? </a:t>
            </a:r>
          </a:p>
        </p:txBody>
      </p:sp>
      <mc:AlternateContent xmlns:mc="http://schemas.openxmlformats.org/markup-compatibility/2006" xmlns:a14="http://schemas.microsoft.com/office/drawing/2010/main">
        <mc:Choice Requires="a14">
          <p:sp>
            <p:nvSpPr>
              <p:cNvPr id="7" name="TextBox 6"/>
              <p:cNvSpPr txBox="1"/>
              <p:nvPr/>
            </p:nvSpPr>
            <p:spPr>
              <a:xfrm>
                <a:off x="1043608" y="3152001"/>
                <a:ext cx="6480720" cy="2308324"/>
              </a:xfrm>
              <a:prstGeom prst="rect">
                <a:avLst/>
              </a:prstGeom>
              <a:noFill/>
            </p:spPr>
            <p:txBody>
              <a:bodyPr wrap="square" rtlCol="0">
                <a:spAutoFit/>
              </a:bodyPr>
              <a:lstStyle/>
              <a:p>
                <a:r>
                  <a:rPr lang="en-GB" dirty="0"/>
                  <a:t>What was the total mark before?</a:t>
                </a:r>
              </a:p>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𝟑𝟎</m:t>
                      </m:r>
                      <m:r>
                        <a:rPr lang="en-GB" b="1" i="1" smtClean="0">
                          <a:latin typeface="Cambria Math" panose="02040503050406030204" pitchFamily="18" charset="0"/>
                        </a:rPr>
                        <m:t>×</m:t>
                      </m:r>
                      <m:r>
                        <a:rPr lang="en-GB" b="1" i="1" smtClean="0">
                          <a:latin typeface="Cambria Math" panose="02040503050406030204" pitchFamily="18" charset="0"/>
                        </a:rPr>
                        <m:t>𝟔𝟎</m:t>
                      </m:r>
                      <m:r>
                        <a:rPr lang="en-GB" b="1" i="1" smtClean="0">
                          <a:latin typeface="Cambria Math" panose="02040503050406030204" pitchFamily="18" charset="0"/>
                        </a:rPr>
                        <m:t>=</m:t>
                      </m:r>
                      <m:r>
                        <a:rPr lang="en-GB" b="1" i="1" smtClean="0">
                          <a:latin typeface="Cambria Math" panose="02040503050406030204" pitchFamily="18" charset="0"/>
                        </a:rPr>
                        <m:t>𝟏𝟖𝟎𝟎</m:t>
                      </m:r>
                    </m:oMath>
                  </m:oMathPara>
                </a14:m>
                <a:endParaRPr lang="en-GB" b="1" dirty="0"/>
              </a:p>
              <a:p>
                <a:endParaRPr lang="en-GB" b="1" dirty="0"/>
              </a:p>
              <a:p>
                <a:r>
                  <a:rPr lang="en-GB" dirty="0"/>
                  <a:t>What was the total mark after?</a:t>
                </a:r>
              </a:p>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𝟑𝟏</m:t>
                      </m:r>
                      <m:r>
                        <a:rPr lang="en-GB" b="1" i="1" smtClean="0">
                          <a:latin typeface="Cambria Math" panose="02040503050406030204" pitchFamily="18" charset="0"/>
                        </a:rPr>
                        <m:t>×</m:t>
                      </m:r>
                      <m:r>
                        <a:rPr lang="en-GB" b="1" i="1" smtClean="0">
                          <a:latin typeface="Cambria Math" panose="02040503050406030204" pitchFamily="18" charset="0"/>
                        </a:rPr>
                        <m:t>𝟔𝟏</m:t>
                      </m:r>
                      <m:r>
                        <a:rPr lang="en-GB" b="1" i="1" smtClean="0">
                          <a:latin typeface="Cambria Math" panose="02040503050406030204" pitchFamily="18" charset="0"/>
                        </a:rPr>
                        <m:t>=</m:t>
                      </m:r>
                      <m:r>
                        <a:rPr lang="en-GB" b="1" i="1" smtClean="0">
                          <a:latin typeface="Cambria Math" panose="02040503050406030204" pitchFamily="18" charset="0"/>
                        </a:rPr>
                        <m:t>𝟏𝟖𝟗𝟏</m:t>
                      </m:r>
                    </m:oMath>
                  </m:oMathPara>
                </a14:m>
                <a:endParaRPr lang="en-GB" b="1" dirty="0"/>
              </a:p>
              <a:p>
                <a:endParaRPr lang="en-GB" dirty="0"/>
              </a:p>
              <a:p>
                <a:r>
                  <a:rPr lang="en-GB" dirty="0"/>
                  <a:t>Therefore what mark did the student get?</a:t>
                </a:r>
              </a:p>
              <a:p>
                <a:pP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𝟏𝟖𝟗𝟏</m:t>
                      </m:r>
                      <m:r>
                        <a:rPr lang="en-GB" b="1" i="1" smtClean="0">
                          <a:latin typeface="Cambria Math" panose="02040503050406030204" pitchFamily="18" charset="0"/>
                        </a:rPr>
                        <m:t>−</m:t>
                      </m:r>
                      <m:r>
                        <a:rPr lang="en-GB" b="1" i="1" smtClean="0">
                          <a:latin typeface="Cambria Math" panose="02040503050406030204" pitchFamily="18" charset="0"/>
                        </a:rPr>
                        <m:t>𝟏𝟖𝟎𝟎</m:t>
                      </m:r>
                      <m:r>
                        <a:rPr lang="en-GB" b="1" i="1" smtClean="0">
                          <a:latin typeface="Cambria Math" panose="02040503050406030204" pitchFamily="18" charset="0"/>
                        </a:rPr>
                        <m:t>=</m:t>
                      </m:r>
                      <m:r>
                        <a:rPr lang="en-GB" b="1" i="1" smtClean="0">
                          <a:latin typeface="Cambria Math" panose="02040503050406030204" pitchFamily="18" charset="0"/>
                        </a:rPr>
                        <m:t>𝟗𝟏</m:t>
                      </m:r>
                      <m:r>
                        <a:rPr lang="en-GB" b="1" i="1" smtClean="0">
                          <a:latin typeface="Cambria Math" panose="02040503050406030204" pitchFamily="18" charset="0"/>
                        </a:rPr>
                        <m:t>%</m:t>
                      </m:r>
                    </m:oMath>
                  </m:oMathPara>
                </a14:m>
                <a:endParaRPr lang="en-GB" b="1" dirty="0"/>
              </a:p>
            </p:txBody>
          </p:sp>
        </mc:Choice>
        <mc:Fallback xmlns="">
          <p:sp>
            <p:nvSpPr>
              <p:cNvPr id="7" name="TextBox 6"/>
              <p:cNvSpPr txBox="1">
                <a:spLocks noRot="1" noChangeAspect="1" noMove="1" noResize="1" noEditPoints="1" noAdjustHandles="1" noChangeArrowheads="1" noChangeShapeType="1" noTextEdit="1"/>
              </p:cNvSpPr>
              <p:nvPr/>
            </p:nvSpPr>
            <p:spPr>
              <a:xfrm>
                <a:off x="1043608" y="3152001"/>
                <a:ext cx="6480720" cy="2308324"/>
              </a:xfrm>
              <a:prstGeom prst="rect">
                <a:avLst/>
              </a:prstGeom>
              <a:blipFill rotWithShape="0">
                <a:blip r:embed="rId3"/>
                <a:stretch>
                  <a:fillRect l="-753" t="-1319"/>
                </a:stretch>
              </a:blipFill>
            </p:spPr>
            <p:txBody>
              <a:bodyPr/>
              <a:lstStyle/>
              <a:p>
                <a:r>
                  <a:rPr lang="en-GB">
                    <a:noFill/>
                  </a:rPr>
                  <a:t> </a:t>
                </a:r>
              </a:p>
            </p:txBody>
          </p:sp>
        </mc:Fallback>
      </mc:AlternateContent>
      <p:sp>
        <p:nvSpPr>
          <p:cNvPr id="8" name="Rectangle 7"/>
          <p:cNvSpPr/>
          <p:nvPr/>
        </p:nvSpPr>
        <p:spPr>
          <a:xfrm>
            <a:off x="3376306" y="3452053"/>
            <a:ext cx="2134807" cy="4650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9" name="Rectangle 8"/>
          <p:cNvSpPr/>
          <p:nvPr/>
        </p:nvSpPr>
        <p:spPr>
          <a:xfrm>
            <a:off x="3376306" y="4306163"/>
            <a:ext cx="2134807" cy="4650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p:cNvSpPr/>
          <p:nvPr/>
        </p:nvSpPr>
        <p:spPr>
          <a:xfrm>
            <a:off x="3216564" y="5144398"/>
            <a:ext cx="2294549" cy="4650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425862220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childTnLst>
                    </p:cTn>
                  </p:par>
                </p:childTnLst>
              </p:cTn>
              <p:nextCondLst>
                <p:cond evt="onClick" delay="0">
                  <p:tgtEl>
                    <p:spTgt spid="8"/>
                  </p:tgtEl>
                </p:cond>
              </p:nextCondLst>
            </p:seq>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9"/>
                                        </p:tgtEl>
                                      </p:cBhvr>
                                    </p:animEffect>
                                    <p:set>
                                      <p:cBhvr>
                                        <p:cTn id="13"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14" restart="whenNotActive" fill="hold" evtFilter="cancelBubble" nodeType="interactiveSeq">
                <p:stCondLst>
                  <p:cond evt="onClick" delay="0">
                    <p:tgtEl>
                      <p:spTgt spid="10"/>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0"/>
                                        </p:tgtEl>
                                      </p:cBhvr>
                                    </p:animEffect>
                                    <p:set>
                                      <p:cBhvr>
                                        <p:cTn id="19"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8" grpId="0" animBg="1"/>
      <p:bldP spid="9" grpId="0" animBg="1"/>
      <p:bldP spid="10"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908720"/>
            <a:ext cx="6624736" cy="1200329"/>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[JMC 2003 Q9] The mean age of the four members of ‘All Sinners’ boy band is 19. What is the mean age when an extra member who is 24 years old joins them?</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latin typeface="Calibri" panose="020F0502020204030204" pitchFamily="34" charset="0"/>
                <a:ea typeface="Calibri" panose="020F0502020204030204" pitchFamily="34" charset="0"/>
                <a:cs typeface="Times New Roman" panose="02020603050405020304" pitchFamily="18" charset="0"/>
              </a:rPr>
              <a:t>A   19	B   20	C   21	D   22	E   24</a:t>
            </a:r>
            <a:endParaRPr lang="en-GB" dirty="0"/>
          </a:p>
        </p:txBody>
      </p:sp>
      <p:grpSp>
        <p:nvGrpSpPr>
          <p:cNvPr id="3" name="Group 2"/>
          <p:cNvGrpSpPr/>
          <p:nvPr/>
        </p:nvGrpSpPr>
        <p:grpSpPr>
          <a:xfrm>
            <a:off x="0" y="0"/>
            <a:ext cx="9143074" cy="599127"/>
            <a:chOff x="0" y="13335"/>
            <a:chExt cx="9144218" cy="599127"/>
          </a:xfrm>
        </p:grpSpPr>
        <p:sp>
          <p:nvSpPr>
            <p:cNvPr id="4"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Test Your Understanding</a:t>
              </a:r>
            </a:p>
          </p:txBody>
        </p:sp>
        <p:cxnSp>
          <p:nvCxnSpPr>
            <p:cNvPr id="5" name="Straight Connector 4"/>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6" name="Rectangle 5"/>
          <p:cNvSpPr/>
          <p:nvPr/>
        </p:nvSpPr>
        <p:spPr>
          <a:xfrm>
            <a:off x="2262789" y="2386812"/>
            <a:ext cx="1296144" cy="534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600" b="1" dirty="0"/>
              <a:t>B</a:t>
            </a:r>
            <a:endParaRPr lang="en-GB" b="1" dirty="0"/>
          </a:p>
        </p:txBody>
      </p:sp>
      <p:sp>
        <p:nvSpPr>
          <p:cNvPr id="7" name="Rectangle 6"/>
          <p:cNvSpPr/>
          <p:nvPr/>
        </p:nvSpPr>
        <p:spPr>
          <a:xfrm>
            <a:off x="668243" y="2386811"/>
            <a:ext cx="1296144" cy="534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600" b="1" dirty="0"/>
              <a:t>A</a:t>
            </a:r>
            <a:endParaRPr lang="en-GB" b="1" dirty="0"/>
          </a:p>
        </p:txBody>
      </p:sp>
      <p:sp>
        <p:nvSpPr>
          <p:cNvPr id="8" name="Rectangle 7"/>
          <p:cNvSpPr/>
          <p:nvPr/>
        </p:nvSpPr>
        <p:spPr>
          <a:xfrm>
            <a:off x="3857335" y="2386813"/>
            <a:ext cx="1296144" cy="534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600" b="1" dirty="0"/>
              <a:t>C</a:t>
            </a:r>
            <a:endParaRPr lang="en-GB" b="1" dirty="0"/>
          </a:p>
        </p:txBody>
      </p:sp>
      <p:sp>
        <p:nvSpPr>
          <p:cNvPr id="9" name="Rectangle 8"/>
          <p:cNvSpPr/>
          <p:nvPr/>
        </p:nvSpPr>
        <p:spPr>
          <a:xfrm>
            <a:off x="5451881" y="2386814"/>
            <a:ext cx="1296144" cy="534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600" b="1" dirty="0"/>
              <a:t>D</a:t>
            </a:r>
            <a:endParaRPr lang="en-GB" b="1" dirty="0"/>
          </a:p>
        </p:txBody>
      </p:sp>
      <p:sp>
        <p:nvSpPr>
          <p:cNvPr id="10" name="Rectangle 9"/>
          <p:cNvSpPr/>
          <p:nvPr/>
        </p:nvSpPr>
        <p:spPr>
          <a:xfrm>
            <a:off x="7020272" y="2386813"/>
            <a:ext cx="1296144" cy="534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600" b="1" dirty="0"/>
              <a:t>E</a:t>
            </a:r>
            <a:endParaRPr lang="en-GB" b="1" dirty="0"/>
          </a:p>
        </p:txBody>
      </p:sp>
      <p:sp>
        <p:nvSpPr>
          <p:cNvPr id="11" name="Rectangle 10"/>
          <p:cNvSpPr/>
          <p:nvPr/>
        </p:nvSpPr>
        <p:spPr>
          <a:xfrm>
            <a:off x="668243" y="3429000"/>
            <a:ext cx="6568054" cy="1477328"/>
          </a:xfrm>
          <a:prstGeom prst="rect">
            <a:avLst/>
          </a:prstGeom>
          <a:solidFill>
            <a:schemeClr val="bg1"/>
          </a:solidFill>
          <a:effectLst>
            <a:outerShdw blurRad="63500" sx="102000" sy="102000" algn="ctr" rotWithShape="0">
              <a:prstClr val="black">
                <a:alpha val="40000"/>
              </a:prstClr>
            </a:outerShdw>
          </a:effectLst>
        </p:spPr>
        <p:txBody>
          <a:bodyPr wrap="square">
            <a:spAutoFit/>
          </a:bodyPr>
          <a:lstStyle/>
          <a:p>
            <a:r>
              <a:rPr lang="en-GB" dirty="0">
                <a:latin typeface="Calibri" panose="020F0502020204030204" pitchFamily="34" charset="0"/>
                <a:ea typeface="Calibri" panose="020F0502020204030204" pitchFamily="34" charset="0"/>
                <a:cs typeface="Times New Roman" panose="02020603050405020304" pitchFamily="18" charset="0"/>
              </a:rPr>
              <a:t>[JMC 2010 Q20] Nicky has to choose 7 different positive whole numbers whose mean is 7. What is the largest possible such number she could choose?</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latin typeface="Calibri" panose="020F0502020204030204" pitchFamily="34" charset="0"/>
                <a:ea typeface="Calibri" panose="020F0502020204030204" pitchFamily="34" charset="0"/>
                <a:cs typeface="Times New Roman" panose="02020603050405020304" pitchFamily="18" charset="0"/>
              </a:rPr>
              <a:t>A   7	B   28	C   34	D   43	E   49</a:t>
            </a:r>
            <a:br>
              <a:rPr lang="en-GB" dirty="0">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12" name="Rectangle 11"/>
          <p:cNvSpPr/>
          <p:nvPr/>
        </p:nvSpPr>
        <p:spPr>
          <a:xfrm>
            <a:off x="2298681" y="5146482"/>
            <a:ext cx="1296144" cy="534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600" b="1" dirty="0"/>
              <a:t>B</a:t>
            </a:r>
            <a:endParaRPr lang="en-GB" b="1" dirty="0"/>
          </a:p>
        </p:txBody>
      </p:sp>
      <p:sp>
        <p:nvSpPr>
          <p:cNvPr id="13" name="Rectangle 12"/>
          <p:cNvSpPr/>
          <p:nvPr/>
        </p:nvSpPr>
        <p:spPr>
          <a:xfrm>
            <a:off x="704135" y="5146481"/>
            <a:ext cx="1296144" cy="534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600" b="1" dirty="0"/>
              <a:t>A</a:t>
            </a:r>
            <a:endParaRPr lang="en-GB" b="1" dirty="0"/>
          </a:p>
        </p:txBody>
      </p:sp>
      <p:sp>
        <p:nvSpPr>
          <p:cNvPr id="14" name="Rectangle 13"/>
          <p:cNvSpPr/>
          <p:nvPr/>
        </p:nvSpPr>
        <p:spPr>
          <a:xfrm>
            <a:off x="3893227" y="5146483"/>
            <a:ext cx="1296144" cy="534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600" b="1" dirty="0"/>
              <a:t>C</a:t>
            </a:r>
            <a:endParaRPr lang="en-GB" b="1" dirty="0"/>
          </a:p>
        </p:txBody>
      </p:sp>
      <p:sp>
        <p:nvSpPr>
          <p:cNvPr id="15" name="Rectangle 14"/>
          <p:cNvSpPr/>
          <p:nvPr/>
        </p:nvSpPr>
        <p:spPr>
          <a:xfrm>
            <a:off x="5487773" y="5146484"/>
            <a:ext cx="1296144" cy="534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600" b="1" dirty="0"/>
              <a:t>D</a:t>
            </a:r>
            <a:endParaRPr lang="en-GB" b="1" dirty="0"/>
          </a:p>
        </p:txBody>
      </p:sp>
      <p:sp>
        <p:nvSpPr>
          <p:cNvPr id="16" name="Rectangle 15"/>
          <p:cNvSpPr/>
          <p:nvPr/>
        </p:nvSpPr>
        <p:spPr>
          <a:xfrm>
            <a:off x="7056164" y="5146483"/>
            <a:ext cx="1296144" cy="5346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GB" sz="3600" b="1" dirty="0"/>
              <a:t>E</a:t>
            </a:r>
            <a:endParaRPr lang="en-GB" b="1" dirty="0"/>
          </a:p>
        </p:txBody>
      </p:sp>
      <mc:AlternateContent xmlns:mc="http://schemas.openxmlformats.org/markup-compatibility/2006" xmlns:a14="http://schemas.microsoft.com/office/drawing/2010/main">
        <mc:Choice Requires="a14">
          <p:sp>
            <p:nvSpPr>
              <p:cNvPr id="17" name="TextBox 16"/>
              <p:cNvSpPr txBox="1"/>
              <p:nvPr/>
            </p:nvSpPr>
            <p:spPr>
              <a:xfrm>
                <a:off x="611560" y="5681168"/>
                <a:ext cx="7899300" cy="120032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lang="en-GB" b="1" i="1" smtClean="0">
                          <a:latin typeface="Cambria Math" panose="02040503050406030204" pitchFamily="18" charset="0"/>
                        </a:rPr>
                        <m:t>𝑻𝒐𝒕𝒂𝒍</m:t>
                      </m:r>
                      <m:r>
                        <a:rPr lang="en-GB" b="1" i="1" smtClean="0">
                          <a:latin typeface="Cambria Math" panose="02040503050406030204" pitchFamily="18" charset="0"/>
                        </a:rPr>
                        <m:t>=</m:t>
                      </m:r>
                      <m:r>
                        <a:rPr lang="en-GB" b="1" i="1" smtClean="0">
                          <a:latin typeface="Cambria Math" panose="02040503050406030204" pitchFamily="18" charset="0"/>
                        </a:rPr>
                        <m:t>𝟕</m:t>
                      </m:r>
                      <m:r>
                        <a:rPr lang="en-GB" b="1" i="1" smtClean="0">
                          <a:latin typeface="Cambria Math" panose="02040503050406030204" pitchFamily="18" charset="0"/>
                        </a:rPr>
                        <m:t>×</m:t>
                      </m:r>
                      <m:r>
                        <a:rPr lang="en-GB" b="1" i="1" smtClean="0">
                          <a:latin typeface="Cambria Math" panose="02040503050406030204" pitchFamily="18" charset="0"/>
                        </a:rPr>
                        <m:t>𝟕</m:t>
                      </m:r>
                      <m:r>
                        <a:rPr lang="en-GB" b="1" i="1" smtClean="0">
                          <a:latin typeface="Cambria Math" panose="02040503050406030204" pitchFamily="18" charset="0"/>
                        </a:rPr>
                        <m:t>=</m:t>
                      </m:r>
                      <m:r>
                        <a:rPr lang="en-GB" b="1" i="1" smtClean="0">
                          <a:latin typeface="Cambria Math" panose="02040503050406030204" pitchFamily="18" charset="0"/>
                        </a:rPr>
                        <m:t>𝟒𝟗</m:t>
                      </m:r>
                    </m:oMath>
                  </m:oMathPara>
                </a14:m>
                <a:br>
                  <a:rPr lang="en-GB" b="1" dirty="0"/>
                </a:br>
                <a:endParaRPr lang="en-GB" b="1" dirty="0"/>
              </a:p>
              <a:p>
                <a:r>
                  <a:rPr lang="en-GB" b="1" dirty="0"/>
                  <a:t>To make last number as large as possible, make others as small as possible. Smallest the others numbers could be: 1, 2, 3, 4, 5, 6 (which sum to 21)</a:t>
                </a:r>
              </a:p>
              <a:p>
                <a:pPr/>
                <a14:m>
                  <m:oMathPara xmlns:m="http://schemas.openxmlformats.org/officeDocument/2006/math">
                    <m:oMathParaPr>
                      <m:jc m:val="left"/>
                    </m:oMathParaPr>
                    <m:oMath xmlns:m="http://schemas.openxmlformats.org/officeDocument/2006/math">
                      <m:r>
                        <a:rPr lang="en-GB" b="1" i="1" smtClean="0">
                          <a:latin typeface="Cambria Math" panose="02040503050406030204" pitchFamily="18" charset="0"/>
                        </a:rPr>
                        <m:t>𝟒𝟗</m:t>
                      </m:r>
                      <m:r>
                        <a:rPr lang="en-GB" b="1" i="1" smtClean="0">
                          <a:latin typeface="Cambria Math" panose="02040503050406030204" pitchFamily="18" charset="0"/>
                        </a:rPr>
                        <m:t>−</m:t>
                      </m:r>
                      <m:r>
                        <a:rPr lang="en-GB" b="1" i="1" smtClean="0">
                          <a:latin typeface="Cambria Math" panose="02040503050406030204" pitchFamily="18" charset="0"/>
                        </a:rPr>
                        <m:t>𝟐𝟏</m:t>
                      </m:r>
                      <m:r>
                        <a:rPr lang="en-GB" b="1" i="1" smtClean="0">
                          <a:latin typeface="Cambria Math" panose="02040503050406030204" pitchFamily="18" charset="0"/>
                        </a:rPr>
                        <m:t>=</m:t>
                      </m:r>
                      <m:r>
                        <a:rPr lang="en-GB" b="1" i="1" smtClean="0">
                          <a:latin typeface="Cambria Math" panose="02040503050406030204" pitchFamily="18" charset="0"/>
                        </a:rPr>
                        <m:t>𝟐𝟖</m:t>
                      </m:r>
                    </m:oMath>
                  </m:oMathPara>
                </a14:m>
                <a:endParaRPr lang="en-GB" b="1" dirty="0"/>
              </a:p>
            </p:txBody>
          </p:sp>
        </mc:Choice>
        <mc:Fallback xmlns="">
          <p:sp>
            <p:nvSpPr>
              <p:cNvPr id="17" name="TextBox 16"/>
              <p:cNvSpPr txBox="1">
                <a:spLocks noRot="1" noChangeAspect="1" noMove="1" noResize="1" noEditPoints="1" noAdjustHandles="1" noChangeArrowheads="1" noChangeShapeType="1" noTextEdit="1"/>
              </p:cNvSpPr>
              <p:nvPr/>
            </p:nvSpPr>
            <p:spPr>
              <a:xfrm>
                <a:off x="611560" y="5681168"/>
                <a:ext cx="7899300" cy="1200329"/>
              </a:xfrm>
              <a:prstGeom prst="rect">
                <a:avLst/>
              </a:prstGeom>
              <a:blipFill rotWithShape="0">
                <a:blip r:embed="rId2"/>
                <a:stretch>
                  <a:fillRect l="-617"/>
                </a:stretch>
              </a:blipFill>
            </p:spPr>
            <p:txBody>
              <a:bodyPr/>
              <a:lstStyle/>
              <a:p>
                <a:r>
                  <a:rPr lang="en-GB">
                    <a:noFill/>
                  </a:rPr>
                  <a:t> </a:t>
                </a:r>
              </a:p>
            </p:txBody>
          </p:sp>
        </mc:Fallback>
      </mc:AlternateContent>
    </p:spTree>
    <p:extLst>
      <p:ext uri="{BB962C8B-B14F-4D97-AF65-F5344CB8AC3E}">
        <p14:creationId xmlns:p14="http://schemas.microsoft.com/office/powerpoint/2010/main" val="245541880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500" fill="hold"/>
                                        <p:tgtEl>
                                          <p:spTgt spid="6"/>
                                        </p:tgtEl>
                                        <p:attrNameLst>
                                          <p:attrName>style.color</p:attrName>
                                        </p:attrNameLst>
                                      </p:cBhvr>
                                      <p:to>
                                        <a:srgbClr val="2CFF0F"/>
                                      </p:to>
                                    </p:animClr>
                                  </p:childTnLst>
                                </p:cTn>
                              </p:par>
                            </p:childTnLst>
                          </p:cTn>
                        </p:par>
                      </p:childTnLst>
                    </p:cTn>
                  </p:par>
                </p:childTnLst>
              </p:cTn>
              <p:nextCondLst>
                <p:cond evt="onClick" delay="0">
                  <p:tgtEl>
                    <p:spTgt spid="6"/>
                  </p:tgtEl>
                </p:cond>
              </p:nextCondLst>
            </p:seq>
            <p:seq concurrent="1" nextAc="seek">
              <p:cTn id="7" restart="whenNotActive" fill="hold" evtFilter="cancelBubble" nodeType="interactiveSeq">
                <p:stCondLst>
                  <p:cond evt="onClick" delay="0">
                    <p:tgtEl>
                      <p:spTgt spid="7"/>
                    </p:tgtEl>
                  </p:cond>
                </p:stCondLst>
                <p:endSync evt="end" delay="0">
                  <p:rtn val="all"/>
                </p:endSync>
                <p:childTnLst>
                  <p:par>
                    <p:cTn id="8" fill="hold">
                      <p:stCondLst>
                        <p:cond delay="0"/>
                      </p:stCondLst>
                      <p:childTnLst>
                        <p:par>
                          <p:cTn id="9" fill="hold">
                            <p:stCondLst>
                              <p:cond delay="0"/>
                            </p:stCondLst>
                            <p:childTnLst>
                              <p:par>
                                <p:cTn id="10" presetID="3" presetClass="emph" presetSubtype="2" fill="hold" grpId="0" nodeType="clickEffect">
                                  <p:stCondLst>
                                    <p:cond delay="0"/>
                                  </p:stCondLst>
                                  <p:childTnLst>
                                    <p:animClr clrSpc="rgb" dir="cw">
                                      <p:cBhvr override="childStyle">
                                        <p:cTn id="11" dur="500" fill="hold"/>
                                        <p:tgtEl>
                                          <p:spTgt spid="7"/>
                                        </p:tgtEl>
                                        <p:attrNameLst>
                                          <p:attrName>style.color</p:attrName>
                                        </p:attrNameLst>
                                      </p:cBhvr>
                                      <p:to>
                                        <a:srgbClr val="FF1111"/>
                                      </p:to>
                                    </p:animClr>
                                  </p:childTnLst>
                                </p:cTn>
                              </p:par>
                            </p:childTnLst>
                          </p:cTn>
                        </p:par>
                      </p:childTnLst>
                    </p:cTn>
                  </p:par>
                </p:childTnLst>
              </p:cTn>
              <p:nextCondLst>
                <p:cond evt="onClick" delay="0">
                  <p:tgtEl>
                    <p:spTgt spid="7"/>
                  </p:tgtEl>
                </p:cond>
              </p:nextCondLst>
            </p:seq>
            <p:seq concurrent="1" nextAc="seek">
              <p:cTn id="12" restart="whenNotActive" fill="hold" evtFilter="cancelBubble" nodeType="interactiveSeq">
                <p:stCondLst>
                  <p:cond evt="onClick" delay="0">
                    <p:tgtEl>
                      <p:spTgt spid="8"/>
                    </p:tgtEl>
                  </p:cond>
                </p:stCondLst>
                <p:endSync evt="end" delay="0">
                  <p:rtn val="all"/>
                </p:endSync>
                <p:childTnLst>
                  <p:par>
                    <p:cTn id="13" fill="hold">
                      <p:stCondLst>
                        <p:cond delay="0"/>
                      </p:stCondLst>
                      <p:childTnLst>
                        <p:par>
                          <p:cTn id="14" fill="hold">
                            <p:stCondLst>
                              <p:cond delay="0"/>
                            </p:stCondLst>
                            <p:childTnLst>
                              <p:par>
                                <p:cTn id="15" presetID="3" presetClass="emph" presetSubtype="2" fill="hold" grpId="0" nodeType="clickEffect">
                                  <p:stCondLst>
                                    <p:cond delay="0"/>
                                  </p:stCondLst>
                                  <p:childTnLst>
                                    <p:animClr clrSpc="rgb" dir="cw">
                                      <p:cBhvr override="childStyle">
                                        <p:cTn id="16" dur="500" fill="hold"/>
                                        <p:tgtEl>
                                          <p:spTgt spid="8"/>
                                        </p:tgtEl>
                                        <p:attrNameLst>
                                          <p:attrName>style.color</p:attrName>
                                        </p:attrNameLst>
                                      </p:cBhvr>
                                      <p:to>
                                        <a:srgbClr val="FF1111"/>
                                      </p:to>
                                    </p:animClr>
                                  </p:childTnLst>
                                </p:cTn>
                              </p:par>
                            </p:childTnLst>
                          </p:cTn>
                        </p:par>
                      </p:childTnLst>
                    </p:cTn>
                  </p:par>
                </p:childTnLst>
              </p:cTn>
              <p:nextCondLst>
                <p:cond evt="onClick" delay="0">
                  <p:tgtEl>
                    <p:spTgt spid="8"/>
                  </p:tgtEl>
                </p:cond>
              </p:nextCondLst>
            </p:seq>
            <p:seq concurrent="1" nextAc="seek">
              <p:cTn id="17" restart="whenNotActive" fill="hold" evtFilter="cancelBubble" nodeType="interactiveSeq">
                <p:stCondLst>
                  <p:cond evt="onClick" delay="0">
                    <p:tgtEl>
                      <p:spTgt spid="9"/>
                    </p:tgtEl>
                  </p:cond>
                </p:stCondLst>
                <p:endSync evt="end" delay="0">
                  <p:rtn val="all"/>
                </p:endSync>
                <p:childTnLst>
                  <p:par>
                    <p:cTn id="18" fill="hold">
                      <p:stCondLst>
                        <p:cond delay="0"/>
                      </p:stCondLst>
                      <p:childTnLst>
                        <p:par>
                          <p:cTn id="19" fill="hold">
                            <p:stCondLst>
                              <p:cond delay="0"/>
                            </p:stCondLst>
                            <p:childTnLst>
                              <p:par>
                                <p:cTn id="20" presetID="3" presetClass="emph" presetSubtype="2" fill="hold" grpId="0" nodeType="clickEffect">
                                  <p:stCondLst>
                                    <p:cond delay="0"/>
                                  </p:stCondLst>
                                  <p:childTnLst>
                                    <p:animClr clrSpc="rgb" dir="cw">
                                      <p:cBhvr override="childStyle">
                                        <p:cTn id="21" dur="500" fill="hold"/>
                                        <p:tgtEl>
                                          <p:spTgt spid="9"/>
                                        </p:tgtEl>
                                        <p:attrNameLst>
                                          <p:attrName>style.color</p:attrName>
                                        </p:attrNameLst>
                                      </p:cBhvr>
                                      <p:to>
                                        <a:srgbClr val="FF1111"/>
                                      </p:to>
                                    </p:animClr>
                                  </p:childTnLst>
                                </p:cTn>
                              </p:par>
                            </p:childTnLst>
                          </p:cTn>
                        </p:par>
                      </p:childTnLst>
                    </p:cTn>
                  </p:par>
                </p:childTnLst>
              </p:cTn>
              <p:nextCondLst>
                <p:cond evt="onClick" delay="0">
                  <p:tgtEl>
                    <p:spTgt spid="9"/>
                  </p:tgtEl>
                </p:cond>
              </p:nextCondLst>
            </p:seq>
            <p:seq concurrent="1" nextAc="seek">
              <p:cTn id="22" restart="whenNotActive" fill="hold" evtFilter="cancelBubble" nodeType="interactiveSeq">
                <p:stCondLst>
                  <p:cond evt="onClick" delay="0">
                    <p:tgtEl>
                      <p:spTgt spid="10"/>
                    </p:tgtEl>
                  </p:cond>
                </p:stCondLst>
                <p:endSync evt="end" delay="0">
                  <p:rtn val="all"/>
                </p:endSync>
                <p:childTnLst>
                  <p:par>
                    <p:cTn id="23" fill="hold">
                      <p:stCondLst>
                        <p:cond delay="0"/>
                      </p:stCondLst>
                      <p:childTnLst>
                        <p:par>
                          <p:cTn id="24" fill="hold">
                            <p:stCondLst>
                              <p:cond delay="0"/>
                            </p:stCondLst>
                            <p:childTnLst>
                              <p:par>
                                <p:cTn id="25" presetID="3" presetClass="emph" presetSubtype="2" fill="hold" grpId="0" nodeType="clickEffect">
                                  <p:stCondLst>
                                    <p:cond delay="0"/>
                                  </p:stCondLst>
                                  <p:childTnLst>
                                    <p:animClr clrSpc="rgb" dir="cw">
                                      <p:cBhvr override="childStyle">
                                        <p:cTn id="26" dur="500" fill="hold"/>
                                        <p:tgtEl>
                                          <p:spTgt spid="10"/>
                                        </p:tgtEl>
                                        <p:attrNameLst>
                                          <p:attrName>style.color</p:attrName>
                                        </p:attrNameLst>
                                      </p:cBhvr>
                                      <p:to>
                                        <a:srgbClr val="FF1111"/>
                                      </p:to>
                                    </p:animClr>
                                  </p:childTnLst>
                                </p:cTn>
                              </p:par>
                            </p:childTnLst>
                          </p:cTn>
                        </p:par>
                      </p:childTnLst>
                    </p:cTn>
                  </p:par>
                </p:childTnLst>
              </p:cTn>
              <p:nextCondLst>
                <p:cond evt="onClick" delay="0">
                  <p:tgtEl>
                    <p:spTgt spid="10"/>
                  </p:tgtEl>
                </p:cond>
              </p:nextCondLst>
            </p:seq>
            <p:seq concurrent="1" nextAc="seek">
              <p:cTn id="27" restart="whenNotActive" fill="hold" evtFilter="cancelBubble" nodeType="interactiveSeq">
                <p:stCondLst>
                  <p:cond evt="onClick" delay="0">
                    <p:tgtEl>
                      <p:spTgt spid="12"/>
                    </p:tgtEl>
                  </p:cond>
                </p:stCondLst>
                <p:endSync evt="end" delay="0">
                  <p:rtn val="all"/>
                </p:endSync>
                <p:childTnLst>
                  <p:par>
                    <p:cTn id="28" fill="hold">
                      <p:stCondLst>
                        <p:cond delay="0"/>
                      </p:stCondLst>
                      <p:childTnLst>
                        <p:par>
                          <p:cTn id="29" fill="hold">
                            <p:stCondLst>
                              <p:cond delay="0"/>
                            </p:stCondLst>
                            <p:childTnLst>
                              <p:par>
                                <p:cTn id="30" presetID="3" presetClass="emph" presetSubtype="2" fill="hold" grpId="0" nodeType="clickEffect">
                                  <p:stCondLst>
                                    <p:cond delay="0"/>
                                  </p:stCondLst>
                                  <p:childTnLst>
                                    <p:animClr clrSpc="rgb" dir="cw">
                                      <p:cBhvr override="childStyle">
                                        <p:cTn id="31" dur="500" fill="hold"/>
                                        <p:tgtEl>
                                          <p:spTgt spid="12"/>
                                        </p:tgtEl>
                                        <p:attrNameLst>
                                          <p:attrName>style.color</p:attrName>
                                        </p:attrNameLst>
                                      </p:cBhvr>
                                      <p:to>
                                        <a:srgbClr val="2CFF0F"/>
                                      </p:to>
                                    </p:animClr>
                                  </p:childTnLst>
                                </p:cTn>
                              </p:par>
                            </p:childTnLst>
                          </p:cTn>
                        </p:par>
                        <p:par>
                          <p:cTn id="32" fill="hold">
                            <p:stCondLst>
                              <p:cond delay="500"/>
                            </p:stCondLst>
                            <p:childTnLst>
                              <p:par>
                                <p:cTn id="33" presetID="10" presetClass="entr" presetSubtype="0" fill="hold" grpId="0" nodeType="after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childTnLst>
                          </p:cTn>
                        </p:par>
                      </p:childTnLst>
                    </p:cTn>
                  </p:par>
                </p:childTnLst>
              </p:cTn>
              <p:nextCondLst>
                <p:cond evt="onClick" delay="0">
                  <p:tgtEl>
                    <p:spTgt spid="12"/>
                  </p:tgtEl>
                </p:cond>
              </p:nextCondLst>
            </p:seq>
            <p:seq concurrent="1" nextAc="seek">
              <p:cTn id="36" restart="whenNotActive" fill="hold" evtFilter="cancelBubble" nodeType="interactiveSeq">
                <p:stCondLst>
                  <p:cond evt="onClick" delay="0">
                    <p:tgtEl>
                      <p:spTgt spid="13"/>
                    </p:tgtEl>
                  </p:cond>
                </p:stCondLst>
                <p:endSync evt="end" delay="0">
                  <p:rtn val="all"/>
                </p:endSync>
                <p:childTnLst>
                  <p:par>
                    <p:cTn id="37" fill="hold">
                      <p:stCondLst>
                        <p:cond delay="0"/>
                      </p:stCondLst>
                      <p:childTnLst>
                        <p:par>
                          <p:cTn id="38" fill="hold">
                            <p:stCondLst>
                              <p:cond delay="0"/>
                            </p:stCondLst>
                            <p:childTnLst>
                              <p:par>
                                <p:cTn id="39" presetID="3" presetClass="emph" presetSubtype="2" fill="hold" grpId="0" nodeType="clickEffect">
                                  <p:stCondLst>
                                    <p:cond delay="0"/>
                                  </p:stCondLst>
                                  <p:childTnLst>
                                    <p:animClr clrSpc="rgb" dir="cw">
                                      <p:cBhvr override="childStyle">
                                        <p:cTn id="40" dur="500" fill="hold"/>
                                        <p:tgtEl>
                                          <p:spTgt spid="13"/>
                                        </p:tgtEl>
                                        <p:attrNameLst>
                                          <p:attrName>style.color</p:attrName>
                                        </p:attrNameLst>
                                      </p:cBhvr>
                                      <p:to>
                                        <a:srgbClr val="FF1111"/>
                                      </p:to>
                                    </p:animClr>
                                  </p:childTnLst>
                                </p:cTn>
                              </p:par>
                            </p:childTnLst>
                          </p:cTn>
                        </p:par>
                      </p:childTnLst>
                    </p:cTn>
                  </p:par>
                </p:childTnLst>
              </p:cTn>
              <p:nextCondLst>
                <p:cond evt="onClick" delay="0">
                  <p:tgtEl>
                    <p:spTgt spid="13"/>
                  </p:tgtEl>
                </p:cond>
              </p:nextCondLst>
            </p:seq>
            <p:seq concurrent="1" nextAc="seek">
              <p:cTn id="41" restart="whenNotActive" fill="hold" evtFilter="cancelBubble" nodeType="interactiveSeq">
                <p:stCondLst>
                  <p:cond evt="onClick" delay="0">
                    <p:tgtEl>
                      <p:spTgt spid="14"/>
                    </p:tgtEl>
                  </p:cond>
                </p:stCondLst>
                <p:endSync evt="end" delay="0">
                  <p:rtn val="all"/>
                </p:endSync>
                <p:childTnLst>
                  <p:par>
                    <p:cTn id="42" fill="hold">
                      <p:stCondLst>
                        <p:cond delay="0"/>
                      </p:stCondLst>
                      <p:childTnLst>
                        <p:par>
                          <p:cTn id="43" fill="hold">
                            <p:stCondLst>
                              <p:cond delay="0"/>
                            </p:stCondLst>
                            <p:childTnLst>
                              <p:par>
                                <p:cTn id="44" presetID="3" presetClass="emph" presetSubtype="2" fill="hold" grpId="0" nodeType="clickEffect">
                                  <p:stCondLst>
                                    <p:cond delay="0"/>
                                  </p:stCondLst>
                                  <p:childTnLst>
                                    <p:animClr clrSpc="rgb" dir="cw">
                                      <p:cBhvr override="childStyle">
                                        <p:cTn id="45" dur="500" fill="hold"/>
                                        <p:tgtEl>
                                          <p:spTgt spid="14"/>
                                        </p:tgtEl>
                                        <p:attrNameLst>
                                          <p:attrName>style.color</p:attrName>
                                        </p:attrNameLst>
                                      </p:cBhvr>
                                      <p:to>
                                        <a:srgbClr val="FF1111"/>
                                      </p:to>
                                    </p:animClr>
                                  </p:childTnLst>
                                </p:cTn>
                              </p:par>
                            </p:childTnLst>
                          </p:cTn>
                        </p:par>
                      </p:childTnLst>
                    </p:cTn>
                  </p:par>
                </p:childTnLst>
              </p:cTn>
              <p:nextCondLst>
                <p:cond evt="onClick" delay="0">
                  <p:tgtEl>
                    <p:spTgt spid="14"/>
                  </p:tgtEl>
                </p:cond>
              </p:nextCondLst>
            </p:seq>
            <p:seq concurrent="1" nextAc="seek">
              <p:cTn id="46" restart="whenNotActive" fill="hold" evtFilter="cancelBubble" nodeType="interactiveSeq">
                <p:stCondLst>
                  <p:cond evt="onClick" delay="0">
                    <p:tgtEl>
                      <p:spTgt spid="15"/>
                    </p:tgtEl>
                  </p:cond>
                </p:stCondLst>
                <p:endSync evt="end" delay="0">
                  <p:rtn val="all"/>
                </p:endSync>
                <p:childTnLst>
                  <p:par>
                    <p:cTn id="47" fill="hold">
                      <p:stCondLst>
                        <p:cond delay="0"/>
                      </p:stCondLst>
                      <p:childTnLst>
                        <p:par>
                          <p:cTn id="48" fill="hold">
                            <p:stCondLst>
                              <p:cond delay="0"/>
                            </p:stCondLst>
                            <p:childTnLst>
                              <p:par>
                                <p:cTn id="49" presetID="3" presetClass="emph" presetSubtype="2" fill="hold" grpId="0" nodeType="clickEffect">
                                  <p:stCondLst>
                                    <p:cond delay="0"/>
                                  </p:stCondLst>
                                  <p:childTnLst>
                                    <p:animClr clrSpc="rgb" dir="cw">
                                      <p:cBhvr override="childStyle">
                                        <p:cTn id="50" dur="500" fill="hold"/>
                                        <p:tgtEl>
                                          <p:spTgt spid="15"/>
                                        </p:tgtEl>
                                        <p:attrNameLst>
                                          <p:attrName>style.color</p:attrName>
                                        </p:attrNameLst>
                                      </p:cBhvr>
                                      <p:to>
                                        <a:srgbClr val="FF1111"/>
                                      </p:to>
                                    </p:animClr>
                                  </p:childTnLst>
                                </p:cTn>
                              </p:par>
                            </p:childTnLst>
                          </p:cTn>
                        </p:par>
                      </p:childTnLst>
                    </p:cTn>
                  </p:par>
                </p:childTnLst>
              </p:cTn>
              <p:nextCondLst>
                <p:cond evt="onClick" delay="0">
                  <p:tgtEl>
                    <p:spTgt spid="15"/>
                  </p:tgtEl>
                </p:cond>
              </p:nextCondLst>
            </p:seq>
            <p:seq concurrent="1" nextAc="seek">
              <p:cTn id="51" restart="whenNotActive" fill="hold" evtFilter="cancelBubble" nodeType="interactiveSeq">
                <p:stCondLst>
                  <p:cond evt="onClick" delay="0">
                    <p:tgtEl>
                      <p:spTgt spid="16"/>
                    </p:tgtEl>
                  </p:cond>
                </p:stCondLst>
                <p:endSync evt="end" delay="0">
                  <p:rtn val="all"/>
                </p:endSync>
                <p:childTnLst>
                  <p:par>
                    <p:cTn id="52" fill="hold">
                      <p:stCondLst>
                        <p:cond delay="0"/>
                      </p:stCondLst>
                      <p:childTnLst>
                        <p:par>
                          <p:cTn id="53" fill="hold">
                            <p:stCondLst>
                              <p:cond delay="0"/>
                            </p:stCondLst>
                            <p:childTnLst>
                              <p:par>
                                <p:cTn id="54" presetID="3" presetClass="emph" presetSubtype="2" fill="hold" grpId="0" nodeType="clickEffect">
                                  <p:stCondLst>
                                    <p:cond delay="0"/>
                                  </p:stCondLst>
                                  <p:childTnLst>
                                    <p:animClr clrSpc="rgb" dir="cw">
                                      <p:cBhvr override="childStyle">
                                        <p:cTn id="55" dur="500" fill="hold"/>
                                        <p:tgtEl>
                                          <p:spTgt spid="16"/>
                                        </p:tgtEl>
                                        <p:attrNameLst>
                                          <p:attrName>style.color</p:attrName>
                                        </p:attrNameLst>
                                      </p:cBhvr>
                                      <p:to>
                                        <a:srgbClr val="FF1111"/>
                                      </p:to>
                                    </p:animClr>
                                  </p:childTnLst>
                                </p:cTn>
                              </p:par>
                            </p:childTnLst>
                          </p:cTn>
                        </p:par>
                      </p:childTnLst>
                    </p:cTn>
                  </p:par>
                </p:childTnLst>
              </p:cTn>
              <p:nextCondLst>
                <p:cond evt="onClick" delay="0">
                  <p:tgtEl>
                    <p:spTgt spid="16"/>
                  </p:tgtEl>
                </p:cond>
              </p:nextCondLst>
            </p:seq>
          </p:childTnLst>
        </p:cTn>
      </p:par>
    </p:tnLst>
    <p:bldLst>
      <p:bldP spid="6" grpId="0" animBg="1"/>
      <p:bldP spid="7" grpId="0" animBg="1"/>
      <p:bldP spid="8" grpId="0" animBg="1"/>
      <p:bldP spid="9" grpId="0" animBg="1"/>
      <p:bldP spid="10" grpId="0" animBg="1"/>
      <p:bldP spid="12" grpId="0" animBg="1"/>
      <p:bldP spid="13" grpId="0" animBg="1"/>
      <p:bldP spid="14" grpId="0" animBg="1"/>
      <p:bldP spid="15" grpId="0" animBg="1"/>
      <p:bldP spid="16" grpId="0" animBg="1"/>
      <p:bldP spid="1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3</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Rectangle 4"/>
          <p:cNvSpPr/>
          <p:nvPr/>
        </p:nvSpPr>
        <p:spPr>
          <a:xfrm>
            <a:off x="683568" y="738192"/>
            <a:ext cx="4572000" cy="584775"/>
          </a:xfrm>
          <a:prstGeom prst="rect">
            <a:avLst/>
          </a:prstGeom>
        </p:spPr>
        <p:txBody>
          <a:bodyPr>
            <a:spAutoFit/>
          </a:bodyPr>
          <a:lstStyle/>
          <a:p>
            <a:r>
              <a:rPr lang="en-GB" sz="1600" dirty="0">
                <a:latin typeface="Calibri" panose="020F0502020204030204" pitchFamily="34" charset="0"/>
                <a:ea typeface="Calibri" panose="020F0502020204030204" pitchFamily="34" charset="0"/>
                <a:cs typeface="Times New Roman" panose="02020603050405020304" pitchFamily="18" charset="0"/>
              </a:rPr>
              <a:t>For the following lists of numbers, determine the following:</a:t>
            </a:r>
            <a:endParaRPr lang="en-GB" sz="1600" dirty="0"/>
          </a:p>
        </p:txBody>
      </p:sp>
      <p:sp>
        <p:nvSpPr>
          <p:cNvPr id="6" name="Rectangle 5"/>
          <p:cNvSpPr/>
          <p:nvPr/>
        </p:nvSpPr>
        <p:spPr>
          <a:xfrm>
            <a:off x="212169" y="836164"/>
            <a:ext cx="359330" cy="4585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mc:AlternateContent xmlns:mc="http://schemas.openxmlformats.org/markup-compatibility/2006" xmlns:a14="http://schemas.microsoft.com/office/drawing/2010/main">
        <mc:Choice Requires="a14">
          <p:graphicFrame>
            <p:nvGraphicFramePr>
              <p:cNvPr id="7" name="Table 6"/>
              <p:cNvGraphicFramePr>
                <a:graphicFrameLocks noGrp="1"/>
              </p:cNvGraphicFramePr>
              <p:nvPr>
                <p:extLst>
                  <p:ext uri="{D42A27DB-BD31-4B8C-83A1-F6EECF244321}">
                    <p14:modId xmlns:p14="http://schemas.microsoft.com/office/powerpoint/2010/main" val="2601163531"/>
                  </p:ext>
                </p:extLst>
              </p:nvPr>
            </p:nvGraphicFramePr>
            <p:xfrm>
              <a:off x="571499" y="1384523"/>
              <a:ext cx="4540400" cy="1965200"/>
            </p:xfrm>
            <a:graphic>
              <a:graphicData uri="http://schemas.openxmlformats.org/drawingml/2006/table">
                <a:tbl>
                  <a:tblPr firstRow="1" bandRow="1">
                    <a:tableStyleId>{073A0DAA-6AF3-43AB-8588-CEC1D06C72B9}</a:tableStyleId>
                  </a:tblPr>
                  <a:tblGrid>
                    <a:gridCol w="1623527">
                      <a:extLst>
                        <a:ext uri="{9D8B030D-6E8A-4147-A177-3AD203B41FA5}">
                          <a16:colId xmlns:a16="http://schemas.microsoft.com/office/drawing/2014/main" val="20000"/>
                        </a:ext>
                      </a:extLst>
                    </a:gridCol>
                    <a:gridCol w="745173">
                      <a:extLst>
                        <a:ext uri="{9D8B030D-6E8A-4147-A177-3AD203B41FA5}">
                          <a16:colId xmlns:a16="http://schemas.microsoft.com/office/drawing/2014/main" val="20001"/>
                        </a:ext>
                      </a:extLst>
                    </a:gridCol>
                    <a:gridCol w="723900">
                      <a:extLst>
                        <a:ext uri="{9D8B030D-6E8A-4147-A177-3AD203B41FA5}">
                          <a16:colId xmlns:a16="http://schemas.microsoft.com/office/drawing/2014/main" val="20002"/>
                        </a:ext>
                      </a:extLst>
                    </a:gridCol>
                    <a:gridCol w="723900">
                      <a:extLst>
                        <a:ext uri="{9D8B030D-6E8A-4147-A177-3AD203B41FA5}">
                          <a16:colId xmlns:a16="http://schemas.microsoft.com/office/drawing/2014/main" val="20003"/>
                        </a:ext>
                      </a:extLst>
                    </a:gridCol>
                    <a:gridCol w="723900">
                      <a:extLst>
                        <a:ext uri="{9D8B030D-6E8A-4147-A177-3AD203B41FA5}">
                          <a16:colId xmlns:a16="http://schemas.microsoft.com/office/drawing/2014/main" val="20004"/>
                        </a:ext>
                      </a:extLst>
                    </a:gridCol>
                  </a:tblGrid>
                  <a:tr h="0">
                    <a:tc>
                      <a:txBody>
                        <a:bodyPr/>
                        <a:lstStyle/>
                        <a:p>
                          <a:pPr>
                            <a:lnSpc>
                              <a:spcPct val="115000"/>
                            </a:lnSpc>
                            <a:spcAft>
                              <a:spcPts val="0"/>
                            </a:spcAft>
                          </a:pPr>
                          <a:r>
                            <a:rPr lang="en-GB" sz="14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Mode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Median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Mean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Range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600" dirty="0">
                              <a:effectLst/>
                            </a:rPr>
                            <a:t>1, 2, 3, 4, 5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None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3 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3 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4 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1"/>
                      </a:ext>
                    </a:extLst>
                  </a:tr>
                  <a:tr h="0">
                    <a:tc>
                      <a:txBody>
                        <a:bodyPr/>
                        <a:lstStyle/>
                        <a:p>
                          <a:pPr>
                            <a:lnSpc>
                              <a:spcPct val="115000"/>
                            </a:lnSpc>
                            <a:spcAft>
                              <a:spcPts val="0"/>
                            </a:spcAft>
                          </a:pPr>
                          <a:r>
                            <a:rPr lang="en-GB" sz="1600" dirty="0">
                              <a:effectLst/>
                            </a:rPr>
                            <a:t>1, 3, 3, 6, 10, 13</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3</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4.5 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6 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12 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2"/>
                      </a:ext>
                    </a:extLst>
                  </a:tr>
                  <a:tr h="0">
                    <a:tc>
                      <a:txBody>
                        <a:bodyPr/>
                        <a:lstStyle/>
                        <a:p>
                          <a:pPr>
                            <a:lnSpc>
                              <a:spcPct val="115000"/>
                            </a:lnSpc>
                            <a:spcAft>
                              <a:spcPts val="0"/>
                            </a:spcAft>
                          </a:pPr>
                          <a:r>
                            <a:rPr lang="en-GB" sz="1600" dirty="0">
                              <a:effectLst/>
                            </a:rPr>
                            <a:t>-4, -2, 6, 6</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6</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2</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1.5 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10 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3"/>
                      </a:ext>
                    </a:extLst>
                  </a:tr>
                  <a:tr h="0">
                    <a:tc>
                      <a:txBody>
                        <a:bodyPr/>
                        <a:lstStyle/>
                        <a:p>
                          <a:pPr>
                            <a:lnSpc>
                              <a:spcPct val="115000"/>
                            </a:lnSpc>
                            <a:spcAft>
                              <a:spcPts val="0"/>
                            </a:spcAft>
                          </a:pPr>
                          <a:r>
                            <a:rPr lang="en-GB" sz="1600" dirty="0">
                              <a:effectLst/>
                            </a:rPr>
                            <a:t>0, </a:t>
                          </a:r>
                          <a14:m>
                            <m:oMath xmlns:m="http://schemas.openxmlformats.org/officeDocument/2006/math">
                              <m:f>
                                <m:fPr>
                                  <m:ctrlPr>
                                    <a:rPr lang="en-GB" sz="1600" i="1">
                                      <a:effectLst/>
                                      <a:latin typeface="Cambria Math" panose="02040503050406030204" pitchFamily="18" charset="0"/>
                                    </a:rPr>
                                  </m:ctrlPr>
                                </m:fPr>
                                <m:num>
                                  <m:r>
                                    <a:rPr lang="en-GB" sz="1600">
                                      <a:effectLst/>
                                      <a:latin typeface="Cambria Math" panose="02040503050406030204" pitchFamily="18" charset="0"/>
                                    </a:rPr>
                                    <m:t>1</m:t>
                                  </m:r>
                                </m:num>
                                <m:den>
                                  <m:r>
                                    <a:rPr lang="en-GB" sz="1600">
                                      <a:effectLst/>
                                      <a:latin typeface="Cambria Math" panose="02040503050406030204" pitchFamily="18" charset="0"/>
                                    </a:rPr>
                                    <m:t>3</m:t>
                                  </m:r>
                                </m:den>
                              </m:f>
                              <m:r>
                                <a:rPr lang="en-GB" sz="1600">
                                  <a:effectLst/>
                                  <a:latin typeface="Cambria Math" panose="02040503050406030204" pitchFamily="18" charset="0"/>
                                </a:rPr>
                                <m:t>,</m:t>
                              </m:r>
                              <m:f>
                                <m:fPr>
                                  <m:ctrlPr>
                                    <a:rPr lang="en-GB" sz="1600" i="1">
                                      <a:effectLst/>
                                      <a:latin typeface="Cambria Math" panose="02040503050406030204" pitchFamily="18" charset="0"/>
                                    </a:rPr>
                                  </m:ctrlPr>
                                </m:fPr>
                                <m:num>
                                  <m:r>
                                    <a:rPr lang="en-GB" sz="1600">
                                      <a:effectLst/>
                                      <a:latin typeface="Cambria Math" panose="02040503050406030204" pitchFamily="18" charset="0"/>
                                    </a:rPr>
                                    <m:t>2</m:t>
                                  </m:r>
                                </m:num>
                                <m:den>
                                  <m:r>
                                    <a:rPr lang="en-GB" sz="1600">
                                      <a:effectLst/>
                                      <a:latin typeface="Cambria Math" panose="02040503050406030204" pitchFamily="18" charset="0"/>
                                    </a:rPr>
                                    <m:t>3</m:t>
                                  </m:r>
                                </m:den>
                              </m:f>
                              <m:r>
                                <a:rPr lang="en-GB" sz="1600">
                                  <a:effectLst/>
                                  <a:latin typeface="Cambria Math" panose="02040503050406030204" pitchFamily="18" charset="0"/>
                                </a:rPr>
                                <m:t>, 1</m:t>
                              </m:r>
                            </m:oMath>
                          </a14:m>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None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0.5 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0.5 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1 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4"/>
                      </a:ext>
                    </a:extLst>
                  </a:tr>
                  <a:tr h="0">
                    <a:tc>
                      <a:txBody>
                        <a:bodyPr/>
                        <a:lstStyle/>
                        <a:p>
                          <a:pPr>
                            <a:lnSpc>
                              <a:spcPct val="115000"/>
                            </a:lnSpc>
                            <a:spcAft>
                              <a:spcPts val="0"/>
                            </a:spcAft>
                          </a:pPr>
                          <a:r>
                            <a:rPr lang="en-GB" sz="1600" dirty="0">
                              <a:effectLst/>
                            </a:rPr>
                            <a:t>-1.8, 0, 2.7, 4.9, 4.9, 14.9</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4.9</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3.8</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5.12 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16.7</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005"/>
                      </a:ext>
                    </a:extLst>
                  </a:tr>
                </a:tbl>
              </a:graphicData>
            </a:graphic>
          </p:graphicFrame>
        </mc:Choice>
        <mc:Fallback xmlns="">
          <p:graphicFrame>
            <p:nvGraphicFramePr>
              <p:cNvPr id="7" name="Table 6"/>
              <p:cNvGraphicFramePr>
                <a:graphicFrameLocks noGrp="1"/>
              </p:cNvGraphicFramePr>
              <p:nvPr>
                <p:extLst>
                  <p:ext uri="{D42A27DB-BD31-4B8C-83A1-F6EECF244321}">
                    <p14:modId xmlns:p14="http://schemas.microsoft.com/office/powerpoint/2010/main" val="2601163531"/>
                  </p:ext>
                </p:extLst>
              </p:nvPr>
            </p:nvGraphicFramePr>
            <p:xfrm>
              <a:off x="571499" y="1384523"/>
              <a:ext cx="4540400" cy="1986407"/>
            </p:xfrm>
            <a:graphic>
              <a:graphicData uri="http://schemas.openxmlformats.org/drawingml/2006/table">
                <a:tbl>
                  <a:tblPr firstRow="1" bandRow="1">
                    <a:tableStyleId>{073A0DAA-6AF3-43AB-8588-CEC1D06C72B9}</a:tableStyleId>
                  </a:tblPr>
                  <a:tblGrid>
                    <a:gridCol w="1623527"/>
                    <a:gridCol w="745173"/>
                    <a:gridCol w="723900"/>
                    <a:gridCol w="723900"/>
                    <a:gridCol w="723900"/>
                  </a:tblGrid>
                  <a:tr h="245364">
                    <a:tc>
                      <a:txBody>
                        <a:bodyPr/>
                        <a:lstStyle/>
                        <a:p>
                          <a:pPr>
                            <a:lnSpc>
                              <a:spcPct val="115000"/>
                            </a:lnSpc>
                            <a:spcAft>
                              <a:spcPts val="0"/>
                            </a:spcAft>
                          </a:pPr>
                          <a:r>
                            <a:rPr lang="en-GB" sz="1400" dirty="0">
                              <a:effectLst/>
                            </a:rPr>
                            <a:t>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Mode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Median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Mean</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400">
                              <a:effectLst/>
                            </a:rPr>
                            <a:t>Range</a:t>
                          </a:r>
                          <a:endParaRPr lang="en-GB"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3906">
                    <a:tc>
                      <a:txBody>
                        <a:bodyPr/>
                        <a:lstStyle/>
                        <a:p>
                          <a:pPr>
                            <a:lnSpc>
                              <a:spcPct val="115000"/>
                            </a:lnSpc>
                            <a:spcAft>
                              <a:spcPts val="0"/>
                            </a:spcAft>
                          </a:pPr>
                          <a:r>
                            <a:rPr lang="en-GB" sz="1600" dirty="0">
                              <a:effectLst/>
                            </a:rPr>
                            <a:t>1, 2, 3, 4, 5</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a:t>
                          </a:r>
                          <a:r>
                            <a:rPr lang="en-GB" sz="1600" dirty="0" smtClean="0">
                              <a:effectLst/>
                            </a:rPr>
                            <a:t>None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3</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3</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4</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3906">
                    <a:tc>
                      <a:txBody>
                        <a:bodyPr/>
                        <a:lstStyle/>
                        <a:p>
                          <a:pPr>
                            <a:lnSpc>
                              <a:spcPct val="115000"/>
                            </a:lnSpc>
                            <a:spcAft>
                              <a:spcPts val="0"/>
                            </a:spcAft>
                          </a:pPr>
                          <a:r>
                            <a:rPr lang="en-GB" sz="1600" dirty="0">
                              <a:effectLst/>
                            </a:rPr>
                            <a:t>1, 3, 3, 6, 10, 13</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a:t>
                          </a:r>
                          <a:r>
                            <a:rPr lang="en-GB" sz="1600" dirty="0" smtClean="0">
                              <a:effectLst/>
                            </a:rPr>
                            <a:t>3</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4.5</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6</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12</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263906">
                    <a:tc>
                      <a:txBody>
                        <a:bodyPr/>
                        <a:lstStyle/>
                        <a:p>
                          <a:pPr>
                            <a:lnSpc>
                              <a:spcPct val="115000"/>
                            </a:lnSpc>
                            <a:spcAft>
                              <a:spcPts val="0"/>
                            </a:spcAft>
                          </a:pPr>
                          <a:r>
                            <a:rPr lang="en-GB" sz="1600" dirty="0">
                              <a:effectLst/>
                            </a:rPr>
                            <a:t>-4, -2, 6, 6</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a:t>
                          </a:r>
                          <a:r>
                            <a:rPr lang="en-GB" sz="1600" dirty="0" smtClean="0">
                              <a:effectLst/>
                            </a:rPr>
                            <a:t>6</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a:t>
                          </a:r>
                          <a:r>
                            <a:rPr lang="en-GB" sz="1600" dirty="0" smtClean="0">
                              <a:effectLst/>
                            </a:rPr>
                            <a:t>2</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1.5</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10</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405003">
                    <a:tc>
                      <a:txBody>
                        <a:bodyPr/>
                        <a:lstStyle/>
                        <a:p>
                          <a:endParaRPr lang="en-US"/>
                        </a:p>
                      </a:txBody>
                      <a:tcPr marL="68580" marR="68580" marT="0" marB="0">
                        <a:blipFill rotWithShape="0">
                          <a:blip r:embed="rId2"/>
                          <a:stretch>
                            <a:fillRect l="-375" t="-262687" r="-180899" b="-164179"/>
                          </a:stretch>
                        </a:blipFill>
                      </a:tcPr>
                    </a:tc>
                    <a:tc>
                      <a:txBody>
                        <a:bodyPr/>
                        <a:lstStyle/>
                        <a:p>
                          <a:pPr>
                            <a:lnSpc>
                              <a:spcPct val="115000"/>
                            </a:lnSpc>
                            <a:spcAft>
                              <a:spcPts val="0"/>
                            </a:spcAft>
                          </a:pPr>
                          <a:r>
                            <a:rPr lang="en-GB" sz="1600" dirty="0">
                              <a:effectLst/>
                            </a:rPr>
                            <a:t> </a:t>
                          </a:r>
                          <a:r>
                            <a:rPr lang="en-GB" sz="1600" dirty="0" smtClean="0">
                              <a:effectLst/>
                            </a:rPr>
                            <a:t>None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0.5</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0.5</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1</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r h="544322">
                    <a:tc>
                      <a:txBody>
                        <a:bodyPr/>
                        <a:lstStyle/>
                        <a:p>
                          <a:pPr>
                            <a:lnSpc>
                              <a:spcPct val="115000"/>
                            </a:lnSpc>
                            <a:spcAft>
                              <a:spcPts val="0"/>
                            </a:spcAft>
                          </a:pPr>
                          <a:r>
                            <a:rPr lang="en-GB" sz="1600" dirty="0">
                              <a:effectLst/>
                            </a:rPr>
                            <a:t>-1.8, 0, 2.7, 4.9, 4.9, 14.9</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a:t>
                          </a:r>
                          <a:r>
                            <a:rPr lang="en-GB" sz="1600" dirty="0" smtClean="0">
                              <a:effectLst/>
                            </a:rPr>
                            <a:t>4.9</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a:t>
                          </a:r>
                          <a:r>
                            <a:rPr lang="en-GB" sz="1600" dirty="0" smtClean="0">
                              <a:effectLst/>
                            </a:rPr>
                            <a:t>3.8</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smtClean="0">
                              <a:effectLst/>
                            </a:rPr>
                            <a:t>5.12</a:t>
                          </a:r>
                          <a:r>
                            <a:rPr lang="en-GB" sz="1600" dirty="0">
                              <a:effectLst/>
                            </a:rPr>
                            <a:t> </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0"/>
                            </a:spcAft>
                          </a:pPr>
                          <a:r>
                            <a:rPr lang="en-GB" sz="1600" dirty="0">
                              <a:effectLst/>
                            </a:rPr>
                            <a:t> </a:t>
                          </a:r>
                          <a:r>
                            <a:rPr lang="en-GB" sz="1600" dirty="0" smtClean="0">
                              <a:effectLst/>
                            </a:rPr>
                            <a:t>16.7</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r>
                </a:tbl>
              </a:graphicData>
            </a:graphic>
          </p:graphicFrame>
        </mc:Fallback>
      </mc:AlternateContent>
      <p:sp>
        <p:nvSpPr>
          <p:cNvPr id="8" name="Rectangle 7"/>
          <p:cNvSpPr/>
          <p:nvPr/>
        </p:nvSpPr>
        <p:spPr>
          <a:xfrm>
            <a:off x="554168" y="3429000"/>
            <a:ext cx="4521888" cy="3462999"/>
          </a:xfrm>
          <a:prstGeom prst="rect">
            <a:avLst/>
          </a:prstGeom>
        </p:spPr>
        <p:txBody>
          <a:bodyPr wrap="square">
            <a:spAutoFit/>
          </a:bodyPr>
          <a:lstStyle/>
          <a:p>
            <a:pPr lvl="0">
              <a:lnSpc>
                <a:spcPct val="115000"/>
              </a:lnSpc>
              <a:spcAft>
                <a:spcPts val="0"/>
              </a:spcAft>
            </a:pPr>
            <a:r>
              <a:rPr lang="en-GB" sz="1400" dirty="0">
                <a:latin typeface="Calibri" panose="020F0502020204030204" pitchFamily="34" charset="0"/>
                <a:ea typeface="Calibri" panose="020F0502020204030204" pitchFamily="34" charset="0"/>
                <a:cs typeface="Times New Roman" panose="02020603050405020304" pitchFamily="18" charset="0"/>
              </a:rPr>
              <a:t>Determine the numbers given the clues.</a:t>
            </a:r>
          </a:p>
          <a:p>
            <a:pPr marL="742950" lvl="1" indent="-285750">
              <a:lnSpc>
                <a:spcPct val="115000"/>
              </a:lnSpc>
              <a:spcAft>
                <a:spcPts val="0"/>
              </a:spcAft>
              <a:buFont typeface="+mj-lt"/>
              <a:buAutoNum type="alphaLcPeriod"/>
            </a:pPr>
            <a:r>
              <a:rPr lang="en-GB" sz="1400" dirty="0">
                <a:latin typeface="Calibri" panose="020F0502020204030204" pitchFamily="34" charset="0"/>
                <a:ea typeface="Calibri" panose="020F0502020204030204" pitchFamily="34" charset="0"/>
                <a:cs typeface="Times New Roman" panose="02020603050405020304" pitchFamily="18" charset="0"/>
              </a:rPr>
              <a:t>Two numbers have a mean of 9 and a range of 6.</a:t>
            </a:r>
            <a:br>
              <a:rPr lang="en-GB" sz="1400" dirty="0">
                <a:latin typeface="Calibri" panose="020F0502020204030204" pitchFamily="34" charset="0"/>
                <a:ea typeface="Calibri" panose="020F0502020204030204" pitchFamily="34" charset="0"/>
                <a:cs typeface="Times New Roman" panose="02020603050405020304" pitchFamily="18" charset="0"/>
              </a:rPr>
            </a:br>
            <a:r>
              <a:rPr lang="en-GB" sz="1400" dirty="0">
                <a:latin typeface="Calibri" panose="020F0502020204030204" pitchFamily="34" charset="0"/>
                <a:ea typeface="Calibri" panose="020F0502020204030204" pitchFamily="34" charset="0"/>
                <a:cs typeface="Times New Roman" panose="02020603050405020304" pitchFamily="18" charset="0"/>
              </a:rPr>
              <a:t>                                      </a:t>
            </a:r>
            <a:r>
              <a:rPr lang="en-GB" sz="1400" b="1" dirty="0">
                <a:latin typeface="Calibri" panose="020F0502020204030204" pitchFamily="34" charset="0"/>
                <a:ea typeface="Calibri" panose="020F0502020204030204" pitchFamily="34" charset="0"/>
                <a:cs typeface="Times New Roman" panose="02020603050405020304" pitchFamily="18" charset="0"/>
              </a:rPr>
              <a:t>Solution: 6, 12</a:t>
            </a:r>
          </a:p>
          <a:p>
            <a:pPr marL="742950" lvl="1" indent="-285750">
              <a:lnSpc>
                <a:spcPct val="115000"/>
              </a:lnSpc>
              <a:spcAft>
                <a:spcPts val="0"/>
              </a:spcAft>
              <a:buFont typeface="+mj-lt"/>
              <a:buAutoNum type="alphaLcPeriod"/>
            </a:pPr>
            <a:r>
              <a:rPr lang="en-GB" sz="1400" dirty="0">
                <a:latin typeface="Calibri" panose="020F0502020204030204" pitchFamily="34" charset="0"/>
                <a:ea typeface="Calibri" panose="020F0502020204030204" pitchFamily="34" charset="0"/>
                <a:cs typeface="Times New Roman" panose="02020603050405020304" pitchFamily="18" charset="0"/>
              </a:rPr>
              <a:t>The mode of four numbers is 6, the median is 8, and the mean is 9.    </a:t>
            </a:r>
            <a:r>
              <a:rPr lang="en-GB" sz="1400" b="1" dirty="0">
                <a:latin typeface="Calibri" panose="020F0502020204030204" pitchFamily="34" charset="0"/>
                <a:ea typeface="Calibri" panose="020F0502020204030204" pitchFamily="34" charset="0"/>
                <a:cs typeface="Times New Roman" panose="02020603050405020304" pitchFamily="18" charset="0"/>
              </a:rPr>
              <a:t>Solution:  6, 6, 10, 14</a:t>
            </a:r>
          </a:p>
          <a:p>
            <a:pPr marL="742950" lvl="1" indent="-285750">
              <a:lnSpc>
                <a:spcPct val="115000"/>
              </a:lnSpc>
              <a:spcAft>
                <a:spcPts val="1000"/>
              </a:spcAft>
              <a:buFont typeface="+mj-lt"/>
              <a:buAutoNum type="alphaLcPeriod"/>
            </a:pPr>
            <a:r>
              <a:rPr lang="en-GB" sz="1400" dirty="0">
                <a:latin typeface="Calibri" panose="020F0502020204030204" pitchFamily="34" charset="0"/>
                <a:ea typeface="Calibri" panose="020F0502020204030204" pitchFamily="34" charset="0"/>
                <a:cs typeface="Times New Roman" panose="02020603050405020304" pitchFamily="18" charset="0"/>
              </a:rPr>
              <a:t>The median of four numbers is 6, the range is 5 and the mode is 4.    </a:t>
            </a:r>
            <a:r>
              <a:rPr lang="en-GB" sz="1400" b="1" dirty="0">
                <a:latin typeface="Calibri" panose="020F0502020204030204" pitchFamily="34" charset="0"/>
                <a:ea typeface="Calibri" panose="020F0502020204030204" pitchFamily="34" charset="0"/>
                <a:cs typeface="Times New Roman" panose="02020603050405020304" pitchFamily="18" charset="0"/>
              </a:rPr>
              <a:t>Solution: 4, 4, 8, 9</a:t>
            </a:r>
          </a:p>
          <a:p>
            <a:pPr lvl="0"/>
            <a:r>
              <a:rPr lang="en-GB" sz="1400" dirty="0"/>
              <a:t>[JMC 2013 Q2] Heidi is 2.1m tall, while Lola is only 1.4m tall. What is their average height?   </a:t>
            </a:r>
            <a:r>
              <a:rPr lang="en-GB" sz="1400" b="1" dirty="0"/>
              <a:t>Solution: 1.75m</a:t>
            </a:r>
          </a:p>
          <a:p>
            <a:pPr lvl="0"/>
            <a:r>
              <a:rPr lang="en-GB" sz="1400" dirty="0"/>
              <a:t>[JMC 2007 Q12] The six-member squad for the Ladybirds five-a-side team consists of a 2-spot ladybird, a 10-spot, a 14-spot, an 18-spot, a 24-spot and a pine ladybird (on the bench). The average number of spots for members of the squad is 12. How many spots has the pine ladybird?  </a:t>
            </a:r>
            <a:r>
              <a:rPr lang="en-GB" sz="1400" b="1" dirty="0"/>
              <a:t>S: 4</a:t>
            </a:r>
          </a:p>
        </p:txBody>
      </p:sp>
      <mc:AlternateContent xmlns:mc="http://schemas.openxmlformats.org/markup-compatibility/2006" xmlns:a14="http://schemas.microsoft.com/office/drawing/2010/main">
        <mc:Choice Requires="a14">
          <p:sp>
            <p:nvSpPr>
              <p:cNvPr id="9" name="Rectangle 8"/>
              <p:cNvSpPr/>
              <p:nvPr/>
            </p:nvSpPr>
            <p:spPr>
              <a:xfrm>
                <a:off x="5652120" y="685453"/>
                <a:ext cx="3487784" cy="6289992"/>
              </a:xfrm>
              <a:prstGeom prst="rect">
                <a:avLst/>
              </a:prstGeom>
            </p:spPr>
            <p:txBody>
              <a:bodyPr wrap="square">
                <a:spAutoFit/>
              </a:bodyPr>
              <a:lstStyle/>
              <a:p>
                <a:pPr lvl="0"/>
                <a:r>
                  <a:rPr lang="en-GB" sz="1400" dirty="0"/>
                  <a:t>[JMC 2011 Q13] What is the mean of </a:t>
                </a:r>
                <a14:m>
                  <m:oMath xmlns:m="http://schemas.openxmlformats.org/officeDocument/2006/math">
                    <m:f>
                      <m:fPr>
                        <m:ctrlPr>
                          <a:rPr lang="en-GB" sz="1400" i="1">
                            <a:latin typeface="Cambria Math" panose="02040503050406030204" pitchFamily="18" charset="0"/>
                          </a:rPr>
                        </m:ctrlPr>
                      </m:fPr>
                      <m:num>
                        <m:r>
                          <a:rPr lang="en-GB" sz="1400" i="1">
                            <a:latin typeface="Cambria Math" panose="02040503050406030204" pitchFamily="18" charset="0"/>
                          </a:rPr>
                          <m:t>2</m:t>
                        </m:r>
                      </m:num>
                      <m:den>
                        <m:r>
                          <a:rPr lang="en-GB" sz="1400" i="1">
                            <a:latin typeface="Cambria Math" panose="02040503050406030204" pitchFamily="18" charset="0"/>
                          </a:rPr>
                          <m:t>3</m:t>
                        </m:r>
                      </m:den>
                    </m:f>
                  </m:oMath>
                </a14:m>
                <a:r>
                  <a:rPr lang="en-GB" sz="1400" dirty="0"/>
                  <a:t> and </a:t>
                </a:r>
                <a14:m>
                  <m:oMath xmlns:m="http://schemas.openxmlformats.org/officeDocument/2006/math">
                    <m:f>
                      <m:fPr>
                        <m:ctrlPr>
                          <a:rPr lang="en-GB" sz="1400" i="1">
                            <a:latin typeface="Cambria Math" panose="02040503050406030204" pitchFamily="18" charset="0"/>
                          </a:rPr>
                        </m:ctrlPr>
                      </m:fPr>
                      <m:num>
                        <m:r>
                          <a:rPr lang="en-GB" sz="1400" i="1">
                            <a:latin typeface="Cambria Math" panose="02040503050406030204" pitchFamily="18" charset="0"/>
                          </a:rPr>
                          <m:t>4</m:t>
                        </m:r>
                      </m:num>
                      <m:den>
                        <m:r>
                          <a:rPr lang="en-GB" sz="1400" i="1">
                            <a:latin typeface="Cambria Math" panose="02040503050406030204" pitchFamily="18" charset="0"/>
                          </a:rPr>
                          <m:t>9</m:t>
                        </m:r>
                      </m:den>
                    </m:f>
                  </m:oMath>
                </a14:m>
                <a:r>
                  <a:rPr lang="en-GB" sz="1400" dirty="0"/>
                  <a:t>? 		         </a:t>
                </a:r>
                <a:r>
                  <a:rPr lang="en-GB" sz="1400" b="1" dirty="0"/>
                  <a:t>Solution: </a:t>
                </a:r>
                <a14:m>
                  <m:oMath xmlns:m="http://schemas.openxmlformats.org/officeDocument/2006/math">
                    <m:f>
                      <m:fPr>
                        <m:ctrlPr>
                          <a:rPr lang="en-GB" sz="1400" b="1" i="1">
                            <a:latin typeface="Cambria Math" panose="02040503050406030204" pitchFamily="18" charset="0"/>
                          </a:rPr>
                        </m:ctrlPr>
                      </m:fPr>
                      <m:num>
                        <m:r>
                          <a:rPr lang="en-GB" sz="1400" b="1" i="1">
                            <a:latin typeface="Cambria Math" panose="02040503050406030204" pitchFamily="18" charset="0"/>
                          </a:rPr>
                          <m:t>𝟓</m:t>
                        </m:r>
                      </m:num>
                      <m:den>
                        <m:r>
                          <a:rPr lang="en-GB" sz="1400" b="1" i="1">
                            <a:latin typeface="Cambria Math" panose="02040503050406030204" pitchFamily="18" charset="0"/>
                          </a:rPr>
                          <m:t>𝟗</m:t>
                        </m:r>
                      </m:den>
                    </m:f>
                  </m:oMath>
                </a14:m>
                <a:endParaRPr lang="en-GB" sz="1400" b="1" dirty="0"/>
              </a:p>
              <a:p>
                <a:r>
                  <a:rPr lang="en-GB" sz="1400" dirty="0"/>
                  <a:t>[JMC 2003 Q19] When the diagram below is complete, the number in the middle of each group of 3 adjoining cells is the mean of its two neighbours. What number goes in the right-hand end cell?                  </a:t>
                </a:r>
                <a:r>
                  <a:rPr lang="en-GB" sz="1400" b="1" dirty="0"/>
                  <a:t>Solution: 24</a:t>
                </a:r>
              </a:p>
              <a:p>
                <a:endParaRPr lang="en-GB" sz="1400" b="1" dirty="0">
                  <a:latin typeface="Calibri" panose="020F0502020204030204" pitchFamily="34" charset="0"/>
                  <a:ea typeface="Calibri" panose="020F0502020204030204" pitchFamily="34" charset="0"/>
                  <a:cs typeface="Times New Roman" panose="02020603050405020304" pitchFamily="18" charset="0"/>
                </a:endParaRPr>
              </a:p>
              <a:p>
                <a:endParaRPr lang="en-GB" sz="1400" b="1" dirty="0">
                  <a:latin typeface="Calibri" panose="020F0502020204030204" pitchFamily="34" charset="0"/>
                  <a:ea typeface="Calibri" panose="020F0502020204030204" pitchFamily="34" charset="0"/>
                  <a:cs typeface="Times New Roman" panose="02020603050405020304" pitchFamily="18" charset="0"/>
                </a:endParaRPr>
              </a:p>
              <a:p>
                <a:endParaRPr lang="en-GB" sz="1400" b="1" dirty="0">
                  <a:latin typeface="Calibri" panose="020F0502020204030204" pitchFamily="34" charset="0"/>
                  <a:ea typeface="Calibri" panose="020F0502020204030204" pitchFamily="34" charset="0"/>
                  <a:cs typeface="Times New Roman" panose="02020603050405020304" pitchFamily="18" charset="0"/>
                </a:endParaRPr>
              </a:p>
              <a:p>
                <a:pPr lvl="0"/>
                <a:r>
                  <a:rPr lang="en-GB" sz="1400" dirty="0"/>
                  <a:t>[Kangaroo Grey 2013 Q4] There are five families living in my road. Which of the following could not be the mean number of children per family that live there?</a:t>
                </a:r>
                <a:br>
                  <a:rPr lang="en-GB" sz="1400" dirty="0"/>
                </a:br>
                <a:r>
                  <a:rPr lang="en-GB" sz="1400" dirty="0"/>
                  <a:t>A   0.2	B   1.2	C   2.2</a:t>
                </a:r>
                <a:br>
                  <a:rPr lang="en-GB" sz="1400" dirty="0"/>
                </a:br>
                <a:r>
                  <a:rPr lang="en-GB" sz="1400" dirty="0"/>
                  <a:t>D   2.4	E   2.5                     </a:t>
                </a:r>
                <a:r>
                  <a:rPr lang="en-GB" sz="1400" b="1" dirty="0"/>
                  <a:t>Solution: E</a:t>
                </a:r>
              </a:p>
              <a:p>
                <a:pPr lvl="0"/>
                <a:r>
                  <a:rPr lang="en-GB" sz="1400" dirty="0"/>
                  <a:t>[IMC 2004 Q10] What is the mean of </a:t>
                </a:r>
                <a14:m>
                  <m:oMath xmlns:m="http://schemas.openxmlformats.org/officeDocument/2006/math">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2</m:t>
                        </m:r>
                      </m:den>
                    </m:f>
                    <m:r>
                      <a:rPr lang="en-GB" sz="1400" i="1">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3</m:t>
                        </m:r>
                      </m:den>
                    </m:f>
                    <m:r>
                      <a:rPr lang="en-GB" sz="1400" i="1">
                        <a:latin typeface="Cambria Math" panose="02040503050406030204" pitchFamily="18" charset="0"/>
                      </a:rPr>
                      <m:t>,</m:t>
                    </m:r>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4</m:t>
                        </m:r>
                      </m:den>
                    </m:f>
                  </m:oMath>
                </a14:m>
                <a:r>
                  <a:rPr lang="en-GB" sz="1400" dirty="0"/>
                  <a:t> and </a:t>
                </a:r>
                <a14:m>
                  <m:oMath xmlns:m="http://schemas.openxmlformats.org/officeDocument/2006/math">
                    <m:f>
                      <m:fPr>
                        <m:ctrlPr>
                          <a:rPr lang="en-GB" sz="1400" i="1">
                            <a:latin typeface="Cambria Math" panose="02040503050406030204" pitchFamily="18" charset="0"/>
                          </a:rPr>
                        </m:ctrlPr>
                      </m:fPr>
                      <m:num>
                        <m:r>
                          <a:rPr lang="en-GB" sz="1400" i="1">
                            <a:latin typeface="Cambria Math" panose="02040503050406030204" pitchFamily="18" charset="0"/>
                          </a:rPr>
                          <m:t>1</m:t>
                        </m:r>
                      </m:num>
                      <m:den>
                        <m:r>
                          <a:rPr lang="en-GB" sz="1400" i="1">
                            <a:latin typeface="Cambria Math" panose="02040503050406030204" pitchFamily="18" charset="0"/>
                          </a:rPr>
                          <m:t>6</m:t>
                        </m:r>
                      </m:den>
                    </m:f>
                  </m:oMath>
                </a14:m>
                <a:r>
                  <a:rPr lang="en-GB" sz="1400" dirty="0"/>
                  <a:t> ?                                          </a:t>
                </a:r>
                <a:r>
                  <a:rPr lang="en-GB" sz="1400" b="1" dirty="0"/>
                  <a:t>Solution: </a:t>
                </a:r>
                <a14:m>
                  <m:oMath xmlns:m="http://schemas.openxmlformats.org/officeDocument/2006/math">
                    <m:f>
                      <m:fPr>
                        <m:ctrlPr>
                          <a:rPr lang="en-GB" sz="1400" b="1" i="1" smtClean="0">
                            <a:latin typeface="Cambria Math" panose="02040503050406030204" pitchFamily="18" charset="0"/>
                          </a:rPr>
                        </m:ctrlPr>
                      </m:fPr>
                      <m:num>
                        <m:r>
                          <a:rPr lang="en-GB" sz="1400" b="1" i="1" smtClean="0">
                            <a:latin typeface="Cambria Math" panose="02040503050406030204" pitchFamily="18" charset="0"/>
                          </a:rPr>
                          <m:t>𝟓</m:t>
                        </m:r>
                      </m:num>
                      <m:den>
                        <m:r>
                          <a:rPr lang="en-GB" sz="1400" b="1" i="1" smtClean="0">
                            <a:latin typeface="Cambria Math" panose="02040503050406030204" pitchFamily="18" charset="0"/>
                          </a:rPr>
                          <m:t>𝟏𝟔</m:t>
                        </m:r>
                      </m:den>
                    </m:f>
                  </m:oMath>
                </a14:m>
                <a:endParaRPr lang="en-GB" sz="1400" b="1" dirty="0"/>
              </a:p>
              <a:p>
                <a:pPr lvl="0"/>
                <a:r>
                  <a:rPr lang="en-GB" sz="1400" dirty="0"/>
                  <a:t> [JMC 2007 Q20] At halftime, </a:t>
                </a:r>
                <a:r>
                  <a:rPr lang="en-GB" sz="1400" dirty="0" err="1"/>
                  <a:t>Boarwarts</a:t>
                </a:r>
                <a:r>
                  <a:rPr lang="en-GB" sz="1400" dirty="0"/>
                  <a:t> Academy had scored all of the points so far in their annual match against Range Hill School. In the second half, each side scored three points. At the end of the match, </a:t>
                </a:r>
                <a:r>
                  <a:rPr lang="en-GB" sz="1400" dirty="0" err="1"/>
                  <a:t>Boardwarts</a:t>
                </a:r>
                <a:r>
                  <a:rPr lang="en-GB" sz="1400" dirty="0"/>
                  <a:t> Academy had scored 90% of the points. What fraction of the points in the match was scored in the second half?       </a:t>
                </a:r>
                <a:r>
                  <a:rPr lang="en-GB" sz="1400" b="1" dirty="0"/>
                  <a:t>Solution: </a:t>
                </a:r>
                <a14:m>
                  <m:oMath xmlns:m="http://schemas.openxmlformats.org/officeDocument/2006/math">
                    <m:f>
                      <m:fPr>
                        <m:ctrlPr>
                          <a:rPr lang="en-GB" sz="1400" b="1" i="1" smtClean="0">
                            <a:latin typeface="Cambria Math" panose="02040503050406030204" pitchFamily="18" charset="0"/>
                          </a:rPr>
                        </m:ctrlPr>
                      </m:fPr>
                      <m:num>
                        <m:r>
                          <a:rPr lang="en-GB" sz="1400" b="1" i="1" smtClean="0">
                            <a:latin typeface="Cambria Math" panose="02040503050406030204" pitchFamily="18" charset="0"/>
                          </a:rPr>
                          <m:t>𝟏</m:t>
                        </m:r>
                      </m:num>
                      <m:den>
                        <m:r>
                          <a:rPr lang="en-GB" sz="1400" b="1" i="1" smtClean="0">
                            <a:latin typeface="Cambria Math" panose="02040503050406030204" pitchFamily="18" charset="0"/>
                          </a:rPr>
                          <m:t>𝟓</m:t>
                        </m:r>
                      </m:den>
                    </m:f>
                  </m:oMath>
                </a14:m>
                <a:endParaRPr lang="en-GB" sz="1400" b="1" dirty="0">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9" name="Rectangle 8"/>
              <p:cNvSpPr>
                <a:spLocks noRot="1" noChangeAspect="1" noMove="1" noResize="1" noEditPoints="1" noAdjustHandles="1" noChangeArrowheads="1" noChangeShapeType="1" noTextEdit="1"/>
              </p:cNvSpPr>
              <p:nvPr/>
            </p:nvSpPr>
            <p:spPr>
              <a:xfrm>
                <a:off x="5652120" y="685453"/>
                <a:ext cx="3487784" cy="6289992"/>
              </a:xfrm>
              <a:prstGeom prst="rect">
                <a:avLst/>
              </a:prstGeom>
              <a:blipFill rotWithShape="0">
                <a:blip r:embed="rId3"/>
                <a:stretch>
                  <a:fillRect l="-524" r="-1049"/>
                </a:stretch>
              </a:blipFill>
            </p:spPr>
            <p:txBody>
              <a:bodyPr/>
              <a:lstStyle/>
              <a:p>
                <a:r>
                  <a:rPr lang="en-GB">
                    <a:noFill/>
                  </a:rPr>
                  <a:t> </a:t>
                </a:r>
              </a:p>
            </p:txBody>
          </p:sp>
        </mc:Fallback>
      </mc:AlternateContent>
      <p:sp>
        <p:nvSpPr>
          <p:cNvPr id="10" name="Rectangle 9"/>
          <p:cNvSpPr/>
          <p:nvPr/>
        </p:nvSpPr>
        <p:spPr>
          <a:xfrm>
            <a:off x="194838" y="3503738"/>
            <a:ext cx="359330" cy="458560"/>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sp>
        <p:nvSpPr>
          <p:cNvPr id="11" name="Rectangle 10"/>
          <p:cNvSpPr/>
          <p:nvPr/>
        </p:nvSpPr>
        <p:spPr>
          <a:xfrm>
            <a:off x="194838" y="5373216"/>
            <a:ext cx="359330" cy="2808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3</a:t>
            </a:r>
          </a:p>
        </p:txBody>
      </p:sp>
      <p:sp>
        <p:nvSpPr>
          <p:cNvPr id="12" name="Rectangle 11"/>
          <p:cNvSpPr/>
          <p:nvPr/>
        </p:nvSpPr>
        <p:spPr>
          <a:xfrm>
            <a:off x="194838" y="5802747"/>
            <a:ext cx="359330" cy="2808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4</a:t>
            </a:r>
          </a:p>
        </p:txBody>
      </p:sp>
      <p:sp>
        <p:nvSpPr>
          <p:cNvPr id="13" name="Rectangle 12"/>
          <p:cNvSpPr/>
          <p:nvPr/>
        </p:nvSpPr>
        <p:spPr>
          <a:xfrm>
            <a:off x="5255568" y="804995"/>
            <a:ext cx="359330" cy="2808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5</a:t>
            </a:r>
          </a:p>
        </p:txBody>
      </p:sp>
      <p:sp>
        <p:nvSpPr>
          <p:cNvPr id="14" name="Rectangle 13"/>
          <p:cNvSpPr/>
          <p:nvPr/>
        </p:nvSpPr>
        <p:spPr>
          <a:xfrm>
            <a:off x="5255568" y="1359937"/>
            <a:ext cx="359330" cy="2808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6</a:t>
            </a:r>
          </a:p>
        </p:txBody>
      </p:sp>
      <p:sp>
        <p:nvSpPr>
          <p:cNvPr id="15" name="TextBox 14"/>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pic>
        <p:nvPicPr>
          <p:cNvPr id="16" name="Picture 15"/>
          <p:cNvPicPr/>
          <p:nvPr/>
        </p:nvPicPr>
        <p:blipFill>
          <a:blip r:embed="rId4">
            <a:extLst>
              <a:ext uri="{28A0092B-C50C-407E-A947-70E740481C1C}">
                <a14:useLocalDpi xmlns:a14="http://schemas.microsoft.com/office/drawing/2010/main" val="0"/>
              </a:ext>
            </a:extLst>
          </a:blip>
          <a:srcRect/>
          <a:stretch>
            <a:fillRect/>
          </a:stretch>
        </p:blipFill>
        <p:spPr bwMode="auto">
          <a:xfrm>
            <a:off x="6228184" y="2476876"/>
            <a:ext cx="1757680" cy="427355"/>
          </a:xfrm>
          <a:prstGeom prst="rect">
            <a:avLst/>
          </a:prstGeom>
          <a:noFill/>
          <a:ln>
            <a:noFill/>
          </a:ln>
        </p:spPr>
      </p:pic>
      <p:sp>
        <p:nvSpPr>
          <p:cNvPr id="17" name="Rectangle 16"/>
          <p:cNvSpPr/>
          <p:nvPr/>
        </p:nvSpPr>
        <p:spPr>
          <a:xfrm>
            <a:off x="5255568" y="3080440"/>
            <a:ext cx="359330" cy="2808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7</a:t>
            </a:r>
          </a:p>
        </p:txBody>
      </p:sp>
      <p:sp>
        <p:nvSpPr>
          <p:cNvPr id="18" name="Rectangle 17"/>
          <p:cNvSpPr/>
          <p:nvPr/>
        </p:nvSpPr>
        <p:spPr>
          <a:xfrm>
            <a:off x="5274179" y="4437112"/>
            <a:ext cx="359330" cy="2808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8</a:t>
            </a:r>
          </a:p>
        </p:txBody>
      </p:sp>
      <p:sp>
        <p:nvSpPr>
          <p:cNvPr id="19" name="Rectangle 18"/>
          <p:cNvSpPr/>
          <p:nvPr/>
        </p:nvSpPr>
        <p:spPr>
          <a:xfrm>
            <a:off x="5274179" y="4992054"/>
            <a:ext cx="359330" cy="280824"/>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9</a:t>
            </a:r>
          </a:p>
        </p:txBody>
      </p:sp>
      <p:sp>
        <p:nvSpPr>
          <p:cNvPr id="20" name="Rectangle 19"/>
          <p:cNvSpPr/>
          <p:nvPr/>
        </p:nvSpPr>
        <p:spPr>
          <a:xfrm>
            <a:off x="2195206" y="1623253"/>
            <a:ext cx="2905604" cy="2606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1" name="Rectangle 20"/>
          <p:cNvSpPr/>
          <p:nvPr/>
        </p:nvSpPr>
        <p:spPr>
          <a:xfrm>
            <a:off x="2195206" y="1867886"/>
            <a:ext cx="2905604" cy="3024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2" name="Rectangle 21"/>
          <p:cNvSpPr/>
          <p:nvPr/>
        </p:nvSpPr>
        <p:spPr>
          <a:xfrm>
            <a:off x="2195206" y="2164585"/>
            <a:ext cx="2905604" cy="25733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3" name="Rectangle 22"/>
          <p:cNvSpPr/>
          <p:nvPr/>
        </p:nvSpPr>
        <p:spPr>
          <a:xfrm>
            <a:off x="2190890" y="2421924"/>
            <a:ext cx="2905604" cy="39541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4" name="Rectangle 23"/>
          <p:cNvSpPr/>
          <p:nvPr/>
        </p:nvSpPr>
        <p:spPr>
          <a:xfrm>
            <a:off x="2190890" y="2821666"/>
            <a:ext cx="2905604" cy="53371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5" name="Rectangle 24"/>
          <p:cNvSpPr/>
          <p:nvPr/>
        </p:nvSpPr>
        <p:spPr>
          <a:xfrm>
            <a:off x="2856012" y="3940951"/>
            <a:ext cx="1665188" cy="2816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6" name="Rectangle 25"/>
          <p:cNvSpPr/>
          <p:nvPr/>
        </p:nvSpPr>
        <p:spPr>
          <a:xfrm>
            <a:off x="2856012" y="4438812"/>
            <a:ext cx="1665188" cy="2816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7" name="Rectangle 26"/>
          <p:cNvSpPr/>
          <p:nvPr/>
        </p:nvSpPr>
        <p:spPr>
          <a:xfrm>
            <a:off x="2856012" y="4970100"/>
            <a:ext cx="1665188" cy="28169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2861494" y="5529067"/>
            <a:ext cx="1665188" cy="2494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9" name="Rectangle 28"/>
          <p:cNvSpPr/>
          <p:nvPr/>
        </p:nvSpPr>
        <p:spPr>
          <a:xfrm>
            <a:off x="4394200" y="6587059"/>
            <a:ext cx="838200" cy="24943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0" name="Rectangle 29"/>
          <p:cNvSpPr/>
          <p:nvPr/>
        </p:nvSpPr>
        <p:spPr>
          <a:xfrm>
            <a:off x="7820025" y="1040528"/>
            <a:ext cx="1047749" cy="31202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1" name="Rectangle 30"/>
          <p:cNvSpPr/>
          <p:nvPr/>
        </p:nvSpPr>
        <p:spPr>
          <a:xfrm>
            <a:off x="7820025" y="2192598"/>
            <a:ext cx="1047749" cy="27437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2" name="Rectangle 31"/>
          <p:cNvSpPr/>
          <p:nvPr/>
        </p:nvSpPr>
        <p:spPr>
          <a:xfrm>
            <a:off x="7829550" y="4095750"/>
            <a:ext cx="1047749" cy="23146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3" name="Rectangle 32"/>
          <p:cNvSpPr/>
          <p:nvPr/>
        </p:nvSpPr>
        <p:spPr>
          <a:xfrm>
            <a:off x="7829550" y="4662987"/>
            <a:ext cx="1047749" cy="3204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4" name="Rectangle 33"/>
          <p:cNvSpPr/>
          <p:nvPr/>
        </p:nvSpPr>
        <p:spPr>
          <a:xfrm>
            <a:off x="7838638" y="6476776"/>
            <a:ext cx="1047749" cy="32049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170401928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0"/>
                                        </p:tgtEl>
                                      </p:cBhvr>
                                    </p:animEffect>
                                    <p:set>
                                      <p:cBhvr>
                                        <p:cTn id="7"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8" restart="whenNotActive" fill="hold" evtFilter="cancelBubble" nodeType="interactiveSeq">
                <p:stCondLst>
                  <p:cond evt="onClick" delay="0">
                    <p:tgtEl>
                      <p:spTgt spid="21"/>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1"/>
                                        </p:tgtEl>
                                      </p:cBhvr>
                                    </p:animEffect>
                                    <p:set>
                                      <p:cBhvr>
                                        <p:cTn id="13"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14" restart="whenNotActive" fill="hold" evtFilter="cancelBubble" nodeType="interactiveSeq">
                <p:stCondLst>
                  <p:cond evt="onClick" delay="0">
                    <p:tgtEl>
                      <p:spTgt spid="22"/>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2"/>
                                        </p:tgtEl>
                                      </p:cBhvr>
                                    </p:animEffect>
                                    <p:set>
                                      <p:cBhvr>
                                        <p:cTn id="19"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20" restart="whenNotActive" fill="hold" evtFilter="cancelBubble" nodeType="interactiveSeq">
                <p:stCondLst>
                  <p:cond evt="onClick" delay="0">
                    <p:tgtEl>
                      <p:spTgt spid="23"/>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3"/>
                                        </p:tgtEl>
                                      </p:cBhvr>
                                    </p:animEffect>
                                    <p:set>
                                      <p:cBhvr>
                                        <p:cTn id="25"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26" restart="whenNotActive" fill="hold" evtFilter="cancelBubble" nodeType="interactiveSeq">
                <p:stCondLst>
                  <p:cond evt="onClick" delay="0">
                    <p:tgtEl>
                      <p:spTgt spid="24"/>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4"/>
                                        </p:tgtEl>
                                      </p:cBhvr>
                                    </p:animEffect>
                                    <p:set>
                                      <p:cBhvr>
                                        <p:cTn id="31"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32" restart="whenNotActive" fill="hold" evtFilter="cancelBubble" nodeType="interactiveSeq">
                <p:stCondLst>
                  <p:cond evt="onClick" delay="0">
                    <p:tgtEl>
                      <p:spTgt spid="25"/>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5"/>
                                        </p:tgtEl>
                                      </p:cBhvr>
                                    </p:animEffect>
                                    <p:set>
                                      <p:cBhvr>
                                        <p:cTn id="37"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38" restart="whenNotActive" fill="hold" evtFilter="cancelBubble" nodeType="interactiveSeq">
                <p:stCondLst>
                  <p:cond evt="onClick" delay="0">
                    <p:tgtEl>
                      <p:spTgt spid="26"/>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26"/>
                                        </p:tgtEl>
                                      </p:cBhvr>
                                    </p:animEffect>
                                    <p:set>
                                      <p:cBhvr>
                                        <p:cTn id="43"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44" restart="whenNotActive" fill="hold" evtFilter="cancelBubble" nodeType="interactiveSeq">
                <p:stCondLst>
                  <p:cond evt="onClick" delay="0">
                    <p:tgtEl>
                      <p:spTgt spid="27"/>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27"/>
                                        </p:tgtEl>
                                      </p:cBhvr>
                                    </p:animEffect>
                                    <p:set>
                                      <p:cBhvr>
                                        <p:cTn id="49"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50" restart="whenNotActive" fill="hold" evtFilter="cancelBubble" nodeType="interactiveSeq">
                <p:stCondLst>
                  <p:cond evt="onClick" delay="0">
                    <p:tgtEl>
                      <p:spTgt spid="28"/>
                    </p:tgtEl>
                  </p:cond>
                </p:stCondLst>
                <p:endSync evt="end" delay="0">
                  <p:rtn val="all"/>
                </p:endSync>
                <p:childTnLst>
                  <p:par>
                    <p:cTn id="51" fill="hold">
                      <p:stCondLst>
                        <p:cond delay="0"/>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28"/>
                                        </p:tgtEl>
                                      </p:cBhvr>
                                    </p:animEffect>
                                    <p:set>
                                      <p:cBhvr>
                                        <p:cTn id="55"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56" restart="whenNotActive" fill="hold" evtFilter="cancelBubble" nodeType="interactiveSeq">
                <p:stCondLst>
                  <p:cond evt="onClick" delay="0">
                    <p:tgtEl>
                      <p:spTgt spid="29"/>
                    </p:tgtEl>
                  </p:cond>
                </p:stCondLst>
                <p:endSync evt="end" delay="0">
                  <p:rtn val="all"/>
                </p:endSync>
                <p:childTnLst>
                  <p:par>
                    <p:cTn id="57" fill="hold">
                      <p:stCondLst>
                        <p:cond delay="0"/>
                      </p:stCondLst>
                      <p:childTnLst>
                        <p:par>
                          <p:cTn id="58" fill="hold">
                            <p:stCondLst>
                              <p:cond delay="0"/>
                            </p:stCondLst>
                            <p:childTnLst>
                              <p:par>
                                <p:cTn id="59" presetID="10" presetClass="exit" presetSubtype="0" fill="hold" grpId="0" nodeType="clickEffect">
                                  <p:stCondLst>
                                    <p:cond delay="0"/>
                                  </p:stCondLst>
                                  <p:childTnLst>
                                    <p:animEffect transition="out" filter="fade">
                                      <p:cBhvr>
                                        <p:cTn id="60" dur="500"/>
                                        <p:tgtEl>
                                          <p:spTgt spid="29"/>
                                        </p:tgtEl>
                                      </p:cBhvr>
                                    </p:animEffect>
                                    <p:set>
                                      <p:cBhvr>
                                        <p:cTn id="61"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seq concurrent="1" nextAc="seek">
              <p:cTn id="62" restart="whenNotActive" fill="hold" evtFilter="cancelBubble" nodeType="interactiveSeq">
                <p:stCondLst>
                  <p:cond evt="onClick" delay="0">
                    <p:tgtEl>
                      <p:spTgt spid="30"/>
                    </p:tgtEl>
                  </p:cond>
                </p:stCondLst>
                <p:endSync evt="end" delay="0">
                  <p:rtn val="all"/>
                </p:endSync>
                <p:childTnLst>
                  <p:par>
                    <p:cTn id="63" fill="hold">
                      <p:stCondLst>
                        <p:cond delay="0"/>
                      </p:stCondLst>
                      <p:childTnLst>
                        <p:par>
                          <p:cTn id="64" fill="hold">
                            <p:stCondLst>
                              <p:cond delay="0"/>
                            </p:stCondLst>
                            <p:childTnLst>
                              <p:par>
                                <p:cTn id="65" presetID="10" presetClass="exit" presetSubtype="0" fill="hold" grpId="0" nodeType="clickEffect">
                                  <p:stCondLst>
                                    <p:cond delay="0"/>
                                  </p:stCondLst>
                                  <p:childTnLst>
                                    <p:animEffect transition="out" filter="fade">
                                      <p:cBhvr>
                                        <p:cTn id="66" dur="500"/>
                                        <p:tgtEl>
                                          <p:spTgt spid="30"/>
                                        </p:tgtEl>
                                      </p:cBhvr>
                                    </p:animEffect>
                                    <p:set>
                                      <p:cBhvr>
                                        <p:cTn id="67" dur="1" fill="hold">
                                          <p:stCondLst>
                                            <p:cond delay="499"/>
                                          </p:stCondLst>
                                        </p:cTn>
                                        <p:tgtEl>
                                          <p:spTgt spid="30"/>
                                        </p:tgtEl>
                                        <p:attrNameLst>
                                          <p:attrName>style.visibility</p:attrName>
                                        </p:attrNameLst>
                                      </p:cBhvr>
                                      <p:to>
                                        <p:strVal val="hidden"/>
                                      </p:to>
                                    </p:set>
                                  </p:childTnLst>
                                </p:cTn>
                              </p:par>
                            </p:childTnLst>
                          </p:cTn>
                        </p:par>
                      </p:childTnLst>
                    </p:cTn>
                  </p:par>
                </p:childTnLst>
              </p:cTn>
              <p:nextCondLst>
                <p:cond evt="onClick" delay="0">
                  <p:tgtEl>
                    <p:spTgt spid="30"/>
                  </p:tgtEl>
                </p:cond>
              </p:nextCondLst>
            </p:seq>
            <p:seq concurrent="1" nextAc="seek">
              <p:cTn id="68" restart="whenNotActive" fill="hold" evtFilter="cancelBubble" nodeType="interactiveSeq">
                <p:stCondLst>
                  <p:cond evt="onClick" delay="0">
                    <p:tgtEl>
                      <p:spTgt spid="31"/>
                    </p:tgtEl>
                  </p:cond>
                </p:stCondLst>
                <p:endSync evt="end" delay="0">
                  <p:rtn val="all"/>
                </p:endSync>
                <p:childTnLst>
                  <p:par>
                    <p:cTn id="69" fill="hold">
                      <p:stCondLst>
                        <p:cond delay="0"/>
                      </p:stCondLst>
                      <p:childTnLst>
                        <p:par>
                          <p:cTn id="70" fill="hold">
                            <p:stCondLst>
                              <p:cond delay="0"/>
                            </p:stCondLst>
                            <p:childTnLst>
                              <p:par>
                                <p:cTn id="71" presetID="10" presetClass="exit" presetSubtype="0" fill="hold" grpId="0" nodeType="clickEffect">
                                  <p:stCondLst>
                                    <p:cond delay="0"/>
                                  </p:stCondLst>
                                  <p:childTnLst>
                                    <p:animEffect transition="out" filter="fade">
                                      <p:cBhvr>
                                        <p:cTn id="72" dur="500"/>
                                        <p:tgtEl>
                                          <p:spTgt spid="31"/>
                                        </p:tgtEl>
                                      </p:cBhvr>
                                    </p:animEffect>
                                    <p:set>
                                      <p:cBhvr>
                                        <p:cTn id="73" dur="1" fill="hold">
                                          <p:stCondLst>
                                            <p:cond delay="499"/>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31"/>
                  </p:tgtEl>
                </p:cond>
              </p:nextCondLst>
            </p:seq>
            <p:seq concurrent="1" nextAc="seek">
              <p:cTn id="74" restart="whenNotActive" fill="hold" evtFilter="cancelBubble" nodeType="interactiveSeq">
                <p:stCondLst>
                  <p:cond evt="onClick" delay="0">
                    <p:tgtEl>
                      <p:spTgt spid="32"/>
                    </p:tgtEl>
                  </p:cond>
                </p:stCondLst>
                <p:endSync evt="end" delay="0">
                  <p:rtn val="all"/>
                </p:endSync>
                <p:childTnLst>
                  <p:par>
                    <p:cTn id="75" fill="hold">
                      <p:stCondLst>
                        <p:cond delay="0"/>
                      </p:stCondLst>
                      <p:childTnLst>
                        <p:par>
                          <p:cTn id="76" fill="hold">
                            <p:stCondLst>
                              <p:cond delay="0"/>
                            </p:stCondLst>
                            <p:childTnLst>
                              <p:par>
                                <p:cTn id="77" presetID="10" presetClass="exit" presetSubtype="0" fill="hold" grpId="0" nodeType="clickEffect">
                                  <p:stCondLst>
                                    <p:cond delay="0"/>
                                  </p:stCondLst>
                                  <p:childTnLst>
                                    <p:animEffect transition="out" filter="fade">
                                      <p:cBhvr>
                                        <p:cTn id="78" dur="500"/>
                                        <p:tgtEl>
                                          <p:spTgt spid="32"/>
                                        </p:tgtEl>
                                      </p:cBhvr>
                                    </p:animEffect>
                                    <p:set>
                                      <p:cBhvr>
                                        <p:cTn id="79" dur="1" fill="hold">
                                          <p:stCondLst>
                                            <p:cond delay="499"/>
                                          </p:stCondLst>
                                        </p:cTn>
                                        <p:tgtEl>
                                          <p:spTgt spid="32"/>
                                        </p:tgtEl>
                                        <p:attrNameLst>
                                          <p:attrName>style.visibility</p:attrName>
                                        </p:attrNameLst>
                                      </p:cBhvr>
                                      <p:to>
                                        <p:strVal val="hidden"/>
                                      </p:to>
                                    </p:set>
                                  </p:childTnLst>
                                </p:cTn>
                              </p:par>
                            </p:childTnLst>
                          </p:cTn>
                        </p:par>
                      </p:childTnLst>
                    </p:cTn>
                  </p:par>
                </p:childTnLst>
              </p:cTn>
              <p:nextCondLst>
                <p:cond evt="onClick" delay="0">
                  <p:tgtEl>
                    <p:spTgt spid="32"/>
                  </p:tgtEl>
                </p:cond>
              </p:nextCondLst>
            </p:seq>
            <p:seq concurrent="1" nextAc="seek">
              <p:cTn id="80" restart="whenNotActive" fill="hold" evtFilter="cancelBubble" nodeType="interactiveSeq">
                <p:stCondLst>
                  <p:cond evt="onClick" delay="0">
                    <p:tgtEl>
                      <p:spTgt spid="33"/>
                    </p:tgtEl>
                  </p:cond>
                </p:stCondLst>
                <p:endSync evt="end" delay="0">
                  <p:rtn val="all"/>
                </p:endSync>
                <p:childTnLst>
                  <p:par>
                    <p:cTn id="81" fill="hold">
                      <p:stCondLst>
                        <p:cond delay="0"/>
                      </p:stCondLst>
                      <p:childTnLst>
                        <p:par>
                          <p:cTn id="82" fill="hold">
                            <p:stCondLst>
                              <p:cond delay="0"/>
                            </p:stCondLst>
                            <p:childTnLst>
                              <p:par>
                                <p:cTn id="83" presetID="10" presetClass="exit" presetSubtype="0" fill="hold" grpId="0" nodeType="clickEffect">
                                  <p:stCondLst>
                                    <p:cond delay="0"/>
                                  </p:stCondLst>
                                  <p:childTnLst>
                                    <p:animEffect transition="out" filter="fade">
                                      <p:cBhvr>
                                        <p:cTn id="84" dur="500"/>
                                        <p:tgtEl>
                                          <p:spTgt spid="33"/>
                                        </p:tgtEl>
                                      </p:cBhvr>
                                    </p:animEffect>
                                    <p:set>
                                      <p:cBhvr>
                                        <p:cTn id="85" dur="1" fill="hold">
                                          <p:stCondLst>
                                            <p:cond delay="499"/>
                                          </p:stCondLst>
                                        </p:cTn>
                                        <p:tgtEl>
                                          <p:spTgt spid="33"/>
                                        </p:tgtEl>
                                        <p:attrNameLst>
                                          <p:attrName>style.visibility</p:attrName>
                                        </p:attrNameLst>
                                      </p:cBhvr>
                                      <p:to>
                                        <p:strVal val="hidden"/>
                                      </p:to>
                                    </p:set>
                                  </p:childTnLst>
                                </p:cTn>
                              </p:par>
                            </p:childTnLst>
                          </p:cTn>
                        </p:par>
                      </p:childTnLst>
                    </p:cTn>
                  </p:par>
                </p:childTnLst>
              </p:cTn>
              <p:nextCondLst>
                <p:cond evt="onClick" delay="0">
                  <p:tgtEl>
                    <p:spTgt spid="33"/>
                  </p:tgtEl>
                </p:cond>
              </p:nextCondLst>
            </p:seq>
            <p:seq concurrent="1" nextAc="seek">
              <p:cTn id="86" restart="whenNotActive" fill="hold" evtFilter="cancelBubble" nodeType="interactiveSeq">
                <p:stCondLst>
                  <p:cond evt="onClick" delay="0">
                    <p:tgtEl>
                      <p:spTgt spid="34"/>
                    </p:tgtEl>
                  </p:cond>
                </p:stCondLst>
                <p:endSync evt="end" delay="0">
                  <p:rtn val="all"/>
                </p:endSync>
                <p:childTnLst>
                  <p:par>
                    <p:cTn id="87" fill="hold">
                      <p:stCondLst>
                        <p:cond delay="0"/>
                      </p:stCondLst>
                      <p:childTnLst>
                        <p:par>
                          <p:cTn id="88" fill="hold">
                            <p:stCondLst>
                              <p:cond delay="0"/>
                            </p:stCondLst>
                            <p:childTnLst>
                              <p:par>
                                <p:cTn id="89" presetID="10" presetClass="exit" presetSubtype="0" fill="hold" grpId="0" nodeType="clickEffect">
                                  <p:stCondLst>
                                    <p:cond delay="0"/>
                                  </p:stCondLst>
                                  <p:childTnLst>
                                    <p:animEffect transition="out" filter="fade">
                                      <p:cBhvr>
                                        <p:cTn id="90" dur="500"/>
                                        <p:tgtEl>
                                          <p:spTgt spid="34"/>
                                        </p:tgtEl>
                                      </p:cBhvr>
                                    </p:animEffect>
                                    <p:set>
                                      <p:cBhvr>
                                        <p:cTn id="91" dur="1" fill="hold">
                                          <p:stCondLst>
                                            <p:cond delay="499"/>
                                          </p:stCondLst>
                                        </p:cTn>
                                        <p:tgtEl>
                                          <p:spTgt spid="34"/>
                                        </p:tgtEl>
                                        <p:attrNameLst>
                                          <p:attrName>style.visibility</p:attrName>
                                        </p:attrNameLst>
                                      </p:cBhvr>
                                      <p:to>
                                        <p:strVal val="hidden"/>
                                      </p:to>
                                    </p:set>
                                  </p:childTnLst>
                                </p:cTn>
                              </p:par>
                            </p:childTnLst>
                          </p:cTn>
                        </p:par>
                      </p:childTnLst>
                    </p:cTn>
                  </p:par>
                </p:childTnLst>
              </p:cTn>
              <p:nextCondLst>
                <p:cond evt="onClick" delay="0">
                  <p:tgtEl>
                    <p:spTgt spid="34"/>
                  </p:tgtEl>
                </p:cond>
              </p:nextCondLst>
            </p:seq>
          </p:childTnLst>
        </p:cTn>
      </p:par>
    </p:tnLst>
    <p:bldLst>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3</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
        <p:nvSpPr>
          <p:cNvPr id="6" name="Rectangle 5"/>
          <p:cNvSpPr/>
          <p:nvPr/>
        </p:nvSpPr>
        <p:spPr>
          <a:xfrm>
            <a:off x="165150" y="754743"/>
            <a:ext cx="415421" cy="2944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10</a:t>
            </a:r>
          </a:p>
        </p:txBody>
      </p:sp>
      <mc:AlternateContent xmlns:mc="http://schemas.openxmlformats.org/markup-compatibility/2006" xmlns:a14="http://schemas.microsoft.com/office/drawing/2010/main">
        <mc:Choice Requires="a14">
          <p:sp>
            <p:nvSpPr>
              <p:cNvPr id="7" name="Rectangle 6"/>
              <p:cNvSpPr/>
              <p:nvPr/>
            </p:nvSpPr>
            <p:spPr>
              <a:xfrm>
                <a:off x="640454" y="667128"/>
                <a:ext cx="3931546" cy="6301662"/>
              </a:xfrm>
              <a:prstGeom prst="rect">
                <a:avLst/>
              </a:prstGeom>
            </p:spPr>
            <p:txBody>
              <a:bodyPr wrap="square">
                <a:spAutoFit/>
              </a:bodyPr>
              <a:lstStyle/>
              <a:p>
                <a:pPr lvl="0">
                  <a:lnSpc>
                    <a:spcPct val="105000"/>
                  </a:lnSpc>
                  <a:spcAft>
                    <a:spcPts val="800"/>
                  </a:spcAft>
                </a:pPr>
                <a:r>
                  <a:rPr lang="en-GB" sz="1400" dirty="0">
                    <a:latin typeface="Calibri" panose="020F0502020204030204" pitchFamily="34" charset="0"/>
                    <a:ea typeface="Calibri" panose="020F0502020204030204" pitchFamily="34" charset="0"/>
                    <a:cs typeface="Times New Roman" panose="02020603050405020304" pitchFamily="18" charset="0"/>
                  </a:rPr>
                  <a:t>[Kangaroo Grey 2011 Q12] A teacher has a list of marks: 17, 13, 5, 10, 14, 9, 12, 16. Which two marks can be removed without changing the mean? </a:t>
                </a:r>
                <a:br>
                  <a:rPr lang="en-GB" sz="1400" dirty="0">
                    <a:latin typeface="Calibri" panose="020F0502020204030204" pitchFamily="34" charset="0"/>
                    <a:ea typeface="Calibri" panose="020F0502020204030204" pitchFamily="34" charset="0"/>
                    <a:cs typeface="Times New Roman" panose="02020603050405020304" pitchFamily="18" charset="0"/>
                  </a:rPr>
                </a:br>
                <a:r>
                  <a:rPr lang="en-GB" sz="1400" dirty="0">
                    <a:latin typeface="Calibri" panose="020F0502020204030204" pitchFamily="34" charset="0"/>
                    <a:ea typeface="Calibri" panose="020F0502020204030204" pitchFamily="34" charset="0"/>
                    <a:cs typeface="Times New Roman" panose="02020603050405020304" pitchFamily="18" charset="0"/>
                  </a:rPr>
                  <a:t>A  12 and 17         B  5 and 17       C  9 and 16 </a:t>
                </a:r>
                <a:br>
                  <a:rPr lang="en-GB" sz="1400" dirty="0">
                    <a:latin typeface="Calibri" panose="020F0502020204030204" pitchFamily="34" charset="0"/>
                    <a:ea typeface="Calibri" panose="020F0502020204030204" pitchFamily="34" charset="0"/>
                    <a:cs typeface="Times New Roman" panose="02020603050405020304" pitchFamily="18" charset="0"/>
                  </a:rPr>
                </a:br>
                <a:r>
                  <a:rPr lang="en-GB" sz="1400" dirty="0">
                    <a:latin typeface="Calibri" panose="020F0502020204030204" pitchFamily="34" charset="0"/>
                    <a:ea typeface="Calibri" panose="020F0502020204030204" pitchFamily="34" charset="0"/>
                    <a:cs typeface="Times New Roman" panose="02020603050405020304" pitchFamily="18" charset="0"/>
                  </a:rPr>
                  <a:t>D  10 and 12         E  10 and 14        </a:t>
                </a:r>
                <a:r>
                  <a:rPr lang="en-GB" sz="1400" b="1" dirty="0">
                    <a:latin typeface="Calibri" panose="020F0502020204030204" pitchFamily="34" charset="0"/>
                    <a:ea typeface="Calibri" panose="020F0502020204030204" pitchFamily="34" charset="0"/>
                    <a:cs typeface="Times New Roman" panose="02020603050405020304" pitchFamily="18" charset="0"/>
                  </a:rPr>
                  <a:t>Solution: E</a:t>
                </a:r>
                <a:br>
                  <a:rPr lang="en-GB" sz="1400" b="1" dirty="0">
                    <a:latin typeface="Calibri" panose="020F0502020204030204" pitchFamily="34" charset="0"/>
                    <a:ea typeface="Calibri" panose="020F0502020204030204" pitchFamily="34" charset="0"/>
                    <a:cs typeface="Times New Roman" panose="02020603050405020304" pitchFamily="18" charset="0"/>
                  </a:rPr>
                </a:b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The sum of five consecutive integers is equal to 140. What is the smallest of the five integers? 			</a:t>
                </a:r>
                <a:r>
                  <a:rPr lang="en-GB" sz="1400" b="1" dirty="0">
                    <a:effectLst/>
                    <a:latin typeface="Calibri" panose="020F0502020204030204" pitchFamily="34" charset="0"/>
                    <a:ea typeface="Calibri" panose="020F0502020204030204" pitchFamily="34" charset="0"/>
                    <a:cs typeface="Times New Roman" panose="02020603050405020304" pitchFamily="18" charset="0"/>
                  </a:rPr>
                  <a:t>               Solution: 26</a:t>
                </a:r>
                <a:br>
                  <a:rPr lang="en-GB" sz="1400" b="1" dirty="0">
                    <a:effectLst/>
                    <a:latin typeface="Calibri" panose="020F0502020204030204" pitchFamily="34" charset="0"/>
                    <a:ea typeface="Calibri" panose="020F0502020204030204" pitchFamily="34" charset="0"/>
                    <a:cs typeface="Times New Roman" panose="02020603050405020304" pitchFamily="18" charset="0"/>
                  </a:rPr>
                </a:b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[IMC 2015 Q11] Three different positive integers have a mean of 7. What is the largest positive integer that could be one of them?                                       		               </a:t>
                </a:r>
                <a:r>
                  <a:rPr lang="en-GB" sz="1400" b="1" dirty="0">
                    <a:effectLst/>
                    <a:latin typeface="Calibri" panose="020F0502020204030204" pitchFamily="34" charset="0"/>
                    <a:ea typeface="Calibri" panose="020F0502020204030204" pitchFamily="34" charset="0"/>
                    <a:cs typeface="Times New Roman" panose="02020603050405020304" pitchFamily="18" charset="0"/>
                  </a:rPr>
                  <a:t>Solution: 18</a:t>
                </a:r>
                <a:br>
                  <a:rPr lang="en-GB" sz="1400" dirty="0">
                    <a:effectLst/>
                    <a:latin typeface="Calibri" panose="020F0502020204030204" pitchFamily="34" charset="0"/>
                    <a:ea typeface="Calibri" panose="020F0502020204030204" pitchFamily="34" charset="0"/>
                    <a:cs typeface="Times New Roman" panose="02020603050405020304" pitchFamily="18" charset="0"/>
                  </a:rPr>
                </a:br>
                <a:endParaRPr lang="en-GB" sz="14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pPr>
                <a:r>
                  <a:rPr lang="en-GB" sz="1400" dirty="0">
                    <a:effectLst/>
                    <a:latin typeface="Calibri" panose="020F0502020204030204" pitchFamily="34" charset="0"/>
                    <a:ea typeface="Calibri" panose="020F0502020204030204" pitchFamily="34" charset="0"/>
                    <a:cs typeface="Times New Roman" panose="02020603050405020304" pitchFamily="18" charset="0"/>
                  </a:rPr>
                  <a:t>[IMC 2006 Q15] What is the mean of </a:t>
                </a:r>
                <a14:m>
                  <m:oMath xmlns:m="http://schemas.openxmlformats.org/officeDocument/2006/math">
                    <m:r>
                      <a:rPr lang="en-GB" sz="1400" i="1">
                        <a:effectLst/>
                        <a:latin typeface="Cambria Math" panose="02040503050406030204" pitchFamily="18" charset="0"/>
                        <a:ea typeface="Calibri" panose="020F0502020204030204" pitchFamily="34" charset="0"/>
                        <a:cs typeface="Times New Roman" panose="02020603050405020304" pitchFamily="18" charset="0"/>
                      </a:rPr>
                      <m:t>1.</m:t>
                    </m:r>
                    <m:acc>
                      <m:accPr>
                        <m:chr m:val="̇"/>
                        <m:ctrlPr>
                          <a:rPr lang="en-GB" sz="1400" i="1">
                            <a:effectLst/>
                            <a:latin typeface="Cambria Math" panose="02040503050406030204" pitchFamily="18" charset="0"/>
                            <a:ea typeface="Calibri" panose="020F0502020204030204" pitchFamily="34" charset="0"/>
                            <a:cs typeface="Times New Roman" panose="02020603050405020304" pitchFamily="18" charset="0"/>
                          </a:rPr>
                        </m:ctrlPr>
                      </m:accPr>
                      <m:e>
                        <m:r>
                          <a:rPr lang="en-GB" sz="1400" i="1">
                            <a:effectLst/>
                            <a:latin typeface="Cambria Math" panose="02040503050406030204" pitchFamily="18" charset="0"/>
                            <a:ea typeface="Calibri" panose="020F0502020204030204" pitchFamily="34" charset="0"/>
                            <a:cs typeface="Times New Roman" panose="02020603050405020304" pitchFamily="18" charset="0"/>
                          </a:rPr>
                          <m:t>2</m:t>
                        </m:r>
                      </m:e>
                    </m:acc>
                  </m:oMath>
                </a14:m>
                <a:r>
                  <a:rPr lang="en-GB" sz="1400" dirty="0">
                    <a:effectLst/>
                    <a:latin typeface="Calibri" panose="020F0502020204030204" pitchFamily="34" charset="0"/>
                    <a:ea typeface="Times New Roman" panose="02020603050405020304" pitchFamily="18" charset="0"/>
                    <a:cs typeface="Times New Roman" panose="02020603050405020304" pitchFamily="18" charset="0"/>
                  </a:rPr>
                  <a:t> and </a:t>
                </a:r>
                <a14:m>
                  <m:oMath xmlns:m="http://schemas.openxmlformats.org/officeDocument/2006/math">
                    <m:r>
                      <a:rPr lang="en-GB" sz="1400" i="1">
                        <a:effectLst/>
                        <a:latin typeface="Cambria Math" panose="02040503050406030204" pitchFamily="18" charset="0"/>
                        <a:ea typeface="Times New Roman" panose="02020603050405020304" pitchFamily="18" charset="0"/>
                        <a:cs typeface="Times New Roman" panose="02020603050405020304" pitchFamily="18" charset="0"/>
                      </a:rPr>
                      <m:t>2.</m:t>
                    </m:r>
                    <m:acc>
                      <m:accPr>
                        <m:chr m:val="̇"/>
                        <m:ctrlPr>
                          <a:rPr lang="en-GB" sz="14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400" i="1">
                            <a:effectLst/>
                            <a:latin typeface="Cambria Math" panose="02040503050406030204" pitchFamily="18" charset="0"/>
                            <a:ea typeface="Times New Roman" panose="02020603050405020304" pitchFamily="18" charset="0"/>
                            <a:cs typeface="Times New Roman" panose="02020603050405020304" pitchFamily="18" charset="0"/>
                          </a:rPr>
                          <m:t>1</m:t>
                        </m:r>
                      </m:e>
                    </m:acc>
                  </m:oMath>
                </a14:m>
                <a:r>
                  <a:rPr lang="en-GB" sz="1400" dirty="0">
                    <a:effectLst/>
                    <a:latin typeface="Calibri" panose="020F0502020204030204" pitchFamily="34" charset="0"/>
                    <a:ea typeface="Times New Roman" panose="02020603050405020304" pitchFamily="18" charset="0"/>
                    <a:cs typeface="Times New Roman" panose="02020603050405020304" pitchFamily="18" charset="0"/>
                  </a:rPr>
                  <a:t> ?</a:t>
                </a:r>
                <a:br>
                  <a:rPr lang="en-GB" sz="1400" dirty="0">
                    <a:effectLst/>
                    <a:latin typeface="Calibri" panose="020F0502020204030204" pitchFamily="34" charset="0"/>
                    <a:ea typeface="Times New Roman" panose="02020603050405020304" pitchFamily="18" charset="0"/>
                    <a:cs typeface="Times New Roman" panose="02020603050405020304" pitchFamily="18" charset="0"/>
                  </a:rPr>
                </a:br>
                <a:r>
                  <a:rPr lang="en-GB" sz="1400" dirty="0">
                    <a:effectLst/>
                    <a:latin typeface="Calibri" panose="020F0502020204030204" pitchFamily="34" charset="0"/>
                    <a:ea typeface="Times New Roman" panose="02020603050405020304" pitchFamily="18" charset="0"/>
                    <a:cs typeface="Times New Roman" panose="02020603050405020304" pitchFamily="18" charset="0"/>
                  </a:rPr>
                  <a:t>A   </a:t>
                </a:r>
                <a14:m>
                  <m:oMath xmlns:m="http://schemas.openxmlformats.org/officeDocument/2006/math">
                    <m:r>
                      <a:rPr lang="en-GB" sz="1400" i="1">
                        <a:effectLst/>
                        <a:latin typeface="Cambria Math" panose="02040503050406030204" pitchFamily="18" charset="0"/>
                        <a:ea typeface="Times New Roman" panose="02020603050405020304" pitchFamily="18" charset="0"/>
                        <a:cs typeface="Times New Roman" panose="02020603050405020304" pitchFamily="18" charset="0"/>
                      </a:rPr>
                      <m:t>1.</m:t>
                    </m:r>
                    <m:acc>
                      <m:accPr>
                        <m:chr m:val="̇"/>
                        <m:ctrlPr>
                          <a:rPr lang="en-GB" sz="14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400" i="1">
                            <a:effectLst/>
                            <a:latin typeface="Cambria Math" panose="02040503050406030204" pitchFamily="18" charset="0"/>
                            <a:ea typeface="Times New Roman" panose="02020603050405020304" pitchFamily="18" charset="0"/>
                            <a:cs typeface="Times New Roman" panose="02020603050405020304" pitchFamily="18" charset="0"/>
                          </a:rPr>
                          <m:t>6</m:t>
                        </m:r>
                      </m:e>
                    </m:acc>
                  </m:oMath>
                </a14:m>
                <a:r>
                  <a:rPr lang="en-GB" sz="1400" dirty="0">
                    <a:effectLst/>
                    <a:latin typeface="Calibri" panose="020F0502020204030204" pitchFamily="34" charset="0"/>
                    <a:ea typeface="Times New Roman" panose="02020603050405020304" pitchFamily="18" charset="0"/>
                    <a:cs typeface="Times New Roman" panose="02020603050405020304" pitchFamily="18" charset="0"/>
                  </a:rPr>
                  <a:t>         B   1.666	C   1.665	</a:t>
                </a:r>
                <a:br>
                  <a:rPr lang="en-GB" sz="1400" dirty="0">
                    <a:effectLst/>
                    <a:latin typeface="Calibri" panose="020F0502020204030204" pitchFamily="34" charset="0"/>
                    <a:ea typeface="Times New Roman" panose="02020603050405020304" pitchFamily="18" charset="0"/>
                    <a:cs typeface="Times New Roman" panose="02020603050405020304" pitchFamily="18" charset="0"/>
                  </a:rPr>
                </a:br>
                <a:r>
                  <a:rPr lang="en-GB" sz="1400" dirty="0">
                    <a:effectLst/>
                    <a:latin typeface="Calibri" panose="020F0502020204030204" pitchFamily="34" charset="0"/>
                    <a:ea typeface="Times New Roman" panose="02020603050405020304" pitchFamily="18" charset="0"/>
                    <a:cs typeface="Times New Roman" panose="02020603050405020304" pitchFamily="18" charset="0"/>
                  </a:rPr>
                  <a:t>D   </a:t>
                </a:r>
                <a14:m>
                  <m:oMath xmlns:m="http://schemas.openxmlformats.org/officeDocument/2006/math">
                    <m:r>
                      <a:rPr lang="en-GB" sz="1400" i="1">
                        <a:effectLst/>
                        <a:latin typeface="Cambria Math" panose="02040503050406030204" pitchFamily="18" charset="0"/>
                        <a:ea typeface="Times New Roman" panose="02020603050405020304" pitchFamily="18" charset="0"/>
                        <a:cs typeface="Times New Roman" panose="02020603050405020304" pitchFamily="18" charset="0"/>
                      </a:rPr>
                      <m:t>1.6</m:t>
                    </m:r>
                    <m:acc>
                      <m:accPr>
                        <m:chr m:val="̇"/>
                        <m:ctrlPr>
                          <a:rPr lang="en-GB" sz="1400" i="1">
                            <a:effectLst/>
                            <a:latin typeface="Cambria Math" panose="02040503050406030204" pitchFamily="18" charset="0"/>
                            <a:ea typeface="Times New Roman" panose="02020603050405020304" pitchFamily="18" charset="0"/>
                            <a:cs typeface="Times New Roman" panose="02020603050405020304" pitchFamily="18" charset="0"/>
                          </a:rPr>
                        </m:ctrlPr>
                      </m:accPr>
                      <m:e>
                        <m:r>
                          <a:rPr lang="en-GB" sz="1400" i="1">
                            <a:effectLst/>
                            <a:latin typeface="Cambria Math" panose="02040503050406030204" pitchFamily="18" charset="0"/>
                            <a:ea typeface="Times New Roman" panose="02020603050405020304" pitchFamily="18" charset="0"/>
                            <a:cs typeface="Times New Roman" panose="02020603050405020304" pitchFamily="18" charset="0"/>
                          </a:rPr>
                          <m:t>5</m:t>
                        </m:r>
                      </m:e>
                    </m:acc>
                  </m:oMath>
                </a14:m>
                <a:r>
                  <a:rPr lang="en-GB" sz="1400" dirty="0">
                    <a:effectLst/>
                    <a:latin typeface="Calibri" panose="020F0502020204030204" pitchFamily="34" charset="0"/>
                    <a:ea typeface="Times New Roman" panose="02020603050405020304" pitchFamily="18" charset="0"/>
                    <a:cs typeface="Times New Roman" panose="02020603050405020304" pitchFamily="18" charset="0"/>
                  </a:rPr>
                  <a:t>       E   1.65                           </a:t>
                </a:r>
                <a:r>
                  <a:rPr lang="en-GB" sz="1400" b="1" dirty="0">
                    <a:effectLst/>
                    <a:latin typeface="Calibri" panose="020F0502020204030204" pitchFamily="34" charset="0"/>
                    <a:ea typeface="Times New Roman" panose="02020603050405020304" pitchFamily="18" charset="0"/>
                    <a:cs typeface="Times New Roman" panose="02020603050405020304" pitchFamily="18" charset="0"/>
                  </a:rPr>
                  <a:t>Solution: A</a:t>
                </a:r>
                <a:br>
                  <a:rPr lang="en-GB" sz="1400" b="1" dirty="0">
                    <a:effectLst/>
                    <a:latin typeface="Calibri" panose="020F0502020204030204" pitchFamily="34" charset="0"/>
                    <a:ea typeface="Times New Roman" panose="02020603050405020304" pitchFamily="18" charset="0"/>
                    <a:cs typeface="Times New Roman" panose="02020603050405020304" pitchFamily="18" charset="0"/>
                  </a:rPr>
                </a:br>
                <a:endParaRPr lang="en-GB" sz="1400" b="1" dirty="0">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spcAft>
                    <a:spcPts val="1000"/>
                  </a:spcAft>
                </a:pPr>
                <a:r>
                  <a:rPr lang="en-GB" sz="1400" dirty="0">
                    <a:latin typeface="Calibri" panose="020F0502020204030204" pitchFamily="34" charset="0"/>
                    <a:ea typeface="Calibri" panose="020F0502020204030204" pitchFamily="34" charset="0"/>
                    <a:cs typeface="Times New Roman" panose="02020603050405020304" pitchFamily="18" charset="0"/>
                  </a:rPr>
                  <a:t>[SMC 2001 Q6] The mean of seven consecutive odd numbers is 21. What is the sum of the first, third, fifth and seventh of these numbers?</a:t>
                </a:r>
              </a:p>
              <a:p>
                <a:pPr lvl="0">
                  <a:lnSpc>
                    <a:spcPct val="115000"/>
                  </a:lnSpc>
                  <a:spcAft>
                    <a:spcPts val="1000"/>
                  </a:spcAft>
                </a:pPr>
                <a:r>
                  <a:rPr lang="en-GB" sz="1400" b="1" dirty="0">
                    <a:effectLst/>
                    <a:latin typeface="Calibri" panose="020F0502020204030204" pitchFamily="34" charset="0"/>
                    <a:ea typeface="Calibri" panose="020F0502020204030204" pitchFamily="34" charset="0"/>
                    <a:cs typeface="Times New Roman" panose="02020603050405020304" pitchFamily="18" charset="0"/>
                  </a:rPr>
                  <a:t>		              Solution: 84</a:t>
                </a:r>
                <a:br>
                  <a:rPr lang="en-GB" sz="1400" b="1" dirty="0">
                    <a:effectLst/>
                    <a:latin typeface="Calibri" panose="020F0502020204030204" pitchFamily="34" charset="0"/>
                    <a:ea typeface="Calibri" panose="020F0502020204030204" pitchFamily="34" charset="0"/>
                    <a:cs typeface="Times New Roman" panose="02020603050405020304" pitchFamily="18" charset="0"/>
                  </a:rPr>
                </a:br>
                <a:endParaRPr lang="en-GB" sz="1400" b="1" dirty="0">
                  <a:effectLst/>
                  <a:latin typeface="Calibri" panose="020F0502020204030204" pitchFamily="34" charset="0"/>
                  <a:ea typeface="Calibri" panose="020F0502020204030204" pitchFamily="34" charset="0"/>
                  <a:cs typeface="Times New Roman" panose="02020603050405020304" pitchFamily="18" charset="0"/>
                </a:endParaRPr>
              </a:p>
            </p:txBody>
          </p:sp>
        </mc:Choice>
        <mc:Fallback xmlns="">
          <p:sp>
            <p:nvSpPr>
              <p:cNvPr id="7" name="Rectangle 6"/>
              <p:cNvSpPr>
                <a:spLocks noRot="1" noChangeAspect="1" noMove="1" noResize="1" noEditPoints="1" noAdjustHandles="1" noChangeArrowheads="1" noChangeShapeType="1" noTextEdit="1"/>
              </p:cNvSpPr>
              <p:nvPr/>
            </p:nvSpPr>
            <p:spPr>
              <a:xfrm>
                <a:off x="640454" y="667128"/>
                <a:ext cx="3931546" cy="6301662"/>
              </a:xfrm>
              <a:prstGeom prst="rect">
                <a:avLst/>
              </a:prstGeom>
              <a:blipFill rotWithShape="0">
                <a:blip r:embed="rId2"/>
                <a:stretch>
                  <a:fillRect l="-465" r="-8527"/>
                </a:stretch>
              </a:blipFill>
            </p:spPr>
            <p:txBody>
              <a:bodyPr/>
              <a:lstStyle/>
              <a:p>
                <a:r>
                  <a:rPr lang="en-GB">
                    <a:noFill/>
                  </a:rPr>
                  <a:t> </a:t>
                </a:r>
              </a:p>
            </p:txBody>
          </p:sp>
        </mc:Fallback>
      </mc:AlternateContent>
      <p:sp>
        <p:nvSpPr>
          <p:cNvPr id="8" name="Rectangle 7"/>
          <p:cNvSpPr/>
          <p:nvPr/>
        </p:nvSpPr>
        <p:spPr>
          <a:xfrm>
            <a:off x="165150" y="2204864"/>
            <a:ext cx="415421" cy="2944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11</a:t>
            </a:r>
          </a:p>
        </p:txBody>
      </p:sp>
      <p:sp>
        <p:nvSpPr>
          <p:cNvPr id="9" name="Rectangle 8"/>
          <p:cNvSpPr/>
          <p:nvPr/>
        </p:nvSpPr>
        <p:spPr>
          <a:xfrm>
            <a:off x="165149" y="3167811"/>
            <a:ext cx="415421" cy="2944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12</a:t>
            </a:r>
          </a:p>
        </p:txBody>
      </p:sp>
      <p:sp>
        <p:nvSpPr>
          <p:cNvPr id="10" name="Rectangle 9"/>
          <p:cNvSpPr/>
          <p:nvPr/>
        </p:nvSpPr>
        <p:spPr>
          <a:xfrm>
            <a:off x="165149" y="4383292"/>
            <a:ext cx="415421" cy="2944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13</a:t>
            </a:r>
          </a:p>
        </p:txBody>
      </p:sp>
      <p:sp>
        <p:nvSpPr>
          <p:cNvPr id="11" name="Rectangle 10"/>
          <p:cNvSpPr/>
          <p:nvPr/>
        </p:nvSpPr>
        <p:spPr>
          <a:xfrm>
            <a:off x="5599472" y="708333"/>
            <a:ext cx="3428448" cy="6137193"/>
          </a:xfrm>
          <a:prstGeom prst="rect">
            <a:avLst/>
          </a:prstGeom>
        </p:spPr>
        <p:txBody>
          <a:bodyPr wrap="square">
            <a:spAutoFit/>
          </a:bodyPr>
          <a:lstStyle/>
          <a:p>
            <a:pPr lvl="0">
              <a:lnSpc>
                <a:spcPct val="107000"/>
              </a:lnSpc>
              <a:spcAft>
                <a:spcPts val="800"/>
              </a:spcAft>
            </a:pPr>
            <a:r>
              <a:rPr lang="en-GB" sz="1600" dirty="0">
                <a:latin typeface="Calibri" panose="020F0502020204030204" pitchFamily="34" charset="0"/>
                <a:ea typeface="Calibri" panose="020F0502020204030204" pitchFamily="34" charset="0"/>
                <a:cs typeface="Times New Roman" panose="02020603050405020304" pitchFamily="18" charset="0"/>
              </a:rPr>
              <a:t>[JMO Mentoring Feb2012 Q5] On the second to last test of the school year, Barbara scored 98 and her average score so far then increased by 1. On the last test she scored 70 at which her average score then decreased by 2. How many tests has she taken through the school year?</a:t>
            </a:r>
          </a:p>
          <a:p>
            <a:pPr lvl="0" algn="r">
              <a:lnSpc>
                <a:spcPct val="107000"/>
              </a:lnSpc>
              <a:spcAft>
                <a:spcPts val="800"/>
              </a:spcAft>
            </a:pPr>
            <a:r>
              <a:rPr lang="en-GB" sz="1600" b="1" dirty="0">
                <a:latin typeface="Calibri" panose="020F0502020204030204" pitchFamily="34" charset="0"/>
                <a:ea typeface="Calibri" panose="020F0502020204030204" pitchFamily="34" charset="0"/>
                <a:cs typeface="Times New Roman" panose="02020603050405020304" pitchFamily="18" charset="0"/>
              </a:rPr>
              <a:t>Solution: 10</a:t>
            </a:r>
            <a:br>
              <a:rPr lang="en-GB" sz="1600" dirty="0">
                <a:latin typeface="Calibri" panose="020F0502020204030204" pitchFamily="34" charset="0"/>
                <a:ea typeface="Calibri" panose="020F0502020204030204" pitchFamily="34" charset="0"/>
                <a:cs typeface="Times New Roman" panose="02020603050405020304" pitchFamily="18" charset="0"/>
              </a:rPr>
            </a:br>
            <a:endParaRPr lang="en-GB" sz="1600" dirty="0">
              <a:latin typeface="Calibri" panose="020F0502020204030204" pitchFamily="34" charset="0"/>
              <a:ea typeface="Calibri" panose="020F0502020204030204" pitchFamily="34" charset="0"/>
              <a:cs typeface="Times New Roman" panose="02020603050405020304" pitchFamily="18" charset="0"/>
            </a:endParaRPr>
          </a:p>
          <a:p>
            <a:pPr lvl="0">
              <a:lnSpc>
                <a:spcPct val="105000"/>
              </a:lnSpc>
              <a:spcAft>
                <a:spcPts val="800"/>
              </a:spcAft>
            </a:pPr>
            <a:r>
              <a:rPr lang="en-GB" sz="1600" dirty="0">
                <a:latin typeface="Calibri" panose="020F0502020204030204" pitchFamily="34" charset="0"/>
                <a:ea typeface="Times New Roman" panose="02020603050405020304" pitchFamily="18" charset="0"/>
                <a:cs typeface="Times New Roman" panose="02020603050405020304" pitchFamily="18" charset="0"/>
              </a:rPr>
              <a:t>[Cayley 2007 Q6] You are told that one of the integers in a list of distinct positive integers is 97 and that their average value is 47. </a:t>
            </a:r>
            <a:br>
              <a:rPr lang="en-GB" sz="1600" dirty="0">
                <a:latin typeface="Calibri" panose="020F0502020204030204" pitchFamily="34" charset="0"/>
                <a:ea typeface="Times New Roman" panose="02020603050405020304" pitchFamily="18" charset="0"/>
                <a:cs typeface="Times New Roman" panose="02020603050405020304" pitchFamily="18" charset="0"/>
              </a:rPr>
            </a:br>
            <a:r>
              <a:rPr lang="en-GB" sz="1600" dirty="0">
                <a:latin typeface="Calibri" panose="020F0502020204030204" pitchFamily="34" charset="0"/>
                <a:ea typeface="Times New Roman" panose="02020603050405020304" pitchFamily="18" charset="0"/>
                <a:cs typeface="Times New Roman" panose="02020603050405020304" pitchFamily="18" charset="0"/>
              </a:rPr>
              <a:t>(a) If the sum of all the integers in the list is 329, what is the largest possible value for a number in the list?</a:t>
            </a:r>
            <a:br>
              <a:rPr lang="en-GB" sz="1600" dirty="0">
                <a:latin typeface="Calibri" panose="020F0502020204030204" pitchFamily="34" charset="0"/>
                <a:ea typeface="Times New Roman" panose="02020603050405020304" pitchFamily="18" charset="0"/>
                <a:cs typeface="Times New Roman" panose="02020603050405020304" pitchFamily="18" charset="0"/>
              </a:rPr>
            </a:br>
            <a:r>
              <a:rPr lang="en-GB" sz="1600" dirty="0">
                <a:latin typeface="Calibri" panose="020F0502020204030204" pitchFamily="34" charset="0"/>
                <a:ea typeface="Times New Roman" panose="02020603050405020304" pitchFamily="18" charset="0"/>
                <a:cs typeface="Times New Roman" panose="02020603050405020304" pitchFamily="18" charset="0"/>
              </a:rPr>
              <a:t>(b) Suppose the sum of all the numbers in the list can take any value. What would the largest possible number in the list be then?</a:t>
            </a:r>
          </a:p>
          <a:p>
            <a:pPr lvl="0" algn="r">
              <a:lnSpc>
                <a:spcPct val="105000"/>
              </a:lnSpc>
              <a:spcAft>
                <a:spcPts val="800"/>
              </a:spcAft>
            </a:pPr>
            <a:r>
              <a:rPr lang="en-GB" sz="1600" b="1" dirty="0">
                <a:latin typeface="Calibri" panose="020F0502020204030204" pitchFamily="34" charset="0"/>
                <a:ea typeface="Times New Roman" panose="02020603050405020304" pitchFamily="18" charset="0"/>
                <a:cs typeface="Times New Roman" panose="02020603050405020304" pitchFamily="18" charset="0"/>
              </a:rPr>
              <a:t>Solution: </a:t>
            </a:r>
            <a:r>
              <a:rPr lang="en-GB" sz="1600" b="1" dirty="0"/>
              <a:t>(a) 217 (b) 1078</a:t>
            </a:r>
            <a:endParaRPr lang="en-GB" sz="1600" b="1"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2" name="Rectangle 11"/>
          <p:cNvSpPr/>
          <p:nvPr/>
        </p:nvSpPr>
        <p:spPr>
          <a:xfrm>
            <a:off x="165149" y="5451534"/>
            <a:ext cx="415421" cy="2944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14</a:t>
            </a:r>
          </a:p>
        </p:txBody>
      </p:sp>
      <p:sp>
        <p:nvSpPr>
          <p:cNvPr id="13" name="Rectangle 12"/>
          <p:cNvSpPr/>
          <p:nvPr/>
        </p:nvSpPr>
        <p:spPr>
          <a:xfrm>
            <a:off x="5076056" y="758395"/>
            <a:ext cx="415421" cy="2944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latin typeface="Wingdings" panose="05000000000000000000" pitchFamily="2" charset="2"/>
              </a:rPr>
              <a:t>N</a:t>
            </a:r>
            <a:r>
              <a:rPr lang="en-GB" baseline="-25000" dirty="0"/>
              <a:t>1</a:t>
            </a:r>
          </a:p>
        </p:txBody>
      </p:sp>
      <p:sp>
        <p:nvSpPr>
          <p:cNvPr id="14" name="Rectangle 13"/>
          <p:cNvSpPr/>
          <p:nvPr/>
        </p:nvSpPr>
        <p:spPr>
          <a:xfrm>
            <a:off x="5076055" y="3629690"/>
            <a:ext cx="415421" cy="2944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latin typeface="Wingdings" panose="05000000000000000000" pitchFamily="2" charset="2"/>
              </a:rPr>
              <a:t>N</a:t>
            </a:r>
            <a:r>
              <a:rPr lang="en-GB" baseline="-25000" dirty="0"/>
              <a:t>2</a:t>
            </a:r>
          </a:p>
        </p:txBody>
      </p:sp>
      <p:sp>
        <p:nvSpPr>
          <p:cNvPr id="15" name="Rectangle 14"/>
          <p:cNvSpPr/>
          <p:nvPr/>
        </p:nvSpPr>
        <p:spPr>
          <a:xfrm>
            <a:off x="3081286" y="1620570"/>
            <a:ext cx="1169438" cy="3935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Rectangle 15"/>
          <p:cNvSpPr/>
          <p:nvPr/>
        </p:nvSpPr>
        <p:spPr>
          <a:xfrm>
            <a:off x="3081286" y="2671483"/>
            <a:ext cx="1169438" cy="3935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Rectangle 16"/>
          <p:cNvSpPr/>
          <p:nvPr/>
        </p:nvSpPr>
        <p:spPr>
          <a:xfrm>
            <a:off x="3081286" y="3864808"/>
            <a:ext cx="1169438" cy="3935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3081286" y="4861342"/>
            <a:ext cx="1169438" cy="3935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9" name="Rectangle 18"/>
          <p:cNvSpPr/>
          <p:nvPr/>
        </p:nvSpPr>
        <p:spPr>
          <a:xfrm>
            <a:off x="3081286" y="6309320"/>
            <a:ext cx="1169438" cy="3935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Rectangle 19"/>
          <p:cNvSpPr/>
          <p:nvPr/>
        </p:nvSpPr>
        <p:spPr>
          <a:xfrm>
            <a:off x="7789779" y="2878498"/>
            <a:ext cx="1169438" cy="3935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1" name="Rectangle 20"/>
          <p:cNvSpPr/>
          <p:nvPr/>
        </p:nvSpPr>
        <p:spPr>
          <a:xfrm>
            <a:off x="6632697" y="6353091"/>
            <a:ext cx="2363021" cy="3935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135793891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5"/>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5"/>
                                        </p:tgtEl>
                                      </p:cBhvr>
                                    </p:animEffect>
                                    <p:set>
                                      <p:cBhvr>
                                        <p:cTn id="7"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8" restart="whenNotActive" fill="hold" evtFilter="cancelBubble" nodeType="interactiveSeq">
                <p:stCondLst>
                  <p:cond evt="onClick" delay="0">
                    <p:tgtEl>
                      <p:spTgt spid="16"/>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14" restart="whenNotActive" fill="hold" evtFilter="cancelBubble" nodeType="interactiveSeq">
                <p:stCondLst>
                  <p:cond evt="onClick" delay="0">
                    <p:tgtEl>
                      <p:spTgt spid="17"/>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20" restart="whenNotActive" fill="hold" evtFilter="cancelBubble" nodeType="interactiveSeq">
                <p:stCondLst>
                  <p:cond evt="onClick" delay="0">
                    <p:tgtEl>
                      <p:spTgt spid="18"/>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8"/>
                                        </p:tgtEl>
                                      </p:cBhvr>
                                    </p:animEffect>
                                    <p:set>
                                      <p:cBhvr>
                                        <p:cTn id="25"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26" restart="whenNotActive" fill="hold" evtFilter="cancelBubble" nodeType="interactiveSeq">
                <p:stCondLst>
                  <p:cond evt="onClick" delay="0">
                    <p:tgtEl>
                      <p:spTgt spid="19"/>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9"/>
                                        </p:tgtEl>
                                      </p:cBhvr>
                                    </p:animEffect>
                                    <p:set>
                                      <p:cBhvr>
                                        <p:cTn id="31"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32" restart="whenNotActive" fill="hold" evtFilter="cancelBubble" nodeType="interactiveSeq">
                <p:stCondLst>
                  <p:cond evt="onClick" delay="0">
                    <p:tgtEl>
                      <p:spTgt spid="20"/>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0"/>
                                        </p:tgtEl>
                                      </p:cBhvr>
                                    </p:animEffect>
                                    <p:set>
                                      <p:cBhvr>
                                        <p:cTn id="37"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38" restart="whenNotActive" fill="hold" evtFilter="cancelBubble" nodeType="interactiveSeq">
                <p:stCondLst>
                  <p:cond evt="onClick" delay="0">
                    <p:tgtEl>
                      <p:spTgt spid="21"/>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21"/>
                                        </p:tgtEl>
                                      </p:cBhvr>
                                    </p:animEffect>
                                    <p:set>
                                      <p:cBhvr>
                                        <p:cTn id="43"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15" grpId="0" animBg="1"/>
      <p:bldP spid="16" grpId="0" animBg="1"/>
      <p:bldP spid="17" grpId="0" animBg="1"/>
      <p:bldP spid="18" grpId="0" animBg="1"/>
      <p:bldP spid="19" grpId="0" animBg="1"/>
      <p:bldP spid="20" grpId="0" animBg="1"/>
      <p:bldP spid="21"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solidFill>
                  <a:srgbClr val="92D050"/>
                </a:solidFill>
              </a:rPr>
              <a:t>Year 7 </a:t>
            </a:r>
            <a:r>
              <a:rPr lang="en-GB" dirty="0"/>
              <a:t>Stem and Leaf Diagrams</a:t>
            </a:r>
          </a:p>
        </p:txBody>
      </p:sp>
      <p:sp>
        <p:nvSpPr>
          <p:cNvPr id="3" name="Subtitle 2"/>
          <p:cNvSpPr>
            <a:spLocks noGrp="1"/>
          </p:cNvSpPr>
          <p:nvPr>
            <p:ph type="subTitle" idx="1"/>
          </p:nvPr>
        </p:nvSpPr>
        <p:spPr>
          <a:xfrm>
            <a:off x="1079612" y="3645024"/>
            <a:ext cx="6984776" cy="1417712"/>
          </a:xfrm>
        </p:spPr>
        <p:txBody>
          <a:bodyPr>
            <a:normAutofit/>
          </a:bodyPr>
          <a:lstStyle/>
          <a:p>
            <a:r>
              <a:rPr lang="en-GB" sz="2800" dirty="0"/>
              <a:t>Dr J Frost (jfrost@tiffin.kingston.sch.uk) </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0" name="Picture 2" descr="E:\TiffinSchoolLogoSm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212" y="111910"/>
            <a:ext cx="1008112" cy="101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97973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539552" y="1484784"/>
            <a:ext cx="8064896" cy="2304256"/>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9" name="Straight Connector 8"/>
          <p:cNvCxnSpPr/>
          <p:nvPr/>
        </p:nvCxnSpPr>
        <p:spPr>
          <a:xfrm>
            <a:off x="1324860" y="1700808"/>
            <a:ext cx="0" cy="1872208"/>
          </a:xfrm>
          <a:prstGeom prst="line">
            <a:avLst/>
          </a:prstGeom>
        </p:spPr>
        <p:style>
          <a:lnRef idx="3">
            <a:schemeClr val="dk1"/>
          </a:lnRef>
          <a:fillRef idx="0">
            <a:schemeClr val="dk1"/>
          </a:fillRef>
          <a:effectRef idx="2">
            <a:schemeClr val="dk1"/>
          </a:effectRef>
          <a:fontRef idx="minor">
            <a:schemeClr val="tx1"/>
          </a:fontRef>
        </p:style>
      </p:cxnSp>
      <p:sp>
        <p:nvSpPr>
          <p:cNvPr id="10" name="TextBox 9"/>
          <p:cNvSpPr txBox="1"/>
          <p:nvPr/>
        </p:nvSpPr>
        <p:spPr>
          <a:xfrm>
            <a:off x="755576" y="1700808"/>
            <a:ext cx="576064" cy="1938992"/>
          </a:xfrm>
          <a:prstGeom prst="rect">
            <a:avLst/>
          </a:prstGeom>
          <a:noFill/>
        </p:spPr>
        <p:txBody>
          <a:bodyPr wrap="square" rtlCol="0">
            <a:spAutoFit/>
          </a:bodyPr>
          <a:lstStyle/>
          <a:p>
            <a:pPr algn="ctr"/>
            <a:r>
              <a:rPr lang="en-GB" sz="2400" dirty="0"/>
              <a:t>1</a:t>
            </a:r>
          </a:p>
          <a:p>
            <a:pPr algn="ctr"/>
            <a:r>
              <a:rPr lang="en-GB" sz="2400" dirty="0"/>
              <a:t>2</a:t>
            </a:r>
          </a:p>
          <a:p>
            <a:pPr algn="ctr"/>
            <a:r>
              <a:rPr lang="en-GB" sz="2400" dirty="0"/>
              <a:t>3</a:t>
            </a:r>
          </a:p>
          <a:p>
            <a:pPr algn="ctr"/>
            <a:r>
              <a:rPr lang="en-GB" sz="2400" dirty="0"/>
              <a:t>4</a:t>
            </a:r>
          </a:p>
          <a:p>
            <a:pPr algn="ctr"/>
            <a:r>
              <a:rPr lang="en-GB" sz="2400" dirty="0"/>
              <a:t>5</a:t>
            </a:r>
          </a:p>
        </p:txBody>
      </p:sp>
      <p:sp>
        <p:nvSpPr>
          <p:cNvPr id="11" name="TextBox 10"/>
          <p:cNvSpPr txBox="1"/>
          <p:nvPr/>
        </p:nvSpPr>
        <p:spPr>
          <a:xfrm>
            <a:off x="1475656" y="1700808"/>
            <a:ext cx="4248472" cy="1938992"/>
          </a:xfrm>
          <a:prstGeom prst="rect">
            <a:avLst/>
          </a:prstGeom>
          <a:noFill/>
        </p:spPr>
        <p:txBody>
          <a:bodyPr wrap="square" rtlCol="0">
            <a:spAutoFit/>
          </a:bodyPr>
          <a:lstStyle/>
          <a:p>
            <a:r>
              <a:rPr lang="en-GB" sz="2400" dirty="0"/>
              <a:t>4</a:t>
            </a:r>
          </a:p>
          <a:p>
            <a:r>
              <a:rPr lang="en-GB" sz="2400" dirty="0"/>
              <a:t>1  2  4  5</a:t>
            </a:r>
          </a:p>
          <a:p>
            <a:r>
              <a:rPr lang="en-GB" sz="2400" dirty="0"/>
              <a:t>2  5  6  6  6  7  7  8  8</a:t>
            </a:r>
          </a:p>
          <a:p>
            <a:r>
              <a:rPr lang="en-GB" sz="2400" dirty="0"/>
              <a:t>0  1  2  2  4  5  6  7  7  7  7  8</a:t>
            </a:r>
          </a:p>
          <a:p>
            <a:r>
              <a:rPr lang="en-GB" sz="2400" dirty="0"/>
              <a:t>0  1  1  2</a:t>
            </a:r>
          </a:p>
        </p:txBody>
      </p:sp>
      <p:sp>
        <p:nvSpPr>
          <p:cNvPr id="13" name="TextBox 12"/>
          <p:cNvSpPr txBox="1"/>
          <p:nvPr/>
        </p:nvSpPr>
        <p:spPr>
          <a:xfrm>
            <a:off x="5940152" y="2276872"/>
            <a:ext cx="1965145"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dirty="0"/>
              <a:t>Key:</a:t>
            </a:r>
          </a:p>
          <a:p>
            <a:r>
              <a:rPr lang="en-GB" dirty="0"/>
              <a:t>2 | 1 means 2.1cm</a:t>
            </a:r>
          </a:p>
        </p:txBody>
      </p:sp>
      <p:grpSp>
        <p:nvGrpSpPr>
          <p:cNvPr id="14" name="Group 13"/>
          <p:cNvGrpSpPr/>
          <p:nvPr/>
        </p:nvGrpSpPr>
        <p:grpSpPr>
          <a:xfrm>
            <a:off x="0" y="0"/>
            <a:ext cx="9143074" cy="599127"/>
            <a:chOff x="0" y="13335"/>
            <a:chExt cx="9144218" cy="599127"/>
          </a:xfrm>
        </p:grpSpPr>
        <p:sp>
          <p:nvSpPr>
            <p:cNvPr id="15"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Stem and Leaf Diagram</a:t>
              </a:r>
            </a:p>
          </p:txBody>
        </p:sp>
        <p:cxnSp>
          <p:nvCxnSpPr>
            <p:cNvPr id="16" name="Straight Connector 15"/>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17" name="TextBox 16"/>
          <p:cNvSpPr txBox="1"/>
          <p:nvPr/>
        </p:nvSpPr>
        <p:spPr>
          <a:xfrm>
            <a:off x="395536" y="764704"/>
            <a:ext cx="8064896" cy="369332"/>
          </a:xfrm>
          <a:prstGeom prst="rect">
            <a:avLst/>
          </a:prstGeom>
          <a:noFill/>
        </p:spPr>
        <p:txBody>
          <a:bodyPr wrap="square" rtlCol="0">
            <a:spAutoFit/>
          </a:bodyPr>
          <a:lstStyle/>
          <a:p>
            <a:r>
              <a:rPr lang="en-GB" dirty="0"/>
              <a:t>Suppose this “stem and leaf diagram” represents the lengths of beetles. </a:t>
            </a:r>
          </a:p>
        </p:txBody>
      </p:sp>
      <p:grpSp>
        <p:nvGrpSpPr>
          <p:cNvPr id="26" name="Group 25"/>
          <p:cNvGrpSpPr/>
          <p:nvPr/>
        </p:nvGrpSpPr>
        <p:grpSpPr>
          <a:xfrm>
            <a:off x="539552" y="3645024"/>
            <a:ext cx="3312368" cy="2167791"/>
            <a:chOff x="539552" y="3645024"/>
            <a:chExt cx="3312368" cy="2167791"/>
          </a:xfrm>
        </p:grpSpPr>
        <p:sp>
          <p:nvSpPr>
            <p:cNvPr id="20" name="TextBox 19"/>
            <p:cNvSpPr txBox="1"/>
            <p:nvPr/>
          </p:nvSpPr>
          <p:spPr>
            <a:xfrm>
              <a:off x="539552" y="4797152"/>
              <a:ext cx="3312368" cy="1015663"/>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2000" dirty="0"/>
                <a:t>These numbers (known as the ‘stems’) represent the first digit of the number.</a:t>
              </a:r>
            </a:p>
          </p:txBody>
        </p:sp>
        <p:cxnSp>
          <p:nvCxnSpPr>
            <p:cNvPr id="25" name="Straight Arrow Connector 24"/>
            <p:cNvCxnSpPr/>
            <p:nvPr/>
          </p:nvCxnSpPr>
          <p:spPr>
            <a:xfrm flipH="1" flipV="1">
              <a:off x="1115616" y="3645024"/>
              <a:ext cx="576064" cy="1152128"/>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29" name="Group 28"/>
          <p:cNvGrpSpPr/>
          <p:nvPr/>
        </p:nvGrpSpPr>
        <p:grpSpPr>
          <a:xfrm>
            <a:off x="4499992" y="3356992"/>
            <a:ext cx="4176464" cy="2652102"/>
            <a:chOff x="4499992" y="3356992"/>
            <a:chExt cx="4176464" cy="2652102"/>
          </a:xfrm>
        </p:grpSpPr>
        <p:sp>
          <p:nvSpPr>
            <p:cNvPr id="21" name="TextBox 20"/>
            <p:cNvSpPr txBox="1"/>
            <p:nvPr/>
          </p:nvSpPr>
          <p:spPr>
            <a:xfrm>
              <a:off x="4499992" y="5301208"/>
              <a:ext cx="4176464" cy="707886"/>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2000" dirty="0"/>
                <a:t>These numbers (the ‘leaves’) represent the second.</a:t>
              </a:r>
            </a:p>
          </p:txBody>
        </p:sp>
        <p:cxnSp>
          <p:nvCxnSpPr>
            <p:cNvPr id="28" name="Straight Arrow Connector 27"/>
            <p:cNvCxnSpPr>
              <a:stCxn id="21" idx="0"/>
            </p:cNvCxnSpPr>
            <p:nvPr/>
          </p:nvCxnSpPr>
          <p:spPr>
            <a:xfrm flipH="1" flipV="1">
              <a:off x="4788024" y="3356992"/>
              <a:ext cx="1800200" cy="1944216"/>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32" name="Group 31"/>
          <p:cNvGrpSpPr/>
          <p:nvPr/>
        </p:nvGrpSpPr>
        <p:grpSpPr>
          <a:xfrm>
            <a:off x="6588224" y="1340768"/>
            <a:ext cx="2304256" cy="864096"/>
            <a:chOff x="6588224" y="1340768"/>
            <a:chExt cx="2304256" cy="864096"/>
          </a:xfrm>
        </p:grpSpPr>
        <p:sp>
          <p:nvSpPr>
            <p:cNvPr id="22" name="TextBox 21"/>
            <p:cNvSpPr txBox="1"/>
            <p:nvPr/>
          </p:nvSpPr>
          <p:spPr>
            <a:xfrm>
              <a:off x="6588224" y="1340768"/>
              <a:ext cx="2304256"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dirty="0"/>
                <a:t>The key tells us how two digits combine.</a:t>
              </a:r>
            </a:p>
          </p:txBody>
        </p:sp>
        <p:cxnSp>
          <p:nvCxnSpPr>
            <p:cNvPr id="31" name="Straight Arrow Connector 30"/>
            <p:cNvCxnSpPr>
              <a:stCxn id="22" idx="2"/>
            </p:cNvCxnSpPr>
            <p:nvPr/>
          </p:nvCxnSpPr>
          <p:spPr>
            <a:xfrm flipH="1">
              <a:off x="7380312" y="1925543"/>
              <a:ext cx="360040" cy="279321"/>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grpSp>
        <p:nvGrpSpPr>
          <p:cNvPr id="35" name="Group 34"/>
          <p:cNvGrpSpPr/>
          <p:nvPr/>
        </p:nvGrpSpPr>
        <p:grpSpPr>
          <a:xfrm>
            <a:off x="2195736" y="3172570"/>
            <a:ext cx="3024336" cy="1376620"/>
            <a:chOff x="2195736" y="3172570"/>
            <a:chExt cx="3024336" cy="1376620"/>
          </a:xfrm>
        </p:grpSpPr>
        <p:sp>
          <p:nvSpPr>
            <p:cNvPr id="19" name="TextBox 18"/>
            <p:cNvSpPr txBox="1"/>
            <p:nvPr/>
          </p:nvSpPr>
          <p:spPr>
            <a:xfrm>
              <a:off x="2195736" y="4149080"/>
              <a:ext cx="3024336" cy="40011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2000" dirty="0"/>
                <a:t>Value represented = 4.5cm</a:t>
              </a:r>
            </a:p>
          </p:txBody>
        </p:sp>
        <p:cxnSp>
          <p:nvCxnSpPr>
            <p:cNvPr id="34" name="Straight Arrow Connector 33"/>
            <p:cNvCxnSpPr>
              <a:stCxn id="19" idx="0"/>
            </p:cNvCxnSpPr>
            <p:nvPr/>
          </p:nvCxnSpPr>
          <p:spPr>
            <a:xfrm flipH="1" flipV="1">
              <a:off x="3132814" y="3172570"/>
              <a:ext cx="575090" cy="976510"/>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
        <p:nvSpPr>
          <p:cNvPr id="23" name="Rectangle 22"/>
          <p:cNvSpPr/>
          <p:nvPr/>
        </p:nvSpPr>
        <p:spPr>
          <a:xfrm>
            <a:off x="4427984" y="4149080"/>
            <a:ext cx="792087" cy="432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grpSp>
        <p:nvGrpSpPr>
          <p:cNvPr id="36" name="Group 35"/>
          <p:cNvGrpSpPr/>
          <p:nvPr/>
        </p:nvGrpSpPr>
        <p:grpSpPr>
          <a:xfrm>
            <a:off x="5580112" y="3284985"/>
            <a:ext cx="3024336" cy="1016822"/>
            <a:chOff x="5796136" y="1196753"/>
            <a:chExt cx="3024336" cy="1016822"/>
          </a:xfrm>
        </p:grpSpPr>
        <p:sp>
          <p:nvSpPr>
            <p:cNvPr id="37" name="TextBox 36"/>
            <p:cNvSpPr txBox="1"/>
            <p:nvPr/>
          </p:nvSpPr>
          <p:spPr>
            <a:xfrm>
              <a:off x="6516216" y="1628800"/>
              <a:ext cx="2304256"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dirty="0"/>
                <a:t>The ‘leaves’ must be in order.</a:t>
              </a:r>
            </a:p>
          </p:txBody>
        </p:sp>
        <p:cxnSp>
          <p:nvCxnSpPr>
            <p:cNvPr id="38" name="Straight Arrow Connector 37"/>
            <p:cNvCxnSpPr>
              <a:stCxn id="37" idx="1"/>
            </p:cNvCxnSpPr>
            <p:nvPr/>
          </p:nvCxnSpPr>
          <p:spPr>
            <a:xfrm flipH="1" flipV="1">
              <a:off x="5796136" y="1196753"/>
              <a:ext cx="720080" cy="724435"/>
            </a:xfrm>
            <a:prstGeom prst="straightConnector1">
              <a:avLst/>
            </a:prstGeom>
            <a:ln>
              <a:tailEnd type="arrow"/>
            </a:ln>
          </p:spPr>
          <p:style>
            <a:lnRef idx="3">
              <a:schemeClr val="dk1"/>
            </a:lnRef>
            <a:fillRef idx="0">
              <a:schemeClr val="dk1"/>
            </a:fillRef>
            <a:effectRef idx="2">
              <a:schemeClr val="dk1"/>
            </a:effectRef>
            <a:fontRef idx="minor">
              <a:schemeClr val="tx1"/>
            </a:fontRef>
          </p:style>
        </p:cxn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fade">
                                      <p:cBhvr>
                                        <p:cTn id="7" dur="1000"/>
                                        <p:tgtEl>
                                          <p:spTgt spid="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
                                        </p:tgtEl>
                                        <p:attrNameLst>
                                          <p:attrName>style.visibility</p:attrName>
                                        </p:attrNameLst>
                                      </p:cBhvr>
                                      <p:to>
                                        <p:strVal val="visible"/>
                                      </p:to>
                                    </p:set>
                                    <p:animEffect transition="in" filter="fade">
                                      <p:cBhvr>
                                        <p:cTn id="12" dur="1000"/>
                                        <p:tgtEl>
                                          <p:spTgt spid="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2"/>
                                        </p:tgtEl>
                                        <p:attrNameLst>
                                          <p:attrName>style.visibility</p:attrName>
                                        </p:attrNameLst>
                                      </p:cBhvr>
                                      <p:to>
                                        <p:strVal val="visible"/>
                                      </p:to>
                                    </p:set>
                                    <p:animEffect transition="in" filter="fade">
                                      <p:cBhvr>
                                        <p:cTn id="17" dur="1000"/>
                                        <p:tgtEl>
                                          <p:spTgt spid="3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6"/>
                                        </p:tgtEl>
                                        <p:attrNameLst>
                                          <p:attrName>style.visibility</p:attrName>
                                        </p:attrNameLst>
                                      </p:cBhvr>
                                      <p:to>
                                        <p:strVal val="visible"/>
                                      </p:to>
                                    </p:set>
                                    <p:animEffect transition="in" filter="fade">
                                      <p:cBhvr>
                                        <p:cTn id="22" dur="10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seq concurrent="1" nextAc="seek">
              <p:cTn id="23" restart="whenNotActive" fill="hold" evtFilter="cancelBubble" nodeType="interactiveSeq">
                <p:stCondLst>
                  <p:cond evt="onClick" delay="0">
                    <p:tgtEl>
                      <p:spTgt spid="23"/>
                    </p:tgtEl>
                  </p:cond>
                </p:stCondLst>
                <p:endSync evt="end" delay="0">
                  <p:rtn val="all"/>
                </p:endSync>
                <p:childTnLst>
                  <p:par>
                    <p:cTn id="24" fill="hold">
                      <p:stCondLst>
                        <p:cond delay="0"/>
                      </p:stCondLst>
                      <p:childTnLst>
                        <p:par>
                          <p:cTn id="25" fill="hold">
                            <p:stCondLst>
                              <p:cond delay="0"/>
                            </p:stCondLst>
                            <p:childTnLst>
                              <p:par>
                                <p:cTn id="26" presetID="10" presetClass="exit" presetSubtype="0" fill="hold" grpId="0" nodeType="clickEffect">
                                  <p:stCondLst>
                                    <p:cond delay="0"/>
                                  </p:stCondLst>
                                  <p:childTnLst>
                                    <p:animEffect transition="out" filter="fade">
                                      <p:cBhvr>
                                        <p:cTn id="27" dur="500"/>
                                        <p:tgtEl>
                                          <p:spTgt spid="23"/>
                                        </p:tgtEl>
                                      </p:cBhvr>
                                    </p:animEffect>
                                    <p:set>
                                      <p:cBhvr>
                                        <p:cTn id="28"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2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Example</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95536" y="836712"/>
            <a:ext cx="8424936" cy="1200329"/>
          </a:xfrm>
          <a:prstGeom prst="rect">
            <a:avLst/>
          </a:prstGeom>
          <a:noFill/>
        </p:spPr>
        <p:txBody>
          <a:bodyPr wrap="square" rtlCol="0">
            <a:spAutoFit/>
          </a:bodyPr>
          <a:lstStyle/>
          <a:p>
            <a:r>
              <a:rPr lang="en-GB" dirty="0"/>
              <a:t>Here are the weights of a group of cats. Draw a stem-and-leaf diagram to represent this data.</a:t>
            </a:r>
          </a:p>
          <a:p>
            <a:endParaRPr lang="en-GB" dirty="0"/>
          </a:p>
          <a:p>
            <a:r>
              <a:rPr lang="en-GB" b="1" dirty="0"/>
              <a:t>36kg     15kg     35kg    50kg    11kg   36kg    38kg    47kg    12kg   30kg   18kg   57kg  </a:t>
            </a:r>
          </a:p>
        </p:txBody>
      </p:sp>
      <p:cxnSp>
        <p:nvCxnSpPr>
          <p:cNvPr id="7" name="Straight Connector 6"/>
          <p:cNvCxnSpPr/>
          <p:nvPr/>
        </p:nvCxnSpPr>
        <p:spPr>
          <a:xfrm>
            <a:off x="1547664" y="2708920"/>
            <a:ext cx="0" cy="288032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827584" y="3284984"/>
            <a:ext cx="4104456"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827584" y="3861048"/>
            <a:ext cx="4104456" cy="0"/>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899592" y="2708920"/>
            <a:ext cx="576064" cy="2954655"/>
          </a:xfrm>
          <a:prstGeom prst="rect">
            <a:avLst/>
          </a:prstGeom>
          <a:noFill/>
        </p:spPr>
        <p:txBody>
          <a:bodyPr wrap="square" rtlCol="0">
            <a:spAutoFit/>
          </a:bodyPr>
          <a:lstStyle/>
          <a:p>
            <a:pPr algn="ctr"/>
            <a:r>
              <a:rPr lang="en-GB" sz="2400" dirty="0"/>
              <a:t>1</a:t>
            </a:r>
          </a:p>
          <a:p>
            <a:pPr algn="ctr"/>
            <a:endParaRPr lang="en-GB" sz="1600" dirty="0"/>
          </a:p>
          <a:p>
            <a:pPr algn="ctr"/>
            <a:r>
              <a:rPr lang="en-GB" sz="2400" dirty="0"/>
              <a:t>2</a:t>
            </a:r>
          </a:p>
          <a:p>
            <a:pPr algn="ctr"/>
            <a:endParaRPr lang="en-GB" sz="1600" dirty="0"/>
          </a:p>
          <a:p>
            <a:pPr algn="ctr"/>
            <a:r>
              <a:rPr lang="en-GB" sz="2400" dirty="0"/>
              <a:t>3</a:t>
            </a:r>
          </a:p>
          <a:p>
            <a:pPr algn="ctr"/>
            <a:endParaRPr lang="en-GB" sz="1600" dirty="0"/>
          </a:p>
          <a:p>
            <a:pPr algn="ctr"/>
            <a:r>
              <a:rPr lang="en-GB" sz="2400" dirty="0"/>
              <a:t>4</a:t>
            </a:r>
          </a:p>
          <a:p>
            <a:pPr algn="ctr"/>
            <a:endParaRPr lang="en-GB" sz="1600" dirty="0"/>
          </a:p>
          <a:p>
            <a:pPr algn="ctr"/>
            <a:r>
              <a:rPr lang="en-GB" sz="2400" dirty="0"/>
              <a:t>5</a:t>
            </a:r>
          </a:p>
        </p:txBody>
      </p:sp>
      <p:cxnSp>
        <p:nvCxnSpPr>
          <p:cNvPr id="14" name="Straight Connector 13"/>
          <p:cNvCxnSpPr/>
          <p:nvPr/>
        </p:nvCxnSpPr>
        <p:spPr>
          <a:xfrm>
            <a:off x="827584" y="4437112"/>
            <a:ext cx="4104456"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827584" y="5085184"/>
            <a:ext cx="4104456"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1691680" y="2708920"/>
            <a:ext cx="4392488" cy="2954655"/>
          </a:xfrm>
          <a:prstGeom prst="rect">
            <a:avLst/>
          </a:prstGeom>
          <a:noFill/>
        </p:spPr>
        <p:txBody>
          <a:bodyPr wrap="square" rtlCol="0">
            <a:spAutoFit/>
          </a:bodyPr>
          <a:lstStyle/>
          <a:p>
            <a:r>
              <a:rPr lang="en-GB" sz="2400" dirty="0"/>
              <a:t>1    2    5    8</a:t>
            </a:r>
          </a:p>
          <a:p>
            <a:endParaRPr lang="en-GB" sz="1600" dirty="0"/>
          </a:p>
          <a:p>
            <a:endParaRPr lang="en-GB" sz="2400" dirty="0"/>
          </a:p>
          <a:p>
            <a:endParaRPr lang="en-GB" sz="1600" dirty="0"/>
          </a:p>
          <a:p>
            <a:r>
              <a:rPr lang="en-GB" sz="2400" dirty="0"/>
              <a:t>0     5    6    6    8</a:t>
            </a:r>
          </a:p>
          <a:p>
            <a:endParaRPr lang="en-GB" sz="1600" dirty="0"/>
          </a:p>
          <a:p>
            <a:r>
              <a:rPr lang="en-GB" sz="2400" dirty="0"/>
              <a:t>7</a:t>
            </a:r>
          </a:p>
          <a:p>
            <a:endParaRPr lang="en-GB" sz="1600" dirty="0"/>
          </a:p>
          <a:p>
            <a:r>
              <a:rPr lang="en-GB" sz="2400" dirty="0"/>
              <a:t>0   7</a:t>
            </a:r>
          </a:p>
        </p:txBody>
      </p:sp>
      <p:sp>
        <p:nvSpPr>
          <p:cNvPr id="18" name="Rectangle 17"/>
          <p:cNvSpPr/>
          <p:nvPr/>
        </p:nvSpPr>
        <p:spPr>
          <a:xfrm>
            <a:off x="1691680" y="2708920"/>
            <a:ext cx="2520280" cy="432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7" name="Rectangle 26"/>
          <p:cNvSpPr/>
          <p:nvPr/>
        </p:nvSpPr>
        <p:spPr>
          <a:xfrm>
            <a:off x="1691680" y="3356992"/>
            <a:ext cx="2520280" cy="432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1691680" y="3933056"/>
            <a:ext cx="2520280" cy="432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9" name="Rectangle 28"/>
          <p:cNvSpPr/>
          <p:nvPr/>
        </p:nvSpPr>
        <p:spPr>
          <a:xfrm>
            <a:off x="1691680" y="4581128"/>
            <a:ext cx="2520280" cy="432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0" name="Rectangle 29"/>
          <p:cNvSpPr/>
          <p:nvPr/>
        </p:nvSpPr>
        <p:spPr>
          <a:xfrm>
            <a:off x="1691680" y="5157192"/>
            <a:ext cx="2520280" cy="432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1" name="Rectangle 30"/>
          <p:cNvSpPr/>
          <p:nvPr/>
        </p:nvSpPr>
        <p:spPr>
          <a:xfrm>
            <a:off x="971600" y="2708920"/>
            <a:ext cx="432048" cy="29523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2" name="TextBox 31"/>
          <p:cNvSpPr txBox="1"/>
          <p:nvPr/>
        </p:nvSpPr>
        <p:spPr>
          <a:xfrm>
            <a:off x="5652120" y="2924944"/>
            <a:ext cx="1965145"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dirty="0"/>
              <a:t>Key:</a:t>
            </a:r>
          </a:p>
          <a:p>
            <a:r>
              <a:rPr lang="en-GB" dirty="0"/>
              <a:t>3 | 8 means 38kg</a:t>
            </a:r>
          </a:p>
        </p:txBody>
      </p:sp>
      <p:sp>
        <p:nvSpPr>
          <p:cNvPr id="33" name="Rectangle 32"/>
          <p:cNvSpPr/>
          <p:nvPr/>
        </p:nvSpPr>
        <p:spPr>
          <a:xfrm>
            <a:off x="5652120" y="3284984"/>
            <a:ext cx="1973181" cy="2771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4" name="TextBox 33"/>
          <p:cNvSpPr txBox="1"/>
          <p:nvPr/>
        </p:nvSpPr>
        <p:spPr>
          <a:xfrm>
            <a:off x="5220072" y="4437112"/>
            <a:ext cx="3816424" cy="2308324"/>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dirty="0"/>
              <a:t>What do you think are the advantages of displaying data in a stem-and-leaf diagram?</a:t>
            </a:r>
          </a:p>
          <a:p>
            <a:endParaRPr lang="en-GB" dirty="0"/>
          </a:p>
          <a:p>
            <a:pPr>
              <a:buFont typeface="Arial" pitchFamily="34" charset="0"/>
              <a:buChar char="•"/>
            </a:pPr>
            <a:r>
              <a:rPr lang="en-GB" b="1" dirty="0"/>
              <a:t>Shows how the data is spread out.</a:t>
            </a:r>
          </a:p>
          <a:p>
            <a:pPr>
              <a:buFont typeface="Arial" pitchFamily="34" charset="0"/>
              <a:buChar char="•"/>
            </a:pPr>
            <a:r>
              <a:rPr lang="en-GB" b="1" dirty="0"/>
              <a:t>Identifies gaps in the values.</a:t>
            </a:r>
          </a:p>
          <a:p>
            <a:pPr>
              <a:buFont typeface="Arial" pitchFamily="34" charset="0"/>
              <a:buChar char="•"/>
            </a:pPr>
            <a:r>
              <a:rPr lang="en-GB" b="1" dirty="0"/>
              <a:t>All the original data is preserved (i.e. we don’t ‘summarise’ in any way).</a:t>
            </a:r>
          </a:p>
        </p:txBody>
      </p:sp>
      <p:sp>
        <p:nvSpPr>
          <p:cNvPr id="35" name="Rectangle 34"/>
          <p:cNvSpPr/>
          <p:nvPr/>
        </p:nvSpPr>
        <p:spPr>
          <a:xfrm>
            <a:off x="5220072" y="5301208"/>
            <a:ext cx="3816424" cy="141277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8" restart="whenNotActive" fill="hold" evtFilter="cancelBubble" nodeType="interactiveSeq">
                <p:stCondLst>
                  <p:cond evt="onClick" delay="0">
                    <p:tgtEl>
                      <p:spTgt spid="27"/>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7"/>
                                        </p:tgtEl>
                                      </p:cBhvr>
                                    </p:animEffect>
                                    <p:set>
                                      <p:cBhvr>
                                        <p:cTn id="13"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14" restart="whenNotActive" fill="hold" evtFilter="cancelBubble" nodeType="interactiveSeq">
                <p:stCondLst>
                  <p:cond evt="onClick" delay="0">
                    <p:tgtEl>
                      <p:spTgt spid="28"/>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8"/>
                                        </p:tgtEl>
                                      </p:cBhvr>
                                    </p:animEffect>
                                    <p:set>
                                      <p:cBhvr>
                                        <p:cTn id="19"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20" restart="whenNotActive" fill="hold" evtFilter="cancelBubble" nodeType="interactiveSeq">
                <p:stCondLst>
                  <p:cond evt="onClick" delay="0">
                    <p:tgtEl>
                      <p:spTgt spid="29"/>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9"/>
                                        </p:tgtEl>
                                      </p:cBhvr>
                                    </p:animEffect>
                                    <p:set>
                                      <p:cBhvr>
                                        <p:cTn id="25"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seq concurrent="1" nextAc="seek">
              <p:cTn id="26" restart="whenNotActive" fill="hold" evtFilter="cancelBubble" nodeType="interactiveSeq">
                <p:stCondLst>
                  <p:cond evt="onClick" delay="0">
                    <p:tgtEl>
                      <p:spTgt spid="30"/>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30"/>
                                        </p:tgtEl>
                                      </p:cBhvr>
                                    </p:animEffect>
                                    <p:set>
                                      <p:cBhvr>
                                        <p:cTn id="31" dur="1" fill="hold">
                                          <p:stCondLst>
                                            <p:cond delay="499"/>
                                          </p:stCondLst>
                                        </p:cTn>
                                        <p:tgtEl>
                                          <p:spTgt spid="30"/>
                                        </p:tgtEl>
                                        <p:attrNameLst>
                                          <p:attrName>style.visibility</p:attrName>
                                        </p:attrNameLst>
                                      </p:cBhvr>
                                      <p:to>
                                        <p:strVal val="hidden"/>
                                      </p:to>
                                    </p:set>
                                  </p:childTnLst>
                                </p:cTn>
                              </p:par>
                            </p:childTnLst>
                          </p:cTn>
                        </p:par>
                      </p:childTnLst>
                    </p:cTn>
                  </p:par>
                </p:childTnLst>
              </p:cTn>
              <p:nextCondLst>
                <p:cond evt="onClick" delay="0">
                  <p:tgtEl>
                    <p:spTgt spid="30"/>
                  </p:tgtEl>
                </p:cond>
              </p:nextCondLst>
            </p:seq>
            <p:seq concurrent="1" nextAc="seek">
              <p:cTn id="32" restart="whenNotActive" fill="hold" evtFilter="cancelBubble" nodeType="interactiveSeq">
                <p:stCondLst>
                  <p:cond evt="onClick" delay="0">
                    <p:tgtEl>
                      <p:spTgt spid="31"/>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31"/>
                                        </p:tgtEl>
                                      </p:cBhvr>
                                    </p:animEffect>
                                    <p:set>
                                      <p:cBhvr>
                                        <p:cTn id="37" dur="1" fill="hold">
                                          <p:stCondLst>
                                            <p:cond delay="499"/>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31"/>
                  </p:tgtEl>
                </p:cond>
              </p:nextCondLst>
            </p:seq>
            <p:seq concurrent="1" nextAc="seek">
              <p:cTn id="38" restart="whenNotActive" fill="hold" evtFilter="cancelBubble" nodeType="interactiveSeq">
                <p:stCondLst>
                  <p:cond evt="onClick" delay="0">
                    <p:tgtEl>
                      <p:spTgt spid="33"/>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33"/>
                                        </p:tgtEl>
                                      </p:cBhvr>
                                    </p:animEffect>
                                    <p:set>
                                      <p:cBhvr>
                                        <p:cTn id="43" dur="1" fill="hold">
                                          <p:stCondLst>
                                            <p:cond delay="499"/>
                                          </p:stCondLst>
                                        </p:cTn>
                                        <p:tgtEl>
                                          <p:spTgt spid="33"/>
                                        </p:tgtEl>
                                        <p:attrNameLst>
                                          <p:attrName>style.visibility</p:attrName>
                                        </p:attrNameLst>
                                      </p:cBhvr>
                                      <p:to>
                                        <p:strVal val="hidden"/>
                                      </p:to>
                                    </p:set>
                                  </p:childTnLst>
                                </p:cTn>
                              </p:par>
                              <p:par>
                                <p:cTn id="44" presetID="1" presetClass="entr" presetSubtype="0" fill="hold" nodeType="withEffect">
                                  <p:stCondLst>
                                    <p:cond delay="0"/>
                                  </p:stCondLst>
                                  <p:childTnLst>
                                    <p:set>
                                      <p:cBhvr>
                                        <p:cTn id="45" dur="1" fill="hold">
                                          <p:stCondLst>
                                            <p:cond delay="0"/>
                                          </p:stCondLst>
                                        </p:cTn>
                                        <p:tgtEl>
                                          <p:spTgt spid="34"/>
                                        </p:tgtEl>
                                        <p:attrNameLst>
                                          <p:attrName>style.visibility</p:attrName>
                                        </p:attrNameLst>
                                      </p:cBhvr>
                                      <p:to>
                                        <p:strVal val="visible"/>
                                      </p:to>
                                    </p:set>
                                  </p:childTnLst>
                                </p:cTn>
                              </p:par>
                              <p:par>
                                <p:cTn id="46" presetID="1" presetClass="entr" presetSubtype="0" fill="hold" grpId="1" nodeType="withEffect">
                                  <p:stCondLst>
                                    <p:cond delay="0"/>
                                  </p:stCondLst>
                                  <p:childTnLst>
                                    <p:set>
                                      <p:cBhvr>
                                        <p:cTn id="47" dur="1" fill="hold">
                                          <p:stCondLst>
                                            <p:cond delay="0"/>
                                          </p:stCondLst>
                                        </p:cTn>
                                        <p:tgtEl>
                                          <p:spTgt spid="35"/>
                                        </p:tgtEl>
                                        <p:attrNameLst>
                                          <p:attrName>style.visibility</p:attrName>
                                        </p:attrNameLst>
                                      </p:cBhvr>
                                      <p:to>
                                        <p:strVal val="visible"/>
                                      </p:to>
                                    </p:set>
                                  </p:childTnLst>
                                </p:cTn>
                              </p:par>
                            </p:childTnLst>
                          </p:cTn>
                        </p:par>
                      </p:childTnLst>
                    </p:cTn>
                  </p:par>
                </p:childTnLst>
              </p:cTn>
              <p:nextCondLst>
                <p:cond evt="onClick" delay="0">
                  <p:tgtEl>
                    <p:spTgt spid="33"/>
                  </p:tgtEl>
                </p:cond>
              </p:nextCondLst>
            </p:seq>
            <p:seq concurrent="1" nextAc="seek">
              <p:cTn id="48" restart="whenNotActive" fill="hold" evtFilter="cancelBubble" nodeType="interactiveSeq">
                <p:stCondLst>
                  <p:cond evt="onClick" delay="0">
                    <p:tgtEl>
                      <p:spTgt spid="35"/>
                    </p:tgtEl>
                  </p:cond>
                </p:stCondLst>
                <p:endSync evt="end" delay="0">
                  <p:rtn val="all"/>
                </p:endSync>
                <p:childTnLst>
                  <p:par>
                    <p:cTn id="49" fill="hold">
                      <p:stCondLst>
                        <p:cond delay="0"/>
                      </p:stCondLst>
                      <p:childTnLst>
                        <p:par>
                          <p:cTn id="50" fill="hold">
                            <p:stCondLst>
                              <p:cond delay="0"/>
                            </p:stCondLst>
                            <p:childTnLst>
                              <p:par>
                                <p:cTn id="51" presetID="10" presetClass="exit" presetSubtype="0" fill="hold" grpId="0" nodeType="clickEffect">
                                  <p:stCondLst>
                                    <p:cond delay="0"/>
                                  </p:stCondLst>
                                  <p:childTnLst>
                                    <p:animEffect transition="out" filter="fade">
                                      <p:cBhvr>
                                        <p:cTn id="52" dur="500"/>
                                        <p:tgtEl>
                                          <p:spTgt spid="35"/>
                                        </p:tgtEl>
                                      </p:cBhvr>
                                    </p:animEffect>
                                    <p:set>
                                      <p:cBhvr>
                                        <p:cTn id="53" dur="1" fill="hold">
                                          <p:stCondLst>
                                            <p:cond delay="499"/>
                                          </p:stCondLst>
                                        </p:cTn>
                                        <p:tgtEl>
                                          <p:spTgt spid="35"/>
                                        </p:tgtEl>
                                        <p:attrNameLst>
                                          <p:attrName>style.visibility</p:attrName>
                                        </p:attrNameLst>
                                      </p:cBhvr>
                                      <p:to>
                                        <p:strVal val="hidden"/>
                                      </p:to>
                                    </p:set>
                                  </p:childTnLst>
                                </p:cTn>
                              </p:par>
                            </p:childTnLst>
                          </p:cTn>
                        </p:par>
                      </p:childTnLst>
                    </p:cTn>
                  </p:par>
                </p:childTnLst>
              </p:cTn>
              <p:nextCondLst>
                <p:cond evt="onClick" delay="0">
                  <p:tgtEl>
                    <p:spTgt spid="35"/>
                  </p:tgtEl>
                </p:cond>
              </p:nextCondLst>
            </p:seq>
          </p:childTnLst>
        </p:cTn>
      </p:par>
    </p:tnLst>
    <p:bldLst>
      <p:bldP spid="18" grpId="0" animBg="1"/>
      <p:bldP spid="27" grpId="0" animBg="1"/>
      <p:bldP spid="28" grpId="0" animBg="1"/>
      <p:bldP spid="29" grpId="0" animBg="1"/>
      <p:bldP spid="30" grpId="0" animBg="1"/>
      <p:bldP spid="31" grpId="0" animBg="1"/>
      <p:bldP spid="33" grpId="0" animBg="1"/>
      <p:bldP spid="35" grpId="0" animBg="1"/>
      <p:bldP spid="35"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Your turn</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251520" y="836712"/>
            <a:ext cx="8784976" cy="1200329"/>
          </a:xfrm>
          <a:prstGeom prst="rect">
            <a:avLst/>
          </a:prstGeom>
          <a:noFill/>
        </p:spPr>
        <p:txBody>
          <a:bodyPr wrap="square" rtlCol="0">
            <a:spAutoFit/>
          </a:bodyPr>
          <a:lstStyle/>
          <a:p>
            <a:r>
              <a:rPr lang="en-GB" dirty="0"/>
              <a:t>Here is the brain diameter of a number of members of 8IW. Draw a stem and leaf diagram representing this data.</a:t>
            </a:r>
          </a:p>
          <a:p>
            <a:endParaRPr lang="en-GB" dirty="0"/>
          </a:p>
          <a:p>
            <a:r>
              <a:rPr lang="en-GB" b="1" dirty="0"/>
              <a:t>1.3cm    2.1cm     5.3cm    2.0cm     1.7cm      4.2cm     3.3cm    3.2cm   1.3cm    4.6cm   1.9cm</a:t>
            </a:r>
          </a:p>
        </p:txBody>
      </p:sp>
      <p:cxnSp>
        <p:nvCxnSpPr>
          <p:cNvPr id="7" name="Straight Connector 6"/>
          <p:cNvCxnSpPr/>
          <p:nvPr/>
        </p:nvCxnSpPr>
        <p:spPr>
          <a:xfrm>
            <a:off x="1524769" y="2249995"/>
            <a:ext cx="0" cy="2880320"/>
          </a:xfrm>
          <a:prstGeom prst="line">
            <a:avLst/>
          </a:prstGeom>
        </p:spPr>
        <p:style>
          <a:lnRef idx="3">
            <a:schemeClr val="dk1"/>
          </a:lnRef>
          <a:fillRef idx="0">
            <a:schemeClr val="dk1"/>
          </a:fillRef>
          <a:effectRef idx="2">
            <a:schemeClr val="dk1"/>
          </a:effectRef>
          <a:fontRef idx="minor">
            <a:schemeClr val="tx1"/>
          </a:fontRef>
        </p:style>
      </p:cxnSp>
      <p:cxnSp>
        <p:nvCxnSpPr>
          <p:cNvPr id="9" name="Straight Connector 8"/>
          <p:cNvCxnSpPr/>
          <p:nvPr/>
        </p:nvCxnSpPr>
        <p:spPr>
          <a:xfrm>
            <a:off x="804689" y="2826059"/>
            <a:ext cx="4104456" cy="0"/>
          </a:xfrm>
          <a:prstGeom prst="line">
            <a:avLst/>
          </a:prstGeom>
        </p:spPr>
        <p:style>
          <a:lnRef idx="3">
            <a:schemeClr val="dk1"/>
          </a:lnRef>
          <a:fillRef idx="0">
            <a:schemeClr val="dk1"/>
          </a:fillRef>
          <a:effectRef idx="2">
            <a:schemeClr val="dk1"/>
          </a:effectRef>
          <a:fontRef idx="minor">
            <a:schemeClr val="tx1"/>
          </a:fontRef>
        </p:style>
      </p:cxnSp>
      <p:cxnSp>
        <p:nvCxnSpPr>
          <p:cNvPr id="12" name="Straight Connector 11"/>
          <p:cNvCxnSpPr/>
          <p:nvPr/>
        </p:nvCxnSpPr>
        <p:spPr>
          <a:xfrm>
            <a:off x="804689" y="3402123"/>
            <a:ext cx="4104456" cy="0"/>
          </a:xfrm>
          <a:prstGeom prst="line">
            <a:avLst/>
          </a:prstGeom>
        </p:spPr>
        <p:style>
          <a:lnRef idx="3">
            <a:schemeClr val="dk1"/>
          </a:lnRef>
          <a:fillRef idx="0">
            <a:schemeClr val="dk1"/>
          </a:fillRef>
          <a:effectRef idx="2">
            <a:schemeClr val="dk1"/>
          </a:effectRef>
          <a:fontRef idx="minor">
            <a:schemeClr val="tx1"/>
          </a:fontRef>
        </p:style>
      </p:cxnSp>
      <p:sp>
        <p:nvSpPr>
          <p:cNvPr id="13" name="TextBox 12"/>
          <p:cNvSpPr txBox="1"/>
          <p:nvPr/>
        </p:nvSpPr>
        <p:spPr>
          <a:xfrm>
            <a:off x="876697" y="2249995"/>
            <a:ext cx="576064" cy="2954655"/>
          </a:xfrm>
          <a:prstGeom prst="rect">
            <a:avLst/>
          </a:prstGeom>
          <a:noFill/>
        </p:spPr>
        <p:txBody>
          <a:bodyPr wrap="square" rtlCol="0">
            <a:spAutoFit/>
          </a:bodyPr>
          <a:lstStyle/>
          <a:p>
            <a:pPr algn="ctr"/>
            <a:r>
              <a:rPr lang="en-GB" sz="2400" dirty="0"/>
              <a:t>1</a:t>
            </a:r>
          </a:p>
          <a:p>
            <a:pPr algn="ctr"/>
            <a:endParaRPr lang="en-GB" sz="1600" dirty="0"/>
          </a:p>
          <a:p>
            <a:pPr algn="ctr"/>
            <a:r>
              <a:rPr lang="en-GB" sz="2400" dirty="0"/>
              <a:t>2</a:t>
            </a:r>
          </a:p>
          <a:p>
            <a:pPr algn="ctr"/>
            <a:endParaRPr lang="en-GB" sz="1600" dirty="0"/>
          </a:p>
          <a:p>
            <a:pPr algn="ctr"/>
            <a:r>
              <a:rPr lang="en-GB" sz="2400" dirty="0"/>
              <a:t>3</a:t>
            </a:r>
          </a:p>
          <a:p>
            <a:pPr algn="ctr"/>
            <a:endParaRPr lang="en-GB" sz="1600" dirty="0"/>
          </a:p>
          <a:p>
            <a:pPr algn="ctr"/>
            <a:r>
              <a:rPr lang="en-GB" sz="2400" dirty="0"/>
              <a:t>4</a:t>
            </a:r>
          </a:p>
          <a:p>
            <a:pPr algn="ctr"/>
            <a:endParaRPr lang="en-GB" sz="1600" dirty="0"/>
          </a:p>
          <a:p>
            <a:pPr algn="ctr"/>
            <a:r>
              <a:rPr lang="en-GB" sz="2400" dirty="0"/>
              <a:t>5</a:t>
            </a:r>
          </a:p>
        </p:txBody>
      </p:sp>
      <p:cxnSp>
        <p:nvCxnSpPr>
          <p:cNvPr id="14" name="Straight Connector 13"/>
          <p:cNvCxnSpPr/>
          <p:nvPr/>
        </p:nvCxnSpPr>
        <p:spPr>
          <a:xfrm>
            <a:off x="804689" y="3978187"/>
            <a:ext cx="4104456" cy="0"/>
          </a:xfrm>
          <a:prstGeom prst="line">
            <a:avLst/>
          </a:prstGeom>
        </p:spPr>
        <p:style>
          <a:lnRef idx="3">
            <a:schemeClr val="dk1"/>
          </a:lnRef>
          <a:fillRef idx="0">
            <a:schemeClr val="dk1"/>
          </a:fillRef>
          <a:effectRef idx="2">
            <a:schemeClr val="dk1"/>
          </a:effectRef>
          <a:fontRef idx="minor">
            <a:schemeClr val="tx1"/>
          </a:fontRef>
        </p:style>
      </p:cxnSp>
      <p:cxnSp>
        <p:nvCxnSpPr>
          <p:cNvPr id="15" name="Straight Connector 14"/>
          <p:cNvCxnSpPr/>
          <p:nvPr/>
        </p:nvCxnSpPr>
        <p:spPr>
          <a:xfrm>
            <a:off x="804689" y="4626259"/>
            <a:ext cx="4104456" cy="0"/>
          </a:xfrm>
          <a:prstGeom prst="line">
            <a:avLst/>
          </a:prstGeom>
        </p:spPr>
        <p:style>
          <a:lnRef idx="3">
            <a:schemeClr val="dk1"/>
          </a:lnRef>
          <a:fillRef idx="0">
            <a:schemeClr val="dk1"/>
          </a:fillRef>
          <a:effectRef idx="2">
            <a:schemeClr val="dk1"/>
          </a:effectRef>
          <a:fontRef idx="minor">
            <a:schemeClr val="tx1"/>
          </a:fontRef>
        </p:style>
      </p:cxnSp>
      <p:sp>
        <p:nvSpPr>
          <p:cNvPr id="17" name="TextBox 16"/>
          <p:cNvSpPr txBox="1"/>
          <p:nvPr/>
        </p:nvSpPr>
        <p:spPr>
          <a:xfrm>
            <a:off x="1668785" y="2249995"/>
            <a:ext cx="4392488" cy="2954655"/>
          </a:xfrm>
          <a:prstGeom prst="rect">
            <a:avLst/>
          </a:prstGeom>
          <a:noFill/>
        </p:spPr>
        <p:txBody>
          <a:bodyPr wrap="square" rtlCol="0">
            <a:spAutoFit/>
          </a:bodyPr>
          <a:lstStyle/>
          <a:p>
            <a:r>
              <a:rPr lang="en-GB" sz="2400" dirty="0"/>
              <a:t>3    3    7    9</a:t>
            </a:r>
          </a:p>
          <a:p>
            <a:endParaRPr lang="en-GB" sz="1600" dirty="0"/>
          </a:p>
          <a:p>
            <a:r>
              <a:rPr lang="en-GB" sz="2400" dirty="0"/>
              <a:t>0    1</a:t>
            </a:r>
          </a:p>
          <a:p>
            <a:endParaRPr lang="en-GB" sz="1600" dirty="0"/>
          </a:p>
          <a:p>
            <a:r>
              <a:rPr lang="en-GB" sz="2400" dirty="0"/>
              <a:t>2    3    </a:t>
            </a:r>
          </a:p>
          <a:p>
            <a:endParaRPr lang="en-GB" sz="1600" dirty="0"/>
          </a:p>
          <a:p>
            <a:r>
              <a:rPr lang="en-GB" sz="2400" dirty="0"/>
              <a:t>2    6</a:t>
            </a:r>
          </a:p>
          <a:p>
            <a:endParaRPr lang="en-GB" sz="1600" dirty="0"/>
          </a:p>
          <a:p>
            <a:r>
              <a:rPr lang="en-GB" sz="2400" dirty="0"/>
              <a:t>3</a:t>
            </a:r>
          </a:p>
        </p:txBody>
      </p:sp>
      <p:sp>
        <p:nvSpPr>
          <p:cNvPr id="18" name="Rectangle 17"/>
          <p:cNvSpPr/>
          <p:nvPr/>
        </p:nvSpPr>
        <p:spPr>
          <a:xfrm>
            <a:off x="1668785" y="2249995"/>
            <a:ext cx="2520280" cy="432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7" name="Rectangle 26"/>
          <p:cNvSpPr/>
          <p:nvPr/>
        </p:nvSpPr>
        <p:spPr>
          <a:xfrm>
            <a:off x="1668785" y="2898067"/>
            <a:ext cx="2520280" cy="432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1668785" y="3474131"/>
            <a:ext cx="2520280" cy="432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9" name="Rectangle 28"/>
          <p:cNvSpPr/>
          <p:nvPr/>
        </p:nvSpPr>
        <p:spPr>
          <a:xfrm>
            <a:off x="1668785" y="4122203"/>
            <a:ext cx="2520280" cy="432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0" name="Rectangle 29"/>
          <p:cNvSpPr/>
          <p:nvPr/>
        </p:nvSpPr>
        <p:spPr>
          <a:xfrm>
            <a:off x="1668785" y="4698267"/>
            <a:ext cx="2520280" cy="432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1" name="Rectangle 30"/>
          <p:cNvSpPr/>
          <p:nvPr/>
        </p:nvSpPr>
        <p:spPr>
          <a:xfrm>
            <a:off x="948705" y="2249995"/>
            <a:ext cx="432048" cy="295232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2" name="TextBox 31"/>
          <p:cNvSpPr txBox="1"/>
          <p:nvPr/>
        </p:nvSpPr>
        <p:spPr>
          <a:xfrm>
            <a:off x="5629225" y="2466019"/>
            <a:ext cx="1965145" cy="646331"/>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dirty="0"/>
              <a:t>Key:</a:t>
            </a:r>
          </a:p>
          <a:p>
            <a:r>
              <a:rPr lang="en-GB" dirty="0"/>
              <a:t>3 | 8 means 3.8cm</a:t>
            </a:r>
          </a:p>
        </p:txBody>
      </p:sp>
      <p:sp>
        <p:nvSpPr>
          <p:cNvPr id="33" name="Rectangle 32"/>
          <p:cNvSpPr/>
          <p:nvPr/>
        </p:nvSpPr>
        <p:spPr>
          <a:xfrm>
            <a:off x="5629225" y="2826059"/>
            <a:ext cx="1973181" cy="2771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23" name="TextBox 22"/>
              <p:cNvSpPr txBox="1"/>
              <p:nvPr/>
            </p:nvSpPr>
            <p:spPr>
              <a:xfrm>
                <a:off x="588664" y="5816984"/>
                <a:ext cx="3600401" cy="954107"/>
              </a:xfrm>
              <a:prstGeom prst="rect">
                <a:avLst/>
              </a:prstGeom>
              <a:noFill/>
            </p:spPr>
            <p:txBody>
              <a:bodyPr wrap="square" rtlCol="0">
                <a:spAutoFit/>
              </a:bodyPr>
              <a:lstStyle/>
              <a:p>
                <a:r>
                  <a:rPr lang="en-GB" sz="2800" b="1" dirty="0"/>
                  <a:t>Median </a:t>
                </a:r>
                <a14:m>
                  <m:oMath xmlns:m="http://schemas.openxmlformats.org/officeDocument/2006/math">
                    <m:r>
                      <a:rPr lang="en-GB" sz="2800" b="1" i="1" dirty="0" smtClean="0">
                        <a:latin typeface="Cambria Math" panose="02040503050406030204" pitchFamily="18" charset="0"/>
                      </a:rPr>
                      <m:t>=</m:t>
                    </m:r>
                    <m:r>
                      <a:rPr lang="en-GB" sz="2800" b="1" i="1" dirty="0" smtClean="0">
                        <a:latin typeface="Cambria Math" panose="02040503050406030204" pitchFamily="18" charset="0"/>
                      </a:rPr>
                      <m:t>𝟐</m:t>
                    </m:r>
                    <m:r>
                      <a:rPr lang="en-GB" sz="2800" b="1" i="1" dirty="0" smtClean="0">
                        <a:latin typeface="Cambria Math" panose="02040503050406030204" pitchFamily="18" charset="0"/>
                      </a:rPr>
                      <m:t>.</m:t>
                    </m:r>
                    <m:r>
                      <a:rPr lang="en-GB" sz="2800" b="1" i="1" dirty="0" smtClean="0">
                        <a:latin typeface="Cambria Math" panose="02040503050406030204" pitchFamily="18" charset="0"/>
                      </a:rPr>
                      <m:t>𝟏</m:t>
                    </m:r>
                  </m:oMath>
                </a14:m>
                <a:r>
                  <a:rPr lang="en-GB" sz="2800" b="1" dirty="0"/>
                  <a:t> cm</a:t>
                </a:r>
              </a:p>
              <a:p>
                <a:r>
                  <a:rPr lang="en-GB" sz="2800" b="1" dirty="0"/>
                  <a:t>Mode </a:t>
                </a:r>
                <a14:m>
                  <m:oMath xmlns:m="http://schemas.openxmlformats.org/officeDocument/2006/math">
                    <m:r>
                      <a:rPr lang="en-GB" sz="2800" b="1" i="0" smtClean="0">
                        <a:latin typeface="Cambria Math" panose="02040503050406030204" pitchFamily="18" charset="0"/>
                      </a:rPr>
                      <m:t>   </m:t>
                    </m:r>
                    <m:r>
                      <a:rPr lang="en-GB" sz="2800" b="1" i="1" smtClean="0">
                        <a:latin typeface="Cambria Math" panose="02040503050406030204" pitchFamily="18" charset="0"/>
                      </a:rPr>
                      <m:t>=</m:t>
                    </m:r>
                    <m:r>
                      <a:rPr lang="en-GB" sz="2800" b="1" i="1" smtClean="0">
                        <a:latin typeface="Cambria Math" panose="02040503050406030204" pitchFamily="18" charset="0"/>
                      </a:rPr>
                      <m:t>𝟏</m:t>
                    </m:r>
                    <m:r>
                      <a:rPr lang="en-GB" sz="2800" b="1" i="1" smtClean="0">
                        <a:latin typeface="Cambria Math" panose="02040503050406030204" pitchFamily="18" charset="0"/>
                      </a:rPr>
                      <m:t>.</m:t>
                    </m:r>
                    <m:r>
                      <a:rPr lang="en-GB" sz="2800" b="1" i="1" smtClean="0">
                        <a:latin typeface="Cambria Math" panose="02040503050406030204" pitchFamily="18" charset="0"/>
                      </a:rPr>
                      <m:t>𝟑</m:t>
                    </m:r>
                  </m:oMath>
                </a14:m>
                <a:r>
                  <a:rPr lang="en-GB" sz="2800" b="1" dirty="0"/>
                  <a:t> cm</a:t>
                </a:r>
              </a:p>
            </p:txBody>
          </p:sp>
        </mc:Choice>
        <mc:Fallback xmlns="">
          <p:sp>
            <p:nvSpPr>
              <p:cNvPr id="23" name="TextBox 22"/>
              <p:cNvSpPr txBox="1">
                <a:spLocks noRot="1" noChangeAspect="1" noMove="1" noResize="1" noEditPoints="1" noAdjustHandles="1" noChangeArrowheads="1" noChangeShapeType="1" noTextEdit="1"/>
              </p:cNvSpPr>
              <p:nvPr/>
            </p:nvSpPr>
            <p:spPr>
              <a:xfrm>
                <a:off x="588664" y="5816984"/>
                <a:ext cx="3600401" cy="954107"/>
              </a:xfrm>
              <a:prstGeom prst="rect">
                <a:avLst/>
              </a:prstGeom>
              <a:blipFill rotWithShape="0">
                <a:blip r:embed="rId2"/>
                <a:stretch>
                  <a:fillRect l="-3559" t="-5732" b="-17197"/>
                </a:stretch>
              </a:blipFill>
            </p:spPr>
            <p:txBody>
              <a:bodyPr/>
              <a:lstStyle/>
              <a:p>
                <a:r>
                  <a:rPr lang="en-GB">
                    <a:noFill/>
                  </a:rPr>
                  <a:t> </a:t>
                </a:r>
              </a:p>
            </p:txBody>
          </p:sp>
        </mc:Fallback>
      </mc:AlternateContent>
      <p:sp>
        <p:nvSpPr>
          <p:cNvPr id="24" name="Rectangle 23"/>
          <p:cNvSpPr/>
          <p:nvPr/>
        </p:nvSpPr>
        <p:spPr>
          <a:xfrm>
            <a:off x="2248100" y="5801603"/>
            <a:ext cx="1243780" cy="469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1739" y="5246141"/>
            <a:ext cx="1343025"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8" name="Straight Arrow Connector 7"/>
          <p:cNvCxnSpPr/>
          <p:nvPr/>
        </p:nvCxnSpPr>
        <p:spPr>
          <a:xfrm>
            <a:off x="6997377" y="5204650"/>
            <a:ext cx="936104"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sp>
        <p:nvSpPr>
          <p:cNvPr id="36" name="Rectangle 35"/>
          <p:cNvSpPr/>
          <p:nvPr/>
        </p:nvSpPr>
        <p:spPr>
          <a:xfrm>
            <a:off x="2248100" y="6301251"/>
            <a:ext cx="1243780" cy="4698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8"/>
                                        </p:tgtEl>
                                      </p:cBhvr>
                                    </p:animEffect>
                                    <p:set>
                                      <p:cBhvr>
                                        <p:cTn id="7"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8" restart="whenNotActive" fill="hold" evtFilter="cancelBubble" nodeType="interactiveSeq">
                <p:stCondLst>
                  <p:cond evt="onClick" delay="0">
                    <p:tgtEl>
                      <p:spTgt spid="27"/>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7"/>
                                        </p:tgtEl>
                                      </p:cBhvr>
                                    </p:animEffect>
                                    <p:set>
                                      <p:cBhvr>
                                        <p:cTn id="13"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14" restart="whenNotActive" fill="hold" evtFilter="cancelBubble" nodeType="interactiveSeq">
                <p:stCondLst>
                  <p:cond evt="onClick" delay="0">
                    <p:tgtEl>
                      <p:spTgt spid="28"/>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8"/>
                                        </p:tgtEl>
                                      </p:cBhvr>
                                    </p:animEffect>
                                    <p:set>
                                      <p:cBhvr>
                                        <p:cTn id="19"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20" restart="whenNotActive" fill="hold" evtFilter="cancelBubble" nodeType="interactiveSeq">
                <p:stCondLst>
                  <p:cond evt="onClick" delay="0">
                    <p:tgtEl>
                      <p:spTgt spid="29"/>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9"/>
                                        </p:tgtEl>
                                      </p:cBhvr>
                                    </p:animEffect>
                                    <p:set>
                                      <p:cBhvr>
                                        <p:cTn id="25"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seq concurrent="1" nextAc="seek">
              <p:cTn id="26" restart="whenNotActive" fill="hold" evtFilter="cancelBubble" nodeType="interactiveSeq">
                <p:stCondLst>
                  <p:cond evt="onClick" delay="0">
                    <p:tgtEl>
                      <p:spTgt spid="30"/>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30"/>
                                        </p:tgtEl>
                                      </p:cBhvr>
                                    </p:animEffect>
                                    <p:set>
                                      <p:cBhvr>
                                        <p:cTn id="31" dur="1" fill="hold">
                                          <p:stCondLst>
                                            <p:cond delay="499"/>
                                          </p:stCondLst>
                                        </p:cTn>
                                        <p:tgtEl>
                                          <p:spTgt spid="30"/>
                                        </p:tgtEl>
                                        <p:attrNameLst>
                                          <p:attrName>style.visibility</p:attrName>
                                        </p:attrNameLst>
                                      </p:cBhvr>
                                      <p:to>
                                        <p:strVal val="hidden"/>
                                      </p:to>
                                    </p:set>
                                  </p:childTnLst>
                                </p:cTn>
                              </p:par>
                            </p:childTnLst>
                          </p:cTn>
                        </p:par>
                      </p:childTnLst>
                    </p:cTn>
                  </p:par>
                </p:childTnLst>
              </p:cTn>
              <p:nextCondLst>
                <p:cond evt="onClick" delay="0">
                  <p:tgtEl>
                    <p:spTgt spid="30"/>
                  </p:tgtEl>
                </p:cond>
              </p:nextCondLst>
            </p:seq>
            <p:seq concurrent="1" nextAc="seek">
              <p:cTn id="32" restart="whenNotActive" fill="hold" evtFilter="cancelBubble" nodeType="interactiveSeq">
                <p:stCondLst>
                  <p:cond evt="onClick" delay="0">
                    <p:tgtEl>
                      <p:spTgt spid="31"/>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31"/>
                                        </p:tgtEl>
                                      </p:cBhvr>
                                    </p:animEffect>
                                    <p:set>
                                      <p:cBhvr>
                                        <p:cTn id="37" dur="1" fill="hold">
                                          <p:stCondLst>
                                            <p:cond delay="499"/>
                                          </p:stCondLst>
                                        </p:cTn>
                                        <p:tgtEl>
                                          <p:spTgt spid="31"/>
                                        </p:tgtEl>
                                        <p:attrNameLst>
                                          <p:attrName>style.visibility</p:attrName>
                                        </p:attrNameLst>
                                      </p:cBhvr>
                                      <p:to>
                                        <p:strVal val="hidden"/>
                                      </p:to>
                                    </p:set>
                                  </p:childTnLst>
                                </p:cTn>
                              </p:par>
                            </p:childTnLst>
                          </p:cTn>
                        </p:par>
                      </p:childTnLst>
                    </p:cTn>
                  </p:par>
                </p:childTnLst>
              </p:cTn>
              <p:nextCondLst>
                <p:cond evt="onClick" delay="0">
                  <p:tgtEl>
                    <p:spTgt spid="31"/>
                  </p:tgtEl>
                </p:cond>
              </p:nextCondLst>
            </p:seq>
            <p:seq concurrent="1" nextAc="seek">
              <p:cTn id="38" restart="whenNotActive" fill="hold" evtFilter="cancelBubble" nodeType="interactiveSeq">
                <p:stCondLst>
                  <p:cond evt="onClick" delay="0">
                    <p:tgtEl>
                      <p:spTgt spid="33"/>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33"/>
                                        </p:tgtEl>
                                      </p:cBhvr>
                                    </p:animEffect>
                                    <p:set>
                                      <p:cBhvr>
                                        <p:cTn id="43" dur="1" fill="hold">
                                          <p:stCondLst>
                                            <p:cond delay="499"/>
                                          </p:stCondLst>
                                        </p:cTn>
                                        <p:tgtEl>
                                          <p:spTgt spid="33"/>
                                        </p:tgtEl>
                                        <p:attrNameLst>
                                          <p:attrName>style.visibility</p:attrName>
                                        </p:attrNameLst>
                                      </p:cBhvr>
                                      <p:to>
                                        <p:strVal val="hidden"/>
                                      </p:to>
                                    </p:set>
                                  </p:childTnLst>
                                </p:cTn>
                              </p:par>
                            </p:childTnLst>
                          </p:cTn>
                        </p:par>
                      </p:childTnLst>
                    </p:cTn>
                  </p:par>
                </p:childTnLst>
              </p:cTn>
              <p:nextCondLst>
                <p:cond evt="onClick" delay="0">
                  <p:tgtEl>
                    <p:spTgt spid="33"/>
                  </p:tgtEl>
                </p:cond>
              </p:nextCondLst>
            </p:seq>
            <p:seq concurrent="1" nextAc="seek">
              <p:cTn id="44" restart="whenNotActive" fill="hold" evtFilter="cancelBubble" nodeType="interactiveSeq">
                <p:stCondLst>
                  <p:cond evt="onClick" delay="0">
                    <p:tgtEl>
                      <p:spTgt spid="24"/>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24"/>
                                        </p:tgtEl>
                                      </p:cBhvr>
                                    </p:animEffect>
                                    <p:set>
                                      <p:cBhvr>
                                        <p:cTn id="49"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50" restart="whenNotActive" fill="hold" evtFilter="cancelBubble" nodeType="interactiveSeq">
                <p:stCondLst>
                  <p:cond evt="onClick" delay="0">
                    <p:tgtEl>
                      <p:spTgt spid="36"/>
                    </p:tgtEl>
                  </p:cond>
                </p:stCondLst>
                <p:endSync evt="end" delay="0">
                  <p:rtn val="all"/>
                </p:endSync>
                <p:childTnLst>
                  <p:par>
                    <p:cTn id="51" fill="hold">
                      <p:stCondLst>
                        <p:cond delay="0"/>
                      </p:stCondLst>
                      <p:childTnLst>
                        <p:par>
                          <p:cTn id="52" fill="hold">
                            <p:stCondLst>
                              <p:cond delay="0"/>
                            </p:stCondLst>
                            <p:childTnLst>
                              <p:par>
                                <p:cTn id="53" presetID="10" presetClass="exit" presetSubtype="0" fill="hold" grpId="0" nodeType="clickEffect">
                                  <p:stCondLst>
                                    <p:cond delay="0"/>
                                  </p:stCondLst>
                                  <p:childTnLst>
                                    <p:animEffect transition="out" filter="fade">
                                      <p:cBhvr>
                                        <p:cTn id="54" dur="500"/>
                                        <p:tgtEl>
                                          <p:spTgt spid="36"/>
                                        </p:tgtEl>
                                      </p:cBhvr>
                                    </p:animEffect>
                                    <p:set>
                                      <p:cBhvr>
                                        <p:cTn id="55" dur="1" fill="hold">
                                          <p:stCondLst>
                                            <p:cond delay="499"/>
                                          </p:stCondLst>
                                        </p:cTn>
                                        <p:tgtEl>
                                          <p:spTgt spid="36"/>
                                        </p:tgtEl>
                                        <p:attrNameLst>
                                          <p:attrName>style.visibility</p:attrName>
                                        </p:attrNameLst>
                                      </p:cBhvr>
                                      <p:to>
                                        <p:strVal val="hidden"/>
                                      </p:to>
                                    </p:set>
                                  </p:childTnLst>
                                </p:cTn>
                              </p:par>
                            </p:childTnLst>
                          </p:cTn>
                        </p:par>
                      </p:childTnLst>
                    </p:cTn>
                  </p:par>
                </p:childTnLst>
              </p:cTn>
              <p:nextCondLst>
                <p:cond evt="onClick" delay="0">
                  <p:tgtEl>
                    <p:spTgt spid="36"/>
                  </p:tgtEl>
                </p:cond>
              </p:nextCondLst>
            </p:seq>
          </p:childTnLst>
        </p:cTn>
      </p:par>
    </p:tnLst>
    <p:bldLst>
      <p:bldP spid="18" grpId="0" animBg="1"/>
      <p:bldP spid="27" grpId="0" animBg="1"/>
      <p:bldP spid="28" grpId="0" animBg="1"/>
      <p:bldP spid="29" grpId="0" animBg="1"/>
      <p:bldP spid="30" grpId="0" animBg="1"/>
      <p:bldP spid="31" grpId="0" animBg="1"/>
      <p:bldP spid="33" grpId="0" animBg="1"/>
      <p:bldP spid="24" grpId="0" animBg="1"/>
      <p:bldP spid="36"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9592" y="836712"/>
            <a:ext cx="7920880" cy="1661993"/>
          </a:xfrm>
          <a:prstGeom prst="rect">
            <a:avLst/>
          </a:prstGeom>
        </p:spPr>
        <p:txBody>
          <a:bodyPr wrap="square">
            <a:spAutoFit/>
          </a:bodyPr>
          <a:lstStyle/>
          <a:p>
            <a:pPr>
              <a:spcBef>
                <a:spcPts val="1200"/>
              </a:spcBef>
              <a:spcAft>
                <a:spcPts val="0"/>
              </a:spcAft>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dirty="0">
                <a:latin typeface="Calibri" panose="020F0502020204030204" pitchFamily="34" charset="0"/>
                <a:ea typeface="Times New Roman" panose="02020603050405020304" pitchFamily="18" charset="0"/>
              </a:rPr>
              <a:t>Here are the times, in minutes, taken to solve a puzzle.</a:t>
            </a:r>
            <a:endParaRPr lang="en-GB" sz="1600" dirty="0">
              <a:latin typeface="Times New Roman" panose="02020603050405020304" pitchFamily="18" charset="0"/>
              <a:ea typeface="Times New Roman" panose="02020603050405020304" pitchFamily="18" charset="0"/>
            </a:endParaRPr>
          </a:p>
          <a:p>
            <a:pPr>
              <a:spcBef>
                <a:spcPts val="1200"/>
              </a:spcBef>
              <a:spcAft>
                <a:spcPts val="0"/>
              </a:spcAft>
              <a:tabLst>
                <a:tab pos="4114800" algn="l"/>
                <a:tab pos="4572000" algn="l"/>
                <a:tab pos="5029200" algn="l"/>
                <a:tab pos="5486400" algn="l"/>
                <a:tab pos="5943600" algn="l"/>
              </a:tabLst>
            </a:pPr>
            <a:r>
              <a:rPr lang="en-US" dirty="0">
                <a:latin typeface="Calibri" panose="020F0502020204030204" pitchFamily="34" charset="0"/>
                <a:ea typeface="Times New Roman" panose="02020603050405020304" pitchFamily="18" charset="0"/>
              </a:rPr>
              <a:t>5      10     15     12      8      7      20     35    24    15</a:t>
            </a:r>
            <a:endParaRPr lang="en-GB" sz="1600" dirty="0">
              <a:latin typeface="Times New Roman" panose="02020603050405020304" pitchFamily="18" charset="0"/>
              <a:ea typeface="Times New Roman" panose="02020603050405020304" pitchFamily="18" charset="0"/>
            </a:endParaRPr>
          </a:p>
          <a:p>
            <a:pPr>
              <a:spcBef>
                <a:spcPts val="1200"/>
              </a:spcBef>
              <a:spcAft>
                <a:spcPts val="0"/>
              </a:spcAft>
              <a:tabLst>
                <a:tab pos="4114800" algn="l"/>
                <a:tab pos="4572000" algn="l"/>
                <a:tab pos="5029200" algn="l"/>
                <a:tab pos="5486400" algn="l"/>
                <a:tab pos="5943600" algn="l"/>
              </a:tabLst>
            </a:pPr>
            <a:r>
              <a:rPr lang="en-US" dirty="0">
                <a:latin typeface="Calibri" panose="020F0502020204030204" pitchFamily="34" charset="0"/>
                <a:ea typeface="Times New Roman" panose="02020603050405020304" pitchFamily="18" charset="0"/>
              </a:rPr>
              <a:t>20    33     15     24     10     8      10     20    16   10</a:t>
            </a:r>
            <a:endParaRPr lang="en-GB" sz="1600" dirty="0">
              <a:latin typeface="Times New Roman" panose="02020603050405020304" pitchFamily="18" charset="0"/>
              <a:ea typeface="Times New Roman" panose="02020603050405020304" pitchFamily="18" charset="0"/>
            </a:endParaRPr>
          </a:p>
          <a:p>
            <a:pPr>
              <a:spcBef>
                <a:spcPts val="1200"/>
              </a:spcBef>
              <a:spcAft>
                <a:spcPts val="0"/>
              </a:spcAft>
              <a:tabLst>
                <a:tab pos="9017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Lst>
            </a:pPr>
            <a:r>
              <a:rPr lang="en-US" dirty="0">
                <a:latin typeface="Calibri" panose="020F0502020204030204" pitchFamily="34" charset="0"/>
                <a:ea typeface="Times New Roman" panose="02020603050405020304" pitchFamily="18" charset="0"/>
              </a:rPr>
              <a:t>(a)	In the space below, draw a stem and leaf diagram to show these times.</a:t>
            </a:r>
            <a:endParaRPr lang="en-GB" sz="1600" dirty="0">
              <a:effectLst/>
              <a:latin typeface="Times New Roman" panose="02020603050405020304" pitchFamily="18" charset="0"/>
              <a:ea typeface="Times New Roman" panose="02020603050405020304" pitchFamily="18" charset="0"/>
            </a:endParaRPr>
          </a:p>
        </p:txBody>
      </p:sp>
      <p:grpSp>
        <p:nvGrpSpPr>
          <p:cNvPr id="3" name="Group 2"/>
          <p:cNvGrpSpPr/>
          <p:nvPr/>
        </p:nvGrpSpPr>
        <p:grpSpPr>
          <a:xfrm>
            <a:off x="0" y="0"/>
            <a:ext cx="9143074" cy="599127"/>
            <a:chOff x="0" y="13335"/>
            <a:chExt cx="9144218" cy="599127"/>
          </a:xfrm>
        </p:grpSpPr>
        <p:sp>
          <p:nvSpPr>
            <p:cNvPr id="4"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3</a:t>
              </a:r>
            </a:p>
          </p:txBody>
        </p:sp>
        <p:cxnSp>
          <p:nvCxnSpPr>
            <p:cNvPr id="5" name="Straight Connector 4"/>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6" name="Rectangle 5"/>
          <p:cNvSpPr/>
          <p:nvPr/>
        </p:nvSpPr>
        <p:spPr>
          <a:xfrm>
            <a:off x="368350" y="928914"/>
            <a:ext cx="415421" cy="2944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1</a:t>
            </a:r>
          </a:p>
        </p:txBody>
      </p:sp>
      <p:cxnSp>
        <p:nvCxnSpPr>
          <p:cNvPr id="8" name="Straight Connector 7"/>
          <p:cNvCxnSpPr/>
          <p:nvPr/>
        </p:nvCxnSpPr>
        <p:spPr>
          <a:xfrm>
            <a:off x="1259632" y="3284984"/>
            <a:ext cx="3744416"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flipV="1">
            <a:off x="1979712" y="2780928"/>
            <a:ext cx="0" cy="2232248"/>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259632" y="3872779"/>
            <a:ext cx="3744416"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1259632" y="4437112"/>
            <a:ext cx="3744416"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1331640" y="2780928"/>
            <a:ext cx="576064" cy="369332"/>
          </a:xfrm>
          <a:prstGeom prst="rect">
            <a:avLst/>
          </a:prstGeom>
          <a:noFill/>
        </p:spPr>
        <p:txBody>
          <a:bodyPr wrap="square" rtlCol="0">
            <a:spAutoFit/>
          </a:bodyPr>
          <a:lstStyle/>
          <a:p>
            <a:pPr algn="ctr"/>
            <a:r>
              <a:rPr lang="en-GB" dirty="0"/>
              <a:t>0</a:t>
            </a:r>
          </a:p>
        </p:txBody>
      </p:sp>
      <p:sp>
        <p:nvSpPr>
          <p:cNvPr id="15" name="TextBox 14"/>
          <p:cNvSpPr txBox="1"/>
          <p:nvPr/>
        </p:nvSpPr>
        <p:spPr>
          <a:xfrm>
            <a:off x="1331640" y="3387649"/>
            <a:ext cx="576064" cy="369332"/>
          </a:xfrm>
          <a:prstGeom prst="rect">
            <a:avLst/>
          </a:prstGeom>
          <a:noFill/>
        </p:spPr>
        <p:txBody>
          <a:bodyPr wrap="square" rtlCol="0">
            <a:spAutoFit/>
          </a:bodyPr>
          <a:lstStyle/>
          <a:p>
            <a:pPr algn="ctr"/>
            <a:r>
              <a:rPr lang="en-GB" dirty="0"/>
              <a:t>1</a:t>
            </a:r>
          </a:p>
        </p:txBody>
      </p:sp>
      <p:sp>
        <p:nvSpPr>
          <p:cNvPr id="16" name="TextBox 15"/>
          <p:cNvSpPr txBox="1"/>
          <p:nvPr/>
        </p:nvSpPr>
        <p:spPr>
          <a:xfrm>
            <a:off x="1331640" y="3970280"/>
            <a:ext cx="576064" cy="369332"/>
          </a:xfrm>
          <a:prstGeom prst="rect">
            <a:avLst/>
          </a:prstGeom>
          <a:noFill/>
        </p:spPr>
        <p:txBody>
          <a:bodyPr wrap="square" rtlCol="0">
            <a:spAutoFit/>
          </a:bodyPr>
          <a:lstStyle/>
          <a:p>
            <a:pPr algn="ctr"/>
            <a:r>
              <a:rPr lang="en-GB" dirty="0"/>
              <a:t>2</a:t>
            </a:r>
          </a:p>
        </p:txBody>
      </p:sp>
      <p:sp>
        <p:nvSpPr>
          <p:cNvPr id="17" name="TextBox 16"/>
          <p:cNvSpPr txBox="1"/>
          <p:nvPr/>
        </p:nvSpPr>
        <p:spPr>
          <a:xfrm>
            <a:off x="1331640" y="4534613"/>
            <a:ext cx="576064" cy="369332"/>
          </a:xfrm>
          <a:prstGeom prst="rect">
            <a:avLst/>
          </a:prstGeom>
          <a:noFill/>
        </p:spPr>
        <p:txBody>
          <a:bodyPr wrap="square" rtlCol="0">
            <a:spAutoFit/>
          </a:bodyPr>
          <a:lstStyle/>
          <a:p>
            <a:pPr algn="ctr"/>
            <a:r>
              <a:rPr lang="en-GB" dirty="0"/>
              <a:t>3</a:t>
            </a:r>
          </a:p>
        </p:txBody>
      </p:sp>
      <p:sp>
        <p:nvSpPr>
          <p:cNvPr id="18" name="TextBox 17"/>
          <p:cNvSpPr txBox="1"/>
          <p:nvPr/>
        </p:nvSpPr>
        <p:spPr>
          <a:xfrm>
            <a:off x="2175993" y="2798932"/>
            <a:ext cx="2700378" cy="369332"/>
          </a:xfrm>
          <a:prstGeom prst="rect">
            <a:avLst/>
          </a:prstGeom>
          <a:noFill/>
        </p:spPr>
        <p:txBody>
          <a:bodyPr wrap="square" rtlCol="0">
            <a:spAutoFit/>
          </a:bodyPr>
          <a:lstStyle/>
          <a:p>
            <a:r>
              <a:rPr lang="en-GB" dirty="0"/>
              <a:t>5   7   8   8</a:t>
            </a:r>
          </a:p>
        </p:txBody>
      </p:sp>
      <p:sp>
        <p:nvSpPr>
          <p:cNvPr id="19" name="TextBox 18"/>
          <p:cNvSpPr txBox="1"/>
          <p:nvPr/>
        </p:nvSpPr>
        <p:spPr>
          <a:xfrm>
            <a:off x="2175993" y="3363264"/>
            <a:ext cx="2700378" cy="369332"/>
          </a:xfrm>
          <a:prstGeom prst="rect">
            <a:avLst/>
          </a:prstGeom>
          <a:noFill/>
        </p:spPr>
        <p:txBody>
          <a:bodyPr wrap="square" rtlCol="0">
            <a:spAutoFit/>
          </a:bodyPr>
          <a:lstStyle/>
          <a:p>
            <a:r>
              <a:rPr lang="en-GB" dirty="0"/>
              <a:t>0   0   0   0   2   5   5   5   6</a:t>
            </a:r>
          </a:p>
        </p:txBody>
      </p:sp>
      <p:sp>
        <p:nvSpPr>
          <p:cNvPr id="20" name="TextBox 19"/>
          <p:cNvSpPr txBox="1"/>
          <p:nvPr/>
        </p:nvSpPr>
        <p:spPr>
          <a:xfrm>
            <a:off x="2175993" y="3961522"/>
            <a:ext cx="2700378" cy="369332"/>
          </a:xfrm>
          <a:prstGeom prst="rect">
            <a:avLst/>
          </a:prstGeom>
          <a:noFill/>
        </p:spPr>
        <p:txBody>
          <a:bodyPr wrap="square" rtlCol="0">
            <a:spAutoFit/>
          </a:bodyPr>
          <a:lstStyle/>
          <a:p>
            <a:r>
              <a:rPr lang="en-GB" dirty="0"/>
              <a:t>0   0   0   4   4</a:t>
            </a:r>
          </a:p>
        </p:txBody>
      </p:sp>
      <p:sp>
        <p:nvSpPr>
          <p:cNvPr id="21" name="TextBox 20"/>
          <p:cNvSpPr txBox="1"/>
          <p:nvPr/>
        </p:nvSpPr>
        <p:spPr>
          <a:xfrm>
            <a:off x="2175993" y="4525854"/>
            <a:ext cx="2700378" cy="369332"/>
          </a:xfrm>
          <a:prstGeom prst="rect">
            <a:avLst/>
          </a:prstGeom>
          <a:noFill/>
        </p:spPr>
        <p:txBody>
          <a:bodyPr wrap="square" rtlCol="0">
            <a:spAutoFit/>
          </a:bodyPr>
          <a:lstStyle/>
          <a:p>
            <a:r>
              <a:rPr lang="en-GB" dirty="0"/>
              <a:t>3   5</a:t>
            </a:r>
          </a:p>
        </p:txBody>
      </p:sp>
      <p:sp>
        <p:nvSpPr>
          <p:cNvPr id="22" name="Rectangle 21"/>
          <p:cNvSpPr/>
          <p:nvPr/>
        </p:nvSpPr>
        <p:spPr>
          <a:xfrm>
            <a:off x="1043608" y="5231638"/>
            <a:ext cx="4426533" cy="800219"/>
          </a:xfrm>
          <a:prstGeom prst="rect">
            <a:avLst/>
          </a:prstGeom>
        </p:spPr>
        <p:txBody>
          <a:bodyPr wrap="none">
            <a:spAutoFit/>
          </a:bodyPr>
          <a:lstStyle/>
          <a:p>
            <a:pPr marL="342900" indent="-342900">
              <a:spcBef>
                <a:spcPts val="1200"/>
              </a:spcBef>
              <a:spcAft>
                <a:spcPts val="0"/>
              </a:spcAft>
              <a:buAutoNum type="alphaLcParenBoth" startAt="2"/>
              <a:tabLst>
                <a:tab pos="90170" algn="l"/>
                <a:tab pos="457200" algn="l"/>
                <a:tab pos="914400" algn="l"/>
                <a:tab pos="1371600" algn="l"/>
                <a:tab pos="1828800" algn="l"/>
                <a:tab pos="2286000" algn="l"/>
                <a:tab pos="2743200" algn="l"/>
                <a:tab pos="3200400" algn="l"/>
                <a:tab pos="3657600" algn="l"/>
                <a:tab pos="4114800" algn="l"/>
                <a:tab pos="4572000" algn="l"/>
                <a:tab pos="5490845" algn="l"/>
                <a:tab pos="5943600" algn="l"/>
              </a:tabLst>
            </a:pPr>
            <a:r>
              <a:rPr lang="en-US" dirty="0">
                <a:latin typeface="Calibri" panose="020F0502020204030204" pitchFamily="34" charset="0"/>
                <a:ea typeface="Times New Roman" panose="02020603050405020304" pitchFamily="18" charset="0"/>
              </a:rPr>
              <a:t>Find the median time to solve this puzzl</a:t>
            </a:r>
            <a:r>
              <a:rPr lang="en-US" dirty="0">
                <a:latin typeface="+mj-lt"/>
                <a:ea typeface="Times New Roman" panose="02020603050405020304" pitchFamily="18" charset="0"/>
              </a:rPr>
              <a:t>e.</a:t>
            </a:r>
          </a:p>
          <a:p>
            <a:pPr>
              <a:spcBef>
                <a:spcPts val="1200"/>
              </a:spcBef>
              <a:spcAft>
                <a:spcPts val="0"/>
              </a:spcAft>
              <a:tabLst>
                <a:tab pos="90170" algn="l"/>
                <a:tab pos="457200" algn="l"/>
                <a:tab pos="914400" algn="l"/>
                <a:tab pos="1371600" algn="l"/>
                <a:tab pos="1828800" algn="l"/>
                <a:tab pos="2286000" algn="l"/>
                <a:tab pos="2743200" algn="l"/>
                <a:tab pos="3200400" algn="l"/>
                <a:tab pos="3657600" algn="l"/>
                <a:tab pos="4114800" algn="l"/>
                <a:tab pos="4572000" algn="l"/>
                <a:tab pos="5490845" algn="l"/>
                <a:tab pos="5943600" algn="l"/>
              </a:tabLst>
            </a:pPr>
            <a:r>
              <a:rPr lang="en-GB" b="1" dirty="0">
                <a:latin typeface="+mj-lt"/>
                <a:ea typeface="Times New Roman" panose="02020603050405020304" pitchFamily="18" charset="0"/>
              </a:rPr>
              <a:t>15 minutes</a:t>
            </a:r>
            <a:endParaRPr lang="en-US" b="1" dirty="0">
              <a:effectLst/>
              <a:latin typeface="+mj-lt"/>
              <a:ea typeface="Times New Roman" panose="02020603050405020304" pitchFamily="18" charset="0"/>
            </a:endParaRPr>
          </a:p>
        </p:txBody>
      </p:sp>
      <p:sp>
        <p:nvSpPr>
          <p:cNvPr id="23" name="Rectangle 22"/>
          <p:cNvSpPr/>
          <p:nvPr/>
        </p:nvSpPr>
        <p:spPr>
          <a:xfrm>
            <a:off x="5796136" y="3387649"/>
            <a:ext cx="1800200" cy="7614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b="1" dirty="0"/>
              <a:t>Key: 3|4 means 34 minutes</a:t>
            </a:r>
          </a:p>
        </p:txBody>
      </p:sp>
      <p:sp>
        <p:nvSpPr>
          <p:cNvPr id="24" name="Rectangle 23"/>
          <p:cNvSpPr/>
          <p:nvPr/>
        </p:nvSpPr>
        <p:spPr>
          <a:xfrm>
            <a:off x="5855569" y="3462976"/>
            <a:ext cx="1662832" cy="6137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5" name="Rectangle 24"/>
          <p:cNvSpPr/>
          <p:nvPr/>
        </p:nvSpPr>
        <p:spPr>
          <a:xfrm>
            <a:off x="1259632" y="2689547"/>
            <a:ext cx="4032448" cy="5171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6" name="Rectangle 25"/>
          <p:cNvSpPr/>
          <p:nvPr/>
        </p:nvSpPr>
        <p:spPr>
          <a:xfrm>
            <a:off x="1259632" y="3362859"/>
            <a:ext cx="4032448" cy="4217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7" name="Rectangle 26"/>
          <p:cNvSpPr/>
          <p:nvPr/>
        </p:nvSpPr>
        <p:spPr>
          <a:xfrm>
            <a:off x="1259632" y="3949940"/>
            <a:ext cx="4032448" cy="4217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1259632" y="4560119"/>
            <a:ext cx="4032448" cy="4217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9" name="Rectangle 28"/>
          <p:cNvSpPr/>
          <p:nvPr/>
        </p:nvSpPr>
        <p:spPr>
          <a:xfrm>
            <a:off x="1148296" y="5698470"/>
            <a:ext cx="1662832" cy="6137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0" name="TextBox 29"/>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Tree>
    <p:extLst>
      <p:ext uri="{BB962C8B-B14F-4D97-AF65-F5344CB8AC3E}">
        <p14:creationId xmlns:p14="http://schemas.microsoft.com/office/powerpoint/2010/main" val="118216896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4"/>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4"/>
                                        </p:tgtEl>
                                      </p:cBhvr>
                                    </p:animEffect>
                                    <p:set>
                                      <p:cBhvr>
                                        <p:cTn id="7"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8" restart="whenNotActive" fill="hold" evtFilter="cancelBubble" nodeType="interactiveSeq">
                <p:stCondLst>
                  <p:cond evt="onClick" delay="0">
                    <p:tgtEl>
                      <p:spTgt spid="25"/>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5"/>
                                        </p:tgtEl>
                                      </p:cBhvr>
                                    </p:animEffect>
                                    <p:set>
                                      <p:cBhvr>
                                        <p:cTn id="13"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14" restart="whenNotActive" fill="hold" evtFilter="cancelBubble" nodeType="interactiveSeq">
                <p:stCondLst>
                  <p:cond evt="onClick" delay="0">
                    <p:tgtEl>
                      <p:spTgt spid="26"/>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6"/>
                                        </p:tgtEl>
                                      </p:cBhvr>
                                    </p:animEffect>
                                    <p:set>
                                      <p:cBhvr>
                                        <p:cTn id="19"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20" restart="whenNotActive" fill="hold" evtFilter="cancelBubble" nodeType="interactiveSeq">
                <p:stCondLst>
                  <p:cond evt="onClick" delay="0">
                    <p:tgtEl>
                      <p:spTgt spid="27"/>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7"/>
                                        </p:tgtEl>
                                      </p:cBhvr>
                                    </p:animEffect>
                                    <p:set>
                                      <p:cBhvr>
                                        <p:cTn id="25"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26" restart="whenNotActive" fill="hold" evtFilter="cancelBubble" nodeType="interactiveSeq">
                <p:stCondLst>
                  <p:cond evt="onClick" delay="0">
                    <p:tgtEl>
                      <p:spTgt spid="28"/>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8"/>
                                        </p:tgtEl>
                                      </p:cBhvr>
                                    </p:animEffect>
                                    <p:set>
                                      <p:cBhvr>
                                        <p:cTn id="31"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32" restart="whenNotActive" fill="hold" evtFilter="cancelBubble" nodeType="interactiveSeq">
                <p:stCondLst>
                  <p:cond evt="onClick" delay="0">
                    <p:tgtEl>
                      <p:spTgt spid="29"/>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9"/>
                                        </p:tgtEl>
                                      </p:cBhvr>
                                    </p:animEffect>
                                    <p:set>
                                      <p:cBhvr>
                                        <p:cTn id="37"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childTnLst>
        </p:cTn>
      </p:par>
    </p:tnLst>
    <p:bldLst>
      <p:bldP spid="24" grpId="0" animBg="1"/>
      <p:bldP spid="25" grpId="0" animBg="1"/>
      <p:bldP spid="26" grpId="0" animBg="1"/>
      <p:bldP spid="27" grpId="0" animBg="1"/>
      <p:bldP spid="28" grpId="0" animBg="1"/>
      <p:bldP spid="2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3</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Rectangle 4"/>
          <p:cNvSpPr/>
          <p:nvPr/>
        </p:nvSpPr>
        <p:spPr>
          <a:xfrm>
            <a:off x="368350" y="928914"/>
            <a:ext cx="415421" cy="2944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2</a:t>
            </a:r>
          </a:p>
        </p:txBody>
      </p:sp>
      <p:sp>
        <p:nvSpPr>
          <p:cNvPr id="8" name="Rectangle 7"/>
          <p:cNvSpPr/>
          <p:nvPr/>
        </p:nvSpPr>
        <p:spPr>
          <a:xfrm>
            <a:off x="971600" y="764704"/>
            <a:ext cx="4572000" cy="4622291"/>
          </a:xfrm>
          <a:prstGeom prst="rect">
            <a:avLst/>
          </a:prstGeom>
        </p:spPr>
        <p:txBody>
          <a:bodyPr>
            <a:spAutoFit/>
          </a:bodyPr>
          <a:lstStyle/>
          <a:p>
            <a:pPr>
              <a:lnSpc>
                <a:spcPct val="115000"/>
              </a:lnSpc>
              <a:spcAft>
                <a:spcPts val="1000"/>
              </a:spcAft>
            </a:pPr>
            <a:r>
              <a:rPr lang="en-US" dirty="0">
                <a:latin typeface="Calibri" panose="020F0502020204030204" pitchFamily="34" charset="0"/>
                <a:ea typeface="Calibri" panose="020F0502020204030204" pitchFamily="34" charset="0"/>
                <a:cs typeface="Times New Roman" panose="02020603050405020304" pitchFamily="18" charset="0"/>
              </a:rPr>
              <a:t>The stem and leaf diagram gives information about the numbers of tomatoes on 31 tomato plants.</a:t>
            </a:r>
            <a:endParaRPr lang="en-GB"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26670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26670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26670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26670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26670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266700" algn="l"/>
              </a:tabLst>
            </a:pPr>
            <a:endParaRPr lang="en-US"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266700" algn="l"/>
              </a:tabLst>
            </a:pPr>
            <a:r>
              <a:rPr lang="en-US" dirty="0">
                <a:latin typeface="Calibri" panose="020F0502020204030204" pitchFamily="34" charset="0"/>
                <a:ea typeface="Calibri" panose="020F0502020204030204" pitchFamily="34" charset="0"/>
                <a:cs typeface="Times New Roman" panose="02020603050405020304" pitchFamily="18" charset="0"/>
              </a:rPr>
              <a:t>Work out the median.</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1000"/>
              </a:spcAft>
              <a:tabLst>
                <a:tab pos="266700" algn="l"/>
              </a:tabLst>
            </a:pPr>
            <a:r>
              <a:rPr lang="en-US" b="1" dirty="0">
                <a:latin typeface="Calibri" panose="020F0502020204030204" pitchFamily="34" charset="0"/>
                <a:ea typeface="Calibri" panose="020F0502020204030204" pitchFamily="34" charset="0"/>
                <a:cs typeface="Times New Roman" panose="02020603050405020304" pitchFamily="18" charset="0"/>
              </a:rPr>
              <a:t>32 tomatoes</a:t>
            </a:r>
            <a:endParaRPr lang="en-GB"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1259632" y="2276872"/>
            <a:ext cx="6420109" cy="1944216"/>
          </a:xfrm>
          <a:prstGeom prst="rect">
            <a:avLst/>
          </a:prstGeom>
        </p:spPr>
      </p:pic>
      <p:sp>
        <p:nvSpPr>
          <p:cNvPr id="10" name="Rectangle 9"/>
          <p:cNvSpPr/>
          <p:nvPr/>
        </p:nvSpPr>
        <p:spPr>
          <a:xfrm>
            <a:off x="971600" y="4938848"/>
            <a:ext cx="1662832" cy="6137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TextBox 10"/>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Tree>
    <p:extLst>
      <p:ext uri="{BB962C8B-B14F-4D97-AF65-F5344CB8AC3E}">
        <p14:creationId xmlns:p14="http://schemas.microsoft.com/office/powerpoint/2010/main" val="44127874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0"/>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ight Arrow 38"/>
          <p:cNvSpPr/>
          <p:nvPr/>
        </p:nvSpPr>
        <p:spPr>
          <a:xfrm rot="1293863">
            <a:off x="5615635" y="1682397"/>
            <a:ext cx="1193558" cy="2928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5" name="Right Arrow 4"/>
          <p:cNvSpPr/>
          <p:nvPr/>
        </p:nvSpPr>
        <p:spPr>
          <a:xfrm rot="9412267">
            <a:off x="4217099" y="1783131"/>
            <a:ext cx="930849" cy="29283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grpSp>
        <p:nvGrpSpPr>
          <p:cNvPr id="14" name="Group 13"/>
          <p:cNvGrpSpPr/>
          <p:nvPr/>
        </p:nvGrpSpPr>
        <p:grpSpPr>
          <a:xfrm>
            <a:off x="0" y="0"/>
            <a:ext cx="9143074" cy="599127"/>
            <a:chOff x="0" y="13335"/>
            <a:chExt cx="9144218" cy="599127"/>
          </a:xfrm>
        </p:grpSpPr>
        <p:sp>
          <p:nvSpPr>
            <p:cNvPr id="15"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Ways of Displaying Data</a:t>
              </a:r>
            </a:p>
          </p:txBody>
        </p:sp>
        <p:cxnSp>
          <p:nvCxnSpPr>
            <p:cNvPr id="16" name="Straight Connector 15"/>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2" name="TextBox 1"/>
          <p:cNvSpPr txBox="1"/>
          <p:nvPr/>
        </p:nvSpPr>
        <p:spPr>
          <a:xfrm>
            <a:off x="309577" y="750190"/>
            <a:ext cx="8640960" cy="707886"/>
          </a:xfrm>
          <a:prstGeom prst="rect">
            <a:avLst/>
          </a:prstGeom>
          <a:noFill/>
        </p:spPr>
        <p:txBody>
          <a:bodyPr wrap="square" rtlCol="0">
            <a:spAutoFit/>
          </a:bodyPr>
          <a:lstStyle/>
          <a:p>
            <a:r>
              <a:rPr lang="en-GB" sz="2000" dirty="0"/>
              <a:t>In pairs, try and think of all the different types of ‘charts’ and diagrams you could use to display data.</a:t>
            </a:r>
          </a:p>
        </p:txBody>
      </p:sp>
      <p:pic>
        <p:nvPicPr>
          <p:cNvPr id="3" name="Picture 2"/>
          <p:cNvPicPr>
            <a:picLocks noChangeAspect="1"/>
          </p:cNvPicPr>
          <p:nvPr/>
        </p:nvPicPr>
        <p:blipFill>
          <a:blip r:embed="rId2"/>
          <a:stretch>
            <a:fillRect/>
          </a:stretch>
        </p:blipFill>
        <p:spPr>
          <a:xfrm>
            <a:off x="216248" y="1990695"/>
            <a:ext cx="2317778" cy="1459168"/>
          </a:xfrm>
          <a:prstGeom prst="rect">
            <a:avLst/>
          </a:prstGeom>
        </p:spPr>
      </p:pic>
      <p:sp>
        <p:nvSpPr>
          <p:cNvPr id="4" name="TextBox 3"/>
          <p:cNvSpPr txBox="1"/>
          <p:nvPr/>
        </p:nvSpPr>
        <p:spPr>
          <a:xfrm>
            <a:off x="222052" y="1462097"/>
            <a:ext cx="1670248" cy="55399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Pie charts</a:t>
            </a:r>
          </a:p>
          <a:p>
            <a:r>
              <a:rPr lang="en-GB" sz="1200" dirty="0"/>
              <a:t>(Covered in KS2, Year 7)</a:t>
            </a:r>
          </a:p>
        </p:txBody>
      </p:sp>
      <p:pic>
        <p:nvPicPr>
          <p:cNvPr id="1026" name="Picture 2" descr="https://s-media-cache-ak0.pinimg.com/originals/91/83/87/9183875d0c1972da8dd6b3c5a0437458.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9015" y="2304534"/>
            <a:ext cx="3152814" cy="1828632"/>
          </a:xfrm>
          <a:prstGeom prst="rect">
            <a:avLst/>
          </a:prstGeom>
          <a:noFill/>
          <a:extLst>
            <a:ext uri="{909E8E84-426E-40DD-AFC4-6F175D3DCCD1}">
              <a14:hiddenFill xmlns:a14="http://schemas.microsoft.com/office/drawing/2010/main">
                <a:solidFill>
                  <a:srgbClr val="FFFFFF"/>
                </a:solidFill>
              </a14:hiddenFill>
            </a:ext>
          </a:extLst>
        </p:spPr>
      </p:pic>
      <p:sp>
        <p:nvSpPr>
          <p:cNvPr id="30" name="TextBox 29"/>
          <p:cNvSpPr txBox="1"/>
          <p:nvPr/>
        </p:nvSpPr>
        <p:spPr>
          <a:xfrm>
            <a:off x="2711246" y="1752600"/>
            <a:ext cx="1584176" cy="55399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Bar charts</a:t>
            </a:r>
          </a:p>
          <a:p>
            <a:r>
              <a:rPr lang="en-GB" sz="1200" dirty="0"/>
              <a:t>(Covered in KS2)</a:t>
            </a:r>
          </a:p>
        </p:txBody>
      </p:sp>
      <p:sp>
        <p:nvSpPr>
          <p:cNvPr id="33" name="TextBox 32"/>
          <p:cNvSpPr txBox="1"/>
          <p:nvPr/>
        </p:nvSpPr>
        <p:spPr>
          <a:xfrm>
            <a:off x="4571428" y="1342696"/>
            <a:ext cx="2160812"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Frequency Diagrams</a:t>
            </a:r>
          </a:p>
        </p:txBody>
      </p:sp>
      <p:pic>
        <p:nvPicPr>
          <p:cNvPr id="1028" name="Picture 4" descr="http://philschatz.com/statistics-book/resources/CNX_Stats_C02_M05a_00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22691" y="2240164"/>
            <a:ext cx="1767305" cy="133545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p:cNvPicPr>
            <a:picLocks noChangeAspect="1"/>
          </p:cNvPicPr>
          <p:nvPr/>
        </p:nvPicPr>
        <p:blipFill>
          <a:blip r:embed="rId5"/>
          <a:stretch>
            <a:fillRect/>
          </a:stretch>
        </p:blipFill>
        <p:spPr>
          <a:xfrm>
            <a:off x="353368" y="4085580"/>
            <a:ext cx="1943100" cy="1314450"/>
          </a:xfrm>
          <a:prstGeom prst="rect">
            <a:avLst/>
          </a:prstGeom>
        </p:spPr>
      </p:pic>
      <p:sp>
        <p:nvSpPr>
          <p:cNvPr id="40" name="TextBox 39"/>
          <p:cNvSpPr txBox="1"/>
          <p:nvPr/>
        </p:nvSpPr>
        <p:spPr>
          <a:xfrm>
            <a:off x="233030" y="3536362"/>
            <a:ext cx="2298388" cy="55399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Stem &amp; Leaf Diagrams</a:t>
            </a:r>
          </a:p>
          <a:p>
            <a:r>
              <a:rPr lang="en-GB" sz="1200" dirty="0"/>
              <a:t>(Covered in Year 7, 8)</a:t>
            </a:r>
          </a:p>
        </p:txBody>
      </p:sp>
      <p:sp>
        <p:nvSpPr>
          <p:cNvPr id="41" name="TextBox 40"/>
          <p:cNvSpPr txBox="1"/>
          <p:nvPr/>
        </p:nvSpPr>
        <p:spPr>
          <a:xfrm>
            <a:off x="6812308" y="1631717"/>
            <a:ext cx="2070979" cy="55399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Frequency Polygons</a:t>
            </a:r>
          </a:p>
          <a:p>
            <a:r>
              <a:rPr lang="en-GB" sz="1200" dirty="0"/>
              <a:t>(Covered in Year 7, 8)</a:t>
            </a:r>
          </a:p>
        </p:txBody>
      </p:sp>
      <p:pic>
        <p:nvPicPr>
          <p:cNvPr id="8" name="Picture 7"/>
          <p:cNvPicPr>
            <a:picLocks noChangeAspect="1"/>
          </p:cNvPicPr>
          <p:nvPr/>
        </p:nvPicPr>
        <p:blipFill>
          <a:blip r:embed="rId6"/>
          <a:stretch>
            <a:fillRect/>
          </a:stretch>
        </p:blipFill>
        <p:spPr>
          <a:xfrm>
            <a:off x="2596068" y="4732092"/>
            <a:ext cx="1950084" cy="2109740"/>
          </a:xfrm>
          <a:prstGeom prst="rect">
            <a:avLst/>
          </a:prstGeom>
          <a:ln>
            <a:solidFill>
              <a:schemeClr val="bg1">
                <a:lumMod val="50000"/>
              </a:schemeClr>
            </a:solidFill>
          </a:ln>
        </p:spPr>
      </p:pic>
      <p:sp>
        <p:nvSpPr>
          <p:cNvPr id="42" name="TextBox 41"/>
          <p:cNvSpPr txBox="1"/>
          <p:nvPr/>
        </p:nvSpPr>
        <p:spPr>
          <a:xfrm>
            <a:off x="233030" y="6197876"/>
            <a:ext cx="3037203" cy="55399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Cumulative Frequency Graphs</a:t>
            </a:r>
          </a:p>
          <a:p>
            <a:r>
              <a:rPr lang="en-GB" sz="1200" dirty="0"/>
              <a:t>(Covered in Year 8)</a:t>
            </a:r>
          </a:p>
        </p:txBody>
      </p:sp>
      <p:pic>
        <p:nvPicPr>
          <p:cNvPr id="1032" name="Picture 8" descr="http://home.clara.net/dkeith/excel/excel-2-9.gif"/>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24181" y="5244868"/>
            <a:ext cx="2089091" cy="1523536"/>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p:cNvSpPr txBox="1"/>
          <p:nvPr/>
        </p:nvSpPr>
        <p:spPr>
          <a:xfrm>
            <a:off x="4824181" y="4663982"/>
            <a:ext cx="1584176" cy="55399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Pictogram</a:t>
            </a:r>
          </a:p>
          <a:p>
            <a:r>
              <a:rPr lang="en-GB" sz="1200" dirty="0"/>
              <a:t>(Covered in KS2)</a:t>
            </a:r>
          </a:p>
        </p:txBody>
      </p:sp>
      <p:sp>
        <p:nvSpPr>
          <p:cNvPr id="44" name="TextBox 43"/>
          <p:cNvSpPr txBox="1"/>
          <p:nvPr/>
        </p:nvSpPr>
        <p:spPr>
          <a:xfrm>
            <a:off x="5613490" y="2597023"/>
            <a:ext cx="1629683" cy="55399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Histogram</a:t>
            </a:r>
          </a:p>
          <a:p>
            <a:r>
              <a:rPr lang="en-GB" sz="1200" dirty="0"/>
              <a:t>(Covered at GCSE)</a:t>
            </a:r>
          </a:p>
        </p:txBody>
      </p:sp>
      <p:sp>
        <p:nvSpPr>
          <p:cNvPr id="45" name="Right Arrow 44"/>
          <p:cNvSpPr/>
          <p:nvPr/>
        </p:nvSpPr>
        <p:spPr>
          <a:xfrm rot="3652652">
            <a:off x="5985401" y="1989619"/>
            <a:ext cx="818080" cy="356309"/>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pic>
        <p:nvPicPr>
          <p:cNvPr id="12" name="Picture 11"/>
          <p:cNvPicPr>
            <a:picLocks noChangeAspect="1"/>
          </p:cNvPicPr>
          <p:nvPr/>
        </p:nvPicPr>
        <p:blipFill>
          <a:blip r:embed="rId8"/>
          <a:stretch>
            <a:fillRect/>
          </a:stretch>
        </p:blipFill>
        <p:spPr>
          <a:xfrm>
            <a:off x="5515443" y="3340345"/>
            <a:ext cx="1936662" cy="1293170"/>
          </a:xfrm>
          <a:prstGeom prst="rect">
            <a:avLst/>
          </a:prstGeom>
        </p:spPr>
      </p:pic>
      <p:pic>
        <p:nvPicPr>
          <p:cNvPr id="1036" name="Picture 12" descr="https://onlinecourses.science.psu.edu/stat414/sites/onlinecourses.science.psu.edu.stat414/files/lesson13/HanddrawnBoxPlotCalcium.gif"/>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042313" y="5718629"/>
            <a:ext cx="2068836" cy="897885"/>
          </a:xfrm>
          <a:prstGeom prst="rect">
            <a:avLst/>
          </a:prstGeom>
          <a:noFill/>
          <a:extLst>
            <a:ext uri="{909E8E84-426E-40DD-AFC4-6F175D3DCCD1}">
              <a14:hiddenFill xmlns:a14="http://schemas.microsoft.com/office/drawing/2010/main">
                <a:solidFill>
                  <a:srgbClr val="FFFFFF"/>
                </a:solidFill>
              </a14:hiddenFill>
            </a:ext>
          </a:extLst>
        </p:spPr>
      </p:pic>
      <p:sp>
        <p:nvSpPr>
          <p:cNvPr id="49" name="TextBox 48"/>
          <p:cNvSpPr txBox="1"/>
          <p:nvPr/>
        </p:nvSpPr>
        <p:spPr>
          <a:xfrm>
            <a:off x="7122522" y="4846032"/>
            <a:ext cx="1796463" cy="553998"/>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b="1" dirty="0"/>
              <a:t>Box Plot</a:t>
            </a:r>
          </a:p>
          <a:p>
            <a:r>
              <a:rPr lang="en-GB" sz="1200" dirty="0"/>
              <a:t>(Covered in Year 8)</a:t>
            </a:r>
          </a:p>
        </p:txBody>
      </p:sp>
    </p:spTree>
    <p:extLst>
      <p:ext uri="{BB962C8B-B14F-4D97-AF65-F5344CB8AC3E}">
        <p14:creationId xmlns:p14="http://schemas.microsoft.com/office/powerpoint/2010/main" val="4273970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Vertical)">
                                      <p:cBhvr>
                                        <p:cTn id="7" dur="500"/>
                                        <p:tgtEl>
                                          <p:spTgt spid="4"/>
                                        </p:tgtEl>
                                      </p:cBhvr>
                                    </p:animEffect>
                                  </p:childTnLst>
                                </p:cTn>
                              </p:par>
                              <p:par>
                                <p:cTn id="8" presetID="16" presetClass="entr" presetSubtype="37"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barn(outVertic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grpId="0"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barn(outVertical)">
                                      <p:cBhvr>
                                        <p:cTn id="15" dur="500"/>
                                        <p:tgtEl>
                                          <p:spTgt spid="33"/>
                                        </p:tgtEl>
                                      </p:cBhvr>
                                    </p:animEffect>
                                  </p:childTnLst>
                                </p:cTn>
                              </p:par>
                            </p:childTnLst>
                          </p:cTn>
                        </p:par>
                        <p:par>
                          <p:cTn id="16" fill="hold">
                            <p:stCondLst>
                              <p:cond delay="500"/>
                            </p:stCondLst>
                            <p:childTnLst>
                              <p:par>
                                <p:cTn id="17" presetID="22" presetClass="entr" presetSubtype="1" fill="hold" grpId="0"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par>
                          <p:cTn id="20" fill="hold">
                            <p:stCondLst>
                              <p:cond delay="1000"/>
                            </p:stCondLst>
                            <p:childTnLst>
                              <p:par>
                                <p:cTn id="21" presetID="16" presetClass="entr" presetSubtype="37"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barn(outVertical)">
                                      <p:cBhvr>
                                        <p:cTn id="23" dur="500"/>
                                        <p:tgtEl>
                                          <p:spTgt spid="30"/>
                                        </p:tgtEl>
                                      </p:cBhvr>
                                    </p:animEffect>
                                  </p:childTnLst>
                                </p:cTn>
                              </p:par>
                              <p:par>
                                <p:cTn id="24" presetID="16" presetClass="entr" presetSubtype="37" fill="hold" nodeType="with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barn(outVertical)">
                                      <p:cBhvr>
                                        <p:cTn id="26" dur="500"/>
                                        <p:tgtEl>
                                          <p:spTgt spid="1026"/>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left)">
                                      <p:cBhvr>
                                        <p:cTn id="31" dur="500"/>
                                        <p:tgtEl>
                                          <p:spTgt spid="39"/>
                                        </p:tgtEl>
                                      </p:cBhvr>
                                    </p:animEffect>
                                  </p:childTnLst>
                                </p:cTn>
                              </p:par>
                            </p:childTnLst>
                          </p:cTn>
                        </p:par>
                        <p:par>
                          <p:cTn id="32" fill="hold">
                            <p:stCondLst>
                              <p:cond delay="500"/>
                            </p:stCondLst>
                            <p:childTnLst>
                              <p:par>
                                <p:cTn id="33" presetID="16" presetClass="entr" presetSubtype="37" fill="hold" grpId="0" nodeType="afterEffect">
                                  <p:stCondLst>
                                    <p:cond delay="0"/>
                                  </p:stCondLst>
                                  <p:childTnLst>
                                    <p:set>
                                      <p:cBhvr>
                                        <p:cTn id="34" dur="1" fill="hold">
                                          <p:stCondLst>
                                            <p:cond delay="0"/>
                                          </p:stCondLst>
                                        </p:cTn>
                                        <p:tgtEl>
                                          <p:spTgt spid="41"/>
                                        </p:tgtEl>
                                        <p:attrNameLst>
                                          <p:attrName>style.visibility</p:attrName>
                                        </p:attrNameLst>
                                      </p:cBhvr>
                                      <p:to>
                                        <p:strVal val="visible"/>
                                      </p:to>
                                    </p:set>
                                    <p:animEffect transition="in" filter="barn(outVertical)">
                                      <p:cBhvr>
                                        <p:cTn id="35" dur="500"/>
                                        <p:tgtEl>
                                          <p:spTgt spid="41"/>
                                        </p:tgtEl>
                                      </p:cBhvr>
                                    </p:animEffect>
                                  </p:childTnLst>
                                </p:cTn>
                              </p:par>
                              <p:par>
                                <p:cTn id="36" presetID="16" presetClass="entr" presetSubtype="37" fill="hold" nodeType="withEffect">
                                  <p:stCondLst>
                                    <p:cond delay="0"/>
                                  </p:stCondLst>
                                  <p:childTnLst>
                                    <p:set>
                                      <p:cBhvr>
                                        <p:cTn id="37" dur="1" fill="hold">
                                          <p:stCondLst>
                                            <p:cond delay="0"/>
                                          </p:stCondLst>
                                        </p:cTn>
                                        <p:tgtEl>
                                          <p:spTgt spid="1028"/>
                                        </p:tgtEl>
                                        <p:attrNameLst>
                                          <p:attrName>style.visibility</p:attrName>
                                        </p:attrNameLst>
                                      </p:cBhvr>
                                      <p:to>
                                        <p:strVal val="visible"/>
                                      </p:to>
                                    </p:set>
                                    <p:animEffect transition="in" filter="barn(outVertical)">
                                      <p:cBhvr>
                                        <p:cTn id="38" dur="500"/>
                                        <p:tgtEl>
                                          <p:spTgt spid="1028"/>
                                        </p:tgtEl>
                                      </p:cBhvr>
                                    </p:animEffect>
                                  </p:childTnLst>
                                </p:cTn>
                              </p:par>
                            </p:childTnLst>
                          </p:cTn>
                        </p:par>
                      </p:childTnLst>
                    </p:cTn>
                  </p:par>
                  <p:par>
                    <p:cTn id="39" fill="hold">
                      <p:stCondLst>
                        <p:cond delay="indefinite"/>
                      </p:stCondLst>
                      <p:childTnLst>
                        <p:par>
                          <p:cTn id="40" fill="hold">
                            <p:stCondLst>
                              <p:cond delay="0"/>
                            </p:stCondLst>
                            <p:childTnLst>
                              <p:par>
                                <p:cTn id="41" presetID="16" presetClass="entr" presetSubtype="37"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barn(outVertical)">
                                      <p:cBhvr>
                                        <p:cTn id="43" dur="500"/>
                                        <p:tgtEl>
                                          <p:spTgt spid="40"/>
                                        </p:tgtEl>
                                      </p:cBhvr>
                                    </p:animEffect>
                                  </p:childTnLst>
                                </p:cTn>
                              </p:par>
                              <p:par>
                                <p:cTn id="44" presetID="16" presetClass="entr" presetSubtype="37" fill="hold" nodeType="withEffect">
                                  <p:stCondLst>
                                    <p:cond delay="0"/>
                                  </p:stCondLst>
                                  <p:childTnLst>
                                    <p:set>
                                      <p:cBhvr>
                                        <p:cTn id="45" dur="1" fill="hold">
                                          <p:stCondLst>
                                            <p:cond delay="0"/>
                                          </p:stCondLst>
                                        </p:cTn>
                                        <p:tgtEl>
                                          <p:spTgt spid="7"/>
                                        </p:tgtEl>
                                        <p:attrNameLst>
                                          <p:attrName>style.visibility</p:attrName>
                                        </p:attrNameLst>
                                      </p:cBhvr>
                                      <p:to>
                                        <p:strVal val="visible"/>
                                      </p:to>
                                    </p:set>
                                    <p:animEffect transition="in" filter="barn(outVertical)">
                                      <p:cBhvr>
                                        <p:cTn id="46" dur="500"/>
                                        <p:tgtEl>
                                          <p:spTgt spid="7"/>
                                        </p:tgtEl>
                                      </p:cBhvr>
                                    </p:animEffect>
                                  </p:childTnLst>
                                </p:cTn>
                              </p:par>
                            </p:childTnLst>
                          </p:cTn>
                        </p:par>
                      </p:childTnLst>
                    </p:cTn>
                  </p:par>
                  <p:par>
                    <p:cTn id="47" fill="hold">
                      <p:stCondLst>
                        <p:cond delay="indefinite"/>
                      </p:stCondLst>
                      <p:childTnLst>
                        <p:par>
                          <p:cTn id="48" fill="hold">
                            <p:stCondLst>
                              <p:cond delay="0"/>
                            </p:stCondLst>
                            <p:childTnLst>
                              <p:par>
                                <p:cTn id="49" presetID="16" presetClass="entr" presetSubtype="37" fill="hold" nodeType="click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barn(outVertical)">
                                      <p:cBhvr>
                                        <p:cTn id="51" dur="500"/>
                                        <p:tgtEl>
                                          <p:spTgt spid="8"/>
                                        </p:tgtEl>
                                      </p:cBhvr>
                                    </p:animEffect>
                                  </p:childTnLst>
                                </p:cTn>
                              </p:par>
                              <p:par>
                                <p:cTn id="52" presetID="16" presetClass="entr" presetSubtype="37" fill="hold" grpId="0" nodeType="withEffect">
                                  <p:stCondLst>
                                    <p:cond delay="0"/>
                                  </p:stCondLst>
                                  <p:childTnLst>
                                    <p:set>
                                      <p:cBhvr>
                                        <p:cTn id="53" dur="1" fill="hold">
                                          <p:stCondLst>
                                            <p:cond delay="0"/>
                                          </p:stCondLst>
                                        </p:cTn>
                                        <p:tgtEl>
                                          <p:spTgt spid="42"/>
                                        </p:tgtEl>
                                        <p:attrNameLst>
                                          <p:attrName>style.visibility</p:attrName>
                                        </p:attrNameLst>
                                      </p:cBhvr>
                                      <p:to>
                                        <p:strVal val="visible"/>
                                      </p:to>
                                    </p:set>
                                    <p:animEffect transition="in" filter="barn(outVertical)">
                                      <p:cBhvr>
                                        <p:cTn id="54" dur="500"/>
                                        <p:tgtEl>
                                          <p:spTgt spid="42"/>
                                        </p:tgtEl>
                                      </p:cBhvr>
                                    </p:animEffect>
                                  </p:childTnLst>
                                </p:cTn>
                              </p:par>
                            </p:childTnLst>
                          </p:cTn>
                        </p:par>
                      </p:childTnLst>
                    </p:cTn>
                  </p:par>
                  <p:par>
                    <p:cTn id="55" fill="hold">
                      <p:stCondLst>
                        <p:cond delay="indefinite"/>
                      </p:stCondLst>
                      <p:childTnLst>
                        <p:par>
                          <p:cTn id="56" fill="hold">
                            <p:stCondLst>
                              <p:cond delay="0"/>
                            </p:stCondLst>
                            <p:childTnLst>
                              <p:par>
                                <p:cTn id="57" presetID="16" presetClass="entr" presetSubtype="37" fill="hold" grpId="0" nodeType="clickEffect">
                                  <p:stCondLst>
                                    <p:cond delay="0"/>
                                  </p:stCondLst>
                                  <p:childTnLst>
                                    <p:set>
                                      <p:cBhvr>
                                        <p:cTn id="58" dur="1" fill="hold">
                                          <p:stCondLst>
                                            <p:cond delay="0"/>
                                          </p:stCondLst>
                                        </p:cTn>
                                        <p:tgtEl>
                                          <p:spTgt spid="43"/>
                                        </p:tgtEl>
                                        <p:attrNameLst>
                                          <p:attrName>style.visibility</p:attrName>
                                        </p:attrNameLst>
                                      </p:cBhvr>
                                      <p:to>
                                        <p:strVal val="visible"/>
                                      </p:to>
                                    </p:set>
                                    <p:animEffect transition="in" filter="barn(outVertical)">
                                      <p:cBhvr>
                                        <p:cTn id="59" dur="500"/>
                                        <p:tgtEl>
                                          <p:spTgt spid="43"/>
                                        </p:tgtEl>
                                      </p:cBhvr>
                                    </p:animEffect>
                                  </p:childTnLst>
                                </p:cTn>
                              </p:par>
                              <p:par>
                                <p:cTn id="60" presetID="16" presetClass="entr" presetSubtype="37" fill="hold" nodeType="withEffect">
                                  <p:stCondLst>
                                    <p:cond delay="0"/>
                                  </p:stCondLst>
                                  <p:childTnLst>
                                    <p:set>
                                      <p:cBhvr>
                                        <p:cTn id="61" dur="1" fill="hold">
                                          <p:stCondLst>
                                            <p:cond delay="0"/>
                                          </p:stCondLst>
                                        </p:cTn>
                                        <p:tgtEl>
                                          <p:spTgt spid="1032"/>
                                        </p:tgtEl>
                                        <p:attrNameLst>
                                          <p:attrName>style.visibility</p:attrName>
                                        </p:attrNameLst>
                                      </p:cBhvr>
                                      <p:to>
                                        <p:strVal val="visible"/>
                                      </p:to>
                                    </p:set>
                                    <p:animEffect transition="in" filter="barn(outVertical)">
                                      <p:cBhvr>
                                        <p:cTn id="62" dur="500"/>
                                        <p:tgtEl>
                                          <p:spTgt spid="1032"/>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grpId="0" nodeType="clickEffect">
                                  <p:stCondLst>
                                    <p:cond delay="0"/>
                                  </p:stCondLst>
                                  <p:childTnLst>
                                    <p:set>
                                      <p:cBhvr>
                                        <p:cTn id="66" dur="1" fill="hold">
                                          <p:stCondLst>
                                            <p:cond delay="0"/>
                                          </p:stCondLst>
                                        </p:cTn>
                                        <p:tgtEl>
                                          <p:spTgt spid="45"/>
                                        </p:tgtEl>
                                        <p:attrNameLst>
                                          <p:attrName>style.visibility</p:attrName>
                                        </p:attrNameLst>
                                      </p:cBhvr>
                                      <p:to>
                                        <p:strVal val="visible"/>
                                      </p:to>
                                    </p:set>
                                    <p:animEffect transition="in" filter="wipe(up)">
                                      <p:cBhvr>
                                        <p:cTn id="67" dur="500"/>
                                        <p:tgtEl>
                                          <p:spTgt spid="45"/>
                                        </p:tgtEl>
                                      </p:cBhvr>
                                    </p:animEffect>
                                  </p:childTnLst>
                                </p:cTn>
                              </p:par>
                            </p:childTnLst>
                          </p:cTn>
                        </p:par>
                        <p:par>
                          <p:cTn id="68" fill="hold">
                            <p:stCondLst>
                              <p:cond delay="500"/>
                            </p:stCondLst>
                            <p:childTnLst>
                              <p:par>
                                <p:cTn id="69" presetID="16" presetClass="entr" presetSubtype="37" fill="hold" grpId="0" nodeType="afterEffect">
                                  <p:stCondLst>
                                    <p:cond delay="0"/>
                                  </p:stCondLst>
                                  <p:childTnLst>
                                    <p:set>
                                      <p:cBhvr>
                                        <p:cTn id="70" dur="1" fill="hold">
                                          <p:stCondLst>
                                            <p:cond delay="0"/>
                                          </p:stCondLst>
                                        </p:cTn>
                                        <p:tgtEl>
                                          <p:spTgt spid="44"/>
                                        </p:tgtEl>
                                        <p:attrNameLst>
                                          <p:attrName>style.visibility</p:attrName>
                                        </p:attrNameLst>
                                      </p:cBhvr>
                                      <p:to>
                                        <p:strVal val="visible"/>
                                      </p:to>
                                    </p:set>
                                    <p:animEffect transition="in" filter="barn(outVertical)">
                                      <p:cBhvr>
                                        <p:cTn id="71" dur="500"/>
                                        <p:tgtEl>
                                          <p:spTgt spid="44"/>
                                        </p:tgtEl>
                                      </p:cBhvr>
                                    </p:animEffect>
                                  </p:childTnLst>
                                </p:cTn>
                              </p:par>
                              <p:par>
                                <p:cTn id="72" presetID="16" presetClass="entr" presetSubtype="37" fill="hold" nodeType="withEffect">
                                  <p:stCondLst>
                                    <p:cond delay="0"/>
                                  </p:stCondLst>
                                  <p:childTnLst>
                                    <p:set>
                                      <p:cBhvr>
                                        <p:cTn id="73" dur="1" fill="hold">
                                          <p:stCondLst>
                                            <p:cond delay="0"/>
                                          </p:stCondLst>
                                        </p:cTn>
                                        <p:tgtEl>
                                          <p:spTgt spid="12"/>
                                        </p:tgtEl>
                                        <p:attrNameLst>
                                          <p:attrName>style.visibility</p:attrName>
                                        </p:attrNameLst>
                                      </p:cBhvr>
                                      <p:to>
                                        <p:strVal val="visible"/>
                                      </p:to>
                                    </p:set>
                                    <p:animEffect transition="in" filter="barn(outVertical)">
                                      <p:cBhvr>
                                        <p:cTn id="74" dur="500"/>
                                        <p:tgtEl>
                                          <p:spTgt spid="12"/>
                                        </p:tgtEl>
                                      </p:cBhvr>
                                    </p:animEffect>
                                  </p:childTnLst>
                                </p:cTn>
                              </p:par>
                            </p:childTnLst>
                          </p:cTn>
                        </p:par>
                      </p:childTnLst>
                    </p:cTn>
                  </p:par>
                  <p:par>
                    <p:cTn id="75" fill="hold">
                      <p:stCondLst>
                        <p:cond delay="indefinite"/>
                      </p:stCondLst>
                      <p:childTnLst>
                        <p:par>
                          <p:cTn id="76" fill="hold">
                            <p:stCondLst>
                              <p:cond delay="0"/>
                            </p:stCondLst>
                            <p:childTnLst>
                              <p:par>
                                <p:cTn id="77" presetID="16" presetClass="entr" presetSubtype="37" fill="hold" grpId="0" nodeType="clickEffect">
                                  <p:stCondLst>
                                    <p:cond delay="0"/>
                                  </p:stCondLst>
                                  <p:childTnLst>
                                    <p:set>
                                      <p:cBhvr>
                                        <p:cTn id="78" dur="1" fill="hold">
                                          <p:stCondLst>
                                            <p:cond delay="0"/>
                                          </p:stCondLst>
                                        </p:cTn>
                                        <p:tgtEl>
                                          <p:spTgt spid="49"/>
                                        </p:tgtEl>
                                        <p:attrNameLst>
                                          <p:attrName>style.visibility</p:attrName>
                                        </p:attrNameLst>
                                      </p:cBhvr>
                                      <p:to>
                                        <p:strVal val="visible"/>
                                      </p:to>
                                    </p:set>
                                    <p:animEffect transition="in" filter="barn(outVertical)">
                                      <p:cBhvr>
                                        <p:cTn id="79" dur="500"/>
                                        <p:tgtEl>
                                          <p:spTgt spid="49"/>
                                        </p:tgtEl>
                                      </p:cBhvr>
                                    </p:animEffect>
                                  </p:childTnLst>
                                </p:cTn>
                              </p:par>
                              <p:par>
                                <p:cTn id="80" presetID="16" presetClass="entr" presetSubtype="37" fill="hold" nodeType="withEffect">
                                  <p:stCondLst>
                                    <p:cond delay="0"/>
                                  </p:stCondLst>
                                  <p:childTnLst>
                                    <p:set>
                                      <p:cBhvr>
                                        <p:cTn id="81" dur="1" fill="hold">
                                          <p:stCondLst>
                                            <p:cond delay="0"/>
                                          </p:stCondLst>
                                        </p:cTn>
                                        <p:tgtEl>
                                          <p:spTgt spid="1036"/>
                                        </p:tgtEl>
                                        <p:attrNameLst>
                                          <p:attrName>style.visibility</p:attrName>
                                        </p:attrNameLst>
                                      </p:cBhvr>
                                      <p:to>
                                        <p:strVal val="visible"/>
                                      </p:to>
                                    </p:set>
                                    <p:animEffect transition="in" filter="barn(outVertical)">
                                      <p:cBhvr>
                                        <p:cTn id="82" dur="500"/>
                                        <p:tgtEl>
                                          <p:spTgt spid="10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 grpId="0" animBg="1"/>
      <p:bldP spid="4" grpId="0" animBg="1"/>
      <p:bldP spid="30" grpId="0" animBg="1"/>
      <p:bldP spid="33" grpId="0" animBg="1"/>
      <p:bldP spid="40" grpId="0" animBg="1"/>
      <p:bldP spid="41" grpId="0" animBg="1"/>
      <p:bldP spid="42" grpId="0" animBg="1"/>
      <p:bldP spid="43" grpId="0" animBg="1"/>
      <p:bldP spid="44" grpId="0" animBg="1"/>
      <p:bldP spid="45" grpId="0" animBg="1"/>
      <p:bldP spid="49"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3</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Rectangle 4"/>
          <p:cNvSpPr/>
          <p:nvPr/>
        </p:nvSpPr>
        <p:spPr>
          <a:xfrm>
            <a:off x="368350" y="928914"/>
            <a:ext cx="415421" cy="2944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3</a:t>
            </a:r>
          </a:p>
        </p:txBody>
      </p:sp>
      <p:sp>
        <p:nvSpPr>
          <p:cNvPr id="6" name="Rectangle 5"/>
          <p:cNvSpPr/>
          <p:nvPr/>
        </p:nvSpPr>
        <p:spPr>
          <a:xfrm>
            <a:off x="899592" y="836712"/>
            <a:ext cx="6552728" cy="2156488"/>
          </a:xfrm>
          <a:prstGeom prst="rect">
            <a:avLst/>
          </a:prstGeom>
        </p:spPr>
        <p:txBody>
          <a:bodyPr wrap="square">
            <a:spAutoFit/>
          </a:bodyPr>
          <a:lstStyle/>
          <a:p>
            <a:pPr indent="-400050" algn="just">
              <a:lnSpc>
                <a:spcPct val="115000"/>
              </a:lnSpc>
              <a:spcAft>
                <a:spcPts val="1000"/>
              </a:spcAft>
              <a:tabLst>
                <a:tab pos="266700" algn="l"/>
              </a:tabLst>
            </a:pPr>
            <a:r>
              <a:rPr lang="en-GB" dirty="0">
                <a:latin typeface="Calibri" panose="020F0502020204030204" pitchFamily="34" charset="0"/>
                <a:ea typeface="Calibri" panose="020F0502020204030204" pitchFamily="34" charset="0"/>
                <a:cs typeface="Times New Roman" panose="02020603050405020304" pitchFamily="18" charset="0"/>
              </a:rPr>
              <a:t>Here are the ages, in years, of 15 students.</a:t>
            </a:r>
          </a:p>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	19	18	20	25	37</a:t>
            </a:r>
          </a:p>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	33	21	17	29	20</a:t>
            </a:r>
          </a:p>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	42	18	23	37	22</a:t>
            </a:r>
          </a:p>
          <a:p>
            <a:r>
              <a:rPr lang="en-GB" dirty="0">
                <a:latin typeface="Calibri" panose="020F0502020204030204" pitchFamily="34" charset="0"/>
                <a:ea typeface="Calibri" panose="020F0502020204030204" pitchFamily="34" charset="0"/>
                <a:cs typeface="Times New Roman" panose="02020603050405020304" pitchFamily="18" charset="0"/>
              </a:rPr>
              <a:t>Show this information in an ordered stem and leaf diagram.</a:t>
            </a:r>
            <a:endParaRPr lang="en-GB" dirty="0"/>
          </a:p>
        </p:txBody>
      </p:sp>
      <p:pic>
        <p:nvPicPr>
          <p:cNvPr id="7" name="Picture 6"/>
          <p:cNvPicPr/>
          <p:nvPr/>
        </p:nvPicPr>
        <p:blipFill>
          <a:blip r:embed="rId2">
            <a:extLst>
              <a:ext uri="{28A0092B-C50C-407E-A947-70E740481C1C}">
                <a14:useLocalDpi xmlns:a14="http://schemas.microsoft.com/office/drawing/2010/main" val="0"/>
              </a:ext>
            </a:extLst>
          </a:blip>
          <a:srcRect/>
          <a:stretch>
            <a:fillRect/>
          </a:stretch>
        </p:blipFill>
        <p:spPr bwMode="auto">
          <a:xfrm>
            <a:off x="1187624" y="3024730"/>
            <a:ext cx="6480720" cy="2852542"/>
          </a:xfrm>
          <a:prstGeom prst="rect">
            <a:avLst/>
          </a:prstGeom>
          <a:noFill/>
          <a:ln>
            <a:noFill/>
          </a:ln>
        </p:spPr>
      </p:pic>
      <p:sp>
        <p:nvSpPr>
          <p:cNvPr id="8" name="TextBox 7"/>
          <p:cNvSpPr txBox="1"/>
          <p:nvPr/>
        </p:nvSpPr>
        <p:spPr>
          <a:xfrm>
            <a:off x="1547664" y="3261170"/>
            <a:ext cx="432048" cy="461665"/>
          </a:xfrm>
          <a:prstGeom prst="rect">
            <a:avLst/>
          </a:prstGeom>
          <a:noFill/>
        </p:spPr>
        <p:txBody>
          <a:bodyPr wrap="square" rtlCol="0">
            <a:spAutoFit/>
          </a:bodyPr>
          <a:lstStyle/>
          <a:p>
            <a:r>
              <a:rPr lang="en-GB" sz="2400" dirty="0"/>
              <a:t>1</a:t>
            </a:r>
          </a:p>
        </p:txBody>
      </p:sp>
      <p:sp>
        <p:nvSpPr>
          <p:cNvPr id="9" name="TextBox 8"/>
          <p:cNvSpPr txBox="1"/>
          <p:nvPr/>
        </p:nvSpPr>
        <p:spPr>
          <a:xfrm>
            <a:off x="1547664" y="3959275"/>
            <a:ext cx="432048" cy="461665"/>
          </a:xfrm>
          <a:prstGeom prst="rect">
            <a:avLst/>
          </a:prstGeom>
          <a:noFill/>
        </p:spPr>
        <p:txBody>
          <a:bodyPr wrap="square" rtlCol="0">
            <a:spAutoFit/>
          </a:bodyPr>
          <a:lstStyle/>
          <a:p>
            <a:r>
              <a:rPr lang="en-GB" sz="2400" dirty="0"/>
              <a:t>2</a:t>
            </a:r>
          </a:p>
        </p:txBody>
      </p:sp>
      <p:sp>
        <p:nvSpPr>
          <p:cNvPr id="10" name="TextBox 9"/>
          <p:cNvSpPr txBox="1"/>
          <p:nvPr/>
        </p:nvSpPr>
        <p:spPr>
          <a:xfrm>
            <a:off x="1547664" y="4590755"/>
            <a:ext cx="432048" cy="461665"/>
          </a:xfrm>
          <a:prstGeom prst="rect">
            <a:avLst/>
          </a:prstGeom>
          <a:noFill/>
        </p:spPr>
        <p:txBody>
          <a:bodyPr wrap="square" rtlCol="0">
            <a:spAutoFit/>
          </a:bodyPr>
          <a:lstStyle/>
          <a:p>
            <a:r>
              <a:rPr lang="en-GB" sz="2400" dirty="0"/>
              <a:t>3</a:t>
            </a:r>
          </a:p>
        </p:txBody>
      </p:sp>
      <p:sp>
        <p:nvSpPr>
          <p:cNvPr id="11" name="TextBox 10"/>
          <p:cNvSpPr txBox="1"/>
          <p:nvPr/>
        </p:nvSpPr>
        <p:spPr>
          <a:xfrm>
            <a:off x="1547664" y="5206015"/>
            <a:ext cx="432048" cy="461665"/>
          </a:xfrm>
          <a:prstGeom prst="rect">
            <a:avLst/>
          </a:prstGeom>
          <a:noFill/>
        </p:spPr>
        <p:txBody>
          <a:bodyPr wrap="square" rtlCol="0">
            <a:spAutoFit/>
          </a:bodyPr>
          <a:lstStyle/>
          <a:p>
            <a:r>
              <a:rPr lang="en-GB" sz="2400" dirty="0"/>
              <a:t>4</a:t>
            </a:r>
          </a:p>
        </p:txBody>
      </p:sp>
      <p:sp>
        <p:nvSpPr>
          <p:cNvPr id="12" name="TextBox 11"/>
          <p:cNvSpPr txBox="1"/>
          <p:nvPr/>
        </p:nvSpPr>
        <p:spPr>
          <a:xfrm>
            <a:off x="2339752" y="3221565"/>
            <a:ext cx="2520280" cy="461665"/>
          </a:xfrm>
          <a:prstGeom prst="rect">
            <a:avLst/>
          </a:prstGeom>
          <a:noFill/>
        </p:spPr>
        <p:txBody>
          <a:bodyPr wrap="square" rtlCol="0">
            <a:spAutoFit/>
          </a:bodyPr>
          <a:lstStyle/>
          <a:p>
            <a:r>
              <a:rPr lang="en-GB" sz="2400" dirty="0"/>
              <a:t>7   8   8   9</a:t>
            </a:r>
          </a:p>
        </p:txBody>
      </p:sp>
      <p:sp>
        <p:nvSpPr>
          <p:cNvPr id="13" name="TextBox 12"/>
          <p:cNvSpPr txBox="1"/>
          <p:nvPr/>
        </p:nvSpPr>
        <p:spPr>
          <a:xfrm>
            <a:off x="2339752" y="3959274"/>
            <a:ext cx="2520280" cy="461665"/>
          </a:xfrm>
          <a:prstGeom prst="rect">
            <a:avLst/>
          </a:prstGeom>
          <a:noFill/>
        </p:spPr>
        <p:txBody>
          <a:bodyPr wrap="square" rtlCol="0">
            <a:spAutoFit/>
          </a:bodyPr>
          <a:lstStyle/>
          <a:p>
            <a:r>
              <a:rPr lang="en-GB" sz="2400" dirty="0"/>
              <a:t>0   0   1   2   3   5   9</a:t>
            </a:r>
          </a:p>
        </p:txBody>
      </p:sp>
      <p:sp>
        <p:nvSpPr>
          <p:cNvPr id="14" name="TextBox 13"/>
          <p:cNvSpPr txBox="1"/>
          <p:nvPr/>
        </p:nvSpPr>
        <p:spPr>
          <a:xfrm>
            <a:off x="2339752" y="4590754"/>
            <a:ext cx="3096344" cy="461665"/>
          </a:xfrm>
          <a:prstGeom prst="rect">
            <a:avLst/>
          </a:prstGeom>
          <a:noFill/>
        </p:spPr>
        <p:txBody>
          <a:bodyPr wrap="square" rtlCol="0">
            <a:spAutoFit/>
          </a:bodyPr>
          <a:lstStyle/>
          <a:p>
            <a:r>
              <a:rPr lang="en-GB" sz="2400" dirty="0"/>
              <a:t>3   7   7</a:t>
            </a:r>
          </a:p>
        </p:txBody>
      </p:sp>
      <p:sp>
        <p:nvSpPr>
          <p:cNvPr id="15" name="TextBox 14"/>
          <p:cNvSpPr txBox="1"/>
          <p:nvPr/>
        </p:nvSpPr>
        <p:spPr>
          <a:xfrm>
            <a:off x="2339752" y="5206015"/>
            <a:ext cx="1800200" cy="461665"/>
          </a:xfrm>
          <a:prstGeom prst="rect">
            <a:avLst/>
          </a:prstGeom>
          <a:noFill/>
        </p:spPr>
        <p:txBody>
          <a:bodyPr wrap="square" rtlCol="0">
            <a:spAutoFit/>
          </a:bodyPr>
          <a:lstStyle/>
          <a:p>
            <a:r>
              <a:rPr lang="en-GB" sz="2400" dirty="0"/>
              <a:t>2</a:t>
            </a:r>
          </a:p>
        </p:txBody>
      </p:sp>
      <p:sp>
        <p:nvSpPr>
          <p:cNvPr id="16" name="TextBox 15"/>
          <p:cNvSpPr txBox="1"/>
          <p:nvPr/>
        </p:nvSpPr>
        <p:spPr>
          <a:xfrm>
            <a:off x="6048164" y="4040189"/>
            <a:ext cx="1800200" cy="584775"/>
          </a:xfrm>
          <a:prstGeom prst="rect">
            <a:avLst/>
          </a:prstGeom>
          <a:noFill/>
        </p:spPr>
        <p:txBody>
          <a:bodyPr wrap="square" rtlCol="0">
            <a:spAutoFit/>
          </a:bodyPr>
          <a:lstStyle/>
          <a:p>
            <a:r>
              <a:rPr lang="en-GB" sz="1600" dirty="0"/>
              <a:t>1|3 means 13 years</a:t>
            </a:r>
          </a:p>
        </p:txBody>
      </p:sp>
      <p:sp>
        <p:nvSpPr>
          <p:cNvPr id="17" name="Rectangle 16"/>
          <p:cNvSpPr/>
          <p:nvPr/>
        </p:nvSpPr>
        <p:spPr>
          <a:xfrm>
            <a:off x="1503600" y="3197681"/>
            <a:ext cx="3802484" cy="508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1503600" y="3896759"/>
            <a:ext cx="3802484" cy="508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9" name="Rectangle 18"/>
          <p:cNvSpPr/>
          <p:nvPr/>
        </p:nvSpPr>
        <p:spPr>
          <a:xfrm>
            <a:off x="1503600" y="4559104"/>
            <a:ext cx="3802484" cy="508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Rectangle 19"/>
          <p:cNvSpPr/>
          <p:nvPr/>
        </p:nvSpPr>
        <p:spPr>
          <a:xfrm>
            <a:off x="1503600" y="5231885"/>
            <a:ext cx="3802484" cy="50875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1" name="Rectangle 20"/>
          <p:cNvSpPr/>
          <p:nvPr/>
        </p:nvSpPr>
        <p:spPr>
          <a:xfrm>
            <a:off x="6085264" y="4116214"/>
            <a:ext cx="1407736" cy="44308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2" name="TextBox 21"/>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Tree>
    <p:extLst>
      <p:ext uri="{BB962C8B-B14F-4D97-AF65-F5344CB8AC3E}">
        <p14:creationId xmlns:p14="http://schemas.microsoft.com/office/powerpoint/2010/main" val="364210596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seq concurrent="1" nextAc="seek">
              <p:cTn id="8" restart="whenNotActive" fill="hold" evtFilter="cancelBubble" nodeType="interactiveSeq">
                <p:stCondLst>
                  <p:cond evt="onClick" delay="0">
                    <p:tgtEl>
                      <p:spTgt spid="18"/>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8"/>
                                        </p:tgtEl>
                                      </p:cBhvr>
                                    </p:animEffect>
                                    <p:set>
                                      <p:cBhvr>
                                        <p:cTn id="13"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14" restart="whenNotActive" fill="hold" evtFilter="cancelBubble" nodeType="interactiveSeq">
                <p:stCondLst>
                  <p:cond evt="onClick" delay="0">
                    <p:tgtEl>
                      <p:spTgt spid="19"/>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9"/>
                                        </p:tgtEl>
                                      </p:cBhvr>
                                    </p:animEffect>
                                    <p:set>
                                      <p:cBhvr>
                                        <p:cTn id="19"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20" restart="whenNotActive" fill="hold" evtFilter="cancelBubble" nodeType="interactiveSeq">
                <p:stCondLst>
                  <p:cond evt="onClick" delay="0">
                    <p:tgtEl>
                      <p:spTgt spid="20"/>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0"/>
                                        </p:tgtEl>
                                      </p:cBhvr>
                                    </p:animEffect>
                                    <p:set>
                                      <p:cBhvr>
                                        <p:cTn id="25"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26" restart="whenNotActive" fill="hold" evtFilter="cancelBubble" nodeType="interactiveSeq">
                <p:stCondLst>
                  <p:cond evt="onClick" delay="0">
                    <p:tgtEl>
                      <p:spTgt spid="21"/>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1"/>
                                        </p:tgtEl>
                                      </p:cBhvr>
                                    </p:animEffect>
                                    <p:set>
                                      <p:cBhvr>
                                        <p:cTn id="31"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childTnLst>
        </p:cTn>
      </p:par>
    </p:tnLst>
    <p:bldLst>
      <p:bldP spid="17" grpId="0" animBg="1"/>
      <p:bldP spid="18" grpId="0" animBg="1"/>
      <p:bldP spid="19" grpId="0" animBg="1"/>
      <p:bldP spid="20" grpId="0" animBg="1"/>
      <p:bldP spid="2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3</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Rectangle 4"/>
          <p:cNvSpPr/>
          <p:nvPr/>
        </p:nvSpPr>
        <p:spPr>
          <a:xfrm>
            <a:off x="368350" y="751114"/>
            <a:ext cx="415421" cy="29447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dirty="0"/>
              <a:t>4</a:t>
            </a:r>
          </a:p>
        </p:txBody>
      </p:sp>
      <p:sp>
        <p:nvSpPr>
          <p:cNvPr id="6" name="Rectangle 5"/>
          <p:cNvSpPr/>
          <p:nvPr/>
        </p:nvSpPr>
        <p:spPr>
          <a:xfrm>
            <a:off x="899592" y="671612"/>
            <a:ext cx="7560840" cy="6020623"/>
          </a:xfrm>
          <a:prstGeom prst="rect">
            <a:avLst/>
          </a:prstGeom>
        </p:spPr>
        <p:txBody>
          <a:bodyPr wrap="square">
            <a:spAutoFit/>
          </a:bodyPr>
          <a:lstStyle/>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Here is the weight </a:t>
            </a:r>
            <a:r>
              <a:rPr lang="en-GB">
                <a:latin typeface="Calibri" panose="020F0502020204030204" pitchFamily="34" charset="0"/>
                <a:ea typeface="Calibri" panose="020F0502020204030204" pitchFamily="34" charset="0"/>
                <a:cs typeface="Times New Roman" panose="02020603050405020304" pitchFamily="18" charset="0"/>
              </a:rPr>
              <a:t>of 15 </a:t>
            </a:r>
            <a:r>
              <a:rPr lang="en-GB" dirty="0">
                <a:latin typeface="Calibri" panose="020F0502020204030204" pitchFamily="34" charset="0"/>
                <a:ea typeface="Calibri" panose="020F0502020204030204" pitchFamily="34" charset="0"/>
                <a:cs typeface="Times New Roman" panose="02020603050405020304" pitchFamily="18" charset="0"/>
              </a:rPr>
              <a:t>cats:</a:t>
            </a:r>
          </a:p>
          <a:p>
            <a:pPr indent="457200">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	4.5kg	4.9kg	5.2kg	3.9kg	4.1kg</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latin typeface="Calibri" panose="020F0502020204030204" pitchFamily="34" charset="0"/>
                <a:ea typeface="Calibri" panose="020F0502020204030204" pitchFamily="34" charset="0"/>
                <a:cs typeface="Times New Roman" panose="02020603050405020304" pitchFamily="18" charset="0"/>
              </a:rPr>
              <a:t>	5.0kg	3.6kg	4.9kg	5.3kg	4.3kg</a:t>
            </a: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latin typeface="Calibri" panose="020F0502020204030204" pitchFamily="34" charset="0"/>
                <a:ea typeface="Calibri" panose="020F0502020204030204" pitchFamily="34" charset="0"/>
                <a:cs typeface="Times New Roman" panose="02020603050405020304" pitchFamily="18" charset="0"/>
              </a:rPr>
              <a:t>	7.4kg	3.6kg	5.3kg	3.8kg	5.3kg</a:t>
            </a:r>
          </a:p>
          <a:p>
            <a:pPr>
              <a:lnSpc>
                <a:spcPct val="115000"/>
              </a:lnSpc>
              <a:spcAft>
                <a:spcPts val="1000"/>
              </a:spcAft>
            </a:pPr>
            <a:r>
              <a:rPr lang="en-GB" dirty="0">
                <a:latin typeface="Calibri" panose="020F0502020204030204" pitchFamily="34" charset="0"/>
                <a:ea typeface="Calibri" panose="020F0502020204030204" pitchFamily="34" charset="0"/>
                <a:cs typeface="Times New Roman" panose="02020603050405020304" pitchFamily="18" charset="0"/>
              </a:rPr>
              <a:t>     (a) Produce an ordered stem and leaf diagram to show this information.</a:t>
            </a:r>
            <a:br>
              <a:rPr lang="en-GB" dirty="0">
                <a:latin typeface="Calibri" panose="020F0502020204030204" pitchFamily="34" charset="0"/>
                <a:ea typeface="Calibri" panose="020F0502020204030204" pitchFamily="34" charset="0"/>
                <a:cs typeface="Times New Roman" panose="02020603050405020304" pitchFamily="18" charset="0"/>
              </a:rPr>
            </a:br>
            <a:br>
              <a:rPr lang="en-GB" dirty="0">
                <a:latin typeface="Calibri" panose="020F0502020204030204" pitchFamily="34" charset="0"/>
                <a:ea typeface="Calibri" panose="020F0502020204030204" pitchFamily="34" charset="0"/>
                <a:cs typeface="Times New Roman" panose="02020603050405020304" pitchFamily="18" charset="0"/>
              </a:rPr>
            </a:br>
            <a:br>
              <a:rPr lang="en-GB" dirty="0">
                <a:latin typeface="Calibri" panose="020F0502020204030204" pitchFamily="34" charset="0"/>
                <a:ea typeface="Calibri" panose="020F0502020204030204" pitchFamily="34" charset="0"/>
                <a:cs typeface="Times New Roman" panose="02020603050405020304" pitchFamily="18" charset="0"/>
              </a:rPr>
            </a:br>
            <a:br>
              <a:rPr lang="en-GB" dirty="0">
                <a:latin typeface="Calibri" panose="020F0502020204030204" pitchFamily="34" charset="0"/>
                <a:ea typeface="Calibri" panose="020F0502020204030204" pitchFamily="34" charset="0"/>
                <a:cs typeface="Times New Roman" panose="02020603050405020304" pitchFamily="18" charset="0"/>
              </a:rPr>
            </a:b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br>
              <a:rPr lang="en-GB" dirty="0">
                <a:latin typeface="Calibri" panose="020F0502020204030204" pitchFamily="34" charset="0"/>
                <a:ea typeface="Calibri" panose="020F0502020204030204" pitchFamily="34" charset="0"/>
                <a:cs typeface="Times New Roman" panose="02020603050405020304" pitchFamily="18" charset="0"/>
              </a:rPr>
            </a:br>
            <a:br>
              <a:rPr lang="en-GB" dirty="0">
                <a:latin typeface="Calibri" panose="020F0502020204030204" pitchFamily="34" charset="0"/>
                <a:ea typeface="Calibri" panose="020F0502020204030204" pitchFamily="34" charset="0"/>
                <a:cs typeface="Times New Roman" panose="02020603050405020304" pitchFamily="18" charset="0"/>
              </a:rPr>
            </a:br>
            <a:br>
              <a:rPr lang="en-GB" dirty="0">
                <a:latin typeface="Calibri" panose="020F0502020204030204" pitchFamily="34" charset="0"/>
                <a:ea typeface="Calibri" panose="020F0502020204030204" pitchFamily="34" charset="0"/>
                <a:cs typeface="Times New Roman" panose="02020603050405020304" pitchFamily="18" charset="0"/>
              </a:rPr>
            </a:br>
            <a:endParaRPr lang="en-GB"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latin typeface="Calibri" panose="020F0502020204030204" pitchFamily="34" charset="0"/>
                <a:ea typeface="Calibri" panose="020F0502020204030204" pitchFamily="34" charset="0"/>
                <a:cs typeface="Times New Roman" panose="02020603050405020304" pitchFamily="18" charset="0"/>
              </a:rPr>
              <a:t>   (b) What is the median weight?   	</a:t>
            </a:r>
            <a:r>
              <a:rPr lang="en-GB" b="1" dirty="0">
                <a:latin typeface="Calibri" panose="020F0502020204030204" pitchFamily="34" charset="0"/>
                <a:ea typeface="Calibri" panose="020F0502020204030204" pitchFamily="34" charset="0"/>
                <a:cs typeface="Times New Roman" panose="02020603050405020304" pitchFamily="18" charset="0"/>
              </a:rPr>
              <a:t>4.9kg</a:t>
            </a:r>
            <a:br>
              <a:rPr lang="en-GB" dirty="0">
                <a:latin typeface="Calibri" panose="020F0502020204030204" pitchFamily="34" charset="0"/>
                <a:ea typeface="Calibri" panose="020F0502020204030204" pitchFamily="34" charset="0"/>
                <a:cs typeface="Times New Roman" panose="02020603050405020304" pitchFamily="18" charset="0"/>
              </a:rPr>
            </a:br>
            <a:br>
              <a:rPr lang="en-GB" dirty="0">
                <a:latin typeface="Calibri" panose="020F0502020204030204" pitchFamily="34" charset="0"/>
                <a:ea typeface="Calibri" panose="020F0502020204030204" pitchFamily="34" charset="0"/>
                <a:cs typeface="Times New Roman" panose="02020603050405020304" pitchFamily="18" charset="0"/>
              </a:rPr>
            </a:br>
            <a:r>
              <a:rPr lang="en-GB" dirty="0">
                <a:latin typeface="Calibri" panose="020F0502020204030204" pitchFamily="34" charset="0"/>
                <a:ea typeface="Calibri" panose="020F0502020204030204" pitchFamily="34" charset="0"/>
                <a:cs typeface="Times New Roman" panose="02020603050405020304" pitchFamily="18" charset="0"/>
              </a:rPr>
              <a:t>   (c) What is the mode weight?	</a:t>
            </a:r>
            <a:r>
              <a:rPr lang="en-GB" b="1" dirty="0">
                <a:latin typeface="Calibri" panose="020F0502020204030204" pitchFamily="34" charset="0"/>
                <a:ea typeface="Calibri" panose="020F0502020204030204" pitchFamily="34" charset="0"/>
                <a:cs typeface="Times New Roman" panose="02020603050405020304" pitchFamily="18" charset="0"/>
              </a:rPr>
              <a:t>5.3kg</a:t>
            </a:r>
            <a:endParaRPr lang="en-GB" b="1" dirty="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7" name="Straight Connector 6"/>
          <p:cNvCxnSpPr/>
          <p:nvPr/>
        </p:nvCxnSpPr>
        <p:spPr>
          <a:xfrm>
            <a:off x="2027159" y="3212976"/>
            <a:ext cx="3744416" cy="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flipH="1" flipV="1">
            <a:off x="2747239" y="2708920"/>
            <a:ext cx="5308" cy="2688456"/>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027159" y="3800771"/>
            <a:ext cx="3744416"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2027159" y="4365104"/>
            <a:ext cx="3744416" cy="0"/>
          </a:xfrm>
          <a:prstGeom prst="line">
            <a:avLst/>
          </a:prstGeom>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2099167" y="2708920"/>
            <a:ext cx="576064" cy="369332"/>
          </a:xfrm>
          <a:prstGeom prst="rect">
            <a:avLst/>
          </a:prstGeom>
          <a:noFill/>
        </p:spPr>
        <p:txBody>
          <a:bodyPr wrap="square" rtlCol="0">
            <a:spAutoFit/>
          </a:bodyPr>
          <a:lstStyle/>
          <a:p>
            <a:pPr algn="ctr"/>
            <a:r>
              <a:rPr lang="en-GB" dirty="0"/>
              <a:t>3</a:t>
            </a:r>
          </a:p>
        </p:txBody>
      </p:sp>
      <p:sp>
        <p:nvSpPr>
          <p:cNvPr id="12" name="Rectangle 11"/>
          <p:cNvSpPr/>
          <p:nvPr/>
        </p:nvSpPr>
        <p:spPr>
          <a:xfrm>
            <a:off x="6156175" y="3531665"/>
            <a:ext cx="2420077" cy="7614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r>
              <a:rPr lang="en-GB" b="1" dirty="0"/>
              <a:t>Key: 3|6 means 3.6kg</a:t>
            </a:r>
          </a:p>
        </p:txBody>
      </p:sp>
      <p:sp>
        <p:nvSpPr>
          <p:cNvPr id="13" name="TextBox 12"/>
          <p:cNvSpPr txBox="1"/>
          <p:nvPr/>
        </p:nvSpPr>
        <p:spPr>
          <a:xfrm>
            <a:off x="2099167" y="3305098"/>
            <a:ext cx="576064" cy="369332"/>
          </a:xfrm>
          <a:prstGeom prst="rect">
            <a:avLst/>
          </a:prstGeom>
          <a:noFill/>
        </p:spPr>
        <p:txBody>
          <a:bodyPr wrap="square" rtlCol="0">
            <a:spAutoFit/>
          </a:bodyPr>
          <a:lstStyle/>
          <a:p>
            <a:pPr algn="ctr"/>
            <a:r>
              <a:rPr lang="en-GB" dirty="0"/>
              <a:t>4</a:t>
            </a:r>
          </a:p>
        </p:txBody>
      </p:sp>
      <p:sp>
        <p:nvSpPr>
          <p:cNvPr id="14" name="TextBox 13"/>
          <p:cNvSpPr txBox="1"/>
          <p:nvPr/>
        </p:nvSpPr>
        <p:spPr>
          <a:xfrm>
            <a:off x="2113265" y="3876980"/>
            <a:ext cx="576064" cy="369332"/>
          </a:xfrm>
          <a:prstGeom prst="rect">
            <a:avLst/>
          </a:prstGeom>
          <a:noFill/>
        </p:spPr>
        <p:txBody>
          <a:bodyPr wrap="square" rtlCol="0">
            <a:spAutoFit/>
          </a:bodyPr>
          <a:lstStyle/>
          <a:p>
            <a:pPr algn="ctr"/>
            <a:r>
              <a:rPr lang="en-GB" dirty="0"/>
              <a:t>5</a:t>
            </a:r>
          </a:p>
        </p:txBody>
      </p:sp>
      <p:sp>
        <p:nvSpPr>
          <p:cNvPr id="15" name="TextBox 14"/>
          <p:cNvSpPr txBox="1"/>
          <p:nvPr/>
        </p:nvSpPr>
        <p:spPr>
          <a:xfrm>
            <a:off x="2113265" y="4476498"/>
            <a:ext cx="576064" cy="369332"/>
          </a:xfrm>
          <a:prstGeom prst="rect">
            <a:avLst/>
          </a:prstGeom>
          <a:noFill/>
        </p:spPr>
        <p:txBody>
          <a:bodyPr wrap="square" rtlCol="0">
            <a:spAutoFit/>
          </a:bodyPr>
          <a:lstStyle/>
          <a:p>
            <a:pPr algn="ctr"/>
            <a:r>
              <a:rPr lang="en-GB" dirty="0"/>
              <a:t>6</a:t>
            </a:r>
          </a:p>
        </p:txBody>
      </p:sp>
      <p:cxnSp>
        <p:nvCxnSpPr>
          <p:cNvPr id="16" name="Straight Connector 15"/>
          <p:cNvCxnSpPr/>
          <p:nvPr/>
        </p:nvCxnSpPr>
        <p:spPr>
          <a:xfrm>
            <a:off x="2027159" y="4941168"/>
            <a:ext cx="3744416" cy="0"/>
          </a:xfrm>
          <a:prstGeom prst="line">
            <a:avLst/>
          </a:prstGeom>
        </p:spPr>
        <p:style>
          <a:lnRef idx="1">
            <a:schemeClr val="dk1"/>
          </a:lnRef>
          <a:fillRef idx="0">
            <a:schemeClr val="dk1"/>
          </a:fillRef>
          <a:effectRef idx="0">
            <a:schemeClr val="dk1"/>
          </a:effectRef>
          <a:fontRef idx="minor">
            <a:schemeClr val="tx1"/>
          </a:fontRef>
        </p:style>
      </p:cxnSp>
      <p:sp>
        <p:nvSpPr>
          <p:cNvPr id="18" name="TextBox 17"/>
          <p:cNvSpPr txBox="1"/>
          <p:nvPr/>
        </p:nvSpPr>
        <p:spPr>
          <a:xfrm>
            <a:off x="2113265" y="5024728"/>
            <a:ext cx="576064" cy="369332"/>
          </a:xfrm>
          <a:prstGeom prst="rect">
            <a:avLst/>
          </a:prstGeom>
          <a:noFill/>
        </p:spPr>
        <p:txBody>
          <a:bodyPr wrap="square" rtlCol="0">
            <a:spAutoFit/>
          </a:bodyPr>
          <a:lstStyle/>
          <a:p>
            <a:pPr algn="ctr"/>
            <a:r>
              <a:rPr lang="en-GB" dirty="0"/>
              <a:t>7</a:t>
            </a:r>
          </a:p>
        </p:txBody>
      </p:sp>
      <p:sp>
        <p:nvSpPr>
          <p:cNvPr id="19" name="TextBox 18"/>
          <p:cNvSpPr txBox="1"/>
          <p:nvPr/>
        </p:nvSpPr>
        <p:spPr>
          <a:xfrm>
            <a:off x="2962222" y="2697083"/>
            <a:ext cx="2257850" cy="369332"/>
          </a:xfrm>
          <a:prstGeom prst="rect">
            <a:avLst/>
          </a:prstGeom>
          <a:noFill/>
        </p:spPr>
        <p:txBody>
          <a:bodyPr wrap="square" rtlCol="0">
            <a:spAutoFit/>
          </a:bodyPr>
          <a:lstStyle/>
          <a:p>
            <a:r>
              <a:rPr lang="en-GB" dirty="0"/>
              <a:t>6   6   8   9</a:t>
            </a:r>
          </a:p>
        </p:txBody>
      </p:sp>
      <p:sp>
        <p:nvSpPr>
          <p:cNvPr id="20" name="TextBox 19"/>
          <p:cNvSpPr txBox="1"/>
          <p:nvPr/>
        </p:nvSpPr>
        <p:spPr>
          <a:xfrm>
            <a:off x="2962222" y="3281328"/>
            <a:ext cx="2257850" cy="369332"/>
          </a:xfrm>
          <a:prstGeom prst="rect">
            <a:avLst/>
          </a:prstGeom>
          <a:noFill/>
        </p:spPr>
        <p:txBody>
          <a:bodyPr wrap="square" rtlCol="0">
            <a:spAutoFit/>
          </a:bodyPr>
          <a:lstStyle/>
          <a:p>
            <a:r>
              <a:rPr lang="en-GB" dirty="0"/>
              <a:t>1   3   5   9   9</a:t>
            </a:r>
          </a:p>
        </p:txBody>
      </p:sp>
      <p:sp>
        <p:nvSpPr>
          <p:cNvPr id="21" name="TextBox 20"/>
          <p:cNvSpPr txBox="1"/>
          <p:nvPr/>
        </p:nvSpPr>
        <p:spPr>
          <a:xfrm>
            <a:off x="2962222" y="3890954"/>
            <a:ext cx="2257850" cy="369332"/>
          </a:xfrm>
          <a:prstGeom prst="rect">
            <a:avLst/>
          </a:prstGeom>
          <a:noFill/>
        </p:spPr>
        <p:txBody>
          <a:bodyPr wrap="square" rtlCol="0">
            <a:spAutoFit/>
          </a:bodyPr>
          <a:lstStyle/>
          <a:p>
            <a:r>
              <a:rPr lang="en-GB" dirty="0"/>
              <a:t>0   2   3   3   3</a:t>
            </a:r>
          </a:p>
        </p:txBody>
      </p:sp>
      <p:sp>
        <p:nvSpPr>
          <p:cNvPr id="22" name="TextBox 21"/>
          <p:cNvSpPr txBox="1"/>
          <p:nvPr/>
        </p:nvSpPr>
        <p:spPr>
          <a:xfrm>
            <a:off x="2962222" y="5013654"/>
            <a:ext cx="2257850" cy="369332"/>
          </a:xfrm>
          <a:prstGeom prst="rect">
            <a:avLst/>
          </a:prstGeom>
          <a:noFill/>
        </p:spPr>
        <p:txBody>
          <a:bodyPr wrap="square" rtlCol="0">
            <a:spAutoFit/>
          </a:bodyPr>
          <a:lstStyle/>
          <a:p>
            <a:r>
              <a:rPr lang="en-GB" dirty="0"/>
              <a:t>4</a:t>
            </a:r>
          </a:p>
        </p:txBody>
      </p:sp>
      <p:sp>
        <p:nvSpPr>
          <p:cNvPr id="23" name="Rectangle 22"/>
          <p:cNvSpPr/>
          <p:nvPr/>
        </p:nvSpPr>
        <p:spPr>
          <a:xfrm>
            <a:off x="6236568" y="3589976"/>
            <a:ext cx="2247031" cy="6137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4" name="Rectangle 23"/>
          <p:cNvSpPr/>
          <p:nvPr/>
        </p:nvSpPr>
        <p:spPr>
          <a:xfrm>
            <a:off x="1958132" y="2626047"/>
            <a:ext cx="4032448" cy="51715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5" name="Rectangle 24"/>
          <p:cNvSpPr/>
          <p:nvPr/>
        </p:nvSpPr>
        <p:spPr>
          <a:xfrm>
            <a:off x="1958132" y="3299359"/>
            <a:ext cx="4032448" cy="4217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6" name="Rectangle 25"/>
          <p:cNvSpPr/>
          <p:nvPr/>
        </p:nvSpPr>
        <p:spPr>
          <a:xfrm>
            <a:off x="1958132" y="3886440"/>
            <a:ext cx="4032448" cy="4217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7" name="Rectangle 26"/>
          <p:cNvSpPr/>
          <p:nvPr/>
        </p:nvSpPr>
        <p:spPr>
          <a:xfrm>
            <a:off x="1958132" y="4433119"/>
            <a:ext cx="4032448" cy="4217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1958132" y="5067606"/>
            <a:ext cx="4032448" cy="4217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9" name="Rectangle 28"/>
          <p:cNvSpPr/>
          <p:nvPr/>
        </p:nvSpPr>
        <p:spPr>
          <a:xfrm>
            <a:off x="4499993" y="5592265"/>
            <a:ext cx="2154808" cy="4529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0" name="Rectangle 29"/>
          <p:cNvSpPr/>
          <p:nvPr/>
        </p:nvSpPr>
        <p:spPr>
          <a:xfrm>
            <a:off x="4499993" y="6186919"/>
            <a:ext cx="2154808" cy="45293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1" name="TextBox 30"/>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Tree>
    <p:extLst>
      <p:ext uri="{BB962C8B-B14F-4D97-AF65-F5344CB8AC3E}">
        <p14:creationId xmlns:p14="http://schemas.microsoft.com/office/powerpoint/2010/main" val="223988814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3"/>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3"/>
                                        </p:tgtEl>
                                      </p:cBhvr>
                                    </p:animEffect>
                                    <p:set>
                                      <p:cBhvr>
                                        <p:cTn id="7"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seq concurrent="1" nextAc="seek">
              <p:cTn id="8" restart="whenNotActive" fill="hold" evtFilter="cancelBubble" nodeType="interactiveSeq">
                <p:stCondLst>
                  <p:cond evt="onClick" delay="0">
                    <p:tgtEl>
                      <p:spTgt spid="24"/>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24"/>
                                        </p:tgtEl>
                                      </p:cBhvr>
                                    </p:animEffect>
                                    <p:set>
                                      <p:cBhvr>
                                        <p:cTn id="13" dur="1" fill="hold">
                                          <p:stCondLst>
                                            <p:cond delay="499"/>
                                          </p:stCondLst>
                                        </p:cTn>
                                        <p:tgtEl>
                                          <p:spTgt spid="24"/>
                                        </p:tgtEl>
                                        <p:attrNameLst>
                                          <p:attrName>style.visibility</p:attrName>
                                        </p:attrNameLst>
                                      </p:cBhvr>
                                      <p:to>
                                        <p:strVal val="hidden"/>
                                      </p:to>
                                    </p:set>
                                  </p:childTnLst>
                                </p:cTn>
                              </p:par>
                            </p:childTnLst>
                          </p:cTn>
                        </p:par>
                      </p:childTnLst>
                    </p:cTn>
                  </p:par>
                </p:childTnLst>
              </p:cTn>
              <p:nextCondLst>
                <p:cond evt="onClick" delay="0">
                  <p:tgtEl>
                    <p:spTgt spid="24"/>
                  </p:tgtEl>
                </p:cond>
              </p:nextCondLst>
            </p:seq>
            <p:seq concurrent="1" nextAc="seek">
              <p:cTn id="14" restart="whenNotActive" fill="hold" evtFilter="cancelBubble" nodeType="interactiveSeq">
                <p:stCondLst>
                  <p:cond evt="onClick" delay="0">
                    <p:tgtEl>
                      <p:spTgt spid="25"/>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5"/>
                                        </p:tgtEl>
                                      </p:cBhvr>
                                    </p:animEffect>
                                    <p:set>
                                      <p:cBhvr>
                                        <p:cTn id="19"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20" restart="whenNotActive" fill="hold" evtFilter="cancelBubble" nodeType="interactiveSeq">
                <p:stCondLst>
                  <p:cond evt="onClick" delay="0">
                    <p:tgtEl>
                      <p:spTgt spid="26"/>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6"/>
                                        </p:tgtEl>
                                      </p:cBhvr>
                                    </p:animEffect>
                                    <p:set>
                                      <p:cBhvr>
                                        <p:cTn id="25"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26" restart="whenNotActive" fill="hold" evtFilter="cancelBubble" nodeType="interactiveSeq">
                <p:stCondLst>
                  <p:cond evt="onClick" delay="0">
                    <p:tgtEl>
                      <p:spTgt spid="27"/>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7"/>
                                        </p:tgtEl>
                                      </p:cBhvr>
                                    </p:animEffect>
                                    <p:set>
                                      <p:cBhvr>
                                        <p:cTn id="31"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32" restart="whenNotActive" fill="hold" evtFilter="cancelBubble" nodeType="interactiveSeq">
                <p:stCondLst>
                  <p:cond evt="onClick" delay="0">
                    <p:tgtEl>
                      <p:spTgt spid="28"/>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8"/>
                                        </p:tgtEl>
                                      </p:cBhvr>
                                    </p:animEffect>
                                    <p:set>
                                      <p:cBhvr>
                                        <p:cTn id="37" dur="1" fill="hold">
                                          <p:stCondLst>
                                            <p:cond delay="499"/>
                                          </p:stCondLst>
                                        </p:cTn>
                                        <p:tgtEl>
                                          <p:spTgt spid="28"/>
                                        </p:tgtEl>
                                        <p:attrNameLst>
                                          <p:attrName>style.visibility</p:attrName>
                                        </p:attrNameLst>
                                      </p:cBhvr>
                                      <p:to>
                                        <p:strVal val="hidden"/>
                                      </p:to>
                                    </p:set>
                                  </p:childTnLst>
                                </p:cTn>
                              </p:par>
                            </p:childTnLst>
                          </p:cTn>
                        </p:par>
                      </p:childTnLst>
                    </p:cTn>
                  </p:par>
                </p:childTnLst>
              </p:cTn>
              <p:nextCondLst>
                <p:cond evt="onClick" delay="0">
                  <p:tgtEl>
                    <p:spTgt spid="28"/>
                  </p:tgtEl>
                </p:cond>
              </p:nextCondLst>
            </p:seq>
            <p:seq concurrent="1" nextAc="seek">
              <p:cTn id="38" restart="whenNotActive" fill="hold" evtFilter="cancelBubble" nodeType="interactiveSeq">
                <p:stCondLst>
                  <p:cond evt="onClick" delay="0">
                    <p:tgtEl>
                      <p:spTgt spid="29"/>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29"/>
                                        </p:tgtEl>
                                      </p:cBhvr>
                                    </p:animEffect>
                                    <p:set>
                                      <p:cBhvr>
                                        <p:cTn id="43" dur="1" fill="hold">
                                          <p:stCondLst>
                                            <p:cond delay="499"/>
                                          </p:stCondLst>
                                        </p:cTn>
                                        <p:tgtEl>
                                          <p:spTgt spid="29"/>
                                        </p:tgtEl>
                                        <p:attrNameLst>
                                          <p:attrName>style.visibility</p:attrName>
                                        </p:attrNameLst>
                                      </p:cBhvr>
                                      <p:to>
                                        <p:strVal val="hidden"/>
                                      </p:to>
                                    </p:set>
                                  </p:childTnLst>
                                </p:cTn>
                              </p:par>
                            </p:childTnLst>
                          </p:cTn>
                        </p:par>
                      </p:childTnLst>
                    </p:cTn>
                  </p:par>
                </p:childTnLst>
              </p:cTn>
              <p:nextCondLst>
                <p:cond evt="onClick" delay="0">
                  <p:tgtEl>
                    <p:spTgt spid="29"/>
                  </p:tgtEl>
                </p:cond>
              </p:nextCondLst>
            </p:seq>
            <p:seq concurrent="1" nextAc="seek">
              <p:cTn id="44" restart="whenNotActive" fill="hold" evtFilter="cancelBubble" nodeType="interactiveSeq">
                <p:stCondLst>
                  <p:cond evt="onClick" delay="0">
                    <p:tgtEl>
                      <p:spTgt spid="30"/>
                    </p:tgtEl>
                  </p:cond>
                </p:stCondLst>
                <p:endSync evt="end" delay="0">
                  <p:rtn val="all"/>
                </p:endSync>
                <p:childTnLst>
                  <p:par>
                    <p:cTn id="45" fill="hold">
                      <p:stCondLst>
                        <p:cond delay="0"/>
                      </p:stCondLst>
                      <p:childTnLst>
                        <p:par>
                          <p:cTn id="46" fill="hold">
                            <p:stCondLst>
                              <p:cond delay="0"/>
                            </p:stCondLst>
                            <p:childTnLst>
                              <p:par>
                                <p:cTn id="47" presetID="10" presetClass="exit" presetSubtype="0" fill="hold" grpId="0" nodeType="clickEffect">
                                  <p:stCondLst>
                                    <p:cond delay="0"/>
                                  </p:stCondLst>
                                  <p:childTnLst>
                                    <p:animEffect transition="out" filter="fade">
                                      <p:cBhvr>
                                        <p:cTn id="48" dur="500"/>
                                        <p:tgtEl>
                                          <p:spTgt spid="30"/>
                                        </p:tgtEl>
                                      </p:cBhvr>
                                    </p:animEffect>
                                    <p:set>
                                      <p:cBhvr>
                                        <p:cTn id="49" dur="1" fill="hold">
                                          <p:stCondLst>
                                            <p:cond delay="499"/>
                                          </p:stCondLst>
                                        </p:cTn>
                                        <p:tgtEl>
                                          <p:spTgt spid="30"/>
                                        </p:tgtEl>
                                        <p:attrNameLst>
                                          <p:attrName>style.visibility</p:attrName>
                                        </p:attrNameLst>
                                      </p:cBhvr>
                                      <p:to>
                                        <p:strVal val="hidden"/>
                                      </p:to>
                                    </p:set>
                                  </p:childTnLst>
                                </p:cTn>
                              </p:par>
                            </p:childTnLst>
                          </p:cTn>
                        </p:par>
                      </p:childTnLst>
                    </p:cTn>
                  </p:par>
                </p:childTnLst>
              </p:cTn>
              <p:nextCondLst>
                <p:cond evt="onClick" delay="0">
                  <p:tgtEl>
                    <p:spTgt spid="30"/>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solidFill>
                  <a:srgbClr val="92D050"/>
                </a:solidFill>
              </a:rPr>
              <a:t>Year 7 </a:t>
            </a:r>
            <a:r>
              <a:rPr lang="en-GB" dirty="0"/>
              <a:t>Mean of Frequency Tables</a:t>
            </a:r>
          </a:p>
        </p:txBody>
      </p:sp>
      <p:sp>
        <p:nvSpPr>
          <p:cNvPr id="3" name="Subtitle 2"/>
          <p:cNvSpPr>
            <a:spLocks noGrp="1"/>
          </p:cNvSpPr>
          <p:nvPr>
            <p:ph type="subTitle" idx="1"/>
          </p:nvPr>
        </p:nvSpPr>
        <p:spPr>
          <a:xfrm>
            <a:off x="1079612" y="3645024"/>
            <a:ext cx="6984776" cy="1417712"/>
          </a:xfrm>
        </p:spPr>
        <p:txBody>
          <a:bodyPr>
            <a:normAutofit/>
          </a:bodyPr>
          <a:lstStyle/>
          <a:p>
            <a:r>
              <a:rPr lang="en-GB" sz="2800" dirty="0"/>
              <a:t>Dr J Frost (jfrost@tiffin.kingston.sch.uk) </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0" name="Picture 2" descr="E:\TiffinSchoolLogoSm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212" y="111910"/>
            <a:ext cx="1008112" cy="101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13450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6" name="Picture 8" descr="http://t0.gstatic.com/images?q=tbn:ANd9GcRnoWItnlZqHcnlxnnrH3woGtQfH1znKzeFYZrLfSDgzj-QFFxq:www.northcoastoregon.com/wp-content/uploads/2012/10/batman-dog-costu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270579"/>
            <a:ext cx="1721006" cy="172100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t3.gstatic.com/images?q=tbn:ANd9GcTJ2P-I7_h9UKdv9fB51m7IaXT5LufnONazfkn3R8VnX9Q4qq0X:www.genconnect.com/wp-content/uploads/2012/08/help-dog.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3291" y="4496376"/>
            <a:ext cx="1669115" cy="1250226"/>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t1.gstatic.com/images?q=tbn:ANd9GcRZJ2QMMIu9_VZTpH77gznRv0yvl-OHTZ83jpo00bc93Hf9YUGQ:topcultured.com/wp-content/uploads/2012/09/Dogs-and-Food.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43262" y="980728"/>
            <a:ext cx="1249501" cy="1347842"/>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http://t2.gstatic.com/images?q=tbn:ANd9GcQGyaC9rcappTgIa5uO5t1V2ctOP4XZheJEnRhkimUyBEbmb6lz:eofdreams.com/data_images/dreams/dog/dog-08.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69881" y="764704"/>
            <a:ext cx="1371928" cy="1447102"/>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8" name="TextBox 17"/>
              <p:cNvSpPr txBox="1"/>
              <p:nvPr/>
            </p:nvSpPr>
            <p:spPr>
              <a:xfrm>
                <a:off x="1538887" y="5819638"/>
                <a:ext cx="3013519" cy="67480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sz="2000" b="0" i="1" smtClean="0">
                          <a:latin typeface="Cambria Math"/>
                        </a:rPr>
                        <m:t>𝑀𝑒𝑎𝑛</m:t>
                      </m:r>
                      <m:r>
                        <a:rPr lang="en-GB" sz="2000" b="0" i="1" smtClean="0">
                          <a:latin typeface="Cambria Math"/>
                        </a:rPr>
                        <m:t>=</m:t>
                      </m:r>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𝟐𝟓𝟎</m:t>
                          </m:r>
                        </m:num>
                        <m:den>
                          <m:r>
                            <a:rPr lang="en-GB" sz="2000" b="1" i="1" smtClean="0">
                              <a:latin typeface="Cambria Math" panose="02040503050406030204" pitchFamily="18" charset="0"/>
                            </a:rPr>
                            <m:t>𝟐𝟏</m:t>
                          </m:r>
                        </m:den>
                      </m:f>
                      <m:r>
                        <a:rPr lang="en-GB" sz="2000" b="0" i="1" smtClean="0">
                          <a:latin typeface="Cambria Math"/>
                        </a:rPr>
                        <m:t>=11.9</m:t>
                      </m:r>
                    </m:oMath>
                  </m:oMathPara>
                </a14:m>
                <a:endParaRPr lang="en-GB" sz="2800" dirty="0"/>
              </a:p>
            </p:txBody>
          </p:sp>
        </mc:Choice>
        <mc:Fallback xmlns="">
          <p:sp>
            <p:nvSpPr>
              <p:cNvPr id="18" name="TextBox 17"/>
              <p:cNvSpPr txBox="1">
                <a:spLocks noRot="1" noChangeAspect="1" noMove="1" noResize="1" noEditPoints="1" noAdjustHandles="1" noChangeArrowheads="1" noChangeShapeType="1" noTextEdit="1"/>
              </p:cNvSpPr>
              <p:nvPr/>
            </p:nvSpPr>
            <p:spPr>
              <a:xfrm>
                <a:off x="1538887" y="5819638"/>
                <a:ext cx="3013519" cy="674800"/>
              </a:xfrm>
              <a:prstGeom prst="rect">
                <a:avLst/>
              </a:prstGeom>
              <a:blipFill rotWithShape="0">
                <a:blip r:embed="rId6"/>
                <a:stretch>
                  <a:fillRect/>
                </a:stretch>
              </a:blipFill>
            </p:spPr>
            <p:txBody>
              <a:bodyPr/>
              <a:lstStyle/>
              <a:p>
                <a:r>
                  <a:rPr lang="en-GB">
                    <a:noFill/>
                  </a:rPr>
                  <a:t> </a:t>
                </a:r>
              </a:p>
            </p:txBody>
          </p:sp>
        </mc:Fallback>
      </mc:AlternateContent>
      <p:sp>
        <p:nvSpPr>
          <p:cNvPr id="21" name="Rectangle 20"/>
          <p:cNvSpPr/>
          <p:nvPr/>
        </p:nvSpPr>
        <p:spPr>
          <a:xfrm>
            <a:off x="2771801" y="5746602"/>
            <a:ext cx="1780606" cy="720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grpSp>
        <p:nvGrpSpPr>
          <p:cNvPr id="22" name="Group 21"/>
          <p:cNvGrpSpPr/>
          <p:nvPr/>
        </p:nvGrpSpPr>
        <p:grpSpPr>
          <a:xfrm>
            <a:off x="0" y="0"/>
            <a:ext cx="9143074" cy="599127"/>
            <a:chOff x="0" y="13335"/>
            <a:chExt cx="9144218" cy="599127"/>
          </a:xfrm>
        </p:grpSpPr>
        <p:sp>
          <p:nvSpPr>
            <p:cNvPr id="2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Mean of Frequency Tables</a:t>
              </a:r>
            </a:p>
          </p:txBody>
        </p:sp>
        <p:cxnSp>
          <p:nvCxnSpPr>
            <p:cNvPr id="24" name="Straight Connector 2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graphicFrame>
        <p:nvGraphicFramePr>
          <p:cNvPr id="3" name="Table 2"/>
          <p:cNvGraphicFramePr>
            <a:graphicFrameLocks noGrp="1"/>
          </p:cNvGraphicFramePr>
          <p:nvPr>
            <p:extLst>
              <p:ext uri="{D42A27DB-BD31-4B8C-83A1-F6EECF244321}">
                <p14:modId xmlns:p14="http://schemas.microsoft.com/office/powerpoint/2010/main" val="1474978657"/>
              </p:ext>
            </p:extLst>
          </p:nvPr>
        </p:nvGraphicFramePr>
        <p:xfrm>
          <a:off x="1193726" y="2211806"/>
          <a:ext cx="3816423" cy="2595880"/>
        </p:xfrm>
        <a:graphic>
          <a:graphicData uri="http://schemas.openxmlformats.org/drawingml/2006/table">
            <a:tbl>
              <a:tblPr firstRow="1" bandRow="1">
                <a:tableStyleId>{21E4AEA4-8DFA-4A89-87EB-49C32662AFE0}</a:tableStyleId>
              </a:tblPr>
              <a:tblGrid>
                <a:gridCol w="1304347">
                  <a:extLst>
                    <a:ext uri="{9D8B030D-6E8A-4147-A177-3AD203B41FA5}">
                      <a16:colId xmlns:a16="http://schemas.microsoft.com/office/drawing/2014/main" val="20000"/>
                    </a:ext>
                  </a:extLst>
                </a:gridCol>
                <a:gridCol w="1256038">
                  <a:extLst>
                    <a:ext uri="{9D8B030D-6E8A-4147-A177-3AD203B41FA5}">
                      <a16:colId xmlns:a16="http://schemas.microsoft.com/office/drawing/2014/main" val="20001"/>
                    </a:ext>
                  </a:extLst>
                </a:gridCol>
                <a:gridCol w="1256038">
                  <a:extLst>
                    <a:ext uri="{9D8B030D-6E8A-4147-A177-3AD203B41FA5}">
                      <a16:colId xmlns:a16="http://schemas.microsoft.com/office/drawing/2014/main" val="20002"/>
                    </a:ext>
                  </a:extLst>
                </a:gridCol>
              </a:tblGrid>
              <a:tr h="370840">
                <a:tc>
                  <a:txBody>
                    <a:bodyPr/>
                    <a:lstStyle/>
                    <a:p>
                      <a:r>
                        <a:rPr lang="en-GB" dirty="0"/>
                        <a:t>Age</a:t>
                      </a:r>
                      <a:r>
                        <a:rPr lang="en-GB" baseline="0" dirty="0"/>
                        <a:t> of Dog</a:t>
                      </a:r>
                      <a:endParaRPr lang="en-GB" dirty="0"/>
                    </a:p>
                  </a:txBody>
                  <a:tcPr/>
                </a:tc>
                <a:tc>
                  <a:txBody>
                    <a:bodyPr/>
                    <a:lstStyle/>
                    <a:p>
                      <a:r>
                        <a:rPr lang="en-GB" dirty="0"/>
                        <a:t>Frequency</a:t>
                      </a:r>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r>
                        <a:rPr lang="en-GB" dirty="0"/>
                        <a:t>10</a:t>
                      </a:r>
                    </a:p>
                  </a:txBody>
                  <a:tcPr/>
                </a:tc>
                <a:tc>
                  <a:txBody>
                    <a:bodyPr/>
                    <a:lstStyle/>
                    <a:p>
                      <a:r>
                        <a:rPr lang="en-GB" dirty="0"/>
                        <a:t>3</a:t>
                      </a:r>
                    </a:p>
                  </a:txBody>
                  <a:tcPr/>
                </a:tc>
                <a:tc>
                  <a:txBody>
                    <a:bodyPr/>
                    <a:lstStyle/>
                    <a:p>
                      <a:r>
                        <a:rPr lang="en-GB" b="1" dirty="0"/>
                        <a:t>30</a:t>
                      </a:r>
                    </a:p>
                  </a:txBody>
                  <a:tcPr/>
                </a:tc>
                <a:extLst>
                  <a:ext uri="{0D108BD9-81ED-4DB2-BD59-A6C34878D82A}">
                    <a16:rowId xmlns:a16="http://schemas.microsoft.com/office/drawing/2014/main" val="10001"/>
                  </a:ext>
                </a:extLst>
              </a:tr>
              <a:tr h="370840">
                <a:tc>
                  <a:txBody>
                    <a:bodyPr/>
                    <a:lstStyle/>
                    <a:p>
                      <a:r>
                        <a:rPr lang="en-GB" dirty="0"/>
                        <a:t>11</a:t>
                      </a:r>
                    </a:p>
                  </a:txBody>
                  <a:tcPr/>
                </a:tc>
                <a:tc>
                  <a:txBody>
                    <a:bodyPr/>
                    <a:lstStyle/>
                    <a:p>
                      <a:r>
                        <a:rPr lang="en-GB" dirty="0"/>
                        <a:t>4</a:t>
                      </a:r>
                    </a:p>
                  </a:txBody>
                  <a:tcPr/>
                </a:tc>
                <a:tc>
                  <a:txBody>
                    <a:bodyPr/>
                    <a:lstStyle/>
                    <a:p>
                      <a:r>
                        <a:rPr lang="en-GB" b="1" dirty="0"/>
                        <a:t>44</a:t>
                      </a:r>
                    </a:p>
                  </a:txBody>
                  <a:tcPr/>
                </a:tc>
                <a:extLst>
                  <a:ext uri="{0D108BD9-81ED-4DB2-BD59-A6C34878D82A}">
                    <a16:rowId xmlns:a16="http://schemas.microsoft.com/office/drawing/2014/main" val="10002"/>
                  </a:ext>
                </a:extLst>
              </a:tr>
              <a:tr h="370840">
                <a:tc>
                  <a:txBody>
                    <a:bodyPr/>
                    <a:lstStyle/>
                    <a:p>
                      <a:r>
                        <a:rPr lang="en-GB" dirty="0"/>
                        <a:t>12</a:t>
                      </a:r>
                    </a:p>
                  </a:txBody>
                  <a:tcPr/>
                </a:tc>
                <a:tc>
                  <a:txBody>
                    <a:bodyPr/>
                    <a:lstStyle/>
                    <a:p>
                      <a:r>
                        <a:rPr lang="en-GB" dirty="0"/>
                        <a:t>7</a:t>
                      </a:r>
                    </a:p>
                  </a:txBody>
                  <a:tcPr/>
                </a:tc>
                <a:tc>
                  <a:txBody>
                    <a:bodyPr/>
                    <a:lstStyle/>
                    <a:p>
                      <a:r>
                        <a:rPr lang="en-GB" b="1" dirty="0"/>
                        <a:t>84</a:t>
                      </a:r>
                    </a:p>
                  </a:txBody>
                  <a:tcPr/>
                </a:tc>
                <a:extLst>
                  <a:ext uri="{0D108BD9-81ED-4DB2-BD59-A6C34878D82A}">
                    <a16:rowId xmlns:a16="http://schemas.microsoft.com/office/drawing/2014/main" val="10003"/>
                  </a:ext>
                </a:extLst>
              </a:tr>
              <a:tr h="370840">
                <a:tc>
                  <a:txBody>
                    <a:bodyPr/>
                    <a:lstStyle/>
                    <a:p>
                      <a:r>
                        <a:rPr lang="en-GB" dirty="0"/>
                        <a:t>13</a:t>
                      </a:r>
                    </a:p>
                  </a:txBody>
                  <a:tcPr/>
                </a:tc>
                <a:tc>
                  <a:txBody>
                    <a:bodyPr/>
                    <a:lstStyle/>
                    <a:p>
                      <a:r>
                        <a:rPr lang="en-GB" dirty="0"/>
                        <a:t>6</a:t>
                      </a:r>
                    </a:p>
                  </a:txBody>
                  <a:tcPr/>
                </a:tc>
                <a:tc>
                  <a:txBody>
                    <a:bodyPr/>
                    <a:lstStyle/>
                    <a:p>
                      <a:r>
                        <a:rPr lang="en-GB" b="1" dirty="0"/>
                        <a:t>78</a:t>
                      </a:r>
                    </a:p>
                  </a:txBody>
                  <a:tcPr/>
                </a:tc>
                <a:extLst>
                  <a:ext uri="{0D108BD9-81ED-4DB2-BD59-A6C34878D82A}">
                    <a16:rowId xmlns:a16="http://schemas.microsoft.com/office/drawing/2014/main" val="10004"/>
                  </a:ext>
                </a:extLst>
              </a:tr>
              <a:tr h="370840">
                <a:tc>
                  <a:txBody>
                    <a:bodyPr/>
                    <a:lstStyle/>
                    <a:p>
                      <a:r>
                        <a:rPr lang="en-GB" dirty="0"/>
                        <a:t>14</a:t>
                      </a:r>
                    </a:p>
                  </a:txBody>
                  <a:tcPr/>
                </a:tc>
                <a:tc>
                  <a:txBody>
                    <a:bodyPr/>
                    <a:lstStyle/>
                    <a:p>
                      <a:r>
                        <a:rPr lang="en-GB" dirty="0"/>
                        <a:t>1</a:t>
                      </a:r>
                    </a:p>
                  </a:txBody>
                  <a:tcPr/>
                </a:tc>
                <a:tc>
                  <a:txBody>
                    <a:bodyPr/>
                    <a:lstStyle/>
                    <a:p>
                      <a:r>
                        <a:rPr lang="en-GB" b="1" dirty="0"/>
                        <a:t>14</a:t>
                      </a:r>
                    </a:p>
                  </a:txBody>
                  <a:tcPr/>
                </a:tc>
                <a:extLst>
                  <a:ext uri="{0D108BD9-81ED-4DB2-BD59-A6C34878D82A}">
                    <a16:rowId xmlns:a16="http://schemas.microsoft.com/office/drawing/2014/main" val="10005"/>
                  </a:ext>
                </a:extLst>
              </a:tr>
              <a:tr h="370840">
                <a:tc>
                  <a:txBody>
                    <a:bodyPr/>
                    <a:lstStyle/>
                    <a:p>
                      <a:r>
                        <a:rPr lang="en-GB" b="1" dirty="0"/>
                        <a:t>TOTAL</a:t>
                      </a:r>
                    </a:p>
                  </a:txBody>
                  <a:tcPr/>
                </a:tc>
                <a:tc>
                  <a:txBody>
                    <a:bodyPr/>
                    <a:lstStyle/>
                    <a:p>
                      <a:endParaRPr lang="en-GB" dirty="0"/>
                    </a:p>
                  </a:txBody>
                  <a:tcPr/>
                </a:tc>
                <a:tc>
                  <a:txBody>
                    <a:bodyPr/>
                    <a:lstStyle/>
                    <a:p>
                      <a:r>
                        <a:rPr lang="en-GB" b="1" dirty="0"/>
                        <a:t>250</a:t>
                      </a:r>
                    </a:p>
                  </a:txBody>
                  <a:tcPr/>
                </a:tc>
                <a:extLst>
                  <a:ext uri="{0D108BD9-81ED-4DB2-BD59-A6C34878D82A}">
                    <a16:rowId xmlns:a16="http://schemas.microsoft.com/office/drawing/2014/main" val="10006"/>
                  </a:ext>
                </a:extLst>
              </a:tr>
            </a:tbl>
          </a:graphicData>
        </a:graphic>
      </p:graphicFrame>
      <p:sp>
        <p:nvSpPr>
          <p:cNvPr id="4" name="TextBox 3"/>
          <p:cNvSpPr txBox="1"/>
          <p:nvPr/>
        </p:nvSpPr>
        <p:spPr>
          <a:xfrm>
            <a:off x="5796136" y="980728"/>
            <a:ext cx="2849285" cy="2585323"/>
          </a:xfrm>
          <a:prstGeom prst="rect">
            <a:avLst/>
          </a:prstGeom>
          <a:noFill/>
        </p:spPr>
        <p:txBody>
          <a:bodyPr wrap="square" rtlCol="0">
            <a:spAutoFit/>
          </a:bodyPr>
          <a:lstStyle/>
          <a:p>
            <a:r>
              <a:rPr lang="en-GB" dirty="0"/>
              <a:t>We know how to find the mean of listed data. What if we have a frequency table?</a:t>
            </a:r>
          </a:p>
          <a:p>
            <a:endParaRPr lang="en-GB" dirty="0"/>
          </a:p>
          <a:p>
            <a:r>
              <a:rPr lang="en-GB" b="1" dirty="0"/>
              <a:t>Starting point</a:t>
            </a:r>
            <a:r>
              <a:rPr lang="en-GB" dirty="0"/>
              <a:t>: Suppose we listed this data out with duplicated values. What would be the total age of the dogs aged 10?</a:t>
            </a:r>
          </a:p>
        </p:txBody>
      </p:sp>
      <p:cxnSp>
        <p:nvCxnSpPr>
          <p:cNvPr id="8" name="Straight Arrow Connector 7"/>
          <p:cNvCxnSpPr>
            <a:stCxn id="4" idx="1"/>
          </p:cNvCxnSpPr>
          <p:nvPr/>
        </p:nvCxnSpPr>
        <p:spPr>
          <a:xfrm flipH="1">
            <a:off x="5148064" y="2273390"/>
            <a:ext cx="648072" cy="4355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Rectangle 18"/>
          <p:cNvSpPr/>
          <p:nvPr/>
        </p:nvSpPr>
        <p:spPr>
          <a:xfrm>
            <a:off x="3768013" y="2550499"/>
            <a:ext cx="1224902" cy="3959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Rectangle 19"/>
          <p:cNvSpPr/>
          <p:nvPr/>
        </p:nvSpPr>
        <p:spPr>
          <a:xfrm>
            <a:off x="3768013" y="2927656"/>
            <a:ext cx="1224902" cy="3959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5" name="Rectangle 24"/>
          <p:cNvSpPr/>
          <p:nvPr/>
        </p:nvSpPr>
        <p:spPr>
          <a:xfrm>
            <a:off x="3768012" y="3288575"/>
            <a:ext cx="1224902" cy="3959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6" name="Rectangle 25"/>
          <p:cNvSpPr/>
          <p:nvPr/>
        </p:nvSpPr>
        <p:spPr>
          <a:xfrm>
            <a:off x="3768012" y="3684476"/>
            <a:ext cx="1224902" cy="39590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7" name="Rectangle 26"/>
          <p:cNvSpPr/>
          <p:nvPr/>
        </p:nvSpPr>
        <p:spPr>
          <a:xfrm>
            <a:off x="3768012" y="4064985"/>
            <a:ext cx="1224902" cy="376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8" name="Rectangle 27"/>
          <p:cNvSpPr/>
          <p:nvPr/>
        </p:nvSpPr>
        <p:spPr>
          <a:xfrm>
            <a:off x="3768012" y="4442281"/>
            <a:ext cx="1224902" cy="37631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TextBox 9"/>
          <p:cNvSpPr txBox="1"/>
          <p:nvPr/>
        </p:nvSpPr>
        <p:spPr>
          <a:xfrm>
            <a:off x="5796136" y="3696064"/>
            <a:ext cx="3168353" cy="2400657"/>
          </a:xfrm>
          <a:prstGeom prst="rect">
            <a:avLst/>
          </a:prstGeom>
          <a:noFill/>
        </p:spPr>
        <p:txBody>
          <a:bodyPr wrap="square" rtlCol="0">
            <a:spAutoFit/>
          </a:bodyPr>
          <a:lstStyle/>
          <a:p>
            <a:r>
              <a:rPr lang="en-GB" dirty="0"/>
              <a:t>Once we’d found the total, we’d usually divide by the number of values. What is that?</a:t>
            </a:r>
          </a:p>
          <a:p>
            <a:r>
              <a:rPr lang="en-GB" sz="1600" b="1" dirty="0"/>
              <a:t>21. A common mistake is to divide by 5 because there’s 5 rows. But that’s the number of unique values, and doesn’t take into account duplicates. There’s 21 dogs, not 5!</a:t>
            </a:r>
          </a:p>
        </p:txBody>
      </p:sp>
      <p:sp>
        <p:nvSpPr>
          <p:cNvPr id="29" name="Rectangle 28"/>
          <p:cNvSpPr/>
          <p:nvPr/>
        </p:nvSpPr>
        <p:spPr>
          <a:xfrm>
            <a:off x="5892272" y="4597479"/>
            <a:ext cx="2976079" cy="14992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TextBox 10"/>
          <p:cNvSpPr txBox="1"/>
          <p:nvPr/>
        </p:nvSpPr>
        <p:spPr>
          <a:xfrm>
            <a:off x="2526747" y="4455812"/>
            <a:ext cx="587486" cy="369332"/>
          </a:xfrm>
          <a:prstGeom prst="rect">
            <a:avLst/>
          </a:prstGeom>
          <a:noFill/>
        </p:spPr>
        <p:txBody>
          <a:bodyPr wrap="square" rtlCol="0">
            <a:spAutoFit/>
          </a:bodyPr>
          <a:lstStyle/>
          <a:p>
            <a:r>
              <a:rPr lang="en-GB" dirty="0"/>
              <a:t>21</a:t>
            </a:r>
          </a:p>
        </p:txBody>
      </p:sp>
    </p:spTree>
    <p:extLst>
      <p:ext uri="{BB962C8B-B14F-4D97-AF65-F5344CB8AC3E}">
        <p14:creationId xmlns:p14="http://schemas.microsoft.com/office/powerpoint/2010/main" val="2833686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8" restart="whenNotActive" fill="hold" evtFilter="cancelBubble" nodeType="interactiveSeq">
                <p:stCondLst>
                  <p:cond evt="onClick" delay="0">
                    <p:tgtEl>
                      <p:spTgt spid="19"/>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9"/>
                                        </p:tgtEl>
                                      </p:cBhvr>
                                    </p:animEffect>
                                    <p:set>
                                      <p:cBhvr>
                                        <p:cTn id="13"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14" restart="whenNotActive" fill="hold" evtFilter="cancelBubble" nodeType="interactiveSeq">
                <p:stCondLst>
                  <p:cond evt="onClick" delay="0">
                    <p:tgtEl>
                      <p:spTgt spid="20"/>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20"/>
                                        </p:tgtEl>
                                      </p:cBhvr>
                                    </p:animEffect>
                                    <p:set>
                                      <p:cBhvr>
                                        <p:cTn id="19"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20" restart="whenNotActive" fill="hold" evtFilter="cancelBubble" nodeType="interactiveSeq">
                <p:stCondLst>
                  <p:cond evt="onClick" delay="0">
                    <p:tgtEl>
                      <p:spTgt spid="25"/>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25"/>
                                        </p:tgtEl>
                                      </p:cBhvr>
                                    </p:animEffect>
                                    <p:set>
                                      <p:cBhvr>
                                        <p:cTn id="25" dur="1" fill="hold">
                                          <p:stCondLst>
                                            <p:cond delay="499"/>
                                          </p:stCondLst>
                                        </p:cTn>
                                        <p:tgtEl>
                                          <p:spTgt spid="25"/>
                                        </p:tgtEl>
                                        <p:attrNameLst>
                                          <p:attrName>style.visibility</p:attrName>
                                        </p:attrNameLst>
                                      </p:cBhvr>
                                      <p:to>
                                        <p:strVal val="hidden"/>
                                      </p:to>
                                    </p:set>
                                  </p:childTnLst>
                                </p:cTn>
                              </p:par>
                            </p:childTnLst>
                          </p:cTn>
                        </p:par>
                      </p:childTnLst>
                    </p:cTn>
                  </p:par>
                </p:childTnLst>
              </p:cTn>
              <p:nextCondLst>
                <p:cond evt="onClick" delay="0">
                  <p:tgtEl>
                    <p:spTgt spid="25"/>
                  </p:tgtEl>
                </p:cond>
              </p:nextCondLst>
            </p:seq>
            <p:seq concurrent="1" nextAc="seek">
              <p:cTn id="26" restart="whenNotActive" fill="hold" evtFilter="cancelBubble" nodeType="interactiveSeq">
                <p:stCondLst>
                  <p:cond evt="onClick" delay="0">
                    <p:tgtEl>
                      <p:spTgt spid="26"/>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26"/>
                                        </p:tgtEl>
                                      </p:cBhvr>
                                    </p:animEffect>
                                    <p:set>
                                      <p:cBhvr>
                                        <p:cTn id="31" dur="1" fill="hold">
                                          <p:stCondLst>
                                            <p:cond delay="499"/>
                                          </p:stCondLst>
                                        </p:cTn>
                                        <p:tgtEl>
                                          <p:spTgt spid="26"/>
                                        </p:tgtEl>
                                        <p:attrNameLst>
                                          <p:attrName>style.visibility</p:attrName>
                                        </p:attrNameLst>
                                      </p:cBhvr>
                                      <p:to>
                                        <p:strVal val="hidden"/>
                                      </p:to>
                                    </p:set>
                                  </p:childTnLst>
                                </p:cTn>
                              </p:par>
                            </p:childTnLst>
                          </p:cTn>
                        </p:par>
                      </p:childTnLst>
                    </p:cTn>
                  </p:par>
                </p:childTnLst>
              </p:cTn>
              <p:nextCondLst>
                <p:cond evt="onClick" delay="0">
                  <p:tgtEl>
                    <p:spTgt spid="26"/>
                  </p:tgtEl>
                </p:cond>
              </p:nextCondLst>
            </p:seq>
            <p:seq concurrent="1" nextAc="seek">
              <p:cTn id="32" restart="whenNotActive" fill="hold" evtFilter="cancelBubble" nodeType="interactiveSeq">
                <p:stCondLst>
                  <p:cond evt="onClick" delay="0">
                    <p:tgtEl>
                      <p:spTgt spid="27"/>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7"/>
                                        </p:tgtEl>
                                      </p:cBhvr>
                                    </p:animEffect>
                                    <p:set>
                                      <p:cBhvr>
                                        <p:cTn id="37" dur="1" fill="hold">
                                          <p:stCondLst>
                                            <p:cond delay="499"/>
                                          </p:stCondLst>
                                        </p:cTn>
                                        <p:tgtEl>
                                          <p:spTgt spid="27"/>
                                        </p:tgtEl>
                                        <p:attrNameLst>
                                          <p:attrName>style.visibility</p:attrName>
                                        </p:attrNameLst>
                                      </p:cBhvr>
                                      <p:to>
                                        <p:strVal val="hidden"/>
                                      </p:to>
                                    </p:set>
                                  </p:childTnLst>
                                </p:cTn>
                              </p:par>
                            </p:childTnLst>
                          </p:cTn>
                        </p:par>
                      </p:childTnLst>
                    </p:cTn>
                  </p:par>
                </p:childTnLst>
              </p:cTn>
              <p:nextCondLst>
                <p:cond evt="onClick" delay="0">
                  <p:tgtEl>
                    <p:spTgt spid="27"/>
                  </p:tgtEl>
                </p:cond>
              </p:nextCondLst>
            </p:seq>
            <p:seq concurrent="1" nextAc="seek">
              <p:cTn id="38" restart="whenNotActive" fill="hold" evtFilter="cancelBubble" nodeType="interactiveSeq">
                <p:stCondLst>
                  <p:cond evt="onClick" delay="0">
                    <p:tgtEl>
                      <p:spTgt spid="28"/>
                    </p:tgtEl>
                  </p:cond>
                </p:stCondLst>
                <p:endSync evt="end" delay="0">
                  <p:rtn val="all"/>
                </p:endSync>
                <p:childTnLst>
                  <p:par>
                    <p:cTn id="39" fill="hold">
                      <p:stCondLst>
                        <p:cond delay="0"/>
                      </p:stCondLst>
                      <p:childTnLst>
                        <p:par>
                          <p:cTn id="40" fill="hold">
                            <p:stCondLst>
                              <p:cond delay="0"/>
                            </p:stCondLst>
                            <p:childTnLst>
                              <p:par>
                                <p:cTn id="41" presetID="10" presetClass="exit" presetSubtype="0" fill="hold" grpId="0" nodeType="clickEffect">
                                  <p:stCondLst>
                                    <p:cond delay="0"/>
                                  </p:stCondLst>
                                  <p:childTnLst>
                                    <p:animEffect transition="out" filter="fade">
                                      <p:cBhvr>
                                        <p:cTn id="42" dur="500"/>
                                        <p:tgtEl>
                                          <p:spTgt spid="28"/>
                                        </p:tgtEl>
                                      </p:cBhvr>
                                    </p:animEffect>
                                    <p:set>
                                      <p:cBhvr>
                                        <p:cTn id="43" dur="1" fill="hold">
                                          <p:stCondLst>
                                            <p:cond delay="499"/>
                                          </p:stCondLst>
                                        </p:cTn>
                                        <p:tgtEl>
                                          <p:spTgt spid="28"/>
                                        </p:tgtEl>
                                        <p:attrNameLst>
                                          <p:attrName>style.visibility</p:attrName>
                                        </p:attrNameLst>
                                      </p:cBhvr>
                                      <p:to>
                                        <p:strVal val="hidden"/>
                                      </p:to>
                                    </p:set>
                                  </p:childTnLst>
                                </p:cTn>
                              </p:par>
                            </p:childTnLst>
                          </p:cTn>
                        </p:par>
                        <p:par>
                          <p:cTn id="44" fill="hold">
                            <p:stCondLst>
                              <p:cond delay="500"/>
                            </p:stCondLst>
                            <p:childTnLst>
                              <p:par>
                                <p:cTn id="45" presetID="1" presetClass="entr" presetSubtype="0" fill="hold" grpId="0" nodeType="after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1" nodeType="withEffect">
                                  <p:stCondLst>
                                    <p:cond delay="0"/>
                                  </p:stCondLst>
                                  <p:childTnLst>
                                    <p:set>
                                      <p:cBhvr>
                                        <p:cTn id="48" dur="1" fill="hold">
                                          <p:stCondLst>
                                            <p:cond delay="0"/>
                                          </p:stCondLst>
                                        </p:cTn>
                                        <p:tgtEl>
                                          <p:spTgt spid="29"/>
                                        </p:tgtEl>
                                        <p:attrNameLst>
                                          <p:attrName>style.visibility</p:attrName>
                                        </p:attrNameLst>
                                      </p:cBhvr>
                                      <p:to>
                                        <p:strVal val="visible"/>
                                      </p:to>
                                    </p:set>
                                  </p:childTnLst>
                                </p:cTn>
                              </p:par>
                            </p:childTnLst>
                          </p:cTn>
                        </p:par>
                      </p:childTnLst>
                    </p:cTn>
                  </p:par>
                </p:childTnLst>
              </p:cTn>
              <p:nextCondLst>
                <p:cond evt="onClick" delay="0">
                  <p:tgtEl>
                    <p:spTgt spid="28"/>
                  </p:tgtEl>
                </p:cond>
              </p:nextCondLst>
            </p:seq>
            <p:seq concurrent="1" nextAc="seek">
              <p:cTn id="49" restart="whenNotActive" fill="hold" evtFilter="cancelBubble" nodeType="interactiveSeq">
                <p:stCondLst>
                  <p:cond evt="onClick" delay="0">
                    <p:tgtEl>
                      <p:spTgt spid="29"/>
                    </p:tgtEl>
                  </p:cond>
                </p:stCondLst>
                <p:endSync evt="end" delay="0">
                  <p:rtn val="all"/>
                </p:endSync>
                <p:childTnLst>
                  <p:par>
                    <p:cTn id="50" fill="hold">
                      <p:stCondLst>
                        <p:cond delay="0"/>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29"/>
                                        </p:tgtEl>
                                      </p:cBhvr>
                                    </p:animEffect>
                                    <p:set>
                                      <p:cBhvr>
                                        <p:cTn id="54" dur="1" fill="hold">
                                          <p:stCondLst>
                                            <p:cond delay="499"/>
                                          </p:stCondLst>
                                        </p:cTn>
                                        <p:tgtEl>
                                          <p:spTgt spid="29"/>
                                        </p:tgtEl>
                                        <p:attrNameLst>
                                          <p:attrName>style.visibility</p:attrName>
                                        </p:attrNameLst>
                                      </p:cBhvr>
                                      <p:to>
                                        <p:strVal val="hidden"/>
                                      </p:to>
                                    </p:set>
                                  </p:childTnLst>
                                </p:cTn>
                              </p:par>
                            </p:childTnLst>
                          </p:cTn>
                        </p:par>
                        <p:par>
                          <p:cTn id="55" fill="hold">
                            <p:stCondLst>
                              <p:cond delay="500"/>
                            </p:stCondLst>
                            <p:childTnLst>
                              <p:par>
                                <p:cTn id="56" presetID="26" presetClass="entr" presetSubtype="0" fill="hold" grpId="0"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down)">
                                      <p:cBhvr>
                                        <p:cTn id="58" dur="580">
                                          <p:stCondLst>
                                            <p:cond delay="0"/>
                                          </p:stCondLst>
                                        </p:cTn>
                                        <p:tgtEl>
                                          <p:spTgt spid="11"/>
                                        </p:tgtEl>
                                      </p:cBhvr>
                                    </p:animEffect>
                                    <p:anim calcmode="lin" valueType="num">
                                      <p:cBhvr>
                                        <p:cTn id="59" dur="1822" tmFilter="0,0; 0.14,0.36; 0.43,0.73; 0.71,0.91; 1.0,1.0">
                                          <p:stCondLst>
                                            <p:cond delay="0"/>
                                          </p:stCondLst>
                                        </p:cTn>
                                        <p:tgtEl>
                                          <p:spTgt spid="11"/>
                                        </p:tgtEl>
                                        <p:attrNameLst>
                                          <p:attrName>ppt_x</p:attrName>
                                        </p:attrNameLst>
                                      </p:cBhvr>
                                      <p:tavLst>
                                        <p:tav tm="0">
                                          <p:val>
                                            <p:strVal val="#ppt_x-0.25"/>
                                          </p:val>
                                        </p:tav>
                                        <p:tav tm="100000">
                                          <p:val>
                                            <p:strVal val="#ppt_x"/>
                                          </p:val>
                                        </p:tav>
                                      </p:tavLst>
                                    </p:anim>
                                    <p:anim calcmode="lin" valueType="num">
                                      <p:cBhvr>
                                        <p:cTn id="60" dur="664" tmFilter="0.0,0.0; 0.25,0.07; 0.50,0.2; 0.75,0.467; 1.0,1.0">
                                          <p:stCondLst>
                                            <p:cond delay="0"/>
                                          </p:stCondLst>
                                        </p:cTn>
                                        <p:tgtEl>
                                          <p:spTgt spid="11"/>
                                        </p:tgtEl>
                                        <p:attrNameLst>
                                          <p:attrName>ppt_y</p:attrName>
                                        </p:attrNameLst>
                                      </p:cBhvr>
                                      <p:tavLst>
                                        <p:tav tm="0" fmla="#ppt_y-sin(pi*$)/3">
                                          <p:val>
                                            <p:fltVal val="0.5"/>
                                          </p:val>
                                        </p:tav>
                                        <p:tav tm="100000">
                                          <p:val>
                                            <p:fltVal val="1"/>
                                          </p:val>
                                        </p:tav>
                                      </p:tavLst>
                                    </p:anim>
                                    <p:anim calcmode="lin" valueType="num">
                                      <p:cBhvr>
                                        <p:cTn id="61" dur="664" tmFilter="0, 0; 0.125,0.2665; 0.25,0.4; 0.375,0.465; 0.5,0.5;  0.625,0.535; 0.75,0.6; 0.875,0.7335; 1,1">
                                          <p:stCondLst>
                                            <p:cond delay="664"/>
                                          </p:stCondLst>
                                        </p:cTn>
                                        <p:tgtEl>
                                          <p:spTgt spid="11"/>
                                        </p:tgtEl>
                                        <p:attrNameLst>
                                          <p:attrName>ppt_y</p:attrName>
                                        </p:attrNameLst>
                                      </p:cBhvr>
                                      <p:tavLst>
                                        <p:tav tm="0" fmla="#ppt_y-sin(pi*$)/9">
                                          <p:val>
                                            <p:fltVal val="0"/>
                                          </p:val>
                                        </p:tav>
                                        <p:tav tm="100000">
                                          <p:val>
                                            <p:fltVal val="1"/>
                                          </p:val>
                                        </p:tav>
                                      </p:tavLst>
                                    </p:anim>
                                    <p:anim calcmode="lin" valueType="num">
                                      <p:cBhvr>
                                        <p:cTn id="62" dur="332" tmFilter="0, 0; 0.125,0.2665; 0.25,0.4; 0.375,0.465; 0.5,0.5;  0.625,0.535; 0.75,0.6; 0.875,0.7335; 1,1">
                                          <p:stCondLst>
                                            <p:cond delay="1324"/>
                                          </p:stCondLst>
                                        </p:cTn>
                                        <p:tgtEl>
                                          <p:spTgt spid="11"/>
                                        </p:tgtEl>
                                        <p:attrNameLst>
                                          <p:attrName>ppt_y</p:attrName>
                                        </p:attrNameLst>
                                      </p:cBhvr>
                                      <p:tavLst>
                                        <p:tav tm="0" fmla="#ppt_y-sin(pi*$)/27">
                                          <p:val>
                                            <p:fltVal val="0"/>
                                          </p:val>
                                        </p:tav>
                                        <p:tav tm="100000">
                                          <p:val>
                                            <p:fltVal val="1"/>
                                          </p:val>
                                        </p:tav>
                                      </p:tavLst>
                                    </p:anim>
                                    <p:anim calcmode="lin" valueType="num">
                                      <p:cBhvr>
                                        <p:cTn id="63" dur="164" tmFilter="0, 0; 0.125,0.2665; 0.25,0.4; 0.375,0.465; 0.5,0.5;  0.625,0.535; 0.75,0.6; 0.875,0.7335; 1,1">
                                          <p:stCondLst>
                                            <p:cond delay="1656"/>
                                          </p:stCondLst>
                                        </p:cTn>
                                        <p:tgtEl>
                                          <p:spTgt spid="11"/>
                                        </p:tgtEl>
                                        <p:attrNameLst>
                                          <p:attrName>ppt_y</p:attrName>
                                        </p:attrNameLst>
                                      </p:cBhvr>
                                      <p:tavLst>
                                        <p:tav tm="0" fmla="#ppt_y-sin(pi*$)/81">
                                          <p:val>
                                            <p:fltVal val="0"/>
                                          </p:val>
                                        </p:tav>
                                        <p:tav tm="100000">
                                          <p:val>
                                            <p:fltVal val="1"/>
                                          </p:val>
                                        </p:tav>
                                      </p:tavLst>
                                    </p:anim>
                                    <p:animScale>
                                      <p:cBhvr>
                                        <p:cTn id="64" dur="26">
                                          <p:stCondLst>
                                            <p:cond delay="650"/>
                                          </p:stCondLst>
                                        </p:cTn>
                                        <p:tgtEl>
                                          <p:spTgt spid="11"/>
                                        </p:tgtEl>
                                      </p:cBhvr>
                                      <p:to x="100000" y="60000"/>
                                    </p:animScale>
                                    <p:animScale>
                                      <p:cBhvr>
                                        <p:cTn id="65" dur="166" decel="50000">
                                          <p:stCondLst>
                                            <p:cond delay="676"/>
                                          </p:stCondLst>
                                        </p:cTn>
                                        <p:tgtEl>
                                          <p:spTgt spid="11"/>
                                        </p:tgtEl>
                                      </p:cBhvr>
                                      <p:to x="100000" y="100000"/>
                                    </p:animScale>
                                    <p:animScale>
                                      <p:cBhvr>
                                        <p:cTn id="66" dur="26">
                                          <p:stCondLst>
                                            <p:cond delay="1312"/>
                                          </p:stCondLst>
                                        </p:cTn>
                                        <p:tgtEl>
                                          <p:spTgt spid="11"/>
                                        </p:tgtEl>
                                      </p:cBhvr>
                                      <p:to x="100000" y="80000"/>
                                    </p:animScale>
                                    <p:animScale>
                                      <p:cBhvr>
                                        <p:cTn id="67" dur="166" decel="50000">
                                          <p:stCondLst>
                                            <p:cond delay="1338"/>
                                          </p:stCondLst>
                                        </p:cTn>
                                        <p:tgtEl>
                                          <p:spTgt spid="11"/>
                                        </p:tgtEl>
                                      </p:cBhvr>
                                      <p:to x="100000" y="100000"/>
                                    </p:animScale>
                                    <p:animScale>
                                      <p:cBhvr>
                                        <p:cTn id="68" dur="26">
                                          <p:stCondLst>
                                            <p:cond delay="1642"/>
                                          </p:stCondLst>
                                        </p:cTn>
                                        <p:tgtEl>
                                          <p:spTgt spid="11"/>
                                        </p:tgtEl>
                                      </p:cBhvr>
                                      <p:to x="100000" y="90000"/>
                                    </p:animScale>
                                    <p:animScale>
                                      <p:cBhvr>
                                        <p:cTn id="69" dur="166" decel="50000">
                                          <p:stCondLst>
                                            <p:cond delay="1668"/>
                                          </p:stCondLst>
                                        </p:cTn>
                                        <p:tgtEl>
                                          <p:spTgt spid="11"/>
                                        </p:tgtEl>
                                      </p:cBhvr>
                                      <p:to x="100000" y="100000"/>
                                    </p:animScale>
                                    <p:animScale>
                                      <p:cBhvr>
                                        <p:cTn id="70" dur="26">
                                          <p:stCondLst>
                                            <p:cond delay="1808"/>
                                          </p:stCondLst>
                                        </p:cTn>
                                        <p:tgtEl>
                                          <p:spTgt spid="11"/>
                                        </p:tgtEl>
                                      </p:cBhvr>
                                      <p:to x="100000" y="95000"/>
                                    </p:animScale>
                                    <p:animScale>
                                      <p:cBhvr>
                                        <p:cTn id="71" dur="166" decel="50000">
                                          <p:stCondLst>
                                            <p:cond delay="1834"/>
                                          </p:stCondLst>
                                        </p:cTn>
                                        <p:tgtEl>
                                          <p:spTgt spid="11"/>
                                        </p:tgtEl>
                                      </p:cBhvr>
                                      <p:to x="100000" y="100000"/>
                                    </p:animScale>
                                  </p:childTnLst>
                                </p:cTn>
                              </p:par>
                            </p:childTnLst>
                          </p:cTn>
                        </p:par>
                      </p:childTnLst>
                    </p:cTn>
                  </p:par>
                </p:childTnLst>
              </p:cTn>
              <p:nextCondLst>
                <p:cond evt="onClick" delay="0">
                  <p:tgtEl>
                    <p:spTgt spid="29"/>
                  </p:tgtEl>
                </p:cond>
              </p:nextCondLst>
            </p:seq>
          </p:childTnLst>
        </p:cTn>
      </p:par>
    </p:tnLst>
    <p:bldLst>
      <p:bldP spid="21" grpId="0" animBg="1"/>
      <p:bldP spid="19" grpId="0" animBg="1"/>
      <p:bldP spid="20" grpId="0" animBg="1"/>
      <p:bldP spid="25" grpId="0" animBg="1"/>
      <p:bldP spid="26" grpId="0" animBg="1"/>
      <p:bldP spid="27" grpId="0" animBg="1"/>
      <p:bldP spid="28" grpId="0" animBg="1"/>
      <p:bldP spid="10" grpId="0"/>
      <p:bldP spid="29" grpId="0" animBg="1"/>
      <p:bldP spid="29" grpId="1" animBg="1"/>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6" descr="http://www.thetimes.co.uk/tto/multimedia/archive/00342/114240651_cat_342943c.jpg"/>
          <p:cNvPicPr>
            <a:picLocks noChangeAspect="1" noChangeArrowheads="1"/>
          </p:cNvPicPr>
          <p:nvPr/>
        </p:nvPicPr>
        <p:blipFill>
          <a:blip r:embed="rId2" cstate="print"/>
          <a:srcRect/>
          <a:stretch>
            <a:fillRect/>
          </a:stretch>
        </p:blipFill>
        <p:spPr bwMode="auto">
          <a:xfrm rot="1467891">
            <a:off x="5937951" y="4591391"/>
            <a:ext cx="1398755" cy="931752"/>
          </a:xfrm>
          <a:prstGeom prst="rect">
            <a:avLst/>
          </a:prstGeom>
          <a:noFill/>
        </p:spPr>
      </p:pic>
      <p:pic>
        <p:nvPicPr>
          <p:cNvPr id="24" name="Picture 6" descr="http://www.thetimes.co.uk/tto/multimedia/archive/00342/114240651_cat_342943c.jpg"/>
          <p:cNvPicPr>
            <a:picLocks noChangeAspect="1" noChangeArrowheads="1"/>
          </p:cNvPicPr>
          <p:nvPr/>
        </p:nvPicPr>
        <p:blipFill>
          <a:blip r:embed="rId2" cstate="print"/>
          <a:srcRect/>
          <a:stretch>
            <a:fillRect/>
          </a:stretch>
        </p:blipFill>
        <p:spPr bwMode="auto">
          <a:xfrm>
            <a:off x="1191351" y="5306493"/>
            <a:ext cx="2160240" cy="1438999"/>
          </a:xfrm>
          <a:prstGeom prst="rect">
            <a:avLst/>
          </a:prstGeom>
          <a:noFill/>
        </p:spPr>
      </p:pic>
      <p:pic>
        <p:nvPicPr>
          <p:cNvPr id="23" name="Picture 6" descr="http://www.thetimes.co.uk/tto/multimedia/archive/00342/114240651_cat_342943c.jpg"/>
          <p:cNvPicPr>
            <a:picLocks noChangeAspect="1" noChangeArrowheads="1"/>
          </p:cNvPicPr>
          <p:nvPr/>
        </p:nvPicPr>
        <p:blipFill>
          <a:blip r:embed="rId2" cstate="print"/>
          <a:srcRect/>
          <a:stretch>
            <a:fillRect/>
          </a:stretch>
        </p:blipFill>
        <p:spPr bwMode="auto">
          <a:xfrm>
            <a:off x="981801" y="3367367"/>
            <a:ext cx="2160240" cy="1438999"/>
          </a:xfrm>
          <a:prstGeom prst="rect">
            <a:avLst/>
          </a:prstGeom>
          <a:noFill/>
        </p:spPr>
      </p:pic>
      <p:grpSp>
        <p:nvGrpSpPr>
          <p:cNvPr id="9" name="Group 8"/>
          <p:cNvGrpSpPr/>
          <p:nvPr/>
        </p:nvGrpSpPr>
        <p:grpSpPr>
          <a:xfrm>
            <a:off x="0" y="0"/>
            <a:ext cx="9143074" cy="599127"/>
            <a:chOff x="0" y="13335"/>
            <a:chExt cx="9144218" cy="599127"/>
          </a:xfrm>
        </p:grpSpPr>
        <p:sp>
          <p:nvSpPr>
            <p:cNvPr id="10"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Test Your Understanding</a:t>
              </a:r>
            </a:p>
          </p:txBody>
        </p:sp>
        <p:cxnSp>
          <p:nvCxnSpPr>
            <p:cNvPr id="11" name="Straight Connector 10"/>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2050" name="Picture 2" descr="http://www.barenakedislam.com/wp-content/uploads/2013/02/horseburger-1.jpg"/>
          <p:cNvPicPr>
            <a:picLocks noChangeAspect="1" noChangeArrowheads="1"/>
          </p:cNvPicPr>
          <p:nvPr/>
        </p:nvPicPr>
        <p:blipFill>
          <a:blip r:embed="rId3" cstate="print"/>
          <a:srcRect/>
          <a:stretch>
            <a:fillRect/>
          </a:stretch>
        </p:blipFill>
        <p:spPr bwMode="auto">
          <a:xfrm>
            <a:off x="6744241" y="2122075"/>
            <a:ext cx="2280253" cy="1368152"/>
          </a:xfrm>
          <a:prstGeom prst="rect">
            <a:avLst/>
          </a:prstGeom>
          <a:noFill/>
        </p:spPr>
      </p:pic>
      <p:sp>
        <p:nvSpPr>
          <p:cNvPr id="2052" name="AutoShape 4" descr="data:image/jpeg;base64,/9j/4AAQSkZJRgABAQAAAQABAAD/2wCEAAkGBxQQEBQUEhQUFRQUFBQVFBQVFRQUFRQUFBUXFhQVFRUYHCggGBolHBQUITEhJSkrLi4uFx8zODMsNygtLisBCgoKDg0OFxAQGywkICQsLCwsLCwsLCwsLCwsLCwsLCwsLCwsLCwsLCwsLCwsLCwsLCwsLCwsLCwsLCwsLCwsLP/AABEIAKgBLAMBIgACEQEDEQH/xAAcAAABBQEBAQAAAAAAAAAAAAAAAQIEBQYDBwj/xAA5EAABAwMCBAMGBQQBBQEAAAABAAIRAwQhBTESQVFhBnGBEyKRocHwBzJCsdEUUuHxFUNTYoKSM//EABkBAQADAQEAAAAAAAAAAAAAAAABAgMEBf/EACIRAQEAAgICAgMBAQAAAAAAAAABAhEDIRIxE0EEUWEiQv/aAAwDAQACEQMRAD8A9vSoQgEiJQgEIQgEIQgEIQgEQhc7iu1glxgKLdDpCSFXt1dhPNFbUwNvj2VPkx/a3jVhCIUezvBU23G4UlXll7itmjYRCchA2EkJ6EDIRCciEDIRCfCSEDYSJ8Ljc1xTbJS9B0IhZ+418zAEfup+lX5qSHb8llOXG3UXuFk2sUJySFqobCIToSQoDUJ0JIQIhEIQIhKhBJQhCsBIlSIBCEKAqJSIUhUJEIArMeILn2oLBsCecStFdVOFhPQLzPWLqo13EDIJz29Fz8+WpprxY7pl5XLDDCeIZ4Sdx2ld263NNu8mNhJ9As+/UvaO5FzefTzUtpbVa4RJAwRgDpuuLt2XH6rVeHLwMuHe9Ifw4iIK24K8d9u6jDnRIgYmQeUreaH4iFSmOLBGCujh5df5yc/Lx33GnQFFoXYfsVJBXXLK5tFQklEqQqEwPSl6bDkLn7UI9qE2FqOgErFa/q8v3wDhWmv6rwAtG5Xn9/dSFx8/J/zG/Fh91cPuJ94bqZoWqH2gHOQsYwvOAYbzPM/wtR4cYwVGOG4c0dTkxPzWGNu41ynT0kIhKAiF6bjNhJCekhA2EkJ6SEDYSQnQiEDISQukJIUDqhCFYCEIQCEIUAQlQpCISpEDKzJBHVeb65YmnUc0SRO0RC9LWL8dUHgh7R7sRORB7x9Vz/kY7x214rq6Yy5puaMNHDzIiT2hQqV04vc2OEDr+yWvqFX8oG++cea4XY4gDJkblu56LjxunbOvawtRxGXgkNxnnnGOagWesexe5pOSYaPM4hSNMum8IBOx2JHOTv13SaratqFpETsDzn7hUy7qN99tVpd9UpEcRyYIIMjM7FaNuruj0WGs3ECXGYJ4ewAEK0sqxMz6K+OVx6jLPGVqbfWeISU3/nWuPCDusjrOoilSws9omoF9VudyPllXvPlETil7eovv3A4Uarqrhjz+C5tkwe30XOuASJV7nVJjDv8AlnYkHkuT9aMxP3t9FzdS26D91Fr2fvE/f3uq+eSfGKXWNSLn5MdPv0VO90+qn61p5cfcG2Se3IKqtaZnJ++yyv7azWk6zJbPRb/wVo3C32zhl35R0HVZTTbH2jmN6kT5L1S2pBrQBsBC2/Hw3lu/TLly1NOqEIXc5gkQhAJISoQIkSyhAkISpED0JEsqQIQhBzr1eASdhvHJcqOoU3gFr2mVIIWL8QWL7R5q0xxUHGXtG9M/3Ac2rLkyyx7i+GMvTaByA5Y+w1vAIMgq3sNVa7cxMqMebHIvHYuQUpUSlXBbPSUVL9g5jaVp5RXSWudYAiHQRznZV9zrVNrSZHks3c69Uqy1mB84Kzz5scVscLUvWvDlq/aKbjza7hzsMbLzXXdPfa1uAy5pgtI5z3G6utft3uAgkv6TkhMtqFFsCrXZxdC4HPkuPLKZeo6cZ4+6zbH+8A0YOJjE8p9QPmrOhUkCd2uE/P8AhXdzaNaA73XMP6m9lxttL9pPIkb95Gfl81nvte3cQv6sBje4J8gDvHlxfBPGpcA974eezQofiDRqlswOEOAbHOCWue8zGQJdnsCsLqF3Xzh2dzBkTvPRx3PTbktZhtTa88Qa17V3CDIbMwef+FaeDmy4OMYKwllS4MuOOYifjyWm02/ez/8ANh/fGMzzCpljppL1p65TugAMqt1DVAXBrVkrO5uKgl0jH7x9Fc6XZQZOT8VXK29RWYyd1q9PbxMEp9ejBgc0y2qhoXVtXjOFrNSaZX3tT6rbcY4eXTqs87Ti130xstw6iCmf0IPJLjtMy0ieDbLiql5GG7T1K3IVXots2k2BzMk91aArr4cfHFhyZbpUIQtVCISpEAhCECIQkQBSJUiB0pUiECoSIQKm1aYc0tIkEQQeYTkIPK9etXWFc8Mmk4yB2PTuF0pXwcA5plpW08W6aK9A4y3I+oXkDLo2tUgkFhOQeXcdCvO5cPDLp2cd88f62LNQcw4Jg7ifgUXep43VX/Utc2RkFQriq4nAJWWWd9LzGLRlXi3Km2jIdPEIWbo1HtniaT5EfPKsbLWKMwaZB/8AJxOVXH+pyn6M8dOqsDH0jgiD5Z+W3wXn1ubh5LRSptptbLz+Z2XBvHxYj3nNGOq9dp6hRqM4XtYW8hsQq640mxbJFICRwkB7+EgkGOGY5D4Lqw5JIwyxtZnQ67qVmRJc59U+zbvDAYk9Bv6QtFp146TJGRAHSPy/VU9xUptdwsaGMAAAaABA2AReXrWsDjsAdsnt81lf9ZbbTHrTdW1RtVvC+CCBKy+qaR7Go7gaCOY6hJod5WMEjB582tzkhawW4rswRxD5rTx3Gd/zWStNLoVARwNafIR3UmjpYoTDRnYgdQpgs+B+0Z+z81PoAmJGeSzn9Tb+lZVtnmA0QOf0Uq2oeyGTJ/ZWlO3wnMsRMnkrqbQqYLjsSfkFbWrICcykBsuzWBTMUWk4U7ZDjC4Fpd2Vt6R7SqVxBUylcSq5luurXcK0xys9q2Rb03yuqrbeuu1S9a0EkgQtplNM9JiRUo8QMjmqu/8AFhE+zaIHMqt5sJ9rTjyrXIWKpeJ6g4XFwIO7YEeh3laHT9ZZVA3BONsT5pjzY5F48osykSpFqoVIUqRAIQhAJUkoQKEqalQcbtssI7LwTxNSJrvYeTjt9F75cuhp8l43rDB/UVHn+44K5Pyvp0/j32rbKkabBmR5ru29JwAPiJUO6uwTC4OvabBkgnpglcft0rB4G5c6TuJj0jqpFja+1dLG9uIj5eSoWXftHAke70MEfBW9prpBDGN7YUyIu2kpUC3BZJ6/ynVbR7tmgD4J1ncvZTdUq4gTGcAcyslfeMqtw5zKLHe7OWgE9Pv6rbDjlY3Kl8Qv9lM47zj4qltR7T8znFoLXbEyQ4Y6p+i1TdvfSqu94AkNIgkDfMRIPdWf/GhjWOn3RDSORBMyY6QFGU8avjluNNo9WXZwCYAwPdjAzkq80gGlUI/STPoVTabbQSWwBxtIjOHAEzO2/JaOhs3qN+anGqZE1Vg4x3ErhakjBTNcuuEt2XO3uw4SFXLW0T0t/acl2Yq5laN1IZWVto0nQlXAVUe0nZW2q7p7SFGCe50CVMo7moolWoZ7clzdUJBXO1ycqty2mRMpHGFDvafFKnNEBcaxkYVvpH2y+oVi3Bx0AyVn6mqRLfv4rS67YFwJLoHM5JPYALE3VvwciM4LsE9TCyyjXCrqype7JcSfkPIK70y7LQBI35rL6W1zhEx975VzZ2jQ7Mk9zKpFsnp+n3HtKbXcyMqQqzQqLm05cInYdArRenhbcZtxZewkRKRWQEqRCAQiUIFQkSIImq1OGm4joV4/r9QknaSfRera9Uik4ydjtC8iuLR9d54Bz3OB8Vxfk+46uBSvoF3+wE1+nhucffdWVzpbGZe8vd0EhoP1TqDeLOYnn58iua7byolFgGABPeYnyVxbXLaUcLAXH9UDHTdU76Bado+Ck2w4oBnz6Kqbpp9Xc42jwMuLcR1n7+C8m/pK0NFN7203FvGGEgwNyBOT2XrVF8U47Qs5Z6A99V3DVaym5xIaW8TgTuGk4AknyXXw5ac2eO1L4a02obykQXEslznuEEt297uZ+S1L6Yh1MnBOPQgjyxj4KwfQp2dItp5c78zzlxnv97KjviSZB/LHyWXLnu9NOPHpqNLY5rWg7YHw5/JXVMx2VPpV1xNHkCfgl1S/hpAIB5JMpratl3pA8Q3XEN5g9/8AadYVpZHbCp7u4Ab7xzO5+q6m79mOKC7y2HdU9r6+mjZXHFmSQPSVLbcLK2msBwc4k78I/wASraxrcYkiI+wplVsX9KpO6ktf0VLTuRKlU7sLSVSxatKcRKh0qsqUCrxWnQE1gATCTKj3VyGqKSJj6qRqqm3knb91MpXGFXy3VvHTpWZIWT1ezHFsSTz/AIWhrXPUgLto1qKjpgOzuRj4KZ/ro9dqXR/C3tBxNcAf7TK1Wm+GadOC7J+SvKbABsE9dOPDjGWXJaQCEQlQtmZEkpUiASpqJQLCQolEoElI98CTgDJKFlPGl44NDRIaXCe/SVnnl4za2OO7pz17XG1AWNEt2Ljz8gOSzFzdRAAPkMD57rm6p6d1Au7hrCCBJPWYx25+S4Msrld1144yTpB1hhyWkZ5cQJ/bK76JUlkcPvRyj4k8lTao6o9wDqpbP/TGSfNgw0ea66KeCpwe0a2fzEcIPkADIK0mHSLVtc0I6EkqKxsFW90GNENzA+wqksJP0WFmq0xu4tLaYlVZ1b2dcg7HA7HmVY0bgcMbGI9Vk9RpuFSSOcyoiZGrF6HyTsMlQa1yA1zju8iO/wBwoDbsNpENyXYKj16gfTGfykY8wkiWq0euGtA7fJV+r1XF5zj6rnpFUQCSu9yRwmfNTpX1VbdVPaFtM8sz27Hkeyl07SpU4aTBv+V3IHucR/lVdEB9QHmTAO3l8V6DZH2FNoGMS4/DCv6V2y1TRK1JuYgmfdknGM4jOIHxCn2lw4AN6D3lq7WoHgl0BoG3KE12kMdJG/Uc84TW0b/amZczhuTzPIKTaB54cdZ+Kk0tPpj3YjPzTLuwcwFzCTzDZwoOkymHtGyl211OCqnRtTcXcFUZ7/t3VzXogZCtLfcVs+qe9yhXrZ6qSAY6+ir9QueH/X+Va3cVk7cgY6+qX+p9FXi5zz9P4XSZysttNE9tLuuVudEtuFgkZWK021Dqgk7H7yt/YuAaMrp/Hx+2XLfpNCVNDglXY5ypChBQIlSJUDEkJyIQMKaSukJpChLkaiq9bsm3FMsdz2PMK2cxcKlNVs3NJl08vuqDqZLHbtwCZ94dQqPV+KOY+i9T1fTmVWw70PRYbWLIUiZ95vxI9Fx5cdxvTqw5JXnuo3b2CGCCd3RJj1UClquY4XvI/t4gf/oH6LWXdxbfqeB5NM/sm2N3a03e6XGSJ91xjz7emFeZ/wALGUf4ge144Kbw7o57pPoQrfSPEZc4Cs0NJMCf9CVeU9NotrPr1HtyRwNwDEYP+FHunUrj3eEbSBiY81GWWN+kSX9r1tIPaCDuJBHMKrvrUyQdupXHSq5o+7MsnbOB1Hb+Fd16jagkHl9grnuLSZMndUPZ5bjnHLuu9ItLOI4JGQu2o08QcQVTveWktO3I9PuFMibVjZ1w1pI2XLUNSlrhyAx6GPr8lGe/hbHX5+Spb2uTPZaY4KZZLnQr2a7OLrGCM+Y5r0iqS6ANjE/VeM2N3wPBEHIjt5dF6NoWs8WCRtv9JTkx0jGtVs0g7Hly6x5Lo3UxTAaDJnMdSq24qOqHhbI79B27rraaY1gzJ6kmSfMrNbr7X5oGo3iBjyzMc1JthhQ7S9Eho22hT6g4fLcK877Z1Uaza7O98Z/TkerT+4hTbG442QenSFyrXQghwME+YXK3Abt1xCaPpa0/yEdFldTrkuIxjk4furyq9waeASSqmpZVnn8sA7j+OinVsRLqq6iSDyHYbKaHk4AB9QpFt4adMlzleWOhtbylMeKpucV2lWj5mI9Vpbek+F3t7UN5KYxi6sMNRjlltwptcuzZXRKAtFCBxTg5EJYUoCJQhAqEJVISEkJyEDYTHMHRdYSQgivtmHdrfgFGq6TSdvTYf/UKxLUnCq6TtSVfDFq781CkfNjVAr+A7B+9tS9Gx+y1XCkhPGfpPlWHr/hjYu2pEeVSoPqq+t+E1p+l1VvSKjsL0iEkKPCJ8682rfhmCIFep68JPxhQ3fhrXafcuT5FoK9VhEKvxYp868hq/h5d/wDdY4d2/wCVBrfhtdEfmZ817Xwo4FHxYp+SvDXfhvdgQHM8iCR/j0UCt+F11JIczO4JPyMfJfQBpppoBT8ciPOvmu5/DS8Z/YR5u/hcm2Fza/nYTHTYkbei+k6li0qvu/DtOpuFGWFsTMtPH9F1yIa8mY377wtFTvhUAPEAPv8AhaS48DUyZAC5s8GhuzfmsLw1p8kVdrWpN/XGZ/0u2oa83AbxY2iT8x/lXtr4daN2BWtDRaY/QFbHiqtzecu1V7z+V0cvdkfFWum1XOOQY8lu26XTH6B8F2bZMGzQrfCr8ilsqIjZWNO3CmiiByS8K1mOlLXBtALoKYXSEQraRsgalhKAlUoIAlSoQIhLCIQIhCRA9CEKQIQhSBCRCgKhIhAsJIQhAQiEIQJCSEqECQiEqFASEsIQgIRCEIE4UcKVCA4UqEIBCEIBCEIBCEICEIQgEIQgEiVCBEiVCD//2Q=="/>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GB"/>
          </a:p>
        </p:txBody>
      </p:sp>
      <p:pic>
        <p:nvPicPr>
          <p:cNvPr id="2054" name="Picture 6" descr="http://www.thetimes.co.uk/tto/multimedia/archive/00342/114240651_cat_342943c.jpg"/>
          <p:cNvPicPr>
            <a:picLocks noChangeAspect="1" noChangeArrowheads="1"/>
          </p:cNvPicPr>
          <p:nvPr/>
        </p:nvPicPr>
        <p:blipFill>
          <a:blip r:embed="rId2" cstate="print"/>
          <a:srcRect/>
          <a:stretch>
            <a:fillRect/>
          </a:stretch>
        </p:blipFill>
        <p:spPr bwMode="auto">
          <a:xfrm>
            <a:off x="6998568" y="5013175"/>
            <a:ext cx="2160240" cy="1438999"/>
          </a:xfrm>
          <a:prstGeom prst="rect">
            <a:avLst/>
          </a:prstGeom>
          <a:noFill/>
        </p:spPr>
      </p:pic>
      <p:graphicFrame>
        <p:nvGraphicFramePr>
          <p:cNvPr id="20" name="Table 19"/>
          <p:cNvGraphicFramePr>
            <a:graphicFrameLocks noGrp="1"/>
          </p:cNvGraphicFramePr>
          <p:nvPr>
            <p:extLst>
              <p:ext uri="{D42A27DB-BD31-4B8C-83A1-F6EECF244321}">
                <p14:modId xmlns:p14="http://schemas.microsoft.com/office/powerpoint/2010/main" val="3997320593"/>
              </p:ext>
            </p:extLst>
          </p:nvPr>
        </p:nvGraphicFramePr>
        <p:xfrm>
          <a:off x="895491" y="917765"/>
          <a:ext cx="2560385" cy="2225040"/>
        </p:xfrm>
        <a:graphic>
          <a:graphicData uri="http://schemas.openxmlformats.org/drawingml/2006/table">
            <a:tbl>
              <a:tblPr firstRow="1" bandRow="1">
                <a:tableStyleId>{21E4AEA4-8DFA-4A89-87EB-49C32662AFE0}</a:tableStyleId>
              </a:tblPr>
              <a:tblGrid>
                <a:gridCol w="1304347">
                  <a:extLst>
                    <a:ext uri="{9D8B030D-6E8A-4147-A177-3AD203B41FA5}">
                      <a16:colId xmlns:a16="http://schemas.microsoft.com/office/drawing/2014/main" val="20000"/>
                    </a:ext>
                  </a:extLst>
                </a:gridCol>
                <a:gridCol w="1256038">
                  <a:extLst>
                    <a:ext uri="{9D8B030D-6E8A-4147-A177-3AD203B41FA5}">
                      <a16:colId xmlns:a16="http://schemas.microsoft.com/office/drawing/2014/main" val="20001"/>
                    </a:ext>
                  </a:extLst>
                </a:gridCol>
              </a:tblGrid>
              <a:tr h="370840">
                <a:tc>
                  <a:txBody>
                    <a:bodyPr/>
                    <a:lstStyle/>
                    <a:p>
                      <a:r>
                        <a:rPr lang="en-GB" dirty="0"/>
                        <a:t>Cost</a:t>
                      </a:r>
                    </a:p>
                  </a:txBody>
                  <a:tcPr/>
                </a:tc>
                <a:tc>
                  <a:txBody>
                    <a:bodyPr/>
                    <a:lstStyle/>
                    <a:p>
                      <a:r>
                        <a:rPr lang="en-GB" dirty="0"/>
                        <a:t>Frequency</a:t>
                      </a:r>
                    </a:p>
                  </a:txBody>
                  <a:tcPr/>
                </a:tc>
                <a:extLst>
                  <a:ext uri="{0D108BD9-81ED-4DB2-BD59-A6C34878D82A}">
                    <a16:rowId xmlns:a16="http://schemas.microsoft.com/office/drawing/2014/main" val="10000"/>
                  </a:ext>
                </a:extLst>
              </a:tr>
              <a:tr h="370840">
                <a:tc>
                  <a:txBody>
                    <a:bodyPr/>
                    <a:lstStyle/>
                    <a:p>
                      <a:r>
                        <a:rPr lang="en-GB" dirty="0"/>
                        <a:t>£1.50</a:t>
                      </a:r>
                    </a:p>
                  </a:txBody>
                  <a:tcPr/>
                </a:tc>
                <a:tc>
                  <a:txBody>
                    <a:bodyPr/>
                    <a:lstStyle/>
                    <a:p>
                      <a:r>
                        <a:rPr lang="en-GB" dirty="0"/>
                        <a:t>1</a:t>
                      </a:r>
                    </a:p>
                  </a:txBody>
                  <a:tcPr/>
                </a:tc>
                <a:extLst>
                  <a:ext uri="{0D108BD9-81ED-4DB2-BD59-A6C34878D82A}">
                    <a16:rowId xmlns:a16="http://schemas.microsoft.com/office/drawing/2014/main" val="10001"/>
                  </a:ext>
                </a:extLst>
              </a:tr>
              <a:tr h="370840">
                <a:tc>
                  <a:txBody>
                    <a:bodyPr/>
                    <a:lstStyle/>
                    <a:p>
                      <a:r>
                        <a:rPr lang="en-GB" dirty="0"/>
                        <a:t>£1.65</a:t>
                      </a:r>
                    </a:p>
                  </a:txBody>
                  <a:tcPr/>
                </a:tc>
                <a:tc>
                  <a:txBody>
                    <a:bodyPr/>
                    <a:lstStyle/>
                    <a:p>
                      <a:r>
                        <a:rPr lang="en-GB" dirty="0"/>
                        <a:t>20</a:t>
                      </a:r>
                    </a:p>
                  </a:txBody>
                  <a:tcPr/>
                </a:tc>
                <a:extLst>
                  <a:ext uri="{0D108BD9-81ED-4DB2-BD59-A6C34878D82A}">
                    <a16:rowId xmlns:a16="http://schemas.microsoft.com/office/drawing/2014/main" val="10002"/>
                  </a:ext>
                </a:extLst>
              </a:tr>
              <a:tr h="370840">
                <a:tc>
                  <a:txBody>
                    <a:bodyPr/>
                    <a:lstStyle/>
                    <a:p>
                      <a:r>
                        <a:rPr lang="en-GB" dirty="0"/>
                        <a:t>£1.70</a:t>
                      </a:r>
                    </a:p>
                  </a:txBody>
                  <a:tcPr/>
                </a:tc>
                <a:tc>
                  <a:txBody>
                    <a:bodyPr/>
                    <a:lstStyle/>
                    <a:p>
                      <a:r>
                        <a:rPr lang="en-GB" dirty="0"/>
                        <a:t>21</a:t>
                      </a:r>
                    </a:p>
                  </a:txBody>
                  <a:tcPr/>
                </a:tc>
                <a:extLst>
                  <a:ext uri="{0D108BD9-81ED-4DB2-BD59-A6C34878D82A}">
                    <a16:rowId xmlns:a16="http://schemas.microsoft.com/office/drawing/2014/main" val="10003"/>
                  </a:ext>
                </a:extLst>
              </a:tr>
              <a:tr h="370840">
                <a:tc>
                  <a:txBody>
                    <a:bodyPr/>
                    <a:lstStyle/>
                    <a:p>
                      <a:r>
                        <a:rPr lang="en-GB" dirty="0"/>
                        <a:t>£1.80</a:t>
                      </a:r>
                    </a:p>
                  </a:txBody>
                  <a:tcPr/>
                </a:tc>
                <a:tc>
                  <a:txBody>
                    <a:bodyPr/>
                    <a:lstStyle/>
                    <a:p>
                      <a:r>
                        <a:rPr lang="en-GB" dirty="0"/>
                        <a:t>5</a:t>
                      </a:r>
                    </a:p>
                  </a:txBody>
                  <a:tcPr/>
                </a:tc>
                <a:extLst>
                  <a:ext uri="{0D108BD9-81ED-4DB2-BD59-A6C34878D82A}">
                    <a16:rowId xmlns:a16="http://schemas.microsoft.com/office/drawing/2014/main" val="10004"/>
                  </a:ext>
                </a:extLst>
              </a:tr>
              <a:tr h="370840">
                <a:tc>
                  <a:txBody>
                    <a:bodyPr/>
                    <a:lstStyle/>
                    <a:p>
                      <a:r>
                        <a:rPr lang="en-GB" dirty="0"/>
                        <a:t>£2.00</a:t>
                      </a:r>
                    </a:p>
                  </a:txBody>
                  <a:tcPr/>
                </a:tc>
                <a:tc>
                  <a:txBody>
                    <a:bodyPr/>
                    <a:lstStyle/>
                    <a:p>
                      <a:r>
                        <a:rPr lang="en-GB" dirty="0"/>
                        <a:t>2</a:t>
                      </a:r>
                    </a:p>
                  </a:txBody>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2" name="TextBox 1"/>
              <p:cNvSpPr txBox="1"/>
              <p:nvPr/>
            </p:nvSpPr>
            <p:spPr>
              <a:xfrm>
                <a:off x="3707904" y="1338727"/>
                <a:ext cx="3672408" cy="1155509"/>
              </a:xfrm>
              <a:prstGeom prst="rect">
                <a:avLst/>
              </a:prstGeom>
              <a:noFill/>
            </p:spPr>
            <p:txBody>
              <a:bodyPr wrap="square" rtlCol="0">
                <a:spAutoFit/>
              </a:bodyPr>
              <a:lstStyle/>
              <a:p>
                <a:r>
                  <a:rPr lang="en-GB" sz="2400" dirty="0"/>
                  <a:t>Mean cost of </a:t>
                </a:r>
                <a:r>
                  <a:rPr lang="en-GB" sz="2400" dirty="0" err="1"/>
                  <a:t>beefburger</a:t>
                </a:r>
                <a:r>
                  <a:rPr lang="en-GB" sz="2400" dirty="0"/>
                  <a:t>:</a:t>
                </a:r>
              </a:p>
              <a:p>
                <a:pP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m:t>
                      </m:r>
                      <m:f>
                        <m:fPr>
                          <m:ctrlPr>
                            <a:rPr lang="en-GB" sz="2400" b="1" i="1" smtClean="0">
                              <a:latin typeface="Cambria Math" panose="02040503050406030204" pitchFamily="18" charset="0"/>
                            </a:rPr>
                          </m:ctrlPr>
                        </m:fPr>
                        <m:num>
                          <m:r>
                            <a:rPr lang="en-GB" sz="2400" b="1" i="1" smtClean="0">
                              <a:latin typeface="Cambria Math" panose="02040503050406030204" pitchFamily="18" charset="0"/>
                            </a:rPr>
                            <m:t>£</m:t>
                          </m:r>
                          <m:r>
                            <a:rPr lang="en-GB" sz="2400" b="1" i="1" smtClean="0">
                              <a:latin typeface="Cambria Math" panose="02040503050406030204" pitchFamily="18" charset="0"/>
                            </a:rPr>
                            <m:t>𝟖𝟑</m:t>
                          </m:r>
                          <m:r>
                            <a:rPr lang="en-GB" sz="2400" b="1" i="1" smtClean="0">
                              <a:latin typeface="Cambria Math" panose="02040503050406030204" pitchFamily="18" charset="0"/>
                            </a:rPr>
                            <m:t>.</m:t>
                          </m:r>
                          <m:r>
                            <a:rPr lang="en-GB" sz="2400" b="1" i="1" smtClean="0">
                              <a:latin typeface="Cambria Math" panose="02040503050406030204" pitchFamily="18" charset="0"/>
                            </a:rPr>
                            <m:t>𝟐𝟎</m:t>
                          </m:r>
                        </m:num>
                        <m:den>
                          <m:r>
                            <a:rPr lang="en-GB" sz="2400" b="1" i="1" smtClean="0">
                              <a:latin typeface="Cambria Math" panose="02040503050406030204" pitchFamily="18" charset="0"/>
                            </a:rPr>
                            <m:t>𝟒𝟗</m:t>
                          </m:r>
                        </m:den>
                      </m:f>
                      <m:r>
                        <a:rPr lang="en-GB" sz="2400" b="1" i="1" smtClean="0">
                          <a:latin typeface="Cambria Math" panose="02040503050406030204" pitchFamily="18" charset="0"/>
                        </a:rPr>
                        <m:t>=£</m:t>
                      </m:r>
                      <m:r>
                        <a:rPr lang="en-GB" sz="2400" b="1" i="1" smtClean="0">
                          <a:latin typeface="Cambria Math" panose="02040503050406030204" pitchFamily="18" charset="0"/>
                        </a:rPr>
                        <m:t>𝟏</m:t>
                      </m:r>
                      <m:r>
                        <a:rPr lang="en-GB" sz="2400" b="1" i="1" smtClean="0">
                          <a:latin typeface="Cambria Math" panose="02040503050406030204" pitchFamily="18" charset="0"/>
                        </a:rPr>
                        <m:t>.</m:t>
                      </m:r>
                      <m:r>
                        <a:rPr lang="en-GB" sz="2400" b="1" i="1" smtClean="0">
                          <a:latin typeface="Cambria Math" panose="02040503050406030204" pitchFamily="18" charset="0"/>
                        </a:rPr>
                        <m:t>𝟕𝟎</m:t>
                      </m:r>
                    </m:oMath>
                  </m:oMathPara>
                </a14:m>
                <a:endParaRPr lang="en-GB" sz="2400" b="1" dirty="0"/>
              </a:p>
            </p:txBody>
          </p:sp>
        </mc:Choice>
        <mc:Fallback xmlns="">
          <p:sp>
            <p:nvSpPr>
              <p:cNvPr id="2" name="TextBox 1"/>
              <p:cNvSpPr txBox="1">
                <a:spLocks noRot="1" noChangeAspect="1" noMove="1" noResize="1" noEditPoints="1" noAdjustHandles="1" noChangeArrowheads="1" noChangeShapeType="1" noTextEdit="1"/>
              </p:cNvSpPr>
              <p:nvPr/>
            </p:nvSpPr>
            <p:spPr>
              <a:xfrm>
                <a:off x="3707904" y="1338727"/>
                <a:ext cx="3672408" cy="1155509"/>
              </a:xfrm>
              <a:prstGeom prst="rect">
                <a:avLst/>
              </a:prstGeom>
              <a:blipFill rotWithShape="0">
                <a:blip r:embed="rId4"/>
                <a:stretch>
                  <a:fillRect l="-2488" t="-4233"/>
                </a:stretch>
              </a:blipFill>
            </p:spPr>
            <p:txBody>
              <a:bodyPr/>
              <a:lstStyle/>
              <a:p>
                <a:r>
                  <a:rPr lang="en-GB">
                    <a:noFill/>
                  </a:rPr>
                  <a:t> </a:t>
                </a:r>
              </a:p>
            </p:txBody>
          </p:sp>
        </mc:Fallback>
      </mc:AlternateContent>
      <p:sp>
        <p:nvSpPr>
          <p:cNvPr id="21" name="Rectangle 20"/>
          <p:cNvSpPr/>
          <p:nvPr/>
        </p:nvSpPr>
        <p:spPr>
          <a:xfrm>
            <a:off x="4535066" y="1771650"/>
            <a:ext cx="2742034" cy="9525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graphicFrame>
        <p:nvGraphicFramePr>
          <p:cNvPr id="22" name="Table 21"/>
          <p:cNvGraphicFramePr>
            <a:graphicFrameLocks noGrp="1"/>
          </p:cNvGraphicFramePr>
          <p:nvPr>
            <p:extLst>
              <p:ext uri="{D42A27DB-BD31-4B8C-83A1-F6EECF244321}">
                <p14:modId xmlns:p14="http://schemas.microsoft.com/office/powerpoint/2010/main" val="457624352"/>
              </p:ext>
            </p:extLst>
          </p:nvPr>
        </p:nvGraphicFramePr>
        <p:xfrm>
          <a:off x="899592" y="3831870"/>
          <a:ext cx="2560385" cy="2225040"/>
        </p:xfrm>
        <a:graphic>
          <a:graphicData uri="http://schemas.openxmlformats.org/drawingml/2006/table">
            <a:tbl>
              <a:tblPr firstRow="1" bandRow="1">
                <a:tableStyleId>{21E4AEA4-8DFA-4A89-87EB-49C32662AFE0}</a:tableStyleId>
              </a:tblPr>
              <a:tblGrid>
                <a:gridCol w="1304347">
                  <a:extLst>
                    <a:ext uri="{9D8B030D-6E8A-4147-A177-3AD203B41FA5}">
                      <a16:colId xmlns:a16="http://schemas.microsoft.com/office/drawing/2014/main" val="20000"/>
                    </a:ext>
                  </a:extLst>
                </a:gridCol>
                <a:gridCol w="1256038">
                  <a:extLst>
                    <a:ext uri="{9D8B030D-6E8A-4147-A177-3AD203B41FA5}">
                      <a16:colId xmlns:a16="http://schemas.microsoft.com/office/drawing/2014/main" val="20001"/>
                    </a:ext>
                  </a:extLst>
                </a:gridCol>
              </a:tblGrid>
              <a:tr h="370840">
                <a:tc>
                  <a:txBody>
                    <a:bodyPr/>
                    <a:lstStyle/>
                    <a:p>
                      <a:r>
                        <a:rPr lang="en-GB" dirty="0"/>
                        <a:t>Weight</a:t>
                      </a:r>
                    </a:p>
                  </a:txBody>
                  <a:tcPr/>
                </a:tc>
                <a:tc>
                  <a:txBody>
                    <a:bodyPr/>
                    <a:lstStyle/>
                    <a:p>
                      <a:r>
                        <a:rPr lang="en-GB" dirty="0"/>
                        <a:t>Frequency</a:t>
                      </a:r>
                    </a:p>
                  </a:txBody>
                  <a:tcPr/>
                </a:tc>
                <a:extLst>
                  <a:ext uri="{0D108BD9-81ED-4DB2-BD59-A6C34878D82A}">
                    <a16:rowId xmlns:a16="http://schemas.microsoft.com/office/drawing/2014/main" val="10000"/>
                  </a:ext>
                </a:extLst>
              </a:tr>
              <a:tr h="370840">
                <a:tc>
                  <a:txBody>
                    <a:bodyPr/>
                    <a:lstStyle/>
                    <a:p>
                      <a:r>
                        <a:rPr lang="en-GB" dirty="0"/>
                        <a:t>2kg</a:t>
                      </a:r>
                    </a:p>
                  </a:txBody>
                  <a:tcPr/>
                </a:tc>
                <a:tc>
                  <a:txBody>
                    <a:bodyPr/>
                    <a:lstStyle/>
                    <a:p>
                      <a:r>
                        <a:rPr lang="en-GB" dirty="0"/>
                        <a:t>4</a:t>
                      </a:r>
                    </a:p>
                  </a:txBody>
                  <a:tcPr/>
                </a:tc>
                <a:extLst>
                  <a:ext uri="{0D108BD9-81ED-4DB2-BD59-A6C34878D82A}">
                    <a16:rowId xmlns:a16="http://schemas.microsoft.com/office/drawing/2014/main" val="10001"/>
                  </a:ext>
                </a:extLst>
              </a:tr>
              <a:tr h="370840">
                <a:tc>
                  <a:txBody>
                    <a:bodyPr/>
                    <a:lstStyle/>
                    <a:p>
                      <a:r>
                        <a:rPr lang="en-GB" dirty="0"/>
                        <a:t>3kg</a:t>
                      </a:r>
                    </a:p>
                  </a:txBody>
                  <a:tcPr/>
                </a:tc>
                <a:tc>
                  <a:txBody>
                    <a:bodyPr/>
                    <a:lstStyle/>
                    <a:p>
                      <a:r>
                        <a:rPr lang="en-GB" dirty="0"/>
                        <a:t>0</a:t>
                      </a:r>
                    </a:p>
                  </a:txBody>
                  <a:tcPr/>
                </a:tc>
                <a:extLst>
                  <a:ext uri="{0D108BD9-81ED-4DB2-BD59-A6C34878D82A}">
                    <a16:rowId xmlns:a16="http://schemas.microsoft.com/office/drawing/2014/main" val="10002"/>
                  </a:ext>
                </a:extLst>
              </a:tr>
              <a:tr h="370840">
                <a:tc>
                  <a:txBody>
                    <a:bodyPr/>
                    <a:lstStyle/>
                    <a:p>
                      <a:r>
                        <a:rPr lang="en-GB" dirty="0"/>
                        <a:t>4kg</a:t>
                      </a:r>
                    </a:p>
                  </a:txBody>
                  <a:tcPr/>
                </a:tc>
                <a:tc>
                  <a:txBody>
                    <a:bodyPr/>
                    <a:lstStyle/>
                    <a:p>
                      <a:r>
                        <a:rPr lang="en-GB" dirty="0"/>
                        <a:t>8</a:t>
                      </a:r>
                    </a:p>
                  </a:txBody>
                  <a:tcPr/>
                </a:tc>
                <a:extLst>
                  <a:ext uri="{0D108BD9-81ED-4DB2-BD59-A6C34878D82A}">
                    <a16:rowId xmlns:a16="http://schemas.microsoft.com/office/drawing/2014/main" val="10003"/>
                  </a:ext>
                </a:extLst>
              </a:tr>
              <a:tr h="370840">
                <a:tc>
                  <a:txBody>
                    <a:bodyPr/>
                    <a:lstStyle/>
                    <a:p>
                      <a:r>
                        <a:rPr lang="en-GB" dirty="0"/>
                        <a:t>5kg</a:t>
                      </a:r>
                    </a:p>
                  </a:txBody>
                  <a:tcPr/>
                </a:tc>
                <a:tc>
                  <a:txBody>
                    <a:bodyPr/>
                    <a:lstStyle/>
                    <a:p>
                      <a:r>
                        <a:rPr lang="en-GB" dirty="0"/>
                        <a:t>7</a:t>
                      </a:r>
                    </a:p>
                  </a:txBody>
                  <a:tcPr/>
                </a:tc>
                <a:extLst>
                  <a:ext uri="{0D108BD9-81ED-4DB2-BD59-A6C34878D82A}">
                    <a16:rowId xmlns:a16="http://schemas.microsoft.com/office/drawing/2014/main" val="10004"/>
                  </a:ext>
                </a:extLst>
              </a:tr>
              <a:tr h="370840">
                <a:tc>
                  <a:txBody>
                    <a:bodyPr/>
                    <a:lstStyle/>
                    <a:p>
                      <a:r>
                        <a:rPr lang="en-GB" dirty="0"/>
                        <a:t>6kg</a:t>
                      </a:r>
                    </a:p>
                  </a:txBody>
                  <a:tcPr/>
                </a:tc>
                <a:tc>
                  <a:txBody>
                    <a:bodyPr/>
                    <a:lstStyle/>
                    <a:p>
                      <a:r>
                        <a:rPr lang="en-GB" dirty="0"/>
                        <a:t>3</a:t>
                      </a:r>
                    </a:p>
                  </a:txBody>
                  <a:tcPr/>
                </a:tc>
                <a:extLst>
                  <a:ext uri="{0D108BD9-81ED-4DB2-BD59-A6C34878D82A}">
                    <a16:rowId xmlns:a16="http://schemas.microsoft.com/office/drawing/2014/main" val="10005"/>
                  </a:ext>
                </a:extLst>
              </a:tr>
            </a:tbl>
          </a:graphicData>
        </a:graphic>
      </p:graphicFrame>
      <mc:AlternateContent xmlns:mc="http://schemas.openxmlformats.org/markup-compatibility/2006" xmlns:a14="http://schemas.microsoft.com/office/drawing/2010/main">
        <mc:Choice Requires="a14">
          <p:sp>
            <p:nvSpPr>
              <p:cNvPr id="3" name="TextBox 2"/>
              <p:cNvSpPr txBox="1"/>
              <p:nvPr/>
            </p:nvSpPr>
            <p:spPr>
              <a:xfrm>
                <a:off x="3713026" y="4100690"/>
                <a:ext cx="3281164" cy="1153136"/>
              </a:xfrm>
              <a:prstGeom prst="rect">
                <a:avLst/>
              </a:prstGeom>
              <a:noFill/>
            </p:spPr>
            <p:txBody>
              <a:bodyPr wrap="square" rtlCol="0">
                <a:spAutoFit/>
              </a:bodyPr>
              <a:lstStyle/>
              <a:p>
                <a:r>
                  <a:rPr lang="en-GB" sz="2400" dirty="0"/>
                  <a:t>Mean weight of cats:</a:t>
                </a:r>
              </a:p>
              <a:p>
                <a:pPr/>
                <a14:m>
                  <m:oMathPara xmlns:m="http://schemas.openxmlformats.org/officeDocument/2006/math">
                    <m:oMathParaPr>
                      <m:jc m:val="centerGroup"/>
                    </m:oMathParaPr>
                    <m:oMath xmlns:m="http://schemas.openxmlformats.org/officeDocument/2006/math">
                      <m:r>
                        <a:rPr lang="en-GB" sz="2400" b="1" i="1" smtClean="0">
                          <a:latin typeface="Cambria Math" panose="02040503050406030204" pitchFamily="18" charset="0"/>
                        </a:rPr>
                        <m:t>=</m:t>
                      </m:r>
                      <m:f>
                        <m:fPr>
                          <m:ctrlPr>
                            <a:rPr lang="en-GB" sz="2400" b="1" i="1" smtClean="0">
                              <a:latin typeface="Cambria Math" panose="02040503050406030204" pitchFamily="18" charset="0"/>
                            </a:rPr>
                          </m:ctrlPr>
                        </m:fPr>
                        <m:num>
                          <m:r>
                            <a:rPr lang="en-GB" sz="2400" b="1" i="1" smtClean="0">
                              <a:latin typeface="Cambria Math" panose="02040503050406030204" pitchFamily="18" charset="0"/>
                            </a:rPr>
                            <m:t>𝟗𝟑</m:t>
                          </m:r>
                        </m:num>
                        <m:den>
                          <m:r>
                            <a:rPr lang="en-GB" sz="2400" b="1" i="1" smtClean="0">
                              <a:latin typeface="Cambria Math" panose="02040503050406030204" pitchFamily="18" charset="0"/>
                            </a:rPr>
                            <m:t>𝟐𝟐</m:t>
                          </m:r>
                        </m:den>
                      </m:f>
                      <m:r>
                        <a:rPr lang="en-GB" sz="2400" b="1" i="1" smtClean="0">
                          <a:latin typeface="Cambria Math" panose="02040503050406030204" pitchFamily="18" charset="0"/>
                        </a:rPr>
                        <m:t>=</m:t>
                      </m:r>
                      <m:r>
                        <a:rPr lang="en-GB" sz="2400" b="1" i="1" smtClean="0">
                          <a:latin typeface="Cambria Math" panose="02040503050406030204" pitchFamily="18" charset="0"/>
                        </a:rPr>
                        <m:t>𝟒</m:t>
                      </m:r>
                      <m:r>
                        <a:rPr lang="en-GB" sz="2400" b="1" i="1" smtClean="0">
                          <a:latin typeface="Cambria Math" panose="02040503050406030204" pitchFamily="18" charset="0"/>
                        </a:rPr>
                        <m:t>.</m:t>
                      </m:r>
                      <m:r>
                        <a:rPr lang="en-GB" sz="2400" b="1" i="1" smtClean="0">
                          <a:latin typeface="Cambria Math" panose="02040503050406030204" pitchFamily="18" charset="0"/>
                        </a:rPr>
                        <m:t>𝟐𝟑</m:t>
                      </m:r>
                      <m:r>
                        <a:rPr lang="en-GB" sz="2400" b="1" i="1" smtClean="0">
                          <a:latin typeface="Cambria Math" panose="02040503050406030204" pitchFamily="18" charset="0"/>
                        </a:rPr>
                        <m:t> </m:t>
                      </m:r>
                      <m:r>
                        <a:rPr lang="en-GB" sz="2400" b="1" i="0" smtClean="0">
                          <a:latin typeface="Cambria Math" panose="02040503050406030204" pitchFamily="18" charset="0"/>
                        </a:rPr>
                        <m:t>𝐤𝐠</m:t>
                      </m:r>
                    </m:oMath>
                  </m:oMathPara>
                </a14:m>
                <a:endParaRPr lang="en-GB" sz="2400" b="1" dirty="0"/>
              </a:p>
            </p:txBody>
          </p:sp>
        </mc:Choice>
        <mc:Fallback xmlns="">
          <p:sp>
            <p:nvSpPr>
              <p:cNvPr id="3" name="TextBox 2"/>
              <p:cNvSpPr txBox="1">
                <a:spLocks noRot="1" noChangeAspect="1" noMove="1" noResize="1" noEditPoints="1" noAdjustHandles="1" noChangeArrowheads="1" noChangeShapeType="1" noTextEdit="1"/>
              </p:cNvSpPr>
              <p:nvPr/>
            </p:nvSpPr>
            <p:spPr>
              <a:xfrm>
                <a:off x="3713026" y="4100690"/>
                <a:ext cx="3281164" cy="1153136"/>
              </a:xfrm>
              <a:prstGeom prst="rect">
                <a:avLst/>
              </a:prstGeom>
              <a:blipFill rotWithShape="0">
                <a:blip r:embed="rId5"/>
                <a:stretch>
                  <a:fillRect l="-2788" t="-4233"/>
                </a:stretch>
              </a:blipFill>
            </p:spPr>
            <p:txBody>
              <a:bodyPr/>
              <a:lstStyle/>
              <a:p>
                <a:r>
                  <a:rPr lang="en-GB">
                    <a:noFill/>
                  </a:rPr>
                  <a:t> </a:t>
                </a:r>
              </a:p>
            </p:txBody>
          </p:sp>
        </mc:Fallback>
      </mc:AlternateContent>
      <p:sp>
        <p:nvSpPr>
          <p:cNvPr id="16" name="Rectangle 15"/>
          <p:cNvSpPr/>
          <p:nvPr/>
        </p:nvSpPr>
        <p:spPr>
          <a:xfrm>
            <a:off x="4574454" y="4469060"/>
            <a:ext cx="2416896" cy="10744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719518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21"/>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1"/>
                                        </p:tgtEl>
                                      </p:cBhvr>
                                    </p:animEffect>
                                    <p:set>
                                      <p:cBhvr>
                                        <p:cTn id="7"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8" restart="whenNotActive" fill="hold" evtFilter="cancelBubble" nodeType="interactiveSeq">
                <p:stCondLst>
                  <p:cond evt="onClick" delay="0">
                    <p:tgtEl>
                      <p:spTgt spid="16"/>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21" grpId="0" animBg="1"/>
      <p:bldP spid="1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a:xfrm>
            <a:off x="5620315" y="2509606"/>
            <a:ext cx="144016" cy="100811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Isosceles Triangle 28"/>
          <p:cNvSpPr/>
          <p:nvPr/>
        </p:nvSpPr>
        <p:spPr>
          <a:xfrm>
            <a:off x="5440295" y="2329249"/>
            <a:ext cx="504056" cy="504056"/>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graphicFrame>
            <p:nvGraphicFramePr>
              <p:cNvPr id="23" name="Table 22"/>
              <p:cNvGraphicFramePr>
                <a:graphicFrameLocks noGrp="1"/>
              </p:cNvGraphicFramePr>
              <p:nvPr>
                <p:extLst>
                  <p:ext uri="{D42A27DB-BD31-4B8C-83A1-F6EECF244321}">
                    <p14:modId xmlns:p14="http://schemas.microsoft.com/office/powerpoint/2010/main" val="1898551442"/>
                  </p:ext>
                </p:extLst>
              </p:nvPr>
            </p:nvGraphicFramePr>
            <p:xfrm>
              <a:off x="5764331" y="1026246"/>
              <a:ext cx="3128148" cy="1854200"/>
            </p:xfrm>
            <a:graphic>
              <a:graphicData uri="http://schemas.openxmlformats.org/drawingml/2006/table">
                <a:tbl>
                  <a:tblPr firstRow="1" bandRow="1">
                    <a:tableStyleId>{073A0DAA-6AF3-43AB-8588-CEC1D06C72B9}</a:tableStyleId>
                  </a:tblPr>
                  <a:tblGrid>
                    <a:gridCol w="1809414">
                      <a:extLst>
                        <a:ext uri="{9D8B030D-6E8A-4147-A177-3AD203B41FA5}">
                          <a16:colId xmlns:a16="http://schemas.microsoft.com/office/drawing/2014/main" val="20000"/>
                        </a:ext>
                      </a:extLst>
                    </a:gridCol>
                    <a:gridCol w="659367">
                      <a:extLst>
                        <a:ext uri="{9D8B030D-6E8A-4147-A177-3AD203B41FA5}">
                          <a16:colId xmlns:a16="http://schemas.microsoft.com/office/drawing/2014/main" val="20001"/>
                        </a:ext>
                      </a:extLst>
                    </a:gridCol>
                    <a:gridCol w="659367">
                      <a:extLst>
                        <a:ext uri="{9D8B030D-6E8A-4147-A177-3AD203B41FA5}">
                          <a16:colId xmlns:a16="http://schemas.microsoft.com/office/drawing/2014/main" val="20002"/>
                        </a:ext>
                      </a:extLst>
                    </a:gridCol>
                  </a:tblGrid>
                  <a:tr h="370840">
                    <a:tc>
                      <a:txBody>
                        <a:bodyPr/>
                        <a:lstStyle/>
                        <a:p>
                          <a:r>
                            <a:rPr lang="en-GB" dirty="0"/>
                            <a:t>Time (</a:t>
                          </a:r>
                          <a:r>
                            <a:rPr lang="en-GB" dirty="0" err="1"/>
                            <a:t>secs</a:t>
                          </a:r>
                          <a:r>
                            <a:rPr lang="en-GB" dirty="0"/>
                            <a:t>)</a:t>
                          </a:r>
                        </a:p>
                      </a:txBody>
                      <a:tcPr/>
                    </a:tc>
                    <a:tc>
                      <a:txBody>
                        <a:bodyPr/>
                        <a:lstStyle/>
                        <a:p>
                          <a:r>
                            <a:rPr lang="en-GB" dirty="0" err="1"/>
                            <a:t>Freq</a:t>
                          </a:r>
                          <a:endParaRPr lang="en-GB" dirty="0"/>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left"/>
                              </m:oMathParaPr>
                              <m:oMath xmlns:m="http://schemas.openxmlformats.org/officeDocument/2006/math">
                                <m:r>
                                  <a:rPr lang="en-GB" smtClean="0">
                                    <a:latin typeface="Cambria Math"/>
                                  </a:rPr>
                                  <m:t>35≤</m:t>
                                </m:r>
                                <m:r>
                                  <a:rPr lang="en-GB" smtClean="0">
                                    <a:latin typeface="Cambria Math"/>
                                  </a:rPr>
                                  <m:t>𝑡</m:t>
                                </m:r>
                                <m:r>
                                  <a:rPr lang="en-GB" smtClean="0">
                                    <a:latin typeface="Cambria Math"/>
                                  </a:rPr>
                                  <m:t>&lt;40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6</m:t>
                                </m:r>
                              </m:oMath>
                            </m:oMathPara>
                          </a14:m>
                          <a:endParaRPr lang="en-GB" dirty="0"/>
                        </a:p>
                      </a:txBody>
                      <a:tcPr/>
                    </a:tc>
                    <a:tc>
                      <a:txBody>
                        <a:bodyPr/>
                        <a:lstStyle/>
                        <a:p>
                          <a:r>
                            <a:rPr lang="en-GB" b="1" dirty="0"/>
                            <a:t>225</a:t>
                          </a:r>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left"/>
                              </m:oMathParaPr>
                              <m:oMath xmlns:m="http://schemas.openxmlformats.org/officeDocument/2006/math">
                                <m:r>
                                  <a:rPr lang="en-GB" smtClean="0">
                                    <a:latin typeface="Cambria Math"/>
                                  </a:rPr>
                                  <m:t>40≤</m:t>
                                </m:r>
                                <m:r>
                                  <a:rPr lang="en-GB" smtClean="0">
                                    <a:latin typeface="Cambria Math"/>
                                  </a:rPr>
                                  <m:t>𝑡</m:t>
                                </m:r>
                                <m:r>
                                  <a:rPr lang="en-GB" smtClean="0">
                                    <a:latin typeface="Cambria Math"/>
                                  </a:rPr>
                                  <m:t>&lt;50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12</m:t>
                                </m:r>
                              </m:oMath>
                            </m:oMathPara>
                          </a14:m>
                          <a:endParaRPr lang="en-GB" dirty="0"/>
                        </a:p>
                      </a:txBody>
                      <a:tcPr/>
                    </a:tc>
                    <a:tc>
                      <a:txBody>
                        <a:bodyPr/>
                        <a:lstStyle/>
                        <a:p>
                          <a:r>
                            <a:rPr lang="en-GB" b="1" dirty="0"/>
                            <a:t>540</a:t>
                          </a:r>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left"/>
                              </m:oMathParaPr>
                              <m:oMath xmlns:m="http://schemas.openxmlformats.org/officeDocument/2006/math">
                                <m:r>
                                  <a:rPr lang="en-GB" smtClean="0">
                                    <a:latin typeface="Cambria Math"/>
                                  </a:rPr>
                                  <m:t>50≤</m:t>
                                </m:r>
                                <m:r>
                                  <a:rPr lang="en-GB" smtClean="0">
                                    <a:latin typeface="Cambria Math"/>
                                  </a:rPr>
                                  <m:t>𝑡</m:t>
                                </m:r>
                                <m:r>
                                  <a:rPr lang="en-GB" smtClean="0">
                                    <a:latin typeface="Cambria Math"/>
                                  </a:rPr>
                                  <m:t>&lt;70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9</m:t>
                                </m:r>
                              </m:oMath>
                            </m:oMathPara>
                          </a14:m>
                          <a:endParaRPr lang="en-GB" dirty="0"/>
                        </a:p>
                      </a:txBody>
                      <a:tcPr/>
                    </a:tc>
                    <a:tc>
                      <a:txBody>
                        <a:bodyPr/>
                        <a:lstStyle/>
                        <a:p>
                          <a:r>
                            <a:rPr lang="en-GB" b="1" dirty="0"/>
                            <a:t>540</a:t>
                          </a:r>
                        </a:p>
                      </a:txBody>
                      <a:tcPr/>
                    </a:tc>
                    <a:extLst>
                      <a:ext uri="{0D108BD9-81ED-4DB2-BD59-A6C34878D82A}">
                        <a16:rowId xmlns:a16="http://schemas.microsoft.com/office/drawing/2014/main" val="10003"/>
                      </a:ext>
                    </a:extLst>
                  </a:tr>
                  <a:tr h="370840">
                    <a:tc>
                      <a:txBody>
                        <a:bodyPr/>
                        <a:lstStyle/>
                        <a:p>
                          <a:r>
                            <a:rPr lang="en-GB" b="1" dirty="0"/>
                            <a:t>TOTAL</a:t>
                          </a:r>
                        </a:p>
                      </a:txBody>
                      <a:tcPr/>
                    </a:tc>
                    <a:tc>
                      <a:txBody>
                        <a:bodyPr/>
                        <a:lstStyle/>
                        <a:p>
                          <a:r>
                            <a:rPr lang="en-GB" b="1" dirty="0"/>
                            <a:t>27</a:t>
                          </a:r>
                        </a:p>
                      </a:txBody>
                      <a:tcPr/>
                    </a:tc>
                    <a:tc>
                      <a:txBody>
                        <a:bodyPr/>
                        <a:lstStyle/>
                        <a:p>
                          <a:r>
                            <a:rPr lang="en-GB" b="1" dirty="0"/>
                            <a:t>1305</a:t>
                          </a:r>
                        </a:p>
                      </a:txBody>
                      <a:tcPr/>
                    </a:tc>
                    <a:extLst>
                      <a:ext uri="{0D108BD9-81ED-4DB2-BD59-A6C34878D82A}">
                        <a16:rowId xmlns:a16="http://schemas.microsoft.com/office/drawing/2014/main" val="10004"/>
                      </a:ext>
                    </a:extLst>
                  </a:tr>
                </a:tbl>
              </a:graphicData>
            </a:graphic>
          </p:graphicFrame>
        </mc:Choice>
        <mc:Fallback xmlns="">
          <p:graphicFrame>
            <p:nvGraphicFramePr>
              <p:cNvPr id="23" name="Table 22"/>
              <p:cNvGraphicFramePr>
                <a:graphicFrameLocks noGrp="1"/>
              </p:cNvGraphicFramePr>
              <p:nvPr>
                <p:extLst>
                  <p:ext uri="{D42A27DB-BD31-4B8C-83A1-F6EECF244321}">
                    <p14:modId xmlns:p14="http://schemas.microsoft.com/office/powerpoint/2010/main" val="1898551442"/>
                  </p:ext>
                </p:extLst>
              </p:nvPr>
            </p:nvGraphicFramePr>
            <p:xfrm>
              <a:off x="5764331" y="1026246"/>
              <a:ext cx="3128148" cy="1854200"/>
            </p:xfrm>
            <a:graphic>
              <a:graphicData uri="http://schemas.openxmlformats.org/drawingml/2006/table">
                <a:tbl>
                  <a:tblPr firstRow="1" bandRow="1">
                    <a:tableStyleId>{073A0DAA-6AF3-43AB-8588-CEC1D06C72B9}</a:tableStyleId>
                  </a:tblPr>
                  <a:tblGrid>
                    <a:gridCol w="1809414"/>
                    <a:gridCol w="659367"/>
                    <a:gridCol w="659367"/>
                  </a:tblGrid>
                  <a:tr h="370840">
                    <a:tc>
                      <a:txBody>
                        <a:bodyPr/>
                        <a:lstStyle/>
                        <a:p>
                          <a:r>
                            <a:rPr lang="en-GB" dirty="0" smtClean="0"/>
                            <a:t>Time (</a:t>
                          </a:r>
                          <a:r>
                            <a:rPr lang="en-GB" dirty="0" err="1" smtClean="0"/>
                            <a:t>secs</a:t>
                          </a:r>
                          <a:r>
                            <a:rPr lang="en-GB" dirty="0" smtClean="0"/>
                            <a:t>)</a:t>
                          </a:r>
                          <a:endParaRPr lang="en-GB" dirty="0"/>
                        </a:p>
                      </a:txBody>
                      <a:tcPr/>
                    </a:tc>
                    <a:tc>
                      <a:txBody>
                        <a:bodyPr/>
                        <a:lstStyle/>
                        <a:p>
                          <a:r>
                            <a:rPr lang="en-GB" dirty="0" err="1" smtClean="0"/>
                            <a:t>Freq</a:t>
                          </a:r>
                          <a:endParaRPr lang="en-GB" dirty="0"/>
                        </a:p>
                      </a:txBody>
                      <a:tcPr/>
                    </a:tc>
                    <a:tc>
                      <a:txBody>
                        <a:bodyPr/>
                        <a:lstStyle/>
                        <a:p>
                          <a:endParaRPr lang="en-GB" dirty="0"/>
                        </a:p>
                      </a:txBody>
                      <a:tcPr/>
                    </a:tc>
                  </a:tr>
                  <a:tr h="370840">
                    <a:tc>
                      <a:txBody>
                        <a:bodyPr/>
                        <a:lstStyle/>
                        <a:p>
                          <a:endParaRPr lang="en-US"/>
                        </a:p>
                      </a:txBody>
                      <a:tcPr>
                        <a:blipFill rotWithShape="0">
                          <a:blip r:embed="rId2"/>
                          <a:stretch>
                            <a:fillRect l="-337" t="-108197" r="-74411" b="-324590"/>
                          </a:stretch>
                        </a:blipFill>
                      </a:tcPr>
                    </a:tc>
                    <a:tc>
                      <a:txBody>
                        <a:bodyPr/>
                        <a:lstStyle/>
                        <a:p>
                          <a:endParaRPr lang="en-US"/>
                        </a:p>
                      </a:txBody>
                      <a:tcPr>
                        <a:blipFill rotWithShape="0">
                          <a:blip r:embed="rId2"/>
                          <a:stretch>
                            <a:fillRect l="-273394" t="-108197" r="-102752" b="-324590"/>
                          </a:stretch>
                        </a:blipFill>
                      </a:tcPr>
                    </a:tc>
                    <a:tc>
                      <a:txBody>
                        <a:bodyPr/>
                        <a:lstStyle/>
                        <a:p>
                          <a:pPr/>
                          <a:r>
                            <a:rPr lang="en-GB" b="1" dirty="0" smtClean="0"/>
                            <a:t>225</a:t>
                          </a:r>
                          <a:endParaRPr lang="en-GB" b="1" dirty="0"/>
                        </a:p>
                      </a:txBody>
                      <a:tcPr/>
                    </a:tc>
                  </a:tr>
                  <a:tr h="370840">
                    <a:tc>
                      <a:txBody>
                        <a:bodyPr/>
                        <a:lstStyle/>
                        <a:p>
                          <a:endParaRPr lang="en-US"/>
                        </a:p>
                      </a:txBody>
                      <a:tcPr>
                        <a:blipFill rotWithShape="0">
                          <a:blip r:embed="rId2"/>
                          <a:stretch>
                            <a:fillRect l="-337" t="-208197" r="-74411" b="-224590"/>
                          </a:stretch>
                        </a:blipFill>
                      </a:tcPr>
                    </a:tc>
                    <a:tc>
                      <a:txBody>
                        <a:bodyPr/>
                        <a:lstStyle/>
                        <a:p>
                          <a:endParaRPr lang="en-US"/>
                        </a:p>
                      </a:txBody>
                      <a:tcPr>
                        <a:blipFill rotWithShape="0">
                          <a:blip r:embed="rId2"/>
                          <a:stretch>
                            <a:fillRect l="-273394" t="-208197" r="-102752" b="-224590"/>
                          </a:stretch>
                        </a:blipFill>
                      </a:tcPr>
                    </a:tc>
                    <a:tc>
                      <a:txBody>
                        <a:bodyPr/>
                        <a:lstStyle/>
                        <a:p>
                          <a:pPr/>
                          <a:r>
                            <a:rPr lang="en-GB" b="1" dirty="0" smtClean="0"/>
                            <a:t>540</a:t>
                          </a:r>
                          <a:endParaRPr lang="en-GB" b="1" dirty="0"/>
                        </a:p>
                      </a:txBody>
                      <a:tcPr/>
                    </a:tc>
                  </a:tr>
                  <a:tr h="370840">
                    <a:tc>
                      <a:txBody>
                        <a:bodyPr/>
                        <a:lstStyle/>
                        <a:p>
                          <a:endParaRPr lang="en-US"/>
                        </a:p>
                      </a:txBody>
                      <a:tcPr>
                        <a:blipFill rotWithShape="0">
                          <a:blip r:embed="rId2"/>
                          <a:stretch>
                            <a:fillRect l="-337" t="-308197" r="-74411" b="-124590"/>
                          </a:stretch>
                        </a:blipFill>
                      </a:tcPr>
                    </a:tc>
                    <a:tc>
                      <a:txBody>
                        <a:bodyPr/>
                        <a:lstStyle/>
                        <a:p>
                          <a:endParaRPr lang="en-US"/>
                        </a:p>
                      </a:txBody>
                      <a:tcPr>
                        <a:blipFill rotWithShape="0">
                          <a:blip r:embed="rId2"/>
                          <a:stretch>
                            <a:fillRect l="-273394" t="-308197" r="-102752" b="-124590"/>
                          </a:stretch>
                        </a:blipFill>
                      </a:tcPr>
                    </a:tc>
                    <a:tc>
                      <a:txBody>
                        <a:bodyPr/>
                        <a:lstStyle/>
                        <a:p>
                          <a:pPr/>
                          <a:r>
                            <a:rPr lang="en-GB" b="1" dirty="0" smtClean="0"/>
                            <a:t>540</a:t>
                          </a:r>
                          <a:endParaRPr lang="en-GB" b="1" dirty="0"/>
                        </a:p>
                      </a:txBody>
                      <a:tcPr/>
                    </a:tc>
                  </a:tr>
                  <a:tr h="370840">
                    <a:tc>
                      <a:txBody>
                        <a:bodyPr/>
                        <a:lstStyle/>
                        <a:p>
                          <a:pPr/>
                          <a:r>
                            <a:rPr lang="en-GB" b="1" dirty="0" smtClean="0"/>
                            <a:t>TOTAL</a:t>
                          </a:r>
                          <a:endParaRPr lang="en-GB" b="1" dirty="0"/>
                        </a:p>
                      </a:txBody>
                      <a:tcPr/>
                    </a:tc>
                    <a:tc>
                      <a:txBody>
                        <a:bodyPr/>
                        <a:lstStyle/>
                        <a:p>
                          <a:pPr/>
                          <a:r>
                            <a:rPr lang="en-GB" b="1" dirty="0" smtClean="0"/>
                            <a:t>27</a:t>
                          </a:r>
                          <a:endParaRPr lang="en-GB" b="1" dirty="0"/>
                        </a:p>
                      </a:txBody>
                      <a:tcPr/>
                    </a:tc>
                    <a:tc>
                      <a:txBody>
                        <a:bodyPr/>
                        <a:lstStyle/>
                        <a:p>
                          <a:pPr/>
                          <a:r>
                            <a:rPr lang="en-GB" b="1" dirty="0" smtClean="0"/>
                            <a:t>1305</a:t>
                          </a:r>
                          <a:endParaRPr lang="en-GB" b="1" dirty="0"/>
                        </a:p>
                      </a:txBody>
                      <a:tcPr/>
                    </a:tc>
                  </a:tr>
                </a:tbl>
              </a:graphicData>
            </a:graphic>
          </p:graphicFrame>
        </mc:Fallback>
      </mc:AlternateContent>
      <p:sp>
        <p:nvSpPr>
          <p:cNvPr id="10" name="Rectangle 9"/>
          <p:cNvSpPr/>
          <p:nvPr/>
        </p:nvSpPr>
        <p:spPr>
          <a:xfrm>
            <a:off x="4367413" y="2673253"/>
            <a:ext cx="144016" cy="100811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Isosceles Triangle 11"/>
          <p:cNvSpPr/>
          <p:nvPr/>
        </p:nvSpPr>
        <p:spPr>
          <a:xfrm>
            <a:off x="4187393" y="2492896"/>
            <a:ext cx="504056" cy="504056"/>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4" name="Isosceles Triangle 23"/>
          <p:cNvSpPr/>
          <p:nvPr/>
        </p:nvSpPr>
        <p:spPr>
          <a:xfrm>
            <a:off x="4064998" y="2796634"/>
            <a:ext cx="748846" cy="685001"/>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5" name="Rectangle 24"/>
          <p:cNvSpPr/>
          <p:nvPr/>
        </p:nvSpPr>
        <p:spPr>
          <a:xfrm>
            <a:off x="4993864" y="2797862"/>
            <a:ext cx="144016" cy="100811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Isosceles Triangle 25"/>
          <p:cNvSpPr/>
          <p:nvPr/>
        </p:nvSpPr>
        <p:spPr>
          <a:xfrm>
            <a:off x="4813844" y="2617505"/>
            <a:ext cx="504056" cy="504056"/>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27" name="Isosceles Triangle 26"/>
          <p:cNvSpPr/>
          <p:nvPr/>
        </p:nvSpPr>
        <p:spPr>
          <a:xfrm>
            <a:off x="4691449" y="2921243"/>
            <a:ext cx="748846" cy="685001"/>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0" name="Isosceles Triangle 29"/>
          <p:cNvSpPr/>
          <p:nvPr/>
        </p:nvSpPr>
        <p:spPr>
          <a:xfrm>
            <a:off x="5317900" y="2632987"/>
            <a:ext cx="748846" cy="685001"/>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7" name="Freeform 6"/>
          <p:cNvSpPr/>
          <p:nvPr/>
        </p:nvSpPr>
        <p:spPr>
          <a:xfrm>
            <a:off x="-9236" y="3177309"/>
            <a:ext cx="9144000" cy="1745673"/>
          </a:xfrm>
          <a:custGeom>
            <a:avLst/>
            <a:gdLst>
              <a:gd name="connsiteX0" fmla="*/ 0 w 9144000"/>
              <a:gd name="connsiteY0" fmla="*/ 544946 h 1745673"/>
              <a:gd name="connsiteX1" fmla="*/ 1228436 w 9144000"/>
              <a:gd name="connsiteY1" fmla="*/ 489527 h 1745673"/>
              <a:gd name="connsiteX2" fmla="*/ 2429163 w 9144000"/>
              <a:gd name="connsiteY2" fmla="*/ 489527 h 1745673"/>
              <a:gd name="connsiteX3" fmla="*/ 3029527 w 9144000"/>
              <a:gd name="connsiteY3" fmla="*/ 563418 h 1745673"/>
              <a:gd name="connsiteX4" fmla="*/ 4572000 w 9144000"/>
              <a:gd name="connsiteY4" fmla="*/ 775855 h 1745673"/>
              <a:gd name="connsiteX5" fmla="*/ 5698836 w 9144000"/>
              <a:gd name="connsiteY5" fmla="*/ 720436 h 1745673"/>
              <a:gd name="connsiteX6" fmla="*/ 6613236 w 9144000"/>
              <a:gd name="connsiteY6" fmla="*/ 683491 h 1745673"/>
              <a:gd name="connsiteX7" fmla="*/ 7749309 w 9144000"/>
              <a:gd name="connsiteY7" fmla="*/ 581891 h 1745673"/>
              <a:gd name="connsiteX8" fmla="*/ 8488218 w 9144000"/>
              <a:gd name="connsiteY8" fmla="*/ 461818 h 1745673"/>
              <a:gd name="connsiteX9" fmla="*/ 8811491 w 9144000"/>
              <a:gd name="connsiteY9" fmla="*/ 341746 h 1745673"/>
              <a:gd name="connsiteX10" fmla="*/ 8977745 w 9144000"/>
              <a:gd name="connsiteY10" fmla="*/ 212436 h 1745673"/>
              <a:gd name="connsiteX11" fmla="*/ 9144000 w 9144000"/>
              <a:gd name="connsiteY11" fmla="*/ 0 h 1745673"/>
              <a:gd name="connsiteX12" fmla="*/ 9144000 w 9144000"/>
              <a:gd name="connsiteY12" fmla="*/ 1311564 h 1745673"/>
              <a:gd name="connsiteX13" fmla="*/ 8866909 w 9144000"/>
              <a:gd name="connsiteY13" fmla="*/ 1413164 h 1745673"/>
              <a:gd name="connsiteX14" fmla="*/ 8044872 w 9144000"/>
              <a:gd name="connsiteY14" fmla="*/ 1616364 h 1745673"/>
              <a:gd name="connsiteX15" fmla="*/ 6742545 w 9144000"/>
              <a:gd name="connsiteY15" fmla="*/ 1745673 h 1745673"/>
              <a:gd name="connsiteX16" fmla="*/ 5634181 w 9144000"/>
              <a:gd name="connsiteY16" fmla="*/ 1745673 h 1745673"/>
              <a:gd name="connsiteX17" fmla="*/ 4876800 w 9144000"/>
              <a:gd name="connsiteY17" fmla="*/ 1745673 h 1745673"/>
              <a:gd name="connsiteX18" fmla="*/ 4765963 w 9144000"/>
              <a:gd name="connsiteY18" fmla="*/ 1745673 h 1745673"/>
              <a:gd name="connsiteX19" fmla="*/ 3999345 w 9144000"/>
              <a:gd name="connsiteY19" fmla="*/ 1634836 h 1745673"/>
              <a:gd name="connsiteX20" fmla="*/ 3435927 w 9144000"/>
              <a:gd name="connsiteY20" fmla="*/ 1560946 h 1745673"/>
              <a:gd name="connsiteX21" fmla="*/ 2401454 w 9144000"/>
              <a:gd name="connsiteY21" fmla="*/ 1496291 h 1745673"/>
              <a:gd name="connsiteX22" fmla="*/ 2022763 w 9144000"/>
              <a:gd name="connsiteY22" fmla="*/ 1496291 h 1745673"/>
              <a:gd name="connsiteX23" fmla="*/ 1209963 w 9144000"/>
              <a:gd name="connsiteY23" fmla="*/ 1542473 h 1745673"/>
              <a:gd name="connsiteX24" fmla="*/ 581891 w 9144000"/>
              <a:gd name="connsiteY24" fmla="*/ 1560946 h 1745673"/>
              <a:gd name="connsiteX25" fmla="*/ 0 w 9144000"/>
              <a:gd name="connsiteY25" fmla="*/ 1597891 h 1745673"/>
              <a:gd name="connsiteX26" fmla="*/ 0 w 9144000"/>
              <a:gd name="connsiteY26" fmla="*/ 544946 h 1745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9144000" h="1745673">
                <a:moveTo>
                  <a:pt x="0" y="544946"/>
                </a:moveTo>
                <a:lnTo>
                  <a:pt x="1228436" y="489527"/>
                </a:lnTo>
                <a:lnTo>
                  <a:pt x="2429163" y="489527"/>
                </a:lnTo>
                <a:lnTo>
                  <a:pt x="3029527" y="563418"/>
                </a:lnTo>
                <a:lnTo>
                  <a:pt x="4572000" y="775855"/>
                </a:lnTo>
                <a:lnTo>
                  <a:pt x="5698836" y="720436"/>
                </a:lnTo>
                <a:lnTo>
                  <a:pt x="6613236" y="683491"/>
                </a:lnTo>
                <a:lnTo>
                  <a:pt x="7749309" y="581891"/>
                </a:lnTo>
                <a:lnTo>
                  <a:pt x="8488218" y="461818"/>
                </a:lnTo>
                <a:lnTo>
                  <a:pt x="8811491" y="341746"/>
                </a:lnTo>
                <a:lnTo>
                  <a:pt x="8977745" y="212436"/>
                </a:lnTo>
                <a:lnTo>
                  <a:pt x="9144000" y="0"/>
                </a:lnTo>
                <a:lnTo>
                  <a:pt x="9144000" y="1311564"/>
                </a:lnTo>
                <a:lnTo>
                  <a:pt x="8866909" y="1413164"/>
                </a:lnTo>
                <a:lnTo>
                  <a:pt x="8044872" y="1616364"/>
                </a:lnTo>
                <a:lnTo>
                  <a:pt x="6742545" y="1745673"/>
                </a:lnTo>
                <a:lnTo>
                  <a:pt x="5634181" y="1745673"/>
                </a:lnTo>
                <a:lnTo>
                  <a:pt x="4876800" y="1745673"/>
                </a:lnTo>
                <a:lnTo>
                  <a:pt x="4765963" y="1745673"/>
                </a:lnTo>
                <a:lnTo>
                  <a:pt x="3999345" y="1634836"/>
                </a:lnTo>
                <a:lnTo>
                  <a:pt x="3435927" y="1560946"/>
                </a:lnTo>
                <a:lnTo>
                  <a:pt x="2401454" y="1496291"/>
                </a:lnTo>
                <a:lnTo>
                  <a:pt x="2022763" y="1496291"/>
                </a:lnTo>
                <a:lnTo>
                  <a:pt x="1209963" y="1542473"/>
                </a:lnTo>
                <a:lnTo>
                  <a:pt x="581891" y="1560946"/>
                </a:lnTo>
                <a:lnTo>
                  <a:pt x="0" y="1597891"/>
                </a:lnTo>
                <a:cubicBezTo>
                  <a:pt x="3079" y="1246909"/>
                  <a:pt x="6157" y="895928"/>
                  <a:pt x="0" y="544946"/>
                </a:cubicBezTo>
                <a:close/>
              </a:path>
            </a:pathLst>
          </a:custGeom>
          <a:solidFill>
            <a:schemeClr val="bg1">
              <a:lumMod val="65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Mean of Grouped Data</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902218" y="2996952"/>
            <a:ext cx="765828" cy="10379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Freeform 7"/>
          <p:cNvSpPr/>
          <p:nvPr/>
        </p:nvSpPr>
        <p:spPr>
          <a:xfrm>
            <a:off x="-9236" y="3851564"/>
            <a:ext cx="9153236" cy="636731"/>
          </a:xfrm>
          <a:custGeom>
            <a:avLst/>
            <a:gdLst>
              <a:gd name="connsiteX0" fmla="*/ 0 w 9153236"/>
              <a:gd name="connsiteY0" fmla="*/ 406400 h 636731"/>
              <a:gd name="connsiteX1" fmla="*/ 1034472 w 9153236"/>
              <a:gd name="connsiteY1" fmla="*/ 323272 h 636731"/>
              <a:gd name="connsiteX2" fmla="*/ 2078181 w 9153236"/>
              <a:gd name="connsiteY2" fmla="*/ 350981 h 636731"/>
              <a:gd name="connsiteX3" fmla="*/ 3759200 w 9153236"/>
              <a:gd name="connsiteY3" fmla="*/ 443345 h 636731"/>
              <a:gd name="connsiteX4" fmla="*/ 4664363 w 9153236"/>
              <a:gd name="connsiteY4" fmla="*/ 600363 h 636731"/>
              <a:gd name="connsiteX5" fmla="*/ 6123709 w 9153236"/>
              <a:gd name="connsiteY5" fmla="*/ 628072 h 636731"/>
              <a:gd name="connsiteX6" fmla="*/ 7435272 w 9153236"/>
              <a:gd name="connsiteY6" fmla="*/ 480291 h 636731"/>
              <a:gd name="connsiteX7" fmla="*/ 8349672 w 9153236"/>
              <a:gd name="connsiteY7" fmla="*/ 341745 h 636731"/>
              <a:gd name="connsiteX8" fmla="*/ 8820727 w 9153236"/>
              <a:gd name="connsiteY8" fmla="*/ 212436 h 636731"/>
              <a:gd name="connsiteX9" fmla="*/ 9153236 w 9153236"/>
              <a:gd name="connsiteY9" fmla="*/ 0 h 636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3236" h="636731">
                <a:moveTo>
                  <a:pt x="0" y="406400"/>
                </a:moveTo>
                <a:cubicBezTo>
                  <a:pt x="344054" y="369454"/>
                  <a:pt x="688109" y="332508"/>
                  <a:pt x="1034472" y="323272"/>
                </a:cubicBezTo>
                <a:cubicBezTo>
                  <a:pt x="1380835" y="314036"/>
                  <a:pt x="1624060" y="330969"/>
                  <a:pt x="2078181" y="350981"/>
                </a:cubicBezTo>
                <a:cubicBezTo>
                  <a:pt x="2532302" y="370993"/>
                  <a:pt x="3328170" y="401781"/>
                  <a:pt x="3759200" y="443345"/>
                </a:cubicBezTo>
                <a:cubicBezTo>
                  <a:pt x="4190230" y="484909"/>
                  <a:pt x="4270278" y="569575"/>
                  <a:pt x="4664363" y="600363"/>
                </a:cubicBezTo>
                <a:cubicBezTo>
                  <a:pt x="5058448" y="631151"/>
                  <a:pt x="5661891" y="648084"/>
                  <a:pt x="6123709" y="628072"/>
                </a:cubicBezTo>
                <a:cubicBezTo>
                  <a:pt x="6585527" y="608060"/>
                  <a:pt x="7064278" y="528012"/>
                  <a:pt x="7435272" y="480291"/>
                </a:cubicBezTo>
                <a:cubicBezTo>
                  <a:pt x="7806266" y="432570"/>
                  <a:pt x="8118763" y="386387"/>
                  <a:pt x="8349672" y="341745"/>
                </a:cubicBezTo>
                <a:cubicBezTo>
                  <a:pt x="8580581" y="297103"/>
                  <a:pt x="8686800" y="269393"/>
                  <a:pt x="8820727" y="212436"/>
                </a:cubicBezTo>
                <a:cubicBezTo>
                  <a:pt x="8954654" y="155478"/>
                  <a:pt x="9053945" y="77739"/>
                  <a:pt x="9153236" y="0"/>
                </a:cubicBezTo>
              </a:path>
            </a:pathLst>
          </a:custGeom>
          <a:ln>
            <a:solidFill>
              <a:schemeClr val="bg1"/>
            </a:solidFill>
          </a:ln>
        </p:spPr>
        <p:style>
          <a:lnRef idx="3">
            <a:schemeClr val="dk1"/>
          </a:lnRef>
          <a:fillRef idx="0">
            <a:schemeClr val="dk1"/>
          </a:fillRef>
          <a:effectRef idx="2">
            <a:schemeClr val="dk1"/>
          </a:effectRef>
          <a:fontRef idx="minor">
            <a:schemeClr val="tx1"/>
          </a:fontRef>
        </p:style>
        <p:txBody>
          <a:bodyPr rtlCol="0" anchor="ctr"/>
          <a:lstStyle/>
          <a:p>
            <a:pPr algn="ctr"/>
            <a:endParaRPr lang="en-GB"/>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038122" y="3673527"/>
            <a:ext cx="792088" cy="9252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TextBox 8"/>
          <p:cNvSpPr txBox="1"/>
          <p:nvPr/>
        </p:nvSpPr>
        <p:spPr>
          <a:xfrm>
            <a:off x="324781" y="836712"/>
            <a:ext cx="5295534" cy="646331"/>
          </a:xfrm>
          <a:prstGeom prst="rect">
            <a:avLst/>
          </a:prstGeom>
          <a:noFill/>
        </p:spPr>
        <p:txBody>
          <a:bodyPr wrap="square" rtlCol="0">
            <a:spAutoFit/>
          </a:bodyPr>
          <a:lstStyle/>
          <a:p>
            <a:r>
              <a:rPr lang="en-GB" dirty="0"/>
              <a:t>A number of members of 8EWS are running in a race.</a:t>
            </a:r>
          </a:p>
          <a:p>
            <a:r>
              <a:rPr lang="en-GB" dirty="0"/>
              <a:t>Their times were as follows</a:t>
            </a:r>
          </a:p>
        </p:txBody>
      </p:sp>
      <p:sp>
        <p:nvSpPr>
          <p:cNvPr id="31" name="Rectangle 30"/>
          <p:cNvSpPr/>
          <p:nvPr/>
        </p:nvSpPr>
        <p:spPr>
          <a:xfrm>
            <a:off x="5620315" y="4343449"/>
            <a:ext cx="144016" cy="100811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Isosceles Triangle 31"/>
          <p:cNvSpPr/>
          <p:nvPr/>
        </p:nvSpPr>
        <p:spPr>
          <a:xfrm>
            <a:off x="5440295" y="4163092"/>
            <a:ext cx="504056" cy="504056"/>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3" name="Isosceles Triangle 32"/>
          <p:cNvSpPr/>
          <p:nvPr/>
        </p:nvSpPr>
        <p:spPr>
          <a:xfrm>
            <a:off x="5317900" y="4466830"/>
            <a:ext cx="748846" cy="685001"/>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4" name="Rectangle 33"/>
          <p:cNvSpPr/>
          <p:nvPr/>
        </p:nvSpPr>
        <p:spPr>
          <a:xfrm>
            <a:off x="7610719" y="4039123"/>
            <a:ext cx="144016" cy="1008112"/>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Isosceles Triangle 34"/>
          <p:cNvSpPr/>
          <p:nvPr/>
        </p:nvSpPr>
        <p:spPr>
          <a:xfrm>
            <a:off x="7430699" y="3858766"/>
            <a:ext cx="504056" cy="504056"/>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sp>
        <p:nvSpPr>
          <p:cNvPr id="36" name="Isosceles Triangle 35"/>
          <p:cNvSpPr/>
          <p:nvPr/>
        </p:nvSpPr>
        <p:spPr>
          <a:xfrm>
            <a:off x="7308304" y="4162504"/>
            <a:ext cx="748846" cy="685001"/>
          </a:xfrm>
          <a:prstGeom prst="triangl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mc:AlternateContent xmlns:mc="http://schemas.openxmlformats.org/markup-compatibility/2006" xmlns:a14="http://schemas.microsoft.com/office/drawing/2010/main">
        <mc:Choice Requires="a14">
          <p:sp>
            <p:nvSpPr>
              <p:cNvPr id="37" name="TextBox 36"/>
              <p:cNvSpPr txBox="1"/>
              <p:nvPr/>
            </p:nvSpPr>
            <p:spPr>
              <a:xfrm>
                <a:off x="467544" y="5439966"/>
                <a:ext cx="6944527" cy="540276"/>
              </a:xfrm>
              <a:prstGeom prst="rect">
                <a:avLst/>
              </a:prstGeom>
              <a:noFill/>
            </p:spPr>
            <p:txBody>
              <a:bodyPr wrap="square" rtlCol="0">
                <a:spAutoFit/>
              </a:bodyPr>
              <a:lstStyle/>
              <a:p>
                <a:r>
                  <a:rPr lang="en-GB" sz="2000" dirty="0"/>
                  <a:t>Estimate of mean:	 </a:t>
                </a:r>
                <a14:m>
                  <m:oMath xmlns:m="http://schemas.openxmlformats.org/officeDocument/2006/math">
                    <m:f>
                      <m:fPr>
                        <m:ctrlPr>
                          <a:rPr lang="en-GB" sz="2000" b="1" i="1" smtClean="0">
                            <a:latin typeface="Cambria Math" panose="02040503050406030204" pitchFamily="18" charset="0"/>
                          </a:rPr>
                        </m:ctrlPr>
                      </m:fPr>
                      <m:num>
                        <m:r>
                          <a:rPr lang="en-GB" sz="2000" b="1" i="1" smtClean="0">
                            <a:latin typeface="Cambria Math" panose="02040503050406030204" pitchFamily="18" charset="0"/>
                          </a:rPr>
                          <m:t>𝟏𝟑𝟎𝟓</m:t>
                        </m:r>
                      </m:num>
                      <m:den>
                        <m:r>
                          <a:rPr lang="en-GB" sz="2000" b="1" i="1" smtClean="0">
                            <a:latin typeface="Cambria Math" panose="02040503050406030204" pitchFamily="18" charset="0"/>
                          </a:rPr>
                          <m:t>𝟐𝟕</m:t>
                        </m:r>
                      </m:den>
                    </m:f>
                    <m:r>
                      <a:rPr lang="en-GB" sz="2000" b="1" i="1" smtClean="0">
                        <a:latin typeface="Cambria Math"/>
                      </a:rPr>
                      <m:t>=</m:t>
                    </m:r>
                    <m:r>
                      <a:rPr lang="en-GB" sz="2000" b="1" i="1" smtClean="0">
                        <a:latin typeface="Cambria Math"/>
                      </a:rPr>
                      <m:t>𝟒𝟖</m:t>
                    </m:r>
                    <m:r>
                      <a:rPr lang="en-GB" sz="2000" b="1" i="1" smtClean="0">
                        <a:latin typeface="Cambria Math"/>
                      </a:rPr>
                      <m:t>.</m:t>
                    </m:r>
                    <m:r>
                      <a:rPr lang="en-GB" sz="2000" b="1" i="1" smtClean="0">
                        <a:latin typeface="Cambria Math"/>
                      </a:rPr>
                      <m:t>𝟑</m:t>
                    </m:r>
                    <m:r>
                      <a:rPr lang="en-GB" sz="2000" b="1" i="1" smtClean="0">
                        <a:latin typeface="Cambria Math"/>
                      </a:rPr>
                      <m:t>𝒔</m:t>
                    </m:r>
                    <m:r>
                      <a:rPr lang="en-GB" sz="2000" b="1" i="1" smtClean="0">
                        <a:latin typeface="Cambria Math"/>
                      </a:rPr>
                      <m:t> </m:t>
                    </m:r>
                    <m:r>
                      <a:rPr lang="en-GB" sz="2000" b="1" i="1" smtClean="0">
                        <a:latin typeface="Cambria Math"/>
                      </a:rPr>
                      <m:t>𝒕𝒐</m:t>
                    </m:r>
                    <m:r>
                      <a:rPr lang="en-GB" sz="2000" b="1" i="1" smtClean="0">
                        <a:latin typeface="Cambria Math"/>
                      </a:rPr>
                      <m:t> </m:t>
                    </m:r>
                    <m:r>
                      <a:rPr lang="en-GB" sz="2000" b="1" i="1" smtClean="0">
                        <a:latin typeface="Cambria Math"/>
                      </a:rPr>
                      <m:t>𝟏</m:t>
                    </m:r>
                    <m:r>
                      <a:rPr lang="en-GB" sz="2000" b="1" i="1" smtClean="0">
                        <a:latin typeface="Cambria Math"/>
                      </a:rPr>
                      <m:t>𝒅𝒑</m:t>
                    </m:r>
                  </m:oMath>
                </a14:m>
                <a:endParaRPr lang="en-GB" sz="2000"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467544" y="5439966"/>
                <a:ext cx="6944527" cy="540276"/>
              </a:xfrm>
              <a:prstGeom prst="rect">
                <a:avLst/>
              </a:prstGeom>
              <a:blipFill rotWithShape="0">
                <a:blip r:embed="rId5"/>
                <a:stretch>
                  <a:fillRect l="-966" b="-7865"/>
                </a:stretch>
              </a:blipFill>
            </p:spPr>
            <p:txBody>
              <a:bodyPr/>
              <a:lstStyle/>
              <a:p>
                <a:r>
                  <a:rPr lang="en-GB">
                    <a:noFill/>
                  </a:rPr>
                  <a:t> </a:t>
                </a:r>
              </a:p>
            </p:txBody>
          </p:sp>
        </mc:Fallback>
      </mc:AlternateContent>
      <p:sp>
        <p:nvSpPr>
          <p:cNvPr id="40" name="Rectangle 39"/>
          <p:cNvSpPr/>
          <p:nvPr/>
        </p:nvSpPr>
        <p:spPr>
          <a:xfrm>
            <a:off x="3179281" y="5383012"/>
            <a:ext cx="4431438" cy="7068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38" name="TextBox 37"/>
          <p:cNvSpPr txBox="1"/>
          <p:nvPr/>
        </p:nvSpPr>
        <p:spPr>
          <a:xfrm>
            <a:off x="467544" y="6309320"/>
            <a:ext cx="2520280" cy="400110"/>
          </a:xfrm>
          <a:prstGeom prst="rect">
            <a:avLst/>
          </a:prstGeom>
          <a:noFill/>
        </p:spPr>
        <p:txBody>
          <a:bodyPr wrap="square" rtlCol="0">
            <a:spAutoFit/>
          </a:bodyPr>
          <a:lstStyle/>
          <a:p>
            <a:r>
              <a:rPr lang="en-GB" sz="2000" dirty="0"/>
              <a:t>Why is it an estimate?</a:t>
            </a:r>
          </a:p>
        </p:txBody>
      </p:sp>
      <p:sp>
        <p:nvSpPr>
          <p:cNvPr id="39" name="TextBox 38"/>
          <p:cNvSpPr txBox="1"/>
          <p:nvPr/>
        </p:nvSpPr>
        <p:spPr>
          <a:xfrm>
            <a:off x="3179280" y="6309320"/>
            <a:ext cx="5713200" cy="369332"/>
          </a:xfrm>
          <a:prstGeom prst="rect">
            <a:avLst/>
          </a:prstGeom>
          <a:noFill/>
        </p:spPr>
        <p:txBody>
          <a:bodyPr wrap="square" rtlCol="0">
            <a:spAutoFit/>
          </a:bodyPr>
          <a:lstStyle/>
          <a:p>
            <a:r>
              <a:rPr lang="en-GB" dirty="0"/>
              <a:t>Because we don’t know the exact times within each group.</a:t>
            </a:r>
          </a:p>
        </p:txBody>
      </p:sp>
      <p:sp>
        <p:nvSpPr>
          <p:cNvPr id="43" name="Rectangle 42"/>
          <p:cNvSpPr/>
          <p:nvPr/>
        </p:nvSpPr>
        <p:spPr>
          <a:xfrm>
            <a:off x="3179280" y="6220915"/>
            <a:ext cx="5569184" cy="45773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5" name="TextBox 4"/>
          <p:cNvSpPr txBox="1"/>
          <p:nvPr/>
        </p:nvSpPr>
        <p:spPr>
          <a:xfrm>
            <a:off x="366039" y="1586276"/>
            <a:ext cx="4346300" cy="923330"/>
          </a:xfrm>
          <a:prstGeom prst="rect">
            <a:avLst/>
          </a:prstGeom>
          <a:noFill/>
        </p:spPr>
        <p:txBody>
          <a:bodyPr wrap="square" rtlCol="0">
            <a:spAutoFit/>
          </a:bodyPr>
          <a:lstStyle/>
          <a:p>
            <a:r>
              <a:rPr lang="en-GB" dirty="0"/>
              <a:t>We  don’t know the individual times within each group. What time could we use for each person in the 35-40 group? </a:t>
            </a:r>
            <a:r>
              <a:rPr lang="en-GB" b="1" dirty="0"/>
              <a:t>37.5</a:t>
            </a:r>
          </a:p>
        </p:txBody>
      </p:sp>
      <p:sp>
        <p:nvSpPr>
          <p:cNvPr id="41" name="Rectangle 40"/>
          <p:cNvSpPr/>
          <p:nvPr/>
        </p:nvSpPr>
        <p:spPr>
          <a:xfrm>
            <a:off x="3502963" y="2162666"/>
            <a:ext cx="1429077" cy="41861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6" name="TextBox 5"/>
          <p:cNvSpPr txBox="1"/>
          <p:nvPr/>
        </p:nvSpPr>
        <p:spPr>
          <a:xfrm>
            <a:off x="7124701" y="1378182"/>
            <a:ext cx="533644" cy="307777"/>
          </a:xfrm>
          <a:prstGeom prst="rect">
            <a:avLst/>
          </a:prstGeom>
          <a:noFill/>
        </p:spPr>
        <p:txBody>
          <a:bodyPr wrap="square" rtlCol="0">
            <a:spAutoFit/>
          </a:bodyPr>
          <a:lstStyle/>
          <a:p>
            <a:r>
              <a:rPr lang="en-GB" sz="1400" dirty="0"/>
              <a:t>37.5</a:t>
            </a:r>
          </a:p>
        </p:txBody>
      </p:sp>
      <p:sp>
        <p:nvSpPr>
          <p:cNvPr id="42" name="TextBox 41"/>
          <p:cNvSpPr txBox="1"/>
          <p:nvPr/>
        </p:nvSpPr>
        <p:spPr>
          <a:xfrm>
            <a:off x="7236295" y="1722186"/>
            <a:ext cx="422049" cy="307777"/>
          </a:xfrm>
          <a:prstGeom prst="rect">
            <a:avLst/>
          </a:prstGeom>
          <a:noFill/>
        </p:spPr>
        <p:txBody>
          <a:bodyPr wrap="square" rtlCol="0">
            <a:spAutoFit/>
          </a:bodyPr>
          <a:lstStyle/>
          <a:p>
            <a:r>
              <a:rPr lang="en-GB" sz="1400" dirty="0"/>
              <a:t>45</a:t>
            </a:r>
          </a:p>
        </p:txBody>
      </p:sp>
      <p:sp>
        <p:nvSpPr>
          <p:cNvPr id="44" name="TextBox 43"/>
          <p:cNvSpPr txBox="1"/>
          <p:nvPr/>
        </p:nvSpPr>
        <p:spPr>
          <a:xfrm>
            <a:off x="7219674" y="2093418"/>
            <a:ext cx="422049" cy="307777"/>
          </a:xfrm>
          <a:prstGeom prst="rect">
            <a:avLst/>
          </a:prstGeom>
          <a:noFill/>
        </p:spPr>
        <p:txBody>
          <a:bodyPr wrap="square" rtlCol="0">
            <a:spAutoFit/>
          </a:bodyPr>
          <a:lstStyle/>
          <a:p>
            <a:r>
              <a:rPr lang="en-GB" sz="1400" dirty="0"/>
              <a:t>60</a:t>
            </a:r>
          </a:p>
        </p:txBody>
      </p:sp>
      <p:sp>
        <p:nvSpPr>
          <p:cNvPr id="45" name="Rectangle 44"/>
          <p:cNvSpPr/>
          <p:nvPr/>
        </p:nvSpPr>
        <p:spPr>
          <a:xfrm>
            <a:off x="8265617" y="1375241"/>
            <a:ext cx="598984" cy="3900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6" name="Rectangle 45"/>
          <p:cNvSpPr/>
          <p:nvPr/>
        </p:nvSpPr>
        <p:spPr>
          <a:xfrm>
            <a:off x="8265617" y="1755916"/>
            <a:ext cx="598984" cy="3900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7" name="Rectangle 46"/>
          <p:cNvSpPr/>
          <p:nvPr/>
        </p:nvSpPr>
        <p:spPr>
          <a:xfrm>
            <a:off x="8265617" y="2136591"/>
            <a:ext cx="598984" cy="3526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8" name="Rectangle 47"/>
          <p:cNvSpPr/>
          <p:nvPr/>
        </p:nvSpPr>
        <p:spPr>
          <a:xfrm>
            <a:off x="8265617" y="2479821"/>
            <a:ext cx="598984" cy="3526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49" name="Rectangle 48"/>
          <p:cNvSpPr/>
          <p:nvPr/>
        </p:nvSpPr>
        <p:spPr>
          <a:xfrm>
            <a:off x="7594600" y="2479820"/>
            <a:ext cx="662728" cy="3526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3659018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repeatCount="2000" fill="hold" nodeType="withEffect">
                                  <p:stCondLst>
                                    <p:cond delay="2750"/>
                                  </p:stCondLst>
                                  <p:childTnLst>
                                    <p:animMotion origin="layout" path="M 0.00034 0.00139 L 0.10173 0.03333 L 0.21076 0.00718 L 0.31198 -0.00833 L 0.41441 -0.00324 L 0.52343 0.00324 L 0.62934 0.02593 L 0.8184 0.03102 C 0.875 0.02477 0.94097 0.02384 0.99757 0.01736 C 1 -0.03287 1.15503 0.01482 1.15833 -0.03518 C 1.68177 -0.29745 1.321 -0.46273 1.27135 -0.68634 C 0.88975 -0.67199 0.24982 -0.63449 -0.13108 -0.62199 C -0.16025 -0.41829 -0.18924 -0.21273 -0.21841 -0.00347 L 3.05556E-6 -1.11111E-6 " pathEditMode="relative" rAng="0" ptsTypes="AAAAAAAAAAAAAA">
                                      <p:cBhvr>
                                        <p:cTn id="6" dur="10500" fill="hold"/>
                                        <p:tgtEl>
                                          <p:spTgt spid="1026"/>
                                        </p:tgtEl>
                                        <p:attrNameLst>
                                          <p:attrName>ppt_x</p:attrName>
                                          <p:attrName>ppt_y</p:attrName>
                                        </p:attrNameLst>
                                      </p:cBhvr>
                                      <p:rCtr x="60972" y="-32801"/>
                                    </p:animMotion>
                                  </p:childTnLst>
                                </p:cTn>
                              </p:par>
                              <p:par>
                                <p:cTn id="7" presetID="0" presetClass="path" presetSubtype="0" repeatCount="2000" fill="hold" nodeType="withEffect">
                                  <p:stCondLst>
                                    <p:cond delay="2750"/>
                                  </p:stCondLst>
                                  <p:childTnLst>
                                    <p:animMotion origin="layout" path="M 1.11111E-6 3.7037E-7 L 0.09809 3.7037E-7 L 0.20677 -0.00857 L 0.31944 0.00463 L 0.45104 0.0169 L 0.58229 0.04792 C 0.61424 0.05093 0.63472 0.05718 0.66667 0.06065 C 0.66753 0.04097 0.79427 0.06065 0.79549 0.04097 C 0.78299 0.01227 0.89705 0.02477 0.99739 -0.01782 L 1.24653 -0.1375 C 1.2467 -0.2037 1.47083 -0.37477 1.47361 -0.44097 C 1.4526 -0.54282 1.07448 -0.69444 1.05312 -0.79676 L 0.46753 -0.75995 L -0.26962 -0.68056 C -0.28577 -0.54745 -0.30191 -0.4088 -0.32066 -0.2706 C -0.30712 -0.18125 -0.29392 -0.09259 -0.28038 -0.00324 L 0.00347 -0.00162 " pathEditMode="relative" rAng="0" ptsTypes="AAAAAAAAAAAAAAAAA">
                                      <p:cBhvr>
                                        <p:cTn id="8" dur="10500" fill="hold"/>
                                        <p:tgtEl>
                                          <p:spTgt spid="1027"/>
                                        </p:tgtEl>
                                        <p:attrNameLst>
                                          <p:attrName>ppt_x</p:attrName>
                                          <p:attrName>ppt_y</p:attrName>
                                        </p:attrNameLst>
                                      </p:cBhvr>
                                      <p:rCtr x="57639" y="-36806"/>
                                    </p:animMotion>
                                  </p:childTnLst>
                                </p:cTn>
                              </p:par>
                            </p:childTnLst>
                          </p:cTn>
                        </p:par>
                      </p:childTnLst>
                    </p:cTn>
                  </p:par>
                </p:childTnLst>
              </p:cTn>
              <p:prevCondLst>
                <p:cond evt="onPrev" delay="0">
                  <p:tgtEl>
                    <p:sldTgt/>
                  </p:tgtEl>
                </p:cond>
              </p:prevCondLst>
              <p:nextCondLst>
                <p:cond evt="onNext" delay="0">
                  <p:tgtEl>
                    <p:sldTgt/>
                  </p:tgtEl>
                </p:cond>
              </p:nextCondLst>
            </p:seq>
            <p:seq concurrent="1" nextAc="seek">
              <p:cTn id="9" restart="whenNotActive" fill="hold" evtFilter="cancelBubble" nodeType="interactiveSeq">
                <p:stCondLst>
                  <p:cond evt="onClick" delay="0">
                    <p:tgtEl>
                      <p:spTgt spid="40"/>
                    </p:tgtEl>
                  </p:cond>
                </p:stCondLst>
                <p:endSync evt="end" delay="0">
                  <p:rtn val="all"/>
                </p:endSync>
                <p:childTnLst>
                  <p:par>
                    <p:cTn id="10" fill="hold">
                      <p:stCondLst>
                        <p:cond delay="0"/>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500"/>
                                        <p:tgtEl>
                                          <p:spTgt spid="40"/>
                                        </p:tgtEl>
                                      </p:cBhvr>
                                    </p:animEffect>
                                    <p:set>
                                      <p:cBhvr>
                                        <p:cTn id="14" dur="1" fill="hold">
                                          <p:stCondLst>
                                            <p:cond delay="499"/>
                                          </p:stCondLst>
                                        </p:cTn>
                                        <p:tgtEl>
                                          <p:spTgt spid="40"/>
                                        </p:tgtEl>
                                        <p:attrNameLst>
                                          <p:attrName>style.visibility</p:attrName>
                                        </p:attrNameLst>
                                      </p:cBhvr>
                                      <p:to>
                                        <p:strVal val="hidden"/>
                                      </p:to>
                                    </p:set>
                                  </p:childTnLst>
                                </p:cTn>
                              </p:par>
                            </p:childTnLst>
                          </p:cTn>
                        </p:par>
                      </p:childTnLst>
                    </p:cTn>
                  </p:par>
                </p:childTnLst>
              </p:cTn>
              <p:nextCondLst>
                <p:cond evt="onClick" delay="0">
                  <p:tgtEl>
                    <p:spTgt spid="40"/>
                  </p:tgtEl>
                </p:cond>
              </p:nextCondLst>
            </p:seq>
            <p:seq concurrent="1" nextAc="seek">
              <p:cTn id="15" restart="whenNotActive" fill="hold" evtFilter="cancelBubble" nodeType="interactiveSeq">
                <p:stCondLst>
                  <p:cond evt="onClick" delay="0">
                    <p:tgtEl>
                      <p:spTgt spid="43"/>
                    </p:tgtEl>
                  </p:cond>
                </p:stCondLst>
                <p:endSync evt="end" delay="0">
                  <p:rtn val="all"/>
                </p:endSync>
                <p:childTnLst>
                  <p:par>
                    <p:cTn id="16" fill="hold">
                      <p:stCondLst>
                        <p:cond delay="0"/>
                      </p:stCondLst>
                      <p:childTnLst>
                        <p:par>
                          <p:cTn id="17" fill="hold">
                            <p:stCondLst>
                              <p:cond delay="0"/>
                            </p:stCondLst>
                            <p:childTnLst>
                              <p:par>
                                <p:cTn id="18" presetID="10" presetClass="exit" presetSubtype="0" fill="hold" grpId="0" nodeType="clickEffect">
                                  <p:stCondLst>
                                    <p:cond delay="0"/>
                                  </p:stCondLst>
                                  <p:childTnLst>
                                    <p:animEffect transition="out" filter="fade">
                                      <p:cBhvr>
                                        <p:cTn id="19" dur="500"/>
                                        <p:tgtEl>
                                          <p:spTgt spid="43"/>
                                        </p:tgtEl>
                                      </p:cBhvr>
                                    </p:animEffect>
                                    <p:set>
                                      <p:cBhvr>
                                        <p:cTn id="20" dur="1" fill="hold">
                                          <p:stCondLst>
                                            <p:cond delay="499"/>
                                          </p:stCondLst>
                                        </p:cTn>
                                        <p:tgtEl>
                                          <p:spTgt spid="43"/>
                                        </p:tgtEl>
                                        <p:attrNameLst>
                                          <p:attrName>style.visibility</p:attrName>
                                        </p:attrNameLst>
                                      </p:cBhvr>
                                      <p:to>
                                        <p:strVal val="hidden"/>
                                      </p:to>
                                    </p:set>
                                  </p:childTnLst>
                                </p:cTn>
                              </p:par>
                            </p:childTnLst>
                          </p:cTn>
                        </p:par>
                      </p:childTnLst>
                    </p:cTn>
                  </p:par>
                </p:childTnLst>
              </p:cTn>
              <p:nextCondLst>
                <p:cond evt="onClick" delay="0">
                  <p:tgtEl>
                    <p:spTgt spid="43"/>
                  </p:tgtEl>
                </p:cond>
              </p:nextCondLst>
            </p:seq>
            <p:seq concurrent="1" nextAc="seek">
              <p:cTn id="21" restart="whenNotActive" fill="hold" evtFilter="cancelBubble" nodeType="interactiveSeq">
                <p:stCondLst>
                  <p:cond evt="onClick" delay="0">
                    <p:tgtEl>
                      <p:spTgt spid="41"/>
                    </p:tgtEl>
                  </p:cond>
                </p:stCondLst>
                <p:endSync evt="end" delay="0">
                  <p:rtn val="all"/>
                </p:endSync>
                <p:childTnLst>
                  <p:par>
                    <p:cTn id="22" fill="hold">
                      <p:stCondLst>
                        <p:cond delay="0"/>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41"/>
                                        </p:tgtEl>
                                      </p:cBhvr>
                                    </p:animEffect>
                                    <p:set>
                                      <p:cBhvr>
                                        <p:cTn id="26" dur="1" fill="hold">
                                          <p:stCondLst>
                                            <p:cond delay="499"/>
                                          </p:stCondLst>
                                        </p:cTn>
                                        <p:tgtEl>
                                          <p:spTgt spid="41"/>
                                        </p:tgtEl>
                                        <p:attrNameLst>
                                          <p:attrName>style.visibility</p:attrName>
                                        </p:attrNameLst>
                                      </p:cBhvr>
                                      <p:to>
                                        <p:strVal val="hidden"/>
                                      </p:to>
                                    </p:set>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44"/>
                                        </p:tgtEl>
                                        <p:attrNameLst>
                                          <p:attrName>style.visibility</p:attrName>
                                        </p:attrNameLst>
                                      </p:cBhvr>
                                      <p:to>
                                        <p:strVal val="visible"/>
                                      </p:to>
                                    </p:set>
                                    <p:animEffect transition="in" filter="fade">
                                      <p:cBhvr>
                                        <p:cTn id="30" dur="1000"/>
                                        <p:tgtEl>
                                          <p:spTgt spid="44"/>
                                        </p:tgtEl>
                                      </p:cBhvr>
                                    </p:animEffect>
                                    <p:anim calcmode="lin" valueType="num">
                                      <p:cBhvr>
                                        <p:cTn id="31" dur="1000" fill="hold"/>
                                        <p:tgtEl>
                                          <p:spTgt spid="44"/>
                                        </p:tgtEl>
                                        <p:attrNameLst>
                                          <p:attrName>ppt_x</p:attrName>
                                        </p:attrNameLst>
                                      </p:cBhvr>
                                      <p:tavLst>
                                        <p:tav tm="0">
                                          <p:val>
                                            <p:strVal val="#ppt_x"/>
                                          </p:val>
                                        </p:tav>
                                        <p:tav tm="100000">
                                          <p:val>
                                            <p:strVal val="#ppt_x"/>
                                          </p:val>
                                        </p:tav>
                                      </p:tavLst>
                                    </p:anim>
                                    <p:anim calcmode="lin" valueType="num">
                                      <p:cBhvr>
                                        <p:cTn id="32" dur="1000" fill="hold"/>
                                        <p:tgtEl>
                                          <p:spTgt spid="44"/>
                                        </p:tgtEl>
                                        <p:attrNameLst>
                                          <p:attrName>ppt_y</p:attrName>
                                        </p:attrNameLst>
                                      </p:cBhvr>
                                      <p:tavLst>
                                        <p:tav tm="0">
                                          <p:val>
                                            <p:strVal val="#ppt_y+.1"/>
                                          </p:val>
                                        </p:tav>
                                        <p:tav tm="100000">
                                          <p:val>
                                            <p:strVal val="#ppt_y"/>
                                          </p:val>
                                        </p:tav>
                                      </p:tavLst>
                                    </p:anim>
                                  </p:childTnLst>
                                </p:cTn>
                              </p:par>
                              <p:par>
                                <p:cTn id="33" presetID="42" presetClass="entr" presetSubtype="0" fill="hold" grpId="0" nodeType="with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fade">
                                      <p:cBhvr>
                                        <p:cTn id="35" dur="1000"/>
                                        <p:tgtEl>
                                          <p:spTgt spid="42"/>
                                        </p:tgtEl>
                                      </p:cBhvr>
                                    </p:animEffect>
                                    <p:anim calcmode="lin" valueType="num">
                                      <p:cBhvr>
                                        <p:cTn id="36" dur="1000" fill="hold"/>
                                        <p:tgtEl>
                                          <p:spTgt spid="42"/>
                                        </p:tgtEl>
                                        <p:attrNameLst>
                                          <p:attrName>ppt_x</p:attrName>
                                        </p:attrNameLst>
                                      </p:cBhvr>
                                      <p:tavLst>
                                        <p:tav tm="0">
                                          <p:val>
                                            <p:strVal val="#ppt_x"/>
                                          </p:val>
                                        </p:tav>
                                        <p:tav tm="100000">
                                          <p:val>
                                            <p:strVal val="#ppt_x"/>
                                          </p:val>
                                        </p:tav>
                                      </p:tavLst>
                                    </p:anim>
                                    <p:anim calcmode="lin" valueType="num">
                                      <p:cBhvr>
                                        <p:cTn id="37" dur="1000" fill="hold"/>
                                        <p:tgtEl>
                                          <p:spTgt spid="42"/>
                                        </p:tgtEl>
                                        <p:attrNameLst>
                                          <p:attrName>ppt_y</p:attrName>
                                        </p:attrNameLst>
                                      </p:cBhvr>
                                      <p:tavLst>
                                        <p:tav tm="0">
                                          <p:val>
                                            <p:strVal val="#ppt_y+.1"/>
                                          </p:val>
                                        </p:tav>
                                        <p:tav tm="100000">
                                          <p:val>
                                            <p:strVal val="#ppt_y"/>
                                          </p:val>
                                        </p:tav>
                                      </p:tavLst>
                                    </p:anim>
                                  </p:childTnLst>
                                </p:cTn>
                              </p:par>
                              <p:par>
                                <p:cTn id="38" presetID="42" presetClass="entr" presetSubtype="0" fill="hold" grpId="0" nodeType="withEffect">
                                  <p:stCondLst>
                                    <p:cond delay="0"/>
                                  </p:stCondLst>
                                  <p:childTnLst>
                                    <p:set>
                                      <p:cBhvr>
                                        <p:cTn id="39" dur="1" fill="hold">
                                          <p:stCondLst>
                                            <p:cond delay="0"/>
                                          </p:stCondLst>
                                        </p:cTn>
                                        <p:tgtEl>
                                          <p:spTgt spid="6"/>
                                        </p:tgtEl>
                                        <p:attrNameLst>
                                          <p:attrName>style.visibility</p:attrName>
                                        </p:attrNameLst>
                                      </p:cBhvr>
                                      <p:to>
                                        <p:strVal val="visible"/>
                                      </p:to>
                                    </p:set>
                                    <p:animEffect transition="in" filter="fade">
                                      <p:cBhvr>
                                        <p:cTn id="40" dur="1000"/>
                                        <p:tgtEl>
                                          <p:spTgt spid="6"/>
                                        </p:tgtEl>
                                      </p:cBhvr>
                                    </p:animEffect>
                                    <p:anim calcmode="lin" valueType="num">
                                      <p:cBhvr>
                                        <p:cTn id="41" dur="1000" fill="hold"/>
                                        <p:tgtEl>
                                          <p:spTgt spid="6"/>
                                        </p:tgtEl>
                                        <p:attrNameLst>
                                          <p:attrName>ppt_x</p:attrName>
                                        </p:attrNameLst>
                                      </p:cBhvr>
                                      <p:tavLst>
                                        <p:tav tm="0">
                                          <p:val>
                                            <p:strVal val="#ppt_x"/>
                                          </p:val>
                                        </p:tav>
                                        <p:tav tm="100000">
                                          <p:val>
                                            <p:strVal val="#ppt_x"/>
                                          </p:val>
                                        </p:tav>
                                      </p:tavLst>
                                    </p:anim>
                                    <p:anim calcmode="lin" valueType="num">
                                      <p:cBhvr>
                                        <p:cTn id="42"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nextCondLst>
                <p:cond evt="onClick" delay="0">
                  <p:tgtEl>
                    <p:spTgt spid="41"/>
                  </p:tgtEl>
                </p:cond>
              </p:nextCondLst>
            </p:seq>
            <p:seq concurrent="1" nextAc="seek">
              <p:cTn id="43" restart="whenNotActive" fill="hold" evtFilter="cancelBubble" nodeType="interactiveSeq">
                <p:stCondLst>
                  <p:cond evt="onClick" delay="0">
                    <p:tgtEl>
                      <p:spTgt spid="45"/>
                    </p:tgtEl>
                  </p:cond>
                </p:stCondLst>
                <p:endSync evt="end" delay="0">
                  <p:rtn val="all"/>
                </p:endSync>
                <p:childTnLst>
                  <p:par>
                    <p:cTn id="44" fill="hold">
                      <p:stCondLst>
                        <p:cond delay="0"/>
                      </p:stCondLst>
                      <p:childTnLst>
                        <p:par>
                          <p:cTn id="45" fill="hold">
                            <p:stCondLst>
                              <p:cond delay="0"/>
                            </p:stCondLst>
                            <p:childTnLst>
                              <p:par>
                                <p:cTn id="46" presetID="10" presetClass="exit" presetSubtype="0" fill="hold" grpId="0" nodeType="clickEffect">
                                  <p:stCondLst>
                                    <p:cond delay="0"/>
                                  </p:stCondLst>
                                  <p:childTnLst>
                                    <p:animEffect transition="out" filter="fade">
                                      <p:cBhvr>
                                        <p:cTn id="47" dur="500"/>
                                        <p:tgtEl>
                                          <p:spTgt spid="45"/>
                                        </p:tgtEl>
                                      </p:cBhvr>
                                    </p:animEffect>
                                    <p:set>
                                      <p:cBhvr>
                                        <p:cTn id="48" dur="1" fill="hold">
                                          <p:stCondLst>
                                            <p:cond delay="499"/>
                                          </p:stCondLst>
                                        </p:cTn>
                                        <p:tgtEl>
                                          <p:spTgt spid="45"/>
                                        </p:tgtEl>
                                        <p:attrNameLst>
                                          <p:attrName>style.visibility</p:attrName>
                                        </p:attrNameLst>
                                      </p:cBhvr>
                                      <p:to>
                                        <p:strVal val="hidden"/>
                                      </p:to>
                                    </p:set>
                                  </p:childTnLst>
                                </p:cTn>
                              </p:par>
                            </p:childTnLst>
                          </p:cTn>
                        </p:par>
                      </p:childTnLst>
                    </p:cTn>
                  </p:par>
                </p:childTnLst>
              </p:cTn>
              <p:nextCondLst>
                <p:cond evt="onClick" delay="0">
                  <p:tgtEl>
                    <p:spTgt spid="45"/>
                  </p:tgtEl>
                </p:cond>
              </p:nextCondLst>
            </p:seq>
            <p:seq concurrent="1" nextAc="seek">
              <p:cTn id="49" restart="whenNotActive" fill="hold" evtFilter="cancelBubble" nodeType="interactiveSeq">
                <p:stCondLst>
                  <p:cond evt="onClick" delay="0">
                    <p:tgtEl>
                      <p:spTgt spid="46"/>
                    </p:tgtEl>
                  </p:cond>
                </p:stCondLst>
                <p:endSync evt="end" delay="0">
                  <p:rtn val="all"/>
                </p:endSync>
                <p:childTnLst>
                  <p:par>
                    <p:cTn id="50" fill="hold">
                      <p:stCondLst>
                        <p:cond delay="0"/>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46"/>
                                        </p:tgtEl>
                                      </p:cBhvr>
                                    </p:animEffect>
                                    <p:set>
                                      <p:cBhvr>
                                        <p:cTn id="54" dur="1" fill="hold">
                                          <p:stCondLst>
                                            <p:cond delay="499"/>
                                          </p:stCondLst>
                                        </p:cTn>
                                        <p:tgtEl>
                                          <p:spTgt spid="46"/>
                                        </p:tgtEl>
                                        <p:attrNameLst>
                                          <p:attrName>style.visibility</p:attrName>
                                        </p:attrNameLst>
                                      </p:cBhvr>
                                      <p:to>
                                        <p:strVal val="hidden"/>
                                      </p:to>
                                    </p:set>
                                  </p:childTnLst>
                                </p:cTn>
                              </p:par>
                            </p:childTnLst>
                          </p:cTn>
                        </p:par>
                      </p:childTnLst>
                    </p:cTn>
                  </p:par>
                </p:childTnLst>
              </p:cTn>
              <p:nextCondLst>
                <p:cond evt="onClick" delay="0">
                  <p:tgtEl>
                    <p:spTgt spid="46"/>
                  </p:tgtEl>
                </p:cond>
              </p:nextCondLst>
            </p:seq>
            <p:seq concurrent="1" nextAc="seek">
              <p:cTn id="55" restart="whenNotActive" fill="hold" evtFilter="cancelBubble" nodeType="interactiveSeq">
                <p:stCondLst>
                  <p:cond evt="onClick" delay="0">
                    <p:tgtEl>
                      <p:spTgt spid="47"/>
                    </p:tgtEl>
                  </p:cond>
                </p:stCondLst>
                <p:endSync evt="end" delay="0">
                  <p:rtn val="all"/>
                </p:endSync>
                <p:childTnLst>
                  <p:par>
                    <p:cTn id="56" fill="hold">
                      <p:stCondLst>
                        <p:cond delay="0"/>
                      </p:stCondLst>
                      <p:childTnLst>
                        <p:par>
                          <p:cTn id="57" fill="hold">
                            <p:stCondLst>
                              <p:cond delay="0"/>
                            </p:stCondLst>
                            <p:childTnLst>
                              <p:par>
                                <p:cTn id="58" presetID="10" presetClass="exit" presetSubtype="0" fill="hold" grpId="0" nodeType="clickEffect">
                                  <p:stCondLst>
                                    <p:cond delay="0"/>
                                  </p:stCondLst>
                                  <p:childTnLst>
                                    <p:animEffect transition="out" filter="fade">
                                      <p:cBhvr>
                                        <p:cTn id="59" dur="500"/>
                                        <p:tgtEl>
                                          <p:spTgt spid="47"/>
                                        </p:tgtEl>
                                      </p:cBhvr>
                                    </p:animEffect>
                                    <p:set>
                                      <p:cBhvr>
                                        <p:cTn id="60" dur="1" fill="hold">
                                          <p:stCondLst>
                                            <p:cond delay="499"/>
                                          </p:stCondLst>
                                        </p:cTn>
                                        <p:tgtEl>
                                          <p:spTgt spid="47"/>
                                        </p:tgtEl>
                                        <p:attrNameLst>
                                          <p:attrName>style.visibility</p:attrName>
                                        </p:attrNameLst>
                                      </p:cBhvr>
                                      <p:to>
                                        <p:strVal val="hidden"/>
                                      </p:to>
                                    </p:set>
                                  </p:childTnLst>
                                </p:cTn>
                              </p:par>
                            </p:childTnLst>
                          </p:cTn>
                        </p:par>
                      </p:childTnLst>
                    </p:cTn>
                  </p:par>
                </p:childTnLst>
              </p:cTn>
              <p:nextCondLst>
                <p:cond evt="onClick" delay="0">
                  <p:tgtEl>
                    <p:spTgt spid="47"/>
                  </p:tgtEl>
                </p:cond>
              </p:nextCondLst>
            </p:seq>
            <p:seq concurrent="1" nextAc="seek">
              <p:cTn id="61" restart="whenNotActive" fill="hold" evtFilter="cancelBubble" nodeType="interactiveSeq">
                <p:stCondLst>
                  <p:cond evt="onClick" delay="0">
                    <p:tgtEl>
                      <p:spTgt spid="48"/>
                    </p:tgtEl>
                  </p:cond>
                </p:stCondLst>
                <p:endSync evt="end" delay="0">
                  <p:rtn val="all"/>
                </p:endSync>
                <p:childTnLst>
                  <p:par>
                    <p:cTn id="62" fill="hold">
                      <p:stCondLst>
                        <p:cond delay="0"/>
                      </p:stCondLst>
                      <p:childTnLst>
                        <p:par>
                          <p:cTn id="63" fill="hold">
                            <p:stCondLst>
                              <p:cond delay="0"/>
                            </p:stCondLst>
                            <p:childTnLst>
                              <p:par>
                                <p:cTn id="64" presetID="10" presetClass="exit" presetSubtype="0" fill="hold" grpId="0" nodeType="clickEffect">
                                  <p:stCondLst>
                                    <p:cond delay="0"/>
                                  </p:stCondLst>
                                  <p:childTnLst>
                                    <p:animEffect transition="out" filter="fade">
                                      <p:cBhvr>
                                        <p:cTn id="65" dur="500"/>
                                        <p:tgtEl>
                                          <p:spTgt spid="48"/>
                                        </p:tgtEl>
                                      </p:cBhvr>
                                    </p:animEffect>
                                    <p:set>
                                      <p:cBhvr>
                                        <p:cTn id="66" dur="1" fill="hold">
                                          <p:stCondLst>
                                            <p:cond delay="499"/>
                                          </p:stCondLst>
                                        </p:cTn>
                                        <p:tgtEl>
                                          <p:spTgt spid="48"/>
                                        </p:tgtEl>
                                        <p:attrNameLst>
                                          <p:attrName>style.visibility</p:attrName>
                                        </p:attrNameLst>
                                      </p:cBhvr>
                                      <p:to>
                                        <p:strVal val="hidden"/>
                                      </p:to>
                                    </p:set>
                                  </p:childTnLst>
                                </p:cTn>
                              </p:par>
                            </p:childTnLst>
                          </p:cTn>
                        </p:par>
                      </p:childTnLst>
                    </p:cTn>
                  </p:par>
                </p:childTnLst>
              </p:cTn>
              <p:nextCondLst>
                <p:cond evt="onClick" delay="0">
                  <p:tgtEl>
                    <p:spTgt spid="48"/>
                  </p:tgtEl>
                </p:cond>
              </p:nextCondLst>
            </p:seq>
            <p:seq concurrent="1" nextAc="seek">
              <p:cTn id="67" restart="whenNotActive" fill="hold" evtFilter="cancelBubble" nodeType="interactiveSeq">
                <p:stCondLst>
                  <p:cond evt="onClick" delay="0">
                    <p:tgtEl>
                      <p:spTgt spid="49"/>
                    </p:tgtEl>
                  </p:cond>
                </p:stCondLst>
                <p:endSync evt="end" delay="0">
                  <p:rtn val="all"/>
                </p:endSync>
                <p:childTnLst>
                  <p:par>
                    <p:cTn id="68" fill="hold">
                      <p:stCondLst>
                        <p:cond delay="0"/>
                      </p:stCondLst>
                      <p:childTnLst>
                        <p:par>
                          <p:cTn id="69" fill="hold">
                            <p:stCondLst>
                              <p:cond delay="0"/>
                            </p:stCondLst>
                            <p:childTnLst>
                              <p:par>
                                <p:cTn id="70" presetID="10" presetClass="exit" presetSubtype="0" fill="hold" grpId="0" nodeType="clickEffect">
                                  <p:stCondLst>
                                    <p:cond delay="0"/>
                                  </p:stCondLst>
                                  <p:childTnLst>
                                    <p:animEffect transition="out" filter="fade">
                                      <p:cBhvr>
                                        <p:cTn id="71" dur="500"/>
                                        <p:tgtEl>
                                          <p:spTgt spid="49"/>
                                        </p:tgtEl>
                                      </p:cBhvr>
                                    </p:animEffect>
                                    <p:set>
                                      <p:cBhvr>
                                        <p:cTn id="72" dur="1" fill="hold">
                                          <p:stCondLst>
                                            <p:cond delay="499"/>
                                          </p:stCondLst>
                                        </p:cTn>
                                        <p:tgtEl>
                                          <p:spTgt spid="49"/>
                                        </p:tgtEl>
                                        <p:attrNameLst>
                                          <p:attrName>style.visibility</p:attrName>
                                        </p:attrNameLst>
                                      </p:cBhvr>
                                      <p:to>
                                        <p:strVal val="hidden"/>
                                      </p:to>
                                    </p:set>
                                  </p:childTnLst>
                                </p:cTn>
                              </p:par>
                            </p:childTnLst>
                          </p:cTn>
                        </p:par>
                      </p:childTnLst>
                    </p:cTn>
                  </p:par>
                </p:childTnLst>
              </p:cTn>
              <p:nextCondLst>
                <p:cond evt="onClick" delay="0">
                  <p:tgtEl>
                    <p:spTgt spid="49"/>
                  </p:tgtEl>
                </p:cond>
              </p:nextCondLst>
            </p:seq>
          </p:childTnLst>
        </p:cTn>
      </p:par>
    </p:tnLst>
    <p:bldLst>
      <p:bldP spid="40" grpId="0" animBg="1"/>
      <p:bldP spid="43" grpId="0" animBg="1"/>
      <p:bldP spid="41" grpId="0" animBg="1"/>
      <p:bldP spid="6" grpId="0"/>
      <p:bldP spid="42" grpId="0"/>
      <p:bldP spid="44" grpId="0"/>
      <p:bldP spid="45" grpId="0" animBg="1"/>
      <p:bldP spid="46" grpId="0" animBg="1"/>
      <p:bldP spid="47" grpId="0" animBg="1"/>
      <p:bldP spid="48" grpId="0" animBg="1"/>
      <p:bldP spid="49"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http://t0.gstatic.com/images?q=tbn:ANd9GcSRIqI4nME3JHipEABaToIgAMJHxU9NhEAIQf-xM6YbPEBZyMre:www.rockways.co.uk/s/cc_images/cache_2438660664.jpg%3Ft%3D13705247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390306"/>
            <a:ext cx="1872208" cy="1071635"/>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2421170983"/>
                  </p:ext>
                </p:extLst>
              </p:nvPr>
            </p:nvGraphicFramePr>
            <p:xfrm>
              <a:off x="322787" y="2783989"/>
              <a:ext cx="4354095" cy="1854200"/>
            </p:xfrm>
            <a:graphic>
              <a:graphicData uri="http://schemas.openxmlformats.org/drawingml/2006/table">
                <a:tbl>
                  <a:tblPr firstRow="1" bandRow="1">
                    <a:tableStyleId>{073A0DAA-6AF3-43AB-8588-CEC1D06C72B9}</a:tableStyleId>
                  </a:tblPr>
                  <a:tblGrid>
                    <a:gridCol w="1994726">
                      <a:extLst>
                        <a:ext uri="{9D8B030D-6E8A-4147-A177-3AD203B41FA5}">
                          <a16:colId xmlns:a16="http://schemas.microsoft.com/office/drawing/2014/main" val="20000"/>
                        </a:ext>
                      </a:extLst>
                    </a:gridCol>
                    <a:gridCol w="1216978">
                      <a:extLst>
                        <a:ext uri="{9D8B030D-6E8A-4147-A177-3AD203B41FA5}">
                          <a16:colId xmlns:a16="http://schemas.microsoft.com/office/drawing/2014/main" val="20001"/>
                        </a:ext>
                      </a:extLst>
                    </a:gridCol>
                    <a:gridCol w="1142391">
                      <a:extLst>
                        <a:ext uri="{9D8B030D-6E8A-4147-A177-3AD203B41FA5}">
                          <a16:colId xmlns:a16="http://schemas.microsoft.com/office/drawing/2014/main" val="20002"/>
                        </a:ext>
                      </a:extLst>
                    </a:gridCol>
                  </a:tblGrid>
                  <a:tr h="370840">
                    <a:tc>
                      <a:txBody>
                        <a:bodyPr/>
                        <a:lstStyle/>
                        <a:p>
                          <a:r>
                            <a:rPr lang="en-GB" dirty="0"/>
                            <a:t>Age of rock</a:t>
                          </a:r>
                          <a:r>
                            <a:rPr lang="en-GB" baseline="0" dirty="0"/>
                            <a:t> (years)</a:t>
                          </a:r>
                          <a:endParaRPr lang="en-GB" dirty="0"/>
                        </a:p>
                      </a:txBody>
                      <a:tcPr/>
                    </a:tc>
                    <a:tc>
                      <a:txBody>
                        <a:bodyPr/>
                        <a:lstStyle/>
                        <a:p>
                          <a:r>
                            <a:rPr lang="en-GB" dirty="0"/>
                            <a:t>Frequency</a:t>
                          </a:r>
                        </a:p>
                      </a:txBody>
                      <a:tcPr/>
                    </a:tc>
                    <a:tc>
                      <a:txBody>
                        <a:bodyPr/>
                        <a:lstStyle/>
                        <a:p>
                          <a:endParaRPr lang="en-GB" dirty="0"/>
                        </a:p>
                      </a:txBody>
                      <a:tcPr/>
                    </a:tc>
                    <a:extLst>
                      <a:ext uri="{0D108BD9-81ED-4DB2-BD59-A6C34878D82A}">
                        <a16:rowId xmlns:a16="http://schemas.microsoft.com/office/drawing/2014/main" val="10000"/>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0≤</m:t>
                                </m:r>
                                <m:r>
                                  <m:rPr>
                                    <m:sty m:val="p"/>
                                  </m:rPr>
                                  <a:rPr lang="en-GB" b="0" i="0" smtClean="0">
                                    <a:latin typeface="Cambria Math"/>
                                  </a:rPr>
                                  <m:t>a</m:t>
                                </m:r>
                                <m:r>
                                  <a:rPr lang="en-GB" smtClean="0">
                                    <a:latin typeface="Cambria Math"/>
                                  </a:rPr>
                                  <m:t>&lt;</m:t>
                                </m:r>
                                <m:r>
                                  <a:rPr lang="en-GB" b="0" i="0" smtClean="0">
                                    <a:latin typeface="Cambria Math"/>
                                  </a:rPr>
                                  <m:t>100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a:rPr>
                                  <m:t>40</m:t>
                                </m:r>
                              </m:oMath>
                            </m:oMathPara>
                          </a14:m>
                          <a:endParaRPr lang="en-GB" dirty="0"/>
                        </a:p>
                      </a:txBody>
                      <a:tcPr/>
                    </a:tc>
                    <a:tc>
                      <a:txBody>
                        <a:bodyPr/>
                        <a:lstStyle/>
                        <a:p>
                          <a:endParaRPr lang="en-GB" dirty="0"/>
                        </a:p>
                      </a:txBody>
                      <a:tcPr/>
                    </a:tc>
                    <a:extLst>
                      <a:ext uri="{0D108BD9-81ED-4DB2-BD59-A6C34878D82A}">
                        <a16:rowId xmlns:a16="http://schemas.microsoft.com/office/drawing/2014/main" val="10001"/>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1</m:t>
                                </m:r>
                                <m:r>
                                  <a:rPr lang="en-GB" b="0" i="0" smtClean="0">
                                    <a:latin typeface="Cambria Math"/>
                                  </a:rPr>
                                  <m:t>00</m:t>
                                </m:r>
                                <m:r>
                                  <a:rPr lang="en-GB" smtClean="0">
                                    <a:latin typeface="Cambria Math"/>
                                  </a:rPr>
                                  <m:t>≤</m:t>
                                </m:r>
                                <m:r>
                                  <m:rPr>
                                    <m:sty m:val="p"/>
                                  </m:rPr>
                                  <a:rPr lang="en-GB" b="0" i="0" smtClean="0">
                                    <a:latin typeface="Cambria Math"/>
                                  </a:rPr>
                                  <m:t>a</m:t>
                                </m:r>
                                <m:r>
                                  <a:rPr lang="en-GB" smtClean="0">
                                    <a:latin typeface="Cambria Math"/>
                                  </a:rPr>
                                  <m:t>&lt;</m:t>
                                </m:r>
                                <m:r>
                                  <a:rPr lang="en-GB" b="0" i="0" smtClean="0">
                                    <a:latin typeface="Cambria Math"/>
                                  </a:rPr>
                                  <m:t>400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a:rPr>
                                  <m:t>24</m:t>
                                </m:r>
                              </m:oMath>
                            </m:oMathPara>
                          </a14:m>
                          <a:endParaRPr lang="en-GB" dirty="0"/>
                        </a:p>
                      </a:txBody>
                      <a:tcPr/>
                    </a:tc>
                    <a:tc>
                      <a:txBody>
                        <a:bodyPr/>
                        <a:lstStyle/>
                        <a:p>
                          <a:endParaRPr lang="en-GB" dirty="0"/>
                        </a:p>
                      </a:txBody>
                      <a:tcPr/>
                    </a:tc>
                    <a:extLst>
                      <a:ext uri="{0D108BD9-81ED-4DB2-BD59-A6C34878D82A}">
                        <a16:rowId xmlns:a16="http://schemas.microsoft.com/office/drawing/2014/main" val="10002"/>
                      </a:ext>
                    </a:extLst>
                  </a:tr>
                  <a:tr h="370840">
                    <a:tc>
                      <a:txBody>
                        <a:bodyPr/>
                        <a:lstStyle/>
                        <a:p>
                          <a:pPr/>
                          <a14:m>
                            <m:oMathPara xmlns:m="http://schemas.openxmlformats.org/officeDocument/2006/math">
                              <m:oMathParaPr>
                                <m:jc m:val="centerGroup"/>
                              </m:oMathParaPr>
                              <m:oMath xmlns:m="http://schemas.openxmlformats.org/officeDocument/2006/math">
                                <m:r>
                                  <a:rPr lang="en-GB" smtClean="0">
                                    <a:latin typeface="Cambria Math"/>
                                  </a:rPr>
                                  <m:t>4</m:t>
                                </m:r>
                                <m:r>
                                  <a:rPr lang="en-GB" b="0" i="0" smtClean="0">
                                    <a:latin typeface="Cambria Math"/>
                                  </a:rPr>
                                  <m:t>00</m:t>
                                </m:r>
                                <m:r>
                                  <a:rPr lang="en-GB" smtClean="0">
                                    <a:latin typeface="Cambria Math"/>
                                  </a:rPr>
                                  <m:t>≤</m:t>
                                </m:r>
                                <m:r>
                                  <m:rPr>
                                    <m:sty m:val="p"/>
                                  </m:rPr>
                                  <a:rPr lang="en-GB" b="0" i="0" smtClean="0">
                                    <a:latin typeface="Cambria Math"/>
                                  </a:rPr>
                                  <m:t>a</m:t>
                                </m:r>
                                <m:r>
                                  <a:rPr lang="en-GB" smtClean="0">
                                    <a:latin typeface="Cambria Math"/>
                                  </a:rPr>
                                  <m:t>&lt;</m:t>
                                </m:r>
                                <m:r>
                                  <a:rPr lang="en-GB" b="0" i="0" smtClean="0">
                                    <a:latin typeface="Cambria Math"/>
                                  </a:rPr>
                                  <m:t>100</m:t>
                                </m:r>
                                <m:r>
                                  <a:rPr lang="en-GB" smtClean="0">
                                    <a:latin typeface="Cambria Math"/>
                                  </a:rPr>
                                  <m:t>0</m:t>
                                </m:r>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a:rPr>
                                  <m:t>5</m:t>
                                </m:r>
                              </m:oMath>
                            </m:oMathPara>
                          </a14:m>
                          <a:endParaRPr lang="en-GB" dirty="0"/>
                        </a:p>
                      </a:txBody>
                      <a:tcPr/>
                    </a:tc>
                    <a:tc>
                      <a:txBody>
                        <a:bodyPr/>
                        <a:lstStyle/>
                        <a:p>
                          <a:endParaRPr lang="en-GB" dirty="0"/>
                        </a:p>
                      </a:txBody>
                      <a:tcPr/>
                    </a:tc>
                    <a:extLst>
                      <a:ext uri="{0D108BD9-81ED-4DB2-BD59-A6C34878D82A}">
                        <a16:rowId xmlns:a16="http://schemas.microsoft.com/office/drawing/2014/main" val="10003"/>
                      </a:ext>
                    </a:extLst>
                  </a:tr>
                  <a:tr h="370840">
                    <a:tc>
                      <a:txBody>
                        <a:bodyPr/>
                        <a:lstStyle/>
                        <a:p>
                          <a:endParaRPr lang="en-GB" dirty="0"/>
                        </a:p>
                      </a:txBody>
                      <a:tcPr/>
                    </a:tc>
                    <a:tc>
                      <a:txBody>
                        <a:bodyPr/>
                        <a:lstStyle/>
                        <a:p>
                          <a:endParaRPr lang="en-GB" dirty="0"/>
                        </a:p>
                      </a:txBody>
                      <a:tcPr/>
                    </a:tc>
                    <a:tc>
                      <a:txBody>
                        <a:bodyPr/>
                        <a:lstStyle/>
                        <a:p>
                          <a:endParaRPr lang="en-GB" dirty="0"/>
                        </a:p>
                      </a:txBody>
                      <a:tcPr/>
                    </a:tc>
                    <a:extLst>
                      <a:ext uri="{0D108BD9-81ED-4DB2-BD59-A6C34878D82A}">
                        <a16:rowId xmlns:a16="http://schemas.microsoft.com/office/drawing/2014/main" val="10004"/>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2421170983"/>
                  </p:ext>
                </p:extLst>
              </p:nvPr>
            </p:nvGraphicFramePr>
            <p:xfrm>
              <a:off x="322787" y="2783989"/>
              <a:ext cx="4354095" cy="1854200"/>
            </p:xfrm>
            <a:graphic>
              <a:graphicData uri="http://schemas.openxmlformats.org/drawingml/2006/table">
                <a:tbl>
                  <a:tblPr firstRow="1" bandRow="1">
                    <a:tableStyleId>{073A0DAA-6AF3-43AB-8588-CEC1D06C72B9}</a:tableStyleId>
                  </a:tblPr>
                  <a:tblGrid>
                    <a:gridCol w="1994726"/>
                    <a:gridCol w="1216978"/>
                    <a:gridCol w="1142391"/>
                  </a:tblGrid>
                  <a:tr h="370840">
                    <a:tc>
                      <a:txBody>
                        <a:bodyPr/>
                        <a:lstStyle/>
                        <a:p>
                          <a:r>
                            <a:rPr lang="en-GB" dirty="0" smtClean="0"/>
                            <a:t>Age of rock</a:t>
                          </a:r>
                          <a:r>
                            <a:rPr lang="en-GB" baseline="0" dirty="0" smtClean="0"/>
                            <a:t> (years)</a:t>
                          </a:r>
                          <a:endParaRPr lang="en-GB" dirty="0"/>
                        </a:p>
                      </a:txBody>
                      <a:tcPr/>
                    </a:tc>
                    <a:tc>
                      <a:txBody>
                        <a:bodyPr/>
                        <a:lstStyle/>
                        <a:p>
                          <a:r>
                            <a:rPr lang="en-GB" dirty="0" smtClean="0"/>
                            <a:t>Frequency</a:t>
                          </a:r>
                          <a:endParaRPr lang="en-GB" dirty="0"/>
                        </a:p>
                      </a:txBody>
                      <a:tcPr/>
                    </a:tc>
                    <a:tc>
                      <a:txBody>
                        <a:bodyPr/>
                        <a:lstStyle/>
                        <a:p>
                          <a:endParaRPr lang="en-GB" dirty="0"/>
                        </a:p>
                      </a:txBody>
                      <a:tcPr/>
                    </a:tc>
                  </a:tr>
                  <a:tr h="370840">
                    <a:tc>
                      <a:txBody>
                        <a:bodyPr/>
                        <a:lstStyle/>
                        <a:p>
                          <a:endParaRPr lang="en-US"/>
                        </a:p>
                      </a:txBody>
                      <a:tcPr>
                        <a:blipFill rotWithShape="0">
                          <a:blip r:embed="rId3"/>
                          <a:stretch>
                            <a:fillRect l="-305" t="-108197" r="-119512" b="-303279"/>
                          </a:stretch>
                        </a:blipFill>
                      </a:tcPr>
                    </a:tc>
                    <a:tc>
                      <a:txBody>
                        <a:bodyPr/>
                        <a:lstStyle/>
                        <a:p>
                          <a:endParaRPr lang="en-US"/>
                        </a:p>
                      </a:txBody>
                      <a:tcPr>
                        <a:blipFill rotWithShape="0">
                          <a:blip r:embed="rId3"/>
                          <a:stretch>
                            <a:fillRect l="-164500" t="-108197" r="-96000" b="-303279"/>
                          </a:stretch>
                        </a:blipFill>
                      </a:tcPr>
                    </a:tc>
                    <a:tc>
                      <a:txBody>
                        <a:bodyPr/>
                        <a:lstStyle/>
                        <a:p>
                          <a:pPr/>
                          <a:endParaRPr lang="en-GB" dirty="0"/>
                        </a:p>
                      </a:txBody>
                      <a:tcPr/>
                    </a:tc>
                  </a:tr>
                  <a:tr h="370840">
                    <a:tc>
                      <a:txBody>
                        <a:bodyPr/>
                        <a:lstStyle/>
                        <a:p>
                          <a:endParaRPr lang="en-US"/>
                        </a:p>
                      </a:txBody>
                      <a:tcPr>
                        <a:blipFill rotWithShape="0">
                          <a:blip r:embed="rId3"/>
                          <a:stretch>
                            <a:fillRect l="-305" t="-208197" r="-119512" b="-203279"/>
                          </a:stretch>
                        </a:blipFill>
                      </a:tcPr>
                    </a:tc>
                    <a:tc>
                      <a:txBody>
                        <a:bodyPr/>
                        <a:lstStyle/>
                        <a:p>
                          <a:endParaRPr lang="en-US"/>
                        </a:p>
                      </a:txBody>
                      <a:tcPr>
                        <a:blipFill rotWithShape="0">
                          <a:blip r:embed="rId3"/>
                          <a:stretch>
                            <a:fillRect l="-164500" t="-208197" r="-96000" b="-203279"/>
                          </a:stretch>
                        </a:blipFill>
                      </a:tcPr>
                    </a:tc>
                    <a:tc>
                      <a:txBody>
                        <a:bodyPr/>
                        <a:lstStyle/>
                        <a:p>
                          <a:pPr/>
                          <a:endParaRPr lang="en-GB" dirty="0"/>
                        </a:p>
                      </a:txBody>
                      <a:tcPr/>
                    </a:tc>
                  </a:tr>
                  <a:tr h="370840">
                    <a:tc>
                      <a:txBody>
                        <a:bodyPr/>
                        <a:lstStyle/>
                        <a:p>
                          <a:endParaRPr lang="en-US"/>
                        </a:p>
                      </a:txBody>
                      <a:tcPr>
                        <a:blipFill rotWithShape="0">
                          <a:blip r:embed="rId3"/>
                          <a:stretch>
                            <a:fillRect l="-305" t="-308197" r="-119512" b="-103279"/>
                          </a:stretch>
                        </a:blipFill>
                      </a:tcPr>
                    </a:tc>
                    <a:tc>
                      <a:txBody>
                        <a:bodyPr/>
                        <a:lstStyle/>
                        <a:p>
                          <a:endParaRPr lang="en-US"/>
                        </a:p>
                      </a:txBody>
                      <a:tcPr>
                        <a:blipFill rotWithShape="0">
                          <a:blip r:embed="rId3"/>
                          <a:stretch>
                            <a:fillRect l="-164500" t="-308197" r="-96000" b="-103279"/>
                          </a:stretch>
                        </a:blipFill>
                      </a:tcPr>
                    </a:tc>
                    <a:tc>
                      <a:txBody>
                        <a:bodyPr/>
                        <a:lstStyle/>
                        <a:p>
                          <a:pPr/>
                          <a:endParaRPr lang="en-GB" dirty="0"/>
                        </a:p>
                      </a:txBody>
                      <a:tcPr/>
                    </a:tc>
                  </a:tr>
                  <a:tr h="370840">
                    <a:tc>
                      <a:txBody>
                        <a:bodyPr/>
                        <a:lstStyle/>
                        <a:p>
                          <a:pPr/>
                          <a:endParaRPr lang="en-GB" dirty="0"/>
                        </a:p>
                      </a:txBody>
                      <a:tcPr/>
                    </a:tc>
                    <a:tc>
                      <a:txBody>
                        <a:bodyPr/>
                        <a:lstStyle/>
                        <a:p>
                          <a:pPr/>
                          <a:endParaRPr lang="en-GB" dirty="0"/>
                        </a:p>
                      </a:txBody>
                      <a:tcPr/>
                    </a:tc>
                    <a:tc>
                      <a:txBody>
                        <a:bodyPr/>
                        <a:lstStyle/>
                        <a:p>
                          <a:pPr/>
                          <a:endParaRPr lang="en-GB" dirty="0"/>
                        </a:p>
                      </a:txBody>
                      <a:tcPr/>
                    </a:tc>
                  </a:tr>
                </a:tbl>
              </a:graphicData>
            </a:graphic>
          </p:graphicFrame>
        </mc:Fallback>
      </mc:AlternateContent>
      <p:grpSp>
        <p:nvGrpSpPr>
          <p:cNvPr id="3" name="Group 2"/>
          <p:cNvGrpSpPr/>
          <p:nvPr/>
        </p:nvGrpSpPr>
        <p:grpSpPr>
          <a:xfrm>
            <a:off x="0" y="0"/>
            <a:ext cx="9143074" cy="599127"/>
            <a:chOff x="0" y="13335"/>
            <a:chExt cx="9144218" cy="599127"/>
          </a:xfrm>
        </p:grpSpPr>
        <p:sp>
          <p:nvSpPr>
            <p:cNvPr id="4"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Test Your Understanding</a:t>
              </a:r>
            </a:p>
          </p:txBody>
        </p:sp>
        <p:cxnSp>
          <p:nvCxnSpPr>
            <p:cNvPr id="5" name="Straight Connector 4"/>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6" name="TextBox 5"/>
              <p:cNvSpPr txBox="1"/>
              <p:nvPr/>
            </p:nvSpPr>
            <p:spPr>
              <a:xfrm>
                <a:off x="106842" y="4958139"/>
                <a:ext cx="4536504" cy="61831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GB" b="0" i="1" smtClean="0">
                          <a:latin typeface="Cambria Math"/>
                        </a:rPr>
                        <m:t>𝐸𝑠𝑡𝑖𝑚𝑎𝑡𝑒</m:t>
                      </m:r>
                      <m:r>
                        <a:rPr lang="en-GB" b="0" i="1" smtClean="0">
                          <a:latin typeface="Cambria Math"/>
                        </a:rPr>
                        <m:t> </m:t>
                      </m:r>
                      <m:r>
                        <a:rPr lang="en-GB" b="0" i="1" smtClean="0">
                          <a:latin typeface="Cambria Math"/>
                        </a:rPr>
                        <m:t>𝑜𝑓</m:t>
                      </m:r>
                      <m:r>
                        <a:rPr lang="en-GB" b="0" i="1" smtClean="0">
                          <a:latin typeface="Cambria Math"/>
                        </a:rPr>
                        <m:t> </m:t>
                      </m:r>
                      <m:r>
                        <a:rPr lang="en-GB" b="0" i="1" smtClean="0">
                          <a:latin typeface="Cambria Math"/>
                        </a:rPr>
                        <m:t>𝑚𝑒𝑎𝑛</m:t>
                      </m:r>
                      <m:r>
                        <a:rPr lang="en-GB" b="0" i="1" smtClean="0">
                          <a:latin typeface="Cambria Math"/>
                        </a:rPr>
                        <m:t>=</m:t>
                      </m:r>
                      <m:f>
                        <m:fPr>
                          <m:ctrlPr>
                            <a:rPr lang="en-GB" b="0" i="1" smtClean="0">
                              <a:latin typeface="Cambria Math" panose="02040503050406030204" pitchFamily="18" charset="0"/>
                            </a:rPr>
                          </m:ctrlPr>
                        </m:fPr>
                        <m:num>
                          <m:r>
                            <a:rPr lang="en-GB" b="0" i="1" smtClean="0">
                              <a:latin typeface="Cambria Math"/>
                            </a:rPr>
                            <m:t>11500</m:t>
                          </m:r>
                        </m:num>
                        <m:den>
                          <m:r>
                            <a:rPr lang="en-GB" b="0" i="1" smtClean="0">
                              <a:latin typeface="Cambria Math"/>
                            </a:rPr>
                            <m:t>69</m:t>
                          </m:r>
                        </m:den>
                      </m:f>
                      <m:r>
                        <a:rPr lang="en-GB" b="0" i="1" smtClean="0">
                          <a:latin typeface="Cambria Math"/>
                        </a:rPr>
                        <m:t>=166.7 </m:t>
                      </m:r>
                      <m:r>
                        <a:rPr lang="en-GB" b="0" i="1" smtClean="0">
                          <a:latin typeface="Cambria Math"/>
                        </a:rPr>
                        <m:t>𝑦𝑒𝑎𝑟𝑠</m:t>
                      </m:r>
                    </m:oMath>
                  </m:oMathPara>
                </a14:m>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106842" y="4958139"/>
                <a:ext cx="4536504" cy="618311"/>
              </a:xfrm>
              <a:prstGeom prst="rect">
                <a:avLst/>
              </a:prstGeom>
              <a:blipFill rotWithShape="1">
                <a:blip r:embed="rId4"/>
                <a:stretch>
                  <a:fillRect/>
                </a:stretch>
              </a:blipFill>
            </p:spPr>
            <p:txBody>
              <a:bodyPr/>
              <a:lstStyle/>
              <a:p>
                <a:r>
                  <a:rPr lang="en-GB">
                    <a:noFill/>
                  </a:rPr>
                  <a:t> </a:t>
                </a:r>
              </a:p>
            </p:txBody>
          </p:sp>
        </mc:Fallback>
      </mc:AlternateContent>
      <p:sp>
        <p:nvSpPr>
          <p:cNvPr id="9" name="Rectangle 8"/>
          <p:cNvSpPr/>
          <p:nvPr/>
        </p:nvSpPr>
        <p:spPr>
          <a:xfrm>
            <a:off x="2388743" y="4918847"/>
            <a:ext cx="2220028" cy="63528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11" name="TextBox 10"/>
              <p:cNvSpPr txBox="1"/>
              <p:nvPr/>
            </p:nvSpPr>
            <p:spPr>
              <a:xfrm>
                <a:off x="5124524" y="1723277"/>
                <a:ext cx="3994792" cy="3382721"/>
              </a:xfrm>
              <a:prstGeom prst="rect">
                <a:avLst/>
              </a:prstGeom>
              <a:noFill/>
            </p:spPr>
            <p:txBody>
              <a:bodyPr wrap="square" rtlCol="0">
                <a:spAutoFit/>
              </a:bodyPr>
              <a:lstStyle/>
              <a:p>
                <a:r>
                  <a:rPr lang="en-GB" dirty="0"/>
                  <a:t>There are 25 people in a room who do 10 GCSEs and 5 people who do 12. What is the average number of GCSEs taken?</a:t>
                </a:r>
              </a:p>
              <a:p>
                <a:endParaRPr lang="en-GB" dirty="0"/>
              </a:p>
              <a:p>
                <a:pPr/>
                <a14:m>
                  <m:oMathPara xmlns:m="http://schemas.openxmlformats.org/officeDocument/2006/math">
                    <m:oMathParaPr>
                      <m:jc m:val="left"/>
                    </m:oMathParaPr>
                    <m:oMath xmlns:m="http://schemas.openxmlformats.org/officeDocument/2006/math">
                      <m:r>
                        <a:rPr lang="en-GB" b="1" i="1" smtClean="0">
                          <a:latin typeface="Cambria Math" panose="02040503050406030204" pitchFamily="18" charset="0"/>
                        </a:rPr>
                        <m:t>𝑻𝒐𝒕𝒂𝒍</m:t>
                      </m:r>
                      <m:r>
                        <a:rPr lang="en-GB" b="1" i="1" smtClean="0">
                          <a:latin typeface="Cambria Math" panose="02040503050406030204" pitchFamily="18" charset="0"/>
                        </a:rPr>
                        <m:t> </m:t>
                      </m:r>
                      <m:r>
                        <a:rPr lang="en-GB" b="1" i="1" smtClean="0">
                          <a:latin typeface="Cambria Math" panose="02040503050406030204" pitchFamily="18" charset="0"/>
                        </a:rPr>
                        <m:t>𝑮𝑪𝑺𝑬𝒔</m:t>
                      </m:r>
                    </m:oMath>
                    <m:oMath xmlns:m="http://schemas.openxmlformats.org/officeDocument/2006/math">
                      <m:r>
                        <a:rPr lang="en-GB" b="1" i="1" smtClean="0">
                          <a:latin typeface="Cambria Math" panose="02040503050406030204" pitchFamily="18" charset="0"/>
                        </a:rPr>
                        <m:t>=</m:t>
                      </m:r>
                      <m:d>
                        <m:dPr>
                          <m:ctrlPr>
                            <a:rPr lang="en-GB" b="1" i="1" smtClean="0">
                              <a:latin typeface="Cambria Math" panose="02040503050406030204" pitchFamily="18" charset="0"/>
                            </a:rPr>
                          </m:ctrlPr>
                        </m:dPr>
                        <m:e>
                          <m:r>
                            <a:rPr lang="en-GB" b="1" i="1" smtClean="0">
                              <a:latin typeface="Cambria Math" panose="02040503050406030204" pitchFamily="18" charset="0"/>
                            </a:rPr>
                            <m:t>𝟐𝟓</m:t>
                          </m:r>
                          <m:r>
                            <a:rPr lang="en-GB" b="1" i="1" smtClean="0">
                              <a:latin typeface="Cambria Math" panose="02040503050406030204" pitchFamily="18" charset="0"/>
                            </a:rPr>
                            <m:t>×</m:t>
                          </m:r>
                          <m:r>
                            <a:rPr lang="en-GB" b="1" i="1" smtClean="0">
                              <a:latin typeface="Cambria Math" panose="02040503050406030204" pitchFamily="18" charset="0"/>
                            </a:rPr>
                            <m:t>𝟏𝟎</m:t>
                          </m:r>
                        </m:e>
                      </m:d>
                      <m:r>
                        <a:rPr lang="en-GB" b="1" i="1" smtClean="0">
                          <a:latin typeface="Cambria Math" panose="02040503050406030204" pitchFamily="18" charset="0"/>
                        </a:rPr>
                        <m:t>+</m:t>
                      </m:r>
                      <m:d>
                        <m:dPr>
                          <m:ctrlPr>
                            <a:rPr lang="en-GB" b="1" i="1" smtClean="0">
                              <a:latin typeface="Cambria Math" panose="02040503050406030204" pitchFamily="18" charset="0"/>
                            </a:rPr>
                          </m:ctrlPr>
                        </m:dPr>
                        <m:e>
                          <m:r>
                            <a:rPr lang="en-GB" b="1" i="1" smtClean="0">
                              <a:latin typeface="Cambria Math" panose="02040503050406030204" pitchFamily="18" charset="0"/>
                            </a:rPr>
                            <m:t>𝟓</m:t>
                          </m:r>
                          <m:r>
                            <a:rPr lang="en-GB" b="1" i="1" smtClean="0">
                              <a:latin typeface="Cambria Math" panose="02040503050406030204" pitchFamily="18" charset="0"/>
                            </a:rPr>
                            <m:t>×</m:t>
                          </m:r>
                          <m:r>
                            <a:rPr lang="en-GB" b="1" i="1" smtClean="0">
                              <a:latin typeface="Cambria Math" panose="02040503050406030204" pitchFamily="18" charset="0"/>
                            </a:rPr>
                            <m:t>𝟏𝟐</m:t>
                          </m:r>
                        </m:e>
                      </m:d>
                      <m:r>
                        <a:rPr lang="en-GB" b="1" i="1" smtClean="0">
                          <a:latin typeface="Cambria Math" panose="02040503050406030204" pitchFamily="18" charset="0"/>
                        </a:rPr>
                        <m:t>=</m:t>
                      </m:r>
                      <m:r>
                        <a:rPr lang="en-GB" b="1" i="1" smtClean="0">
                          <a:latin typeface="Cambria Math" panose="02040503050406030204" pitchFamily="18" charset="0"/>
                        </a:rPr>
                        <m:t>𝟑𝟏𝟎</m:t>
                      </m:r>
                    </m:oMath>
                  </m:oMathPara>
                </a14:m>
                <a:endParaRPr lang="en-GB" b="1" dirty="0"/>
              </a:p>
              <a:p>
                <a:endParaRPr lang="en-GB" b="1" dirty="0"/>
              </a:p>
              <a:p>
                <a:pPr/>
                <a14:m>
                  <m:oMathPara xmlns:m="http://schemas.openxmlformats.org/officeDocument/2006/math">
                    <m:oMathParaPr>
                      <m:jc m:val="left"/>
                    </m:oMathParaPr>
                    <m:oMath xmlns:m="http://schemas.openxmlformats.org/officeDocument/2006/math">
                      <m:r>
                        <a:rPr lang="en-GB" b="1" i="1" smtClean="0">
                          <a:latin typeface="Cambria Math" panose="02040503050406030204" pitchFamily="18" charset="0"/>
                        </a:rPr>
                        <m:t>𝑻𝒐𝒕𝒂𝒍</m:t>
                      </m:r>
                      <m:r>
                        <a:rPr lang="en-GB" b="1" i="1" smtClean="0">
                          <a:latin typeface="Cambria Math" panose="02040503050406030204" pitchFamily="18" charset="0"/>
                        </a:rPr>
                        <m:t> </m:t>
                      </m:r>
                      <m:r>
                        <a:rPr lang="en-GB" b="1" i="1" smtClean="0">
                          <a:latin typeface="Cambria Math" panose="02040503050406030204" pitchFamily="18" charset="0"/>
                        </a:rPr>
                        <m:t>𝒑𝒆𝒐𝒑𝒍𝒆</m:t>
                      </m:r>
                      <m:r>
                        <a:rPr lang="en-GB" b="1" i="1" smtClean="0">
                          <a:latin typeface="Cambria Math" panose="02040503050406030204" pitchFamily="18" charset="0"/>
                        </a:rPr>
                        <m:t>=</m:t>
                      </m:r>
                      <m:r>
                        <a:rPr lang="en-GB" b="1" i="1" smtClean="0">
                          <a:latin typeface="Cambria Math" panose="02040503050406030204" pitchFamily="18" charset="0"/>
                        </a:rPr>
                        <m:t>𝟑𝟎</m:t>
                      </m:r>
                    </m:oMath>
                  </m:oMathPara>
                </a14:m>
                <a:endParaRPr lang="en-GB" b="1" dirty="0"/>
              </a:p>
              <a:p>
                <a:endParaRPr lang="en-GB" b="1" dirty="0"/>
              </a:p>
              <a:p>
                <a14:m>
                  <m:oMath xmlns:m="http://schemas.openxmlformats.org/officeDocument/2006/math">
                    <m:r>
                      <a:rPr lang="en-GB" b="1" i="1" smtClean="0">
                        <a:latin typeface="Cambria Math" panose="02040503050406030204" pitchFamily="18" charset="0"/>
                      </a:rPr>
                      <m:t>𝑴𝒆𝒂𝒏</m:t>
                    </m:r>
                    <m:r>
                      <a:rPr lang="en-GB" b="1" i="1" smtClean="0">
                        <a:latin typeface="Cambria Math" panose="02040503050406030204" pitchFamily="18" charset="0"/>
                      </a:rPr>
                      <m:t>=</m:t>
                    </m:r>
                    <m:f>
                      <m:fPr>
                        <m:ctrlPr>
                          <a:rPr lang="en-GB" b="1" i="1" smtClean="0">
                            <a:latin typeface="Cambria Math" panose="02040503050406030204" pitchFamily="18" charset="0"/>
                          </a:rPr>
                        </m:ctrlPr>
                      </m:fPr>
                      <m:num>
                        <m:r>
                          <a:rPr lang="en-GB" b="1" i="1" smtClean="0">
                            <a:latin typeface="Cambria Math" panose="02040503050406030204" pitchFamily="18" charset="0"/>
                          </a:rPr>
                          <m:t>𝟑𝟏𝟎</m:t>
                        </m:r>
                      </m:num>
                      <m:den>
                        <m:r>
                          <a:rPr lang="en-GB" b="1" i="1" smtClean="0">
                            <a:latin typeface="Cambria Math" panose="02040503050406030204" pitchFamily="18" charset="0"/>
                          </a:rPr>
                          <m:t>𝟑𝟎</m:t>
                        </m:r>
                      </m:den>
                    </m:f>
                    <m:r>
                      <a:rPr lang="en-GB" b="1" i="1" smtClean="0">
                        <a:latin typeface="Cambria Math" panose="02040503050406030204" pitchFamily="18" charset="0"/>
                      </a:rPr>
                      <m:t>=</m:t>
                    </m:r>
                    <m:r>
                      <a:rPr lang="en-GB" b="1" i="1" smtClean="0">
                        <a:latin typeface="Cambria Math" panose="02040503050406030204" pitchFamily="18" charset="0"/>
                      </a:rPr>
                      <m:t>𝟏𝟎</m:t>
                    </m:r>
                    <m:r>
                      <a:rPr lang="en-GB" b="1" i="1" smtClean="0">
                        <a:latin typeface="Cambria Math" panose="02040503050406030204" pitchFamily="18" charset="0"/>
                      </a:rPr>
                      <m:t>.</m:t>
                    </m:r>
                    <m:r>
                      <a:rPr lang="en-GB" b="1" i="1" smtClean="0">
                        <a:latin typeface="Cambria Math" panose="02040503050406030204" pitchFamily="18" charset="0"/>
                      </a:rPr>
                      <m:t>𝟑𝟑</m:t>
                    </m:r>
                  </m:oMath>
                </a14:m>
                <a:r>
                  <a:rPr lang="en-GB" b="1" dirty="0"/>
                  <a:t> GCSEs</a:t>
                </a:r>
              </a:p>
              <a:p>
                <a:endParaRPr lang="en-GB" dirty="0"/>
              </a:p>
            </p:txBody>
          </p:sp>
        </mc:Choice>
        <mc:Fallback xmlns="">
          <p:sp>
            <p:nvSpPr>
              <p:cNvPr id="11" name="TextBox 10"/>
              <p:cNvSpPr txBox="1">
                <a:spLocks noRot="1" noChangeAspect="1" noMove="1" noResize="1" noEditPoints="1" noAdjustHandles="1" noChangeArrowheads="1" noChangeShapeType="1" noTextEdit="1"/>
              </p:cNvSpPr>
              <p:nvPr/>
            </p:nvSpPr>
            <p:spPr>
              <a:xfrm>
                <a:off x="5124524" y="1723277"/>
                <a:ext cx="3994792" cy="3382721"/>
              </a:xfrm>
              <a:prstGeom prst="rect">
                <a:avLst/>
              </a:prstGeom>
              <a:blipFill rotWithShape="0">
                <a:blip r:embed="rId5"/>
                <a:stretch>
                  <a:fillRect l="-1374" t="-1081" r="-1679"/>
                </a:stretch>
              </a:blipFill>
            </p:spPr>
            <p:txBody>
              <a:bodyPr/>
              <a:lstStyle/>
              <a:p>
                <a:r>
                  <a:rPr lang="en-GB">
                    <a:noFill/>
                  </a:rPr>
                  <a:t> </a:t>
                </a:r>
              </a:p>
            </p:txBody>
          </p:sp>
        </mc:Fallback>
      </mc:AlternateContent>
      <p:cxnSp>
        <p:nvCxnSpPr>
          <p:cNvPr id="13" name="Straight Connector 12"/>
          <p:cNvCxnSpPr/>
          <p:nvPr/>
        </p:nvCxnSpPr>
        <p:spPr>
          <a:xfrm>
            <a:off x="4932040" y="980728"/>
            <a:ext cx="0" cy="5184576"/>
          </a:xfrm>
          <a:prstGeom prst="line">
            <a:avLst/>
          </a:prstGeom>
        </p:spPr>
        <p:style>
          <a:lnRef idx="1">
            <a:schemeClr val="dk1"/>
          </a:lnRef>
          <a:fillRef idx="0">
            <a:schemeClr val="dk1"/>
          </a:fillRef>
          <a:effectRef idx="0">
            <a:schemeClr val="dk1"/>
          </a:effectRef>
          <a:fontRef idx="minor">
            <a:schemeClr val="tx1"/>
          </a:fontRef>
        </p:style>
      </p:cxnSp>
      <p:sp>
        <p:nvSpPr>
          <p:cNvPr id="16" name="Rectangle 15"/>
          <p:cNvSpPr/>
          <p:nvPr/>
        </p:nvSpPr>
        <p:spPr>
          <a:xfrm>
            <a:off x="5185958" y="2844006"/>
            <a:ext cx="3490497" cy="195314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55236758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8" restart="whenNotActive" fill="hold" evtFilter="cancelBubble" nodeType="interactiveSeq">
                <p:stCondLst>
                  <p:cond evt="onClick" delay="0">
                    <p:tgtEl>
                      <p:spTgt spid="16"/>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childTnLst>
        </p:cTn>
      </p:par>
    </p:tnLst>
    <p:bldLst>
      <p:bldP spid="9" grpId="0" animBg="1"/>
      <p:bldP spid="16"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Combining Means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323528" y="806157"/>
            <a:ext cx="8064896" cy="369332"/>
          </a:xfrm>
          <a:prstGeom prst="rect">
            <a:avLst/>
          </a:prstGeom>
          <a:noFill/>
        </p:spPr>
        <p:txBody>
          <a:bodyPr wrap="square" rtlCol="0">
            <a:spAutoFit/>
          </a:bodyPr>
          <a:lstStyle/>
          <a:p>
            <a:r>
              <a:rPr lang="en-GB" dirty="0"/>
              <a:t>We can use a similar approach when combining means.</a:t>
            </a:r>
          </a:p>
        </p:txBody>
      </p:sp>
      <p:sp>
        <p:nvSpPr>
          <p:cNvPr id="6" name="TextBox 5"/>
          <p:cNvSpPr txBox="1"/>
          <p:nvPr/>
        </p:nvSpPr>
        <p:spPr>
          <a:xfrm>
            <a:off x="467544" y="1628800"/>
            <a:ext cx="7632848" cy="923330"/>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Class 7SM, with 30 students, got an average of 60 marks in a maths test. </a:t>
            </a:r>
          </a:p>
          <a:p>
            <a:r>
              <a:rPr lang="en-GB" dirty="0"/>
              <a:t>Class 7XQ, with 25 students, got an average of 75 marks in the same maths test.</a:t>
            </a:r>
          </a:p>
          <a:p>
            <a:r>
              <a:rPr lang="en-GB" dirty="0"/>
              <a:t>What was the average mark across all students?</a:t>
            </a:r>
          </a:p>
        </p:txBody>
      </p:sp>
      <mc:AlternateContent xmlns:mc="http://schemas.openxmlformats.org/markup-compatibility/2006" xmlns:a14="http://schemas.microsoft.com/office/drawing/2010/main">
        <mc:Choice Requires="a14">
          <p:sp>
            <p:nvSpPr>
              <p:cNvPr id="8" name="Rectangle 7"/>
              <p:cNvSpPr/>
              <p:nvPr/>
            </p:nvSpPr>
            <p:spPr>
              <a:xfrm>
                <a:off x="2285428" y="2844006"/>
                <a:ext cx="4572000" cy="2003369"/>
              </a:xfrm>
              <a:prstGeom prst="rect">
                <a:avLst/>
              </a:prstGeom>
            </p:spPr>
            <p:txBody>
              <a:bodyPr>
                <a:spAutoFit/>
              </a:bodyPr>
              <a:lstStyle/>
              <a:p>
                <a:pPr/>
                <a14:m>
                  <m:oMathPara xmlns:m="http://schemas.openxmlformats.org/officeDocument/2006/math">
                    <m:oMathParaPr>
                      <m:jc m:val="left"/>
                    </m:oMathParaPr>
                    <m:oMath xmlns:m="http://schemas.openxmlformats.org/officeDocument/2006/math">
                      <m:r>
                        <a:rPr lang="en-GB" b="1" i="1">
                          <a:latin typeface="Cambria Math" panose="02040503050406030204" pitchFamily="18" charset="0"/>
                        </a:rPr>
                        <m:t>𝑻𝒐𝒕𝒂𝒍</m:t>
                      </m:r>
                      <m:r>
                        <a:rPr lang="en-GB" b="1" i="1">
                          <a:latin typeface="Cambria Math" panose="02040503050406030204" pitchFamily="18" charset="0"/>
                        </a:rPr>
                        <m:t> </m:t>
                      </m:r>
                      <m:r>
                        <a:rPr lang="en-GB" b="1" i="1">
                          <a:latin typeface="Cambria Math" panose="02040503050406030204" pitchFamily="18" charset="0"/>
                        </a:rPr>
                        <m:t>𝒎𝒂𝒓𝒌</m:t>
                      </m:r>
                      <m:r>
                        <a:rPr lang="en-GB" b="1" i="1">
                          <a:latin typeface="Cambria Math" panose="02040503050406030204" pitchFamily="18" charset="0"/>
                        </a:rPr>
                        <m:t>=</m:t>
                      </m:r>
                      <m:d>
                        <m:dPr>
                          <m:ctrlPr>
                            <a:rPr lang="en-GB" b="1" i="1">
                              <a:latin typeface="Cambria Math" panose="02040503050406030204" pitchFamily="18" charset="0"/>
                            </a:rPr>
                          </m:ctrlPr>
                        </m:dPr>
                        <m:e>
                          <m:r>
                            <a:rPr lang="en-GB" b="1" i="1">
                              <a:latin typeface="Cambria Math" panose="02040503050406030204" pitchFamily="18" charset="0"/>
                            </a:rPr>
                            <m:t>𝟑𝟎</m:t>
                          </m:r>
                          <m:r>
                            <a:rPr lang="en-GB" b="1" i="1">
                              <a:latin typeface="Cambria Math" panose="02040503050406030204" pitchFamily="18" charset="0"/>
                            </a:rPr>
                            <m:t>×</m:t>
                          </m:r>
                          <m:r>
                            <a:rPr lang="en-GB" b="1" i="1">
                              <a:latin typeface="Cambria Math" panose="02040503050406030204" pitchFamily="18" charset="0"/>
                            </a:rPr>
                            <m:t>𝟔𝟎</m:t>
                          </m:r>
                        </m:e>
                      </m:d>
                      <m:r>
                        <a:rPr lang="en-GB" b="1" i="1">
                          <a:latin typeface="Cambria Math" panose="02040503050406030204" pitchFamily="18" charset="0"/>
                        </a:rPr>
                        <m:t>+</m:t>
                      </m:r>
                      <m:d>
                        <m:dPr>
                          <m:ctrlPr>
                            <a:rPr lang="en-GB" b="1" i="1">
                              <a:latin typeface="Cambria Math" panose="02040503050406030204" pitchFamily="18" charset="0"/>
                            </a:rPr>
                          </m:ctrlPr>
                        </m:dPr>
                        <m:e>
                          <m:r>
                            <a:rPr lang="en-GB" b="1" i="1">
                              <a:latin typeface="Cambria Math" panose="02040503050406030204" pitchFamily="18" charset="0"/>
                            </a:rPr>
                            <m:t>𝟐𝟓</m:t>
                          </m:r>
                          <m:r>
                            <a:rPr lang="en-GB" b="1" i="1">
                              <a:latin typeface="Cambria Math" panose="02040503050406030204" pitchFamily="18" charset="0"/>
                            </a:rPr>
                            <m:t>×</m:t>
                          </m:r>
                          <m:r>
                            <a:rPr lang="en-GB" b="1" i="1">
                              <a:latin typeface="Cambria Math" panose="02040503050406030204" pitchFamily="18" charset="0"/>
                            </a:rPr>
                            <m:t>𝟕𝟓</m:t>
                          </m:r>
                        </m:e>
                      </m:d>
                    </m:oMath>
                    <m:oMath xmlns:m="http://schemas.openxmlformats.org/officeDocument/2006/math">
                      <m:r>
                        <a:rPr lang="en-GB" b="1">
                          <a:latin typeface="Cambria Math" panose="02040503050406030204" pitchFamily="18" charset="0"/>
                        </a:rPr>
                        <m:t>                         </m:t>
                      </m:r>
                      <m:r>
                        <a:rPr lang="en-GB" b="1" i="1">
                          <a:latin typeface="Cambria Math" panose="02040503050406030204" pitchFamily="18" charset="0"/>
                        </a:rPr>
                        <m:t>=</m:t>
                      </m:r>
                      <m:r>
                        <a:rPr lang="en-GB" b="1" i="1">
                          <a:latin typeface="Cambria Math" panose="02040503050406030204" pitchFamily="18" charset="0"/>
                        </a:rPr>
                        <m:t>𝟑𝟔𝟕𝟓</m:t>
                      </m:r>
                    </m:oMath>
                  </m:oMathPara>
                </a14:m>
                <a:endParaRPr lang="en-GB" b="1" dirty="0"/>
              </a:p>
              <a:p>
                <a:endParaRPr lang="en-GB" b="1" dirty="0"/>
              </a:p>
              <a:p>
                <a:pPr/>
                <a14:m>
                  <m:oMathPara xmlns:m="http://schemas.openxmlformats.org/officeDocument/2006/math">
                    <m:oMathParaPr>
                      <m:jc m:val="left"/>
                    </m:oMathParaPr>
                    <m:oMath xmlns:m="http://schemas.openxmlformats.org/officeDocument/2006/math">
                      <m:r>
                        <a:rPr lang="en-GB" b="1" i="1">
                          <a:latin typeface="Cambria Math" panose="02040503050406030204" pitchFamily="18" charset="0"/>
                        </a:rPr>
                        <m:t>𝑻𝒐𝒕𝒂𝒍</m:t>
                      </m:r>
                      <m:r>
                        <a:rPr lang="en-GB" b="1" i="1">
                          <a:latin typeface="Cambria Math" panose="02040503050406030204" pitchFamily="18" charset="0"/>
                        </a:rPr>
                        <m:t> </m:t>
                      </m:r>
                      <m:r>
                        <a:rPr lang="en-GB" b="1" i="1">
                          <a:latin typeface="Cambria Math" panose="02040503050406030204" pitchFamily="18" charset="0"/>
                        </a:rPr>
                        <m:t>𝒔𝒕𝒖𝒅𝒆𝒏𝒕𝒔</m:t>
                      </m:r>
                      <m:r>
                        <a:rPr lang="en-GB" b="1" i="1">
                          <a:latin typeface="Cambria Math" panose="02040503050406030204" pitchFamily="18" charset="0"/>
                        </a:rPr>
                        <m:t>=</m:t>
                      </m:r>
                      <m:r>
                        <a:rPr lang="en-GB" b="1" i="1">
                          <a:latin typeface="Cambria Math" panose="02040503050406030204" pitchFamily="18" charset="0"/>
                        </a:rPr>
                        <m:t>𝟓𝟓</m:t>
                      </m:r>
                    </m:oMath>
                  </m:oMathPara>
                </a14:m>
                <a:endParaRPr lang="en-GB" b="1" dirty="0"/>
              </a:p>
              <a:p>
                <a:endParaRPr lang="en-GB" b="1" dirty="0"/>
              </a:p>
              <a:p>
                <a:pPr/>
                <a14:m>
                  <m:oMathPara xmlns:m="http://schemas.openxmlformats.org/officeDocument/2006/math">
                    <m:oMathParaPr>
                      <m:jc m:val="left"/>
                    </m:oMathParaPr>
                    <m:oMath xmlns:m="http://schemas.openxmlformats.org/officeDocument/2006/math">
                      <m:r>
                        <a:rPr lang="en-GB" b="1" i="1">
                          <a:latin typeface="Cambria Math" panose="02040503050406030204" pitchFamily="18" charset="0"/>
                        </a:rPr>
                        <m:t>𝑴𝒆𝒂𝒏</m:t>
                      </m:r>
                      <m:r>
                        <a:rPr lang="en-GB" b="1" i="1">
                          <a:latin typeface="Cambria Math" panose="02040503050406030204" pitchFamily="18" charset="0"/>
                        </a:rPr>
                        <m:t>=</m:t>
                      </m:r>
                      <m:f>
                        <m:fPr>
                          <m:ctrlPr>
                            <a:rPr lang="en-GB" b="1" i="1">
                              <a:latin typeface="Cambria Math" panose="02040503050406030204" pitchFamily="18" charset="0"/>
                            </a:rPr>
                          </m:ctrlPr>
                        </m:fPr>
                        <m:num>
                          <m:r>
                            <a:rPr lang="en-GB" b="1" i="1">
                              <a:latin typeface="Cambria Math" panose="02040503050406030204" pitchFamily="18" charset="0"/>
                            </a:rPr>
                            <m:t>𝟑𝟔𝟕𝟓</m:t>
                          </m:r>
                        </m:num>
                        <m:den>
                          <m:r>
                            <a:rPr lang="en-GB" b="1" i="1">
                              <a:latin typeface="Cambria Math" panose="02040503050406030204" pitchFamily="18" charset="0"/>
                            </a:rPr>
                            <m:t>𝟓𝟓</m:t>
                          </m:r>
                        </m:den>
                      </m:f>
                      <m:r>
                        <a:rPr lang="en-GB" b="1" i="1">
                          <a:latin typeface="Cambria Math" panose="02040503050406030204" pitchFamily="18" charset="0"/>
                        </a:rPr>
                        <m:t>=</m:t>
                      </m:r>
                      <m:r>
                        <a:rPr lang="en-GB" b="1" i="1">
                          <a:latin typeface="Cambria Math" panose="02040503050406030204" pitchFamily="18" charset="0"/>
                        </a:rPr>
                        <m:t>𝟔𝟔</m:t>
                      </m:r>
                      <m:r>
                        <a:rPr lang="en-GB" b="1" i="1">
                          <a:latin typeface="Cambria Math" panose="02040503050406030204" pitchFamily="18" charset="0"/>
                        </a:rPr>
                        <m:t>.</m:t>
                      </m:r>
                      <m:r>
                        <a:rPr lang="en-GB" b="1" i="1">
                          <a:latin typeface="Cambria Math" panose="02040503050406030204" pitchFamily="18" charset="0"/>
                        </a:rPr>
                        <m:t>𝟖</m:t>
                      </m:r>
                    </m:oMath>
                  </m:oMathPara>
                </a14:m>
                <a:endParaRPr lang="en-GB" b="1" dirty="0"/>
              </a:p>
            </p:txBody>
          </p:sp>
        </mc:Choice>
        <mc:Fallback xmlns="">
          <p:sp>
            <p:nvSpPr>
              <p:cNvPr id="8" name="Rectangle 7"/>
              <p:cNvSpPr>
                <a:spLocks noRot="1" noChangeAspect="1" noMove="1" noResize="1" noEditPoints="1" noAdjustHandles="1" noChangeArrowheads="1" noChangeShapeType="1" noTextEdit="1"/>
              </p:cNvSpPr>
              <p:nvPr/>
            </p:nvSpPr>
            <p:spPr>
              <a:xfrm>
                <a:off x="2285428" y="2844006"/>
                <a:ext cx="4572000" cy="2003369"/>
              </a:xfrm>
              <a:prstGeom prst="rect">
                <a:avLst/>
              </a:prstGeom>
              <a:blipFill rotWithShape="0">
                <a:blip r:embed="rId2"/>
                <a:stretch>
                  <a:fillRect/>
                </a:stretch>
              </a:blipFill>
            </p:spPr>
            <p:txBody>
              <a:bodyPr/>
              <a:lstStyle/>
              <a:p>
                <a:r>
                  <a:rPr lang="en-GB">
                    <a:noFill/>
                  </a:rPr>
                  <a:t> </a:t>
                </a:r>
              </a:p>
            </p:txBody>
          </p:sp>
        </mc:Fallback>
      </mc:AlternateContent>
      <p:sp>
        <p:nvSpPr>
          <p:cNvPr id="7" name="Rectangle 6"/>
          <p:cNvSpPr/>
          <p:nvPr/>
        </p:nvSpPr>
        <p:spPr>
          <a:xfrm>
            <a:off x="2051720" y="2829128"/>
            <a:ext cx="4896544" cy="218404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85837890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7"/>
                                        </p:tgtEl>
                                      </p:cBhvr>
                                    </p:animEffect>
                                    <p:set>
                                      <p:cBhvr>
                                        <p:cTn id="7" dur="1" fill="hold">
                                          <p:stCondLst>
                                            <p:cond delay="499"/>
                                          </p:stCondLst>
                                        </p:cTn>
                                        <p:tgtEl>
                                          <p:spTgt spid="7"/>
                                        </p:tgtEl>
                                        <p:attrNameLst>
                                          <p:attrName>style.visibility</p:attrName>
                                        </p:attrNameLst>
                                      </p:cBhvr>
                                      <p:to>
                                        <p:strVal val="hidden"/>
                                      </p:to>
                                    </p:set>
                                  </p:childTnLst>
                                </p:cTn>
                              </p:par>
                            </p:childTnLst>
                          </p:cTn>
                        </p:par>
                      </p:childTnLst>
                    </p:cTn>
                  </p:par>
                </p:childTnLst>
              </p:cTn>
              <p:nextCondLst>
                <p:cond evt="onClick" delay="0">
                  <p:tgtEl>
                    <p:spTgt spid="7"/>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p:cNvSpPr txBox="1"/>
              <p:nvPr/>
            </p:nvSpPr>
            <p:spPr>
              <a:xfrm>
                <a:off x="4716016" y="783793"/>
                <a:ext cx="3960440" cy="5940088"/>
              </a:xfrm>
              <a:prstGeom prst="rect">
                <a:avLst/>
              </a:prstGeom>
              <a:noFill/>
            </p:spPr>
            <p:txBody>
              <a:bodyPr wrap="square" rtlCol="0">
                <a:spAutoFit/>
              </a:bodyPr>
              <a:lstStyle/>
              <a:p>
                <a:pPr lvl="0"/>
                <a:r>
                  <a:rPr lang="en-GB" sz="1600" dirty="0"/>
                  <a:t>Sam collects the weights </a:t>
                </a:r>
                <a:r>
                  <a:rPr lang="en-GB" sz="1600"/>
                  <a:t>of 15 </a:t>
                </a:r>
                <a:r>
                  <a:rPr lang="en-GB" sz="1600" dirty="0"/>
                  <a:t>squirrels and puts them into weight ranges. His data is presented below. Estimate the mean weight of a squirrel.</a:t>
                </a:r>
              </a:p>
              <a:p>
                <a:pPr lvl="0"/>
                <a:endParaRPr lang="en-GB" sz="1600" dirty="0"/>
              </a:p>
              <a:p>
                <a:pPr lvl="0"/>
                <a:endParaRPr lang="en-GB" sz="1600" dirty="0"/>
              </a:p>
              <a:p>
                <a:pPr lvl="0"/>
                <a14:m>
                  <m:oMathPara xmlns:m="http://schemas.openxmlformats.org/officeDocument/2006/math">
                    <m:oMathParaPr>
                      <m:jc m:val="centerGroup"/>
                    </m:oMathParaPr>
                    <m:oMath xmlns:m="http://schemas.openxmlformats.org/officeDocument/2006/math">
                      <m:r>
                        <a:rPr lang="en-GB" b="1" i="1" smtClean="0">
                          <a:latin typeface="Cambria Math"/>
                        </a:rPr>
                        <m:t>𝟏𝟖</m:t>
                      </m:r>
                      <m:r>
                        <a:rPr lang="en-GB" b="1" i="1" smtClean="0">
                          <a:latin typeface="Cambria Math"/>
                        </a:rPr>
                        <m:t>.</m:t>
                      </m:r>
                      <m:r>
                        <a:rPr lang="en-GB" b="1" i="1" smtClean="0">
                          <a:latin typeface="Cambria Math"/>
                        </a:rPr>
                        <m:t>𝟒</m:t>
                      </m:r>
                      <m:r>
                        <a:rPr lang="en-GB" b="1" i="1" smtClean="0">
                          <a:latin typeface="Cambria Math"/>
                        </a:rPr>
                        <m:t>𝒌𝒈</m:t>
                      </m:r>
                    </m:oMath>
                  </m:oMathPara>
                </a14:m>
                <a:endParaRPr lang="en-GB" b="1" dirty="0"/>
              </a:p>
              <a:p>
                <a:endParaRPr lang="en-GB" dirty="0"/>
              </a:p>
              <a:p>
                <a:r>
                  <a:rPr lang="en-GB" sz="1600" dirty="0"/>
                  <a:t>Miss Clarke values a number of pieces of artwork in the Tiffin School Vault.  The price ranges are summarised below. Estimate the average value of a piece of art in school.</a:t>
                </a:r>
              </a:p>
              <a:p>
                <a:endParaRPr lang="en-GB" sz="1600" dirty="0"/>
              </a:p>
              <a:p>
                <a:endParaRPr lang="en-GB" sz="1600" dirty="0"/>
              </a:p>
              <a:p>
                <a:endParaRPr lang="en-GB" sz="1600" dirty="0"/>
              </a:p>
              <a:p>
                <a:pPr lvl="0" algn="ctr"/>
                <a:r>
                  <a:rPr lang="en-GB" sz="1600" b="1" dirty="0"/>
                  <a:t>£5119.05</a:t>
                </a:r>
              </a:p>
              <a:p>
                <a:pPr lvl="0"/>
                <a:endParaRPr lang="en-GB" dirty="0"/>
              </a:p>
              <a:p>
                <a:r>
                  <a:rPr lang="en-GB" sz="1600" dirty="0"/>
                  <a:t>I record the times of 50 runners in a 10km race. Their times are summarised below. Determine their mean time in minutes.</a:t>
                </a:r>
              </a:p>
              <a:p>
                <a:pPr lvl="0"/>
                <a:endParaRPr lang="en-GB" dirty="0"/>
              </a:p>
              <a:p>
                <a:pPr lvl="0"/>
                <a:endParaRPr lang="en-GB" dirty="0"/>
              </a:p>
              <a:p>
                <a:pPr lvl="0" algn="ctr"/>
                <a:r>
                  <a:rPr lang="en-GB" sz="1600" b="1" dirty="0"/>
                  <a:t>44.85 minutes</a:t>
                </a:r>
              </a:p>
            </p:txBody>
          </p:sp>
        </mc:Choice>
        <mc:Fallback xmlns="">
          <p:sp>
            <p:nvSpPr>
              <p:cNvPr id="9" name="TextBox 8"/>
              <p:cNvSpPr txBox="1">
                <a:spLocks noRot="1" noChangeAspect="1" noMove="1" noResize="1" noEditPoints="1" noAdjustHandles="1" noChangeArrowheads="1" noChangeShapeType="1" noTextEdit="1"/>
              </p:cNvSpPr>
              <p:nvPr/>
            </p:nvSpPr>
            <p:spPr>
              <a:xfrm>
                <a:off x="4716016" y="783793"/>
                <a:ext cx="3960440" cy="5940088"/>
              </a:xfrm>
              <a:prstGeom prst="rect">
                <a:avLst/>
              </a:prstGeom>
              <a:blipFill rotWithShape="1">
                <a:blip r:embed="rId2"/>
                <a:stretch>
                  <a:fillRect l="-924" t="-308"/>
                </a:stretch>
              </a:blipFill>
            </p:spPr>
            <p:txBody>
              <a:bodyPr/>
              <a:lstStyle/>
              <a:p>
                <a:r>
                  <a:rPr lang="en-GB">
                    <a:noFill/>
                  </a:rPr>
                  <a:t> </a:t>
                </a:r>
              </a:p>
            </p:txBody>
          </p:sp>
        </mc:Fallback>
      </mc:AlternateContent>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5</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sp>
            <p:nvSpPr>
              <p:cNvPr id="6" name="TextBox 5"/>
              <p:cNvSpPr txBox="1"/>
              <p:nvPr/>
            </p:nvSpPr>
            <p:spPr>
              <a:xfrm>
                <a:off x="577528" y="722536"/>
                <a:ext cx="3456384" cy="5139869"/>
              </a:xfrm>
              <a:prstGeom prst="rect">
                <a:avLst/>
              </a:prstGeom>
              <a:noFill/>
            </p:spPr>
            <p:txBody>
              <a:bodyPr wrap="square" rtlCol="0">
                <a:spAutoFit/>
              </a:bodyPr>
              <a:lstStyle/>
              <a:p>
                <a:pPr lvl="0"/>
                <a:r>
                  <a:rPr lang="en-GB" sz="1600" dirty="0"/>
                  <a:t>At a party, thirty people have an age of 30, forty have an age of 40 and fifty an age of fifty. What is their average age?</a:t>
                </a:r>
              </a:p>
              <a:p>
                <a:pPr lvl="0"/>
                <a14:m>
                  <m:oMathPara xmlns:m="http://schemas.openxmlformats.org/officeDocument/2006/math">
                    <m:oMathParaPr>
                      <m:jc m:val="centerGroup"/>
                    </m:oMathParaPr>
                    <m:oMath xmlns:m="http://schemas.openxmlformats.org/officeDocument/2006/math">
                      <m:r>
                        <a:rPr lang="en-GB" sz="1600" b="1" i="1" smtClean="0">
                          <a:latin typeface="Cambria Math"/>
                        </a:rPr>
                        <m:t>𝟒𝟏</m:t>
                      </m:r>
                      <m:r>
                        <a:rPr lang="en-GB" sz="1600" b="1" i="1" smtClean="0">
                          <a:latin typeface="Cambria Math"/>
                        </a:rPr>
                        <m:t>.</m:t>
                      </m:r>
                      <m:r>
                        <a:rPr lang="en-GB" sz="1600" b="1" i="1" smtClean="0">
                          <a:latin typeface="Cambria Math"/>
                        </a:rPr>
                        <m:t>𝟕</m:t>
                      </m:r>
                    </m:oMath>
                  </m:oMathPara>
                </a14:m>
                <a:endParaRPr lang="en-GB" sz="1600" b="1" dirty="0"/>
              </a:p>
              <a:p>
                <a:pPr lvl="0"/>
                <a:endParaRPr lang="en-GB" sz="1600" b="1" dirty="0"/>
              </a:p>
              <a:p>
                <a:r>
                  <a:rPr lang="en-GB" sz="1600" dirty="0"/>
                  <a:t>In a hardware shop, there are 30 spanners costing £6, 55 hacksaws costing £9 and 10 soldering irons </a:t>
                </a:r>
                <a:r>
                  <a:rPr lang="en-GB" sz="1600" dirty="0" err="1"/>
                  <a:t>costings</a:t>
                </a:r>
                <a:r>
                  <a:rPr lang="en-GB" sz="1600" dirty="0"/>
                  <a:t> £20. What is the average cost per item?</a:t>
                </a:r>
              </a:p>
              <a:p>
                <a:pPr lvl="0"/>
                <a14:m>
                  <m:oMathPara xmlns:m="http://schemas.openxmlformats.org/officeDocument/2006/math">
                    <m:oMathParaPr>
                      <m:jc m:val="centerGroup"/>
                    </m:oMathParaPr>
                    <m:oMath xmlns:m="http://schemas.openxmlformats.org/officeDocument/2006/math">
                      <m:r>
                        <a:rPr lang="en-GB" sz="1600" b="1" i="1" smtClean="0">
                          <a:latin typeface="Cambria Math"/>
                        </a:rPr>
                        <m:t>£</m:t>
                      </m:r>
                      <m:r>
                        <a:rPr lang="en-GB" sz="1600" b="1" i="1" smtClean="0">
                          <a:latin typeface="Cambria Math"/>
                        </a:rPr>
                        <m:t>𝟗</m:t>
                      </m:r>
                      <m:r>
                        <a:rPr lang="en-GB" sz="1600" b="1" i="1" smtClean="0">
                          <a:latin typeface="Cambria Math"/>
                        </a:rPr>
                        <m:t>.</m:t>
                      </m:r>
                      <m:r>
                        <a:rPr lang="en-GB" sz="1600" b="1" i="1" smtClean="0">
                          <a:latin typeface="Cambria Math"/>
                        </a:rPr>
                        <m:t>𝟐𝟏</m:t>
                      </m:r>
                    </m:oMath>
                  </m:oMathPara>
                </a14:m>
                <a:endParaRPr lang="en-GB" sz="1600" b="1" dirty="0"/>
              </a:p>
              <a:p>
                <a:pPr lvl="0"/>
                <a:endParaRPr lang="en-GB" sz="1600" dirty="0"/>
              </a:p>
              <a:p>
                <a:r>
                  <a:rPr lang="en-GB" sz="1600" dirty="0"/>
                  <a:t>Using this frequency table, find the average height of a turnip.</a:t>
                </a:r>
              </a:p>
              <a:p>
                <a:pPr lvl="0"/>
                <a:endParaRPr lang="en-GB" sz="1600" dirty="0"/>
              </a:p>
              <a:p>
                <a:pPr lvl="0"/>
                <a:endParaRPr lang="en-GB" sz="1600" dirty="0"/>
              </a:p>
              <a:p>
                <a:endParaRPr lang="en-GB" b="0" i="1" dirty="0">
                  <a:latin typeface="Cambria Math"/>
                </a:endParaRPr>
              </a:p>
              <a:p>
                <a:pPr/>
                <a14:m>
                  <m:oMathPara xmlns:m="http://schemas.openxmlformats.org/officeDocument/2006/math">
                    <m:oMathParaPr>
                      <m:jc m:val="centerGroup"/>
                    </m:oMathParaPr>
                    <m:oMath xmlns:m="http://schemas.openxmlformats.org/officeDocument/2006/math">
                      <m:r>
                        <a:rPr lang="en-GB" b="1" i="1" smtClean="0">
                          <a:latin typeface="Cambria Math"/>
                        </a:rPr>
                        <m:t>𝟕</m:t>
                      </m:r>
                      <m:r>
                        <a:rPr lang="en-GB" b="1" i="1" smtClean="0">
                          <a:latin typeface="Cambria Math"/>
                        </a:rPr>
                        <m:t>.</m:t>
                      </m:r>
                      <m:r>
                        <a:rPr lang="en-GB" b="1" i="1" smtClean="0">
                          <a:latin typeface="Cambria Math"/>
                        </a:rPr>
                        <m:t>𝟕𝟏</m:t>
                      </m:r>
                      <m:r>
                        <a:rPr lang="en-GB" b="1" i="1" smtClean="0">
                          <a:latin typeface="Cambria Math"/>
                        </a:rPr>
                        <m:t>𝒄𝒎</m:t>
                      </m:r>
                    </m:oMath>
                  </m:oMathPara>
                </a14:m>
                <a:endParaRPr lang="en-GB" b="1" dirty="0"/>
              </a:p>
              <a:p>
                <a:endParaRPr lang="en-GB" dirty="0"/>
              </a:p>
              <a:p>
                <a:endParaRPr lang="en-GB" dirty="0"/>
              </a:p>
            </p:txBody>
          </p:sp>
        </mc:Choice>
        <mc:Fallback xmlns="">
          <p:sp>
            <p:nvSpPr>
              <p:cNvPr id="6" name="TextBox 5"/>
              <p:cNvSpPr txBox="1">
                <a:spLocks noRot="1" noChangeAspect="1" noMove="1" noResize="1" noEditPoints="1" noAdjustHandles="1" noChangeArrowheads="1" noChangeShapeType="1" noTextEdit="1"/>
              </p:cNvSpPr>
              <p:nvPr/>
            </p:nvSpPr>
            <p:spPr>
              <a:xfrm>
                <a:off x="577528" y="722536"/>
                <a:ext cx="3456384" cy="5139869"/>
              </a:xfrm>
              <a:prstGeom prst="rect">
                <a:avLst/>
              </a:prstGeom>
              <a:blipFill rotWithShape="0">
                <a:blip r:embed="rId3"/>
                <a:stretch>
                  <a:fillRect l="-1058" t="-356"/>
                </a:stretch>
              </a:blipFill>
            </p:spPr>
            <p:txBody>
              <a:bodyPr/>
              <a:lstStyle/>
              <a:p>
                <a:r>
                  <a:rPr lang="en-GB">
                    <a:noFill/>
                  </a:rPr>
                  <a:t> </a:t>
                </a:r>
              </a:p>
            </p:txBody>
          </p:sp>
        </mc:Fallback>
      </mc:AlternateContent>
      <p:graphicFrame>
        <p:nvGraphicFramePr>
          <p:cNvPr id="7" name="Table 6"/>
          <p:cNvGraphicFramePr>
            <a:graphicFrameLocks noGrp="1"/>
          </p:cNvGraphicFramePr>
          <p:nvPr>
            <p:extLst>
              <p:ext uri="{D42A27DB-BD31-4B8C-83A1-F6EECF244321}">
                <p14:modId xmlns:p14="http://schemas.microsoft.com/office/powerpoint/2010/main" val="2962740325"/>
              </p:ext>
            </p:extLst>
          </p:nvPr>
        </p:nvGraphicFramePr>
        <p:xfrm>
          <a:off x="688732" y="4312537"/>
          <a:ext cx="3320100" cy="346456"/>
        </p:xfrm>
        <a:graphic>
          <a:graphicData uri="http://schemas.openxmlformats.org/drawingml/2006/table">
            <a:tbl>
              <a:tblPr firstCol="1" bandRow="1">
                <a:tableStyleId>{073A0DAA-6AF3-43AB-8588-CEC1D06C72B9}</a:tableStyleId>
              </a:tblPr>
              <a:tblGrid>
                <a:gridCol w="1256348">
                  <a:extLst>
                    <a:ext uri="{9D8B030D-6E8A-4147-A177-3AD203B41FA5}">
                      <a16:colId xmlns:a16="http://schemas.microsoft.com/office/drawing/2014/main" val="20000"/>
                    </a:ext>
                  </a:extLst>
                </a:gridCol>
                <a:gridCol w="399098">
                  <a:extLst>
                    <a:ext uri="{9D8B030D-6E8A-4147-A177-3AD203B41FA5}">
                      <a16:colId xmlns:a16="http://schemas.microsoft.com/office/drawing/2014/main" val="20001"/>
                    </a:ext>
                  </a:extLst>
                </a:gridCol>
                <a:gridCol w="399098">
                  <a:extLst>
                    <a:ext uri="{9D8B030D-6E8A-4147-A177-3AD203B41FA5}">
                      <a16:colId xmlns:a16="http://schemas.microsoft.com/office/drawing/2014/main" val="20002"/>
                    </a:ext>
                  </a:extLst>
                </a:gridCol>
                <a:gridCol w="399098">
                  <a:extLst>
                    <a:ext uri="{9D8B030D-6E8A-4147-A177-3AD203B41FA5}">
                      <a16:colId xmlns:a16="http://schemas.microsoft.com/office/drawing/2014/main" val="20003"/>
                    </a:ext>
                  </a:extLst>
                </a:gridCol>
                <a:gridCol w="399098">
                  <a:extLst>
                    <a:ext uri="{9D8B030D-6E8A-4147-A177-3AD203B41FA5}">
                      <a16:colId xmlns:a16="http://schemas.microsoft.com/office/drawing/2014/main" val="20004"/>
                    </a:ext>
                  </a:extLst>
                </a:gridCol>
                <a:gridCol w="467360">
                  <a:extLst>
                    <a:ext uri="{9D8B030D-6E8A-4147-A177-3AD203B41FA5}">
                      <a16:colId xmlns:a16="http://schemas.microsoft.com/office/drawing/2014/main" val="20005"/>
                    </a:ext>
                  </a:extLst>
                </a:gridCol>
              </a:tblGrid>
              <a:tr h="0">
                <a:tc>
                  <a:txBody>
                    <a:bodyPr/>
                    <a:lstStyle/>
                    <a:p>
                      <a:pPr>
                        <a:lnSpc>
                          <a:spcPct val="115000"/>
                        </a:lnSpc>
                        <a:spcAft>
                          <a:spcPts val="0"/>
                        </a:spcAft>
                      </a:pPr>
                      <a:r>
                        <a:rPr lang="en-GB" sz="1050" dirty="0">
                          <a:effectLst/>
                        </a:rPr>
                        <a:t>Height (nearest cm)</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6cm</a:t>
                      </a:r>
                      <a:endParaRPr lang="en-GB" sz="140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7cm</a:t>
                      </a:r>
                      <a:endParaRPr lang="en-GB" sz="140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8cm</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9cm</a:t>
                      </a:r>
                      <a:endParaRPr lang="en-GB" sz="140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10cm</a:t>
                      </a:r>
                      <a:endParaRPr lang="en-GB" sz="14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050" dirty="0">
                          <a:effectLst/>
                        </a:rPr>
                        <a:t>Frequency</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3</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8</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12</a:t>
                      </a:r>
                      <a:endParaRPr lang="en-GB" sz="140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4</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1</a:t>
                      </a:r>
                      <a:endParaRPr lang="en-GB"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p:nvGraphicFramePr>
        <p:xfrm>
          <a:off x="5148064" y="1891665"/>
          <a:ext cx="3289302" cy="346456"/>
        </p:xfrm>
        <a:graphic>
          <a:graphicData uri="http://schemas.openxmlformats.org/drawingml/2006/table">
            <a:tbl>
              <a:tblPr firstCol="1" bandRow="1">
                <a:tableStyleId>{073A0DAA-6AF3-43AB-8588-CEC1D06C72B9}</a:tableStyleId>
              </a:tblPr>
              <a:tblGrid>
                <a:gridCol w="743585">
                  <a:extLst>
                    <a:ext uri="{9D8B030D-6E8A-4147-A177-3AD203B41FA5}">
                      <a16:colId xmlns:a16="http://schemas.microsoft.com/office/drawing/2014/main" val="20000"/>
                    </a:ext>
                  </a:extLst>
                </a:gridCol>
                <a:gridCol w="605473">
                  <a:extLst>
                    <a:ext uri="{9D8B030D-6E8A-4147-A177-3AD203B41FA5}">
                      <a16:colId xmlns:a16="http://schemas.microsoft.com/office/drawing/2014/main" val="20001"/>
                    </a:ext>
                  </a:extLst>
                </a:gridCol>
                <a:gridCol w="605473">
                  <a:extLst>
                    <a:ext uri="{9D8B030D-6E8A-4147-A177-3AD203B41FA5}">
                      <a16:colId xmlns:a16="http://schemas.microsoft.com/office/drawing/2014/main" val="20002"/>
                    </a:ext>
                  </a:extLst>
                </a:gridCol>
                <a:gridCol w="605473">
                  <a:extLst>
                    <a:ext uri="{9D8B030D-6E8A-4147-A177-3AD203B41FA5}">
                      <a16:colId xmlns:a16="http://schemas.microsoft.com/office/drawing/2014/main" val="20003"/>
                    </a:ext>
                  </a:extLst>
                </a:gridCol>
                <a:gridCol w="729298">
                  <a:extLst>
                    <a:ext uri="{9D8B030D-6E8A-4147-A177-3AD203B41FA5}">
                      <a16:colId xmlns:a16="http://schemas.microsoft.com/office/drawing/2014/main" val="20004"/>
                    </a:ext>
                  </a:extLst>
                </a:gridCol>
              </a:tblGrid>
              <a:tr h="0">
                <a:tc>
                  <a:txBody>
                    <a:bodyPr/>
                    <a:lstStyle/>
                    <a:p>
                      <a:pPr>
                        <a:lnSpc>
                          <a:spcPct val="115000"/>
                        </a:lnSpc>
                        <a:spcAft>
                          <a:spcPts val="0"/>
                        </a:spcAft>
                      </a:pPr>
                      <a:r>
                        <a:rPr lang="en-GB" sz="1050" dirty="0">
                          <a:effectLst/>
                        </a:rPr>
                        <a:t>Weight</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10-16kg</a:t>
                      </a:r>
                      <a:endParaRPr lang="en-GB" sz="140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16-20kg</a:t>
                      </a:r>
                      <a:endParaRPr lang="en-GB" sz="140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20-30kg</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30kg-32kg</a:t>
                      </a:r>
                      <a:endParaRPr lang="en-GB" sz="14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050" dirty="0">
                          <a:effectLst/>
                        </a:rPr>
                        <a:t>Frequency</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7</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3</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4</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1</a:t>
                      </a:r>
                      <a:endParaRPr lang="en-GB"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10" name="Table 9"/>
          <p:cNvGraphicFramePr>
            <a:graphicFrameLocks noGrp="1"/>
          </p:cNvGraphicFramePr>
          <p:nvPr/>
        </p:nvGraphicFramePr>
        <p:xfrm>
          <a:off x="4462305" y="3933056"/>
          <a:ext cx="4467860" cy="346456"/>
        </p:xfrm>
        <a:graphic>
          <a:graphicData uri="http://schemas.openxmlformats.org/drawingml/2006/table">
            <a:tbl>
              <a:tblPr firstCol="1" bandRow="1">
                <a:tableStyleId>{073A0DAA-6AF3-43AB-8588-CEC1D06C72B9}</a:tableStyleId>
              </a:tblPr>
              <a:tblGrid>
                <a:gridCol w="743585">
                  <a:extLst>
                    <a:ext uri="{9D8B030D-6E8A-4147-A177-3AD203B41FA5}">
                      <a16:colId xmlns:a16="http://schemas.microsoft.com/office/drawing/2014/main" val="20000"/>
                    </a:ext>
                  </a:extLst>
                </a:gridCol>
                <a:gridCol w="686435">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1005205">
                  <a:extLst>
                    <a:ext uri="{9D8B030D-6E8A-4147-A177-3AD203B41FA5}">
                      <a16:colId xmlns:a16="http://schemas.microsoft.com/office/drawing/2014/main" val="20003"/>
                    </a:ext>
                  </a:extLst>
                </a:gridCol>
                <a:gridCol w="1156335">
                  <a:extLst>
                    <a:ext uri="{9D8B030D-6E8A-4147-A177-3AD203B41FA5}">
                      <a16:colId xmlns:a16="http://schemas.microsoft.com/office/drawing/2014/main" val="20004"/>
                    </a:ext>
                  </a:extLst>
                </a:gridCol>
              </a:tblGrid>
              <a:tr h="0">
                <a:tc>
                  <a:txBody>
                    <a:bodyPr/>
                    <a:lstStyle/>
                    <a:p>
                      <a:pPr>
                        <a:lnSpc>
                          <a:spcPct val="115000"/>
                        </a:lnSpc>
                        <a:spcAft>
                          <a:spcPts val="0"/>
                        </a:spcAft>
                      </a:pPr>
                      <a:r>
                        <a:rPr lang="en-GB" sz="1050" dirty="0">
                          <a:effectLst/>
                        </a:rPr>
                        <a:t>Value</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£0-£1000</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£1 000-5 000</a:t>
                      </a:r>
                      <a:endParaRPr lang="en-GB" sz="140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£5 000-£20 000</a:t>
                      </a:r>
                      <a:endParaRPr lang="en-GB" sz="140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£20 000-£100</a:t>
                      </a:r>
                      <a:r>
                        <a:rPr lang="en-GB" sz="1050" baseline="0" dirty="0">
                          <a:effectLst/>
                        </a:rPr>
                        <a:t> </a:t>
                      </a:r>
                      <a:r>
                        <a:rPr lang="en-GB" sz="1050" dirty="0">
                          <a:effectLst/>
                        </a:rPr>
                        <a:t>000</a:t>
                      </a:r>
                      <a:endParaRPr lang="en-GB"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050" dirty="0">
                          <a:effectLst/>
                        </a:rPr>
                        <a:t>Frequency</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10</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25</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6</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1</a:t>
                      </a:r>
                      <a:endParaRPr lang="en-GB"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11" name="Table 10"/>
          <p:cNvGraphicFramePr>
            <a:graphicFrameLocks noGrp="1"/>
          </p:cNvGraphicFramePr>
          <p:nvPr/>
        </p:nvGraphicFramePr>
        <p:xfrm>
          <a:off x="4804859" y="5915606"/>
          <a:ext cx="3871597" cy="346456"/>
        </p:xfrm>
        <a:graphic>
          <a:graphicData uri="http://schemas.openxmlformats.org/drawingml/2006/table">
            <a:tbl>
              <a:tblPr firstCol="1" bandRow="1">
                <a:tableStyleId>{073A0DAA-6AF3-43AB-8588-CEC1D06C72B9}</a:tableStyleId>
              </a:tblPr>
              <a:tblGrid>
                <a:gridCol w="1005523">
                  <a:extLst>
                    <a:ext uri="{9D8B030D-6E8A-4147-A177-3AD203B41FA5}">
                      <a16:colId xmlns:a16="http://schemas.microsoft.com/office/drawing/2014/main" val="20000"/>
                    </a:ext>
                  </a:extLst>
                </a:gridCol>
                <a:gridCol w="481648">
                  <a:extLst>
                    <a:ext uri="{9D8B030D-6E8A-4147-A177-3AD203B41FA5}">
                      <a16:colId xmlns:a16="http://schemas.microsoft.com/office/drawing/2014/main" val="20001"/>
                    </a:ext>
                  </a:extLst>
                </a:gridCol>
                <a:gridCol w="481648">
                  <a:extLst>
                    <a:ext uri="{9D8B030D-6E8A-4147-A177-3AD203B41FA5}">
                      <a16:colId xmlns:a16="http://schemas.microsoft.com/office/drawing/2014/main" val="20002"/>
                    </a:ext>
                  </a:extLst>
                </a:gridCol>
                <a:gridCol w="481648">
                  <a:extLst>
                    <a:ext uri="{9D8B030D-6E8A-4147-A177-3AD203B41FA5}">
                      <a16:colId xmlns:a16="http://schemas.microsoft.com/office/drawing/2014/main" val="20003"/>
                    </a:ext>
                  </a:extLst>
                </a:gridCol>
                <a:gridCol w="1421130">
                  <a:extLst>
                    <a:ext uri="{9D8B030D-6E8A-4147-A177-3AD203B41FA5}">
                      <a16:colId xmlns:a16="http://schemas.microsoft.com/office/drawing/2014/main" val="20004"/>
                    </a:ext>
                  </a:extLst>
                </a:gridCol>
              </a:tblGrid>
              <a:tr h="0">
                <a:tc>
                  <a:txBody>
                    <a:bodyPr/>
                    <a:lstStyle/>
                    <a:p>
                      <a:pPr>
                        <a:lnSpc>
                          <a:spcPct val="115000"/>
                        </a:lnSpc>
                        <a:spcAft>
                          <a:spcPts val="0"/>
                        </a:spcAft>
                      </a:pPr>
                      <a:r>
                        <a:rPr lang="en-GB" sz="1050" dirty="0">
                          <a:effectLst/>
                        </a:rPr>
                        <a:t>Time (minutes)</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35-40</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40-42</a:t>
                      </a:r>
                      <a:endParaRPr lang="en-GB" sz="140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42-48</a:t>
                      </a:r>
                      <a:endParaRPr lang="en-GB" sz="1400">
                        <a:effectLst/>
                        <a:latin typeface="Calibri"/>
                        <a:ea typeface="Calibri"/>
                        <a:cs typeface="Times New Roman"/>
                      </a:endParaRPr>
                    </a:p>
                  </a:txBody>
                  <a:tcPr marL="68580" marR="68580" marT="0" marB="0"/>
                </a:tc>
                <a:tc>
                  <a:txBody>
                    <a:bodyPr/>
                    <a:lstStyle/>
                    <a:p>
                      <a:pPr>
                        <a:lnSpc>
                          <a:spcPct val="115000"/>
                        </a:lnSpc>
                        <a:spcAft>
                          <a:spcPts val="0"/>
                        </a:spcAft>
                      </a:pPr>
                      <a:r>
                        <a:rPr lang="en-GB" sz="1050">
                          <a:effectLst/>
                        </a:rPr>
                        <a:t>48-60</a:t>
                      </a:r>
                      <a:endParaRPr lang="en-GB" sz="14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0">
                <a:tc>
                  <a:txBody>
                    <a:bodyPr/>
                    <a:lstStyle/>
                    <a:p>
                      <a:pPr>
                        <a:lnSpc>
                          <a:spcPct val="115000"/>
                        </a:lnSpc>
                        <a:spcAft>
                          <a:spcPts val="0"/>
                        </a:spcAft>
                      </a:pPr>
                      <a:r>
                        <a:rPr lang="en-GB" sz="1050" dirty="0">
                          <a:effectLst/>
                        </a:rPr>
                        <a:t>Frequency</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5</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15</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20</a:t>
                      </a:r>
                      <a:endParaRPr lang="en-GB" sz="1400" dirty="0">
                        <a:effectLst/>
                        <a:latin typeface="Calibri"/>
                        <a:ea typeface="Calibri"/>
                        <a:cs typeface="Times New Roman"/>
                      </a:endParaRPr>
                    </a:p>
                  </a:txBody>
                  <a:tcPr marL="68580" marR="68580" marT="0" marB="0"/>
                </a:tc>
                <a:tc>
                  <a:txBody>
                    <a:bodyPr/>
                    <a:lstStyle/>
                    <a:p>
                      <a:pPr>
                        <a:lnSpc>
                          <a:spcPct val="115000"/>
                        </a:lnSpc>
                        <a:spcAft>
                          <a:spcPts val="0"/>
                        </a:spcAft>
                      </a:pPr>
                      <a:r>
                        <a:rPr lang="en-GB" sz="1050" dirty="0">
                          <a:effectLst/>
                        </a:rPr>
                        <a:t>10</a:t>
                      </a:r>
                      <a:endParaRPr lang="en-GB" sz="14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sp>
        <p:nvSpPr>
          <p:cNvPr id="12" name="Rectangle 11"/>
          <p:cNvSpPr/>
          <p:nvPr/>
        </p:nvSpPr>
        <p:spPr>
          <a:xfrm>
            <a:off x="1949195" y="1514625"/>
            <a:ext cx="788573" cy="3176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Rectangle 12"/>
          <p:cNvSpPr/>
          <p:nvPr/>
        </p:nvSpPr>
        <p:spPr>
          <a:xfrm>
            <a:off x="1887789" y="3133650"/>
            <a:ext cx="788573" cy="3176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4" name="Rectangle 13"/>
          <p:cNvSpPr/>
          <p:nvPr/>
        </p:nvSpPr>
        <p:spPr>
          <a:xfrm>
            <a:off x="1887789" y="4971008"/>
            <a:ext cx="921987" cy="3176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5" name="Rectangle 14"/>
          <p:cNvSpPr/>
          <p:nvPr/>
        </p:nvSpPr>
        <p:spPr>
          <a:xfrm>
            <a:off x="6235242" y="2276872"/>
            <a:ext cx="921987" cy="3176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6" name="Rectangle 15"/>
          <p:cNvSpPr/>
          <p:nvPr/>
        </p:nvSpPr>
        <p:spPr>
          <a:xfrm>
            <a:off x="6235242" y="4509120"/>
            <a:ext cx="921987" cy="3176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7" name="Rectangle 16"/>
          <p:cNvSpPr/>
          <p:nvPr/>
        </p:nvSpPr>
        <p:spPr>
          <a:xfrm>
            <a:off x="6084168" y="6309320"/>
            <a:ext cx="1296144" cy="3176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8" name="Rectangle 17"/>
          <p:cNvSpPr/>
          <p:nvPr/>
        </p:nvSpPr>
        <p:spPr>
          <a:xfrm>
            <a:off x="241300" y="794544"/>
            <a:ext cx="336228" cy="3611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dirty="0"/>
              <a:t>1</a:t>
            </a:r>
          </a:p>
        </p:txBody>
      </p:sp>
      <p:sp>
        <p:nvSpPr>
          <p:cNvPr id="24" name="TextBox 23"/>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
        <p:nvSpPr>
          <p:cNvPr id="25" name="Rectangle 24"/>
          <p:cNvSpPr/>
          <p:nvPr/>
        </p:nvSpPr>
        <p:spPr>
          <a:xfrm>
            <a:off x="241300" y="2074536"/>
            <a:ext cx="336228" cy="3611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dirty="0"/>
              <a:t>2</a:t>
            </a:r>
          </a:p>
        </p:txBody>
      </p:sp>
      <p:sp>
        <p:nvSpPr>
          <p:cNvPr id="26" name="Rectangle 25"/>
          <p:cNvSpPr/>
          <p:nvPr/>
        </p:nvSpPr>
        <p:spPr>
          <a:xfrm>
            <a:off x="241300" y="3753837"/>
            <a:ext cx="336228" cy="3611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dirty="0"/>
              <a:t>3</a:t>
            </a:r>
          </a:p>
        </p:txBody>
      </p:sp>
      <p:sp>
        <p:nvSpPr>
          <p:cNvPr id="27" name="Rectangle 26"/>
          <p:cNvSpPr/>
          <p:nvPr/>
        </p:nvSpPr>
        <p:spPr>
          <a:xfrm>
            <a:off x="4317428" y="825715"/>
            <a:ext cx="336228" cy="3611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dirty="0"/>
              <a:t>4</a:t>
            </a:r>
          </a:p>
        </p:txBody>
      </p:sp>
      <p:sp>
        <p:nvSpPr>
          <p:cNvPr id="28" name="Rectangle 27"/>
          <p:cNvSpPr/>
          <p:nvPr/>
        </p:nvSpPr>
        <p:spPr>
          <a:xfrm>
            <a:off x="4317428" y="2858107"/>
            <a:ext cx="336228" cy="3611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dirty="0"/>
              <a:t>5</a:t>
            </a:r>
          </a:p>
        </p:txBody>
      </p:sp>
      <p:sp>
        <p:nvSpPr>
          <p:cNvPr id="29" name="Rectangle 28"/>
          <p:cNvSpPr/>
          <p:nvPr/>
        </p:nvSpPr>
        <p:spPr>
          <a:xfrm>
            <a:off x="4317428" y="5108070"/>
            <a:ext cx="336228" cy="3611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dirty="0"/>
              <a:t>6</a:t>
            </a:r>
          </a:p>
        </p:txBody>
      </p:sp>
    </p:spTree>
    <p:extLst>
      <p:ext uri="{BB962C8B-B14F-4D97-AF65-F5344CB8AC3E}">
        <p14:creationId xmlns:p14="http://schemas.microsoft.com/office/powerpoint/2010/main" val="149169094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14" restart="whenNotActive" fill="hold" evtFilter="cancelBubble" nodeType="interactiveSeq">
                <p:stCondLst>
                  <p:cond evt="onClick" delay="0">
                    <p:tgtEl>
                      <p:spTgt spid="14"/>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seq concurrent="1" nextAc="seek">
              <p:cTn id="20" restart="whenNotActive" fill="hold" evtFilter="cancelBubble" nodeType="interactiveSeq">
                <p:stCondLst>
                  <p:cond evt="onClick" delay="0">
                    <p:tgtEl>
                      <p:spTgt spid="15"/>
                    </p:tgtEl>
                  </p:cond>
                </p:stCondLst>
                <p:endSync evt="end" delay="0">
                  <p:rtn val="all"/>
                </p:endSync>
                <p:childTnLst>
                  <p:par>
                    <p:cTn id="21" fill="hold">
                      <p:stCondLst>
                        <p:cond delay="0"/>
                      </p:stCondLst>
                      <p:childTnLst>
                        <p:par>
                          <p:cTn id="22" fill="hold">
                            <p:stCondLst>
                              <p:cond delay="0"/>
                            </p:stCondLst>
                            <p:childTnLst>
                              <p:par>
                                <p:cTn id="23" presetID="10" presetClass="exit" presetSubtype="0" fill="hold" grpId="0" nodeType="clickEffect">
                                  <p:stCondLst>
                                    <p:cond delay="0"/>
                                  </p:stCondLst>
                                  <p:childTnLst>
                                    <p:animEffect transition="out" filter="fade">
                                      <p:cBhvr>
                                        <p:cTn id="24" dur="500"/>
                                        <p:tgtEl>
                                          <p:spTgt spid="15"/>
                                        </p:tgtEl>
                                      </p:cBhvr>
                                    </p:animEffect>
                                    <p:set>
                                      <p:cBhvr>
                                        <p:cTn id="25" dur="1" fill="hold">
                                          <p:stCondLst>
                                            <p:cond delay="499"/>
                                          </p:stCondLst>
                                        </p:cTn>
                                        <p:tgtEl>
                                          <p:spTgt spid="15"/>
                                        </p:tgtEl>
                                        <p:attrNameLst>
                                          <p:attrName>style.visibility</p:attrName>
                                        </p:attrNameLst>
                                      </p:cBhvr>
                                      <p:to>
                                        <p:strVal val="hidden"/>
                                      </p:to>
                                    </p:set>
                                  </p:childTnLst>
                                </p:cTn>
                              </p:par>
                            </p:childTnLst>
                          </p:cTn>
                        </p:par>
                      </p:childTnLst>
                    </p:cTn>
                  </p:par>
                </p:childTnLst>
              </p:cTn>
              <p:nextCondLst>
                <p:cond evt="onClick" delay="0">
                  <p:tgtEl>
                    <p:spTgt spid="15"/>
                  </p:tgtEl>
                </p:cond>
              </p:nextCondLst>
            </p:seq>
            <p:seq concurrent="1" nextAc="seek">
              <p:cTn id="26" restart="whenNotActive" fill="hold" evtFilter="cancelBubble" nodeType="interactiveSeq">
                <p:stCondLst>
                  <p:cond evt="onClick" delay="0">
                    <p:tgtEl>
                      <p:spTgt spid="16"/>
                    </p:tgtEl>
                  </p:cond>
                </p:stCondLst>
                <p:endSync evt="end" delay="0">
                  <p:rtn val="all"/>
                </p:endSync>
                <p:childTnLst>
                  <p:par>
                    <p:cTn id="27" fill="hold">
                      <p:stCondLst>
                        <p:cond delay="0"/>
                      </p:stCondLst>
                      <p:childTnLst>
                        <p:par>
                          <p:cTn id="28" fill="hold">
                            <p:stCondLst>
                              <p:cond delay="0"/>
                            </p:stCondLst>
                            <p:childTnLst>
                              <p:par>
                                <p:cTn id="29" presetID="10" presetClass="exit" presetSubtype="0" fill="hold" grpId="0" nodeType="clickEffect">
                                  <p:stCondLst>
                                    <p:cond delay="0"/>
                                  </p:stCondLst>
                                  <p:childTnLst>
                                    <p:animEffect transition="out" filter="fade">
                                      <p:cBhvr>
                                        <p:cTn id="30" dur="500"/>
                                        <p:tgtEl>
                                          <p:spTgt spid="16"/>
                                        </p:tgtEl>
                                      </p:cBhvr>
                                    </p:animEffect>
                                    <p:set>
                                      <p:cBhvr>
                                        <p:cTn id="31" dur="1" fill="hold">
                                          <p:stCondLst>
                                            <p:cond delay="499"/>
                                          </p:stCondLst>
                                        </p:cTn>
                                        <p:tgtEl>
                                          <p:spTgt spid="16"/>
                                        </p:tgtEl>
                                        <p:attrNameLst>
                                          <p:attrName>style.visibility</p:attrName>
                                        </p:attrNameLst>
                                      </p:cBhvr>
                                      <p:to>
                                        <p:strVal val="hidden"/>
                                      </p:to>
                                    </p:set>
                                  </p:childTnLst>
                                </p:cTn>
                              </p:par>
                            </p:childTnLst>
                          </p:cTn>
                        </p:par>
                      </p:childTnLst>
                    </p:cTn>
                  </p:par>
                </p:childTnLst>
              </p:cTn>
              <p:nextCondLst>
                <p:cond evt="onClick" delay="0">
                  <p:tgtEl>
                    <p:spTgt spid="16"/>
                  </p:tgtEl>
                </p:cond>
              </p:nextCondLst>
            </p:seq>
            <p:seq concurrent="1" nextAc="seek">
              <p:cTn id="32" restart="whenNotActive" fill="hold" evtFilter="cancelBubble" nodeType="interactiveSeq">
                <p:stCondLst>
                  <p:cond evt="onClick" delay="0">
                    <p:tgtEl>
                      <p:spTgt spid="17"/>
                    </p:tgtEl>
                  </p:cond>
                </p:stCondLst>
                <p:endSync evt="end" delay="0">
                  <p:rtn val="all"/>
                </p:endSync>
                <p:childTnLst>
                  <p:par>
                    <p:cTn id="33" fill="hold">
                      <p:stCondLst>
                        <p:cond delay="0"/>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17"/>
                                        </p:tgtEl>
                                      </p:cBhvr>
                                    </p:animEffect>
                                    <p:set>
                                      <p:cBhvr>
                                        <p:cTn id="37" dur="1" fill="hold">
                                          <p:stCondLst>
                                            <p:cond delay="499"/>
                                          </p:stCondLst>
                                        </p:cTn>
                                        <p:tgtEl>
                                          <p:spTgt spid="17"/>
                                        </p:tgtEl>
                                        <p:attrNameLst>
                                          <p:attrName>style.visibility</p:attrName>
                                        </p:attrNameLst>
                                      </p:cBhvr>
                                      <p:to>
                                        <p:strVal val="hidden"/>
                                      </p:to>
                                    </p:set>
                                  </p:childTnLst>
                                </p:cTn>
                              </p:par>
                            </p:childTnLst>
                          </p:cTn>
                        </p:par>
                      </p:childTnLst>
                    </p:cTn>
                  </p:par>
                </p:childTnLst>
              </p:cTn>
              <p:nextCondLst>
                <p:cond evt="onClick" delay="0">
                  <p:tgtEl>
                    <p:spTgt spid="17"/>
                  </p:tgtEl>
                </p:cond>
              </p:nextCondLst>
            </p:seq>
          </p:childTnLst>
        </p:cTn>
      </p:par>
    </p:tnLst>
    <p:bldLst>
      <p:bldP spid="12" grpId="0" animBg="1"/>
      <p:bldP spid="13" grpId="0" animBg="1"/>
      <p:bldP spid="14" grpId="0" animBg="1"/>
      <p:bldP spid="15" grpId="0" animBg="1"/>
      <p:bldP spid="16" grpId="0" animBg="1"/>
      <p:bldP spid="1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Exercise 5</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5" name="TextBox 4"/>
          <p:cNvSpPr txBox="1"/>
          <p:nvPr/>
        </p:nvSpPr>
        <p:spPr>
          <a:xfrm>
            <a:off x="5715552" y="109206"/>
            <a:ext cx="3312368" cy="369332"/>
          </a:xfrm>
          <a:prstGeom prst="rect">
            <a:avLst/>
          </a:prstGeom>
          <a:noFill/>
        </p:spPr>
        <p:txBody>
          <a:bodyPr wrap="square" rtlCol="0">
            <a:spAutoFit/>
          </a:bodyPr>
          <a:lstStyle/>
          <a:p>
            <a:pPr algn="r"/>
            <a:r>
              <a:rPr lang="en-GB" dirty="0">
                <a:solidFill>
                  <a:schemeClr val="bg1"/>
                </a:solidFill>
              </a:rPr>
              <a:t>(on provided sheet)</a:t>
            </a:r>
          </a:p>
        </p:txBody>
      </p:sp>
      <p:sp>
        <p:nvSpPr>
          <p:cNvPr id="6" name="Rectangle 5"/>
          <p:cNvSpPr/>
          <p:nvPr/>
        </p:nvSpPr>
        <p:spPr>
          <a:xfrm>
            <a:off x="395536" y="826831"/>
            <a:ext cx="336228" cy="3611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dirty="0"/>
              <a:t>7</a:t>
            </a:r>
          </a:p>
        </p:txBody>
      </p:sp>
      <mc:AlternateContent xmlns:mc="http://schemas.openxmlformats.org/markup-compatibility/2006" xmlns:a14="http://schemas.microsoft.com/office/drawing/2010/main">
        <mc:Choice Requires="a14">
          <p:sp>
            <p:nvSpPr>
              <p:cNvPr id="7" name="TextBox 6"/>
              <p:cNvSpPr txBox="1"/>
              <p:nvPr/>
            </p:nvSpPr>
            <p:spPr>
              <a:xfrm>
                <a:off x="899592" y="696951"/>
                <a:ext cx="2808312" cy="2850460"/>
              </a:xfrm>
              <a:prstGeom prst="rect">
                <a:avLst/>
              </a:prstGeom>
              <a:noFill/>
            </p:spPr>
            <p:txBody>
              <a:bodyPr wrap="square" rtlCol="0">
                <a:spAutoFit/>
              </a:bodyPr>
              <a:lstStyle/>
              <a:p>
                <a:r>
                  <a:rPr lang="en-GB" dirty="0"/>
                  <a:t>The 180 students of Year 7 have an average IQ of 124 and the 150 students of Year 8 have an average IQ of 95. What’s the average IQ of all the students?</a:t>
                </a:r>
              </a:p>
              <a:p>
                <a:endParaRPr lang="en-GB" dirty="0"/>
              </a:p>
              <a:p>
                <a:pPr/>
                <a14:m>
                  <m:oMathPara xmlns:m="http://schemas.openxmlformats.org/officeDocument/2006/math">
                    <m:oMathParaPr>
                      <m:jc m:val="centerGroup"/>
                    </m:oMathParaPr>
                    <m:oMath xmlns:m="http://schemas.openxmlformats.org/officeDocument/2006/math">
                      <m:f>
                        <m:fPr>
                          <m:ctrlPr>
                            <a:rPr lang="en-GB" b="1" i="1" smtClean="0">
                              <a:latin typeface="Cambria Math" panose="02040503050406030204" pitchFamily="18" charset="0"/>
                            </a:rPr>
                          </m:ctrlPr>
                        </m:fPr>
                        <m:num>
                          <m:d>
                            <m:dPr>
                              <m:ctrlPr>
                                <a:rPr lang="en-GB" b="1" i="1" smtClean="0">
                                  <a:latin typeface="Cambria Math" panose="02040503050406030204" pitchFamily="18" charset="0"/>
                                </a:rPr>
                              </m:ctrlPr>
                            </m:dPr>
                            <m:e>
                              <m:r>
                                <a:rPr lang="en-GB" b="1" i="1" smtClean="0">
                                  <a:latin typeface="Cambria Math" panose="02040503050406030204" pitchFamily="18" charset="0"/>
                                </a:rPr>
                                <m:t>𝟏𝟖𝟎</m:t>
                              </m:r>
                              <m:r>
                                <a:rPr lang="en-GB" b="1" i="1" smtClean="0">
                                  <a:latin typeface="Cambria Math" panose="02040503050406030204" pitchFamily="18" charset="0"/>
                                </a:rPr>
                                <m:t>×</m:t>
                              </m:r>
                              <m:r>
                                <a:rPr lang="en-GB" b="1" i="1" smtClean="0">
                                  <a:latin typeface="Cambria Math" panose="02040503050406030204" pitchFamily="18" charset="0"/>
                                </a:rPr>
                                <m:t>𝟏𝟐𝟒</m:t>
                              </m:r>
                            </m:e>
                          </m:d>
                          <m:r>
                            <a:rPr lang="en-GB" b="1" i="1" smtClean="0">
                              <a:latin typeface="Cambria Math" panose="02040503050406030204" pitchFamily="18" charset="0"/>
                            </a:rPr>
                            <m:t>+</m:t>
                          </m:r>
                          <m:d>
                            <m:dPr>
                              <m:ctrlPr>
                                <a:rPr lang="en-GB" b="1" i="1" smtClean="0">
                                  <a:latin typeface="Cambria Math" panose="02040503050406030204" pitchFamily="18" charset="0"/>
                                </a:rPr>
                              </m:ctrlPr>
                            </m:dPr>
                            <m:e>
                              <m:r>
                                <a:rPr lang="en-GB" b="1" i="1" smtClean="0">
                                  <a:latin typeface="Cambria Math" panose="02040503050406030204" pitchFamily="18" charset="0"/>
                                </a:rPr>
                                <m:t>𝟏𝟓𝟎</m:t>
                              </m:r>
                              <m:r>
                                <a:rPr lang="en-GB" b="1" i="1" smtClean="0">
                                  <a:latin typeface="Cambria Math" panose="02040503050406030204" pitchFamily="18" charset="0"/>
                                </a:rPr>
                                <m:t>×</m:t>
                              </m:r>
                              <m:r>
                                <a:rPr lang="en-GB" b="1" i="1" smtClean="0">
                                  <a:latin typeface="Cambria Math" panose="02040503050406030204" pitchFamily="18" charset="0"/>
                                </a:rPr>
                                <m:t>𝟗𝟓</m:t>
                              </m:r>
                            </m:e>
                          </m:d>
                        </m:num>
                        <m:den>
                          <m:r>
                            <a:rPr lang="en-GB" b="1" i="1" smtClean="0">
                              <a:latin typeface="Cambria Math" panose="02040503050406030204" pitchFamily="18" charset="0"/>
                            </a:rPr>
                            <m:t>𝟏𝟓𝟎</m:t>
                          </m:r>
                          <m:r>
                            <a:rPr lang="en-GB" b="1" i="1" smtClean="0">
                              <a:latin typeface="Cambria Math" panose="02040503050406030204" pitchFamily="18" charset="0"/>
                            </a:rPr>
                            <m:t>+</m:t>
                          </m:r>
                          <m:r>
                            <a:rPr lang="en-GB" b="1" i="1" smtClean="0">
                              <a:latin typeface="Cambria Math" panose="02040503050406030204" pitchFamily="18" charset="0"/>
                            </a:rPr>
                            <m:t>𝟏𝟖𝟎</m:t>
                          </m:r>
                        </m:den>
                      </m:f>
                      <m:r>
                        <a:rPr lang="en-GB" b="1" i="1" smtClean="0">
                          <a:latin typeface="Cambria Math" panose="02040503050406030204" pitchFamily="18" charset="0"/>
                        </a:rPr>
                        <m:t>=</m:t>
                      </m:r>
                      <m:r>
                        <a:rPr lang="en-GB" b="1" i="1" smtClean="0">
                          <a:latin typeface="Cambria Math" panose="02040503050406030204" pitchFamily="18" charset="0"/>
                        </a:rPr>
                        <m:t>𝟏𝟏𝟎</m:t>
                      </m:r>
                      <m:r>
                        <a:rPr lang="en-GB" b="1" i="1" smtClean="0">
                          <a:latin typeface="Cambria Math" panose="02040503050406030204" pitchFamily="18" charset="0"/>
                        </a:rPr>
                        <m:t>.</m:t>
                      </m:r>
                      <m:r>
                        <a:rPr lang="en-GB" b="1" i="1" smtClean="0">
                          <a:latin typeface="Cambria Math" panose="02040503050406030204" pitchFamily="18" charset="0"/>
                        </a:rPr>
                        <m:t>𝟖</m:t>
                      </m:r>
                    </m:oMath>
                  </m:oMathPara>
                </a14:m>
                <a:endParaRPr lang="en-GB" b="1" dirty="0"/>
              </a:p>
            </p:txBody>
          </p:sp>
        </mc:Choice>
        <mc:Fallback xmlns="">
          <p:sp>
            <p:nvSpPr>
              <p:cNvPr id="7" name="TextBox 6"/>
              <p:cNvSpPr txBox="1">
                <a:spLocks noRot="1" noChangeAspect="1" noMove="1" noResize="1" noEditPoints="1" noAdjustHandles="1" noChangeArrowheads="1" noChangeShapeType="1" noTextEdit="1"/>
              </p:cNvSpPr>
              <p:nvPr/>
            </p:nvSpPr>
            <p:spPr>
              <a:xfrm>
                <a:off x="899592" y="696951"/>
                <a:ext cx="2808312" cy="2850460"/>
              </a:xfrm>
              <a:prstGeom prst="rect">
                <a:avLst/>
              </a:prstGeom>
              <a:blipFill rotWithShape="0">
                <a:blip r:embed="rId2"/>
                <a:stretch>
                  <a:fillRect l="-1957" t="-1068"/>
                </a:stretch>
              </a:blipFill>
            </p:spPr>
            <p:txBody>
              <a:bodyPr/>
              <a:lstStyle/>
              <a:p>
                <a:r>
                  <a:rPr lang="en-GB">
                    <a:noFill/>
                  </a:rPr>
                  <a:t> </a:t>
                </a:r>
              </a:p>
            </p:txBody>
          </p:sp>
        </mc:Fallback>
      </mc:AlternateContent>
      <p:sp>
        <p:nvSpPr>
          <p:cNvPr id="8" name="Rectangle 7"/>
          <p:cNvSpPr/>
          <p:nvPr/>
        </p:nvSpPr>
        <p:spPr>
          <a:xfrm>
            <a:off x="418704" y="3717032"/>
            <a:ext cx="336228" cy="3611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dirty="0"/>
              <a:t>8</a:t>
            </a:r>
          </a:p>
        </p:txBody>
      </p:sp>
      <mc:AlternateContent xmlns:mc="http://schemas.openxmlformats.org/markup-compatibility/2006" xmlns:a14="http://schemas.microsoft.com/office/drawing/2010/main">
        <mc:Choice Requires="a14">
          <p:sp>
            <p:nvSpPr>
              <p:cNvPr id="9" name="TextBox 8"/>
              <p:cNvSpPr txBox="1"/>
              <p:nvPr/>
            </p:nvSpPr>
            <p:spPr>
              <a:xfrm>
                <a:off x="899592" y="3717032"/>
                <a:ext cx="3024336" cy="2845907"/>
              </a:xfrm>
              <a:prstGeom prst="rect">
                <a:avLst/>
              </a:prstGeom>
              <a:noFill/>
            </p:spPr>
            <p:txBody>
              <a:bodyPr wrap="square" rtlCol="0">
                <a:spAutoFit/>
              </a:bodyPr>
              <a:lstStyle/>
              <a:p>
                <a:r>
                  <a:rPr lang="en-GB" dirty="0"/>
                  <a:t>10 friends have an average of 5 dogs each. When 5 friends joined them the average number of dogs dropped to 4.6. What was the average number of dogs these extra five men had?</a:t>
                </a:r>
              </a:p>
              <a:p>
                <a:pPr/>
                <a14:m>
                  <m:oMathPara xmlns:m="http://schemas.openxmlformats.org/officeDocument/2006/math">
                    <m:oMathParaPr>
                      <m:jc m:val="centerGroup"/>
                    </m:oMathParaPr>
                    <m:oMath xmlns:m="http://schemas.openxmlformats.org/officeDocument/2006/math">
                      <m:f>
                        <m:fPr>
                          <m:ctrlPr>
                            <a:rPr lang="en-GB" b="1" i="1" smtClean="0">
                              <a:latin typeface="Cambria Math" panose="02040503050406030204" pitchFamily="18" charset="0"/>
                            </a:rPr>
                          </m:ctrlPr>
                        </m:fPr>
                        <m:num>
                          <m:d>
                            <m:dPr>
                              <m:ctrlPr>
                                <a:rPr lang="en-GB" b="1" i="1" smtClean="0">
                                  <a:latin typeface="Cambria Math" panose="02040503050406030204" pitchFamily="18" charset="0"/>
                                </a:rPr>
                              </m:ctrlPr>
                            </m:dPr>
                            <m:e>
                              <m:r>
                                <a:rPr lang="en-GB" b="1" i="1" smtClean="0">
                                  <a:latin typeface="Cambria Math" panose="02040503050406030204" pitchFamily="18" charset="0"/>
                                </a:rPr>
                                <m:t>𝟏𝟓</m:t>
                              </m:r>
                              <m:r>
                                <a:rPr lang="en-GB" b="1" i="1" smtClean="0">
                                  <a:latin typeface="Cambria Math" panose="02040503050406030204" pitchFamily="18" charset="0"/>
                                </a:rPr>
                                <m:t>×</m:t>
                              </m:r>
                              <m:r>
                                <a:rPr lang="en-GB" b="1" i="1" smtClean="0">
                                  <a:latin typeface="Cambria Math" panose="02040503050406030204" pitchFamily="18" charset="0"/>
                                </a:rPr>
                                <m:t>𝟒</m:t>
                              </m:r>
                              <m:r>
                                <a:rPr lang="en-GB" b="1" i="1" smtClean="0">
                                  <a:latin typeface="Cambria Math" panose="02040503050406030204" pitchFamily="18" charset="0"/>
                                </a:rPr>
                                <m:t>.</m:t>
                              </m:r>
                              <m:r>
                                <a:rPr lang="en-GB" b="1" i="1" smtClean="0">
                                  <a:latin typeface="Cambria Math" panose="02040503050406030204" pitchFamily="18" charset="0"/>
                                </a:rPr>
                                <m:t>𝟔</m:t>
                              </m:r>
                            </m:e>
                          </m:d>
                          <m:r>
                            <a:rPr lang="en-GB" b="1" i="1" smtClean="0">
                              <a:latin typeface="Cambria Math" panose="02040503050406030204" pitchFamily="18" charset="0"/>
                            </a:rPr>
                            <m:t>−</m:t>
                          </m:r>
                          <m:d>
                            <m:dPr>
                              <m:ctrlPr>
                                <a:rPr lang="en-GB" b="1" i="1" smtClean="0">
                                  <a:latin typeface="Cambria Math" panose="02040503050406030204" pitchFamily="18" charset="0"/>
                                </a:rPr>
                              </m:ctrlPr>
                            </m:dPr>
                            <m:e>
                              <m:r>
                                <a:rPr lang="en-GB" b="1" i="1" smtClean="0">
                                  <a:latin typeface="Cambria Math" panose="02040503050406030204" pitchFamily="18" charset="0"/>
                                </a:rPr>
                                <m:t>𝟏𝟎</m:t>
                              </m:r>
                              <m:r>
                                <a:rPr lang="en-GB" b="1" i="1" smtClean="0">
                                  <a:latin typeface="Cambria Math" panose="02040503050406030204" pitchFamily="18" charset="0"/>
                                </a:rPr>
                                <m:t>×</m:t>
                              </m:r>
                              <m:r>
                                <a:rPr lang="en-GB" b="1" i="1" smtClean="0">
                                  <a:latin typeface="Cambria Math" panose="02040503050406030204" pitchFamily="18" charset="0"/>
                                </a:rPr>
                                <m:t>𝟓</m:t>
                              </m:r>
                            </m:e>
                          </m:d>
                        </m:num>
                        <m:den>
                          <m:r>
                            <a:rPr lang="en-GB" b="1" i="1" smtClean="0">
                              <a:latin typeface="Cambria Math" panose="02040503050406030204" pitchFamily="18" charset="0"/>
                            </a:rPr>
                            <m:t>𝟓</m:t>
                          </m:r>
                        </m:den>
                      </m:f>
                      <m:r>
                        <a:rPr lang="en-GB" b="1" i="1" smtClean="0">
                          <a:latin typeface="Cambria Math" panose="02040503050406030204" pitchFamily="18" charset="0"/>
                        </a:rPr>
                        <m:t>=</m:t>
                      </m:r>
                      <m:r>
                        <a:rPr lang="en-GB" b="1" i="1" smtClean="0">
                          <a:latin typeface="Cambria Math" panose="02040503050406030204" pitchFamily="18" charset="0"/>
                        </a:rPr>
                        <m:t>𝟑</m:t>
                      </m:r>
                      <m:r>
                        <a:rPr lang="en-GB" b="1" i="1" smtClean="0">
                          <a:latin typeface="Cambria Math" panose="02040503050406030204" pitchFamily="18" charset="0"/>
                        </a:rPr>
                        <m:t>.</m:t>
                      </m:r>
                      <m:r>
                        <a:rPr lang="en-GB" b="1" i="1" smtClean="0">
                          <a:latin typeface="Cambria Math" panose="02040503050406030204" pitchFamily="18" charset="0"/>
                        </a:rPr>
                        <m:t>𝟖</m:t>
                      </m:r>
                    </m:oMath>
                  </m:oMathPara>
                </a14:m>
                <a:endParaRPr lang="en-GB" b="1" dirty="0"/>
              </a:p>
            </p:txBody>
          </p:sp>
        </mc:Choice>
        <mc:Fallback xmlns="">
          <p:sp>
            <p:nvSpPr>
              <p:cNvPr id="9" name="TextBox 8"/>
              <p:cNvSpPr txBox="1">
                <a:spLocks noRot="1" noChangeAspect="1" noMove="1" noResize="1" noEditPoints="1" noAdjustHandles="1" noChangeArrowheads="1" noChangeShapeType="1" noTextEdit="1"/>
              </p:cNvSpPr>
              <p:nvPr/>
            </p:nvSpPr>
            <p:spPr>
              <a:xfrm>
                <a:off x="899592" y="3717032"/>
                <a:ext cx="3024336" cy="2845907"/>
              </a:xfrm>
              <a:prstGeom prst="rect">
                <a:avLst/>
              </a:prstGeom>
              <a:blipFill rotWithShape="0">
                <a:blip r:embed="rId3"/>
                <a:stretch>
                  <a:fillRect l="-1815" t="-1285"/>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5292080" y="797363"/>
                <a:ext cx="3850776" cy="2573461"/>
              </a:xfrm>
              <a:prstGeom prst="rect">
                <a:avLst/>
              </a:prstGeom>
              <a:noFill/>
            </p:spPr>
            <p:txBody>
              <a:bodyPr wrap="square" rtlCol="0">
                <a:spAutoFit/>
              </a:bodyPr>
              <a:lstStyle/>
              <a:p>
                <a:r>
                  <a:rPr lang="en-GB" dirty="0"/>
                  <a:t>If I mix 2kg of substance A which contains 8% poison with 8kg of substance B which contains 2% poison, what percentage poison is the mixture?</a:t>
                </a:r>
              </a:p>
              <a:p>
                <a:endParaRPr lang="en-GB" b="1" dirty="0"/>
              </a:p>
              <a:p>
                <a:pPr/>
                <a14:m>
                  <m:oMathPara xmlns:m="http://schemas.openxmlformats.org/officeDocument/2006/math">
                    <m:oMathParaPr>
                      <m:jc m:val="centerGroup"/>
                    </m:oMathParaPr>
                    <m:oMath xmlns:m="http://schemas.openxmlformats.org/officeDocument/2006/math">
                      <m:f>
                        <m:fPr>
                          <m:ctrlPr>
                            <a:rPr lang="en-GB" b="1" i="1" smtClean="0">
                              <a:latin typeface="Cambria Math" panose="02040503050406030204" pitchFamily="18" charset="0"/>
                            </a:rPr>
                          </m:ctrlPr>
                        </m:fPr>
                        <m:num>
                          <m:d>
                            <m:dPr>
                              <m:ctrlPr>
                                <a:rPr lang="en-GB" b="1" i="1" smtClean="0">
                                  <a:latin typeface="Cambria Math" panose="02040503050406030204" pitchFamily="18" charset="0"/>
                                </a:rPr>
                              </m:ctrlPr>
                            </m:dPr>
                            <m:e>
                              <m:r>
                                <a:rPr lang="en-GB" b="1" i="1" smtClean="0">
                                  <a:latin typeface="Cambria Math" panose="02040503050406030204" pitchFamily="18" charset="0"/>
                                </a:rPr>
                                <m:t>𝟐</m:t>
                              </m:r>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𝟎𝟖</m:t>
                              </m:r>
                            </m:e>
                          </m:d>
                          <m:r>
                            <a:rPr lang="en-GB" b="1" i="1" smtClean="0">
                              <a:latin typeface="Cambria Math" panose="02040503050406030204" pitchFamily="18" charset="0"/>
                            </a:rPr>
                            <m:t>+</m:t>
                          </m:r>
                          <m:d>
                            <m:dPr>
                              <m:ctrlPr>
                                <a:rPr lang="en-GB" b="1" i="1" smtClean="0">
                                  <a:latin typeface="Cambria Math" panose="02040503050406030204" pitchFamily="18" charset="0"/>
                                </a:rPr>
                              </m:ctrlPr>
                            </m:dPr>
                            <m:e>
                              <m:r>
                                <a:rPr lang="en-GB" b="1" i="1" smtClean="0">
                                  <a:latin typeface="Cambria Math" panose="02040503050406030204" pitchFamily="18" charset="0"/>
                                </a:rPr>
                                <m:t>𝟖</m:t>
                              </m:r>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𝟎𝟐</m:t>
                              </m:r>
                            </m:e>
                          </m:d>
                        </m:num>
                        <m:den>
                          <m:r>
                            <a:rPr lang="en-GB" b="1" i="1" smtClean="0">
                              <a:latin typeface="Cambria Math" panose="02040503050406030204" pitchFamily="18" charset="0"/>
                            </a:rPr>
                            <m:t>𝟐</m:t>
                          </m:r>
                          <m:r>
                            <a:rPr lang="en-GB" b="1" i="1" smtClean="0">
                              <a:latin typeface="Cambria Math" panose="02040503050406030204" pitchFamily="18" charset="0"/>
                            </a:rPr>
                            <m:t>+</m:t>
                          </m:r>
                          <m:r>
                            <a:rPr lang="en-GB" b="1" i="1" smtClean="0">
                              <a:latin typeface="Cambria Math" panose="02040503050406030204" pitchFamily="18" charset="0"/>
                            </a:rPr>
                            <m:t>𝟖</m:t>
                          </m:r>
                        </m:den>
                      </m:f>
                      <m:r>
                        <a:rPr lang="en-GB" b="1" i="1" smtClean="0">
                          <a:latin typeface="Cambria Math" panose="02040503050406030204" pitchFamily="18" charset="0"/>
                        </a:rPr>
                        <m:t>=</m:t>
                      </m:r>
                      <m:r>
                        <a:rPr lang="en-GB" b="1" i="1" smtClean="0">
                          <a:latin typeface="Cambria Math" panose="02040503050406030204" pitchFamily="18" charset="0"/>
                        </a:rPr>
                        <m:t>𝟎</m:t>
                      </m:r>
                      <m:r>
                        <a:rPr lang="en-GB" b="1" i="1" smtClean="0">
                          <a:latin typeface="Cambria Math" panose="02040503050406030204" pitchFamily="18" charset="0"/>
                        </a:rPr>
                        <m:t>.</m:t>
                      </m:r>
                      <m:r>
                        <a:rPr lang="en-GB" b="1" i="1" smtClean="0">
                          <a:latin typeface="Cambria Math" panose="02040503050406030204" pitchFamily="18" charset="0"/>
                        </a:rPr>
                        <m:t>𝟎𝟑𝟐</m:t>
                      </m:r>
                    </m:oMath>
                  </m:oMathPara>
                </a14:m>
                <a:endParaRPr lang="en-GB" b="1" dirty="0"/>
              </a:p>
              <a:p>
                <a:r>
                  <a:rPr lang="en-GB" b="1" dirty="0"/>
                  <a:t>i.e. </a:t>
                </a:r>
                <a14:m>
                  <m:oMath xmlns:m="http://schemas.openxmlformats.org/officeDocument/2006/math">
                    <m:r>
                      <a:rPr lang="en-GB" b="1" i="1" smtClean="0">
                        <a:latin typeface="Cambria Math" panose="02040503050406030204" pitchFamily="18" charset="0"/>
                      </a:rPr>
                      <m:t>𝟑</m:t>
                    </m:r>
                    <m:r>
                      <a:rPr lang="en-GB" b="1" i="1" smtClean="0">
                        <a:latin typeface="Cambria Math" panose="02040503050406030204" pitchFamily="18" charset="0"/>
                      </a:rPr>
                      <m:t>.</m:t>
                    </m:r>
                    <m:r>
                      <a:rPr lang="en-GB" b="1" i="1" smtClean="0">
                        <a:latin typeface="Cambria Math" panose="02040503050406030204" pitchFamily="18" charset="0"/>
                      </a:rPr>
                      <m:t>𝟐</m:t>
                    </m:r>
                    <m:r>
                      <a:rPr lang="en-GB" b="1" i="1" smtClean="0">
                        <a:latin typeface="Cambria Math" panose="02040503050406030204" pitchFamily="18" charset="0"/>
                      </a:rPr>
                      <m:t>%</m:t>
                    </m:r>
                  </m:oMath>
                </a14:m>
                <a:endParaRPr lang="en-GB" b="1" dirty="0"/>
              </a:p>
            </p:txBody>
          </p:sp>
        </mc:Choice>
        <mc:Fallback xmlns="">
          <p:sp>
            <p:nvSpPr>
              <p:cNvPr id="10" name="TextBox 9"/>
              <p:cNvSpPr txBox="1">
                <a:spLocks noRot="1" noChangeAspect="1" noMove="1" noResize="1" noEditPoints="1" noAdjustHandles="1" noChangeArrowheads="1" noChangeShapeType="1" noTextEdit="1"/>
              </p:cNvSpPr>
              <p:nvPr/>
            </p:nvSpPr>
            <p:spPr>
              <a:xfrm>
                <a:off x="5292080" y="797363"/>
                <a:ext cx="3850776" cy="2573461"/>
              </a:xfrm>
              <a:prstGeom prst="rect">
                <a:avLst/>
              </a:prstGeom>
              <a:blipFill rotWithShape="0">
                <a:blip r:embed="rId4"/>
                <a:stretch>
                  <a:fillRect l="-1266" t="-1422" r="-1266" b="-2844"/>
                </a:stretch>
              </a:blipFill>
            </p:spPr>
            <p:txBody>
              <a:bodyPr/>
              <a:lstStyle/>
              <a:p>
                <a:r>
                  <a:rPr lang="en-GB">
                    <a:noFill/>
                  </a:rPr>
                  <a:t> </a:t>
                </a:r>
              </a:p>
            </p:txBody>
          </p:sp>
        </mc:Fallback>
      </mc:AlternateContent>
      <p:sp>
        <p:nvSpPr>
          <p:cNvPr id="11" name="Rectangle 10"/>
          <p:cNvSpPr/>
          <p:nvPr/>
        </p:nvSpPr>
        <p:spPr>
          <a:xfrm>
            <a:off x="4788024" y="797363"/>
            <a:ext cx="336228" cy="361156"/>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GB" sz="2000" dirty="0"/>
              <a:t>9</a:t>
            </a:r>
          </a:p>
        </p:txBody>
      </p:sp>
      <p:sp>
        <p:nvSpPr>
          <p:cNvPr id="12" name="Rectangle 11"/>
          <p:cNvSpPr/>
          <p:nvPr/>
        </p:nvSpPr>
        <p:spPr>
          <a:xfrm>
            <a:off x="906860" y="2636911"/>
            <a:ext cx="2801044" cy="9104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Rectangle 12"/>
          <p:cNvSpPr/>
          <p:nvPr/>
        </p:nvSpPr>
        <p:spPr>
          <a:xfrm>
            <a:off x="918816" y="5665016"/>
            <a:ext cx="2801044" cy="9104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4" name="Rectangle 13"/>
          <p:cNvSpPr/>
          <p:nvPr/>
        </p:nvSpPr>
        <p:spPr>
          <a:xfrm>
            <a:off x="5292080" y="2436537"/>
            <a:ext cx="3600400" cy="91049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171459499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2"/>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2"/>
                                        </p:tgtEl>
                                      </p:cBhvr>
                                    </p:animEffect>
                                    <p:set>
                                      <p:cBhvr>
                                        <p:cTn id="7"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8" restart="whenNotActive" fill="hold" evtFilter="cancelBubble" nodeType="interactiveSeq">
                <p:stCondLst>
                  <p:cond evt="onClick" delay="0">
                    <p:tgtEl>
                      <p:spTgt spid="13"/>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3"/>
                                        </p:tgtEl>
                                      </p:cBhvr>
                                    </p:animEffect>
                                    <p:set>
                                      <p:cBhvr>
                                        <p:cTn id="13"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14" restart="whenNotActive" fill="hold" evtFilter="cancelBubble" nodeType="interactiveSeq">
                <p:stCondLst>
                  <p:cond evt="onClick" delay="0">
                    <p:tgtEl>
                      <p:spTgt spid="14"/>
                    </p:tgtEl>
                  </p:cond>
                </p:stCondLst>
                <p:endSync evt="end" delay="0">
                  <p:rtn val="all"/>
                </p:endSync>
                <p:childTnLst>
                  <p:par>
                    <p:cTn id="15" fill="hold">
                      <p:stCondLst>
                        <p:cond delay="0"/>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14"/>
                                        </p:tgtEl>
                                      </p:cBhvr>
                                    </p:animEffect>
                                    <p:set>
                                      <p:cBhvr>
                                        <p:cTn id="19" dur="1" fill="hold">
                                          <p:stCondLst>
                                            <p:cond delay="499"/>
                                          </p:stCondLst>
                                        </p:cTn>
                                        <p:tgtEl>
                                          <p:spTgt spid="14"/>
                                        </p:tgtEl>
                                        <p:attrNameLst>
                                          <p:attrName>style.visibility</p:attrName>
                                        </p:attrNameLst>
                                      </p:cBhvr>
                                      <p:to>
                                        <p:strVal val="hidden"/>
                                      </p:to>
                                    </p:set>
                                  </p:childTnLst>
                                </p:cTn>
                              </p:par>
                            </p:childTnLst>
                          </p:cTn>
                        </p:par>
                      </p:childTnLst>
                    </p:cTn>
                  </p:par>
                </p:childTnLst>
              </p:cTn>
              <p:nextCondLst>
                <p:cond evt="onClick" delay="0">
                  <p:tgtEl>
                    <p:spTgt spid="14"/>
                  </p:tgtEl>
                </p:cond>
              </p:nextCondLst>
            </p:seq>
          </p:childTnLst>
        </p:cTn>
      </p:par>
    </p:tnLst>
    <p:bldLst>
      <p:bldP spid="12" grpId="0" animBg="1"/>
      <p:bldP spid="13"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solidFill>
                  <a:srgbClr val="92D050"/>
                </a:solidFill>
              </a:rPr>
              <a:t>Year 7 </a:t>
            </a:r>
            <a:r>
              <a:rPr lang="en-GB" dirty="0"/>
              <a:t>Pie Charts</a:t>
            </a:r>
          </a:p>
        </p:txBody>
      </p:sp>
      <p:sp>
        <p:nvSpPr>
          <p:cNvPr id="3" name="Subtitle 2"/>
          <p:cNvSpPr>
            <a:spLocks noGrp="1"/>
          </p:cNvSpPr>
          <p:nvPr>
            <p:ph type="subTitle" idx="1"/>
          </p:nvPr>
        </p:nvSpPr>
        <p:spPr>
          <a:xfrm>
            <a:off x="1079612" y="3645024"/>
            <a:ext cx="6984776" cy="1417712"/>
          </a:xfrm>
        </p:spPr>
        <p:txBody>
          <a:bodyPr>
            <a:normAutofit/>
          </a:bodyPr>
          <a:lstStyle/>
          <a:p>
            <a:r>
              <a:rPr lang="en-GB" sz="2800" dirty="0"/>
              <a:t>Dr J Frost (jfrost@tiffin.kingston.sch.uk) </a:t>
            </a:r>
          </a:p>
        </p:txBody>
      </p:sp>
      <p:cxnSp>
        <p:nvCxnSpPr>
          <p:cNvPr id="8" name="Straight Connector 7"/>
          <p:cNvCxnSpPr/>
          <p:nvPr/>
        </p:nvCxnSpPr>
        <p:spPr>
          <a:xfrm>
            <a:off x="0" y="1268760"/>
            <a:ext cx="9144000" cy="0"/>
          </a:xfrm>
          <a:prstGeom prst="line">
            <a:avLst/>
          </a:prstGeom>
          <a:ln w="76200">
            <a:solidFill>
              <a:schemeClr val="accent3"/>
            </a:solidFill>
          </a:ln>
        </p:spPr>
        <p:style>
          <a:lnRef idx="1">
            <a:schemeClr val="accent1"/>
          </a:lnRef>
          <a:fillRef idx="0">
            <a:schemeClr val="accent1"/>
          </a:fillRef>
          <a:effectRef idx="0">
            <a:schemeClr val="accent1"/>
          </a:effectRef>
          <a:fontRef idx="minor">
            <a:schemeClr val="tx1"/>
          </a:fontRef>
        </p:style>
      </p:cxnSp>
      <p:pic>
        <p:nvPicPr>
          <p:cNvPr id="10" name="Picture 2" descr="E:\TiffinSchoolLogoSmall.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2212" y="111910"/>
            <a:ext cx="1008112" cy="1013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73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0"/>
            <a:ext cx="9143074" cy="599127"/>
            <a:chOff x="0" y="13335"/>
            <a:chExt cx="9144218" cy="599127"/>
          </a:xfrm>
        </p:grpSpPr>
        <p:sp>
          <p:nvSpPr>
            <p:cNvPr id="15"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Pie Charts</a:t>
              </a:r>
            </a:p>
          </p:txBody>
        </p:sp>
        <p:cxnSp>
          <p:nvCxnSpPr>
            <p:cNvPr id="16" name="Straight Connector 15"/>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sp>
        <p:nvSpPr>
          <p:cNvPr id="2" name="TextBox 1"/>
          <p:cNvSpPr txBox="1"/>
          <p:nvPr/>
        </p:nvSpPr>
        <p:spPr>
          <a:xfrm>
            <a:off x="323528" y="804917"/>
            <a:ext cx="7416824"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For which sets of data is a pie chart suitable, and which are not (and why?)</a:t>
            </a:r>
          </a:p>
          <a:p>
            <a:r>
              <a:rPr lang="en-GB" dirty="0"/>
              <a:t>If not, suggest a better way to display this data.</a:t>
            </a:r>
          </a:p>
        </p:txBody>
      </p:sp>
      <p:graphicFrame>
        <p:nvGraphicFramePr>
          <p:cNvPr id="6" name="Chart 5"/>
          <p:cNvGraphicFramePr>
            <a:graphicFrameLocks/>
          </p:cNvGraphicFramePr>
          <p:nvPr>
            <p:extLst>
              <p:ext uri="{D42A27DB-BD31-4B8C-83A1-F6EECF244321}">
                <p14:modId xmlns:p14="http://schemas.microsoft.com/office/powerpoint/2010/main" val="399935217"/>
              </p:ext>
            </p:extLst>
          </p:nvPr>
        </p:nvGraphicFramePr>
        <p:xfrm>
          <a:off x="611560" y="1556792"/>
          <a:ext cx="3168352" cy="4608512"/>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Box 2"/>
          <p:cNvSpPr txBox="1"/>
          <p:nvPr/>
        </p:nvSpPr>
        <p:spPr>
          <a:xfrm>
            <a:off x="4139952" y="1556792"/>
            <a:ext cx="4608512" cy="2062103"/>
          </a:xfrm>
          <a:prstGeom prst="rect">
            <a:avLst/>
          </a:prstGeom>
          <a:noFill/>
        </p:spPr>
        <p:txBody>
          <a:bodyPr wrap="square" rtlCol="0">
            <a:spAutoFit/>
          </a:bodyPr>
          <a:lstStyle/>
          <a:p>
            <a:r>
              <a:rPr lang="en-GB" sz="1600" dirty="0"/>
              <a:t>Pie charts should be used when we interested in </a:t>
            </a:r>
            <a:r>
              <a:rPr lang="en-GB" sz="1600" b="1" dirty="0"/>
              <a:t>proportions/percentage/fractions of some total</a:t>
            </a:r>
            <a:r>
              <a:rPr lang="en-GB" sz="1600" dirty="0"/>
              <a:t> and are less concerned with the frequencies. </a:t>
            </a:r>
          </a:p>
          <a:p>
            <a:r>
              <a:rPr lang="en-GB" sz="1600" dirty="0"/>
              <a:t>The fraction of the total goals of the four teams is not particularly significant here, it’s the number of goals (i.e. the frequencies) we’re more interested in.</a:t>
            </a:r>
          </a:p>
          <a:p>
            <a:endParaRPr lang="en-GB" sz="1600" dirty="0"/>
          </a:p>
          <a:p>
            <a:r>
              <a:rPr lang="en-GB" sz="1600" dirty="0"/>
              <a:t>A more suitable representation would be a bar chart:</a:t>
            </a:r>
          </a:p>
        </p:txBody>
      </p:sp>
      <p:graphicFrame>
        <p:nvGraphicFramePr>
          <p:cNvPr id="8" name="Chart 7"/>
          <p:cNvGraphicFramePr>
            <a:graphicFrameLocks/>
          </p:cNvGraphicFramePr>
          <p:nvPr>
            <p:extLst>
              <p:ext uri="{D42A27DB-BD31-4B8C-83A1-F6EECF244321}">
                <p14:modId xmlns:p14="http://schemas.microsoft.com/office/powerpoint/2010/main" val="4179353504"/>
              </p:ext>
            </p:extLst>
          </p:nvPr>
        </p:nvGraphicFramePr>
        <p:xfrm>
          <a:off x="4139952" y="3693661"/>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9" name="Rectangle 8"/>
          <p:cNvSpPr/>
          <p:nvPr/>
        </p:nvSpPr>
        <p:spPr>
          <a:xfrm>
            <a:off x="4139952" y="1562720"/>
            <a:ext cx="4645088" cy="496855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60357768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9"/>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9"/>
                                        </p:tgtEl>
                                      </p:cBhvr>
                                    </p:animEffect>
                                    <p:set>
                                      <p:cBhvr>
                                        <p:cTn id="7"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Pie Charts</a:t>
              </a:r>
            </a:p>
          </p:txBody>
        </p:sp>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p:graphicFrame>
        <p:nvGraphicFramePr>
          <p:cNvPr id="5" name="Chart 4"/>
          <p:cNvGraphicFramePr>
            <a:graphicFrameLocks/>
          </p:cNvGraphicFramePr>
          <p:nvPr>
            <p:extLst>
              <p:ext uri="{D42A27DB-BD31-4B8C-83A1-F6EECF244321}">
                <p14:modId xmlns:p14="http://schemas.microsoft.com/office/powerpoint/2010/main" val="2633478536"/>
              </p:ext>
            </p:extLst>
          </p:nvPr>
        </p:nvGraphicFramePr>
        <p:xfrm>
          <a:off x="314896" y="1844824"/>
          <a:ext cx="4130204"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Box 5"/>
          <p:cNvSpPr txBox="1"/>
          <p:nvPr/>
        </p:nvSpPr>
        <p:spPr>
          <a:xfrm>
            <a:off x="323528" y="804917"/>
            <a:ext cx="7416824" cy="646331"/>
          </a:xfrm>
          <a:prstGeom prst="rect">
            <a:avLst/>
          </a:prstGeom>
          <a:solidFill>
            <a:schemeClr val="bg1"/>
          </a:solidFill>
          <a:effectLst>
            <a:outerShdw blurRad="63500" sx="102000" sy="102000" algn="ctr" rotWithShape="0">
              <a:prstClr val="black">
                <a:alpha val="40000"/>
              </a:prstClr>
            </a:outerShdw>
          </a:effectLst>
        </p:spPr>
        <p:txBody>
          <a:bodyPr wrap="square" rtlCol="0">
            <a:spAutoFit/>
          </a:bodyPr>
          <a:lstStyle/>
          <a:p>
            <a:r>
              <a:rPr lang="en-GB" dirty="0"/>
              <a:t>For which sets of data is a pie chart suitable, and which are not (and why?)</a:t>
            </a:r>
          </a:p>
          <a:p>
            <a:r>
              <a:rPr lang="en-GB" dirty="0"/>
              <a:t>If not, suggest a better way to display this data.</a:t>
            </a:r>
          </a:p>
        </p:txBody>
      </p:sp>
      <p:graphicFrame>
        <p:nvGraphicFramePr>
          <p:cNvPr id="7" name="Chart 6"/>
          <p:cNvGraphicFramePr>
            <a:graphicFrameLocks/>
          </p:cNvGraphicFramePr>
          <p:nvPr>
            <p:extLst>
              <p:ext uri="{D42A27DB-BD31-4B8C-83A1-F6EECF244321}">
                <p14:modId xmlns:p14="http://schemas.microsoft.com/office/powerpoint/2010/main" val="2226011422"/>
              </p:ext>
            </p:extLst>
          </p:nvPr>
        </p:nvGraphicFramePr>
        <p:xfrm>
          <a:off x="4716016" y="1844824"/>
          <a:ext cx="4067944"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526852" y="4670152"/>
            <a:ext cx="3816424" cy="923330"/>
          </a:xfrm>
          <a:prstGeom prst="rect">
            <a:avLst/>
          </a:prstGeom>
          <a:noFill/>
        </p:spPr>
        <p:txBody>
          <a:bodyPr wrap="square" rtlCol="0">
            <a:spAutoFit/>
          </a:bodyPr>
          <a:lstStyle/>
          <a:p>
            <a:r>
              <a:rPr lang="en-GB" dirty="0"/>
              <a:t>Yes this is suitable. We’re interested in what </a:t>
            </a:r>
            <a:r>
              <a:rPr lang="en-GB" b="1" dirty="0"/>
              <a:t>proportion of a day</a:t>
            </a:r>
            <a:r>
              <a:rPr lang="en-GB" dirty="0"/>
              <a:t> Dr Frost is doing different things.</a:t>
            </a:r>
          </a:p>
        </p:txBody>
      </p:sp>
      <p:sp>
        <p:nvSpPr>
          <p:cNvPr id="9" name="TextBox 8"/>
          <p:cNvSpPr txBox="1"/>
          <p:nvPr/>
        </p:nvSpPr>
        <p:spPr>
          <a:xfrm>
            <a:off x="575556" y="5593482"/>
            <a:ext cx="3852428" cy="1169551"/>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400" b="1" dirty="0"/>
              <a:t>Bro Tip</a:t>
            </a:r>
            <a:r>
              <a:rPr lang="en-GB" sz="1400" dirty="0"/>
              <a:t>: </a:t>
            </a:r>
            <a:r>
              <a:rPr lang="en-GB" sz="1400" u="sng" dirty="0"/>
              <a:t>Don’t</a:t>
            </a:r>
            <a:r>
              <a:rPr lang="en-GB" sz="1400" dirty="0"/>
              <a:t> use a pie if either:</a:t>
            </a:r>
          </a:p>
          <a:p>
            <a:pPr marL="342900" indent="-342900">
              <a:buAutoNum type="alphaLcParenBoth"/>
            </a:pPr>
            <a:r>
              <a:rPr lang="en-GB" sz="1400" dirty="0"/>
              <a:t>There’s not a clear total for which we can have fractions of.</a:t>
            </a:r>
          </a:p>
          <a:p>
            <a:pPr marL="342900" indent="-342900">
              <a:buAutoNum type="alphaLcParenBoth"/>
            </a:pPr>
            <a:r>
              <a:rPr lang="en-GB" sz="1400" dirty="0"/>
              <a:t>The pie chart wouldn’t work if we were to omit the frequencies.</a:t>
            </a:r>
            <a:endParaRPr lang="en-GB" sz="1600" dirty="0"/>
          </a:p>
        </p:txBody>
      </p:sp>
      <p:sp>
        <p:nvSpPr>
          <p:cNvPr id="10" name="TextBox 9"/>
          <p:cNvSpPr txBox="1"/>
          <p:nvPr/>
        </p:nvSpPr>
        <p:spPr>
          <a:xfrm>
            <a:off x="5076056" y="4670152"/>
            <a:ext cx="3816424" cy="1477328"/>
          </a:xfrm>
          <a:prstGeom prst="rect">
            <a:avLst/>
          </a:prstGeom>
          <a:noFill/>
        </p:spPr>
        <p:txBody>
          <a:bodyPr wrap="square" rtlCol="0">
            <a:spAutoFit/>
          </a:bodyPr>
          <a:lstStyle/>
          <a:p>
            <a:r>
              <a:rPr lang="en-GB" dirty="0"/>
              <a:t>Yes this is suitable. We’re interested in what </a:t>
            </a:r>
            <a:r>
              <a:rPr lang="en-GB" b="1" dirty="0"/>
              <a:t>proportion of Year 7 </a:t>
            </a:r>
            <a:r>
              <a:rPr lang="en-GB" dirty="0"/>
              <a:t>who like each of the colours.</a:t>
            </a:r>
          </a:p>
          <a:p>
            <a:r>
              <a:rPr lang="en-GB" dirty="0"/>
              <a:t>The percentages here are more important than the frequencies.</a:t>
            </a:r>
          </a:p>
        </p:txBody>
      </p:sp>
      <p:sp>
        <p:nvSpPr>
          <p:cNvPr id="11" name="Rectangle 10"/>
          <p:cNvSpPr/>
          <p:nvPr/>
        </p:nvSpPr>
        <p:spPr>
          <a:xfrm>
            <a:off x="317252" y="4686920"/>
            <a:ext cx="4110732" cy="2171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Rectangle 11"/>
          <p:cNvSpPr/>
          <p:nvPr/>
        </p:nvSpPr>
        <p:spPr>
          <a:xfrm>
            <a:off x="4724400" y="4695570"/>
            <a:ext cx="4072620" cy="217108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Tree>
    <p:extLst>
      <p:ext uri="{BB962C8B-B14F-4D97-AF65-F5344CB8AC3E}">
        <p14:creationId xmlns:p14="http://schemas.microsoft.com/office/powerpoint/2010/main" val="235977260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1"/>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8" restart="whenNotActive" fill="hold" evtFilter="cancelBubble" nodeType="interactiveSeq">
                <p:stCondLst>
                  <p:cond evt="onClick" delay="0">
                    <p:tgtEl>
                      <p:spTgt spid="12"/>
                    </p:tgtEl>
                  </p:cond>
                </p:stCondLst>
                <p:endSync evt="end" delay="0">
                  <p:rtn val="all"/>
                </p:endSync>
                <p:childTnLst>
                  <p:par>
                    <p:cTn id="9" fill="hold">
                      <p:stCondLst>
                        <p:cond delay="0"/>
                      </p:stCondLst>
                      <p:childTnLst>
                        <p:par>
                          <p:cTn id="10" fill="hold">
                            <p:stCondLst>
                              <p:cond delay="0"/>
                            </p:stCondLst>
                            <p:childTnLst>
                              <p:par>
                                <p:cTn id="11" presetID="10" presetClass="exit" presetSubtype="0" fill="hold" grpId="0" nodeType="clickEffect">
                                  <p:stCondLst>
                                    <p:cond delay="0"/>
                                  </p:stCondLst>
                                  <p:childTnLst>
                                    <p:animEffect transition="out" filter="fade">
                                      <p:cBhvr>
                                        <p:cTn id="12" dur="500"/>
                                        <p:tgtEl>
                                          <p:spTgt spid="12"/>
                                        </p:tgtEl>
                                      </p:cBhvr>
                                    </p:animEffect>
                                    <p:set>
                                      <p:cBhvr>
                                        <p:cTn id="13"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childTnLst>
        </p:cTn>
      </p:par>
    </p:tnLst>
    <p:bldLst>
      <p:bldP spid="11" grpId="0" animBg="1"/>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0" y="0"/>
            <a:ext cx="9143074" cy="599127"/>
            <a:chOff x="0" y="13335"/>
            <a:chExt cx="9144218" cy="599127"/>
          </a:xfrm>
        </p:grpSpPr>
        <mc:AlternateContent xmlns:mc="http://schemas.openxmlformats.org/markup-compatibility/2006" xmlns:a14="http://schemas.microsoft.com/office/drawing/2010/main">
          <mc:Choice Requires="a14">
            <p:sp>
              <p:nvSpPr>
                <p:cNvPr id="15"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Frequencies </a:t>
                  </a:r>
                  <a14:m>
                    <m:oMath xmlns:m="http://schemas.openxmlformats.org/officeDocument/2006/math">
                      <m:r>
                        <a:rPr lang="en-GB" sz="3200" i="1" smtClean="0">
                          <a:latin typeface="Cambria Math" panose="02040503050406030204" pitchFamily="18" charset="0"/>
                          <a:ea typeface="Cambria Math" panose="02040503050406030204" pitchFamily="18" charset="0"/>
                        </a:rPr>
                        <m:t>↔</m:t>
                      </m:r>
                    </m:oMath>
                  </a14:m>
                  <a:r>
                    <a:rPr lang="en-GB" sz="3200" dirty="0"/>
                    <a:t> Angles</a:t>
                  </a:r>
                </a:p>
              </p:txBody>
            </p:sp>
          </mc:Choice>
          <mc:Fallback xmlns="">
            <p:sp>
              <p:nvSpPr>
                <p:cNvPr id="15" name="TextBox 32"/>
                <p:cNvSpPr txBox="1">
                  <a:spLocks noRot="1" noChangeAspect="1" noMove="1" noResize="1" noEditPoints="1" noAdjustHandles="1" noChangeArrowheads="1" noChangeShapeType="1" noTextEdit="1"/>
                </p:cNvSpPr>
                <p:nvPr/>
              </p:nvSpPr>
              <p:spPr>
                <a:xfrm>
                  <a:off x="0" y="13335"/>
                  <a:ext cx="9144000" cy="599127"/>
                </a:xfrm>
                <a:prstGeom prst="rect">
                  <a:avLst/>
                </a:prstGeom>
                <a:blipFill rotWithShape="0">
                  <a:blip r:embed="rId3"/>
                  <a:stretch>
                    <a:fillRect t="-12245" b="-31633"/>
                  </a:stretch>
                </a:blipFill>
                <a:ln>
                  <a:noFill/>
                </a:ln>
              </p:spPr>
              <p:txBody>
                <a:bodyPr/>
                <a:lstStyle/>
                <a:p>
                  <a:r>
                    <a:rPr lang="en-GB">
                      <a:noFill/>
                    </a:rPr>
                    <a:t> </a:t>
                  </a:r>
                </a:p>
              </p:txBody>
            </p:sp>
          </mc:Fallback>
        </mc:AlternateContent>
        <p:cxnSp>
          <p:nvCxnSpPr>
            <p:cNvPr id="16" name="Straight Connector 15"/>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3213920255"/>
                  </p:ext>
                </p:extLst>
              </p:nvPr>
            </p:nvGraphicFramePr>
            <p:xfrm>
              <a:off x="395536" y="1515056"/>
              <a:ext cx="4791076" cy="2562098"/>
            </p:xfrm>
            <a:graphic>
              <a:graphicData uri="http://schemas.openxmlformats.org/drawingml/2006/table">
                <a:tbl>
                  <a:tblPr firstRow="1" bandRow="1">
                    <a:tableStyleId>{073A0DAA-6AF3-43AB-8588-CEC1D06C72B9}</a:tableStyleId>
                  </a:tblPr>
                  <a:tblGrid>
                    <a:gridCol w="1797304">
                      <a:extLst>
                        <a:ext uri="{9D8B030D-6E8A-4147-A177-3AD203B41FA5}">
                          <a16:colId xmlns:a16="http://schemas.microsoft.com/office/drawing/2014/main" val="20000"/>
                        </a:ext>
                      </a:extLst>
                    </a:gridCol>
                    <a:gridCol w="1216978">
                      <a:extLst>
                        <a:ext uri="{9D8B030D-6E8A-4147-A177-3AD203B41FA5}">
                          <a16:colId xmlns:a16="http://schemas.microsoft.com/office/drawing/2014/main" val="20001"/>
                        </a:ext>
                      </a:extLst>
                    </a:gridCol>
                    <a:gridCol w="1003364">
                      <a:extLst>
                        <a:ext uri="{9D8B030D-6E8A-4147-A177-3AD203B41FA5}">
                          <a16:colId xmlns:a16="http://schemas.microsoft.com/office/drawing/2014/main" val="20002"/>
                        </a:ext>
                      </a:extLst>
                    </a:gridCol>
                    <a:gridCol w="773430">
                      <a:extLst>
                        <a:ext uri="{9D8B030D-6E8A-4147-A177-3AD203B41FA5}">
                          <a16:colId xmlns:a16="http://schemas.microsoft.com/office/drawing/2014/main" val="20003"/>
                        </a:ext>
                      </a:extLst>
                    </a:gridCol>
                  </a:tblGrid>
                  <a:tr h="370840">
                    <a:tc>
                      <a:txBody>
                        <a:bodyPr/>
                        <a:lstStyle/>
                        <a:p>
                          <a:r>
                            <a:rPr lang="en-GB" dirty="0"/>
                            <a:t>Favourite</a:t>
                          </a:r>
                          <a:r>
                            <a:rPr lang="en-GB" baseline="0" dirty="0"/>
                            <a:t> Colour</a:t>
                          </a:r>
                          <a:endParaRPr lang="en-GB" dirty="0"/>
                        </a:p>
                      </a:txBody>
                      <a:tcPr>
                        <a:lnR w="12700" cap="flat" cmpd="sng" algn="ctr">
                          <a:solidFill>
                            <a:schemeClr val="tx1"/>
                          </a:solidFill>
                          <a:prstDash val="solid"/>
                          <a:round/>
                          <a:headEnd type="none" w="med" len="med"/>
                          <a:tailEnd type="none" w="med" len="med"/>
                        </a:lnR>
                      </a:tcPr>
                    </a:tc>
                    <a:tc>
                      <a:txBody>
                        <a:bodyPr/>
                        <a:lstStyle/>
                        <a:p>
                          <a:r>
                            <a:rPr lang="en-GB" dirty="0"/>
                            <a:t>Frequency</a:t>
                          </a:r>
                        </a:p>
                      </a:txBody>
                      <a:tcPr>
                        <a:lnL w="12700" cap="flat" cmpd="sng" algn="ctr">
                          <a:solidFill>
                            <a:schemeClr val="tx1"/>
                          </a:solidFill>
                          <a:prstDash val="solid"/>
                          <a:round/>
                          <a:headEnd type="none" w="med" len="med"/>
                          <a:tailEnd type="none" w="med" len="med"/>
                        </a:lnL>
                      </a:tcPr>
                    </a:tc>
                    <a:tc>
                      <a:txBody>
                        <a:bodyPr/>
                        <a:lstStyle/>
                        <a:p>
                          <a:r>
                            <a:rPr lang="en-GB" dirty="0"/>
                            <a:t>Fraction</a:t>
                          </a:r>
                        </a:p>
                      </a:txBody>
                      <a:tcPr/>
                    </a:tc>
                    <a:tc>
                      <a:txBody>
                        <a:bodyPr/>
                        <a:lstStyle/>
                        <a:p>
                          <a:r>
                            <a:rPr lang="en-GB" dirty="0"/>
                            <a:t>Angle</a:t>
                          </a:r>
                        </a:p>
                      </a:txBody>
                      <a:tcPr/>
                    </a:tc>
                    <a:extLst>
                      <a:ext uri="{0D108BD9-81ED-4DB2-BD59-A6C34878D82A}">
                        <a16:rowId xmlns:a16="http://schemas.microsoft.com/office/drawing/2014/main" val="10000"/>
                      </a:ext>
                    </a:extLst>
                  </a:tr>
                  <a:tr h="370840">
                    <a:tc>
                      <a:txBody>
                        <a:bodyPr/>
                        <a:lstStyle/>
                        <a:p>
                          <a:r>
                            <a:rPr lang="en-GB" dirty="0"/>
                            <a:t>Red</a:t>
                          </a:r>
                        </a:p>
                      </a:txBody>
                      <a:tcPr>
                        <a:lnR w="12700" cap="flat" cmpd="sng" algn="ctr">
                          <a:solidFill>
                            <a:schemeClr val="tx1"/>
                          </a:solidFill>
                          <a:prstDash val="solid"/>
                          <a:round/>
                          <a:headEnd type="none" w="med" len="med"/>
                          <a:tailEnd type="none" w="med" len="med"/>
                        </a:lnR>
                      </a:tcPr>
                    </a:tc>
                    <a:tc>
                      <a:txBody>
                        <a:bodyPr/>
                        <a:lstStyle/>
                        <a:p>
                          <a:r>
                            <a:rPr lang="en-GB" b="1" dirty="0"/>
                            <a:t>20</a:t>
                          </a:r>
                        </a:p>
                      </a:txBody>
                      <a:tcPr>
                        <a:lnL w="12700" cap="flat" cmpd="sng" algn="ctr">
                          <a:solidFill>
                            <a:schemeClr val="tx1"/>
                          </a:solid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10</m:t>
                                    </m:r>
                                  </m:den>
                                </m:f>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36°</m:t>
                                </m:r>
                              </m:oMath>
                            </m:oMathPara>
                          </a14:m>
                          <a:endParaRPr lang="en-GB" dirty="0"/>
                        </a:p>
                      </a:txBody>
                      <a:tcPr/>
                    </a:tc>
                    <a:extLst>
                      <a:ext uri="{0D108BD9-81ED-4DB2-BD59-A6C34878D82A}">
                        <a16:rowId xmlns:a16="http://schemas.microsoft.com/office/drawing/2014/main" val="10001"/>
                      </a:ext>
                    </a:extLst>
                  </a:tr>
                  <a:tr h="370840">
                    <a:tc>
                      <a:txBody>
                        <a:bodyPr/>
                        <a:lstStyle/>
                        <a:p>
                          <a:r>
                            <a:rPr lang="en-GB" dirty="0"/>
                            <a:t>Green</a:t>
                          </a:r>
                        </a:p>
                      </a:txBody>
                      <a:tcPr>
                        <a:lnR w="12700" cap="flat" cmpd="sng" algn="ctr">
                          <a:solidFill>
                            <a:schemeClr val="tx1"/>
                          </a:solidFill>
                          <a:prstDash val="solid"/>
                          <a:round/>
                          <a:headEnd type="none" w="med" len="med"/>
                          <a:tailEnd type="none" w="med" len="med"/>
                        </a:lnR>
                      </a:tcPr>
                    </a:tc>
                    <a:tc>
                      <a:txBody>
                        <a:bodyPr/>
                        <a:lstStyle/>
                        <a:p>
                          <a:r>
                            <a:rPr lang="en-GB" b="1" dirty="0"/>
                            <a:t>60</a:t>
                          </a:r>
                        </a:p>
                      </a:txBody>
                      <a:tcPr>
                        <a:lnL w="12700" cap="flat" cmpd="sng" algn="ctr">
                          <a:solidFill>
                            <a:schemeClr val="tx1"/>
                          </a:solid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10</m:t>
                                    </m:r>
                                  </m:den>
                                </m:f>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108°</m:t>
                                </m:r>
                              </m:oMath>
                            </m:oMathPara>
                          </a14:m>
                          <a:endParaRPr lang="en-GB" dirty="0"/>
                        </a:p>
                      </a:txBody>
                      <a:tcPr/>
                    </a:tc>
                    <a:extLst>
                      <a:ext uri="{0D108BD9-81ED-4DB2-BD59-A6C34878D82A}">
                        <a16:rowId xmlns:a16="http://schemas.microsoft.com/office/drawing/2014/main" val="10002"/>
                      </a:ext>
                    </a:extLst>
                  </a:tr>
                  <a:tr h="370840">
                    <a:tc>
                      <a:txBody>
                        <a:bodyPr/>
                        <a:lstStyle/>
                        <a:p>
                          <a:r>
                            <a:rPr lang="en-GB" dirty="0"/>
                            <a:t>Blue</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b="1" dirty="0"/>
                            <a:t>120</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6</m:t>
                                    </m:r>
                                  </m:num>
                                  <m:den>
                                    <m:r>
                                      <a:rPr lang="en-GB" b="0" i="1" smtClean="0">
                                        <a:latin typeface="Cambria Math" panose="02040503050406030204" pitchFamily="18" charset="0"/>
                                      </a:rPr>
                                      <m:t>10</m:t>
                                    </m:r>
                                  </m:den>
                                </m:f>
                              </m:oMath>
                            </m:oMathPara>
                          </a14:m>
                          <a:endParaRPr lang="en-GB" dirty="0"/>
                        </a:p>
                      </a:txBody>
                      <a:tcPr>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216°</m:t>
                                </m:r>
                              </m:oMath>
                            </m:oMathPara>
                          </a14:m>
                          <a:endParaRPr lang="en-GB"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GB" b="1" dirty="0"/>
                            <a:t>TOTAL</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b="0" dirty="0"/>
                            <a:t>200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3213920255"/>
                  </p:ext>
                </p:extLst>
              </p:nvPr>
            </p:nvGraphicFramePr>
            <p:xfrm>
              <a:off x="395536" y="1515056"/>
              <a:ext cx="4791076" cy="2562098"/>
            </p:xfrm>
            <a:graphic>
              <a:graphicData uri="http://schemas.openxmlformats.org/drawingml/2006/table">
                <a:tbl>
                  <a:tblPr firstRow="1" bandRow="1">
                    <a:tableStyleId>{073A0DAA-6AF3-43AB-8588-CEC1D06C72B9}</a:tableStyleId>
                  </a:tblPr>
                  <a:tblGrid>
                    <a:gridCol w="1797304"/>
                    <a:gridCol w="1216978"/>
                    <a:gridCol w="1003364"/>
                    <a:gridCol w="773430"/>
                  </a:tblGrid>
                  <a:tr h="370840">
                    <a:tc>
                      <a:txBody>
                        <a:bodyPr/>
                        <a:lstStyle/>
                        <a:p>
                          <a:r>
                            <a:rPr lang="en-GB" dirty="0" smtClean="0"/>
                            <a:t>Favourite</a:t>
                          </a:r>
                          <a:r>
                            <a:rPr lang="en-GB" baseline="0" dirty="0" smtClean="0"/>
                            <a:t> Colour</a:t>
                          </a:r>
                          <a:endParaRPr lang="en-GB" dirty="0"/>
                        </a:p>
                      </a:txBody>
                      <a:tcPr>
                        <a:lnR w="12700" cap="flat" cmpd="sng" algn="ctr">
                          <a:solidFill>
                            <a:schemeClr val="tx1"/>
                          </a:solidFill>
                          <a:prstDash val="solid"/>
                          <a:round/>
                          <a:headEnd type="none" w="med" len="med"/>
                          <a:tailEnd type="none" w="med" len="med"/>
                        </a:lnR>
                      </a:tcPr>
                    </a:tc>
                    <a:tc>
                      <a:txBody>
                        <a:bodyPr/>
                        <a:lstStyle/>
                        <a:p>
                          <a:r>
                            <a:rPr lang="en-GB" dirty="0" smtClean="0"/>
                            <a:t>Frequency</a:t>
                          </a:r>
                          <a:endParaRPr lang="en-GB" dirty="0"/>
                        </a:p>
                      </a:txBody>
                      <a:tcPr>
                        <a:lnL w="12700" cap="flat" cmpd="sng" algn="ctr">
                          <a:solidFill>
                            <a:schemeClr val="tx1"/>
                          </a:solidFill>
                          <a:prstDash val="solid"/>
                          <a:round/>
                          <a:headEnd type="none" w="med" len="med"/>
                          <a:tailEnd type="none" w="med" len="med"/>
                        </a:lnL>
                      </a:tcPr>
                    </a:tc>
                    <a:tc>
                      <a:txBody>
                        <a:bodyPr/>
                        <a:lstStyle/>
                        <a:p>
                          <a:r>
                            <a:rPr lang="en-GB" dirty="0" smtClean="0"/>
                            <a:t>Fraction</a:t>
                          </a:r>
                          <a:endParaRPr lang="en-GB" dirty="0"/>
                        </a:p>
                      </a:txBody>
                      <a:tcPr/>
                    </a:tc>
                    <a:tc>
                      <a:txBody>
                        <a:bodyPr/>
                        <a:lstStyle/>
                        <a:p>
                          <a:r>
                            <a:rPr lang="en-GB" dirty="0" smtClean="0"/>
                            <a:t>Angle</a:t>
                          </a:r>
                          <a:endParaRPr lang="en-GB" dirty="0"/>
                        </a:p>
                      </a:txBody>
                      <a:tcPr/>
                    </a:tc>
                  </a:tr>
                  <a:tr h="606806">
                    <a:tc>
                      <a:txBody>
                        <a:bodyPr/>
                        <a:lstStyle/>
                        <a:p>
                          <a:r>
                            <a:rPr lang="en-GB" dirty="0" smtClean="0"/>
                            <a:t>Red</a:t>
                          </a:r>
                          <a:endParaRPr lang="en-GB" dirty="0"/>
                        </a:p>
                      </a:txBody>
                      <a:tcPr>
                        <a:lnR w="12700" cap="flat" cmpd="sng" algn="ctr">
                          <a:solidFill>
                            <a:schemeClr val="tx1"/>
                          </a:solidFill>
                          <a:prstDash val="solid"/>
                          <a:round/>
                          <a:headEnd type="none" w="med" len="med"/>
                          <a:tailEnd type="none" w="med" len="med"/>
                        </a:lnR>
                      </a:tcPr>
                    </a:tc>
                    <a:tc>
                      <a:txBody>
                        <a:bodyPr/>
                        <a:lstStyle/>
                        <a:p>
                          <a:r>
                            <a:rPr lang="en-GB" b="1" dirty="0" smtClean="0"/>
                            <a:t>20</a:t>
                          </a:r>
                          <a:endParaRPr lang="en-GB" b="1" dirty="0"/>
                        </a:p>
                      </a:txBody>
                      <a:tcPr>
                        <a:lnL w="12700" cap="flat" cmpd="sng" algn="ctr">
                          <a:solidFill>
                            <a:schemeClr val="tx1"/>
                          </a:solidFill>
                          <a:prstDash val="solid"/>
                          <a:round/>
                          <a:headEnd type="none" w="med" len="med"/>
                          <a:tailEnd type="none" w="med" len="med"/>
                        </a:lnL>
                      </a:tcPr>
                    </a:tc>
                    <a:tc>
                      <a:txBody>
                        <a:bodyPr/>
                        <a:lstStyle/>
                        <a:p>
                          <a:endParaRPr lang="en-US"/>
                        </a:p>
                      </a:txBody>
                      <a:tcPr>
                        <a:blipFill rotWithShape="0">
                          <a:blip r:embed="rId4"/>
                          <a:stretch>
                            <a:fillRect l="-300606" t="-66000" r="-79394" b="-275000"/>
                          </a:stretch>
                        </a:blipFill>
                      </a:tcPr>
                    </a:tc>
                    <a:tc>
                      <a:txBody>
                        <a:bodyPr/>
                        <a:lstStyle/>
                        <a:p>
                          <a:endParaRPr lang="en-US"/>
                        </a:p>
                      </a:txBody>
                      <a:tcPr>
                        <a:blipFill rotWithShape="0">
                          <a:blip r:embed="rId4"/>
                          <a:stretch>
                            <a:fillRect l="-520472" t="-66000" r="-3150" b="-275000"/>
                          </a:stretch>
                        </a:blipFill>
                      </a:tcPr>
                    </a:tc>
                  </a:tr>
                  <a:tr h="606806">
                    <a:tc>
                      <a:txBody>
                        <a:bodyPr/>
                        <a:lstStyle/>
                        <a:p>
                          <a:r>
                            <a:rPr lang="en-GB" dirty="0" smtClean="0"/>
                            <a:t>Green</a:t>
                          </a:r>
                          <a:endParaRPr lang="en-GB" dirty="0"/>
                        </a:p>
                      </a:txBody>
                      <a:tcPr>
                        <a:lnR w="12700" cap="flat" cmpd="sng" algn="ctr">
                          <a:solidFill>
                            <a:schemeClr val="tx1"/>
                          </a:solidFill>
                          <a:prstDash val="solid"/>
                          <a:round/>
                          <a:headEnd type="none" w="med" len="med"/>
                          <a:tailEnd type="none" w="med" len="med"/>
                        </a:lnR>
                      </a:tcPr>
                    </a:tc>
                    <a:tc>
                      <a:txBody>
                        <a:bodyPr/>
                        <a:lstStyle/>
                        <a:p>
                          <a:r>
                            <a:rPr lang="en-GB" b="1" dirty="0" smtClean="0"/>
                            <a:t>60</a:t>
                          </a:r>
                          <a:endParaRPr lang="en-GB" b="1" dirty="0"/>
                        </a:p>
                      </a:txBody>
                      <a:tcPr>
                        <a:lnL w="12700" cap="flat" cmpd="sng" algn="ctr">
                          <a:solidFill>
                            <a:schemeClr val="tx1"/>
                          </a:solidFill>
                          <a:prstDash val="solid"/>
                          <a:round/>
                          <a:headEnd type="none" w="med" len="med"/>
                          <a:tailEnd type="none" w="med" len="med"/>
                        </a:lnL>
                      </a:tcPr>
                    </a:tc>
                    <a:tc>
                      <a:txBody>
                        <a:bodyPr/>
                        <a:lstStyle/>
                        <a:p>
                          <a:endParaRPr lang="en-US"/>
                        </a:p>
                      </a:txBody>
                      <a:tcPr>
                        <a:blipFill rotWithShape="0">
                          <a:blip r:embed="rId4"/>
                          <a:stretch>
                            <a:fillRect l="-300606" t="-167677" r="-79394" b="-177778"/>
                          </a:stretch>
                        </a:blipFill>
                      </a:tcPr>
                    </a:tc>
                    <a:tc>
                      <a:txBody>
                        <a:bodyPr/>
                        <a:lstStyle/>
                        <a:p>
                          <a:endParaRPr lang="en-US"/>
                        </a:p>
                      </a:txBody>
                      <a:tcPr>
                        <a:blipFill rotWithShape="0">
                          <a:blip r:embed="rId4"/>
                          <a:stretch>
                            <a:fillRect l="-520472" t="-167677" r="-3150" b="-177778"/>
                          </a:stretch>
                        </a:blipFill>
                      </a:tcPr>
                    </a:tc>
                  </a:tr>
                  <a:tr h="606806">
                    <a:tc>
                      <a:txBody>
                        <a:bodyPr/>
                        <a:lstStyle/>
                        <a:p>
                          <a:r>
                            <a:rPr lang="en-GB" dirty="0" smtClean="0"/>
                            <a:t>Blue</a:t>
                          </a:r>
                          <a:endParaRPr lang="en-GB"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b="1" dirty="0" smtClean="0"/>
                            <a:t>120</a:t>
                          </a:r>
                          <a:endParaRPr lang="en-GB"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blipFill rotWithShape="0">
                          <a:blip r:embed="rId4"/>
                          <a:stretch>
                            <a:fillRect l="-300606" t="-265000" r="-79394" b="-76000"/>
                          </a:stretch>
                        </a:blipFill>
                      </a:tcPr>
                    </a:tc>
                    <a:tc>
                      <a:txBody>
                        <a:bodyPr/>
                        <a:lstStyle/>
                        <a:p>
                          <a:endParaRPr lang="en-US"/>
                        </a:p>
                      </a:txBody>
                      <a:tcPr>
                        <a:lnB w="12700" cap="flat" cmpd="sng" algn="ctr">
                          <a:solidFill>
                            <a:schemeClr val="tx1"/>
                          </a:solidFill>
                          <a:prstDash val="solid"/>
                          <a:round/>
                          <a:headEnd type="none" w="med" len="med"/>
                          <a:tailEnd type="none" w="med" len="med"/>
                        </a:lnB>
                        <a:blipFill rotWithShape="0">
                          <a:blip r:embed="rId4"/>
                          <a:stretch>
                            <a:fillRect l="-520472" t="-265000" r="-3150" b="-76000"/>
                          </a:stretch>
                        </a:blipFill>
                      </a:tcPr>
                    </a:tc>
                  </a:tr>
                  <a:tr h="370840">
                    <a:tc>
                      <a:txBody>
                        <a:bodyPr/>
                        <a:lstStyle/>
                        <a:p>
                          <a:r>
                            <a:rPr lang="en-GB" b="1" dirty="0" smtClean="0"/>
                            <a:t>TOTAL</a:t>
                          </a:r>
                          <a:endParaRPr lang="en-GB"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b="0" dirty="0" smtClean="0"/>
                            <a:t>200</a:t>
                          </a:r>
                          <a:endParaRPr lang="en-GB"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tr>
                </a:tbl>
              </a:graphicData>
            </a:graphic>
          </p:graphicFrame>
        </mc:Fallback>
      </mc:AlternateContent>
      <p:graphicFrame>
        <p:nvGraphicFramePr>
          <p:cNvPr id="6" name="Chart 5"/>
          <p:cNvGraphicFramePr>
            <a:graphicFrameLocks/>
          </p:cNvGraphicFramePr>
          <p:nvPr>
            <p:extLst>
              <p:ext uri="{D42A27DB-BD31-4B8C-83A1-F6EECF244321}">
                <p14:modId xmlns:p14="http://schemas.microsoft.com/office/powerpoint/2010/main" val="222093674"/>
              </p:ext>
            </p:extLst>
          </p:nvPr>
        </p:nvGraphicFramePr>
        <p:xfrm>
          <a:off x="5796136" y="764704"/>
          <a:ext cx="2448271" cy="2745398"/>
        </p:xfrm>
        <a:graphic>
          <a:graphicData uri="http://schemas.openxmlformats.org/drawingml/2006/chart">
            <c:chart xmlns:c="http://schemas.openxmlformats.org/drawingml/2006/chart" xmlns:r="http://schemas.openxmlformats.org/officeDocument/2006/relationships" r:id="rId5"/>
          </a:graphicData>
        </a:graphic>
      </p:graphicFrame>
      <p:sp>
        <p:nvSpPr>
          <p:cNvPr id="2" name="TextBox 1"/>
          <p:cNvSpPr txBox="1"/>
          <p:nvPr/>
        </p:nvSpPr>
        <p:spPr>
          <a:xfrm>
            <a:off x="395536" y="764704"/>
            <a:ext cx="4392488"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dirty="0"/>
              <a:t>To work out frequencies from the angles, simply see what fraction of a full circle the slice occupies.</a:t>
            </a:r>
          </a:p>
        </p:txBody>
      </p:sp>
      <p:sp>
        <p:nvSpPr>
          <p:cNvPr id="8" name="Rectangle 7"/>
          <p:cNvSpPr/>
          <p:nvPr/>
        </p:nvSpPr>
        <p:spPr>
          <a:xfrm>
            <a:off x="3416052" y="1880220"/>
            <a:ext cx="1011932" cy="6210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9" name="Rectangle 8"/>
          <p:cNvSpPr/>
          <p:nvPr/>
        </p:nvSpPr>
        <p:spPr>
          <a:xfrm>
            <a:off x="3416052" y="2504975"/>
            <a:ext cx="1011932" cy="6210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0" name="Rectangle 9"/>
          <p:cNvSpPr/>
          <p:nvPr/>
        </p:nvSpPr>
        <p:spPr>
          <a:xfrm>
            <a:off x="3416052" y="3129731"/>
            <a:ext cx="1011932" cy="5707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1" name="Rectangle 10"/>
          <p:cNvSpPr/>
          <p:nvPr/>
        </p:nvSpPr>
        <p:spPr>
          <a:xfrm>
            <a:off x="2197100" y="1884536"/>
            <a:ext cx="1218952" cy="61674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2" name="Rectangle 11"/>
          <p:cNvSpPr/>
          <p:nvPr/>
        </p:nvSpPr>
        <p:spPr>
          <a:xfrm>
            <a:off x="2197100" y="2504976"/>
            <a:ext cx="1218952" cy="62475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3" name="Rectangle 12"/>
          <p:cNvSpPr/>
          <p:nvPr/>
        </p:nvSpPr>
        <p:spPr>
          <a:xfrm>
            <a:off x="2197100" y="3129731"/>
            <a:ext cx="1218952" cy="5707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mc:AlternateContent xmlns:mc="http://schemas.openxmlformats.org/markup-compatibility/2006" xmlns:a14="http://schemas.microsoft.com/office/drawing/2010/main">
        <mc:Choice Requires="a14">
          <p:sp>
            <p:nvSpPr>
              <p:cNvPr id="3" name="TextBox 2"/>
              <p:cNvSpPr txBox="1"/>
              <p:nvPr/>
            </p:nvSpPr>
            <p:spPr>
              <a:xfrm>
                <a:off x="5580112" y="3573016"/>
                <a:ext cx="3096344" cy="762196"/>
              </a:xfrm>
              <a:prstGeom prst="rect">
                <a:avLst/>
              </a:prstGeom>
              <a:noFill/>
            </p:spPr>
            <p:txBody>
              <a:bodyPr wrap="square" rtlCol="0">
                <a:spAutoFit/>
              </a:bodyPr>
              <a:lstStyle/>
              <a:p>
                <a14:m>
                  <m:oMath xmlns:m="http://schemas.openxmlformats.org/officeDocument/2006/math">
                    <m:r>
                      <a:rPr lang="en-GB" b="0" i="1" smtClean="0">
                        <a:latin typeface="Cambria Math" panose="02040503050406030204" pitchFamily="18" charset="0"/>
                      </a:rPr>
                      <m:t>36°</m:t>
                    </m:r>
                  </m:oMath>
                </a14:m>
                <a:r>
                  <a:rPr lang="en-GB" dirty="0"/>
                  <a:t> is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10</m:t>
                        </m:r>
                      </m:den>
                    </m:f>
                  </m:oMath>
                </a14:m>
                <a:r>
                  <a:rPr lang="en-GB" dirty="0"/>
                  <a:t> of </a:t>
                </a:r>
                <a14:m>
                  <m:oMath xmlns:m="http://schemas.openxmlformats.org/officeDocument/2006/math">
                    <m:r>
                      <a:rPr lang="en-GB" b="0" i="1" smtClean="0">
                        <a:latin typeface="Cambria Math" panose="02040503050406030204" pitchFamily="18" charset="0"/>
                      </a:rPr>
                      <m:t>360°</m:t>
                    </m:r>
                  </m:oMath>
                </a14:m>
                <a:r>
                  <a:rPr lang="en-GB" dirty="0"/>
                  <a:t>. So if a </a:t>
                </a:r>
                <a14:m>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10</m:t>
                        </m:r>
                      </m:den>
                    </m:f>
                  </m:oMath>
                </a14:m>
                <a:r>
                  <a:rPr lang="en-GB" dirty="0"/>
                  <a:t> of the 200 people like red…</a:t>
                </a:r>
              </a:p>
            </p:txBody>
          </p:sp>
        </mc:Choice>
        <mc:Fallback xmlns="">
          <p:sp>
            <p:nvSpPr>
              <p:cNvPr id="3" name="TextBox 2"/>
              <p:cNvSpPr txBox="1">
                <a:spLocks noRot="1" noChangeAspect="1" noMove="1" noResize="1" noEditPoints="1" noAdjustHandles="1" noChangeArrowheads="1" noChangeShapeType="1" noTextEdit="1"/>
              </p:cNvSpPr>
              <p:nvPr/>
            </p:nvSpPr>
            <p:spPr>
              <a:xfrm>
                <a:off x="5580112" y="3573016"/>
                <a:ext cx="3096344" cy="762196"/>
              </a:xfrm>
              <a:prstGeom prst="rect">
                <a:avLst/>
              </a:prstGeom>
              <a:blipFill rotWithShape="0">
                <a:blip r:embed="rId6"/>
                <a:stretch>
                  <a:fillRect l="-1575" b="-12000"/>
                </a:stretch>
              </a:blipFill>
            </p:spPr>
            <p:txBody>
              <a:bodyPr/>
              <a:lstStyle/>
              <a:p>
                <a:r>
                  <a:rPr lang="en-GB">
                    <a:noFill/>
                  </a:rPr>
                  <a:t> </a:t>
                </a:r>
              </a:p>
            </p:txBody>
          </p:sp>
        </mc:Fallback>
      </mc:AlternateContent>
      <mc:AlternateContent xmlns:mc="http://schemas.openxmlformats.org/markup-compatibility/2006" xmlns:a14="http://schemas.microsoft.com/office/drawing/2010/main">
        <mc:Choice Requires="a14">
          <p:graphicFrame>
            <p:nvGraphicFramePr>
              <p:cNvPr id="17" name="Table 16"/>
              <p:cNvGraphicFramePr>
                <a:graphicFrameLocks noGrp="1"/>
              </p:cNvGraphicFramePr>
              <p:nvPr>
                <p:extLst>
                  <p:ext uri="{D42A27DB-BD31-4B8C-83A1-F6EECF244321}">
                    <p14:modId xmlns:p14="http://schemas.microsoft.com/office/powerpoint/2010/main" val="1430612078"/>
                  </p:ext>
                </p:extLst>
              </p:nvPr>
            </p:nvGraphicFramePr>
            <p:xfrm>
              <a:off x="395536" y="4221088"/>
              <a:ext cx="4791076" cy="2562098"/>
            </p:xfrm>
            <a:graphic>
              <a:graphicData uri="http://schemas.openxmlformats.org/drawingml/2006/table">
                <a:tbl>
                  <a:tblPr firstRow="1" bandRow="1">
                    <a:tableStyleId>{073A0DAA-6AF3-43AB-8588-CEC1D06C72B9}</a:tableStyleId>
                  </a:tblPr>
                  <a:tblGrid>
                    <a:gridCol w="1797304">
                      <a:extLst>
                        <a:ext uri="{9D8B030D-6E8A-4147-A177-3AD203B41FA5}">
                          <a16:colId xmlns:a16="http://schemas.microsoft.com/office/drawing/2014/main" val="20000"/>
                        </a:ext>
                      </a:extLst>
                    </a:gridCol>
                    <a:gridCol w="1216978">
                      <a:extLst>
                        <a:ext uri="{9D8B030D-6E8A-4147-A177-3AD203B41FA5}">
                          <a16:colId xmlns:a16="http://schemas.microsoft.com/office/drawing/2014/main" val="20001"/>
                        </a:ext>
                      </a:extLst>
                    </a:gridCol>
                    <a:gridCol w="1003364">
                      <a:extLst>
                        <a:ext uri="{9D8B030D-6E8A-4147-A177-3AD203B41FA5}">
                          <a16:colId xmlns:a16="http://schemas.microsoft.com/office/drawing/2014/main" val="20002"/>
                        </a:ext>
                      </a:extLst>
                    </a:gridCol>
                    <a:gridCol w="773430">
                      <a:extLst>
                        <a:ext uri="{9D8B030D-6E8A-4147-A177-3AD203B41FA5}">
                          <a16:colId xmlns:a16="http://schemas.microsoft.com/office/drawing/2014/main" val="20003"/>
                        </a:ext>
                      </a:extLst>
                    </a:gridCol>
                  </a:tblGrid>
                  <a:tr h="370840">
                    <a:tc>
                      <a:txBody>
                        <a:bodyPr/>
                        <a:lstStyle/>
                        <a:p>
                          <a:r>
                            <a:rPr lang="en-GB" dirty="0"/>
                            <a:t>Best Event</a:t>
                          </a:r>
                        </a:p>
                      </a:txBody>
                      <a:tcPr>
                        <a:lnR w="12700" cap="flat" cmpd="sng" algn="ctr">
                          <a:solidFill>
                            <a:schemeClr val="tx1"/>
                          </a:solidFill>
                          <a:prstDash val="solid"/>
                          <a:round/>
                          <a:headEnd type="none" w="med" len="med"/>
                          <a:tailEnd type="none" w="med" len="med"/>
                        </a:lnR>
                      </a:tcPr>
                    </a:tc>
                    <a:tc>
                      <a:txBody>
                        <a:bodyPr/>
                        <a:lstStyle/>
                        <a:p>
                          <a:r>
                            <a:rPr lang="en-GB" dirty="0"/>
                            <a:t>Frequency</a:t>
                          </a:r>
                        </a:p>
                      </a:txBody>
                      <a:tcPr>
                        <a:lnL w="12700" cap="flat" cmpd="sng" algn="ctr">
                          <a:solidFill>
                            <a:schemeClr val="tx1"/>
                          </a:solidFill>
                          <a:prstDash val="solid"/>
                          <a:round/>
                          <a:headEnd type="none" w="med" len="med"/>
                          <a:tailEnd type="none" w="med" len="med"/>
                        </a:lnL>
                      </a:tcPr>
                    </a:tc>
                    <a:tc>
                      <a:txBody>
                        <a:bodyPr/>
                        <a:lstStyle/>
                        <a:p>
                          <a:r>
                            <a:rPr lang="en-GB" dirty="0"/>
                            <a:t>Fraction</a:t>
                          </a:r>
                        </a:p>
                      </a:txBody>
                      <a:tcPr/>
                    </a:tc>
                    <a:tc>
                      <a:txBody>
                        <a:bodyPr/>
                        <a:lstStyle/>
                        <a:p>
                          <a:r>
                            <a:rPr lang="en-GB" dirty="0"/>
                            <a:t>Angle</a:t>
                          </a:r>
                        </a:p>
                      </a:txBody>
                      <a:tcPr/>
                    </a:tc>
                    <a:extLst>
                      <a:ext uri="{0D108BD9-81ED-4DB2-BD59-A6C34878D82A}">
                        <a16:rowId xmlns:a16="http://schemas.microsoft.com/office/drawing/2014/main" val="10000"/>
                      </a:ext>
                    </a:extLst>
                  </a:tr>
                  <a:tr h="370840">
                    <a:tc>
                      <a:txBody>
                        <a:bodyPr/>
                        <a:lstStyle/>
                        <a:p>
                          <a:r>
                            <a:rPr lang="en-GB" dirty="0"/>
                            <a:t>Heptathlon</a:t>
                          </a:r>
                        </a:p>
                      </a:txBody>
                      <a:tcPr>
                        <a:lnR w="12700" cap="flat" cmpd="sng" algn="ctr">
                          <a:solidFill>
                            <a:schemeClr val="tx1"/>
                          </a:solidFill>
                          <a:prstDash val="solid"/>
                          <a:round/>
                          <a:headEnd type="none" w="med" len="med"/>
                          <a:tailEnd type="none" w="med" len="med"/>
                        </a:lnR>
                      </a:tcPr>
                    </a:tc>
                    <a:tc>
                      <a:txBody>
                        <a:bodyPr/>
                        <a:lstStyle/>
                        <a:p>
                          <a:r>
                            <a:rPr lang="en-GB" b="1" dirty="0"/>
                            <a:t>40</a:t>
                          </a:r>
                        </a:p>
                      </a:txBody>
                      <a:tcPr>
                        <a:lnL w="12700" cap="flat" cmpd="sng" algn="ctr">
                          <a:solidFill>
                            <a:schemeClr val="tx1"/>
                          </a:solid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m:t>
                                    </m:r>
                                  </m:num>
                                  <m:den>
                                    <m:r>
                                      <a:rPr lang="en-GB" b="0" i="1" smtClean="0">
                                        <a:latin typeface="Cambria Math" panose="02040503050406030204" pitchFamily="18" charset="0"/>
                                      </a:rPr>
                                      <m:t>3</m:t>
                                    </m:r>
                                  </m:den>
                                </m:f>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120°</m:t>
                                </m:r>
                              </m:oMath>
                            </m:oMathPara>
                          </a14:m>
                          <a:endParaRPr lang="en-GB" dirty="0"/>
                        </a:p>
                      </a:txBody>
                      <a:tcPr/>
                    </a:tc>
                    <a:extLst>
                      <a:ext uri="{0D108BD9-81ED-4DB2-BD59-A6C34878D82A}">
                        <a16:rowId xmlns:a16="http://schemas.microsoft.com/office/drawing/2014/main" val="10001"/>
                      </a:ext>
                    </a:extLst>
                  </a:tr>
                  <a:tr h="370840">
                    <a:tc>
                      <a:txBody>
                        <a:bodyPr/>
                        <a:lstStyle/>
                        <a:p>
                          <a:r>
                            <a:rPr lang="en-GB" dirty="0"/>
                            <a:t>Pentathlon</a:t>
                          </a:r>
                        </a:p>
                      </a:txBody>
                      <a:tcPr>
                        <a:lnR w="12700" cap="flat" cmpd="sng" algn="ctr">
                          <a:solidFill>
                            <a:schemeClr val="tx1"/>
                          </a:solidFill>
                          <a:prstDash val="solid"/>
                          <a:round/>
                          <a:headEnd type="none" w="med" len="med"/>
                          <a:tailEnd type="none" w="med" len="med"/>
                        </a:lnR>
                      </a:tcPr>
                    </a:tc>
                    <a:tc>
                      <a:txBody>
                        <a:bodyPr/>
                        <a:lstStyle/>
                        <a:p>
                          <a:r>
                            <a:rPr lang="en-GB" b="1" dirty="0"/>
                            <a:t>17</a:t>
                          </a:r>
                        </a:p>
                      </a:txBody>
                      <a:tcPr>
                        <a:lnL w="12700" cap="flat" cmpd="sng" algn="ctr">
                          <a:solidFill>
                            <a:schemeClr val="tx1"/>
                          </a:solid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17</m:t>
                                    </m:r>
                                  </m:num>
                                  <m:den>
                                    <m:r>
                                      <a:rPr lang="en-GB" b="0" i="1" smtClean="0">
                                        <a:latin typeface="Cambria Math" panose="02040503050406030204" pitchFamily="18" charset="0"/>
                                      </a:rPr>
                                      <m:t>120</m:t>
                                    </m:r>
                                  </m:den>
                                </m:f>
                              </m:oMath>
                            </m:oMathPara>
                          </a14:m>
                          <a:endParaRPr lang="en-GB" dirty="0"/>
                        </a:p>
                      </a:txBody>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51°</m:t>
                                </m:r>
                              </m:oMath>
                            </m:oMathPara>
                          </a14:m>
                          <a:endParaRPr lang="en-GB" dirty="0"/>
                        </a:p>
                      </a:txBody>
                      <a:tcPr/>
                    </a:tc>
                    <a:extLst>
                      <a:ext uri="{0D108BD9-81ED-4DB2-BD59-A6C34878D82A}">
                        <a16:rowId xmlns:a16="http://schemas.microsoft.com/office/drawing/2014/main" val="10002"/>
                      </a:ext>
                    </a:extLst>
                  </a:tr>
                  <a:tr h="370840">
                    <a:tc>
                      <a:txBody>
                        <a:bodyPr/>
                        <a:lstStyle/>
                        <a:p>
                          <a:r>
                            <a:rPr lang="en-GB" dirty="0" err="1"/>
                            <a:t>Icosathlon</a:t>
                          </a:r>
                          <a:endParaRPr lang="en-GB"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b="1" dirty="0"/>
                            <a:t>63</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f>
                                  <m:fPr>
                                    <m:ctrlPr>
                                      <a:rPr lang="en-GB" b="0" i="1" smtClean="0">
                                        <a:latin typeface="Cambria Math" panose="02040503050406030204" pitchFamily="18" charset="0"/>
                                      </a:rPr>
                                    </m:ctrlPr>
                                  </m:fPr>
                                  <m:num>
                                    <m:r>
                                      <a:rPr lang="en-GB" b="0" i="1" smtClean="0">
                                        <a:latin typeface="Cambria Math" panose="02040503050406030204" pitchFamily="18" charset="0"/>
                                      </a:rPr>
                                      <m:t>63</m:t>
                                    </m:r>
                                  </m:num>
                                  <m:den>
                                    <m:r>
                                      <a:rPr lang="en-GB" b="0" i="1" smtClean="0">
                                        <a:latin typeface="Cambria Math" panose="02040503050406030204" pitchFamily="18" charset="0"/>
                                      </a:rPr>
                                      <m:t>120</m:t>
                                    </m:r>
                                  </m:den>
                                </m:f>
                              </m:oMath>
                            </m:oMathPara>
                          </a14:m>
                          <a:endParaRPr lang="en-GB" dirty="0"/>
                        </a:p>
                      </a:txBody>
                      <a:tcPr>
                        <a:lnB w="12700" cap="flat" cmpd="sng" algn="ctr">
                          <a:solidFill>
                            <a:schemeClr val="tx1"/>
                          </a:solidFill>
                          <a:prstDash val="solid"/>
                          <a:round/>
                          <a:headEnd type="none" w="med" len="med"/>
                          <a:tailEnd type="none" w="med" len="med"/>
                        </a:lnB>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189°</m:t>
                                </m:r>
                              </m:oMath>
                            </m:oMathPara>
                          </a14:m>
                          <a:endParaRPr lang="en-GB"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GB" b="1" dirty="0"/>
                            <a:t>TOTAL</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b="0" dirty="0"/>
                            <a:t>120</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mc:Choice>
        <mc:Fallback xmlns="">
          <p:graphicFrame>
            <p:nvGraphicFramePr>
              <p:cNvPr id="17" name="Table 16"/>
              <p:cNvGraphicFramePr>
                <a:graphicFrameLocks noGrp="1"/>
              </p:cNvGraphicFramePr>
              <p:nvPr>
                <p:extLst>
                  <p:ext uri="{D42A27DB-BD31-4B8C-83A1-F6EECF244321}">
                    <p14:modId xmlns:p14="http://schemas.microsoft.com/office/powerpoint/2010/main" val="1430612078"/>
                  </p:ext>
                </p:extLst>
              </p:nvPr>
            </p:nvGraphicFramePr>
            <p:xfrm>
              <a:off x="395536" y="4221088"/>
              <a:ext cx="4791076" cy="2562098"/>
            </p:xfrm>
            <a:graphic>
              <a:graphicData uri="http://schemas.openxmlformats.org/drawingml/2006/table">
                <a:tbl>
                  <a:tblPr firstRow="1" bandRow="1">
                    <a:tableStyleId>{073A0DAA-6AF3-43AB-8588-CEC1D06C72B9}</a:tableStyleId>
                  </a:tblPr>
                  <a:tblGrid>
                    <a:gridCol w="1797304"/>
                    <a:gridCol w="1216978"/>
                    <a:gridCol w="1003364"/>
                    <a:gridCol w="773430"/>
                  </a:tblGrid>
                  <a:tr h="370840">
                    <a:tc>
                      <a:txBody>
                        <a:bodyPr/>
                        <a:lstStyle/>
                        <a:p>
                          <a:r>
                            <a:rPr lang="en-GB" dirty="0" smtClean="0"/>
                            <a:t>Best Event</a:t>
                          </a:r>
                          <a:endParaRPr lang="en-GB" dirty="0"/>
                        </a:p>
                      </a:txBody>
                      <a:tcPr>
                        <a:lnR w="12700" cap="flat" cmpd="sng" algn="ctr">
                          <a:solidFill>
                            <a:schemeClr val="tx1"/>
                          </a:solidFill>
                          <a:prstDash val="solid"/>
                          <a:round/>
                          <a:headEnd type="none" w="med" len="med"/>
                          <a:tailEnd type="none" w="med" len="med"/>
                        </a:lnR>
                      </a:tcPr>
                    </a:tc>
                    <a:tc>
                      <a:txBody>
                        <a:bodyPr/>
                        <a:lstStyle/>
                        <a:p>
                          <a:r>
                            <a:rPr lang="en-GB" dirty="0" smtClean="0"/>
                            <a:t>Frequency</a:t>
                          </a:r>
                          <a:endParaRPr lang="en-GB" dirty="0"/>
                        </a:p>
                      </a:txBody>
                      <a:tcPr>
                        <a:lnL w="12700" cap="flat" cmpd="sng" algn="ctr">
                          <a:solidFill>
                            <a:schemeClr val="tx1"/>
                          </a:solidFill>
                          <a:prstDash val="solid"/>
                          <a:round/>
                          <a:headEnd type="none" w="med" len="med"/>
                          <a:tailEnd type="none" w="med" len="med"/>
                        </a:lnL>
                      </a:tcPr>
                    </a:tc>
                    <a:tc>
                      <a:txBody>
                        <a:bodyPr/>
                        <a:lstStyle/>
                        <a:p>
                          <a:r>
                            <a:rPr lang="en-GB" dirty="0" smtClean="0"/>
                            <a:t>Fraction</a:t>
                          </a:r>
                          <a:endParaRPr lang="en-GB" dirty="0"/>
                        </a:p>
                      </a:txBody>
                      <a:tcPr/>
                    </a:tc>
                    <a:tc>
                      <a:txBody>
                        <a:bodyPr/>
                        <a:lstStyle/>
                        <a:p>
                          <a:r>
                            <a:rPr lang="en-GB" dirty="0" smtClean="0"/>
                            <a:t>Angle</a:t>
                          </a:r>
                          <a:endParaRPr lang="en-GB" dirty="0"/>
                        </a:p>
                      </a:txBody>
                      <a:tcPr/>
                    </a:tc>
                  </a:tr>
                  <a:tr h="606806">
                    <a:tc>
                      <a:txBody>
                        <a:bodyPr/>
                        <a:lstStyle/>
                        <a:p>
                          <a:r>
                            <a:rPr lang="en-GB" dirty="0" smtClean="0"/>
                            <a:t>Heptathlon</a:t>
                          </a:r>
                          <a:endParaRPr lang="en-GB" dirty="0"/>
                        </a:p>
                      </a:txBody>
                      <a:tcPr>
                        <a:lnR w="12700" cap="flat" cmpd="sng" algn="ctr">
                          <a:solidFill>
                            <a:schemeClr val="tx1"/>
                          </a:solidFill>
                          <a:prstDash val="solid"/>
                          <a:round/>
                          <a:headEnd type="none" w="med" len="med"/>
                          <a:tailEnd type="none" w="med" len="med"/>
                        </a:lnR>
                      </a:tcPr>
                    </a:tc>
                    <a:tc>
                      <a:txBody>
                        <a:bodyPr/>
                        <a:lstStyle/>
                        <a:p>
                          <a:r>
                            <a:rPr lang="en-GB" b="1" dirty="0" smtClean="0"/>
                            <a:t>40</a:t>
                          </a:r>
                          <a:endParaRPr lang="en-GB" b="1" dirty="0"/>
                        </a:p>
                      </a:txBody>
                      <a:tcPr>
                        <a:lnL w="12700" cap="flat" cmpd="sng" algn="ctr">
                          <a:solidFill>
                            <a:schemeClr val="tx1"/>
                          </a:solidFill>
                          <a:prstDash val="solid"/>
                          <a:round/>
                          <a:headEnd type="none" w="med" len="med"/>
                          <a:tailEnd type="none" w="med" len="med"/>
                        </a:lnL>
                      </a:tcPr>
                    </a:tc>
                    <a:tc>
                      <a:txBody>
                        <a:bodyPr/>
                        <a:lstStyle/>
                        <a:p>
                          <a:endParaRPr lang="en-US"/>
                        </a:p>
                      </a:txBody>
                      <a:tcPr>
                        <a:blipFill rotWithShape="0">
                          <a:blip r:embed="rId7"/>
                          <a:stretch>
                            <a:fillRect l="-300606" t="-66000" r="-79394" b="-275000"/>
                          </a:stretch>
                        </a:blipFill>
                      </a:tcPr>
                    </a:tc>
                    <a:tc>
                      <a:txBody>
                        <a:bodyPr/>
                        <a:lstStyle/>
                        <a:p>
                          <a:endParaRPr lang="en-US"/>
                        </a:p>
                      </a:txBody>
                      <a:tcPr>
                        <a:blipFill rotWithShape="0">
                          <a:blip r:embed="rId7"/>
                          <a:stretch>
                            <a:fillRect l="-520472" t="-66000" r="-3150" b="-275000"/>
                          </a:stretch>
                        </a:blipFill>
                      </a:tcPr>
                    </a:tc>
                  </a:tr>
                  <a:tr h="606806">
                    <a:tc>
                      <a:txBody>
                        <a:bodyPr/>
                        <a:lstStyle/>
                        <a:p>
                          <a:r>
                            <a:rPr lang="en-GB" dirty="0" smtClean="0"/>
                            <a:t>Pentathlon</a:t>
                          </a:r>
                          <a:endParaRPr lang="en-GB" dirty="0"/>
                        </a:p>
                      </a:txBody>
                      <a:tcPr>
                        <a:lnR w="12700" cap="flat" cmpd="sng" algn="ctr">
                          <a:solidFill>
                            <a:schemeClr val="tx1"/>
                          </a:solidFill>
                          <a:prstDash val="solid"/>
                          <a:round/>
                          <a:headEnd type="none" w="med" len="med"/>
                          <a:tailEnd type="none" w="med" len="med"/>
                        </a:lnR>
                      </a:tcPr>
                    </a:tc>
                    <a:tc>
                      <a:txBody>
                        <a:bodyPr/>
                        <a:lstStyle/>
                        <a:p>
                          <a:r>
                            <a:rPr lang="en-GB" b="1" dirty="0" smtClean="0"/>
                            <a:t>17</a:t>
                          </a:r>
                          <a:endParaRPr lang="en-GB" b="1" dirty="0"/>
                        </a:p>
                      </a:txBody>
                      <a:tcPr>
                        <a:lnL w="12700" cap="flat" cmpd="sng" algn="ctr">
                          <a:solidFill>
                            <a:schemeClr val="tx1"/>
                          </a:solidFill>
                          <a:prstDash val="solid"/>
                          <a:round/>
                          <a:headEnd type="none" w="med" len="med"/>
                          <a:tailEnd type="none" w="med" len="med"/>
                        </a:lnL>
                      </a:tcPr>
                    </a:tc>
                    <a:tc>
                      <a:txBody>
                        <a:bodyPr/>
                        <a:lstStyle/>
                        <a:p>
                          <a:endParaRPr lang="en-US"/>
                        </a:p>
                      </a:txBody>
                      <a:tcPr>
                        <a:blipFill rotWithShape="0">
                          <a:blip r:embed="rId7"/>
                          <a:stretch>
                            <a:fillRect l="-300606" t="-167677" r="-79394" b="-177778"/>
                          </a:stretch>
                        </a:blipFill>
                      </a:tcPr>
                    </a:tc>
                    <a:tc>
                      <a:txBody>
                        <a:bodyPr/>
                        <a:lstStyle/>
                        <a:p>
                          <a:endParaRPr lang="en-US"/>
                        </a:p>
                      </a:txBody>
                      <a:tcPr>
                        <a:blipFill rotWithShape="0">
                          <a:blip r:embed="rId7"/>
                          <a:stretch>
                            <a:fillRect l="-520472" t="-167677" r="-3150" b="-177778"/>
                          </a:stretch>
                        </a:blipFill>
                      </a:tcPr>
                    </a:tc>
                  </a:tr>
                  <a:tr h="606806">
                    <a:tc>
                      <a:txBody>
                        <a:bodyPr/>
                        <a:lstStyle/>
                        <a:p>
                          <a:r>
                            <a:rPr lang="en-GB" dirty="0" err="1" smtClean="0"/>
                            <a:t>Icosathlon</a:t>
                          </a:r>
                          <a:endParaRPr lang="en-GB"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r>
                            <a:rPr lang="en-GB" b="1" dirty="0" smtClean="0"/>
                            <a:t>63</a:t>
                          </a:r>
                          <a:endParaRPr lang="en-GB"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US"/>
                        </a:p>
                      </a:txBody>
                      <a:tcPr>
                        <a:lnB w="12700" cap="flat" cmpd="sng" algn="ctr">
                          <a:solidFill>
                            <a:schemeClr val="tx1"/>
                          </a:solidFill>
                          <a:prstDash val="solid"/>
                          <a:round/>
                          <a:headEnd type="none" w="med" len="med"/>
                          <a:tailEnd type="none" w="med" len="med"/>
                        </a:lnB>
                        <a:blipFill rotWithShape="0">
                          <a:blip r:embed="rId7"/>
                          <a:stretch>
                            <a:fillRect l="-300606" t="-265000" r="-79394" b="-76000"/>
                          </a:stretch>
                        </a:blipFill>
                      </a:tcPr>
                    </a:tc>
                    <a:tc>
                      <a:txBody>
                        <a:bodyPr/>
                        <a:lstStyle/>
                        <a:p>
                          <a:endParaRPr lang="en-US"/>
                        </a:p>
                      </a:txBody>
                      <a:tcPr>
                        <a:lnB w="12700" cap="flat" cmpd="sng" algn="ctr">
                          <a:solidFill>
                            <a:schemeClr val="tx1"/>
                          </a:solidFill>
                          <a:prstDash val="solid"/>
                          <a:round/>
                          <a:headEnd type="none" w="med" len="med"/>
                          <a:tailEnd type="none" w="med" len="med"/>
                        </a:lnB>
                        <a:blipFill rotWithShape="0">
                          <a:blip r:embed="rId7"/>
                          <a:stretch>
                            <a:fillRect l="-520472" t="-265000" r="-3150" b="-76000"/>
                          </a:stretch>
                        </a:blipFill>
                      </a:tcPr>
                    </a:tc>
                  </a:tr>
                  <a:tr h="370840">
                    <a:tc>
                      <a:txBody>
                        <a:bodyPr/>
                        <a:lstStyle/>
                        <a:p>
                          <a:r>
                            <a:rPr lang="en-GB" b="1" dirty="0" smtClean="0"/>
                            <a:t>TOTAL</a:t>
                          </a:r>
                          <a:endParaRPr lang="en-GB"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b="0" dirty="0" smtClean="0"/>
                            <a:t>120</a:t>
                          </a:r>
                          <a:endParaRPr lang="en-GB"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tr>
                </a:tbl>
              </a:graphicData>
            </a:graphic>
          </p:graphicFrame>
        </mc:Fallback>
      </mc:AlternateContent>
      <p:sp>
        <p:nvSpPr>
          <p:cNvPr id="18" name="Rectangle 17"/>
          <p:cNvSpPr/>
          <p:nvPr/>
        </p:nvSpPr>
        <p:spPr>
          <a:xfrm>
            <a:off x="3426715" y="4581128"/>
            <a:ext cx="1011932" cy="6210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19" name="Rectangle 18"/>
          <p:cNvSpPr/>
          <p:nvPr/>
        </p:nvSpPr>
        <p:spPr>
          <a:xfrm>
            <a:off x="3426715" y="5205883"/>
            <a:ext cx="1011932" cy="6210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0" name="Rectangle 19"/>
          <p:cNvSpPr/>
          <p:nvPr/>
        </p:nvSpPr>
        <p:spPr>
          <a:xfrm>
            <a:off x="3426715" y="5830639"/>
            <a:ext cx="1011932" cy="5707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1" name="Rectangle 20"/>
          <p:cNvSpPr/>
          <p:nvPr/>
        </p:nvSpPr>
        <p:spPr>
          <a:xfrm>
            <a:off x="4436962" y="4581128"/>
            <a:ext cx="761854" cy="62105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2" name="Rectangle 21"/>
          <p:cNvSpPr/>
          <p:nvPr/>
        </p:nvSpPr>
        <p:spPr>
          <a:xfrm>
            <a:off x="4427984" y="5205883"/>
            <a:ext cx="761854" cy="62105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3" name="Rectangle 22"/>
          <p:cNvSpPr/>
          <p:nvPr/>
        </p:nvSpPr>
        <p:spPr>
          <a:xfrm>
            <a:off x="4427984" y="5830639"/>
            <a:ext cx="761854" cy="57073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24" name="TextBox 23"/>
          <p:cNvSpPr txBox="1"/>
          <p:nvPr/>
        </p:nvSpPr>
        <p:spPr>
          <a:xfrm>
            <a:off x="5439916" y="6108982"/>
            <a:ext cx="3524572" cy="584775"/>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r>
              <a:rPr lang="en-GB" sz="1600" dirty="0"/>
              <a:t>It’s exactly the same principle the other way round.</a:t>
            </a:r>
          </a:p>
        </p:txBody>
      </p:sp>
    </p:spTree>
    <p:extLst>
      <p:ext uri="{BB962C8B-B14F-4D97-AF65-F5344CB8AC3E}">
        <p14:creationId xmlns:p14="http://schemas.microsoft.com/office/powerpoint/2010/main" val="400003964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8"/>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8"/>
                                        </p:tgtEl>
                                      </p:cBhvr>
                                    </p:animEffect>
                                    <p:set>
                                      <p:cBhvr>
                                        <p:cTn id="7" dur="1" fill="hold">
                                          <p:stCondLst>
                                            <p:cond delay="499"/>
                                          </p:stCondLst>
                                        </p:cTn>
                                        <p:tgtEl>
                                          <p:spTgt spid="8"/>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nextCondLst>
                <p:cond evt="onClick" delay="0">
                  <p:tgtEl>
                    <p:spTgt spid="8"/>
                  </p:tgtEl>
                </p:cond>
              </p:nextCondLst>
            </p:seq>
            <p:seq concurrent="1" nextAc="seek">
              <p:cTn id="12" restart="whenNotActive" fill="hold" evtFilter="cancelBubble" nodeType="interactiveSeq">
                <p:stCondLst>
                  <p:cond evt="onClick" delay="0">
                    <p:tgtEl>
                      <p:spTgt spid="9"/>
                    </p:tgtEl>
                  </p:cond>
                </p:stCondLst>
                <p:endSync evt="end" delay="0">
                  <p:rtn val="all"/>
                </p:endSync>
                <p:childTnLst>
                  <p:par>
                    <p:cTn id="13" fill="hold">
                      <p:stCondLst>
                        <p:cond delay="0"/>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9"/>
                                        </p:tgtEl>
                                      </p:cBhvr>
                                    </p:animEffect>
                                    <p:set>
                                      <p:cBhvr>
                                        <p:cTn id="17" dur="1" fill="hold">
                                          <p:stCondLst>
                                            <p:cond delay="499"/>
                                          </p:stCondLst>
                                        </p:cTn>
                                        <p:tgtEl>
                                          <p:spTgt spid="9"/>
                                        </p:tgtEl>
                                        <p:attrNameLst>
                                          <p:attrName>style.visibility</p:attrName>
                                        </p:attrNameLst>
                                      </p:cBhvr>
                                      <p:to>
                                        <p:strVal val="hidden"/>
                                      </p:to>
                                    </p:set>
                                  </p:childTnLst>
                                </p:cTn>
                              </p:par>
                            </p:childTnLst>
                          </p:cTn>
                        </p:par>
                      </p:childTnLst>
                    </p:cTn>
                  </p:par>
                </p:childTnLst>
              </p:cTn>
              <p:nextCondLst>
                <p:cond evt="onClick" delay="0">
                  <p:tgtEl>
                    <p:spTgt spid="9"/>
                  </p:tgtEl>
                </p:cond>
              </p:nextCondLst>
            </p:seq>
            <p:seq concurrent="1" nextAc="seek">
              <p:cTn id="18" restart="whenNotActive" fill="hold" evtFilter="cancelBubble" nodeType="interactiveSeq">
                <p:stCondLst>
                  <p:cond evt="onClick" delay="0">
                    <p:tgtEl>
                      <p:spTgt spid="10"/>
                    </p:tgtEl>
                  </p:cond>
                </p:stCondLst>
                <p:endSync evt="end" delay="0">
                  <p:rtn val="all"/>
                </p:endSync>
                <p:childTnLst>
                  <p:par>
                    <p:cTn id="19" fill="hold">
                      <p:stCondLst>
                        <p:cond delay="0"/>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10"/>
                                        </p:tgtEl>
                                      </p:cBhvr>
                                    </p:animEffect>
                                    <p:set>
                                      <p:cBhvr>
                                        <p:cTn id="23" dur="1" fill="hold">
                                          <p:stCondLst>
                                            <p:cond delay="499"/>
                                          </p:stCondLst>
                                        </p:cTn>
                                        <p:tgtEl>
                                          <p:spTgt spid="10"/>
                                        </p:tgtEl>
                                        <p:attrNameLst>
                                          <p:attrName>style.visibility</p:attrName>
                                        </p:attrNameLst>
                                      </p:cBhvr>
                                      <p:to>
                                        <p:strVal val="hidden"/>
                                      </p:to>
                                    </p:set>
                                  </p:childTnLst>
                                </p:cTn>
                              </p:par>
                            </p:childTnLst>
                          </p:cTn>
                        </p:par>
                      </p:childTnLst>
                    </p:cTn>
                  </p:par>
                </p:childTnLst>
              </p:cTn>
              <p:nextCondLst>
                <p:cond evt="onClick" delay="0">
                  <p:tgtEl>
                    <p:spTgt spid="10"/>
                  </p:tgtEl>
                </p:cond>
              </p:nextCondLst>
            </p:seq>
            <p:seq concurrent="1" nextAc="seek">
              <p:cTn id="24" restart="whenNotActive" fill="hold" evtFilter="cancelBubble" nodeType="interactiveSeq">
                <p:stCondLst>
                  <p:cond evt="onClick" delay="0">
                    <p:tgtEl>
                      <p:spTgt spid="11"/>
                    </p:tgtEl>
                  </p:cond>
                </p:stCondLst>
                <p:endSync evt="end" delay="0">
                  <p:rtn val="all"/>
                </p:endSync>
                <p:childTnLst>
                  <p:par>
                    <p:cTn id="25" fill="hold">
                      <p:stCondLst>
                        <p:cond delay="0"/>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11"/>
                                        </p:tgtEl>
                                      </p:cBhvr>
                                    </p:animEffect>
                                    <p:set>
                                      <p:cBhvr>
                                        <p:cTn id="29" dur="1" fill="hold">
                                          <p:stCondLst>
                                            <p:cond delay="499"/>
                                          </p:stCondLst>
                                        </p:cTn>
                                        <p:tgtEl>
                                          <p:spTgt spid="11"/>
                                        </p:tgtEl>
                                        <p:attrNameLst>
                                          <p:attrName>style.visibility</p:attrName>
                                        </p:attrNameLst>
                                      </p:cBhvr>
                                      <p:to>
                                        <p:strVal val="hidden"/>
                                      </p:to>
                                    </p:set>
                                  </p:childTnLst>
                                </p:cTn>
                              </p:par>
                            </p:childTnLst>
                          </p:cTn>
                        </p:par>
                      </p:childTnLst>
                    </p:cTn>
                  </p:par>
                </p:childTnLst>
              </p:cTn>
              <p:nextCondLst>
                <p:cond evt="onClick" delay="0">
                  <p:tgtEl>
                    <p:spTgt spid="11"/>
                  </p:tgtEl>
                </p:cond>
              </p:nextCondLst>
            </p:seq>
            <p:seq concurrent="1" nextAc="seek">
              <p:cTn id="30" restart="whenNotActive" fill="hold" evtFilter="cancelBubble" nodeType="interactiveSeq">
                <p:stCondLst>
                  <p:cond evt="onClick" delay="0">
                    <p:tgtEl>
                      <p:spTgt spid="12"/>
                    </p:tgtEl>
                  </p:cond>
                </p:stCondLst>
                <p:endSync evt="end" delay="0">
                  <p:rtn val="all"/>
                </p:endSync>
                <p:childTnLst>
                  <p:par>
                    <p:cTn id="31" fill="hold">
                      <p:stCondLst>
                        <p:cond delay="0"/>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12"/>
                                        </p:tgtEl>
                                      </p:cBhvr>
                                    </p:animEffect>
                                    <p:set>
                                      <p:cBhvr>
                                        <p:cTn id="35" dur="1" fill="hold">
                                          <p:stCondLst>
                                            <p:cond delay="499"/>
                                          </p:stCondLst>
                                        </p:cTn>
                                        <p:tgtEl>
                                          <p:spTgt spid="12"/>
                                        </p:tgtEl>
                                        <p:attrNameLst>
                                          <p:attrName>style.visibility</p:attrName>
                                        </p:attrNameLst>
                                      </p:cBhvr>
                                      <p:to>
                                        <p:strVal val="hidden"/>
                                      </p:to>
                                    </p:set>
                                  </p:childTnLst>
                                </p:cTn>
                              </p:par>
                            </p:childTnLst>
                          </p:cTn>
                        </p:par>
                      </p:childTnLst>
                    </p:cTn>
                  </p:par>
                </p:childTnLst>
              </p:cTn>
              <p:nextCondLst>
                <p:cond evt="onClick" delay="0">
                  <p:tgtEl>
                    <p:spTgt spid="12"/>
                  </p:tgtEl>
                </p:cond>
              </p:nextCondLst>
            </p:seq>
            <p:seq concurrent="1" nextAc="seek">
              <p:cTn id="36" restart="whenNotActive" fill="hold" evtFilter="cancelBubble" nodeType="interactiveSeq">
                <p:stCondLst>
                  <p:cond evt="onClick" delay="0">
                    <p:tgtEl>
                      <p:spTgt spid="13"/>
                    </p:tgtEl>
                  </p:cond>
                </p:stCondLst>
                <p:endSync evt="end" delay="0">
                  <p:rtn val="all"/>
                </p:endSync>
                <p:childTnLst>
                  <p:par>
                    <p:cTn id="37" fill="hold">
                      <p:stCondLst>
                        <p:cond delay="0"/>
                      </p:stCondLst>
                      <p:childTnLst>
                        <p:par>
                          <p:cTn id="38" fill="hold">
                            <p:stCondLst>
                              <p:cond delay="0"/>
                            </p:stCondLst>
                            <p:childTnLst>
                              <p:par>
                                <p:cTn id="39" presetID="10" presetClass="exit" presetSubtype="0" fill="hold" grpId="0" nodeType="clickEffect">
                                  <p:stCondLst>
                                    <p:cond delay="0"/>
                                  </p:stCondLst>
                                  <p:childTnLst>
                                    <p:animEffect transition="out" filter="fade">
                                      <p:cBhvr>
                                        <p:cTn id="40" dur="500"/>
                                        <p:tgtEl>
                                          <p:spTgt spid="13"/>
                                        </p:tgtEl>
                                      </p:cBhvr>
                                    </p:animEffect>
                                    <p:set>
                                      <p:cBhvr>
                                        <p:cTn id="41" dur="1" fill="hold">
                                          <p:stCondLst>
                                            <p:cond delay="499"/>
                                          </p:stCondLst>
                                        </p:cTn>
                                        <p:tgtEl>
                                          <p:spTgt spid="13"/>
                                        </p:tgtEl>
                                        <p:attrNameLst>
                                          <p:attrName>style.visibility</p:attrName>
                                        </p:attrNameLst>
                                      </p:cBhvr>
                                      <p:to>
                                        <p:strVal val="hidden"/>
                                      </p:to>
                                    </p:set>
                                  </p:childTnLst>
                                </p:cTn>
                              </p:par>
                            </p:childTnLst>
                          </p:cTn>
                        </p:par>
                      </p:childTnLst>
                    </p:cTn>
                  </p:par>
                </p:childTnLst>
              </p:cTn>
              <p:nextCondLst>
                <p:cond evt="onClick" delay="0">
                  <p:tgtEl>
                    <p:spTgt spid="13"/>
                  </p:tgtEl>
                </p:cond>
              </p:nextCondLst>
            </p:seq>
            <p:seq concurrent="1" nextAc="seek">
              <p:cTn id="42" restart="whenNotActive" fill="hold" evtFilter="cancelBubble" nodeType="interactiveSeq">
                <p:stCondLst>
                  <p:cond evt="onClick" delay="0">
                    <p:tgtEl>
                      <p:spTgt spid="18"/>
                    </p:tgtEl>
                  </p:cond>
                </p:stCondLst>
                <p:endSync evt="end" delay="0">
                  <p:rtn val="all"/>
                </p:endSync>
                <p:childTnLst>
                  <p:par>
                    <p:cTn id="43" fill="hold">
                      <p:stCondLst>
                        <p:cond delay="0"/>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18"/>
                                        </p:tgtEl>
                                      </p:cBhvr>
                                    </p:animEffect>
                                    <p:set>
                                      <p:cBhvr>
                                        <p:cTn id="47" dur="1" fill="hold">
                                          <p:stCondLst>
                                            <p:cond delay="499"/>
                                          </p:stCondLst>
                                        </p:cTn>
                                        <p:tgtEl>
                                          <p:spTgt spid="18"/>
                                        </p:tgtEl>
                                        <p:attrNameLst>
                                          <p:attrName>style.visibility</p:attrName>
                                        </p:attrNameLst>
                                      </p:cBhvr>
                                      <p:to>
                                        <p:strVal val="hidden"/>
                                      </p:to>
                                    </p:set>
                                  </p:childTnLst>
                                </p:cTn>
                              </p:par>
                            </p:childTnLst>
                          </p:cTn>
                        </p:par>
                      </p:childTnLst>
                    </p:cTn>
                  </p:par>
                </p:childTnLst>
              </p:cTn>
              <p:nextCondLst>
                <p:cond evt="onClick" delay="0">
                  <p:tgtEl>
                    <p:spTgt spid="18"/>
                  </p:tgtEl>
                </p:cond>
              </p:nextCondLst>
            </p:seq>
            <p:seq concurrent="1" nextAc="seek">
              <p:cTn id="48" restart="whenNotActive" fill="hold" evtFilter="cancelBubble" nodeType="interactiveSeq">
                <p:stCondLst>
                  <p:cond evt="onClick" delay="0">
                    <p:tgtEl>
                      <p:spTgt spid="19"/>
                    </p:tgtEl>
                  </p:cond>
                </p:stCondLst>
                <p:endSync evt="end" delay="0">
                  <p:rtn val="all"/>
                </p:endSync>
                <p:childTnLst>
                  <p:par>
                    <p:cTn id="49" fill="hold">
                      <p:stCondLst>
                        <p:cond delay="0"/>
                      </p:stCondLst>
                      <p:childTnLst>
                        <p:par>
                          <p:cTn id="50" fill="hold">
                            <p:stCondLst>
                              <p:cond delay="0"/>
                            </p:stCondLst>
                            <p:childTnLst>
                              <p:par>
                                <p:cTn id="51" presetID="10" presetClass="exit" presetSubtype="0" fill="hold" grpId="0" nodeType="clickEffect">
                                  <p:stCondLst>
                                    <p:cond delay="0"/>
                                  </p:stCondLst>
                                  <p:childTnLst>
                                    <p:animEffect transition="out" filter="fade">
                                      <p:cBhvr>
                                        <p:cTn id="52" dur="500"/>
                                        <p:tgtEl>
                                          <p:spTgt spid="19"/>
                                        </p:tgtEl>
                                      </p:cBhvr>
                                    </p:animEffect>
                                    <p:set>
                                      <p:cBhvr>
                                        <p:cTn id="53" dur="1" fill="hold">
                                          <p:stCondLst>
                                            <p:cond delay="499"/>
                                          </p:stCondLst>
                                        </p:cTn>
                                        <p:tgtEl>
                                          <p:spTgt spid="19"/>
                                        </p:tgtEl>
                                        <p:attrNameLst>
                                          <p:attrName>style.visibility</p:attrName>
                                        </p:attrNameLst>
                                      </p:cBhvr>
                                      <p:to>
                                        <p:strVal val="hidden"/>
                                      </p:to>
                                    </p:set>
                                  </p:childTnLst>
                                </p:cTn>
                              </p:par>
                            </p:childTnLst>
                          </p:cTn>
                        </p:par>
                      </p:childTnLst>
                    </p:cTn>
                  </p:par>
                </p:childTnLst>
              </p:cTn>
              <p:nextCondLst>
                <p:cond evt="onClick" delay="0">
                  <p:tgtEl>
                    <p:spTgt spid="19"/>
                  </p:tgtEl>
                </p:cond>
              </p:nextCondLst>
            </p:seq>
            <p:seq concurrent="1" nextAc="seek">
              <p:cTn id="54" restart="whenNotActive" fill="hold" evtFilter="cancelBubble" nodeType="interactiveSeq">
                <p:stCondLst>
                  <p:cond evt="onClick" delay="0">
                    <p:tgtEl>
                      <p:spTgt spid="20"/>
                    </p:tgtEl>
                  </p:cond>
                </p:stCondLst>
                <p:endSync evt="end" delay="0">
                  <p:rtn val="all"/>
                </p:endSync>
                <p:childTnLst>
                  <p:par>
                    <p:cTn id="55" fill="hold">
                      <p:stCondLst>
                        <p:cond delay="0"/>
                      </p:stCondLst>
                      <p:childTnLst>
                        <p:par>
                          <p:cTn id="56" fill="hold">
                            <p:stCondLst>
                              <p:cond delay="0"/>
                            </p:stCondLst>
                            <p:childTnLst>
                              <p:par>
                                <p:cTn id="57" presetID="10" presetClass="exit" presetSubtype="0" fill="hold" grpId="0" nodeType="clickEffect">
                                  <p:stCondLst>
                                    <p:cond delay="0"/>
                                  </p:stCondLst>
                                  <p:childTnLst>
                                    <p:animEffect transition="out" filter="fade">
                                      <p:cBhvr>
                                        <p:cTn id="58" dur="500"/>
                                        <p:tgtEl>
                                          <p:spTgt spid="20"/>
                                        </p:tgtEl>
                                      </p:cBhvr>
                                    </p:animEffect>
                                    <p:set>
                                      <p:cBhvr>
                                        <p:cTn id="59" dur="1" fill="hold">
                                          <p:stCondLst>
                                            <p:cond delay="499"/>
                                          </p:stCondLst>
                                        </p:cTn>
                                        <p:tgtEl>
                                          <p:spTgt spid="20"/>
                                        </p:tgtEl>
                                        <p:attrNameLst>
                                          <p:attrName>style.visibility</p:attrName>
                                        </p:attrNameLst>
                                      </p:cBhvr>
                                      <p:to>
                                        <p:strVal val="hidden"/>
                                      </p:to>
                                    </p:set>
                                  </p:childTnLst>
                                </p:cTn>
                              </p:par>
                            </p:childTnLst>
                          </p:cTn>
                        </p:par>
                      </p:childTnLst>
                    </p:cTn>
                  </p:par>
                </p:childTnLst>
              </p:cTn>
              <p:nextCondLst>
                <p:cond evt="onClick" delay="0">
                  <p:tgtEl>
                    <p:spTgt spid="20"/>
                  </p:tgtEl>
                </p:cond>
              </p:nextCondLst>
            </p:seq>
            <p:seq concurrent="1" nextAc="seek">
              <p:cTn id="60" restart="whenNotActive" fill="hold" evtFilter="cancelBubble" nodeType="interactiveSeq">
                <p:stCondLst>
                  <p:cond evt="onClick" delay="0">
                    <p:tgtEl>
                      <p:spTgt spid="21"/>
                    </p:tgtEl>
                  </p:cond>
                </p:stCondLst>
                <p:endSync evt="end" delay="0">
                  <p:rtn val="all"/>
                </p:endSync>
                <p:childTnLst>
                  <p:par>
                    <p:cTn id="61" fill="hold">
                      <p:stCondLst>
                        <p:cond delay="0"/>
                      </p:stCondLst>
                      <p:childTnLst>
                        <p:par>
                          <p:cTn id="62" fill="hold">
                            <p:stCondLst>
                              <p:cond delay="0"/>
                            </p:stCondLst>
                            <p:childTnLst>
                              <p:par>
                                <p:cTn id="63" presetID="10" presetClass="exit" presetSubtype="0" fill="hold" grpId="0" nodeType="clickEffect">
                                  <p:stCondLst>
                                    <p:cond delay="0"/>
                                  </p:stCondLst>
                                  <p:childTnLst>
                                    <p:animEffect transition="out" filter="fade">
                                      <p:cBhvr>
                                        <p:cTn id="64" dur="500"/>
                                        <p:tgtEl>
                                          <p:spTgt spid="21"/>
                                        </p:tgtEl>
                                      </p:cBhvr>
                                    </p:animEffect>
                                    <p:set>
                                      <p:cBhvr>
                                        <p:cTn id="65" dur="1" fill="hold">
                                          <p:stCondLst>
                                            <p:cond delay="499"/>
                                          </p:stCondLst>
                                        </p:cTn>
                                        <p:tgtEl>
                                          <p:spTgt spid="21"/>
                                        </p:tgtEl>
                                        <p:attrNameLst>
                                          <p:attrName>style.visibility</p:attrName>
                                        </p:attrNameLst>
                                      </p:cBhvr>
                                      <p:to>
                                        <p:strVal val="hidden"/>
                                      </p:to>
                                    </p:set>
                                  </p:childTnLst>
                                </p:cTn>
                              </p:par>
                            </p:childTnLst>
                          </p:cTn>
                        </p:par>
                      </p:childTnLst>
                    </p:cTn>
                  </p:par>
                </p:childTnLst>
              </p:cTn>
              <p:nextCondLst>
                <p:cond evt="onClick" delay="0">
                  <p:tgtEl>
                    <p:spTgt spid="21"/>
                  </p:tgtEl>
                </p:cond>
              </p:nextCondLst>
            </p:seq>
            <p:seq concurrent="1" nextAc="seek">
              <p:cTn id="66" restart="whenNotActive" fill="hold" evtFilter="cancelBubble" nodeType="interactiveSeq">
                <p:stCondLst>
                  <p:cond evt="onClick" delay="0">
                    <p:tgtEl>
                      <p:spTgt spid="22"/>
                    </p:tgtEl>
                  </p:cond>
                </p:stCondLst>
                <p:endSync evt="end" delay="0">
                  <p:rtn val="all"/>
                </p:endSync>
                <p:childTnLst>
                  <p:par>
                    <p:cTn id="67" fill="hold">
                      <p:stCondLst>
                        <p:cond delay="0"/>
                      </p:stCondLst>
                      <p:childTnLst>
                        <p:par>
                          <p:cTn id="68" fill="hold">
                            <p:stCondLst>
                              <p:cond delay="0"/>
                            </p:stCondLst>
                            <p:childTnLst>
                              <p:par>
                                <p:cTn id="69" presetID="10" presetClass="exit" presetSubtype="0" fill="hold" grpId="0" nodeType="clickEffect">
                                  <p:stCondLst>
                                    <p:cond delay="0"/>
                                  </p:stCondLst>
                                  <p:childTnLst>
                                    <p:animEffect transition="out" filter="fade">
                                      <p:cBhvr>
                                        <p:cTn id="70" dur="500"/>
                                        <p:tgtEl>
                                          <p:spTgt spid="22"/>
                                        </p:tgtEl>
                                      </p:cBhvr>
                                    </p:animEffect>
                                    <p:set>
                                      <p:cBhvr>
                                        <p:cTn id="71" dur="1" fill="hold">
                                          <p:stCondLst>
                                            <p:cond delay="499"/>
                                          </p:stCondLst>
                                        </p:cTn>
                                        <p:tgtEl>
                                          <p:spTgt spid="22"/>
                                        </p:tgtEl>
                                        <p:attrNameLst>
                                          <p:attrName>style.visibility</p:attrName>
                                        </p:attrNameLst>
                                      </p:cBhvr>
                                      <p:to>
                                        <p:strVal val="hidden"/>
                                      </p:to>
                                    </p:set>
                                  </p:childTnLst>
                                </p:cTn>
                              </p:par>
                            </p:childTnLst>
                          </p:cTn>
                        </p:par>
                      </p:childTnLst>
                    </p:cTn>
                  </p:par>
                </p:childTnLst>
              </p:cTn>
              <p:nextCondLst>
                <p:cond evt="onClick" delay="0">
                  <p:tgtEl>
                    <p:spTgt spid="22"/>
                  </p:tgtEl>
                </p:cond>
              </p:nextCondLst>
            </p:seq>
            <p:seq concurrent="1" nextAc="seek">
              <p:cTn id="72" restart="whenNotActive" fill="hold" evtFilter="cancelBubble" nodeType="interactiveSeq">
                <p:stCondLst>
                  <p:cond evt="onClick" delay="0">
                    <p:tgtEl>
                      <p:spTgt spid="23"/>
                    </p:tgtEl>
                  </p:cond>
                </p:stCondLst>
                <p:endSync evt="end" delay="0">
                  <p:rtn val="all"/>
                </p:endSync>
                <p:childTnLst>
                  <p:par>
                    <p:cTn id="73" fill="hold">
                      <p:stCondLst>
                        <p:cond delay="0"/>
                      </p:stCondLst>
                      <p:childTnLst>
                        <p:par>
                          <p:cTn id="74" fill="hold">
                            <p:stCondLst>
                              <p:cond delay="0"/>
                            </p:stCondLst>
                            <p:childTnLst>
                              <p:par>
                                <p:cTn id="75" presetID="10" presetClass="exit" presetSubtype="0" fill="hold" grpId="0" nodeType="clickEffect">
                                  <p:stCondLst>
                                    <p:cond delay="0"/>
                                  </p:stCondLst>
                                  <p:childTnLst>
                                    <p:animEffect transition="out" filter="fade">
                                      <p:cBhvr>
                                        <p:cTn id="76" dur="500"/>
                                        <p:tgtEl>
                                          <p:spTgt spid="23"/>
                                        </p:tgtEl>
                                      </p:cBhvr>
                                    </p:animEffect>
                                    <p:set>
                                      <p:cBhvr>
                                        <p:cTn id="77" dur="1" fill="hold">
                                          <p:stCondLst>
                                            <p:cond delay="499"/>
                                          </p:stCondLst>
                                        </p:cTn>
                                        <p:tgtEl>
                                          <p:spTgt spid="23"/>
                                        </p:tgtEl>
                                        <p:attrNameLst>
                                          <p:attrName>style.visibility</p:attrName>
                                        </p:attrNameLst>
                                      </p:cBhvr>
                                      <p:to>
                                        <p:strVal val="hidden"/>
                                      </p:to>
                                    </p:set>
                                  </p:childTnLst>
                                </p:cTn>
                              </p:par>
                            </p:childTnLst>
                          </p:cTn>
                        </p:par>
                      </p:childTnLst>
                    </p:cTn>
                  </p:par>
                </p:childTnLst>
              </p:cTn>
              <p:nextCondLst>
                <p:cond evt="onClick" delay="0">
                  <p:tgtEl>
                    <p:spTgt spid="23"/>
                  </p:tgtEl>
                </p:cond>
              </p:nextCondLst>
            </p:seq>
          </p:childTnLst>
        </p:cTn>
      </p:par>
    </p:tnLst>
    <p:bldLst>
      <p:bldP spid="8" grpId="0" animBg="1"/>
      <p:bldP spid="9" grpId="0" animBg="1"/>
      <p:bldP spid="10" grpId="0" animBg="1"/>
      <p:bldP spid="11" grpId="0" animBg="1"/>
      <p:bldP spid="12" grpId="0" animBg="1"/>
      <p:bldP spid="13" grpId="0" animBg="1"/>
      <p:bldP spid="3" grpId="0"/>
      <p:bldP spid="18" grpId="0" animBg="1"/>
      <p:bldP spid="19" grpId="0" animBg="1"/>
      <p:bldP spid="20" grpId="0" animBg="1"/>
      <p:bldP spid="21" grpId="0" animBg="1"/>
      <p:bldP spid="22" grpId="0" animBg="1"/>
      <p:bldP spid="2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0" y="0"/>
            <a:ext cx="9143074" cy="599127"/>
            <a:chOff x="0" y="13335"/>
            <a:chExt cx="9144218" cy="599127"/>
          </a:xfrm>
        </p:grpSpPr>
        <mc:AlternateContent xmlns:mc="http://schemas.openxmlformats.org/markup-compatibility/2006" xmlns:a14="http://schemas.microsoft.com/office/drawing/2010/main">
          <mc:Choice Requires="a14">
            <p:sp>
              <p:nvSpPr>
                <p:cNvPr id="3" name="TextBox 32"/>
                <p:cNvSpPr txBox="1"/>
                <p:nvPr/>
              </p:nvSpPr>
              <p:spPr>
                <a:xfrm>
                  <a:off x="0" y="13335"/>
                  <a:ext cx="9144000" cy="599127"/>
                </a:xfrm>
                <a:prstGeom prst="rect">
                  <a:avLst/>
                </a:prstGeom>
                <a:ln>
                  <a:noFill/>
                </a:ln>
              </p:spPr>
              <p:style>
                <a:lnRef idx="2">
                  <a:schemeClr val="dk1">
                    <a:shade val="50000"/>
                  </a:schemeClr>
                </a:lnRef>
                <a:fillRef idx="1">
                  <a:schemeClr val="dk1"/>
                </a:fillRef>
                <a:effectRef idx="0">
                  <a:schemeClr val="dk1"/>
                </a:effectRef>
                <a:fontRef idx="minor">
                  <a:schemeClr val="lt1"/>
                </a:fontRef>
              </p:style>
              <p:txBody>
                <a:bodyPr wrap="square" lIns="324000" rtlCol="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GB" sz="3200" dirty="0"/>
                    <a:t>Frequencies </a:t>
                  </a:r>
                  <a14:m>
                    <m:oMath xmlns:m="http://schemas.openxmlformats.org/officeDocument/2006/math">
                      <m:r>
                        <a:rPr lang="en-GB" sz="3200" i="1" smtClean="0">
                          <a:latin typeface="Cambria Math" panose="02040503050406030204" pitchFamily="18" charset="0"/>
                          <a:ea typeface="Cambria Math" panose="02040503050406030204" pitchFamily="18" charset="0"/>
                        </a:rPr>
                        <m:t>↔</m:t>
                      </m:r>
                    </m:oMath>
                  </a14:m>
                  <a:r>
                    <a:rPr lang="en-GB" sz="3200" dirty="0"/>
                    <a:t> Angles</a:t>
                  </a:r>
                </a:p>
              </p:txBody>
            </p:sp>
          </mc:Choice>
          <mc:Fallback xmlns="">
            <p:sp>
              <p:nvSpPr>
                <p:cNvPr id="3" name="TextBox 32"/>
                <p:cNvSpPr txBox="1">
                  <a:spLocks noRot="1" noChangeAspect="1" noMove="1" noResize="1" noEditPoints="1" noAdjustHandles="1" noChangeArrowheads="1" noChangeShapeType="1" noTextEdit="1"/>
                </p:cNvSpPr>
                <p:nvPr/>
              </p:nvSpPr>
              <p:spPr>
                <a:xfrm>
                  <a:off x="0" y="13335"/>
                  <a:ext cx="9144000" cy="599127"/>
                </a:xfrm>
                <a:prstGeom prst="rect">
                  <a:avLst/>
                </a:prstGeom>
                <a:blipFill rotWithShape="0">
                  <a:blip r:embed="rId2"/>
                  <a:stretch>
                    <a:fillRect t="-12245" b="-31633"/>
                  </a:stretch>
                </a:blipFill>
                <a:ln>
                  <a:noFill/>
                </a:ln>
              </p:spPr>
              <p:txBody>
                <a:bodyPr/>
                <a:lstStyle/>
                <a:p>
                  <a:r>
                    <a:rPr lang="en-GB">
                      <a:noFill/>
                    </a:rPr>
                    <a:t> </a:t>
                  </a:r>
                </a:p>
              </p:txBody>
            </p:sp>
          </mc:Fallback>
        </mc:AlternateContent>
        <p:cxnSp>
          <p:nvCxnSpPr>
            <p:cNvPr id="4" name="Straight Connector 3"/>
            <p:cNvCxnSpPr/>
            <p:nvPr/>
          </p:nvCxnSpPr>
          <p:spPr>
            <a:xfrm>
              <a:off x="218" y="601079"/>
              <a:ext cx="9144000" cy="0"/>
            </a:xfrm>
            <a:prstGeom prst="line">
              <a:avLst/>
            </a:prstGeom>
            <a:effectLst/>
          </p:spPr>
          <p:style>
            <a:lnRef idx="3">
              <a:schemeClr val="accent3"/>
            </a:lnRef>
            <a:fillRef idx="0">
              <a:schemeClr val="accent3"/>
            </a:fillRef>
            <a:effectRef idx="2">
              <a:schemeClr val="accent3"/>
            </a:effectRef>
            <a:fontRef idx="minor">
              <a:schemeClr val="tx1"/>
            </a:fontRef>
          </p:style>
        </p:cxnSp>
      </p:grpSp>
      <mc:AlternateContent xmlns:mc="http://schemas.openxmlformats.org/markup-compatibility/2006" xmlns:a14="http://schemas.microsoft.com/office/drawing/2010/main">
        <mc:Choice Requires="a14">
          <p:graphicFrame>
            <p:nvGraphicFramePr>
              <p:cNvPr id="5" name="Table 4"/>
              <p:cNvGraphicFramePr>
                <a:graphicFrameLocks noGrp="1"/>
              </p:cNvGraphicFramePr>
              <p:nvPr>
                <p:extLst>
                  <p:ext uri="{D42A27DB-BD31-4B8C-83A1-F6EECF244321}">
                    <p14:modId xmlns:p14="http://schemas.microsoft.com/office/powerpoint/2010/main" val="794614456"/>
                  </p:ext>
                </p:extLst>
              </p:nvPr>
            </p:nvGraphicFramePr>
            <p:xfrm>
              <a:off x="1907704" y="1124744"/>
              <a:ext cx="3787712" cy="1854200"/>
            </p:xfrm>
            <a:graphic>
              <a:graphicData uri="http://schemas.openxmlformats.org/drawingml/2006/table">
                <a:tbl>
                  <a:tblPr firstRow="1" bandRow="1">
                    <a:tableStyleId>{073A0DAA-6AF3-43AB-8588-CEC1D06C72B9}</a:tableStyleId>
                  </a:tblPr>
                  <a:tblGrid>
                    <a:gridCol w="1797304">
                      <a:extLst>
                        <a:ext uri="{9D8B030D-6E8A-4147-A177-3AD203B41FA5}">
                          <a16:colId xmlns:a16="http://schemas.microsoft.com/office/drawing/2014/main" val="20000"/>
                        </a:ext>
                      </a:extLst>
                    </a:gridCol>
                    <a:gridCol w="1216978">
                      <a:extLst>
                        <a:ext uri="{9D8B030D-6E8A-4147-A177-3AD203B41FA5}">
                          <a16:colId xmlns:a16="http://schemas.microsoft.com/office/drawing/2014/main" val="20001"/>
                        </a:ext>
                      </a:extLst>
                    </a:gridCol>
                    <a:gridCol w="773430">
                      <a:extLst>
                        <a:ext uri="{9D8B030D-6E8A-4147-A177-3AD203B41FA5}">
                          <a16:colId xmlns:a16="http://schemas.microsoft.com/office/drawing/2014/main" val="20002"/>
                        </a:ext>
                      </a:extLst>
                    </a:gridCol>
                  </a:tblGrid>
                  <a:tr h="370840">
                    <a:tc>
                      <a:txBody>
                        <a:bodyPr/>
                        <a:lstStyle/>
                        <a:p>
                          <a:r>
                            <a:rPr lang="en-GB" dirty="0"/>
                            <a:t>Favourite</a:t>
                          </a:r>
                          <a:r>
                            <a:rPr lang="en-GB" baseline="0" dirty="0"/>
                            <a:t> Colour</a:t>
                          </a:r>
                          <a:endParaRPr lang="en-GB" dirty="0"/>
                        </a:p>
                      </a:txBody>
                      <a:tcPr>
                        <a:lnR w="12700" cap="flat" cmpd="sng" algn="ctr">
                          <a:solidFill>
                            <a:schemeClr val="tx1"/>
                          </a:solidFill>
                          <a:prstDash val="solid"/>
                          <a:round/>
                          <a:headEnd type="none" w="med" len="med"/>
                          <a:tailEnd type="none" w="med" len="med"/>
                        </a:lnR>
                      </a:tcPr>
                    </a:tc>
                    <a:tc>
                      <a:txBody>
                        <a:bodyPr/>
                        <a:lstStyle/>
                        <a:p>
                          <a:r>
                            <a:rPr lang="en-GB" dirty="0"/>
                            <a:t>Frequency</a:t>
                          </a:r>
                        </a:p>
                      </a:txBody>
                      <a:tcPr>
                        <a:lnL w="12700" cap="flat" cmpd="sng" algn="ctr">
                          <a:solidFill>
                            <a:schemeClr val="tx1"/>
                          </a:solidFill>
                          <a:prstDash val="solid"/>
                          <a:round/>
                          <a:headEnd type="none" w="med" len="med"/>
                          <a:tailEnd type="none" w="med" len="med"/>
                        </a:lnL>
                      </a:tcPr>
                    </a:tc>
                    <a:tc>
                      <a:txBody>
                        <a:bodyPr/>
                        <a:lstStyle/>
                        <a:p>
                          <a:r>
                            <a:rPr lang="en-GB" dirty="0"/>
                            <a:t>Angle</a:t>
                          </a:r>
                        </a:p>
                      </a:txBody>
                      <a:tcPr/>
                    </a:tc>
                    <a:extLst>
                      <a:ext uri="{0D108BD9-81ED-4DB2-BD59-A6C34878D82A}">
                        <a16:rowId xmlns:a16="http://schemas.microsoft.com/office/drawing/2014/main" val="10000"/>
                      </a:ext>
                    </a:extLst>
                  </a:tr>
                  <a:tr h="370840">
                    <a:tc>
                      <a:txBody>
                        <a:bodyPr/>
                        <a:lstStyle/>
                        <a:p>
                          <a:r>
                            <a:rPr lang="en-GB" dirty="0"/>
                            <a:t>Red</a:t>
                          </a:r>
                        </a:p>
                      </a:txBody>
                      <a:tcPr>
                        <a:lnR w="12700" cap="flat" cmpd="sng" algn="ctr">
                          <a:solidFill>
                            <a:schemeClr val="tx1"/>
                          </a:solidFill>
                          <a:prstDash val="solid"/>
                          <a:round/>
                          <a:headEnd type="none" w="med" len="med"/>
                          <a:tailEnd type="none" w="med" len="med"/>
                        </a:lnR>
                      </a:tcPr>
                    </a:tc>
                    <a:tc>
                      <a:txBody>
                        <a:bodyPr/>
                        <a:lstStyle/>
                        <a:p>
                          <a:r>
                            <a:rPr lang="en-GB" b="1" dirty="0"/>
                            <a:t>50</a:t>
                          </a:r>
                        </a:p>
                      </a:txBody>
                      <a:tcPr>
                        <a:lnL w="12700" cap="flat" cmpd="sng" algn="ctr">
                          <a:solidFill>
                            <a:schemeClr val="tx1"/>
                          </a:solid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32°</m:t>
                                </m:r>
                              </m:oMath>
                            </m:oMathPara>
                          </a14:m>
                          <a:endParaRPr lang="en-GB" dirty="0"/>
                        </a:p>
                      </a:txBody>
                      <a:tcPr/>
                    </a:tc>
                    <a:extLst>
                      <a:ext uri="{0D108BD9-81ED-4DB2-BD59-A6C34878D82A}">
                        <a16:rowId xmlns:a16="http://schemas.microsoft.com/office/drawing/2014/main" val="10001"/>
                      </a:ext>
                    </a:extLst>
                  </a:tr>
                  <a:tr h="370840">
                    <a:tc>
                      <a:txBody>
                        <a:bodyPr/>
                        <a:lstStyle/>
                        <a:p>
                          <a:r>
                            <a:rPr lang="en-GB" dirty="0"/>
                            <a:t>Green</a:t>
                          </a:r>
                        </a:p>
                      </a:txBody>
                      <a:tcPr>
                        <a:lnR w="12700" cap="flat" cmpd="sng" algn="ctr">
                          <a:solidFill>
                            <a:schemeClr val="tx1"/>
                          </a:solidFill>
                          <a:prstDash val="solid"/>
                          <a:round/>
                          <a:headEnd type="none" w="med" len="med"/>
                          <a:tailEnd type="none" w="med" len="med"/>
                        </a:lnR>
                      </a:tcPr>
                    </a:tc>
                    <a:tc>
                      <a:txBody>
                        <a:bodyPr/>
                        <a:lstStyle/>
                        <a:p>
                          <a:r>
                            <a:rPr lang="en-GB" b="1" dirty="0"/>
                            <a:t>75</a:t>
                          </a:r>
                        </a:p>
                      </a:txBody>
                      <a:tcPr>
                        <a:lnL w="12700" cap="flat" cmpd="sng" algn="ctr">
                          <a:solidFill>
                            <a:schemeClr val="tx1"/>
                          </a:solidFill>
                          <a:prstDash val="solid"/>
                          <a:round/>
                          <a:headEnd type="none" w="med" len="med"/>
                          <a:tailEnd type="none" w="med" len="med"/>
                        </a:lnL>
                      </a:tcPr>
                    </a:tc>
                    <a:tc>
                      <a:txBody>
                        <a:bodyPr/>
                        <a:lstStyle/>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48°</m:t>
                                </m:r>
                              </m:oMath>
                            </m:oMathPara>
                          </a14:m>
                          <a:endParaRPr lang="en-GB" dirty="0"/>
                        </a:p>
                      </a:txBody>
                      <a:tcPr/>
                    </a:tc>
                    <a:extLst>
                      <a:ext uri="{0D108BD9-81ED-4DB2-BD59-A6C34878D82A}">
                        <a16:rowId xmlns:a16="http://schemas.microsoft.com/office/drawing/2014/main" val="10002"/>
                      </a:ext>
                    </a:extLst>
                  </a:tr>
                  <a:tr h="370840">
                    <a:tc>
                      <a:txBody>
                        <a:bodyPr/>
                        <a:lstStyle/>
                        <a:p>
                          <a:endParaRPr lang="en-GB"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GB"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GB"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GB" b="1" dirty="0"/>
                            <a:t>TOTAL</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b="0" dirty="0"/>
                            <a:t>?</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mc:Choice>
        <mc:Fallback xmlns="">
          <p:graphicFrame>
            <p:nvGraphicFramePr>
              <p:cNvPr id="5" name="Table 4"/>
              <p:cNvGraphicFramePr>
                <a:graphicFrameLocks noGrp="1"/>
              </p:cNvGraphicFramePr>
              <p:nvPr>
                <p:extLst>
                  <p:ext uri="{D42A27DB-BD31-4B8C-83A1-F6EECF244321}">
                    <p14:modId xmlns:p14="http://schemas.microsoft.com/office/powerpoint/2010/main" val="794614456"/>
                  </p:ext>
                </p:extLst>
              </p:nvPr>
            </p:nvGraphicFramePr>
            <p:xfrm>
              <a:off x="1907704" y="1124744"/>
              <a:ext cx="3787712" cy="1854200"/>
            </p:xfrm>
            <a:graphic>
              <a:graphicData uri="http://schemas.openxmlformats.org/drawingml/2006/table">
                <a:tbl>
                  <a:tblPr firstRow="1" bandRow="1">
                    <a:tableStyleId>{073A0DAA-6AF3-43AB-8588-CEC1D06C72B9}</a:tableStyleId>
                  </a:tblPr>
                  <a:tblGrid>
                    <a:gridCol w="1797304"/>
                    <a:gridCol w="1216978"/>
                    <a:gridCol w="773430"/>
                  </a:tblGrid>
                  <a:tr h="370840">
                    <a:tc>
                      <a:txBody>
                        <a:bodyPr/>
                        <a:lstStyle/>
                        <a:p>
                          <a:r>
                            <a:rPr lang="en-GB" dirty="0" smtClean="0"/>
                            <a:t>Favourite</a:t>
                          </a:r>
                          <a:r>
                            <a:rPr lang="en-GB" baseline="0" dirty="0" smtClean="0"/>
                            <a:t> Colour</a:t>
                          </a:r>
                          <a:endParaRPr lang="en-GB" dirty="0"/>
                        </a:p>
                      </a:txBody>
                      <a:tcPr>
                        <a:lnR w="12700" cap="flat" cmpd="sng" algn="ctr">
                          <a:solidFill>
                            <a:schemeClr val="tx1"/>
                          </a:solidFill>
                          <a:prstDash val="solid"/>
                          <a:round/>
                          <a:headEnd type="none" w="med" len="med"/>
                          <a:tailEnd type="none" w="med" len="med"/>
                        </a:lnR>
                      </a:tcPr>
                    </a:tc>
                    <a:tc>
                      <a:txBody>
                        <a:bodyPr/>
                        <a:lstStyle/>
                        <a:p>
                          <a:r>
                            <a:rPr lang="en-GB" dirty="0" smtClean="0"/>
                            <a:t>Frequency</a:t>
                          </a:r>
                          <a:endParaRPr lang="en-GB" dirty="0"/>
                        </a:p>
                      </a:txBody>
                      <a:tcPr>
                        <a:lnL w="12700" cap="flat" cmpd="sng" algn="ctr">
                          <a:solidFill>
                            <a:schemeClr val="tx1"/>
                          </a:solidFill>
                          <a:prstDash val="solid"/>
                          <a:round/>
                          <a:headEnd type="none" w="med" len="med"/>
                          <a:tailEnd type="none" w="med" len="med"/>
                        </a:lnL>
                      </a:tcPr>
                    </a:tc>
                    <a:tc>
                      <a:txBody>
                        <a:bodyPr/>
                        <a:lstStyle/>
                        <a:p>
                          <a:r>
                            <a:rPr lang="en-GB" dirty="0" smtClean="0"/>
                            <a:t>Angle</a:t>
                          </a:r>
                          <a:endParaRPr lang="en-GB" dirty="0"/>
                        </a:p>
                      </a:txBody>
                      <a:tcPr/>
                    </a:tc>
                  </a:tr>
                  <a:tr h="370840">
                    <a:tc>
                      <a:txBody>
                        <a:bodyPr/>
                        <a:lstStyle/>
                        <a:p>
                          <a:r>
                            <a:rPr lang="en-GB" dirty="0" smtClean="0"/>
                            <a:t>Red</a:t>
                          </a:r>
                          <a:endParaRPr lang="en-GB" dirty="0"/>
                        </a:p>
                      </a:txBody>
                      <a:tcPr>
                        <a:lnR w="12700" cap="flat" cmpd="sng" algn="ctr">
                          <a:solidFill>
                            <a:schemeClr val="tx1"/>
                          </a:solidFill>
                          <a:prstDash val="solid"/>
                          <a:round/>
                          <a:headEnd type="none" w="med" len="med"/>
                          <a:tailEnd type="none" w="med" len="med"/>
                        </a:lnR>
                      </a:tcPr>
                    </a:tc>
                    <a:tc>
                      <a:txBody>
                        <a:bodyPr/>
                        <a:lstStyle/>
                        <a:p>
                          <a:r>
                            <a:rPr lang="en-GB" b="1" dirty="0" smtClean="0"/>
                            <a:t>50</a:t>
                          </a:r>
                          <a:endParaRPr lang="en-GB" b="1" dirty="0"/>
                        </a:p>
                      </a:txBody>
                      <a:tcPr>
                        <a:lnL w="12700" cap="flat" cmpd="sng" algn="ctr">
                          <a:solidFill>
                            <a:schemeClr val="tx1"/>
                          </a:solidFill>
                          <a:prstDash val="solid"/>
                          <a:round/>
                          <a:headEnd type="none" w="med" len="med"/>
                          <a:tailEnd type="none" w="med" len="med"/>
                        </a:lnL>
                      </a:tcPr>
                    </a:tc>
                    <a:tc>
                      <a:txBody>
                        <a:bodyPr/>
                        <a:lstStyle/>
                        <a:p>
                          <a:endParaRPr lang="en-US"/>
                        </a:p>
                      </a:txBody>
                      <a:tcPr>
                        <a:blipFill rotWithShape="0">
                          <a:blip r:embed="rId3"/>
                          <a:stretch>
                            <a:fillRect l="-391339" t="-108197" r="-3150" b="-324590"/>
                          </a:stretch>
                        </a:blipFill>
                      </a:tcPr>
                    </a:tc>
                  </a:tr>
                  <a:tr h="370840">
                    <a:tc>
                      <a:txBody>
                        <a:bodyPr/>
                        <a:lstStyle/>
                        <a:p>
                          <a:r>
                            <a:rPr lang="en-GB" dirty="0" smtClean="0"/>
                            <a:t>Green</a:t>
                          </a:r>
                          <a:endParaRPr lang="en-GB" dirty="0"/>
                        </a:p>
                      </a:txBody>
                      <a:tcPr>
                        <a:lnR w="12700" cap="flat" cmpd="sng" algn="ctr">
                          <a:solidFill>
                            <a:schemeClr val="tx1"/>
                          </a:solidFill>
                          <a:prstDash val="solid"/>
                          <a:round/>
                          <a:headEnd type="none" w="med" len="med"/>
                          <a:tailEnd type="none" w="med" len="med"/>
                        </a:lnR>
                      </a:tcPr>
                    </a:tc>
                    <a:tc>
                      <a:txBody>
                        <a:bodyPr/>
                        <a:lstStyle/>
                        <a:p>
                          <a:r>
                            <a:rPr lang="en-GB" b="1" dirty="0" smtClean="0"/>
                            <a:t>75</a:t>
                          </a:r>
                          <a:endParaRPr lang="en-GB" b="1" dirty="0"/>
                        </a:p>
                      </a:txBody>
                      <a:tcPr>
                        <a:lnL w="12700" cap="flat" cmpd="sng" algn="ctr">
                          <a:solidFill>
                            <a:schemeClr val="tx1"/>
                          </a:solidFill>
                          <a:prstDash val="solid"/>
                          <a:round/>
                          <a:headEnd type="none" w="med" len="med"/>
                          <a:tailEnd type="none" w="med" len="med"/>
                        </a:lnL>
                      </a:tcPr>
                    </a:tc>
                    <a:tc>
                      <a:txBody>
                        <a:bodyPr/>
                        <a:lstStyle/>
                        <a:p>
                          <a:endParaRPr lang="en-US"/>
                        </a:p>
                      </a:txBody>
                      <a:tcPr>
                        <a:blipFill rotWithShape="0">
                          <a:blip r:embed="rId3"/>
                          <a:stretch>
                            <a:fillRect l="-391339" t="-208197" r="-3150" b="-224590"/>
                          </a:stretch>
                        </a:blipFill>
                      </a:tcPr>
                    </a:tc>
                  </a:tr>
                  <a:tr h="370840">
                    <a:tc>
                      <a:txBody>
                        <a:bodyPr/>
                        <a:lstStyle/>
                        <a:p>
                          <a:endParaRPr lang="en-GB"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a:txBody>
                        <a:bodyPr/>
                        <a:lstStyle/>
                        <a:p>
                          <a:endParaRPr lang="en-GB" b="1"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endParaRPr lang="en-GB" dirty="0"/>
                        </a:p>
                      </a:txBody>
                      <a:tcPr>
                        <a:lnB w="12700" cap="flat" cmpd="sng" algn="ctr">
                          <a:solidFill>
                            <a:schemeClr val="tx1"/>
                          </a:solidFill>
                          <a:prstDash val="solid"/>
                          <a:round/>
                          <a:headEnd type="none" w="med" len="med"/>
                          <a:tailEnd type="none" w="med" len="med"/>
                        </a:lnB>
                      </a:tcPr>
                    </a:tc>
                  </a:tr>
                  <a:tr h="370840">
                    <a:tc>
                      <a:txBody>
                        <a:bodyPr/>
                        <a:lstStyle/>
                        <a:p>
                          <a:r>
                            <a:rPr lang="en-GB" b="1" dirty="0" smtClean="0"/>
                            <a:t>TOTAL</a:t>
                          </a:r>
                          <a:endParaRPr lang="en-GB" b="1" dirty="0"/>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a:txBody>
                        <a:bodyPr/>
                        <a:lstStyle/>
                        <a:p>
                          <a:r>
                            <a:rPr lang="en-GB" b="0" dirty="0" smtClean="0"/>
                            <a:t>?</a:t>
                          </a:r>
                          <a:endParaRPr lang="en-GB" b="0" dirty="0"/>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endParaRPr lang="en-GB" dirty="0"/>
                        </a:p>
                      </a:txBody>
                      <a:tcPr>
                        <a:lnT w="12700" cap="flat" cmpd="sng" algn="ctr">
                          <a:solidFill>
                            <a:schemeClr val="tx1"/>
                          </a:solidFill>
                          <a:prstDash val="solid"/>
                          <a:round/>
                          <a:headEnd type="none" w="med" len="med"/>
                          <a:tailEnd type="none" w="med" len="med"/>
                        </a:lnT>
                      </a:tcPr>
                    </a:tc>
                  </a:tr>
                </a:tbl>
              </a:graphicData>
            </a:graphic>
          </p:graphicFrame>
        </mc:Fallback>
      </mc:AlternateContent>
      <p:sp>
        <p:nvSpPr>
          <p:cNvPr id="6" name="Rectangle 5"/>
          <p:cNvSpPr/>
          <p:nvPr/>
        </p:nvSpPr>
        <p:spPr>
          <a:xfrm>
            <a:off x="4932040" y="1844824"/>
            <a:ext cx="744860" cy="387836"/>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spcBef>
                <a:spcPts val="0"/>
              </a:spcBef>
              <a:spcAft>
                <a:spcPts val="0"/>
              </a:spcAft>
              <a:defRPr/>
            </a:pPr>
            <a:r>
              <a:rPr lang="en-GB" sz="2800" dirty="0"/>
              <a:t>?</a:t>
            </a:r>
          </a:p>
        </p:txBody>
      </p:sp>
      <p:sp>
        <p:nvSpPr>
          <p:cNvPr id="7" name="TextBox 6"/>
          <p:cNvSpPr txBox="1"/>
          <p:nvPr/>
        </p:nvSpPr>
        <p:spPr>
          <a:xfrm>
            <a:off x="1259632" y="3478357"/>
            <a:ext cx="5832648" cy="1631216"/>
          </a:xfrm>
          <a:prstGeom prst="rect">
            <a:avLst/>
          </a:prstGeom>
          <a:noFill/>
        </p:spPr>
        <p:txBody>
          <a:bodyPr wrap="square" rtlCol="0">
            <a:spAutoFit/>
          </a:bodyPr>
          <a:lstStyle/>
          <a:p>
            <a:r>
              <a:rPr lang="en-GB" sz="2000" dirty="0"/>
              <a:t>Even if the total isn’t available, we can find missing angles/frequencies by:</a:t>
            </a:r>
          </a:p>
          <a:p>
            <a:pPr marL="342900" indent="-342900">
              <a:buAutoNum type="alphaLcParenR"/>
            </a:pPr>
            <a:r>
              <a:rPr lang="en-GB" sz="2000" dirty="0"/>
              <a:t>Finding out what one person/degree is worth or</a:t>
            </a:r>
          </a:p>
          <a:p>
            <a:pPr marL="342900" indent="-342900">
              <a:buAutoNum type="alphaLcParenR"/>
            </a:pPr>
            <a:r>
              <a:rPr lang="en-GB" sz="2000" dirty="0"/>
              <a:t>Scaling. e.g. If the angle doubles, the frequency doubles, and so on.</a:t>
            </a:r>
          </a:p>
        </p:txBody>
      </p:sp>
      <mc:AlternateContent xmlns:mc="http://schemas.openxmlformats.org/markup-compatibility/2006" xmlns:a14="http://schemas.microsoft.com/office/drawing/2010/main">
        <mc:Choice Requires="a14">
          <p:sp>
            <p:nvSpPr>
              <p:cNvPr id="8" name="TextBox 7"/>
              <p:cNvSpPr txBox="1"/>
              <p:nvPr/>
            </p:nvSpPr>
            <p:spPr>
              <a:xfrm>
                <a:off x="6228184" y="1438577"/>
                <a:ext cx="1728192" cy="1200329"/>
              </a:xfrm>
              <a:prstGeom prst="rect">
                <a:avLst/>
              </a:prstGeom>
              <a:noFill/>
            </p:spPr>
            <p:txBody>
              <a:bodyPr wrap="square" rtlCol="0">
                <a:spAutoFit/>
              </a:bodyPr>
              <a:lstStyle/>
              <a:p>
                <a:r>
                  <a:rPr lang="en-GB" dirty="0"/>
                  <a:t>75 is half extra of 50, so half extra of </a:t>
                </a:r>
                <a14:m>
                  <m:oMath xmlns:m="http://schemas.openxmlformats.org/officeDocument/2006/math">
                    <m:r>
                      <a:rPr lang="en-GB" b="0" i="1" smtClean="0">
                        <a:latin typeface="Cambria Math" panose="02040503050406030204" pitchFamily="18" charset="0"/>
                      </a:rPr>
                      <m:t>32°</m:t>
                    </m:r>
                  </m:oMath>
                </a14:m>
                <a:r>
                  <a:rPr lang="en-GB" dirty="0"/>
                  <a:t> is </a:t>
                </a:r>
                <a14:m>
                  <m:oMath xmlns:m="http://schemas.openxmlformats.org/officeDocument/2006/math">
                    <m:r>
                      <a:rPr lang="en-GB" b="0" i="1" smtClean="0">
                        <a:latin typeface="Cambria Math" panose="02040503050406030204" pitchFamily="18" charset="0"/>
                      </a:rPr>
                      <m:t>32+16=48°</m:t>
                    </m:r>
                  </m:oMath>
                </a14:m>
                <a:endParaRPr lang="en-GB" dirty="0"/>
              </a:p>
            </p:txBody>
          </p:sp>
        </mc:Choice>
        <mc:Fallback xmlns="">
          <p:sp>
            <p:nvSpPr>
              <p:cNvPr id="8" name="TextBox 7"/>
              <p:cNvSpPr txBox="1">
                <a:spLocks noRot="1" noChangeAspect="1" noMove="1" noResize="1" noEditPoints="1" noAdjustHandles="1" noChangeArrowheads="1" noChangeShapeType="1" noTextEdit="1"/>
              </p:cNvSpPr>
              <p:nvPr/>
            </p:nvSpPr>
            <p:spPr>
              <a:xfrm>
                <a:off x="6228184" y="1438577"/>
                <a:ext cx="1728192" cy="1200329"/>
              </a:xfrm>
              <a:prstGeom prst="rect">
                <a:avLst/>
              </a:prstGeom>
              <a:blipFill rotWithShape="0">
                <a:blip r:embed="rId4"/>
                <a:stretch>
                  <a:fillRect l="-3180" t="-3046"/>
                </a:stretch>
              </a:blipFill>
            </p:spPr>
            <p:txBody>
              <a:bodyPr/>
              <a:lstStyle/>
              <a:p>
                <a:r>
                  <a:rPr lang="en-GB">
                    <a:noFill/>
                  </a:rPr>
                  <a:t> </a:t>
                </a:r>
              </a:p>
            </p:txBody>
          </p:sp>
        </mc:Fallback>
      </mc:AlternateContent>
    </p:spTree>
    <p:extLst>
      <p:ext uri="{BB962C8B-B14F-4D97-AF65-F5344CB8AC3E}">
        <p14:creationId xmlns:p14="http://schemas.microsoft.com/office/powerpoint/2010/main" val="59321341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6"/>
                    </p:tgtEl>
                  </p:cond>
                </p:stCondLst>
                <p:endSync evt="end" delay="0">
                  <p:rtn val="all"/>
                </p:endSync>
                <p:childTnLst>
                  <p:par>
                    <p:cTn id="3" fill="hold">
                      <p:stCondLst>
                        <p:cond delay="0"/>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6"/>
                                        </p:tgtEl>
                                      </p:cBhvr>
                                    </p:animEffect>
                                    <p:set>
                                      <p:cBhvr>
                                        <p:cTn id="7" dur="1" fill="hold">
                                          <p:stCondLst>
                                            <p:cond delay="499"/>
                                          </p:stCondLst>
                                        </p:cTn>
                                        <p:tgtEl>
                                          <p:spTgt spid="6"/>
                                        </p:tgtEl>
                                        <p:attrNameLst>
                                          <p:attrName>style.visibility</p:attrName>
                                        </p:attrNameLst>
                                      </p:cBhvr>
                                      <p:to>
                                        <p:strVal val="hidden"/>
                                      </p:to>
                                    </p:se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nextCondLst>
                <p:cond evt="onClick" delay="0">
                  <p:tgtEl>
                    <p:spTgt spid="6"/>
                  </p:tgtEl>
                </p:cond>
              </p:nextCondLst>
            </p:seq>
          </p:childTnLst>
        </p:cTn>
      </p:par>
    </p:tnLst>
    <p:bldLst>
      <p:bldP spid="6" grpId="0" animBg="1"/>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2485</TotalTime>
  <Words>5219</Words>
  <Application>Microsoft Macintosh PowerPoint</Application>
  <PresentationFormat>On-screen Show (4:3)</PresentationFormat>
  <Paragraphs>1137</Paragraphs>
  <Slides>49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49</vt:i4>
      </vt:variant>
    </vt:vector>
  </HeadingPairs>
  <TitlesOfParts>
    <vt:vector size="55" baseType="lpstr">
      <vt:lpstr>Arial</vt:lpstr>
      <vt:lpstr>Calibri</vt:lpstr>
      <vt:lpstr>Cambria Math</vt:lpstr>
      <vt:lpstr>Times New Roman</vt:lpstr>
      <vt:lpstr>Wingdings</vt:lpstr>
      <vt:lpstr>Office Theme</vt:lpstr>
      <vt:lpstr>Year 7: Charts &amp; Averages</vt:lpstr>
      <vt:lpstr>PowerPoint Presentation</vt:lpstr>
      <vt:lpstr>PowerPoint Presentation</vt:lpstr>
      <vt:lpstr>PowerPoint Presentation</vt:lpstr>
      <vt:lpstr>Year 7 Pie Charts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Year 7 Frequency Diagrams</vt:lpstr>
      <vt:lpstr>PowerPoint Presentation</vt:lpstr>
      <vt:lpstr>PowerPoint Presentation</vt:lpstr>
      <vt:lpstr>PowerPoint Presentation</vt:lpstr>
      <vt:lpstr>PowerPoint Presentation</vt:lpstr>
      <vt:lpstr>PowerPoint Presentation</vt:lpstr>
      <vt:lpstr>PowerPoint Presentation</vt:lpstr>
      <vt:lpstr>Year 7 Averages and Range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Year 7 Stem and Leaf 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Year 7 Mean of Frequency Tables</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Oxford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KS3: Stem and Leaf Diagrams</dc:title>
  <dc:creator>jamf</dc:creator>
  <cp:lastModifiedBy>Wang, Xi</cp:lastModifiedBy>
  <cp:revision>101</cp:revision>
  <dcterms:created xsi:type="dcterms:W3CDTF">2013-10-30T07:29:31Z</dcterms:created>
  <dcterms:modified xsi:type="dcterms:W3CDTF">2024-05-21T01:18:36Z</dcterms:modified>
</cp:coreProperties>
</file>