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90" r:id="rId6"/>
    <p:sldId id="262" r:id="rId7"/>
    <p:sldId id="280" r:id="rId8"/>
    <p:sldId id="264" r:id="rId9"/>
    <p:sldId id="279" r:id="rId10"/>
    <p:sldId id="282" r:id="rId11"/>
    <p:sldId id="283" r:id="rId12"/>
    <p:sldId id="281" r:id="rId13"/>
    <p:sldId id="28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5" r:id="rId23"/>
    <p:sldId id="286" r:id="rId24"/>
    <p:sldId id="287" r:id="rId25"/>
    <p:sldId id="292" r:id="rId26"/>
    <p:sldId id="288" r:id="rId27"/>
    <p:sldId id="289" r:id="rId28"/>
    <p:sldId id="274" r:id="rId29"/>
    <p:sldId id="276" r:id="rId30"/>
    <p:sldId id="277" r:id="rId31"/>
    <p:sldId id="278" r:id="rId32"/>
    <p:sldId id="27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7D7A29C-EB13-4DF0-94F7-E5BBF3D8C907}">
          <p14:sldIdLst>
            <p14:sldId id="256"/>
            <p14:sldId id="258"/>
            <p14:sldId id="259"/>
            <p14:sldId id="260"/>
            <p14:sldId id="290"/>
            <p14:sldId id="262"/>
            <p14:sldId id="280"/>
            <p14:sldId id="264"/>
            <p14:sldId id="279"/>
            <p14:sldId id="282"/>
            <p14:sldId id="283"/>
            <p14:sldId id="281"/>
            <p14:sldId id="28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5"/>
            <p14:sldId id="286"/>
            <p14:sldId id="287"/>
            <p14:sldId id="292"/>
            <p14:sldId id="288"/>
            <p14:sldId id="289"/>
            <p14:sldId id="274"/>
            <p14:sldId id="276"/>
            <p14:sldId id="277"/>
            <p14:sldId id="278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4" autoAdjust="0"/>
    <p:restoredTop sz="93501" autoAdjust="0"/>
  </p:normalViewPr>
  <p:slideViewPr>
    <p:cSldViewPr>
      <p:cViewPr>
        <p:scale>
          <a:sx n="66" d="100"/>
          <a:sy n="66" d="100"/>
        </p:scale>
        <p:origin x="3091" y="1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F2AB-94B8-4CA9-83A0-A49741685BA0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CF6D7-B47E-493C-B82D-38E48FC4E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저도</a:t>
            </a:r>
            <a:r>
              <a:rPr lang="ko-KR" altLang="en-US" baseline="0" dirty="0" smtClean="0"/>
              <a:t> 조교하면서 실습을 먼저 강의하는 것은 처음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슬퍼하지 마시고 너무</a:t>
            </a:r>
            <a:r>
              <a:rPr lang="en-US" altLang="ko-KR" baseline="0" dirty="0" smtClean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3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8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642942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4040188" cy="28575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3438" y="1000108"/>
            <a:ext cx="4041775" cy="28575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98430"/>
          </a:xfrm>
        </p:spPr>
        <p:txBody>
          <a:bodyPr anchor="b">
            <a:noAutofit/>
          </a:bodyPr>
          <a:lstStyle>
            <a:lvl1pPr algn="l"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D16F-8AB2-4869-823E-649261BD0938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23928" y="1857372"/>
            <a:ext cx="7777162" cy="1214438"/>
            <a:chOff x="405" y="709"/>
            <a:chExt cx="4899" cy="765"/>
          </a:xfrm>
        </p:grpSpPr>
        <p:sp>
          <p:nvSpPr>
            <p:cNvPr id="5" name="Rectangle 44"/>
            <p:cNvSpPr>
              <a:spLocks noChangeArrowheads="1"/>
            </p:cNvSpPr>
            <p:nvPr/>
          </p:nvSpPr>
          <p:spPr bwMode="auto">
            <a:xfrm>
              <a:off x="405" y="1035"/>
              <a:ext cx="4899" cy="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LAB Ⅱ </a:t>
              </a:r>
              <a:r>
                <a:rPr lang="en-US" altLang="ko-KR" sz="4000" b="1" spc="-15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LECTURE </a:t>
              </a:r>
              <a:r>
                <a:rPr lang="en-US" altLang="ko-KR" sz="4000" b="1" spc="-15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07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Library 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" name="Rectangle 45"/>
            <p:cNvSpPr>
              <a:spLocks noChangeArrowheads="1"/>
            </p:cNvSpPr>
            <p:nvPr/>
          </p:nvSpPr>
          <p:spPr bwMode="auto">
            <a:xfrm>
              <a:off x="1791" y="709"/>
              <a:ext cx="2178" cy="4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Ctr="1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ko-KR" sz="3200" b="1" spc="-15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57454" y="39290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Seoul National University</a:t>
            </a:r>
          </a:p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Graphics &amp; </a:t>
            </a:r>
            <a:r>
              <a:rPr lang="en-US" altLang="ko-KR" sz="1400" i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Media Lab</a:t>
            </a:r>
            <a:endParaRPr lang="en-US" altLang="ko-KR" sz="1400" i="0" dirty="0" smtClean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69912" b="62600"/>
          <a:stretch/>
        </p:blipFill>
        <p:spPr>
          <a:xfrm>
            <a:off x="611560" y="1844824"/>
            <a:ext cx="8251482" cy="32968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Use Static 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43536"/>
          </a:xfrm>
        </p:spPr>
        <p:txBody>
          <a:bodyPr/>
          <a:lstStyle/>
          <a:p>
            <a:r>
              <a:rPr lang="en-US" altLang="ko-KR" dirty="0" smtClean="0"/>
              <a:t>Add “./include” at the additional include directories section in property page.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92088" y="3212976"/>
            <a:ext cx="1152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356992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Open property pages 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7684" y="298417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9336" y="23932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Type “./include”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61400" y="3726327"/>
            <a:ext cx="1008112" cy="2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54" y="1747661"/>
            <a:ext cx="6145637" cy="47752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Use Static 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“./lib” at the </a:t>
            </a:r>
            <a:r>
              <a:rPr lang="en-US" altLang="ko-KR" dirty="0"/>
              <a:t>additional </a:t>
            </a:r>
            <a:r>
              <a:rPr lang="en-US" altLang="ko-KR" dirty="0" smtClean="0"/>
              <a:t>library </a:t>
            </a:r>
            <a:r>
              <a:rPr lang="en-US" altLang="ko-KR" dirty="0"/>
              <a:t>directories section in property page.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10336" y="3323592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3641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Type “./lib”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7344" y="3096148"/>
            <a:ext cx="946264" cy="31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Use Static 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 smtClean="0"/>
              <a:t>library file name at </a:t>
            </a:r>
            <a:r>
              <a:rPr lang="en-US" altLang="ko-KR" dirty="0"/>
              <a:t>additional dependencies in property page.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73088" b="70973"/>
          <a:stretch/>
        </p:blipFill>
        <p:spPr>
          <a:xfrm>
            <a:off x="5513744" y="1916832"/>
            <a:ext cx="3609256" cy="2192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2" y="1700808"/>
            <a:ext cx="5111100" cy="3971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101" y="2420888"/>
            <a:ext cx="2529971" cy="2290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3136" y="3012192"/>
            <a:ext cx="792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32348" y="2564904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6193" y="2882584"/>
            <a:ext cx="304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Type “StaticSample.lib”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Use Static 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Include header file in your program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511822"/>
            <a:ext cx="8280920" cy="5047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StaticSample.h</a:t>
            </a:r>
            <a:r>
              <a:rPr lang="en-US" altLang="ko-K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</a:p>
          <a:p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Numbers[] = { 12.55, 94.68, 8.18, 60.37, 104.502, 75.05 };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 =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 /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 = Sum(Numbers, Count);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Average(Numbers, Count);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 = Min(Numbers, Count);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 = Max(Numbers, Count);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"Characteristics of the list"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nMinimum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Low;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nMaximum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High;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nTotal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Total;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nAverage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4025" b="72789"/>
          <a:stretch/>
        </p:blipFill>
        <p:spPr>
          <a:xfrm>
            <a:off x="5508104" y="1511822"/>
            <a:ext cx="3399948" cy="13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Create Static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New Project</a:t>
            </a:r>
          </a:p>
          <a:p>
            <a:pPr lvl="1"/>
            <a:r>
              <a:rPr lang="en-US" altLang="ko-KR" dirty="0" smtClean="0"/>
              <a:t>Project Name: </a:t>
            </a:r>
            <a:r>
              <a:rPr lang="en-US" altLang="ko-KR" dirty="0" err="1" smtClean="0"/>
              <a:t>MathLib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43" y="2060848"/>
            <a:ext cx="6402313" cy="4440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15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Create Static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 </a:t>
            </a:r>
            <a:r>
              <a:rPr lang="en-US" altLang="ko-KR" b="1" dirty="0" smtClean="0"/>
              <a:t>Application Settings</a:t>
            </a:r>
            <a:r>
              <a:rPr lang="en-US" altLang="ko-KR" dirty="0" smtClean="0"/>
              <a:t> page, under </a:t>
            </a:r>
            <a:r>
              <a:rPr lang="en-US" altLang="ko-KR" b="1" dirty="0" smtClean="0"/>
              <a:t>Application type</a:t>
            </a:r>
            <a:r>
              <a:rPr lang="en-US" altLang="ko-KR" dirty="0" smtClean="0"/>
              <a:t>, select </a:t>
            </a:r>
            <a:r>
              <a:rPr lang="en-US" altLang="ko-KR" b="1" dirty="0" smtClean="0"/>
              <a:t>Static library</a:t>
            </a:r>
          </a:p>
          <a:p>
            <a:r>
              <a:rPr lang="en-US" altLang="ko-KR" dirty="0" smtClean="0"/>
              <a:t>Uncheck</a:t>
            </a:r>
            <a:r>
              <a:rPr lang="en-US" altLang="ko-KR" b="1" dirty="0" smtClean="0"/>
              <a:t> Precompiled header </a:t>
            </a:r>
            <a:r>
              <a:rPr lang="en-US" altLang="ko-KR" dirty="0" smtClean="0"/>
              <a:t>under</a:t>
            </a:r>
            <a:r>
              <a:rPr lang="en-US" altLang="ko-KR" b="1" dirty="0" smtClean="0"/>
              <a:t> Additional options</a:t>
            </a:r>
            <a:endParaRPr lang="ko-KR" altLang="en-US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331640" y="2204864"/>
            <a:ext cx="6120680" cy="4291459"/>
            <a:chOff x="3080152" y="1852915"/>
            <a:chExt cx="6244376" cy="450748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0152" y="1852915"/>
              <a:ext cx="6244376" cy="450748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4756656" y="3495268"/>
              <a:ext cx="86409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64276" y="4266808"/>
              <a:ext cx="100900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61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Create Static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4546848" cy="5143536"/>
          </a:xfrm>
        </p:spPr>
        <p:txBody>
          <a:bodyPr/>
          <a:lstStyle/>
          <a:p>
            <a:r>
              <a:rPr lang="en-US" altLang="ko-KR" dirty="0" smtClean="0"/>
              <a:t>Create a header file for a new class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 err="1" smtClean="0"/>
              <a:t>MathLib.h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8350" b="11151"/>
          <a:stretch/>
        </p:blipFill>
        <p:spPr>
          <a:xfrm>
            <a:off x="86722" y="1772816"/>
            <a:ext cx="3563888" cy="47010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522" y="1772816"/>
            <a:ext cx="52951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Create Static Library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71600" y="1412776"/>
            <a:ext cx="6400800" cy="3970318"/>
            <a:chOff x="1371600" y="1412776"/>
            <a:chExt cx="6400800" cy="3970318"/>
          </a:xfrm>
        </p:grpSpPr>
        <p:sp>
          <p:nvSpPr>
            <p:cNvPr id="4" name="직사각형 3"/>
            <p:cNvSpPr/>
            <p:nvPr/>
          </p:nvSpPr>
          <p:spPr>
            <a:xfrm>
              <a:off x="1371600" y="1412776"/>
              <a:ext cx="6400800" cy="39703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class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MyMathFuncs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 Returns a + b</a:t>
              </a:r>
              <a:endPara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static</a:t>
              </a:r>
              <a:r>
                <a:rPr lang="en-US" altLang="ko-KR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double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Add(</a:t>
              </a:r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double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a, </a:t>
              </a:r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double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b);</a:t>
              </a:r>
            </a:p>
            <a:p>
              <a:endPara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 Returns a - b</a:t>
              </a:r>
              <a:endPara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static</a:t>
              </a:r>
              <a:r>
                <a:rPr lang="en-US" altLang="ko-KR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double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Subtract(</a:t>
              </a:r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double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a, </a:t>
              </a:r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double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b);</a:t>
              </a:r>
            </a:p>
            <a:p>
              <a:endPara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 Returns a * b</a:t>
              </a:r>
              <a:endPara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static</a:t>
              </a:r>
              <a:r>
                <a:rPr lang="en-US" altLang="ko-KR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double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Multiply(</a:t>
              </a:r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double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a, </a:t>
              </a:r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double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b);</a:t>
              </a:r>
            </a:p>
            <a:p>
              <a:endPara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 Returns a / b</a:t>
              </a:r>
              <a:endPara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static</a:t>
              </a:r>
              <a:r>
                <a:rPr lang="en-US" altLang="ko-KR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double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Divide(</a:t>
              </a:r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double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a, </a:t>
              </a:r>
              <a:r>
                <a:rPr lang="en-US" altLang="ko-K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double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b);</a:t>
              </a:r>
            </a:p>
            <a:p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};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53797" y="1412776"/>
              <a:ext cx="12186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MathLib.h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18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Create Static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a source file for the new class</a:t>
            </a:r>
          </a:p>
          <a:p>
            <a:pPr lvl="1"/>
            <a:r>
              <a:rPr lang="en-US" altLang="ko-KR" dirty="0" smtClean="0"/>
              <a:t>Create MathLib.cpp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15" y="2420888"/>
            <a:ext cx="5106169" cy="35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Create Static Library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980728"/>
            <a:ext cx="7776864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MathLib.h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MyMathFuncs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::Add(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MyMathFuncs::Subtract(</a:t>
            </a:r>
            <a:r>
              <a:rPr lang="fr-FR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MyMathFuncs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::Multiply(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MyMathFuncs::Divide(</a:t>
            </a:r>
            <a:r>
              <a:rPr lang="fr-FR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560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Two Types of Library</a:t>
            </a:r>
          </a:p>
          <a:p>
            <a:pPr lvl="1"/>
            <a:r>
              <a:rPr lang="en-US" altLang="ko-KR" sz="2200" b="1" dirty="0" smtClean="0"/>
              <a:t>Static Library</a:t>
            </a:r>
          </a:p>
          <a:p>
            <a:pPr lvl="1"/>
            <a:r>
              <a:rPr lang="en-US" altLang="ko-KR" sz="2200" b="1" dirty="0" smtClean="0"/>
              <a:t>Dynamic Library</a:t>
            </a:r>
          </a:p>
          <a:p>
            <a:r>
              <a:rPr lang="en-US" altLang="ko-KR" sz="2200" b="1" dirty="0" smtClean="0"/>
              <a:t>Create Static Library using Visual Studio</a:t>
            </a:r>
          </a:p>
          <a:p>
            <a:r>
              <a:rPr lang="en-US" altLang="ko-KR" sz="2200" b="1" dirty="0"/>
              <a:t>Create </a:t>
            </a:r>
            <a:r>
              <a:rPr lang="en-US" altLang="ko-KR" sz="2200" b="1" dirty="0" smtClean="0"/>
              <a:t>Dynamic Library </a:t>
            </a:r>
            <a:r>
              <a:rPr lang="en-US" altLang="ko-KR" sz="2200" b="1" dirty="0"/>
              <a:t>using Visual Studio</a:t>
            </a:r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675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Create Static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Compile the static library by selecting </a:t>
            </a:r>
            <a:r>
              <a:rPr lang="en-US" altLang="ko-KR" b="1" dirty="0" smtClean="0"/>
              <a:t>Build, Build Solution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 smtClean="0"/>
              <a:t>In debug folder, library file is created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1" r="81745" b="68831"/>
          <a:stretch/>
        </p:blipFill>
        <p:spPr>
          <a:xfrm>
            <a:off x="1691680" y="1453416"/>
            <a:ext cx="5112568" cy="2805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2369" t="8265" r="47984" b="75041"/>
          <a:stretch/>
        </p:blipFill>
        <p:spPr>
          <a:xfrm>
            <a:off x="1691680" y="4991516"/>
            <a:ext cx="485539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your own static library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525866"/>
            <a:ext cx="4572000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MathLib.h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7.4;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99;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+ b =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MyMathFuncs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::Add(a, b)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- b =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MyMathFuncs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::Subtract(a, b)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* b =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MyMathFuncs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::Multiply(a, b)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/ b =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MyMathFuncs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::Divide(a, b)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6916" b="71369"/>
          <a:stretch/>
        </p:blipFill>
        <p:spPr>
          <a:xfrm>
            <a:off x="5814795" y="1525866"/>
            <a:ext cx="3094145" cy="139907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830628" y="4630346"/>
            <a:ext cx="3078312" cy="1727612"/>
            <a:chOff x="5830628" y="4630346"/>
            <a:chExt cx="3078312" cy="17276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66988" b="72148"/>
            <a:stretch/>
          </p:blipFill>
          <p:spPr>
            <a:xfrm>
              <a:off x="5830628" y="4999678"/>
              <a:ext cx="3078312" cy="135828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830628" y="4630346"/>
              <a:ext cx="16224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Desired result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28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Dynamic 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Loaded into program at run time</a:t>
            </a:r>
          </a:p>
          <a:p>
            <a:r>
              <a:rPr lang="en-US" altLang="ko-KR" dirty="0" smtClean="0"/>
              <a:t>Not become part of executable, remain as separate unit</a:t>
            </a:r>
          </a:p>
          <a:p>
            <a:r>
              <a:rPr lang="en-US" altLang="ko-KR" dirty="0"/>
              <a:t>On Windows platform, </a:t>
            </a:r>
            <a:r>
              <a:rPr lang="en-US" altLang="ko-KR" dirty="0" smtClean="0"/>
              <a:t>*.</a:t>
            </a:r>
            <a:r>
              <a:rPr lang="en-US" altLang="ko-KR" dirty="0" err="1" smtClean="0"/>
              <a:t>dll</a:t>
            </a:r>
            <a:endParaRPr lang="en-US" altLang="ko-KR" dirty="0"/>
          </a:p>
          <a:p>
            <a:r>
              <a:rPr lang="en-US" altLang="ko-KR" dirty="0"/>
              <a:t>On Linux, </a:t>
            </a:r>
            <a:r>
              <a:rPr lang="en-US" altLang="ko-KR" dirty="0" smtClean="0"/>
              <a:t>*.so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Pros:</a:t>
            </a:r>
          </a:p>
          <a:p>
            <a:pPr lvl="1"/>
            <a:r>
              <a:rPr lang="en-US" altLang="ko-KR" dirty="0" smtClean="0"/>
              <a:t>Flexibility</a:t>
            </a:r>
            <a:endParaRPr lang="en-US" altLang="ko-KR" dirty="0"/>
          </a:p>
          <a:p>
            <a:pPr lvl="1"/>
            <a:r>
              <a:rPr lang="en-US" altLang="ko-KR" dirty="0" smtClean="0"/>
              <a:t>Possible support for plugins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Cons:</a:t>
            </a:r>
          </a:p>
          <a:p>
            <a:pPr lvl="1"/>
            <a:r>
              <a:rPr lang="en-US" altLang="ko-KR" dirty="0" smtClean="0"/>
              <a:t>Slow application at start time</a:t>
            </a:r>
            <a:endParaRPr lang="en-US" altLang="ko-KR" dirty="0"/>
          </a:p>
          <a:p>
            <a:pPr lvl="1"/>
            <a:r>
              <a:rPr lang="en-US" altLang="ko-KR" dirty="0" smtClean="0"/>
              <a:t>Dependent on the libraries when execution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 Dynamic 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“</a:t>
            </a:r>
            <a:r>
              <a:rPr lang="en-US" altLang="ko-KR" dirty="0" err="1" smtClean="0"/>
              <a:t>DynamicSample</a:t>
            </a:r>
            <a:r>
              <a:rPr lang="en-US" altLang="ko-KR" dirty="0" smtClean="0"/>
              <a:t>” folder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" r="73475" b="74607"/>
          <a:stretch/>
        </p:blipFill>
        <p:spPr>
          <a:xfrm>
            <a:off x="1403648" y="2234357"/>
            <a:ext cx="5184576" cy="26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Use </a:t>
            </a:r>
            <a:r>
              <a:rPr lang="en-US" altLang="ko-KR" dirty="0" smtClean="0"/>
              <a:t>Dynamic </a:t>
            </a:r>
            <a:r>
              <a:rPr lang="en-US" altLang="ko-KR" dirty="0"/>
              <a:t>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Copy header file(*.h) to include folder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65571" b="71927"/>
          <a:stretch/>
        </p:blipFill>
        <p:spPr>
          <a:xfrm>
            <a:off x="2263316" y="2636912"/>
            <a:ext cx="4617368" cy="2120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31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Use </a:t>
            </a:r>
            <a:r>
              <a:rPr lang="en-US" altLang="ko-KR" dirty="0" smtClean="0"/>
              <a:t>Dynamic </a:t>
            </a:r>
            <a:r>
              <a:rPr lang="en-US" altLang="ko-KR" dirty="0"/>
              <a:t>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Copy </a:t>
            </a:r>
            <a:r>
              <a:rPr lang="en-US" altLang="ko-KR" dirty="0" smtClean="0"/>
              <a:t>lib</a:t>
            </a:r>
            <a:r>
              <a:rPr lang="en-US" altLang="ko-KR" dirty="0" smtClean="0"/>
              <a:t> </a:t>
            </a:r>
            <a:r>
              <a:rPr lang="en-US" altLang="ko-KR" dirty="0" smtClean="0"/>
              <a:t>file</a:t>
            </a:r>
            <a:r>
              <a:rPr lang="en-US" altLang="ko-KR" dirty="0" smtClean="0"/>
              <a:t>(*.lib) </a:t>
            </a:r>
            <a:r>
              <a:rPr lang="en-US" altLang="ko-KR" dirty="0" smtClean="0"/>
              <a:t>to </a:t>
            </a:r>
            <a:r>
              <a:rPr lang="en-US" altLang="ko-KR" dirty="0" smtClean="0"/>
              <a:t>lib </a:t>
            </a:r>
            <a:r>
              <a:rPr lang="en-US" altLang="ko-KR" dirty="0" smtClean="0"/>
              <a:t>folder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71843" b="79733"/>
          <a:stretch/>
        </p:blipFill>
        <p:spPr>
          <a:xfrm>
            <a:off x="1833723" y="2418470"/>
            <a:ext cx="5476553" cy="23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06" b="61845"/>
          <a:stretch/>
        </p:blipFill>
        <p:spPr>
          <a:xfrm>
            <a:off x="611560" y="2204864"/>
            <a:ext cx="8352928" cy="17968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Use Dynamic 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Copy 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file to exe folder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3559692"/>
            <a:ext cx="3888432" cy="332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Use Dynamic 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Include header file in your program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511822"/>
            <a:ext cx="8280920" cy="5047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DynamicSample.h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altLang="ko-K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ko-KR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Numbers[] = { 12.55, 94.68, 8.18, 60.37, 104.502, 75.05 };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 =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 /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 = Sum(Numbers, Count);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Average(Numbers, Count);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 = Min(Numbers, Count);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 = Max(Numbers, Count);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"Characteristics of the list"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nMinimum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Low;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nMaximum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High;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nTotal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Total;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nAverage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4025" b="72789"/>
          <a:stretch/>
        </p:blipFill>
        <p:spPr>
          <a:xfrm>
            <a:off x="5508104" y="1511822"/>
            <a:ext cx="3399948" cy="13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Create Dynamic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New project</a:t>
            </a:r>
          </a:p>
          <a:p>
            <a:pPr lvl="1"/>
            <a:r>
              <a:rPr lang="en-US" altLang="ko-KR" dirty="0" smtClean="0"/>
              <a:t>Project name: </a:t>
            </a:r>
            <a:r>
              <a:rPr lang="en-US" altLang="ko-KR" dirty="0" err="1" smtClean="0"/>
              <a:t>DynamicLib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Application type: DLL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403648" y="2132856"/>
            <a:ext cx="6184824" cy="4464496"/>
            <a:chOff x="1403648" y="2132856"/>
            <a:chExt cx="6184824" cy="446449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3648" y="2132856"/>
              <a:ext cx="6184824" cy="446449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059832" y="3571876"/>
              <a:ext cx="846979" cy="2056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67301" y="4169400"/>
              <a:ext cx="989013" cy="2056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0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Create Dynamic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4546848" cy="5143536"/>
          </a:xfrm>
        </p:spPr>
        <p:txBody>
          <a:bodyPr/>
          <a:lstStyle/>
          <a:p>
            <a:r>
              <a:rPr lang="en-US" altLang="ko-KR" dirty="0" smtClean="0"/>
              <a:t>Create a header file for a new class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 err="1" smtClean="0"/>
              <a:t>DynamicLib.h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956753"/>
            <a:ext cx="718283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#pragma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declspec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b);  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declspec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Multiply(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b);  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declspec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AddMultiply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54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Package of code reused in many programs</a:t>
            </a:r>
          </a:p>
          <a:p>
            <a:r>
              <a:rPr lang="en-US" altLang="ko-KR" dirty="0" smtClean="0"/>
              <a:t>2 pieces of C++ library</a:t>
            </a:r>
          </a:p>
          <a:p>
            <a:pPr lvl="1"/>
            <a:r>
              <a:rPr lang="en-US" altLang="ko-KR" dirty="0" smtClean="0"/>
              <a:t>Header file</a:t>
            </a:r>
          </a:p>
          <a:p>
            <a:pPr lvl="2"/>
            <a:r>
              <a:rPr lang="en-US" altLang="ko-KR" dirty="0" smtClean="0"/>
              <a:t>Declaration of function</a:t>
            </a:r>
          </a:p>
          <a:p>
            <a:pPr lvl="1"/>
            <a:r>
              <a:rPr lang="en-US" altLang="ko-KR" dirty="0" smtClean="0"/>
              <a:t>Precompiled binary</a:t>
            </a:r>
          </a:p>
          <a:p>
            <a:pPr lvl="2"/>
            <a:r>
              <a:rPr lang="en-US" altLang="ko-KR" dirty="0" smtClean="0"/>
              <a:t>Implementation of function precompiled into machine language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Why precompiled?</a:t>
            </a:r>
          </a:p>
          <a:p>
            <a:pPr lvl="1"/>
            <a:r>
              <a:rPr lang="en-US" altLang="ko-KR" dirty="0" smtClean="0"/>
              <a:t>Libraries rarely change</a:t>
            </a:r>
          </a:p>
          <a:p>
            <a:pPr lvl="2"/>
            <a:r>
              <a:rPr lang="en-US" altLang="ko-KR" dirty="0" smtClean="0"/>
              <a:t>Need not be recompiled often</a:t>
            </a:r>
          </a:p>
          <a:p>
            <a:pPr lvl="1"/>
            <a:r>
              <a:rPr lang="en-US" altLang="ko-KR" dirty="0" smtClean="0"/>
              <a:t>Prevent people from accessing or changing the source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2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Create Dynamic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a source file for the new class</a:t>
            </a:r>
          </a:p>
          <a:p>
            <a:pPr lvl="1"/>
            <a:r>
              <a:rPr lang="en-US" altLang="ko-KR" dirty="0" smtClean="0"/>
              <a:t>Create DynamicLib.cpp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276872"/>
            <a:ext cx="5523512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DynamicLib.h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 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Multiply(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 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AddMultiply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 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3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Create Dynamic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Compile the dynamic library by selecting </a:t>
            </a:r>
            <a:r>
              <a:rPr lang="en-US" altLang="ko-KR" b="1" dirty="0" smtClean="0"/>
              <a:t>Build, Build Solution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 smtClean="0"/>
              <a:t>In debug folder, library file is created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1" r="81745" b="68831"/>
          <a:stretch/>
        </p:blipFill>
        <p:spPr>
          <a:xfrm>
            <a:off x="1691680" y="1453416"/>
            <a:ext cx="5112568" cy="28056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1383" b="75614"/>
          <a:stretch/>
        </p:blipFill>
        <p:spPr>
          <a:xfrm>
            <a:off x="1331640" y="4799697"/>
            <a:ext cx="5688632" cy="17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your own dynamic library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1056" y="1556792"/>
            <a:ext cx="457200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DynamicLib.h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7.4;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99;  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+ b =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Add(a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b)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* b =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Multiply(a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b)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* (a + b) =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 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AddMultiply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b)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system(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4148" b="74713"/>
          <a:stretch/>
        </p:blipFill>
        <p:spPr>
          <a:xfrm>
            <a:off x="4756696" y="1556792"/>
            <a:ext cx="4176464" cy="15390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706320" y="4744744"/>
            <a:ext cx="4207792" cy="1613214"/>
            <a:chOff x="4706320" y="4744744"/>
            <a:chExt cx="4207792" cy="161321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r="63879" b="79563"/>
            <a:stretch/>
          </p:blipFill>
          <p:spPr>
            <a:xfrm>
              <a:off x="4706320" y="5114076"/>
              <a:ext cx="4207792" cy="124388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364088" y="4744744"/>
              <a:ext cx="16224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Desired result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5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Two Types of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linking time</a:t>
            </a:r>
            <a:endParaRPr lang="en-US" altLang="ko-KR" dirty="0"/>
          </a:p>
          <a:p>
            <a:pPr lvl="1"/>
            <a:r>
              <a:rPr lang="en-US" altLang="ko-KR" dirty="0" smtClean="0"/>
              <a:t>Static linking library</a:t>
            </a:r>
            <a:endParaRPr lang="en-US" altLang="ko-KR" dirty="0"/>
          </a:p>
          <a:p>
            <a:pPr lvl="1"/>
            <a:r>
              <a:rPr lang="en-US" altLang="ko-KR" dirty="0" smtClean="0"/>
              <a:t>Dynamic linking library</a:t>
            </a:r>
          </a:p>
          <a:p>
            <a:pPr lvl="1"/>
            <a:endParaRPr lang="en-US" altLang="ko-KR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457200" y="2132856"/>
            <a:ext cx="8553450" cy="3840163"/>
            <a:chOff x="462190" y="2397571"/>
            <a:chExt cx="8553450" cy="3840163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>
              <a:off x="1670277" y="2492821"/>
              <a:ext cx="1588" cy="792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62190" y="2397571"/>
              <a:ext cx="105727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lang="en-US" altLang="zh-TW" sz="2000"/>
                <a:t>Source</a:t>
              </a:r>
            </a:p>
            <a:p>
              <a:pPr algn="ctr"/>
              <a:r>
                <a:rPr lang="en-US" altLang="zh-TW" sz="2000"/>
                <a:t>Program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63802" y="3286571"/>
              <a:ext cx="1655763" cy="935038"/>
            </a:xfrm>
            <a:prstGeom prst="roundRect">
              <a:avLst>
                <a:gd name="adj" fmla="val 148"/>
              </a:avLst>
            </a:prstGeom>
            <a:noFill/>
            <a:ln w="5724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lang="en-US" altLang="zh-TW" sz="2000" dirty="0" smtClean="0">
                  <a:latin typeface="Georgia" panose="02040502050405020303" pitchFamily="18" charset="0"/>
                </a:rPr>
                <a:t>Preprocessor</a:t>
              </a:r>
              <a:endParaRPr lang="en-US" altLang="zh-TW" sz="2000" dirty="0">
                <a:latin typeface="Georgia" panose="02040502050405020303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113315" y="3286571"/>
              <a:ext cx="1655762" cy="935038"/>
            </a:xfrm>
            <a:prstGeom prst="roundRect">
              <a:avLst>
                <a:gd name="adj" fmla="val 148"/>
              </a:avLst>
            </a:prstGeom>
            <a:noFill/>
            <a:ln w="5724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lang="en-US" altLang="zh-TW" sz="2000" dirty="0" smtClean="0">
                  <a:latin typeface="Georgia" panose="02040502050405020303" pitchFamily="18" charset="0"/>
                </a:rPr>
                <a:t>Compiler</a:t>
              </a:r>
              <a:endParaRPr lang="en-US" altLang="zh-TW" sz="2000" dirty="0">
                <a:latin typeface="Georgia" panose="02040502050405020303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797652" y="3786634"/>
              <a:ext cx="1411288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870677" y="3046859"/>
              <a:ext cx="1198563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lang="en-US" altLang="zh-TW" sz="2000"/>
                <a:t>Assembly</a:t>
              </a:r>
            </a:p>
            <a:p>
              <a:pPr algn="ctr"/>
              <a:r>
                <a:rPr lang="en-US" altLang="zh-TW" sz="2000"/>
                <a:t>Code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51315" y="3789809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207352" y="3284984"/>
              <a:ext cx="1655763" cy="935037"/>
            </a:xfrm>
            <a:prstGeom prst="roundRect">
              <a:avLst>
                <a:gd name="adj" fmla="val 148"/>
              </a:avLst>
            </a:prstGeom>
            <a:noFill/>
            <a:ln w="5724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lang="en-US" altLang="zh-TW" sz="2000" dirty="0" smtClean="0">
                  <a:latin typeface="Georgia" panose="02040502050405020303" pitchFamily="18" charset="0"/>
                </a:rPr>
                <a:t>Assembler</a:t>
              </a:r>
              <a:endParaRPr lang="en-US" altLang="zh-TW" sz="2000" dirty="0">
                <a:latin typeface="Georgia" panose="02040502050405020303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215415" y="4220021"/>
              <a:ext cx="0" cy="108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115277" y="4383534"/>
              <a:ext cx="105727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lang="en-US" altLang="zh-TW" sz="2000"/>
                <a:t>Object</a:t>
              </a:r>
            </a:p>
            <a:p>
              <a:pPr algn="ctr"/>
              <a:r>
                <a:rPr lang="en-US" altLang="zh-TW" sz="2000"/>
                <a:t>Program</a:t>
              </a: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6207352" y="5302696"/>
              <a:ext cx="1655763" cy="935038"/>
            </a:xfrm>
            <a:prstGeom prst="roundRect">
              <a:avLst>
                <a:gd name="adj" fmla="val 148"/>
              </a:avLst>
            </a:prstGeom>
            <a:noFill/>
            <a:ln w="5724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lang="en-US" altLang="zh-TW" sz="2000" dirty="0" smtClean="0">
                  <a:latin typeface="Georgia" panose="02040502050405020303" pitchFamily="18" charset="0"/>
                </a:rPr>
                <a:t>Linker</a:t>
              </a:r>
              <a:endParaRPr lang="en-US" altLang="zh-TW" sz="2000" dirty="0">
                <a:latin typeface="Georgia" panose="02040502050405020303" pitchFamily="18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805590" y="5336034"/>
              <a:ext cx="1409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lang="en-US" altLang="zh-TW" sz="2000"/>
                <a:t>Executables</a:t>
              </a: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3256190" y="5301109"/>
              <a:ext cx="1533525" cy="935037"/>
            </a:xfrm>
            <a:prstGeom prst="roundRect">
              <a:avLst>
                <a:gd name="adj" fmla="val 148"/>
              </a:avLst>
            </a:prstGeom>
            <a:noFill/>
            <a:ln w="5724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lang="en-US" altLang="zh-TW" sz="2000">
                  <a:latin typeface="Georgia" panose="02040502050405020303" pitchFamily="18" charset="0"/>
                </a:rPr>
                <a:t>Loader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4767490" y="5805934"/>
              <a:ext cx="1439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7431315" y="4293046"/>
              <a:ext cx="1584325" cy="863600"/>
            </a:xfrm>
            <a:prstGeom prst="wedgeEllipseCallout">
              <a:avLst>
                <a:gd name="adj1" fmla="val -27356"/>
                <a:gd name="adj2" fmla="val 6672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lang="en-US" altLang="zh-TW" sz="1800" dirty="0" smtClean="0">
                  <a:latin typeface="Georgia" panose="02040502050405020303" pitchFamily="18" charset="0"/>
                </a:rPr>
                <a:t>Static</a:t>
              </a:r>
            </a:p>
            <a:p>
              <a:pPr algn="ctr"/>
              <a:r>
                <a:rPr lang="en-US" altLang="zh-TW" sz="1800" dirty="0" smtClean="0">
                  <a:latin typeface="Georgia" panose="02040502050405020303" pitchFamily="18" charset="0"/>
                </a:rPr>
                <a:t>-linking</a:t>
              </a:r>
              <a:endParaRPr lang="en-US" altLang="zh-TW" sz="1800" dirty="0">
                <a:latin typeface="Georgia" panose="02040502050405020303" pitchFamily="18" charset="0"/>
              </a:endParaRP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4407127" y="4293046"/>
              <a:ext cx="1584325" cy="863600"/>
            </a:xfrm>
            <a:prstGeom prst="wedgeEllipseCallout">
              <a:avLst>
                <a:gd name="adj1" fmla="val -27356"/>
                <a:gd name="adj2" fmla="val 6672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lang="en-US" altLang="zh-TW" sz="1800" dirty="0" smtClean="0">
                  <a:latin typeface="Georgia" panose="02040502050405020303" pitchFamily="18" charset="0"/>
                </a:rPr>
                <a:t>Dynamic</a:t>
              </a:r>
            </a:p>
            <a:p>
              <a:pPr algn="ctr"/>
              <a:r>
                <a:rPr lang="en-US" altLang="zh-TW" sz="1800" dirty="0" smtClean="0">
                  <a:latin typeface="Georgia" panose="02040502050405020303" pitchFamily="18" charset="0"/>
                </a:rPr>
                <a:t>-</a:t>
              </a:r>
              <a:r>
                <a:rPr lang="en-US" altLang="zh-TW" sz="1800" dirty="0">
                  <a:latin typeface="Georgia" panose="02040502050405020303" pitchFamily="18" charset="0"/>
                </a:rPr>
                <a:t>linking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0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Two Types of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linking time</a:t>
            </a:r>
            <a:endParaRPr lang="en-US" altLang="ko-KR" dirty="0"/>
          </a:p>
          <a:p>
            <a:pPr lvl="1"/>
            <a:r>
              <a:rPr lang="en-US" altLang="ko-KR" dirty="0" smtClean="0"/>
              <a:t>Static linking library</a:t>
            </a:r>
            <a:endParaRPr lang="en-US" altLang="ko-KR" dirty="0"/>
          </a:p>
          <a:p>
            <a:pPr lvl="1"/>
            <a:r>
              <a:rPr lang="en-US" altLang="ko-KR" dirty="0" smtClean="0"/>
              <a:t>Dynamic linking library</a:t>
            </a:r>
          </a:p>
          <a:p>
            <a:pPr lvl="1"/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042797" y="3573016"/>
            <a:ext cx="1800200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Program Code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43608" y="4077072"/>
            <a:ext cx="1800200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Program Data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42797" y="4577459"/>
            <a:ext cx="1800200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Library Code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99852" y="3136322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*.exe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516216" y="3544165"/>
            <a:ext cx="1800200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Program Code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517027" y="4048221"/>
            <a:ext cx="1800200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Program Data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499992" y="4816012"/>
            <a:ext cx="1800200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Library Code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2300" y="5462727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 Library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08999" y="5435932"/>
            <a:ext cx="187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Dynamic Library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54267" y="3102825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*.exe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6012160" y="4437112"/>
            <a:ext cx="504056" cy="378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7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Static 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code segments will be copy to each executables</a:t>
            </a:r>
          </a:p>
          <a:p>
            <a:r>
              <a:rPr lang="en-US" altLang="ko-KR" dirty="0" smtClean="0"/>
              <a:t>On Windows platform, *.lib</a:t>
            </a:r>
          </a:p>
          <a:p>
            <a:r>
              <a:rPr lang="en-US" altLang="ko-KR" dirty="0" smtClean="0"/>
              <a:t>On Linux, *.a </a:t>
            </a:r>
          </a:p>
          <a:p>
            <a:endParaRPr lang="en-US" altLang="ko-KR" dirty="0"/>
          </a:p>
          <a:p>
            <a:r>
              <a:rPr lang="en-US" altLang="ko-KR" dirty="0" smtClean="0"/>
              <a:t>Pros:</a:t>
            </a:r>
          </a:p>
          <a:p>
            <a:pPr lvl="1"/>
            <a:r>
              <a:rPr lang="en-US" altLang="ko-KR" dirty="0" smtClean="0"/>
              <a:t>Easy to use</a:t>
            </a:r>
          </a:p>
          <a:p>
            <a:pPr lvl="1"/>
            <a:r>
              <a:rPr lang="en-US" altLang="ko-KR" dirty="0" smtClean="0"/>
              <a:t>No dependency problem after compilation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Cons:</a:t>
            </a:r>
          </a:p>
          <a:p>
            <a:pPr lvl="1"/>
            <a:r>
              <a:rPr lang="en-US" altLang="ko-KR" dirty="0" smtClean="0"/>
              <a:t>The executable size will be larger</a:t>
            </a:r>
          </a:p>
          <a:p>
            <a:pPr lvl="1"/>
            <a:r>
              <a:rPr lang="en-US" altLang="ko-KR" dirty="0" smtClean="0"/>
              <a:t>Require re-linking when library changed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1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 Static 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“</a:t>
            </a:r>
            <a:r>
              <a:rPr lang="en-US" altLang="ko-KR" dirty="0" err="1" smtClean="0"/>
              <a:t>Static</a:t>
            </a:r>
            <a:r>
              <a:rPr lang="en-US" altLang="ko-KR" dirty="0" err="1"/>
              <a:t>Sample</a:t>
            </a:r>
            <a:r>
              <a:rPr lang="en-US" altLang="ko-KR" dirty="0" smtClean="0"/>
              <a:t>” folder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5901" b="71363"/>
          <a:stretch/>
        </p:blipFill>
        <p:spPr>
          <a:xfrm>
            <a:off x="251520" y="1740133"/>
            <a:ext cx="4725416" cy="1729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7042" t="6770" r="60594" b="69994"/>
          <a:stretch/>
        </p:blipFill>
        <p:spPr>
          <a:xfrm>
            <a:off x="251520" y="3717032"/>
            <a:ext cx="3874876" cy="2192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7041" t="6770" r="57651" b="62969"/>
          <a:stretch/>
        </p:blipFill>
        <p:spPr>
          <a:xfrm>
            <a:off x="4427984" y="3717032"/>
            <a:ext cx="4536504" cy="29540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73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 Static 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include and lib folder on your project folder (with .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file)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4026" t="13774" r="28523" b="57627"/>
          <a:stretch/>
        </p:blipFill>
        <p:spPr>
          <a:xfrm>
            <a:off x="719572" y="2060848"/>
            <a:ext cx="7704856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827584" y="2730128"/>
            <a:ext cx="1584000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Use Static Linking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Copy header file(*.h) to include folder</a:t>
            </a:r>
          </a:p>
          <a:p>
            <a:r>
              <a:rPr lang="en-US" altLang="ko-KR" dirty="0" smtClean="0"/>
              <a:t>Copy library file(*.lib) to lib folder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72617" b="70020"/>
          <a:stretch/>
        </p:blipFill>
        <p:spPr>
          <a:xfrm>
            <a:off x="539552" y="2564902"/>
            <a:ext cx="3672408" cy="2264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73088" b="70973"/>
          <a:stretch/>
        </p:blipFill>
        <p:spPr>
          <a:xfrm>
            <a:off x="4716016" y="2600907"/>
            <a:ext cx="3609256" cy="2192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56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1292</Words>
  <Application>Microsoft Office PowerPoint</Application>
  <PresentationFormat>화면 슬라이드 쇼(4:3)</PresentationFormat>
  <Paragraphs>314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新細明體</vt:lpstr>
      <vt:lpstr>맑은 고딕</vt:lpstr>
      <vt:lpstr>Arial</vt:lpstr>
      <vt:lpstr>Consolas</vt:lpstr>
      <vt:lpstr>Georgia</vt:lpstr>
      <vt:lpstr>Tahoma</vt:lpstr>
      <vt:lpstr>Times New Roman</vt:lpstr>
      <vt:lpstr>Office 테마</vt:lpstr>
      <vt:lpstr>PowerPoint 프레젠테이션</vt:lpstr>
      <vt:lpstr>Contents</vt:lpstr>
      <vt:lpstr>Library</vt:lpstr>
      <vt:lpstr>Two Types of Library</vt:lpstr>
      <vt:lpstr>Two Types of Library</vt:lpstr>
      <vt:lpstr>Static Linking Library</vt:lpstr>
      <vt:lpstr>Use Static Linking Library</vt:lpstr>
      <vt:lpstr>Use Static Linking Library</vt:lpstr>
      <vt:lpstr>Use Static Linking Library</vt:lpstr>
      <vt:lpstr>Use Static Linking Library</vt:lpstr>
      <vt:lpstr>Use Static Linking Library</vt:lpstr>
      <vt:lpstr>Use Static Linking Library</vt:lpstr>
      <vt:lpstr>Use Static Linking Library</vt:lpstr>
      <vt:lpstr>Create Static Library</vt:lpstr>
      <vt:lpstr>Create Static Library</vt:lpstr>
      <vt:lpstr>Create Static Library</vt:lpstr>
      <vt:lpstr>Create Static Library</vt:lpstr>
      <vt:lpstr>Create Static Library</vt:lpstr>
      <vt:lpstr>Create Static Library</vt:lpstr>
      <vt:lpstr>Create Static Library</vt:lpstr>
      <vt:lpstr>Practice</vt:lpstr>
      <vt:lpstr>Dynamic Linking Library</vt:lpstr>
      <vt:lpstr>Use Dynamic Linking Library</vt:lpstr>
      <vt:lpstr>Use Dynamic Linking Library</vt:lpstr>
      <vt:lpstr>Use Dynamic Linking Library</vt:lpstr>
      <vt:lpstr>Use Dynamic Linking Library</vt:lpstr>
      <vt:lpstr>Use Dynamic Linking Library</vt:lpstr>
      <vt:lpstr>Create Dynamic Library</vt:lpstr>
      <vt:lpstr>Create Dynamic Library</vt:lpstr>
      <vt:lpstr>Create Dynamic Library</vt:lpstr>
      <vt:lpstr>Create Dynamic Library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hslee</dc:creator>
  <cp:lastModifiedBy>한동훈</cp:lastModifiedBy>
  <cp:revision>369</cp:revision>
  <dcterms:created xsi:type="dcterms:W3CDTF">2010-03-04T09:36:38Z</dcterms:created>
  <dcterms:modified xsi:type="dcterms:W3CDTF">2018-05-14T01:55:37Z</dcterms:modified>
</cp:coreProperties>
</file>