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70" r:id="rId7"/>
    <p:sldId id="271" r:id="rId8"/>
    <p:sldId id="272" r:id="rId9"/>
    <p:sldId id="282" r:id="rId10"/>
    <p:sldId id="284" r:id="rId11"/>
    <p:sldId id="285" r:id="rId12"/>
    <p:sldId id="283" r:id="rId13"/>
    <p:sldId id="286" r:id="rId14"/>
    <p:sldId id="287" r:id="rId15"/>
    <p:sldId id="291" r:id="rId16"/>
    <p:sldId id="292" r:id="rId17"/>
    <p:sldId id="293" r:id="rId18"/>
    <p:sldId id="290" r:id="rId19"/>
    <p:sldId id="274" r:id="rId20"/>
    <p:sldId id="276" r:id="rId21"/>
    <p:sldId id="277" r:id="rId22"/>
    <p:sldId id="266" r:id="rId23"/>
    <p:sldId id="267" r:id="rId24"/>
    <p:sldId id="268" r:id="rId25"/>
    <p:sldId id="294" r:id="rId2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6" autoAdjust="0"/>
    <p:restoredTop sz="93501" autoAdjust="0"/>
  </p:normalViewPr>
  <p:slideViewPr>
    <p:cSldViewPr>
      <p:cViewPr varScale="1">
        <p:scale>
          <a:sx n="126" d="100"/>
          <a:sy n="126" d="100"/>
        </p:scale>
        <p:origin x="135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15F2AB-94B8-4CA9-83A0-A49741685BA0}" type="datetimeFigureOut">
              <a:rPr lang="ko-KR" altLang="en-US" smtClean="0"/>
              <a:pPr/>
              <a:t>2018-04-30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9CF6D7-B47E-493C-B82D-38E48FC4E3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5078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저도</a:t>
            </a:r>
            <a:r>
              <a:rPr lang="ko-KR" altLang="en-US" baseline="0" dirty="0" smtClean="0"/>
              <a:t> 조교하면서 실습을 먼저 강의하는 것은 처음</a:t>
            </a:r>
            <a:r>
              <a:rPr lang="en-US" altLang="ko-KR" baseline="0" dirty="0" smtClean="0"/>
              <a:t>.  </a:t>
            </a:r>
            <a:r>
              <a:rPr lang="ko-KR" altLang="en-US" baseline="0" dirty="0" smtClean="0"/>
              <a:t>슬퍼하지 마시고 너무</a:t>
            </a:r>
            <a:r>
              <a:rPr lang="en-US" altLang="ko-KR" baseline="0" dirty="0" smtClean="0"/>
              <a:t>..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9CF6D7-B47E-493C-B82D-38E48FC4E351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87909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D00BE3-9CAC-4172-975A-E3E124B9C658}" type="slidenum">
              <a:rPr lang="en-US" altLang="ko-KR"/>
              <a:pPr/>
              <a:t>20</a:t>
            </a:fld>
            <a:endParaRPr lang="en-US" altLang="ko-KR"/>
          </a:p>
        </p:txBody>
      </p:sp>
      <p:sp>
        <p:nvSpPr>
          <p:cNvPr id="232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1834631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9487C3-8D6C-4516-B758-5C08C30DDDDB}" type="slidenum">
              <a:rPr lang="en-US" altLang="ko-KR"/>
              <a:pPr/>
              <a:t>21</a:t>
            </a:fld>
            <a:endParaRPr lang="en-US" altLang="ko-KR"/>
          </a:p>
        </p:txBody>
      </p:sp>
      <p:sp>
        <p:nvSpPr>
          <p:cNvPr id="23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42083617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9F5C77-5C9D-4D06-9EC8-94E46AB2E754}" type="slidenum">
              <a:rPr lang="en-US" altLang="ko-KR"/>
              <a:pPr/>
              <a:t>5</a:t>
            </a:fld>
            <a:endParaRPr lang="en-US" altLang="ko-KR"/>
          </a:p>
        </p:txBody>
      </p:sp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3207513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CA6238-4282-48A2-A9E2-95EA7D0FA3B8}" type="slidenum">
              <a:rPr lang="en-US" altLang="ko-KR"/>
              <a:pPr/>
              <a:t>11</a:t>
            </a:fld>
            <a:endParaRPr lang="en-US" altLang="ko-KR"/>
          </a:p>
        </p:txBody>
      </p:sp>
      <p:sp>
        <p:nvSpPr>
          <p:cNvPr id="238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5758694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1535C8-32F6-4FE8-93CD-42846F6A50CB}" type="slidenum">
              <a:rPr lang="en-US" altLang="ko-KR"/>
              <a:pPr/>
              <a:t>13</a:t>
            </a:fld>
            <a:endParaRPr lang="en-US" altLang="ko-KR"/>
          </a:p>
        </p:txBody>
      </p:sp>
      <p:sp>
        <p:nvSpPr>
          <p:cNvPr id="23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0661908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0650B5-62EC-4428-9A2E-ACE8141D96B7}" type="slidenum">
              <a:rPr lang="en-US" altLang="ko-KR"/>
              <a:pPr/>
              <a:t>15</a:t>
            </a:fld>
            <a:endParaRPr lang="en-US" altLang="ko-KR"/>
          </a:p>
        </p:txBody>
      </p:sp>
      <p:sp>
        <p:nvSpPr>
          <p:cNvPr id="226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4443925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0650B5-62EC-4428-9A2E-ACE8141D96B7}" type="slidenum">
              <a:rPr lang="en-US" altLang="ko-KR"/>
              <a:pPr/>
              <a:t>16</a:t>
            </a:fld>
            <a:endParaRPr lang="en-US" altLang="ko-KR"/>
          </a:p>
        </p:txBody>
      </p:sp>
      <p:sp>
        <p:nvSpPr>
          <p:cNvPr id="226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8026133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0650B5-62EC-4428-9A2E-ACE8141D96B7}" type="slidenum">
              <a:rPr lang="en-US" altLang="ko-KR"/>
              <a:pPr/>
              <a:t>17</a:t>
            </a:fld>
            <a:endParaRPr lang="en-US" altLang="ko-KR"/>
          </a:p>
        </p:txBody>
      </p:sp>
      <p:sp>
        <p:nvSpPr>
          <p:cNvPr id="226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9363739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0650B5-62EC-4428-9A2E-ACE8141D96B7}" type="slidenum">
              <a:rPr lang="en-US" altLang="ko-KR"/>
              <a:pPr/>
              <a:t>18</a:t>
            </a:fld>
            <a:endParaRPr lang="en-US" altLang="ko-KR"/>
          </a:p>
        </p:txBody>
      </p:sp>
      <p:sp>
        <p:nvSpPr>
          <p:cNvPr id="226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9172321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6F0ED2-CE6E-46D3-ACC9-FDFDB1072EE9}" type="slidenum">
              <a:rPr lang="en-US" altLang="ko-KR"/>
              <a:pPr/>
              <a:t>19</a:t>
            </a:fld>
            <a:endParaRPr lang="en-US" altLang="ko-KR"/>
          </a:p>
        </p:txBody>
      </p:sp>
      <p:sp>
        <p:nvSpPr>
          <p:cNvPr id="228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724614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428868"/>
            <a:ext cx="7772400" cy="642942"/>
          </a:xfrm>
        </p:spPr>
        <p:txBody>
          <a:bodyPr/>
          <a:lstStyle>
            <a:lvl1pPr algn="ctr">
              <a:defRPr>
                <a:solidFill>
                  <a:schemeClr val="accent1">
                    <a:lumMod val="75000"/>
                  </a:schemeClr>
                </a:solidFill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7D16F-8AB2-4869-823E-649261BD0938}" type="datetimeFigureOut">
              <a:rPr lang="ko-KR" altLang="en-US" smtClean="0"/>
              <a:pPr/>
              <a:t>2018-04-30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DBE22-03E7-493D-9702-7D2B9878DA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7D16F-8AB2-4869-823E-649261BD0938}" type="datetimeFigureOut">
              <a:rPr lang="ko-KR" altLang="en-US" smtClean="0"/>
              <a:pPr/>
              <a:t>2018-04-30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DBE22-03E7-493D-9702-7D2B9878DA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071546"/>
            <a:ext cx="4038600" cy="5054617"/>
          </a:xfrm>
        </p:spPr>
        <p:txBody>
          <a:bodyPr>
            <a:normAutofit/>
          </a:bodyPr>
          <a:lstStyle>
            <a:lvl1pPr>
              <a:defRPr sz="1600">
                <a:latin typeface="Tahoma" pitchFamily="34" charset="0"/>
                <a:cs typeface="Tahoma" pitchFamily="34" charset="0"/>
              </a:defRPr>
            </a:lvl1pPr>
            <a:lvl2pPr>
              <a:defRPr sz="1400">
                <a:latin typeface="Tahoma" pitchFamily="34" charset="0"/>
                <a:cs typeface="Tahoma" pitchFamily="34" charset="0"/>
              </a:defRPr>
            </a:lvl2pPr>
            <a:lvl3pPr>
              <a:defRPr sz="1200">
                <a:latin typeface="Tahoma" pitchFamily="34" charset="0"/>
                <a:cs typeface="Tahoma" pitchFamily="34" charset="0"/>
              </a:defRPr>
            </a:lvl3pPr>
            <a:lvl4pPr>
              <a:defRPr sz="1100">
                <a:latin typeface="Tahoma" pitchFamily="34" charset="0"/>
                <a:cs typeface="Tahoma" pitchFamily="34" charset="0"/>
              </a:defRPr>
            </a:lvl4pPr>
            <a:lvl5pPr>
              <a:defRPr sz="1100">
                <a:latin typeface="Tahoma" pitchFamily="34" charset="0"/>
                <a:cs typeface="Tahom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071546"/>
            <a:ext cx="4038600" cy="5054617"/>
          </a:xfrm>
        </p:spPr>
        <p:txBody>
          <a:bodyPr>
            <a:normAutofit/>
          </a:bodyPr>
          <a:lstStyle>
            <a:lvl1pPr>
              <a:defRPr sz="1600">
                <a:latin typeface="Tahoma" pitchFamily="34" charset="0"/>
                <a:cs typeface="Tahoma" pitchFamily="34" charset="0"/>
              </a:defRPr>
            </a:lvl1pPr>
            <a:lvl2pPr>
              <a:defRPr sz="1400">
                <a:latin typeface="Tahoma" pitchFamily="34" charset="0"/>
                <a:cs typeface="Tahoma" pitchFamily="34" charset="0"/>
              </a:defRPr>
            </a:lvl2pPr>
            <a:lvl3pPr>
              <a:defRPr sz="1200">
                <a:latin typeface="Tahoma" pitchFamily="34" charset="0"/>
                <a:cs typeface="Tahoma" pitchFamily="34" charset="0"/>
              </a:defRPr>
            </a:lvl3pPr>
            <a:lvl4pPr>
              <a:defRPr sz="1100">
                <a:latin typeface="Tahoma" pitchFamily="34" charset="0"/>
                <a:cs typeface="Tahoma" pitchFamily="34" charset="0"/>
              </a:defRPr>
            </a:lvl4pPr>
            <a:lvl5pPr>
              <a:defRPr sz="1100">
                <a:latin typeface="Tahoma" pitchFamily="34" charset="0"/>
                <a:cs typeface="Tahom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7D16F-8AB2-4869-823E-649261BD0938}" type="datetimeFigureOut">
              <a:rPr lang="ko-KR" altLang="en-US" smtClean="0"/>
              <a:pPr/>
              <a:t>2018-04-30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DBE22-03E7-493D-9702-7D2B9878DA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000109"/>
            <a:ext cx="4040188" cy="285751"/>
          </a:xfrm>
        </p:spPr>
        <p:txBody>
          <a:bodyPr anchor="b">
            <a:noAutofit/>
          </a:bodyPr>
          <a:lstStyle>
            <a:lvl1pPr marL="0" indent="0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500174"/>
            <a:ext cx="4040188" cy="4625989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3438" y="1000108"/>
            <a:ext cx="4041775" cy="285752"/>
          </a:xfrm>
        </p:spPr>
        <p:txBody>
          <a:bodyPr anchor="b">
            <a:noAutofit/>
          </a:bodyPr>
          <a:lstStyle>
            <a:lvl1pPr marL="0" indent="0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500174"/>
            <a:ext cx="4041775" cy="4625989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7D16F-8AB2-4869-823E-649261BD0938}" type="datetimeFigureOut">
              <a:rPr lang="ko-KR" altLang="en-US" smtClean="0"/>
              <a:pPr/>
              <a:t>2018-04-30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DBE22-03E7-493D-9702-7D2B9878DA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7D16F-8AB2-4869-823E-649261BD0938}" type="datetimeFigureOut">
              <a:rPr lang="ko-KR" altLang="en-US" smtClean="0"/>
              <a:pPr/>
              <a:t>2018-04-30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DBE22-03E7-493D-9702-7D2B9878DA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7D16F-8AB2-4869-823E-649261BD0938}" type="datetimeFigureOut">
              <a:rPr lang="ko-KR" altLang="en-US" smtClean="0"/>
              <a:pPr/>
              <a:t>2018-04-30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DBE22-03E7-493D-9702-7D2B9878DA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298430"/>
          </a:xfrm>
        </p:spPr>
        <p:txBody>
          <a:bodyPr anchor="b">
            <a:noAutofit/>
          </a:bodyPr>
          <a:lstStyle>
            <a:lvl1pPr algn="l">
              <a:defRPr sz="16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642918"/>
            <a:ext cx="3008313" cy="5483245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7D16F-8AB2-4869-823E-649261BD0938}" type="datetimeFigureOut">
              <a:rPr lang="ko-KR" altLang="en-US" smtClean="0"/>
              <a:pPr/>
              <a:t>2018-04-30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DBE22-03E7-493D-9702-7D2B9878DA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7D16F-8AB2-4869-823E-649261BD0938}" type="datetimeFigureOut">
              <a:rPr lang="ko-KR" altLang="en-US" smtClean="0"/>
              <a:pPr/>
              <a:t>2018-04-30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DBE22-03E7-493D-9702-7D2B9878DA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0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000108"/>
            <a:ext cx="8229600" cy="51435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F7D16F-8AB2-4869-823E-649261BD0938}" type="datetimeFigureOut">
              <a:rPr lang="ko-KR" altLang="en-US" smtClean="0"/>
              <a:pPr/>
              <a:t>2018-04-30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FDBE22-03E7-493D-9702-7D2B9878DA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</p:sldLayoutIdLst>
  <p:txStyles>
    <p:titleStyle>
      <a:lvl1pPr algn="l" defTabSz="914400" rtl="0" eaLnBrk="1" latinLnBrk="1" hangingPunct="1">
        <a:spcBef>
          <a:spcPct val="0"/>
        </a:spcBef>
        <a:buNone/>
        <a:defRPr sz="3200" b="1" kern="1200">
          <a:solidFill>
            <a:schemeClr val="tx1"/>
          </a:solidFill>
          <a:latin typeface="Tahoma" pitchFamily="34" charset="0"/>
          <a:ea typeface="+mj-ea"/>
          <a:cs typeface="Tahoma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1800" b="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1600" b="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400" b="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200" b="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1200" b="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3"/>
          <p:cNvGrpSpPr>
            <a:grpSpLocks/>
          </p:cNvGrpSpPr>
          <p:nvPr/>
        </p:nvGrpSpPr>
        <p:grpSpPr bwMode="auto">
          <a:xfrm>
            <a:off x="723928" y="1857372"/>
            <a:ext cx="7777162" cy="1214438"/>
            <a:chOff x="405" y="709"/>
            <a:chExt cx="4899" cy="765"/>
          </a:xfrm>
        </p:grpSpPr>
        <p:sp>
          <p:nvSpPr>
            <p:cNvPr id="5" name="Rectangle 44"/>
            <p:cNvSpPr>
              <a:spLocks noChangeArrowheads="1"/>
            </p:cNvSpPr>
            <p:nvPr/>
          </p:nvSpPr>
          <p:spPr bwMode="auto">
            <a:xfrm>
              <a:off x="405" y="1035"/>
              <a:ext cx="4899" cy="43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4000" b="1" spc="-150" dirty="0">
                  <a:solidFill>
                    <a:schemeClr val="accent1">
                      <a:lumMod val="75000"/>
                    </a:schemeClr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LAB Ⅱ </a:t>
              </a:r>
              <a:r>
                <a:rPr lang="en-US" altLang="ko-KR" sz="4000" b="1" spc="-150" dirty="0" smtClean="0">
                  <a:solidFill>
                    <a:schemeClr val="accent1">
                      <a:lumMod val="75000"/>
                    </a:schemeClr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Project 1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4000" b="1" spc="-150" dirty="0" smtClean="0">
                  <a:solidFill>
                    <a:schemeClr val="accent1">
                      <a:lumMod val="75000"/>
                    </a:schemeClr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Infix Calculator</a:t>
              </a:r>
              <a:endParaRPr lang="en-US" altLang="ko-KR" sz="4000" b="1" spc="-150" dirty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6" name="Rectangle 45"/>
            <p:cNvSpPr>
              <a:spLocks noChangeArrowheads="1"/>
            </p:cNvSpPr>
            <p:nvPr/>
          </p:nvSpPr>
          <p:spPr bwMode="auto">
            <a:xfrm>
              <a:off x="1791" y="709"/>
              <a:ext cx="2178" cy="45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anchorCtr="1"/>
            <a:lstStyle/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lang="en-US" altLang="ko-KR" sz="3200" b="1" spc="-15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2357454" y="3929066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sz="1400" i="0" dirty="0" smtClean="0">
                <a:solidFill>
                  <a:schemeClr val="tx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Seoul National University</a:t>
            </a:r>
          </a:p>
          <a:p>
            <a:pPr algn="ctr"/>
            <a:r>
              <a:rPr lang="en-US" altLang="ko-KR" sz="1400" i="0" dirty="0" smtClean="0">
                <a:solidFill>
                  <a:schemeClr val="tx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Graphics &amp; </a:t>
            </a:r>
            <a:r>
              <a:rPr lang="en-US" altLang="ko-KR" sz="1400" i="0" smtClean="0">
                <a:solidFill>
                  <a:schemeClr val="tx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Media Lab</a:t>
            </a:r>
            <a:endParaRPr lang="en-US" altLang="ko-KR" sz="1400" i="0" dirty="0" smtClean="0">
              <a:solidFill>
                <a:schemeClr val="tx2">
                  <a:lumMod val="7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5748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Operation Order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6917281"/>
              </p:ext>
            </p:extLst>
          </p:nvPr>
        </p:nvGraphicFramePr>
        <p:xfrm>
          <a:off x="457200" y="1000125"/>
          <a:ext cx="8229600" cy="1844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356480359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3956123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Infix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Postfix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6170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1+2-3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 2 + 3 -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9872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2^3^4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 3 4 ^ ^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21395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2*(1+4)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 1 4 + *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9871252"/>
                  </a:ext>
                </a:extLst>
              </a:tr>
              <a:tr h="2915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(2*3)^4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 3 * 4 ^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2196993"/>
                  </a:ext>
                </a:extLst>
              </a:tr>
            </a:tbl>
          </a:graphicData>
        </a:graphic>
      </p:graphicFrame>
      <p:sp>
        <p:nvSpPr>
          <p:cNvPr id="7" name="내용 개체 틀 2"/>
          <p:cNvSpPr txBox="1">
            <a:spLocks/>
          </p:cNvSpPr>
          <p:nvPr/>
        </p:nvSpPr>
        <p:spPr>
          <a:xfrm>
            <a:off x="457200" y="3058496"/>
            <a:ext cx="8229600" cy="30851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b="0" kern="120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800" b="0" kern="120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b="0" kern="120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400" b="0" kern="120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400" b="0" kern="120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200" dirty="0" smtClean="0">
                <a:ea typeface="굴림" panose="020B0600000101010101" pitchFamily="50" charset="-127"/>
              </a:rPr>
              <a:t>Order of operands</a:t>
            </a:r>
          </a:p>
          <a:p>
            <a:pPr lvl="1"/>
            <a:r>
              <a:rPr lang="en-US" altLang="ko-KR" dirty="0" smtClean="0"/>
              <a:t>Never changed</a:t>
            </a:r>
          </a:p>
          <a:p>
            <a:pPr lvl="1"/>
            <a:endParaRPr lang="en-US" altLang="ko-KR" dirty="0"/>
          </a:p>
          <a:p>
            <a:r>
              <a:rPr lang="en-US" altLang="ko-KR" dirty="0" smtClean="0"/>
              <a:t>Order of operator</a:t>
            </a:r>
          </a:p>
          <a:p>
            <a:pPr lvl="1"/>
            <a:r>
              <a:rPr lang="en-US" altLang="ko-KR" dirty="0" smtClean="0"/>
              <a:t>In some case, it can be changed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060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5335F-CB75-4476-BC7C-3CBFB05FAA51}" type="slidenum">
              <a:rPr lang="en-US" altLang="ko-KR"/>
              <a:pPr/>
              <a:t>11</a:t>
            </a:fld>
            <a:endParaRPr lang="en-US" altLang="ko-KR"/>
          </a:p>
        </p:txBody>
      </p:sp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 anchor="ctr">
            <a:normAutofit fontScale="90000"/>
          </a:bodyPr>
          <a:lstStyle/>
          <a:p>
            <a:r>
              <a:rPr lang="en-US" altLang="ko-KR">
                <a:ea typeface="굴림" panose="020B0600000101010101" pitchFamily="50" charset="-127"/>
              </a:rPr>
              <a:t>Precedence Table</a:t>
            </a:r>
          </a:p>
        </p:txBody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 altLang="ko-KR">
                <a:ea typeface="굴림" panose="020B0600000101010101" pitchFamily="50" charset="-127"/>
              </a:rPr>
              <a:t>Algorithm is implemented by use of a precedence table; associativity can be incorporated into precedences.</a:t>
            </a:r>
          </a:p>
          <a:p>
            <a:r>
              <a:rPr lang="en-US" altLang="ko-KR">
                <a:ea typeface="굴림" panose="020B0600000101010101" pitchFamily="50" charset="-127"/>
              </a:rPr>
              <a:t>Each symbol has two precedences: one as the current symbol, one as the top of operator stack.</a:t>
            </a:r>
          </a:p>
        </p:txBody>
      </p:sp>
    </p:spTree>
    <p:extLst>
      <p:ext uri="{BB962C8B-B14F-4D97-AF65-F5344CB8AC3E}">
        <p14:creationId xmlns:p14="http://schemas.microsoft.com/office/powerpoint/2010/main" val="1543840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Precedence Table</a:t>
            </a:r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6802686"/>
              </p:ext>
            </p:extLst>
          </p:nvPr>
        </p:nvGraphicFramePr>
        <p:xfrm>
          <a:off x="457200" y="1000125"/>
          <a:ext cx="8229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1996282337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875563502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6904554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Symbol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Input symbol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Top of stack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3748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(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1311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5164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^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2795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*,/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1678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+,-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293098"/>
                  </a:ext>
                </a:extLst>
              </a:tr>
            </a:tbl>
          </a:graphicData>
        </a:graphic>
      </p:graphicFrame>
      <p:graphicFrame>
        <p:nvGraphicFramePr>
          <p:cNvPr id="6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9213017"/>
              </p:ext>
            </p:extLst>
          </p:nvPr>
        </p:nvGraphicFramePr>
        <p:xfrm>
          <a:off x="457200" y="3861048"/>
          <a:ext cx="8229600" cy="1844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356480359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3956123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Infix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Postfix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6170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1+2-3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 2 + 3 -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9872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2^3^4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 3 4 ^ ^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21395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2*(1+4)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 1 4 + *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9871252"/>
                  </a:ext>
                </a:extLst>
              </a:tr>
              <a:tr h="2915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(2*3)^4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 3 * 4 ^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21969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2607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FBB29-BBC5-483B-978C-51FE045B0519}" type="slidenum">
              <a:rPr lang="en-US" altLang="ko-KR"/>
              <a:pPr/>
              <a:t>13</a:t>
            </a:fld>
            <a:endParaRPr lang="en-US" altLang="ko-KR"/>
          </a:p>
        </p:txBody>
      </p:sp>
      <p:sp>
        <p:nvSpPr>
          <p:cNvPr id="23552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 anchor="ctr">
            <a:normAutofit fontScale="90000"/>
          </a:bodyPr>
          <a:lstStyle/>
          <a:p>
            <a:r>
              <a:rPr lang="en-US" altLang="ko-KR">
                <a:ea typeface="굴림" panose="020B0600000101010101" pitchFamily="50" charset="-127"/>
              </a:rPr>
              <a:t>Algorithm Summary</a:t>
            </a:r>
          </a:p>
        </p:txBody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 altLang="ko-KR" sz="2200" i="1" dirty="0">
                <a:ea typeface="굴림" panose="020B0600000101010101" pitchFamily="50" charset="-127"/>
              </a:rPr>
              <a:t>Operands</a:t>
            </a:r>
            <a:r>
              <a:rPr lang="en-US" altLang="ko-KR" sz="2200" dirty="0">
                <a:ea typeface="굴림" panose="020B0600000101010101" pitchFamily="50" charset="-127"/>
              </a:rPr>
              <a:t>: Immediately output</a:t>
            </a:r>
            <a:r>
              <a:rPr lang="en-US" altLang="ko-KR" sz="2200" dirty="0" smtClean="0">
                <a:ea typeface="굴림" panose="020B0600000101010101" pitchFamily="50" charset="-127"/>
              </a:rPr>
              <a:t>.</a:t>
            </a:r>
          </a:p>
          <a:p>
            <a:endParaRPr lang="en-US" altLang="ko-KR" sz="2200" dirty="0">
              <a:ea typeface="굴림" panose="020B0600000101010101" pitchFamily="50" charset="-127"/>
            </a:endParaRPr>
          </a:p>
          <a:p>
            <a:r>
              <a:rPr lang="en-US" altLang="ko-KR" sz="2200" i="1" dirty="0" smtClean="0">
                <a:ea typeface="굴림" panose="020B0600000101010101" pitchFamily="50" charset="-127"/>
              </a:rPr>
              <a:t>Operator</a:t>
            </a:r>
            <a:r>
              <a:rPr lang="en-US" altLang="ko-KR" sz="2200" dirty="0">
                <a:ea typeface="굴림" panose="020B0600000101010101" pitchFamily="50" charset="-127"/>
              </a:rPr>
              <a:t>: Pop all stack symbols until we see a symbol of </a:t>
            </a:r>
            <a:r>
              <a:rPr lang="en-US" altLang="ko-KR" sz="2200" dirty="0" smtClean="0">
                <a:ea typeface="굴림" panose="020B0600000101010101" pitchFamily="50" charset="-127"/>
              </a:rPr>
              <a:t>lower precedence. Then </a:t>
            </a:r>
            <a:r>
              <a:rPr lang="en-US" altLang="ko-KR" sz="2200" dirty="0">
                <a:ea typeface="굴림" panose="020B0600000101010101" pitchFamily="50" charset="-127"/>
              </a:rPr>
              <a:t>push the </a:t>
            </a:r>
            <a:r>
              <a:rPr lang="en-US" altLang="ko-KR" sz="2200" dirty="0" smtClean="0">
                <a:ea typeface="굴림" panose="020B0600000101010101" pitchFamily="50" charset="-127"/>
              </a:rPr>
              <a:t>operator to stack</a:t>
            </a:r>
            <a:endParaRPr lang="en-US" altLang="ko-KR" sz="2200" dirty="0">
              <a:ea typeface="굴림" panose="020B0600000101010101" pitchFamily="50" charset="-127"/>
            </a:endParaRPr>
          </a:p>
          <a:p>
            <a:endParaRPr lang="en-US" altLang="ko-KR" sz="2200" i="1" dirty="0" smtClean="0">
              <a:ea typeface="굴림" panose="020B0600000101010101" pitchFamily="50" charset="-127"/>
            </a:endParaRPr>
          </a:p>
          <a:p>
            <a:r>
              <a:rPr lang="en-US" altLang="ko-KR" sz="2200" i="1" dirty="0" smtClean="0">
                <a:ea typeface="굴림" panose="020B0600000101010101" pitchFamily="50" charset="-127"/>
              </a:rPr>
              <a:t>End </a:t>
            </a:r>
            <a:r>
              <a:rPr lang="en-US" altLang="ko-KR" sz="2200" i="1" dirty="0">
                <a:ea typeface="굴림" panose="020B0600000101010101" pitchFamily="50" charset="-127"/>
              </a:rPr>
              <a:t>of input</a:t>
            </a:r>
            <a:r>
              <a:rPr lang="en-US" altLang="ko-KR" sz="2200" dirty="0">
                <a:ea typeface="굴림" panose="020B0600000101010101" pitchFamily="50" charset="-127"/>
              </a:rPr>
              <a:t>: Pop all remaining symbols.</a:t>
            </a:r>
          </a:p>
        </p:txBody>
      </p:sp>
    </p:spTree>
    <p:extLst>
      <p:ext uri="{BB962C8B-B14F-4D97-AF65-F5344CB8AC3E}">
        <p14:creationId xmlns:p14="http://schemas.microsoft.com/office/powerpoint/2010/main" val="2262521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Pseudo-code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57200" y="1052736"/>
            <a:ext cx="620303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dirty="0">
                <a:latin typeface="Arial" panose="020B0604020202020204" pitchFamily="34" charset="0"/>
              </a:rPr>
              <a:t>Stack s;</a:t>
            </a:r>
          </a:p>
          <a:p>
            <a:pPr algn="just"/>
            <a:r>
              <a:rPr lang="en-US" altLang="ko-KR" dirty="0">
                <a:latin typeface="Arial" panose="020B0604020202020204" pitchFamily="34" charset="0"/>
              </a:rPr>
              <a:t>while( not end of input ) {</a:t>
            </a:r>
          </a:p>
          <a:p>
            <a:pPr algn="just"/>
            <a:r>
              <a:rPr lang="en-US" altLang="ko-KR" dirty="0" smtClean="0">
                <a:latin typeface="Arial" panose="020B0604020202020204" pitchFamily="34" charset="0"/>
              </a:rPr>
              <a:t>    c </a:t>
            </a:r>
            <a:r>
              <a:rPr lang="en-US" altLang="ko-KR" dirty="0">
                <a:latin typeface="Arial" panose="020B0604020202020204" pitchFamily="34" charset="0"/>
              </a:rPr>
              <a:t>= next input character;</a:t>
            </a:r>
          </a:p>
          <a:p>
            <a:pPr algn="just"/>
            <a:r>
              <a:rPr lang="en-US" altLang="ko-KR" dirty="0" smtClean="0">
                <a:latin typeface="Arial" panose="020B0604020202020204" pitchFamily="34" charset="0"/>
              </a:rPr>
              <a:t>    if</a:t>
            </a:r>
            <a:r>
              <a:rPr lang="en-US" altLang="ko-KR" dirty="0">
                <a:latin typeface="Arial" panose="020B0604020202020204" pitchFamily="34" charset="0"/>
              </a:rPr>
              <a:t>( c is an operand )</a:t>
            </a:r>
          </a:p>
          <a:p>
            <a:pPr algn="just"/>
            <a:r>
              <a:rPr lang="en-US" altLang="ko-KR" dirty="0" smtClean="0">
                <a:latin typeface="Arial" panose="020B0604020202020204" pitchFamily="34" charset="0"/>
              </a:rPr>
              <a:t>        add </a:t>
            </a:r>
            <a:r>
              <a:rPr lang="en-US" altLang="ko-KR" dirty="0">
                <a:latin typeface="Arial" panose="020B0604020202020204" pitchFamily="34" charset="0"/>
              </a:rPr>
              <a:t>c to postfix string;</a:t>
            </a:r>
          </a:p>
          <a:p>
            <a:pPr algn="just"/>
            <a:r>
              <a:rPr lang="en-US" altLang="ko-KR" dirty="0" smtClean="0">
                <a:latin typeface="Arial" panose="020B0604020202020204" pitchFamily="34" charset="0"/>
              </a:rPr>
              <a:t>    else {</a:t>
            </a:r>
          </a:p>
          <a:p>
            <a:pPr algn="just"/>
            <a:r>
              <a:rPr lang="en-US" altLang="ko-KR" dirty="0" smtClean="0">
                <a:latin typeface="Arial" panose="020B0604020202020204" pitchFamily="34" charset="0"/>
              </a:rPr>
              <a:t>        while( !</a:t>
            </a:r>
            <a:r>
              <a:rPr lang="en-US" altLang="ko-KR" dirty="0" err="1" smtClean="0">
                <a:latin typeface="Arial" panose="020B0604020202020204" pitchFamily="34" charset="0"/>
              </a:rPr>
              <a:t>s.empty</a:t>
            </a:r>
            <a:r>
              <a:rPr lang="en-US" altLang="ko-KR" dirty="0" smtClean="0">
                <a:latin typeface="Arial" panose="020B0604020202020204" pitchFamily="34" charset="0"/>
              </a:rPr>
              <a:t>() &amp;&amp; </a:t>
            </a:r>
            <a:r>
              <a:rPr lang="en-US" altLang="ko-KR" dirty="0" err="1" smtClean="0">
                <a:latin typeface="Arial" panose="020B0604020202020204" pitchFamily="34" charset="0"/>
              </a:rPr>
              <a:t>inputWeight</a:t>
            </a:r>
            <a:r>
              <a:rPr lang="en-US" altLang="ko-KR" dirty="0" smtClean="0">
                <a:latin typeface="Arial" panose="020B0604020202020204" pitchFamily="34" charset="0"/>
              </a:rPr>
              <a:t> &lt;= </a:t>
            </a:r>
            <a:r>
              <a:rPr lang="en-US" altLang="ko-KR" dirty="0" err="1" smtClean="0">
                <a:latin typeface="Arial" panose="020B0604020202020204" pitchFamily="34" charset="0"/>
              </a:rPr>
              <a:t>topWeight</a:t>
            </a:r>
            <a:r>
              <a:rPr lang="en-US" altLang="ko-KR" dirty="0" smtClean="0">
                <a:latin typeface="Arial" panose="020B0604020202020204" pitchFamily="34" charset="0"/>
              </a:rPr>
              <a:t>){</a:t>
            </a:r>
          </a:p>
          <a:p>
            <a:pPr algn="just"/>
            <a:r>
              <a:rPr lang="en-US" altLang="ko-KR" dirty="0" smtClean="0">
                <a:latin typeface="Arial" panose="020B0604020202020204" pitchFamily="34" charset="0"/>
              </a:rPr>
              <a:t>            op </a:t>
            </a:r>
            <a:r>
              <a:rPr lang="en-US" altLang="ko-KR" dirty="0">
                <a:latin typeface="Arial" panose="020B0604020202020204" pitchFamily="34" charset="0"/>
              </a:rPr>
              <a:t>= </a:t>
            </a:r>
            <a:r>
              <a:rPr lang="en-US" altLang="ko-KR" dirty="0" err="1">
                <a:latin typeface="Arial" panose="020B0604020202020204" pitchFamily="34" charset="0"/>
              </a:rPr>
              <a:t>s.pop</a:t>
            </a:r>
            <a:r>
              <a:rPr lang="en-US" altLang="ko-KR" dirty="0">
                <a:latin typeface="Arial" panose="020B0604020202020204" pitchFamily="34" charset="0"/>
              </a:rPr>
              <a:t>();</a:t>
            </a:r>
          </a:p>
          <a:p>
            <a:pPr algn="just"/>
            <a:r>
              <a:rPr lang="en-US" altLang="ko-KR" dirty="0" smtClean="0">
                <a:latin typeface="Arial" panose="020B0604020202020204" pitchFamily="34" charset="0"/>
              </a:rPr>
              <a:t>            add </a:t>
            </a:r>
            <a:r>
              <a:rPr lang="en-US" altLang="ko-KR" dirty="0">
                <a:latin typeface="Arial" panose="020B0604020202020204" pitchFamily="34" charset="0"/>
              </a:rPr>
              <a:t>op to the postfix </a:t>
            </a:r>
            <a:r>
              <a:rPr lang="en-US" altLang="ko-KR" dirty="0" smtClean="0">
                <a:latin typeface="Arial" panose="020B0604020202020204" pitchFamily="34" charset="0"/>
              </a:rPr>
              <a:t>string;</a:t>
            </a:r>
            <a:endParaRPr lang="en-US" altLang="ko-KR" dirty="0">
              <a:latin typeface="Arial" panose="020B0604020202020204" pitchFamily="34" charset="0"/>
            </a:endParaRPr>
          </a:p>
          <a:p>
            <a:pPr algn="just"/>
            <a:r>
              <a:rPr lang="en-US" altLang="ko-KR" dirty="0" smtClean="0">
                <a:latin typeface="Arial" panose="020B0604020202020204" pitchFamily="34" charset="0"/>
              </a:rPr>
              <a:t>        }</a:t>
            </a:r>
          </a:p>
          <a:p>
            <a:pPr algn="just"/>
            <a:r>
              <a:rPr lang="en-US" altLang="ko-KR" dirty="0" smtClean="0">
                <a:latin typeface="Arial" panose="020B0604020202020204" pitchFamily="34" charset="0"/>
              </a:rPr>
              <a:t>        </a:t>
            </a:r>
            <a:r>
              <a:rPr lang="en-US" altLang="ko-KR" dirty="0">
                <a:latin typeface="Arial" panose="020B0604020202020204" pitchFamily="34" charset="0"/>
              </a:rPr>
              <a:t>if(c == </a:t>
            </a:r>
            <a:r>
              <a:rPr lang="en-US" altLang="ko-KR" dirty="0" smtClean="0">
                <a:latin typeface="Arial" panose="020B0604020202020204" pitchFamily="34" charset="0"/>
              </a:rPr>
              <a:t>‘)’ &amp;&amp; </a:t>
            </a:r>
            <a:r>
              <a:rPr lang="en-US" altLang="ko-KR" dirty="0" err="1" smtClean="0">
                <a:latin typeface="Arial" panose="020B0604020202020204" pitchFamily="34" charset="0"/>
              </a:rPr>
              <a:t>s.top</a:t>
            </a:r>
            <a:r>
              <a:rPr lang="en-US" altLang="ko-KR" dirty="0" smtClean="0">
                <a:latin typeface="Arial" panose="020B0604020202020204" pitchFamily="34" charset="0"/>
              </a:rPr>
              <a:t>() == ‘(‘) </a:t>
            </a:r>
          </a:p>
          <a:p>
            <a:pPr algn="just"/>
            <a:r>
              <a:rPr lang="en-US" altLang="ko-KR" dirty="0">
                <a:latin typeface="Arial" panose="020B0604020202020204" pitchFamily="34" charset="0"/>
              </a:rPr>
              <a:t> </a:t>
            </a:r>
            <a:r>
              <a:rPr lang="en-US" altLang="ko-KR" dirty="0" smtClean="0">
                <a:latin typeface="Arial" panose="020B0604020202020204" pitchFamily="34" charset="0"/>
              </a:rPr>
              <a:t>           </a:t>
            </a:r>
            <a:r>
              <a:rPr lang="en-US" altLang="ko-KR" dirty="0" err="1" smtClean="0">
                <a:latin typeface="Arial" panose="020B0604020202020204" pitchFamily="34" charset="0"/>
              </a:rPr>
              <a:t>s.pop</a:t>
            </a:r>
            <a:r>
              <a:rPr lang="en-US" altLang="ko-KR" dirty="0" smtClean="0">
                <a:latin typeface="Arial" panose="020B0604020202020204" pitchFamily="34" charset="0"/>
              </a:rPr>
              <a:t>();</a:t>
            </a:r>
          </a:p>
          <a:p>
            <a:pPr algn="just"/>
            <a:r>
              <a:rPr lang="en-US" altLang="ko-KR" dirty="0">
                <a:latin typeface="Arial" panose="020B0604020202020204" pitchFamily="34" charset="0"/>
              </a:rPr>
              <a:t> </a:t>
            </a:r>
            <a:r>
              <a:rPr lang="en-US" altLang="ko-KR" dirty="0" smtClean="0">
                <a:latin typeface="Arial" panose="020B0604020202020204" pitchFamily="34" charset="0"/>
              </a:rPr>
              <a:t>       else</a:t>
            </a:r>
          </a:p>
          <a:p>
            <a:pPr algn="just"/>
            <a:r>
              <a:rPr lang="en-US" altLang="ko-KR" dirty="0" smtClean="0">
                <a:latin typeface="Arial" panose="020B0604020202020204" pitchFamily="34" charset="0"/>
              </a:rPr>
              <a:t>            </a:t>
            </a:r>
            <a:r>
              <a:rPr lang="en-US" altLang="ko-KR" dirty="0" err="1" smtClean="0">
                <a:latin typeface="Arial" panose="020B0604020202020204" pitchFamily="34" charset="0"/>
              </a:rPr>
              <a:t>s.push</a:t>
            </a:r>
            <a:r>
              <a:rPr lang="en-US" altLang="ko-KR" dirty="0" smtClean="0">
                <a:latin typeface="Arial" panose="020B0604020202020204" pitchFamily="34" charset="0"/>
              </a:rPr>
              <a:t>( c );</a:t>
            </a:r>
          </a:p>
          <a:p>
            <a:pPr algn="just"/>
            <a:r>
              <a:rPr lang="en-US" altLang="ko-KR" dirty="0" smtClean="0">
                <a:latin typeface="Arial" panose="020B0604020202020204" pitchFamily="34" charset="0"/>
              </a:rPr>
              <a:t>    }</a:t>
            </a:r>
          </a:p>
          <a:p>
            <a:pPr algn="just"/>
            <a:r>
              <a:rPr lang="en-US" altLang="ko-KR" dirty="0">
                <a:latin typeface="Arial" panose="020B0604020202020204" pitchFamily="34" charset="0"/>
              </a:rPr>
              <a:t>}</a:t>
            </a:r>
          </a:p>
          <a:p>
            <a:pPr algn="just"/>
            <a:r>
              <a:rPr lang="en-US" altLang="ko-KR" dirty="0" smtClean="0">
                <a:latin typeface="Arial" panose="020B0604020202020204" pitchFamily="34" charset="0"/>
              </a:rPr>
              <a:t>while</a:t>
            </a:r>
            <a:r>
              <a:rPr lang="en-US" altLang="ko-KR" dirty="0">
                <a:latin typeface="Arial" panose="020B0604020202020204" pitchFamily="34" charset="0"/>
              </a:rPr>
              <a:t>( !</a:t>
            </a:r>
            <a:r>
              <a:rPr lang="en-US" altLang="ko-KR" dirty="0" err="1">
                <a:latin typeface="Arial" panose="020B0604020202020204" pitchFamily="34" charset="0"/>
              </a:rPr>
              <a:t>s.empty</a:t>
            </a:r>
            <a:r>
              <a:rPr lang="en-US" altLang="ko-KR" dirty="0">
                <a:latin typeface="Arial" panose="020B0604020202020204" pitchFamily="34" charset="0"/>
              </a:rPr>
              <a:t>() ) {</a:t>
            </a:r>
          </a:p>
          <a:p>
            <a:pPr algn="just"/>
            <a:r>
              <a:rPr lang="en-US" altLang="ko-KR" dirty="0" smtClean="0">
                <a:latin typeface="Arial" panose="020B0604020202020204" pitchFamily="34" charset="0"/>
              </a:rPr>
              <a:t>    op </a:t>
            </a:r>
            <a:r>
              <a:rPr lang="en-US" altLang="ko-KR" dirty="0">
                <a:latin typeface="Arial" panose="020B0604020202020204" pitchFamily="34" charset="0"/>
              </a:rPr>
              <a:t>= </a:t>
            </a:r>
            <a:r>
              <a:rPr lang="en-US" altLang="ko-KR" dirty="0" err="1">
                <a:latin typeface="Arial" panose="020B0604020202020204" pitchFamily="34" charset="0"/>
              </a:rPr>
              <a:t>s.pop</a:t>
            </a:r>
            <a:r>
              <a:rPr lang="en-US" altLang="ko-KR" dirty="0">
                <a:latin typeface="Arial" panose="020B0604020202020204" pitchFamily="34" charset="0"/>
              </a:rPr>
              <a:t>();</a:t>
            </a:r>
          </a:p>
          <a:p>
            <a:pPr algn="just"/>
            <a:r>
              <a:rPr lang="en-US" altLang="ko-KR" dirty="0" smtClean="0">
                <a:latin typeface="Arial" panose="020B0604020202020204" pitchFamily="34" charset="0"/>
              </a:rPr>
              <a:t>    add </a:t>
            </a:r>
            <a:r>
              <a:rPr lang="en-US" altLang="ko-KR" dirty="0">
                <a:latin typeface="Arial" panose="020B0604020202020204" pitchFamily="34" charset="0"/>
              </a:rPr>
              <a:t>op to postfix string;</a:t>
            </a:r>
          </a:p>
          <a:p>
            <a:pPr algn="just"/>
            <a:r>
              <a:rPr lang="en-US" altLang="ko-KR" dirty="0" smtClean="0">
                <a:latin typeface="Arial" panose="020B0604020202020204" pitchFamily="34" charset="0"/>
              </a:rPr>
              <a:t>}</a:t>
            </a:r>
            <a:endParaRPr lang="en-US" altLang="ko-KR" b="0" i="0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9430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59417-4ADD-4D88-9E40-A0C0D7958C3E}" type="slidenum">
              <a:rPr lang="en-US" altLang="ko-KR"/>
              <a:pPr/>
              <a:t>15</a:t>
            </a:fld>
            <a:endParaRPr lang="en-US" altLang="ko-KR"/>
          </a:p>
        </p:txBody>
      </p:sp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 anchor="ctr">
            <a:normAutofit fontScale="90000"/>
          </a:bodyPr>
          <a:lstStyle/>
          <a:p>
            <a:r>
              <a:rPr lang="en-US" altLang="ko-KR" dirty="0">
                <a:ea typeface="굴림" panose="020B0600000101010101" pitchFamily="50" charset="-127"/>
              </a:rPr>
              <a:t>Example</a:t>
            </a:r>
          </a:p>
        </p:txBody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075" tIns="46038" rIns="92075" bIns="46038"/>
          <a:lstStyle/>
          <a:p>
            <a:pPr>
              <a:buFont typeface="Wingdings" panose="05000000000000000000" pitchFamily="2" charset="2"/>
              <a:buNone/>
            </a:pPr>
            <a:r>
              <a:rPr lang="en-US" altLang="ko-KR" dirty="0">
                <a:ea typeface="굴림" panose="020B0600000101010101" pitchFamily="50" charset="-127"/>
              </a:rPr>
              <a:t> </a:t>
            </a:r>
          </a:p>
        </p:txBody>
      </p:sp>
      <p:sp>
        <p:nvSpPr>
          <p:cNvPr id="225449" name="Rectangle 169"/>
          <p:cNvSpPr>
            <a:spLocks noChangeArrowheads="1"/>
          </p:cNvSpPr>
          <p:nvPr/>
        </p:nvSpPr>
        <p:spPr bwMode="auto">
          <a:xfrm>
            <a:off x="1763787" y="2350649"/>
            <a:ext cx="6624637" cy="831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kumimoji="1" lang="en-US" altLang="ko-KR" sz="2400" i="1" dirty="0">
                <a:latin typeface="Times New Roman" panose="02020603050405020304" pitchFamily="18" charset="0"/>
              </a:rPr>
              <a:t>Infix</a:t>
            </a:r>
            <a:r>
              <a:rPr kumimoji="1" lang="en-US" altLang="ko-KR" sz="2400" dirty="0">
                <a:latin typeface="Times New Roman" panose="02020603050405020304" pitchFamily="18" charset="0"/>
              </a:rPr>
              <a:t>:     </a:t>
            </a:r>
            <a:r>
              <a:rPr kumimoji="1" lang="en-US" altLang="ko-KR" sz="2400" dirty="0">
                <a:latin typeface="Courier New" panose="02070309020205020404" pitchFamily="49" charset="0"/>
              </a:rPr>
              <a:t>1-2^3^3-(4+5*6)*</a:t>
            </a:r>
            <a:r>
              <a:rPr kumimoji="1" lang="en-US" altLang="ko-KR" sz="2400" dirty="0" smtClean="0">
                <a:latin typeface="Courier New" panose="02070309020205020404" pitchFamily="49" charset="0"/>
              </a:rPr>
              <a:t>7</a:t>
            </a:r>
          </a:p>
          <a:p>
            <a:pPr eaLnBrk="0" hangingPunct="0"/>
            <a:r>
              <a:rPr kumimoji="1" lang="en-US" altLang="ko-KR" sz="2400" i="1" dirty="0" smtClean="0">
                <a:latin typeface="Times New Roman" panose="02020603050405020304" pitchFamily="18" charset="0"/>
              </a:rPr>
              <a:t>Postfix</a:t>
            </a:r>
            <a:r>
              <a:rPr kumimoji="1" lang="en-US" altLang="ko-KR" sz="2400" dirty="0" smtClean="0">
                <a:latin typeface="Times New Roman" panose="02020603050405020304" pitchFamily="18" charset="0"/>
              </a:rPr>
              <a:t>:</a:t>
            </a:r>
            <a:endParaRPr kumimoji="1" lang="en-US" altLang="ko-KR" sz="2400" dirty="0">
              <a:latin typeface="Courier New" panose="02070309020205020404" pitchFamily="49" charset="0"/>
            </a:endParaRPr>
          </a:p>
        </p:txBody>
      </p:sp>
      <p:cxnSp>
        <p:nvCxnSpPr>
          <p:cNvPr id="3" name="직선 화살표 연결선 2"/>
          <p:cNvCxnSpPr/>
          <p:nvPr/>
        </p:nvCxnSpPr>
        <p:spPr>
          <a:xfrm flipH="1">
            <a:off x="2957635" y="2060848"/>
            <a:ext cx="7094" cy="28980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5" name="Group 8"/>
          <p:cNvGrpSpPr>
            <a:grpSpLocks/>
          </p:cNvGrpSpPr>
          <p:nvPr/>
        </p:nvGrpSpPr>
        <p:grpSpPr bwMode="auto">
          <a:xfrm>
            <a:off x="898302" y="3963963"/>
            <a:ext cx="457200" cy="1265237"/>
            <a:chOff x="432" y="1392"/>
            <a:chExt cx="288" cy="797"/>
          </a:xfrm>
        </p:grpSpPr>
        <p:sp>
          <p:nvSpPr>
            <p:cNvPr id="226" name="Line 9"/>
            <p:cNvSpPr>
              <a:spLocks noChangeShapeType="1"/>
            </p:cNvSpPr>
            <p:nvPr/>
          </p:nvSpPr>
          <p:spPr bwMode="auto">
            <a:xfrm>
              <a:off x="432" y="1392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7" name="Line 10"/>
            <p:cNvSpPr>
              <a:spLocks noChangeShapeType="1"/>
            </p:cNvSpPr>
            <p:nvPr/>
          </p:nvSpPr>
          <p:spPr bwMode="auto">
            <a:xfrm>
              <a:off x="432" y="1968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8" name="Line 11"/>
            <p:cNvSpPr>
              <a:spLocks noChangeShapeType="1"/>
            </p:cNvSpPr>
            <p:nvPr/>
          </p:nvSpPr>
          <p:spPr bwMode="auto">
            <a:xfrm flipV="1">
              <a:off x="720" y="1392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9" name="Rectangle 12"/>
            <p:cNvSpPr>
              <a:spLocks noChangeArrowheads="1"/>
            </p:cNvSpPr>
            <p:nvPr/>
          </p:nvSpPr>
          <p:spPr bwMode="auto">
            <a:xfrm>
              <a:off x="470" y="1939"/>
              <a:ext cx="2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kumimoji="1" lang="en-US" altLang="ko-KR">
                  <a:latin typeface="Courier New" panose="02070309020205020404" pitchFamily="49" charset="0"/>
                </a:rPr>
                <a:t>1</a:t>
              </a:r>
            </a:p>
          </p:txBody>
        </p:sp>
        <p:sp>
          <p:nvSpPr>
            <p:cNvPr id="230" name="Rectangle 13"/>
            <p:cNvSpPr>
              <a:spLocks noChangeArrowheads="1"/>
            </p:cNvSpPr>
            <p:nvPr/>
          </p:nvSpPr>
          <p:spPr bwMode="auto">
            <a:xfrm>
              <a:off x="470" y="1747"/>
              <a:ext cx="15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1" name="Rectangle 14"/>
            <p:cNvSpPr>
              <a:spLocks noChangeArrowheads="1"/>
            </p:cNvSpPr>
            <p:nvPr/>
          </p:nvSpPr>
          <p:spPr bwMode="auto">
            <a:xfrm>
              <a:off x="470" y="1603"/>
              <a:ext cx="15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2" name="Rectangle 15"/>
            <p:cNvSpPr>
              <a:spLocks noChangeArrowheads="1"/>
            </p:cNvSpPr>
            <p:nvPr/>
          </p:nvSpPr>
          <p:spPr bwMode="auto">
            <a:xfrm>
              <a:off x="470" y="1459"/>
              <a:ext cx="15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74" name="Group 16"/>
          <p:cNvGrpSpPr>
            <a:grpSpLocks/>
          </p:cNvGrpSpPr>
          <p:nvPr/>
        </p:nvGrpSpPr>
        <p:grpSpPr bwMode="auto">
          <a:xfrm>
            <a:off x="2041302" y="3963963"/>
            <a:ext cx="701675" cy="1265237"/>
            <a:chOff x="1152" y="1392"/>
            <a:chExt cx="442" cy="797"/>
          </a:xfrm>
        </p:grpSpPr>
        <p:sp>
          <p:nvSpPr>
            <p:cNvPr id="215" name="Rectangle 17"/>
            <p:cNvSpPr>
              <a:spLocks noChangeArrowheads="1"/>
            </p:cNvSpPr>
            <p:nvPr/>
          </p:nvSpPr>
          <p:spPr bwMode="auto">
            <a:xfrm>
              <a:off x="1478" y="1555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216" name="Group 18"/>
            <p:cNvGrpSpPr>
              <a:grpSpLocks/>
            </p:cNvGrpSpPr>
            <p:nvPr/>
          </p:nvGrpSpPr>
          <p:grpSpPr bwMode="auto">
            <a:xfrm>
              <a:off x="1152" y="1392"/>
              <a:ext cx="288" cy="797"/>
              <a:chOff x="1152" y="1392"/>
              <a:chExt cx="288" cy="797"/>
            </a:xfrm>
          </p:grpSpPr>
          <p:sp>
            <p:nvSpPr>
              <p:cNvPr id="217" name="Line 19"/>
              <p:cNvSpPr>
                <a:spLocks noChangeShapeType="1"/>
              </p:cNvSpPr>
              <p:nvPr/>
            </p:nvSpPr>
            <p:spPr bwMode="auto">
              <a:xfrm>
                <a:off x="1152" y="1392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18" name="Line 20"/>
              <p:cNvSpPr>
                <a:spLocks noChangeShapeType="1"/>
              </p:cNvSpPr>
              <p:nvPr/>
            </p:nvSpPr>
            <p:spPr bwMode="auto">
              <a:xfrm>
                <a:off x="1152" y="1968"/>
                <a:ext cx="2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19" name="Line 21"/>
              <p:cNvSpPr>
                <a:spLocks noChangeShapeType="1"/>
              </p:cNvSpPr>
              <p:nvPr/>
            </p:nvSpPr>
            <p:spPr bwMode="auto">
              <a:xfrm flipV="1">
                <a:off x="1440" y="1392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20" name="Rectangle 22"/>
              <p:cNvSpPr>
                <a:spLocks noChangeArrowheads="1"/>
              </p:cNvSpPr>
              <p:nvPr/>
            </p:nvSpPr>
            <p:spPr bwMode="auto">
              <a:xfrm>
                <a:off x="1190" y="1939"/>
                <a:ext cx="21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kumimoji="1" lang="en-US" altLang="ko-KR">
                    <a:latin typeface="Courier New" panose="02070309020205020404" pitchFamily="49" charset="0"/>
                  </a:rPr>
                  <a:t>-</a:t>
                </a:r>
              </a:p>
            </p:txBody>
          </p:sp>
          <p:sp>
            <p:nvSpPr>
              <p:cNvPr id="222" name="Rectangle 24"/>
              <p:cNvSpPr>
                <a:spLocks noChangeArrowheads="1"/>
              </p:cNvSpPr>
              <p:nvPr/>
            </p:nvSpPr>
            <p:spPr bwMode="auto">
              <a:xfrm>
                <a:off x="1190" y="1603"/>
                <a:ext cx="15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23" name="Rectangle 25"/>
              <p:cNvSpPr>
                <a:spLocks noChangeArrowheads="1"/>
              </p:cNvSpPr>
              <p:nvPr/>
            </p:nvSpPr>
            <p:spPr bwMode="auto">
              <a:xfrm>
                <a:off x="1190" y="1459"/>
                <a:ext cx="15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</p:grpSp>
      <p:grpSp>
        <p:nvGrpSpPr>
          <p:cNvPr id="207" name="Group 28"/>
          <p:cNvGrpSpPr>
            <a:grpSpLocks/>
          </p:cNvGrpSpPr>
          <p:nvPr/>
        </p:nvGrpSpPr>
        <p:grpSpPr bwMode="auto">
          <a:xfrm>
            <a:off x="3184302" y="3963963"/>
            <a:ext cx="457200" cy="1265237"/>
            <a:chOff x="1872" y="1392"/>
            <a:chExt cx="288" cy="797"/>
          </a:xfrm>
        </p:grpSpPr>
        <p:sp>
          <p:nvSpPr>
            <p:cNvPr id="208" name="Line 29"/>
            <p:cNvSpPr>
              <a:spLocks noChangeShapeType="1"/>
            </p:cNvSpPr>
            <p:nvPr/>
          </p:nvSpPr>
          <p:spPr bwMode="auto">
            <a:xfrm>
              <a:off x="1872" y="1392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9" name="Line 30"/>
            <p:cNvSpPr>
              <a:spLocks noChangeShapeType="1"/>
            </p:cNvSpPr>
            <p:nvPr/>
          </p:nvSpPr>
          <p:spPr bwMode="auto">
            <a:xfrm>
              <a:off x="1872" y="1968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10" name="Line 31"/>
            <p:cNvSpPr>
              <a:spLocks noChangeShapeType="1"/>
            </p:cNvSpPr>
            <p:nvPr/>
          </p:nvSpPr>
          <p:spPr bwMode="auto">
            <a:xfrm flipV="1">
              <a:off x="2160" y="1392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11" name="Rectangle 32"/>
            <p:cNvSpPr>
              <a:spLocks noChangeArrowheads="1"/>
            </p:cNvSpPr>
            <p:nvPr/>
          </p:nvSpPr>
          <p:spPr bwMode="auto">
            <a:xfrm>
              <a:off x="1910" y="1939"/>
              <a:ext cx="2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kumimoji="1" lang="en-US" altLang="ko-KR">
                  <a:latin typeface="Courier New" panose="02070309020205020404" pitchFamily="49" charset="0"/>
                </a:rPr>
                <a:t>2</a:t>
              </a:r>
            </a:p>
          </p:txBody>
        </p:sp>
        <p:sp>
          <p:nvSpPr>
            <p:cNvPr id="212" name="Rectangle 33"/>
            <p:cNvSpPr>
              <a:spLocks noChangeArrowheads="1"/>
            </p:cNvSpPr>
            <p:nvPr/>
          </p:nvSpPr>
          <p:spPr bwMode="auto">
            <a:xfrm>
              <a:off x="1910" y="1747"/>
              <a:ext cx="15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hangingPunct="0"/>
              <a:r>
                <a:rPr kumimoji="1" lang="en-US" altLang="ko-KR">
                  <a:latin typeface="Courier New" panose="02070309020205020404" pitchFamily="49" charset="0"/>
                </a:rPr>
                <a:t>-</a:t>
              </a:r>
            </a:p>
          </p:txBody>
        </p:sp>
        <p:sp>
          <p:nvSpPr>
            <p:cNvPr id="213" name="Rectangle 34"/>
            <p:cNvSpPr>
              <a:spLocks noChangeArrowheads="1"/>
            </p:cNvSpPr>
            <p:nvPr/>
          </p:nvSpPr>
          <p:spPr bwMode="auto">
            <a:xfrm>
              <a:off x="1910" y="1603"/>
              <a:ext cx="15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14" name="Rectangle 35"/>
            <p:cNvSpPr>
              <a:spLocks noChangeArrowheads="1"/>
            </p:cNvSpPr>
            <p:nvPr/>
          </p:nvSpPr>
          <p:spPr bwMode="auto">
            <a:xfrm>
              <a:off x="1910" y="1459"/>
              <a:ext cx="15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76" name="Group 36"/>
          <p:cNvGrpSpPr>
            <a:grpSpLocks/>
          </p:cNvGrpSpPr>
          <p:nvPr/>
        </p:nvGrpSpPr>
        <p:grpSpPr bwMode="auto">
          <a:xfrm>
            <a:off x="4479702" y="3963963"/>
            <a:ext cx="701675" cy="1265237"/>
            <a:chOff x="2688" y="1392"/>
            <a:chExt cx="442" cy="797"/>
          </a:xfrm>
        </p:grpSpPr>
        <p:sp>
          <p:nvSpPr>
            <p:cNvPr id="197" name="Rectangle 37"/>
            <p:cNvSpPr>
              <a:spLocks noChangeArrowheads="1"/>
            </p:cNvSpPr>
            <p:nvPr/>
          </p:nvSpPr>
          <p:spPr bwMode="auto">
            <a:xfrm>
              <a:off x="3014" y="1555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198" name="Group 38"/>
            <p:cNvGrpSpPr>
              <a:grpSpLocks/>
            </p:cNvGrpSpPr>
            <p:nvPr/>
          </p:nvGrpSpPr>
          <p:grpSpPr bwMode="auto">
            <a:xfrm>
              <a:off x="2688" y="1392"/>
              <a:ext cx="288" cy="797"/>
              <a:chOff x="2688" y="1392"/>
              <a:chExt cx="288" cy="797"/>
            </a:xfrm>
          </p:grpSpPr>
          <p:sp>
            <p:nvSpPr>
              <p:cNvPr id="199" name="Line 39"/>
              <p:cNvSpPr>
                <a:spLocks noChangeShapeType="1"/>
              </p:cNvSpPr>
              <p:nvPr/>
            </p:nvSpPr>
            <p:spPr bwMode="auto">
              <a:xfrm>
                <a:off x="2688" y="1392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00" name="Line 40"/>
              <p:cNvSpPr>
                <a:spLocks noChangeShapeType="1"/>
              </p:cNvSpPr>
              <p:nvPr/>
            </p:nvSpPr>
            <p:spPr bwMode="auto">
              <a:xfrm>
                <a:off x="2688" y="1968"/>
                <a:ext cx="2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01" name="Line 41"/>
              <p:cNvSpPr>
                <a:spLocks noChangeShapeType="1"/>
              </p:cNvSpPr>
              <p:nvPr/>
            </p:nvSpPr>
            <p:spPr bwMode="auto">
              <a:xfrm flipV="1">
                <a:off x="2976" y="1392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02" name="Rectangle 42"/>
              <p:cNvSpPr>
                <a:spLocks noChangeArrowheads="1"/>
              </p:cNvSpPr>
              <p:nvPr/>
            </p:nvSpPr>
            <p:spPr bwMode="auto">
              <a:xfrm>
                <a:off x="2726" y="1939"/>
                <a:ext cx="21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kumimoji="1" lang="en-US" altLang="ko-KR">
                    <a:latin typeface="Courier New" panose="02070309020205020404" pitchFamily="49" charset="0"/>
                  </a:rPr>
                  <a:t>^</a:t>
                </a:r>
              </a:p>
            </p:txBody>
          </p:sp>
          <p:sp>
            <p:nvSpPr>
              <p:cNvPr id="203" name="Rectangle 43"/>
              <p:cNvSpPr>
                <a:spLocks noChangeArrowheads="1"/>
              </p:cNvSpPr>
              <p:nvPr/>
            </p:nvSpPr>
            <p:spPr bwMode="auto">
              <a:xfrm>
                <a:off x="2726" y="1747"/>
                <a:ext cx="15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eaLnBrk="0" hangingPunct="0"/>
                <a:r>
                  <a:rPr kumimoji="1" lang="en-US" altLang="ko-KR">
                    <a:latin typeface="Courier New" panose="02070309020205020404" pitchFamily="49" charset="0"/>
                  </a:rPr>
                  <a:t>-</a:t>
                </a:r>
              </a:p>
            </p:txBody>
          </p:sp>
          <p:sp>
            <p:nvSpPr>
              <p:cNvPr id="205" name="Rectangle 45"/>
              <p:cNvSpPr>
                <a:spLocks noChangeArrowheads="1"/>
              </p:cNvSpPr>
              <p:nvPr/>
            </p:nvSpPr>
            <p:spPr bwMode="auto">
              <a:xfrm>
                <a:off x="2726" y="1459"/>
                <a:ext cx="15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</p:grpSp>
      <p:grpSp>
        <p:nvGrpSpPr>
          <p:cNvPr id="189" name="Group 48"/>
          <p:cNvGrpSpPr>
            <a:grpSpLocks/>
          </p:cNvGrpSpPr>
          <p:nvPr/>
        </p:nvGrpSpPr>
        <p:grpSpPr bwMode="auto">
          <a:xfrm>
            <a:off x="5775102" y="3963963"/>
            <a:ext cx="457200" cy="1265237"/>
            <a:chOff x="3504" y="1392"/>
            <a:chExt cx="288" cy="797"/>
          </a:xfrm>
        </p:grpSpPr>
        <p:sp>
          <p:nvSpPr>
            <p:cNvPr id="190" name="Line 49"/>
            <p:cNvSpPr>
              <a:spLocks noChangeShapeType="1"/>
            </p:cNvSpPr>
            <p:nvPr/>
          </p:nvSpPr>
          <p:spPr bwMode="auto">
            <a:xfrm>
              <a:off x="3504" y="1392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1" name="Line 50"/>
            <p:cNvSpPr>
              <a:spLocks noChangeShapeType="1"/>
            </p:cNvSpPr>
            <p:nvPr/>
          </p:nvSpPr>
          <p:spPr bwMode="auto">
            <a:xfrm>
              <a:off x="3504" y="1968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2" name="Line 51"/>
            <p:cNvSpPr>
              <a:spLocks noChangeShapeType="1"/>
            </p:cNvSpPr>
            <p:nvPr/>
          </p:nvSpPr>
          <p:spPr bwMode="auto">
            <a:xfrm flipV="1">
              <a:off x="3792" y="1392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3" name="Rectangle 52"/>
            <p:cNvSpPr>
              <a:spLocks noChangeArrowheads="1"/>
            </p:cNvSpPr>
            <p:nvPr/>
          </p:nvSpPr>
          <p:spPr bwMode="auto">
            <a:xfrm>
              <a:off x="3542" y="1939"/>
              <a:ext cx="2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kumimoji="1" lang="en-US" altLang="ko-KR">
                  <a:latin typeface="Courier New" panose="02070309020205020404" pitchFamily="49" charset="0"/>
                </a:rPr>
                <a:t>3</a:t>
              </a:r>
            </a:p>
          </p:txBody>
        </p:sp>
        <p:sp>
          <p:nvSpPr>
            <p:cNvPr id="194" name="Rectangle 53"/>
            <p:cNvSpPr>
              <a:spLocks noChangeArrowheads="1"/>
            </p:cNvSpPr>
            <p:nvPr/>
          </p:nvSpPr>
          <p:spPr bwMode="auto">
            <a:xfrm>
              <a:off x="3542" y="1747"/>
              <a:ext cx="15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hangingPunct="0"/>
              <a:r>
                <a:rPr kumimoji="1" lang="en-US" altLang="ko-KR">
                  <a:latin typeface="Courier New" panose="02070309020205020404" pitchFamily="49" charset="0"/>
                </a:rPr>
                <a:t>-</a:t>
              </a:r>
            </a:p>
          </p:txBody>
        </p:sp>
        <p:sp>
          <p:nvSpPr>
            <p:cNvPr id="195" name="Rectangle 54"/>
            <p:cNvSpPr>
              <a:spLocks noChangeArrowheads="1"/>
            </p:cNvSpPr>
            <p:nvPr/>
          </p:nvSpPr>
          <p:spPr bwMode="auto">
            <a:xfrm>
              <a:off x="3542" y="1603"/>
              <a:ext cx="15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hangingPunct="0"/>
              <a:r>
                <a:rPr kumimoji="1" lang="en-US" altLang="ko-KR">
                  <a:latin typeface="Times New Roman" panose="02020603050405020304" pitchFamily="18" charset="0"/>
                </a:rPr>
                <a:t>^</a:t>
              </a:r>
            </a:p>
          </p:txBody>
        </p:sp>
        <p:sp>
          <p:nvSpPr>
            <p:cNvPr id="196" name="Rectangle 55"/>
            <p:cNvSpPr>
              <a:spLocks noChangeArrowheads="1"/>
            </p:cNvSpPr>
            <p:nvPr/>
          </p:nvSpPr>
          <p:spPr bwMode="auto">
            <a:xfrm>
              <a:off x="3542" y="1459"/>
              <a:ext cx="15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78" name="Group 56"/>
          <p:cNvGrpSpPr>
            <a:grpSpLocks/>
          </p:cNvGrpSpPr>
          <p:nvPr/>
        </p:nvGrpSpPr>
        <p:grpSpPr bwMode="auto">
          <a:xfrm>
            <a:off x="7070502" y="3963963"/>
            <a:ext cx="701675" cy="1265237"/>
            <a:chOff x="4320" y="1392"/>
            <a:chExt cx="442" cy="797"/>
          </a:xfrm>
        </p:grpSpPr>
        <p:sp>
          <p:nvSpPr>
            <p:cNvPr id="179" name="Rectangle 57"/>
            <p:cNvSpPr>
              <a:spLocks noChangeArrowheads="1"/>
            </p:cNvSpPr>
            <p:nvPr/>
          </p:nvSpPr>
          <p:spPr bwMode="auto">
            <a:xfrm>
              <a:off x="4646" y="1555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180" name="Group 58"/>
            <p:cNvGrpSpPr>
              <a:grpSpLocks/>
            </p:cNvGrpSpPr>
            <p:nvPr/>
          </p:nvGrpSpPr>
          <p:grpSpPr bwMode="auto">
            <a:xfrm>
              <a:off x="4320" y="1392"/>
              <a:ext cx="288" cy="797"/>
              <a:chOff x="4320" y="1392"/>
              <a:chExt cx="288" cy="797"/>
            </a:xfrm>
          </p:grpSpPr>
          <p:sp>
            <p:nvSpPr>
              <p:cNvPr id="181" name="Line 59"/>
              <p:cNvSpPr>
                <a:spLocks noChangeShapeType="1"/>
              </p:cNvSpPr>
              <p:nvPr/>
            </p:nvSpPr>
            <p:spPr bwMode="auto">
              <a:xfrm>
                <a:off x="4320" y="1392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2" name="Line 60"/>
              <p:cNvSpPr>
                <a:spLocks noChangeShapeType="1"/>
              </p:cNvSpPr>
              <p:nvPr/>
            </p:nvSpPr>
            <p:spPr bwMode="auto">
              <a:xfrm>
                <a:off x="4320" y="1968"/>
                <a:ext cx="2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3" name="Line 61"/>
              <p:cNvSpPr>
                <a:spLocks noChangeShapeType="1"/>
              </p:cNvSpPr>
              <p:nvPr/>
            </p:nvSpPr>
            <p:spPr bwMode="auto">
              <a:xfrm flipV="1">
                <a:off x="4608" y="1392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4" name="Rectangle 62"/>
              <p:cNvSpPr>
                <a:spLocks noChangeArrowheads="1"/>
              </p:cNvSpPr>
              <p:nvPr/>
            </p:nvSpPr>
            <p:spPr bwMode="auto">
              <a:xfrm>
                <a:off x="4358" y="1939"/>
                <a:ext cx="21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kumimoji="1" lang="en-US" altLang="ko-KR">
                    <a:latin typeface="Courier New" panose="02070309020205020404" pitchFamily="49" charset="0"/>
                  </a:rPr>
                  <a:t>^</a:t>
                </a:r>
              </a:p>
            </p:txBody>
          </p:sp>
          <p:sp>
            <p:nvSpPr>
              <p:cNvPr id="185" name="Rectangle 63"/>
              <p:cNvSpPr>
                <a:spLocks noChangeArrowheads="1"/>
              </p:cNvSpPr>
              <p:nvPr/>
            </p:nvSpPr>
            <p:spPr bwMode="auto">
              <a:xfrm>
                <a:off x="4358" y="1747"/>
                <a:ext cx="15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eaLnBrk="0" hangingPunct="0"/>
                <a:r>
                  <a:rPr kumimoji="1" lang="en-US" altLang="ko-KR">
                    <a:latin typeface="Courier New" panose="02070309020205020404" pitchFamily="49" charset="0"/>
                  </a:rPr>
                  <a:t>-</a:t>
                </a:r>
              </a:p>
            </p:txBody>
          </p:sp>
          <p:sp>
            <p:nvSpPr>
              <p:cNvPr id="186" name="Rectangle 64"/>
              <p:cNvSpPr>
                <a:spLocks noChangeArrowheads="1"/>
              </p:cNvSpPr>
              <p:nvPr/>
            </p:nvSpPr>
            <p:spPr bwMode="auto">
              <a:xfrm>
                <a:off x="4358" y="1603"/>
                <a:ext cx="15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eaLnBrk="0" hangingPunct="0"/>
                <a:r>
                  <a:rPr kumimoji="1" lang="en-US" altLang="ko-KR">
                    <a:latin typeface="Times New Roman" panose="02020603050405020304" pitchFamily="18" charset="0"/>
                  </a:rPr>
                  <a:t>^</a:t>
                </a:r>
              </a:p>
            </p:txBody>
          </p:sp>
        </p:grpSp>
      </p:grpSp>
      <p:sp>
        <p:nvSpPr>
          <p:cNvPr id="4" name="TextBox 3"/>
          <p:cNvSpPr txBox="1"/>
          <p:nvPr/>
        </p:nvSpPr>
        <p:spPr>
          <a:xfrm>
            <a:off x="898165" y="3501047"/>
            <a:ext cx="1731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Operator stack</a:t>
            </a:r>
            <a:endParaRPr lang="ko-KR" altLang="en-US" dirty="0"/>
          </a:p>
        </p:txBody>
      </p:sp>
      <p:sp>
        <p:nvSpPr>
          <p:cNvPr id="234" name="Rectangle 7"/>
          <p:cNvSpPr>
            <a:spLocks noChangeArrowheads="1"/>
          </p:cNvSpPr>
          <p:nvPr/>
        </p:nvSpPr>
        <p:spPr bwMode="auto">
          <a:xfrm>
            <a:off x="2796454" y="2789515"/>
            <a:ext cx="336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1" lang="en-US" altLang="ko-KR" b="1" dirty="0">
                <a:latin typeface="Courier New" panose="02070309020205020404" pitchFamily="49" charset="0"/>
              </a:rPr>
              <a:t>1</a:t>
            </a:r>
          </a:p>
        </p:txBody>
      </p:sp>
      <p:sp>
        <p:nvSpPr>
          <p:cNvPr id="235" name="Rectangle 27"/>
          <p:cNvSpPr>
            <a:spLocks noChangeArrowheads="1"/>
          </p:cNvSpPr>
          <p:nvPr/>
        </p:nvSpPr>
        <p:spPr bwMode="auto">
          <a:xfrm>
            <a:off x="3055519" y="2802255"/>
            <a:ext cx="336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1" lang="en-US" altLang="ko-KR" b="1" dirty="0">
                <a:latin typeface="Courier New" panose="02070309020205020404" pitchFamily="49" charset="0"/>
              </a:rPr>
              <a:t>2</a:t>
            </a:r>
          </a:p>
        </p:txBody>
      </p:sp>
      <p:sp>
        <p:nvSpPr>
          <p:cNvPr id="236" name="Rectangle 47"/>
          <p:cNvSpPr>
            <a:spLocks noChangeArrowheads="1"/>
          </p:cNvSpPr>
          <p:nvPr/>
        </p:nvSpPr>
        <p:spPr bwMode="auto">
          <a:xfrm>
            <a:off x="3298573" y="2795127"/>
            <a:ext cx="336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1" lang="en-US" altLang="ko-KR" b="1" dirty="0">
                <a:latin typeface="Courier New" panose="02070309020205020404" pitchFamily="49" charset="0"/>
              </a:rPr>
              <a:t>3</a:t>
            </a:r>
          </a:p>
        </p:txBody>
      </p:sp>
      <p:graphicFrame>
        <p:nvGraphicFramePr>
          <p:cNvPr id="23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4900291"/>
              </p:ext>
            </p:extLst>
          </p:nvPr>
        </p:nvGraphicFramePr>
        <p:xfrm>
          <a:off x="3842841" y="69259"/>
          <a:ext cx="5241171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7057">
                  <a:extLst>
                    <a:ext uri="{9D8B030D-6E8A-4147-A177-3AD203B41FA5}">
                      <a16:colId xmlns:a16="http://schemas.microsoft.com/office/drawing/2014/main" val="1996282337"/>
                    </a:ext>
                  </a:extLst>
                </a:gridCol>
                <a:gridCol w="1747057">
                  <a:extLst>
                    <a:ext uri="{9D8B030D-6E8A-4147-A177-3AD203B41FA5}">
                      <a16:colId xmlns:a16="http://schemas.microsoft.com/office/drawing/2014/main" val="875563502"/>
                    </a:ext>
                  </a:extLst>
                </a:gridCol>
                <a:gridCol w="1747057">
                  <a:extLst>
                    <a:ext uri="{9D8B030D-6E8A-4147-A177-3AD203B41FA5}">
                      <a16:colId xmlns:a16="http://schemas.microsoft.com/office/drawing/2014/main" val="690455431"/>
                    </a:ext>
                  </a:extLst>
                </a:gridCol>
              </a:tblGrid>
              <a:tr h="1999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Symbol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Input symbol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Top of stack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3748211"/>
                  </a:ext>
                </a:extLst>
              </a:tr>
              <a:tr h="1999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100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1311760"/>
                  </a:ext>
                </a:extLst>
              </a:tr>
              <a:tr h="1999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99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5164692"/>
                  </a:ext>
                </a:extLst>
              </a:tr>
              <a:tr h="1999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^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6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2795150"/>
                  </a:ext>
                </a:extLst>
              </a:tr>
              <a:tr h="1999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*,/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1678907"/>
                  </a:ext>
                </a:extLst>
              </a:tr>
              <a:tr h="1999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+,-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293098"/>
                  </a:ext>
                </a:extLst>
              </a:tr>
            </a:tbl>
          </a:graphicData>
        </a:graphic>
      </p:graphicFrame>
      <p:cxnSp>
        <p:nvCxnSpPr>
          <p:cNvPr id="240" name="직선 화살표 연결선 239"/>
          <p:cNvCxnSpPr/>
          <p:nvPr/>
        </p:nvCxnSpPr>
        <p:spPr>
          <a:xfrm flipH="1">
            <a:off x="3124725" y="2060848"/>
            <a:ext cx="7094" cy="28980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직선 화살표 연결선 240"/>
          <p:cNvCxnSpPr/>
          <p:nvPr/>
        </p:nvCxnSpPr>
        <p:spPr>
          <a:xfrm flipH="1">
            <a:off x="3338246" y="2060848"/>
            <a:ext cx="7094" cy="28980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직선 화살표 연결선 241"/>
          <p:cNvCxnSpPr/>
          <p:nvPr/>
        </p:nvCxnSpPr>
        <p:spPr>
          <a:xfrm flipH="1">
            <a:off x="3514222" y="2064320"/>
            <a:ext cx="7094" cy="28980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직선 화살표 연결선 242"/>
          <p:cNvCxnSpPr/>
          <p:nvPr/>
        </p:nvCxnSpPr>
        <p:spPr>
          <a:xfrm flipH="1">
            <a:off x="3681312" y="2064320"/>
            <a:ext cx="7094" cy="28980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직선 화살표 연결선 243"/>
          <p:cNvCxnSpPr/>
          <p:nvPr/>
        </p:nvCxnSpPr>
        <p:spPr>
          <a:xfrm flipH="1">
            <a:off x="3891286" y="2060848"/>
            <a:ext cx="7094" cy="28980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Rectangle 23"/>
          <p:cNvSpPr>
            <a:spLocks noChangeArrowheads="1"/>
          </p:cNvSpPr>
          <p:nvPr/>
        </p:nvSpPr>
        <p:spPr bwMode="auto">
          <a:xfrm>
            <a:off x="2101627" y="4527525"/>
            <a:ext cx="2444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kumimoji="1" lang="en-US" altLang="ko-KR">
                <a:latin typeface="Courier New" panose="02070309020205020404" pitchFamily="49" charset="0"/>
              </a:rPr>
              <a:t>-</a:t>
            </a:r>
          </a:p>
        </p:txBody>
      </p:sp>
      <p:sp>
        <p:nvSpPr>
          <p:cNvPr id="246" name="Rectangle 44"/>
          <p:cNvSpPr>
            <a:spLocks noChangeArrowheads="1"/>
          </p:cNvSpPr>
          <p:nvPr/>
        </p:nvSpPr>
        <p:spPr bwMode="auto">
          <a:xfrm>
            <a:off x="4540027" y="4298925"/>
            <a:ext cx="2444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kumimoji="1" lang="en-US" altLang="ko-KR" dirty="0">
                <a:latin typeface="Times New Roman" panose="02020603050405020304" pitchFamily="18" charset="0"/>
              </a:rPr>
              <a:t>^</a:t>
            </a:r>
          </a:p>
        </p:txBody>
      </p:sp>
      <p:sp>
        <p:nvSpPr>
          <p:cNvPr id="247" name="Rectangle 65"/>
          <p:cNvSpPr>
            <a:spLocks noChangeArrowheads="1"/>
          </p:cNvSpPr>
          <p:nvPr/>
        </p:nvSpPr>
        <p:spPr bwMode="auto">
          <a:xfrm>
            <a:off x="7130827" y="4070325"/>
            <a:ext cx="2444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kumimoji="1" lang="en-US" altLang="ko-KR" dirty="0">
                <a:latin typeface="Times New Roman" panose="02020603050405020304" pitchFamily="18" charset="0"/>
              </a:rPr>
              <a:t>^</a:t>
            </a:r>
          </a:p>
        </p:txBody>
      </p:sp>
    </p:spTree>
    <p:extLst>
      <p:ext uri="{BB962C8B-B14F-4D97-AF65-F5344CB8AC3E}">
        <p14:creationId xmlns:p14="http://schemas.microsoft.com/office/powerpoint/2010/main" val="3007238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" grpId="0"/>
      <p:bldP spid="235" grpId="0"/>
      <p:bldP spid="236" grpId="0"/>
      <p:bldP spid="245" grpId="0"/>
      <p:bldP spid="246" grpId="0"/>
      <p:bldP spid="24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24817"/>
            <a:ext cx="2133600" cy="365125"/>
          </a:xfrm>
        </p:spPr>
        <p:txBody>
          <a:bodyPr/>
          <a:lstStyle/>
          <a:p>
            <a:fld id="{38259417-4ADD-4D88-9E40-A0C0D7958C3E}" type="slidenum">
              <a:rPr lang="en-US" altLang="ko-KR"/>
              <a:pPr/>
              <a:t>16</a:t>
            </a:fld>
            <a:endParaRPr lang="en-US" altLang="ko-KR"/>
          </a:p>
        </p:txBody>
      </p:sp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 anchor="ctr">
            <a:normAutofit fontScale="90000"/>
          </a:bodyPr>
          <a:lstStyle/>
          <a:p>
            <a:r>
              <a:rPr lang="en-US" altLang="ko-KR" dirty="0">
                <a:ea typeface="굴림" panose="020B0600000101010101" pitchFamily="50" charset="-127"/>
              </a:rPr>
              <a:t>Example</a:t>
            </a:r>
          </a:p>
        </p:txBody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8719"/>
            <a:ext cx="8229600" cy="5143536"/>
          </a:xfrm>
          <a:noFill/>
          <a:ln/>
        </p:spPr>
        <p:txBody>
          <a:bodyPr lIns="92075" tIns="46038" rIns="92075" bIns="46038"/>
          <a:lstStyle/>
          <a:p>
            <a:pPr>
              <a:buFont typeface="Wingdings" panose="05000000000000000000" pitchFamily="2" charset="2"/>
              <a:buNone/>
            </a:pPr>
            <a:r>
              <a:rPr lang="en-US" altLang="ko-KR" dirty="0">
                <a:ea typeface="굴림" panose="020B0600000101010101" pitchFamily="50" charset="-127"/>
              </a:rPr>
              <a:t> </a:t>
            </a:r>
          </a:p>
        </p:txBody>
      </p:sp>
      <p:sp>
        <p:nvSpPr>
          <p:cNvPr id="225449" name="Rectangle 169"/>
          <p:cNvSpPr>
            <a:spLocks noChangeArrowheads="1"/>
          </p:cNvSpPr>
          <p:nvPr/>
        </p:nvSpPr>
        <p:spPr bwMode="auto">
          <a:xfrm>
            <a:off x="1775216" y="2351054"/>
            <a:ext cx="6624637" cy="831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kumimoji="1" lang="en-US" altLang="ko-KR" sz="2400" i="1" dirty="0">
                <a:latin typeface="Times New Roman" panose="02020603050405020304" pitchFamily="18" charset="0"/>
              </a:rPr>
              <a:t>Infix</a:t>
            </a:r>
            <a:r>
              <a:rPr kumimoji="1" lang="en-US" altLang="ko-KR" sz="2400" dirty="0">
                <a:latin typeface="Times New Roman" panose="02020603050405020304" pitchFamily="18" charset="0"/>
              </a:rPr>
              <a:t>:     </a:t>
            </a:r>
            <a:r>
              <a:rPr kumimoji="1" lang="en-US" altLang="ko-KR" sz="2400" dirty="0">
                <a:latin typeface="Courier New" panose="02070309020205020404" pitchFamily="49" charset="0"/>
              </a:rPr>
              <a:t>1-2^3^3-(4+5*6)*</a:t>
            </a:r>
            <a:r>
              <a:rPr kumimoji="1" lang="en-US" altLang="ko-KR" sz="2400" dirty="0" smtClean="0">
                <a:latin typeface="Courier New" panose="02070309020205020404" pitchFamily="49" charset="0"/>
              </a:rPr>
              <a:t>7</a:t>
            </a:r>
          </a:p>
          <a:p>
            <a:pPr eaLnBrk="0" hangingPunct="0"/>
            <a:r>
              <a:rPr kumimoji="1" lang="en-US" altLang="ko-KR" sz="2400" i="1" dirty="0" smtClean="0">
                <a:latin typeface="Times New Roman" panose="02020603050405020304" pitchFamily="18" charset="0"/>
              </a:rPr>
              <a:t>Postfix</a:t>
            </a:r>
            <a:r>
              <a:rPr kumimoji="1" lang="en-US" altLang="ko-KR" sz="2400" dirty="0" smtClean="0">
                <a:latin typeface="Times New Roman" panose="02020603050405020304" pitchFamily="18" charset="0"/>
              </a:rPr>
              <a:t>:</a:t>
            </a:r>
            <a:endParaRPr kumimoji="1" lang="en-US" altLang="ko-KR" sz="2400" dirty="0">
              <a:latin typeface="Courier New" panose="02070309020205020404" pitchFamily="49" charset="0"/>
            </a:endParaRPr>
          </a:p>
        </p:txBody>
      </p:sp>
      <p:cxnSp>
        <p:nvCxnSpPr>
          <p:cNvPr id="3" name="직선 화살표 연결선 2"/>
          <p:cNvCxnSpPr/>
          <p:nvPr/>
        </p:nvCxnSpPr>
        <p:spPr>
          <a:xfrm flipH="1">
            <a:off x="4078462" y="2060848"/>
            <a:ext cx="7094" cy="28980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898165" y="3501047"/>
            <a:ext cx="1731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Operator stack</a:t>
            </a:r>
            <a:endParaRPr lang="ko-KR" altLang="en-US" dirty="0"/>
          </a:p>
        </p:txBody>
      </p:sp>
      <p:sp>
        <p:nvSpPr>
          <p:cNvPr id="234" name="Rectangle 7"/>
          <p:cNvSpPr>
            <a:spLocks noChangeArrowheads="1"/>
          </p:cNvSpPr>
          <p:nvPr/>
        </p:nvSpPr>
        <p:spPr bwMode="auto">
          <a:xfrm>
            <a:off x="2796454" y="2789515"/>
            <a:ext cx="336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1" lang="en-US" altLang="ko-KR" b="1" dirty="0">
                <a:latin typeface="Courier New" panose="02070309020205020404" pitchFamily="49" charset="0"/>
              </a:rPr>
              <a:t>1</a:t>
            </a:r>
          </a:p>
        </p:txBody>
      </p:sp>
      <p:sp>
        <p:nvSpPr>
          <p:cNvPr id="235" name="Rectangle 27"/>
          <p:cNvSpPr>
            <a:spLocks noChangeArrowheads="1"/>
          </p:cNvSpPr>
          <p:nvPr/>
        </p:nvSpPr>
        <p:spPr bwMode="auto">
          <a:xfrm>
            <a:off x="3055519" y="2802255"/>
            <a:ext cx="336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1" lang="en-US" altLang="ko-KR" b="1" dirty="0">
                <a:latin typeface="Courier New" panose="02070309020205020404" pitchFamily="49" charset="0"/>
              </a:rPr>
              <a:t>2</a:t>
            </a:r>
          </a:p>
        </p:txBody>
      </p:sp>
      <p:sp>
        <p:nvSpPr>
          <p:cNvPr id="236" name="Rectangle 47"/>
          <p:cNvSpPr>
            <a:spLocks noChangeArrowheads="1"/>
          </p:cNvSpPr>
          <p:nvPr/>
        </p:nvSpPr>
        <p:spPr bwMode="auto">
          <a:xfrm>
            <a:off x="3298573" y="2795127"/>
            <a:ext cx="336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1" lang="en-US" altLang="ko-KR" b="1" dirty="0">
                <a:latin typeface="Courier New" panose="02070309020205020404" pitchFamily="49" charset="0"/>
              </a:rPr>
              <a:t>3</a:t>
            </a:r>
          </a:p>
        </p:txBody>
      </p:sp>
      <p:graphicFrame>
        <p:nvGraphicFramePr>
          <p:cNvPr id="237" name="내용 개체 틀 4"/>
          <p:cNvGraphicFramePr>
            <a:graphicFrameLocks/>
          </p:cNvGraphicFramePr>
          <p:nvPr/>
        </p:nvGraphicFramePr>
        <p:xfrm>
          <a:off x="3842841" y="69259"/>
          <a:ext cx="5241171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7057">
                  <a:extLst>
                    <a:ext uri="{9D8B030D-6E8A-4147-A177-3AD203B41FA5}">
                      <a16:colId xmlns:a16="http://schemas.microsoft.com/office/drawing/2014/main" val="1996282337"/>
                    </a:ext>
                  </a:extLst>
                </a:gridCol>
                <a:gridCol w="1747057">
                  <a:extLst>
                    <a:ext uri="{9D8B030D-6E8A-4147-A177-3AD203B41FA5}">
                      <a16:colId xmlns:a16="http://schemas.microsoft.com/office/drawing/2014/main" val="875563502"/>
                    </a:ext>
                  </a:extLst>
                </a:gridCol>
                <a:gridCol w="1747057">
                  <a:extLst>
                    <a:ext uri="{9D8B030D-6E8A-4147-A177-3AD203B41FA5}">
                      <a16:colId xmlns:a16="http://schemas.microsoft.com/office/drawing/2014/main" val="690455431"/>
                    </a:ext>
                  </a:extLst>
                </a:gridCol>
              </a:tblGrid>
              <a:tr h="1999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Symbol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Input symbol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Top of stack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3748211"/>
                  </a:ext>
                </a:extLst>
              </a:tr>
              <a:tr h="1999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100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1311760"/>
                  </a:ext>
                </a:extLst>
              </a:tr>
              <a:tr h="1999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99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5164692"/>
                  </a:ext>
                </a:extLst>
              </a:tr>
              <a:tr h="1999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^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6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2795150"/>
                  </a:ext>
                </a:extLst>
              </a:tr>
              <a:tr h="1999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*,/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1678907"/>
                  </a:ext>
                </a:extLst>
              </a:tr>
              <a:tr h="1999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+,-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293098"/>
                  </a:ext>
                </a:extLst>
              </a:tr>
            </a:tbl>
          </a:graphicData>
        </a:graphic>
      </p:graphicFrame>
      <p:cxnSp>
        <p:nvCxnSpPr>
          <p:cNvPr id="240" name="직선 화살표 연결선 239"/>
          <p:cNvCxnSpPr/>
          <p:nvPr/>
        </p:nvCxnSpPr>
        <p:spPr>
          <a:xfrm flipH="1">
            <a:off x="4245552" y="2060848"/>
            <a:ext cx="7094" cy="28980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직선 화살표 연결선 240"/>
          <p:cNvCxnSpPr/>
          <p:nvPr/>
        </p:nvCxnSpPr>
        <p:spPr>
          <a:xfrm flipH="1">
            <a:off x="4459073" y="2060848"/>
            <a:ext cx="7094" cy="28980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직선 화살표 연결선 241"/>
          <p:cNvCxnSpPr/>
          <p:nvPr/>
        </p:nvCxnSpPr>
        <p:spPr>
          <a:xfrm flipH="1">
            <a:off x="4635049" y="2064320"/>
            <a:ext cx="7094" cy="28980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직선 화살표 연결선 242"/>
          <p:cNvCxnSpPr/>
          <p:nvPr/>
        </p:nvCxnSpPr>
        <p:spPr>
          <a:xfrm flipH="1">
            <a:off x="4802139" y="2064320"/>
            <a:ext cx="7094" cy="28980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직선 화살표 연결선 243"/>
          <p:cNvCxnSpPr/>
          <p:nvPr/>
        </p:nvCxnSpPr>
        <p:spPr>
          <a:xfrm flipH="1">
            <a:off x="4996954" y="2060848"/>
            <a:ext cx="7094" cy="28980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Group 76"/>
          <p:cNvGrpSpPr>
            <a:grpSpLocks/>
          </p:cNvGrpSpPr>
          <p:nvPr/>
        </p:nvGrpSpPr>
        <p:grpSpPr bwMode="auto">
          <a:xfrm>
            <a:off x="1970584" y="4247843"/>
            <a:ext cx="457200" cy="1265238"/>
            <a:chOff x="1152" y="2256"/>
            <a:chExt cx="288" cy="797"/>
          </a:xfrm>
        </p:grpSpPr>
        <p:sp>
          <p:nvSpPr>
            <p:cNvPr id="112" name="Line 77"/>
            <p:cNvSpPr>
              <a:spLocks noChangeShapeType="1"/>
            </p:cNvSpPr>
            <p:nvPr/>
          </p:nvSpPr>
          <p:spPr bwMode="auto">
            <a:xfrm>
              <a:off x="1152" y="2256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3" name="Line 78"/>
            <p:cNvSpPr>
              <a:spLocks noChangeShapeType="1"/>
            </p:cNvSpPr>
            <p:nvPr/>
          </p:nvSpPr>
          <p:spPr bwMode="auto">
            <a:xfrm>
              <a:off x="1152" y="2832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4" name="Line 79"/>
            <p:cNvSpPr>
              <a:spLocks noChangeShapeType="1"/>
            </p:cNvSpPr>
            <p:nvPr/>
          </p:nvSpPr>
          <p:spPr bwMode="auto">
            <a:xfrm flipV="1">
              <a:off x="1440" y="2256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5" name="Rectangle 80"/>
            <p:cNvSpPr>
              <a:spLocks noChangeArrowheads="1"/>
            </p:cNvSpPr>
            <p:nvPr/>
          </p:nvSpPr>
          <p:spPr bwMode="auto">
            <a:xfrm>
              <a:off x="1190" y="2803"/>
              <a:ext cx="2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kumimoji="1" lang="en-US" altLang="ko-KR">
                  <a:latin typeface="Courier New" panose="02070309020205020404" pitchFamily="49" charset="0"/>
                </a:rPr>
                <a:t>-</a:t>
              </a:r>
            </a:p>
          </p:txBody>
        </p:sp>
        <p:sp>
          <p:nvSpPr>
            <p:cNvPr id="117" name="Rectangle 82"/>
            <p:cNvSpPr>
              <a:spLocks noChangeArrowheads="1"/>
            </p:cNvSpPr>
            <p:nvPr/>
          </p:nvSpPr>
          <p:spPr bwMode="auto">
            <a:xfrm>
              <a:off x="1190" y="2467"/>
              <a:ext cx="15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8" name="Rectangle 83"/>
            <p:cNvSpPr>
              <a:spLocks noChangeArrowheads="1"/>
            </p:cNvSpPr>
            <p:nvPr/>
          </p:nvSpPr>
          <p:spPr bwMode="auto">
            <a:xfrm>
              <a:off x="1190" y="2323"/>
              <a:ext cx="15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3113584" y="4247843"/>
            <a:ext cx="457200" cy="1265238"/>
            <a:chOff x="3113584" y="4247843"/>
            <a:chExt cx="457200" cy="1265238"/>
          </a:xfrm>
        </p:grpSpPr>
        <p:sp>
          <p:nvSpPr>
            <p:cNvPr id="82" name="Line 84"/>
            <p:cNvSpPr>
              <a:spLocks noChangeShapeType="1"/>
            </p:cNvSpPr>
            <p:nvPr/>
          </p:nvSpPr>
          <p:spPr bwMode="auto">
            <a:xfrm>
              <a:off x="3113584" y="4247843"/>
              <a:ext cx="0" cy="914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3" name="Line 85"/>
            <p:cNvSpPr>
              <a:spLocks noChangeShapeType="1"/>
            </p:cNvSpPr>
            <p:nvPr/>
          </p:nvSpPr>
          <p:spPr bwMode="auto">
            <a:xfrm>
              <a:off x="3113584" y="5162243"/>
              <a:ext cx="457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4" name="Line 86"/>
            <p:cNvSpPr>
              <a:spLocks noChangeShapeType="1"/>
            </p:cNvSpPr>
            <p:nvPr/>
          </p:nvSpPr>
          <p:spPr bwMode="auto">
            <a:xfrm flipV="1">
              <a:off x="3570784" y="4247843"/>
              <a:ext cx="0" cy="914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5" name="Rectangle 87"/>
            <p:cNvSpPr>
              <a:spLocks noChangeArrowheads="1"/>
            </p:cNvSpPr>
            <p:nvPr/>
          </p:nvSpPr>
          <p:spPr bwMode="auto">
            <a:xfrm>
              <a:off x="3173909" y="5116206"/>
              <a:ext cx="3365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kumimoji="1" lang="en-US" altLang="ko-KR">
                  <a:latin typeface="Courier New" panose="02070309020205020404" pitchFamily="49" charset="0"/>
                </a:rPr>
                <a:t>(</a:t>
              </a:r>
            </a:p>
          </p:txBody>
        </p:sp>
        <p:sp>
          <p:nvSpPr>
            <p:cNvPr id="86" name="Rectangle 88"/>
            <p:cNvSpPr>
              <a:spLocks noChangeArrowheads="1"/>
            </p:cNvSpPr>
            <p:nvPr/>
          </p:nvSpPr>
          <p:spPr bwMode="auto">
            <a:xfrm>
              <a:off x="3173909" y="4811406"/>
              <a:ext cx="244475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hangingPunct="0"/>
              <a:r>
                <a:rPr kumimoji="1" lang="en-US" altLang="ko-KR">
                  <a:latin typeface="Courier New" panose="02070309020205020404" pitchFamily="49" charset="0"/>
                </a:rPr>
                <a:t>-</a:t>
              </a:r>
            </a:p>
          </p:txBody>
        </p:sp>
        <p:sp>
          <p:nvSpPr>
            <p:cNvPr id="88" name="Rectangle 90"/>
            <p:cNvSpPr>
              <a:spLocks noChangeArrowheads="1"/>
            </p:cNvSpPr>
            <p:nvPr/>
          </p:nvSpPr>
          <p:spPr bwMode="auto">
            <a:xfrm>
              <a:off x="3250109" y="4354206"/>
              <a:ext cx="244475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89" name="Rectangle 91"/>
          <p:cNvSpPr>
            <a:spLocks noChangeArrowheads="1"/>
          </p:cNvSpPr>
          <p:nvPr/>
        </p:nvSpPr>
        <p:spPr bwMode="auto">
          <a:xfrm>
            <a:off x="4640958" y="2822946"/>
            <a:ext cx="336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1" lang="en-US" altLang="ko-KR" b="1" dirty="0">
                <a:latin typeface="Courier New" panose="02070309020205020404" pitchFamily="49" charset="0"/>
              </a:rPr>
              <a:t>4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4408984" y="4247843"/>
            <a:ext cx="457200" cy="1265238"/>
            <a:chOff x="4408984" y="4247843"/>
            <a:chExt cx="457200" cy="1265238"/>
          </a:xfrm>
        </p:grpSpPr>
        <p:sp>
          <p:nvSpPr>
            <p:cNvPr id="90" name="Line 92"/>
            <p:cNvSpPr>
              <a:spLocks noChangeShapeType="1"/>
            </p:cNvSpPr>
            <p:nvPr/>
          </p:nvSpPr>
          <p:spPr bwMode="auto">
            <a:xfrm>
              <a:off x="4408984" y="4247843"/>
              <a:ext cx="0" cy="914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1" name="Line 93"/>
            <p:cNvSpPr>
              <a:spLocks noChangeShapeType="1"/>
            </p:cNvSpPr>
            <p:nvPr/>
          </p:nvSpPr>
          <p:spPr bwMode="auto">
            <a:xfrm>
              <a:off x="4408984" y="5162243"/>
              <a:ext cx="457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" name="Line 94"/>
            <p:cNvSpPr>
              <a:spLocks noChangeShapeType="1"/>
            </p:cNvSpPr>
            <p:nvPr/>
          </p:nvSpPr>
          <p:spPr bwMode="auto">
            <a:xfrm flipV="1">
              <a:off x="4866184" y="4247843"/>
              <a:ext cx="0" cy="914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3" name="Rectangle 95"/>
            <p:cNvSpPr>
              <a:spLocks noChangeArrowheads="1"/>
            </p:cNvSpPr>
            <p:nvPr/>
          </p:nvSpPr>
          <p:spPr bwMode="auto">
            <a:xfrm>
              <a:off x="4469309" y="5116206"/>
              <a:ext cx="3365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kumimoji="1" lang="en-US" altLang="ko-KR">
                  <a:latin typeface="Courier New" panose="02070309020205020404" pitchFamily="49" charset="0"/>
                </a:rPr>
                <a:t>4</a:t>
              </a:r>
            </a:p>
          </p:txBody>
        </p:sp>
        <p:sp>
          <p:nvSpPr>
            <p:cNvPr id="94" name="Rectangle 96"/>
            <p:cNvSpPr>
              <a:spLocks noChangeArrowheads="1"/>
            </p:cNvSpPr>
            <p:nvPr/>
          </p:nvSpPr>
          <p:spPr bwMode="auto">
            <a:xfrm>
              <a:off x="4469309" y="4811406"/>
              <a:ext cx="244475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hangingPunct="0"/>
              <a:r>
                <a:rPr kumimoji="1" lang="en-US" altLang="ko-KR">
                  <a:latin typeface="Courier New" panose="02070309020205020404" pitchFamily="49" charset="0"/>
                </a:rPr>
                <a:t>-</a:t>
              </a:r>
            </a:p>
          </p:txBody>
        </p:sp>
        <p:sp>
          <p:nvSpPr>
            <p:cNvPr id="95" name="Rectangle 97"/>
            <p:cNvSpPr>
              <a:spLocks noChangeArrowheads="1"/>
            </p:cNvSpPr>
            <p:nvPr/>
          </p:nvSpPr>
          <p:spPr bwMode="auto">
            <a:xfrm>
              <a:off x="4469309" y="4582806"/>
              <a:ext cx="244475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hangingPunct="0"/>
              <a:r>
                <a:rPr kumimoji="1" lang="en-US" altLang="ko-KR" dirty="0">
                  <a:latin typeface="Times New Roman" panose="02020603050405020304" pitchFamily="18" charset="0"/>
                </a:rPr>
                <a:t>(</a:t>
              </a:r>
            </a:p>
          </p:txBody>
        </p:sp>
        <p:sp>
          <p:nvSpPr>
            <p:cNvPr id="96" name="Rectangle 98"/>
            <p:cNvSpPr>
              <a:spLocks noChangeArrowheads="1"/>
            </p:cNvSpPr>
            <p:nvPr/>
          </p:nvSpPr>
          <p:spPr bwMode="auto">
            <a:xfrm>
              <a:off x="4469309" y="4354206"/>
              <a:ext cx="244475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5704384" y="4247843"/>
            <a:ext cx="457200" cy="1265238"/>
            <a:chOff x="5704384" y="4247843"/>
            <a:chExt cx="457200" cy="1265238"/>
          </a:xfrm>
        </p:grpSpPr>
        <p:sp>
          <p:nvSpPr>
            <p:cNvPr id="97" name="Line 99"/>
            <p:cNvSpPr>
              <a:spLocks noChangeShapeType="1"/>
            </p:cNvSpPr>
            <p:nvPr/>
          </p:nvSpPr>
          <p:spPr bwMode="auto">
            <a:xfrm>
              <a:off x="5704384" y="4247843"/>
              <a:ext cx="0" cy="914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8" name="Line 100"/>
            <p:cNvSpPr>
              <a:spLocks noChangeShapeType="1"/>
            </p:cNvSpPr>
            <p:nvPr/>
          </p:nvSpPr>
          <p:spPr bwMode="auto">
            <a:xfrm>
              <a:off x="5704384" y="5162243"/>
              <a:ext cx="457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9" name="Line 101"/>
            <p:cNvSpPr>
              <a:spLocks noChangeShapeType="1"/>
            </p:cNvSpPr>
            <p:nvPr/>
          </p:nvSpPr>
          <p:spPr bwMode="auto">
            <a:xfrm flipV="1">
              <a:off x="6161584" y="4247843"/>
              <a:ext cx="0" cy="914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0" name="Rectangle 102"/>
            <p:cNvSpPr>
              <a:spLocks noChangeArrowheads="1"/>
            </p:cNvSpPr>
            <p:nvPr/>
          </p:nvSpPr>
          <p:spPr bwMode="auto">
            <a:xfrm>
              <a:off x="5764709" y="5116206"/>
              <a:ext cx="3365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kumimoji="1" lang="en-US" altLang="ko-KR">
                  <a:latin typeface="Courier New" panose="02070309020205020404" pitchFamily="49" charset="0"/>
                </a:rPr>
                <a:t>+</a:t>
              </a:r>
            </a:p>
          </p:txBody>
        </p:sp>
        <p:sp>
          <p:nvSpPr>
            <p:cNvPr id="101" name="Rectangle 103"/>
            <p:cNvSpPr>
              <a:spLocks noChangeArrowheads="1"/>
            </p:cNvSpPr>
            <p:nvPr/>
          </p:nvSpPr>
          <p:spPr bwMode="auto">
            <a:xfrm>
              <a:off x="5764709" y="4811406"/>
              <a:ext cx="244475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hangingPunct="0"/>
              <a:r>
                <a:rPr kumimoji="1" lang="en-US" altLang="ko-KR">
                  <a:latin typeface="Courier New" panose="02070309020205020404" pitchFamily="49" charset="0"/>
                </a:rPr>
                <a:t>-</a:t>
              </a:r>
            </a:p>
          </p:txBody>
        </p:sp>
        <p:sp>
          <p:nvSpPr>
            <p:cNvPr id="102" name="Rectangle 104"/>
            <p:cNvSpPr>
              <a:spLocks noChangeArrowheads="1"/>
            </p:cNvSpPr>
            <p:nvPr/>
          </p:nvSpPr>
          <p:spPr bwMode="auto">
            <a:xfrm>
              <a:off x="5764709" y="4582806"/>
              <a:ext cx="244475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hangingPunct="0"/>
              <a:r>
                <a:rPr kumimoji="1" lang="en-US" altLang="ko-KR">
                  <a:latin typeface="Times New Roman" panose="02020603050405020304" pitchFamily="18" charset="0"/>
                </a:rPr>
                <a:t>(</a:t>
              </a: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6999784" y="4247843"/>
            <a:ext cx="457200" cy="1265238"/>
            <a:chOff x="6999784" y="4247843"/>
            <a:chExt cx="457200" cy="1265238"/>
          </a:xfrm>
        </p:grpSpPr>
        <p:sp>
          <p:nvSpPr>
            <p:cNvPr id="105" name="Line 107"/>
            <p:cNvSpPr>
              <a:spLocks noChangeShapeType="1"/>
            </p:cNvSpPr>
            <p:nvPr/>
          </p:nvSpPr>
          <p:spPr bwMode="auto">
            <a:xfrm>
              <a:off x="6999784" y="4247843"/>
              <a:ext cx="0" cy="914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6" name="Line 108"/>
            <p:cNvSpPr>
              <a:spLocks noChangeShapeType="1"/>
            </p:cNvSpPr>
            <p:nvPr/>
          </p:nvSpPr>
          <p:spPr bwMode="auto">
            <a:xfrm>
              <a:off x="6999784" y="5162243"/>
              <a:ext cx="457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7" name="Line 109"/>
            <p:cNvSpPr>
              <a:spLocks noChangeShapeType="1"/>
            </p:cNvSpPr>
            <p:nvPr/>
          </p:nvSpPr>
          <p:spPr bwMode="auto">
            <a:xfrm flipV="1">
              <a:off x="7456984" y="4247843"/>
              <a:ext cx="0" cy="914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8" name="Rectangle 110"/>
            <p:cNvSpPr>
              <a:spLocks noChangeArrowheads="1"/>
            </p:cNvSpPr>
            <p:nvPr/>
          </p:nvSpPr>
          <p:spPr bwMode="auto">
            <a:xfrm>
              <a:off x="7060109" y="5116206"/>
              <a:ext cx="3365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kumimoji="1" lang="en-US" altLang="ko-KR">
                  <a:latin typeface="Courier New" panose="02070309020205020404" pitchFamily="49" charset="0"/>
                </a:rPr>
                <a:t>5</a:t>
              </a:r>
            </a:p>
          </p:txBody>
        </p:sp>
        <p:sp>
          <p:nvSpPr>
            <p:cNvPr id="109" name="Rectangle 111"/>
            <p:cNvSpPr>
              <a:spLocks noChangeArrowheads="1"/>
            </p:cNvSpPr>
            <p:nvPr/>
          </p:nvSpPr>
          <p:spPr bwMode="auto">
            <a:xfrm>
              <a:off x="7060109" y="4811406"/>
              <a:ext cx="244475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hangingPunct="0"/>
              <a:r>
                <a:rPr kumimoji="1" lang="en-US" altLang="ko-KR">
                  <a:latin typeface="Courier New" panose="02070309020205020404" pitchFamily="49" charset="0"/>
                </a:rPr>
                <a:t>-</a:t>
              </a:r>
            </a:p>
          </p:txBody>
        </p:sp>
        <p:sp>
          <p:nvSpPr>
            <p:cNvPr id="110" name="Rectangle 112"/>
            <p:cNvSpPr>
              <a:spLocks noChangeArrowheads="1"/>
            </p:cNvSpPr>
            <p:nvPr/>
          </p:nvSpPr>
          <p:spPr bwMode="auto">
            <a:xfrm>
              <a:off x="7060109" y="4582806"/>
              <a:ext cx="244475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hangingPunct="0"/>
              <a:r>
                <a:rPr kumimoji="1" lang="en-US" altLang="ko-KR">
                  <a:latin typeface="Times New Roman" panose="02020603050405020304" pitchFamily="18" charset="0"/>
                </a:rPr>
                <a:t>(</a:t>
              </a:r>
            </a:p>
          </p:txBody>
        </p:sp>
        <p:sp>
          <p:nvSpPr>
            <p:cNvPr id="111" name="Rectangle 113"/>
            <p:cNvSpPr>
              <a:spLocks noChangeArrowheads="1"/>
            </p:cNvSpPr>
            <p:nvPr/>
          </p:nvSpPr>
          <p:spPr bwMode="auto">
            <a:xfrm>
              <a:off x="7060109" y="4354206"/>
              <a:ext cx="244475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hangingPunct="0"/>
              <a:r>
                <a:rPr kumimoji="1" lang="en-US" altLang="ko-KR">
                  <a:latin typeface="Times New Roman" panose="02020603050405020304" pitchFamily="18" charset="0"/>
                </a:rPr>
                <a:t>+</a:t>
              </a:r>
            </a:p>
          </p:txBody>
        </p:sp>
      </p:grpSp>
      <p:sp>
        <p:nvSpPr>
          <p:cNvPr id="119" name="Rectangle 67"/>
          <p:cNvSpPr>
            <a:spLocks noChangeArrowheads="1"/>
          </p:cNvSpPr>
          <p:nvPr/>
        </p:nvSpPr>
        <p:spPr bwMode="auto">
          <a:xfrm>
            <a:off x="3539577" y="2801562"/>
            <a:ext cx="336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1" lang="en-US" altLang="ko-KR" b="1" dirty="0">
                <a:latin typeface="Courier New" panose="02070309020205020404" pitchFamily="49" charset="0"/>
              </a:rPr>
              <a:t>3</a:t>
            </a:r>
          </a:p>
        </p:txBody>
      </p:sp>
      <p:sp>
        <p:nvSpPr>
          <p:cNvPr id="120" name="Rectangle 75"/>
          <p:cNvSpPr>
            <a:spLocks noChangeArrowheads="1"/>
          </p:cNvSpPr>
          <p:nvPr/>
        </p:nvSpPr>
        <p:spPr bwMode="auto">
          <a:xfrm>
            <a:off x="4264755" y="2789515"/>
            <a:ext cx="370294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1" lang="en-US" altLang="ko-KR" sz="2400" b="1" dirty="0" smtClean="0">
                <a:latin typeface="Courier New" panose="02070309020205020404" pitchFamily="49" charset="0"/>
              </a:rPr>
              <a:t>-</a:t>
            </a:r>
            <a:endParaRPr kumimoji="1" lang="en-US" altLang="ko-KR" sz="2400" b="1" dirty="0">
              <a:latin typeface="Courier New" panose="02070309020205020404" pitchFamily="49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048953" y="2816541"/>
            <a:ext cx="3193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b="1" dirty="0">
                <a:latin typeface="Times New Roman" panose="02020603050405020304" pitchFamily="18" charset="0"/>
              </a:rPr>
              <a:t>^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817900" y="2816541"/>
            <a:ext cx="3193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b="1" dirty="0">
                <a:latin typeface="Times New Roman" panose="02020603050405020304" pitchFamily="18" charset="0"/>
              </a:rPr>
              <a:t>^</a:t>
            </a:r>
            <a:endParaRPr lang="ko-KR" altLang="en-US" dirty="0"/>
          </a:p>
        </p:txBody>
      </p:sp>
      <p:sp>
        <p:nvSpPr>
          <p:cNvPr id="68" name="Rectangle 106"/>
          <p:cNvSpPr>
            <a:spLocks noChangeArrowheads="1"/>
          </p:cNvSpPr>
          <p:nvPr/>
        </p:nvSpPr>
        <p:spPr bwMode="auto">
          <a:xfrm>
            <a:off x="4886600" y="2820180"/>
            <a:ext cx="336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1" lang="en-US" altLang="ko-KR" b="1" dirty="0">
                <a:latin typeface="Courier New" panose="02070309020205020404" pitchFamily="49" charset="0"/>
              </a:rPr>
              <a:t>5</a:t>
            </a:r>
          </a:p>
        </p:txBody>
      </p:sp>
      <p:grpSp>
        <p:nvGrpSpPr>
          <p:cNvPr id="11" name="그룹 10"/>
          <p:cNvGrpSpPr/>
          <p:nvPr/>
        </p:nvGrpSpPr>
        <p:grpSpPr>
          <a:xfrm>
            <a:off x="827584" y="4247843"/>
            <a:ext cx="457200" cy="1265238"/>
            <a:chOff x="827584" y="4247843"/>
            <a:chExt cx="457200" cy="1265238"/>
          </a:xfrm>
        </p:grpSpPr>
        <p:grpSp>
          <p:nvGrpSpPr>
            <p:cNvPr id="6" name="그룹 5"/>
            <p:cNvGrpSpPr/>
            <p:nvPr/>
          </p:nvGrpSpPr>
          <p:grpSpPr>
            <a:xfrm>
              <a:off x="827584" y="4247843"/>
              <a:ext cx="457200" cy="1265238"/>
              <a:chOff x="827584" y="4247843"/>
              <a:chExt cx="457200" cy="1265238"/>
            </a:xfrm>
          </p:grpSpPr>
          <p:sp>
            <p:nvSpPr>
              <p:cNvPr id="73" name="Line 68"/>
              <p:cNvSpPr>
                <a:spLocks noChangeShapeType="1"/>
              </p:cNvSpPr>
              <p:nvPr/>
            </p:nvSpPr>
            <p:spPr bwMode="auto">
              <a:xfrm>
                <a:off x="827584" y="4247843"/>
                <a:ext cx="0" cy="9144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74" name="Line 69"/>
              <p:cNvSpPr>
                <a:spLocks noChangeShapeType="1"/>
              </p:cNvSpPr>
              <p:nvPr/>
            </p:nvSpPr>
            <p:spPr bwMode="auto">
              <a:xfrm>
                <a:off x="827584" y="5162243"/>
                <a:ext cx="4572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75" name="Line 70"/>
              <p:cNvSpPr>
                <a:spLocks noChangeShapeType="1"/>
              </p:cNvSpPr>
              <p:nvPr/>
            </p:nvSpPr>
            <p:spPr bwMode="auto">
              <a:xfrm flipV="1">
                <a:off x="1284784" y="4247843"/>
                <a:ext cx="0" cy="9144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76" name="Rectangle 71"/>
              <p:cNvSpPr>
                <a:spLocks noChangeArrowheads="1"/>
              </p:cNvSpPr>
              <p:nvPr/>
            </p:nvSpPr>
            <p:spPr bwMode="auto">
              <a:xfrm>
                <a:off x="887909" y="5116206"/>
                <a:ext cx="336550" cy="3968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kumimoji="1" lang="en-US" altLang="ko-KR">
                    <a:latin typeface="Courier New" panose="02070309020205020404" pitchFamily="49" charset="0"/>
                  </a:rPr>
                  <a:t>3</a:t>
                </a:r>
              </a:p>
            </p:txBody>
          </p:sp>
        </p:grpSp>
        <p:sp>
          <p:nvSpPr>
            <p:cNvPr id="122" name="Rectangle 74"/>
            <p:cNvSpPr>
              <a:spLocks noChangeArrowheads="1"/>
            </p:cNvSpPr>
            <p:nvPr/>
          </p:nvSpPr>
          <p:spPr bwMode="auto">
            <a:xfrm>
              <a:off x="899592" y="4354206"/>
              <a:ext cx="244475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ko-KR" sz="2400" dirty="0">
                  <a:latin typeface="Times New Roman" panose="02020603050405020304" pitchFamily="18" charset="0"/>
                </a:rPr>
                <a:t>^</a:t>
              </a:r>
            </a:p>
          </p:txBody>
        </p:sp>
        <p:sp>
          <p:nvSpPr>
            <p:cNvPr id="124" name="Rectangle 73"/>
            <p:cNvSpPr>
              <a:spLocks noChangeArrowheads="1"/>
            </p:cNvSpPr>
            <p:nvPr/>
          </p:nvSpPr>
          <p:spPr bwMode="auto">
            <a:xfrm>
              <a:off x="887909" y="4582806"/>
              <a:ext cx="244475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ko-KR" sz="2400" dirty="0">
                  <a:latin typeface="Times New Roman" panose="02020603050405020304" pitchFamily="18" charset="0"/>
                </a:rPr>
                <a:t>^</a:t>
              </a:r>
            </a:p>
          </p:txBody>
        </p:sp>
        <p:sp>
          <p:nvSpPr>
            <p:cNvPr id="125" name="Rectangle 72"/>
            <p:cNvSpPr>
              <a:spLocks noChangeArrowheads="1"/>
            </p:cNvSpPr>
            <p:nvPr/>
          </p:nvSpPr>
          <p:spPr bwMode="auto">
            <a:xfrm>
              <a:off x="887909" y="4811406"/>
              <a:ext cx="244475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ko-KR" sz="2400" dirty="0">
                  <a:latin typeface="Courier New" panose="02070309020205020404" pitchFamily="49" charset="0"/>
                </a:rPr>
                <a:t>-</a:t>
              </a:r>
            </a:p>
          </p:txBody>
        </p:sp>
      </p:grpSp>
      <p:sp>
        <p:nvSpPr>
          <p:cNvPr id="126" name="Rectangle 74"/>
          <p:cNvSpPr>
            <a:spLocks noChangeArrowheads="1"/>
          </p:cNvSpPr>
          <p:nvPr/>
        </p:nvSpPr>
        <p:spPr bwMode="auto">
          <a:xfrm>
            <a:off x="2030572" y="4400244"/>
            <a:ext cx="244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ko-KR" sz="2400" dirty="0">
                <a:latin typeface="Times New Roman" panose="02020603050405020304" pitchFamily="18" charset="0"/>
              </a:rPr>
              <a:t>^</a:t>
            </a:r>
          </a:p>
        </p:txBody>
      </p:sp>
      <p:sp>
        <p:nvSpPr>
          <p:cNvPr id="127" name="Rectangle 73"/>
          <p:cNvSpPr>
            <a:spLocks noChangeArrowheads="1"/>
          </p:cNvSpPr>
          <p:nvPr/>
        </p:nvSpPr>
        <p:spPr bwMode="auto">
          <a:xfrm>
            <a:off x="2018889" y="4628844"/>
            <a:ext cx="244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ko-KR" sz="2400" dirty="0">
                <a:latin typeface="Times New Roman" panose="02020603050405020304" pitchFamily="18" charset="0"/>
              </a:rPr>
              <a:t>^</a:t>
            </a:r>
          </a:p>
        </p:txBody>
      </p:sp>
      <p:sp>
        <p:nvSpPr>
          <p:cNvPr id="128" name="Rectangle 81"/>
          <p:cNvSpPr>
            <a:spLocks noChangeArrowheads="1"/>
          </p:cNvSpPr>
          <p:nvPr/>
        </p:nvSpPr>
        <p:spPr bwMode="auto">
          <a:xfrm>
            <a:off x="2030909" y="4811406"/>
            <a:ext cx="2444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kumimoji="1" lang="en-US" altLang="ko-KR" dirty="0">
                <a:latin typeface="Courier New" panose="02070309020205020404" pitchFamily="49" charset="0"/>
              </a:rPr>
              <a:t>-</a:t>
            </a:r>
          </a:p>
        </p:txBody>
      </p:sp>
      <p:sp>
        <p:nvSpPr>
          <p:cNvPr id="129" name="Rectangle 89"/>
          <p:cNvSpPr>
            <a:spLocks noChangeArrowheads="1"/>
          </p:cNvSpPr>
          <p:nvPr/>
        </p:nvSpPr>
        <p:spPr bwMode="auto">
          <a:xfrm>
            <a:off x="3173909" y="4582806"/>
            <a:ext cx="2444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ko-KR" dirty="0">
                <a:latin typeface="Courier New" panose="02070309020205020404" pitchFamily="49" charset="0"/>
              </a:rPr>
              <a:t>(</a:t>
            </a:r>
          </a:p>
        </p:txBody>
      </p:sp>
      <p:sp>
        <p:nvSpPr>
          <p:cNvPr id="130" name="Rectangle 105"/>
          <p:cNvSpPr>
            <a:spLocks noChangeArrowheads="1"/>
          </p:cNvSpPr>
          <p:nvPr/>
        </p:nvSpPr>
        <p:spPr bwMode="auto">
          <a:xfrm>
            <a:off x="5764709" y="4278006"/>
            <a:ext cx="244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ko-KR" sz="2400" dirty="0">
                <a:latin typeface="Times New Roman" panose="02020603050405020304" pitchFamily="18" charset="0"/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917828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/>
      <p:bldP spid="119" grpId="0"/>
      <p:bldP spid="120" grpId="0"/>
      <p:bldP spid="2" grpId="0"/>
      <p:bldP spid="5" grpId="0"/>
      <p:bldP spid="68" grpId="0"/>
      <p:bldP spid="126" grpId="0"/>
      <p:bldP spid="126" grpId="1"/>
      <p:bldP spid="127" grpId="0"/>
      <p:bldP spid="127" grpId="1"/>
      <p:bldP spid="128" grpId="0"/>
      <p:bldP spid="128" grpId="1"/>
      <p:bldP spid="128" grpId="2"/>
      <p:bldP spid="129" grpId="0"/>
      <p:bldP spid="13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Rectangle 169"/>
          <p:cNvSpPr>
            <a:spLocks noChangeArrowheads="1"/>
          </p:cNvSpPr>
          <p:nvPr/>
        </p:nvSpPr>
        <p:spPr bwMode="auto">
          <a:xfrm>
            <a:off x="1775216" y="2351054"/>
            <a:ext cx="6624637" cy="831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kumimoji="1" lang="en-US" altLang="ko-KR" sz="2400" i="1" dirty="0">
                <a:latin typeface="Times New Roman" panose="02020603050405020304" pitchFamily="18" charset="0"/>
              </a:rPr>
              <a:t>Infix</a:t>
            </a:r>
            <a:r>
              <a:rPr kumimoji="1" lang="en-US" altLang="ko-KR" sz="2400" dirty="0">
                <a:latin typeface="Times New Roman" panose="02020603050405020304" pitchFamily="18" charset="0"/>
              </a:rPr>
              <a:t>:     </a:t>
            </a:r>
            <a:r>
              <a:rPr kumimoji="1" lang="en-US" altLang="ko-KR" sz="2400" dirty="0">
                <a:latin typeface="Courier New" panose="02070309020205020404" pitchFamily="49" charset="0"/>
              </a:rPr>
              <a:t>1-2^3^3-(4+5*6)*</a:t>
            </a:r>
            <a:r>
              <a:rPr kumimoji="1" lang="en-US" altLang="ko-KR" sz="2400" dirty="0" smtClean="0">
                <a:latin typeface="Courier New" panose="02070309020205020404" pitchFamily="49" charset="0"/>
              </a:rPr>
              <a:t>7</a:t>
            </a:r>
          </a:p>
          <a:p>
            <a:pPr eaLnBrk="0" hangingPunct="0"/>
            <a:r>
              <a:rPr kumimoji="1" lang="en-US" altLang="ko-KR" sz="2400" i="1" dirty="0" smtClean="0">
                <a:latin typeface="Times New Roman" panose="02020603050405020304" pitchFamily="18" charset="0"/>
              </a:rPr>
              <a:t>Postfix</a:t>
            </a:r>
            <a:r>
              <a:rPr kumimoji="1" lang="en-US" altLang="ko-KR" sz="2400" dirty="0" smtClean="0">
                <a:latin typeface="Times New Roman" panose="02020603050405020304" pitchFamily="18" charset="0"/>
              </a:rPr>
              <a:t>:</a:t>
            </a:r>
            <a:endParaRPr kumimoji="1" lang="en-US" altLang="ko-KR" sz="2400" dirty="0">
              <a:latin typeface="Courier New" panose="02070309020205020404" pitchFamily="49" charset="0"/>
            </a:endParaRPr>
          </a:p>
        </p:txBody>
      </p:sp>
      <p:sp>
        <p:nvSpPr>
          <p:cNvPr id="171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24817"/>
            <a:ext cx="2133600" cy="365125"/>
          </a:xfrm>
        </p:spPr>
        <p:txBody>
          <a:bodyPr/>
          <a:lstStyle/>
          <a:p>
            <a:fld id="{38259417-4ADD-4D88-9E40-A0C0D7958C3E}" type="slidenum">
              <a:rPr lang="en-US" altLang="ko-KR"/>
              <a:pPr/>
              <a:t>17</a:t>
            </a:fld>
            <a:endParaRPr lang="en-US" altLang="ko-KR"/>
          </a:p>
        </p:txBody>
      </p:sp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 anchor="ctr">
            <a:normAutofit fontScale="90000"/>
          </a:bodyPr>
          <a:lstStyle/>
          <a:p>
            <a:r>
              <a:rPr lang="en-US" altLang="ko-KR" dirty="0">
                <a:ea typeface="굴림" panose="020B0600000101010101" pitchFamily="50" charset="-127"/>
              </a:rPr>
              <a:t>Example</a:t>
            </a:r>
          </a:p>
        </p:txBody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8719"/>
            <a:ext cx="8229600" cy="5143536"/>
          </a:xfrm>
          <a:noFill/>
          <a:ln/>
        </p:spPr>
        <p:txBody>
          <a:bodyPr lIns="92075" tIns="46038" rIns="92075" bIns="46038"/>
          <a:lstStyle/>
          <a:p>
            <a:pPr>
              <a:buFont typeface="Wingdings" panose="05000000000000000000" pitchFamily="2" charset="2"/>
              <a:buNone/>
            </a:pPr>
            <a:r>
              <a:rPr lang="en-US" altLang="ko-KR" dirty="0">
                <a:ea typeface="굴림" panose="020B0600000101010101" pitchFamily="50" charset="-127"/>
              </a:rPr>
              <a:t> </a:t>
            </a:r>
          </a:p>
        </p:txBody>
      </p:sp>
      <p:cxnSp>
        <p:nvCxnSpPr>
          <p:cNvPr id="3" name="직선 화살표 연결선 2"/>
          <p:cNvCxnSpPr/>
          <p:nvPr/>
        </p:nvCxnSpPr>
        <p:spPr>
          <a:xfrm flipH="1">
            <a:off x="5158582" y="2060848"/>
            <a:ext cx="7094" cy="28980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898165" y="3501047"/>
            <a:ext cx="1731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Operator stack</a:t>
            </a:r>
            <a:endParaRPr lang="ko-KR" altLang="en-US" dirty="0"/>
          </a:p>
        </p:txBody>
      </p:sp>
      <p:sp>
        <p:nvSpPr>
          <p:cNvPr id="234" name="Rectangle 7"/>
          <p:cNvSpPr>
            <a:spLocks noChangeArrowheads="1"/>
          </p:cNvSpPr>
          <p:nvPr/>
        </p:nvSpPr>
        <p:spPr bwMode="auto">
          <a:xfrm>
            <a:off x="2796454" y="2789515"/>
            <a:ext cx="336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1" lang="en-US" altLang="ko-KR" b="1" dirty="0">
                <a:latin typeface="Courier New" panose="02070309020205020404" pitchFamily="49" charset="0"/>
              </a:rPr>
              <a:t>1</a:t>
            </a:r>
          </a:p>
        </p:txBody>
      </p:sp>
      <p:sp>
        <p:nvSpPr>
          <p:cNvPr id="235" name="Rectangle 27"/>
          <p:cNvSpPr>
            <a:spLocks noChangeArrowheads="1"/>
          </p:cNvSpPr>
          <p:nvPr/>
        </p:nvSpPr>
        <p:spPr bwMode="auto">
          <a:xfrm>
            <a:off x="3055519" y="2802255"/>
            <a:ext cx="336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1" lang="en-US" altLang="ko-KR" b="1" dirty="0">
                <a:latin typeface="Courier New" panose="02070309020205020404" pitchFamily="49" charset="0"/>
              </a:rPr>
              <a:t>2</a:t>
            </a:r>
          </a:p>
        </p:txBody>
      </p:sp>
      <p:sp>
        <p:nvSpPr>
          <p:cNvPr id="236" name="Rectangle 47"/>
          <p:cNvSpPr>
            <a:spLocks noChangeArrowheads="1"/>
          </p:cNvSpPr>
          <p:nvPr/>
        </p:nvSpPr>
        <p:spPr bwMode="auto">
          <a:xfrm>
            <a:off x="3298573" y="2795127"/>
            <a:ext cx="336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1" lang="en-US" altLang="ko-KR" b="1" dirty="0">
                <a:latin typeface="Courier New" panose="02070309020205020404" pitchFamily="49" charset="0"/>
              </a:rPr>
              <a:t>3</a:t>
            </a:r>
          </a:p>
        </p:txBody>
      </p:sp>
      <p:graphicFrame>
        <p:nvGraphicFramePr>
          <p:cNvPr id="237" name="내용 개체 틀 4"/>
          <p:cNvGraphicFramePr>
            <a:graphicFrameLocks/>
          </p:cNvGraphicFramePr>
          <p:nvPr/>
        </p:nvGraphicFramePr>
        <p:xfrm>
          <a:off x="3842841" y="69259"/>
          <a:ext cx="5241171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7057">
                  <a:extLst>
                    <a:ext uri="{9D8B030D-6E8A-4147-A177-3AD203B41FA5}">
                      <a16:colId xmlns:a16="http://schemas.microsoft.com/office/drawing/2014/main" val="1996282337"/>
                    </a:ext>
                  </a:extLst>
                </a:gridCol>
                <a:gridCol w="1747057">
                  <a:extLst>
                    <a:ext uri="{9D8B030D-6E8A-4147-A177-3AD203B41FA5}">
                      <a16:colId xmlns:a16="http://schemas.microsoft.com/office/drawing/2014/main" val="875563502"/>
                    </a:ext>
                  </a:extLst>
                </a:gridCol>
                <a:gridCol w="1747057">
                  <a:extLst>
                    <a:ext uri="{9D8B030D-6E8A-4147-A177-3AD203B41FA5}">
                      <a16:colId xmlns:a16="http://schemas.microsoft.com/office/drawing/2014/main" val="690455431"/>
                    </a:ext>
                  </a:extLst>
                </a:gridCol>
              </a:tblGrid>
              <a:tr h="1999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Symbol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Input symbol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Top of stack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3748211"/>
                  </a:ext>
                </a:extLst>
              </a:tr>
              <a:tr h="1999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100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1311760"/>
                  </a:ext>
                </a:extLst>
              </a:tr>
              <a:tr h="1999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99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5164692"/>
                  </a:ext>
                </a:extLst>
              </a:tr>
              <a:tr h="1999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^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6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2795150"/>
                  </a:ext>
                </a:extLst>
              </a:tr>
              <a:tr h="1999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*,/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1678907"/>
                  </a:ext>
                </a:extLst>
              </a:tr>
              <a:tr h="1999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+,-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293098"/>
                  </a:ext>
                </a:extLst>
              </a:tr>
            </a:tbl>
          </a:graphicData>
        </a:graphic>
      </p:graphicFrame>
      <p:cxnSp>
        <p:nvCxnSpPr>
          <p:cNvPr id="240" name="직선 화살표 연결선 239"/>
          <p:cNvCxnSpPr/>
          <p:nvPr/>
        </p:nvCxnSpPr>
        <p:spPr>
          <a:xfrm flipH="1">
            <a:off x="5325672" y="2060848"/>
            <a:ext cx="7094" cy="28980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직선 화살표 연결선 240"/>
          <p:cNvCxnSpPr/>
          <p:nvPr/>
        </p:nvCxnSpPr>
        <p:spPr>
          <a:xfrm flipH="1">
            <a:off x="5539193" y="2060848"/>
            <a:ext cx="7094" cy="28980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직선 화살표 연결선 241"/>
          <p:cNvCxnSpPr/>
          <p:nvPr/>
        </p:nvCxnSpPr>
        <p:spPr>
          <a:xfrm flipH="1">
            <a:off x="5715169" y="2064320"/>
            <a:ext cx="7094" cy="28980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직선 화살표 연결선 242"/>
          <p:cNvCxnSpPr/>
          <p:nvPr/>
        </p:nvCxnSpPr>
        <p:spPr>
          <a:xfrm flipH="1">
            <a:off x="5882259" y="2064320"/>
            <a:ext cx="7094" cy="28980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91"/>
          <p:cNvSpPr>
            <a:spLocks noChangeArrowheads="1"/>
          </p:cNvSpPr>
          <p:nvPr/>
        </p:nvSpPr>
        <p:spPr bwMode="auto">
          <a:xfrm>
            <a:off x="4640958" y="2822946"/>
            <a:ext cx="336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1" lang="en-US" altLang="ko-KR" b="1" dirty="0">
                <a:latin typeface="Courier New" panose="02070309020205020404" pitchFamily="49" charset="0"/>
              </a:rPr>
              <a:t>4</a:t>
            </a:r>
          </a:p>
        </p:txBody>
      </p:sp>
      <p:sp>
        <p:nvSpPr>
          <p:cNvPr id="119" name="Rectangle 67"/>
          <p:cNvSpPr>
            <a:spLocks noChangeArrowheads="1"/>
          </p:cNvSpPr>
          <p:nvPr/>
        </p:nvSpPr>
        <p:spPr bwMode="auto">
          <a:xfrm>
            <a:off x="3539577" y="2801562"/>
            <a:ext cx="336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1" lang="en-US" altLang="ko-KR" b="1" dirty="0">
                <a:latin typeface="Courier New" panose="02070309020205020404" pitchFamily="49" charset="0"/>
              </a:rPr>
              <a:t>3</a:t>
            </a:r>
          </a:p>
        </p:txBody>
      </p:sp>
      <p:sp>
        <p:nvSpPr>
          <p:cNvPr id="120" name="Rectangle 75"/>
          <p:cNvSpPr>
            <a:spLocks noChangeArrowheads="1"/>
          </p:cNvSpPr>
          <p:nvPr/>
        </p:nvSpPr>
        <p:spPr bwMode="auto">
          <a:xfrm>
            <a:off x="4264755" y="2789515"/>
            <a:ext cx="370294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1" lang="en-US" altLang="ko-KR" sz="2400" b="1" dirty="0" smtClean="0">
                <a:latin typeface="Courier New" panose="02070309020205020404" pitchFamily="49" charset="0"/>
              </a:rPr>
              <a:t>-</a:t>
            </a:r>
            <a:endParaRPr kumimoji="1" lang="en-US" altLang="ko-KR" sz="2400" b="1" dirty="0">
              <a:latin typeface="Courier New" panose="02070309020205020404" pitchFamily="49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048953" y="2816541"/>
            <a:ext cx="3193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b="1" dirty="0">
                <a:latin typeface="Times New Roman" panose="02020603050405020304" pitchFamily="18" charset="0"/>
              </a:rPr>
              <a:t>^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817900" y="2816541"/>
            <a:ext cx="3193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b="1" dirty="0">
                <a:latin typeface="Times New Roman" panose="02020603050405020304" pitchFamily="18" charset="0"/>
              </a:rPr>
              <a:t>^</a:t>
            </a:r>
            <a:endParaRPr lang="ko-KR" altLang="en-US" dirty="0"/>
          </a:p>
        </p:txBody>
      </p:sp>
      <p:sp>
        <p:nvSpPr>
          <p:cNvPr id="68" name="Rectangle 106"/>
          <p:cNvSpPr>
            <a:spLocks noChangeArrowheads="1"/>
          </p:cNvSpPr>
          <p:nvPr/>
        </p:nvSpPr>
        <p:spPr bwMode="auto">
          <a:xfrm>
            <a:off x="4886600" y="2820180"/>
            <a:ext cx="336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1" lang="en-US" altLang="ko-KR" b="1" dirty="0">
                <a:latin typeface="Courier New" panose="02070309020205020404" pitchFamily="49" charset="0"/>
              </a:rPr>
              <a:t>5</a:t>
            </a:r>
          </a:p>
        </p:txBody>
      </p:sp>
      <p:sp>
        <p:nvSpPr>
          <p:cNvPr id="104" name="Rectangle 120"/>
          <p:cNvSpPr>
            <a:spLocks noChangeArrowheads="1"/>
          </p:cNvSpPr>
          <p:nvPr/>
        </p:nvSpPr>
        <p:spPr bwMode="auto">
          <a:xfrm>
            <a:off x="5171185" y="2822946"/>
            <a:ext cx="336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1" lang="en-US" altLang="ko-KR" b="1" dirty="0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135" name="Rectangle 128"/>
          <p:cNvSpPr>
            <a:spLocks noChangeArrowheads="1"/>
          </p:cNvSpPr>
          <p:nvPr/>
        </p:nvSpPr>
        <p:spPr bwMode="auto">
          <a:xfrm>
            <a:off x="5455234" y="2815980"/>
            <a:ext cx="323807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1" lang="en-US" altLang="ko-KR" b="1" dirty="0" smtClean="0">
                <a:latin typeface="Courier New" panose="02070309020205020404" pitchFamily="49" charset="0"/>
              </a:rPr>
              <a:t>*</a:t>
            </a:r>
            <a:endParaRPr kumimoji="1" lang="en-US" altLang="ko-KR" b="1" dirty="0">
              <a:latin typeface="Courier New" panose="02070309020205020404" pitchFamily="49" charset="0"/>
            </a:endParaRPr>
          </a:p>
        </p:txBody>
      </p:sp>
      <p:grpSp>
        <p:nvGrpSpPr>
          <p:cNvPr id="136" name="Group 129"/>
          <p:cNvGrpSpPr>
            <a:grpSpLocks/>
          </p:cNvGrpSpPr>
          <p:nvPr/>
        </p:nvGrpSpPr>
        <p:grpSpPr bwMode="auto">
          <a:xfrm>
            <a:off x="2969568" y="4526828"/>
            <a:ext cx="457200" cy="1265237"/>
            <a:chOff x="1872" y="3168"/>
            <a:chExt cx="288" cy="797"/>
          </a:xfrm>
        </p:grpSpPr>
        <p:sp>
          <p:nvSpPr>
            <p:cNvPr id="169" name="Line 130"/>
            <p:cNvSpPr>
              <a:spLocks noChangeShapeType="1"/>
            </p:cNvSpPr>
            <p:nvPr/>
          </p:nvSpPr>
          <p:spPr bwMode="auto">
            <a:xfrm>
              <a:off x="1872" y="3168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0" name="Line 131"/>
            <p:cNvSpPr>
              <a:spLocks noChangeShapeType="1"/>
            </p:cNvSpPr>
            <p:nvPr/>
          </p:nvSpPr>
          <p:spPr bwMode="auto">
            <a:xfrm>
              <a:off x="1872" y="3744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2" name="Line 132"/>
            <p:cNvSpPr>
              <a:spLocks noChangeShapeType="1"/>
            </p:cNvSpPr>
            <p:nvPr/>
          </p:nvSpPr>
          <p:spPr bwMode="auto">
            <a:xfrm flipV="1">
              <a:off x="2160" y="3168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3" name="Rectangle 133"/>
            <p:cNvSpPr>
              <a:spLocks noChangeArrowheads="1"/>
            </p:cNvSpPr>
            <p:nvPr/>
          </p:nvSpPr>
          <p:spPr bwMode="auto">
            <a:xfrm>
              <a:off x="1910" y="3715"/>
              <a:ext cx="2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kumimoji="1" lang="en-US" altLang="ko-KR" dirty="0">
                  <a:latin typeface="Courier New" panose="02070309020205020404" pitchFamily="49" charset="0"/>
                </a:rPr>
                <a:t>)</a:t>
              </a:r>
            </a:p>
          </p:txBody>
        </p:sp>
        <p:sp>
          <p:nvSpPr>
            <p:cNvPr id="174" name="Rectangle 134"/>
            <p:cNvSpPr>
              <a:spLocks noChangeArrowheads="1"/>
            </p:cNvSpPr>
            <p:nvPr/>
          </p:nvSpPr>
          <p:spPr bwMode="auto">
            <a:xfrm>
              <a:off x="1910" y="3523"/>
              <a:ext cx="15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hangingPunct="0"/>
              <a:r>
                <a:rPr kumimoji="1" lang="en-US" altLang="ko-KR">
                  <a:latin typeface="Courier New" panose="02070309020205020404" pitchFamily="49" charset="0"/>
                </a:rPr>
                <a:t>-</a:t>
              </a:r>
            </a:p>
          </p:txBody>
        </p:sp>
        <p:sp>
          <p:nvSpPr>
            <p:cNvPr id="175" name="Rectangle 135"/>
            <p:cNvSpPr>
              <a:spLocks noChangeArrowheads="1"/>
            </p:cNvSpPr>
            <p:nvPr/>
          </p:nvSpPr>
          <p:spPr bwMode="auto">
            <a:xfrm>
              <a:off x="1910" y="3379"/>
              <a:ext cx="15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6" name="Rectangle 136"/>
            <p:cNvSpPr>
              <a:spLocks noChangeArrowheads="1"/>
            </p:cNvSpPr>
            <p:nvPr/>
          </p:nvSpPr>
          <p:spPr bwMode="auto">
            <a:xfrm>
              <a:off x="1910" y="3235"/>
              <a:ext cx="15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4264968" y="4526828"/>
            <a:ext cx="457200" cy="1265237"/>
            <a:chOff x="4264968" y="4526828"/>
            <a:chExt cx="457200" cy="1265237"/>
          </a:xfrm>
        </p:grpSpPr>
        <p:sp>
          <p:nvSpPr>
            <p:cNvPr id="138" name="Line 138"/>
            <p:cNvSpPr>
              <a:spLocks noChangeShapeType="1"/>
            </p:cNvSpPr>
            <p:nvPr/>
          </p:nvSpPr>
          <p:spPr bwMode="auto">
            <a:xfrm>
              <a:off x="4264968" y="4526828"/>
              <a:ext cx="0" cy="914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9" name="Line 139"/>
            <p:cNvSpPr>
              <a:spLocks noChangeShapeType="1"/>
            </p:cNvSpPr>
            <p:nvPr/>
          </p:nvSpPr>
          <p:spPr bwMode="auto">
            <a:xfrm>
              <a:off x="4264968" y="5441228"/>
              <a:ext cx="457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0" name="Line 140"/>
            <p:cNvSpPr>
              <a:spLocks noChangeShapeType="1"/>
            </p:cNvSpPr>
            <p:nvPr/>
          </p:nvSpPr>
          <p:spPr bwMode="auto">
            <a:xfrm flipV="1">
              <a:off x="4722168" y="4526828"/>
              <a:ext cx="0" cy="914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1" name="Rectangle 141"/>
            <p:cNvSpPr>
              <a:spLocks noChangeArrowheads="1"/>
            </p:cNvSpPr>
            <p:nvPr/>
          </p:nvSpPr>
          <p:spPr bwMode="auto">
            <a:xfrm>
              <a:off x="4325293" y="5395190"/>
              <a:ext cx="3365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kumimoji="1" lang="en-US" altLang="ko-KR">
                  <a:latin typeface="Courier New" panose="02070309020205020404" pitchFamily="49" charset="0"/>
                </a:rPr>
                <a:t>*</a:t>
              </a:r>
            </a:p>
          </p:txBody>
        </p:sp>
        <p:sp>
          <p:nvSpPr>
            <p:cNvPr id="142" name="Rectangle 142"/>
            <p:cNvSpPr>
              <a:spLocks noChangeArrowheads="1"/>
            </p:cNvSpPr>
            <p:nvPr/>
          </p:nvSpPr>
          <p:spPr bwMode="auto">
            <a:xfrm>
              <a:off x="4325293" y="5090390"/>
              <a:ext cx="244475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hangingPunct="0"/>
              <a:r>
                <a:rPr kumimoji="1" lang="en-US" altLang="ko-KR">
                  <a:latin typeface="Courier New" panose="02070309020205020404" pitchFamily="49" charset="0"/>
                </a:rPr>
                <a:t>-</a:t>
              </a:r>
            </a:p>
          </p:txBody>
        </p:sp>
        <p:sp>
          <p:nvSpPr>
            <p:cNvPr id="144" name="Rectangle 144"/>
            <p:cNvSpPr>
              <a:spLocks noChangeArrowheads="1"/>
            </p:cNvSpPr>
            <p:nvPr/>
          </p:nvSpPr>
          <p:spPr bwMode="auto">
            <a:xfrm>
              <a:off x="4325293" y="4633190"/>
              <a:ext cx="244475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5560368" y="4526828"/>
            <a:ext cx="457200" cy="1265237"/>
            <a:chOff x="5560368" y="4526828"/>
            <a:chExt cx="457200" cy="1265237"/>
          </a:xfrm>
        </p:grpSpPr>
        <p:sp>
          <p:nvSpPr>
            <p:cNvPr id="146" name="Line 146"/>
            <p:cNvSpPr>
              <a:spLocks noChangeShapeType="1"/>
            </p:cNvSpPr>
            <p:nvPr/>
          </p:nvSpPr>
          <p:spPr bwMode="auto">
            <a:xfrm>
              <a:off x="5560368" y="4526828"/>
              <a:ext cx="0" cy="914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7" name="Line 147"/>
            <p:cNvSpPr>
              <a:spLocks noChangeShapeType="1"/>
            </p:cNvSpPr>
            <p:nvPr/>
          </p:nvSpPr>
          <p:spPr bwMode="auto">
            <a:xfrm>
              <a:off x="5560368" y="5441228"/>
              <a:ext cx="457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8" name="Line 148"/>
            <p:cNvSpPr>
              <a:spLocks noChangeShapeType="1"/>
            </p:cNvSpPr>
            <p:nvPr/>
          </p:nvSpPr>
          <p:spPr bwMode="auto">
            <a:xfrm flipV="1">
              <a:off x="6017568" y="4526828"/>
              <a:ext cx="0" cy="914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9" name="Rectangle 149"/>
            <p:cNvSpPr>
              <a:spLocks noChangeArrowheads="1"/>
            </p:cNvSpPr>
            <p:nvPr/>
          </p:nvSpPr>
          <p:spPr bwMode="auto">
            <a:xfrm>
              <a:off x="5620693" y="5395190"/>
              <a:ext cx="3365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kumimoji="1" lang="en-US" altLang="ko-KR">
                  <a:latin typeface="Courier New" panose="02070309020205020404" pitchFamily="49" charset="0"/>
                </a:rPr>
                <a:t>7</a:t>
              </a:r>
            </a:p>
          </p:txBody>
        </p:sp>
        <p:sp>
          <p:nvSpPr>
            <p:cNvPr id="150" name="Rectangle 150"/>
            <p:cNvSpPr>
              <a:spLocks noChangeArrowheads="1"/>
            </p:cNvSpPr>
            <p:nvPr/>
          </p:nvSpPr>
          <p:spPr bwMode="auto">
            <a:xfrm>
              <a:off x="5620693" y="5090390"/>
              <a:ext cx="244475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hangingPunct="0"/>
              <a:r>
                <a:rPr kumimoji="1" lang="en-US" altLang="ko-KR">
                  <a:latin typeface="Courier New" panose="02070309020205020404" pitchFamily="49" charset="0"/>
                </a:rPr>
                <a:t>-</a:t>
              </a:r>
            </a:p>
          </p:txBody>
        </p:sp>
        <p:sp>
          <p:nvSpPr>
            <p:cNvPr id="151" name="Rectangle 151"/>
            <p:cNvSpPr>
              <a:spLocks noChangeArrowheads="1"/>
            </p:cNvSpPr>
            <p:nvPr/>
          </p:nvSpPr>
          <p:spPr bwMode="auto">
            <a:xfrm>
              <a:off x="5620693" y="4861790"/>
              <a:ext cx="244475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hangingPunct="0"/>
              <a:r>
                <a:rPr kumimoji="1" lang="en-US" altLang="ko-KR" dirty="0">
                  <a:latin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152" name="Rectangle 152"/>
            <p:cNvSpPr>
              <a:spLocks noChangeArrowheads="1"/>
            </p:cNvSpPr>
            <p:nvPr/>
          </p:nvSpPr>
          <p:spPr bwMode="auto">
            <a:xfrm>
              <a:off x="5620693" y="4633190"/>
              <a:ext cx="244475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53" name="Rectangle 153"/>
          <p:cNvSpPr>
            <a:spLocks noChangeArrowheads="1"/>
          </p:cNvSpPr>
          <p:nvPr/>
        </p:nvSpPr>
        <p:spPr bwMode="auto">
          <a:xfrm>
            <a:off x="6197318" y="2840301"/>
            <a:ext cx="323807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1" lang="en-US" altLang="ko-KR" b="1" dirty="0" smtClean="0">
                <a:latin typeface="Courier New" panose="02070309020205020404" pitchFamily="49" charset="0"/>
              </a:rPr>
              <a:t>*</a:t>
            </a:r>
            <a:endParaRPr kumimoji="1" lang="en-US" altLang="ko-KR" b="1" dirty="0">
              <a:latin typeface="Courier New" panose="02070309020205020404" pitchFamily="49" charset="0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683568" y="4526828"/>
            <a:ext cx="457200" cy="1265237"/>
            <a:chOff x="683568" y="4526828"/>
            <a:chExt cx="457200" cy="1265237"/>
          </a:xfrm>
        </p:grpSpPr>
        <p:sp>
          <p:nvSpPr>
            <p:cNvPr id="78" name="Line 115"/>
            <p:cNvSpPr>
              <a:spLocks noChangeShapeType="1"/>
            </p:cNvSpPr>
            <p:nvPr/>
          </p:nvSpPr>
          <p:spPr bwMode="auto">
            <a:xfrm>
              <a:off x="683568" y="4526828"/>
              <a:ext cx="0" cy="914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9" name="Line 116"/>
            <p:cNvSpPr>
              <a:spLocks noChangeShapeType="1"/>
            </p:cNvSpPr>
            <p:nvPr/>
          </p:nvSpPr>
          <p:spPr bwMode="auto">
            <a:xfrm>
              <a:off x="683568" y="5441228"/>
              <a:ext cx="457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0" name="Line 117"/>
            <p:cNvSpPr>
              <a:spLocks noChangeShapeType="1"/>
            </p:cNvSpPr>
            <p:nvPr/>
          </p:nvSpPr>
          <p:spPr bwMode="auto">
            <a:xfrm flipV="1">
              <a:off x="1140768" y="4526828"/>
              <a:ext cx="0" cy="914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7" name="Rectangle 118"/>
            <p:cNvSpPr>
              <a:spLocks noChangeArrowheads="1"/>
            </p:cNvSpPr>
            <p:nvPr/>
          </p:nvSpPr>
          <p:spPr bwMode="auto">
            <a:xfrm>
              <a:off x="743893" y="5395190"/>
              <a:ext cx="3365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kumimoji="1" lang="en-US" altLang="ko-KR">
                  <a:latin typeface="Courier New" panose="02070309020205020404" pitchFamily="49" charset="0"/>
                </a:rPr>
                <a:t>*</a:t>
              </a:r>
            </a:p>
          </p:txBody>
        </p:sp>
        <p:sp>
          <p:nvSpPr>
            <p:cNvPr id="103" name="Rectangle 119"/>
            <p:cNvSpPr>
              <a:spLocks noChangeArrowheads="1"/>
            </p:cNvSpPr>
            <p:nvPr/>
          </p:nvSpPr>
          <p:spPr bwMode="auto">
            <a:xfrm>
              <a:off x="743893" y="5090390"/>
              <a:ext cx="244475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ko-KR">
                  <a:latin typeface="Courier New" panose="02070309020205020404" pitchFamily="49" charset="0"/>
                </a:rPr>
                <a:t>-</a:t>
              </a:r>
            </a:p>
          </p:txBody>
        </p:sp>
        <p:grpSp>
          <p:nvGrpSpPr>
            <p:cNvPr id="155" name="Group 162"/>
            <p:cNvGrpSpPr>
              <a:grpSpLocks/>
            </p:cNvGrpSpPr>
            <p:nvPr/>
          </p:nvGrpSpPr>
          <p:grpSpPr bwMode="auto">
            <a:xfrm>
              <a:off x="743893" y="4633193"/>
              <a:ext cx="244475" cy="625475"/>
              <a:chOff x="470" y="3235"/>
              <a:chExt cx="154" cy="394"/>
            </a:xfrm>
          </p:grpSpPr>
          <p:sp>
            <p:nvSpPr>
              <p:cNvPr id="159" name="Rectangle 163"/>
              <p:cNvSpPr>
                <a:spLocks noChangeArrowheads="1"/>
              </p:cNvSpPr>
              <p:nvPr/>
            </p:nvSpPr>
            <p:spPr bwMode="auto">
              <a:xfrm>
                <a:off x="470" y="3379"/>
                <a:ext cx="15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kumimoji="1" lang="en-US" altLang="ko-KR">
                    <a:latin typeface="Courier New" panose="02070309020205020404" pitchFamily="49" charset="0"/>
                  </a:rPr>
                  <a:t>(</a:t>
                </a:r>
              </a:p>
            </p:txBody>
          </p:sp>
          <p:sp>
            <p:nvSpPr>
              <p:cNvPr id="160" name="Rectangle 164"/>
              <p:cNvSpPr>
                <a:spLocks noChangeArrowheads="1"/>
              </p:cNvSpPr>
              <p:nvPr/>
            </p:nvSpPr>
            <p:spPr bwMode="auto">
              <a:xfrm>
                <a:off x="470" y="3235"/>
                <a:ext cx="15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kumimoji="1" lang="en-US" altLang="ko-KR">
                    <a:latin typeface="Courier New" panose="02070309020205020404" pitchFamily="49" charset="0"/>
                  </a:rPr>
                  <a:t>+</a:t>
                </a:r>
              </a:p>
            </p:txBody>
          </p:sp>
        </p:grpSp>
      </p:grpSp>
      <p:grpSp>
        <p:nvGrpSpPr>
          <p:cNvPr id="13" name="그룹 12"/>
          <p:cNvGrpSpPr/>
          <p:nvPr/>
        </p:nvGrpSpPr>
        <p:grpSpPr>
          <a:xfrm>
            <a:off x="1826568" y="4404590"/>
            <a:ext cx="457200" cy="1387475"/>
            <a:chOff x="1826568" y="4404590"/>
            <a:chExt cx="457200" cy="1387475"/>
          </a:xfrm>
        </p:grpSpPr>
        <p:sp>
          <p:nvSpPr>
            <p:cNvPr id="116" name="Line 121"/>
            <p:cNvSpPr>
              <a:spLocks noChangeShapeType="1"/>
            </p:cNvSpPr>
            <p:nvPr/>
          </p:nvSpPr>
          <p:spPr bwMode="auto">
            <a:xfrm>
              <a:off x="1826568" y="4526828"/>
              <a:ext cx="0" cy="914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1" name="Line 122"/>
            <p:cNvSpPr>
              <a:spLocks noChangeShapeType="1"/>
            </p:cNvSpPr>
            <p:nvPr/>
          </p:nvSpPr>
          <p:spPr bwMode="auto">
            <a:xfrm>
              <a:off x="1826568" y="5441228"/>
              <a:ext cx="457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3" name="Line 123"/>
            <p:cNvSpPr>
              <a:spLocks noChangeShapeType="1"/>
            </p:cNvSpPr>
            <p:nvPr/>
          </p:nvSpPr>
          <p:spPr bwMode="auto">
            <a:xfrm flipV="1">
              <a:off x="2283768" y="4526828"/>
              <a:ext cx="0" cy="914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1" name="Rectangle 124"/>
            <p:cNvSpPr>
              <a:spLocks noChangeArrowheads="1"/>
            </p:cNvSpPr>
            <p:nvPr/>
          </p:nvSpPr>
          <p:spPr bwMode="auto">
            <a:xfrm>
              <a:off x="1886893" y="5395190"/>
              <a:ext cx="3365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kumimoji="1" lang="en-US" altLang="ko-KR">
                  <a:latin typeface="Courier New" panose="02070309020205020404" pitchFamily="49" charset="0"/>
                </a:rPr>
                <a:t>6</a:t>
              </a:r>
            </a:p>
          </p:txBody>
        </p:sp>
        <p:sp>
          <p:nvSpPr>
            <p:cNvPr id="132" name="Rectangle 125"/>
            <p:cNvSpPr>
              <a:spLocks noChangeArrowheads="1"/>
            </p:cNvSpPr>
            <p:nvPr/>
          </p:nvSpPr>
          <p:spPr bwMode="auto">
            <a:xfrm>
              <a:off x="1886893" y="5090390"/>
              <a:ext cx="244475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3" name="Rectangle 126"/>
            <p:cNvSpPr>
              <a:spLocks noChangeArrowheads="1"/>
            </p:cNvSpPr>
            <p:nvPr/>
          </p:nvSpPr>
          <p:spPr bwMode="auto">
            <a:xfrm>
              <a:off x="1886893" y="4861790"/>
              <a:ext cx="244475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4" name="Rectangle 127"/>
            <p:cNvSpPr>
              <a:spLocks noChangeArrowheads="1"/>
            </p:cNvSpPr>
            <p:nvPr/>
          </p:nvSpPr>
          <p:spPr bwMode="auto">
            <a:xfrm>
              <a:off x="1886893" y="4633190"/>
              <a:ext cx="244475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ko-KR" sz="2400" dirty="0"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156" name="Rectangle 166"/>
            <p:cNvSpPr>
              <a:spLocks noChangeArrowheads="1"/>
            </p:cNvSpPr>
            <p:nvPr/>
          </p:nvSpPr>
          <p:spPr bwMode="auto">
            <a:xfrm>
              <a:off x="1886893" y="5090390"/>
              <a:ext cx="3365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kumimoji="1" lang="en-US" altLang="ko-KR">
                  <a:latin typeface="Courier New" panose="02070309020205020404" pitchFamily="49" charset="0"/>
                </a:rPr>
                <a:t>-</a:t>
              </a:r>
            </a:p>
          </p:txBody>
        </p:sp>
        <p:sp>
          <p:nvSpPr>
            <p:cNvPr id="157" name="Rectangle 167"/>
            <p:cNvSpPr>
              <a:spLocks noChangeArrowheads="1"/>
            </p:cNvSpPr>
            <p:nvPr/>
          </p:nvSpPr>
          <p:spPr bwMode="auto">
            <a:xfrm>
              <a:off x="1886893" y="4861790"/>
              <a:ext cx="3365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kumimoji="1" lang="en-US" altLang="ko-KR" dirty="0">
                  <a:latin typeface="Courier New" panose="02070309020205020404" pitchFamily="49" charset="0"/>
                </a:rPr>
                <a:t>(</a:t>
              </a:r>
            </a:p>
          </p:txBody>
        </p:sp>
        <p:sp>
          <p:nvSpPr>
            <p:cNvPr id="158" name="Rectangle 168"/>
            <p:cNvSpPr>
              <a:spLocks noChangeArrowheads="1"/>
            </p:cNvSpPr>
            <p:nvPr/>
          </p:nvSpPr>
          <p:spPr bwMode="auto">
            <a:xfrm>
              <a:off x="1886893" y="4404590"/>
              <a:ext cx="3365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kumimoji="1" lang="en-US" altLang="ko-KR" dirty="0">
                  <a:latin typeface="Courier New" panose="02070309020205020404" pitchFamily="49" charset="0"/>
                </a:rPr>
                <a:t>*</a:t>
              </a:r>
            </a:p>
          </p:txBody>
        </p:sp>
      </p:grpSp>
      <p:sp>
        <p:nvSpPr>
          <p:cNvPr id="177" name="Rectangle 165"/>
          <p:cNvSpPr>
            <a:spLocks noChangeArrowheads="1"/>
          </p:cNvSpPr>
          <p:nvPr/>
        </p:nvSpPr>
        <p:spPr bwMode="auto">
          <a:xfrm>
            <a:off x="743893" y="4358553"/>
            <a:ext cx="370294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1" lang="en-US" altLang="ko-K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</a:p>
        </p:txBody>
      </p:sp>
      <p:sp>
        <p:nvSpPr>
          <p:cNvPr id="184" name="Rectangle 126"/>
          <p:cNvSpPr>
            <a:spLocks noChangeArrowheads="1"/>
          </p:cNvSpPr>
          <p:nvPr/>
        </p:nvSpPr>
        <p:spPr bwMode="auto">
          <a:xfrm>
            <a:off x="3011787" y="4891953"/>
            <a:ext cx="2444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5" name="Rectangle 127"/>
          <p:cNvSpPr>
            <a:spLocks noChangeArrowheads="1"/>
          </p:cNvSpPr>
          <p:nvPr/>
        </p:nvSpPr>
        <p:spPr bwMode="auto">
          <a:xfrm>
            <a:off x="3011787" y="4589613"/>
            <a:ext cx="244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ko-KR" sz="2400" dirty="0">
                <a:latin typeface="Times New Roman" panose="02020603050405020304" pitchFamily="18" charset="0"/>
              </a:rPr>
              <a:t>+</a:t>
            </a:r>
          </a:p>
        </p:txBody>
      </p:sp>
      <p:sp>
        <p:nvSpPr>
          <p:cNvPr id="187" name="Rectangle 167"/>
          <p:cNvSpPr>
            <a:spLocks noChangeArrowheads="1"/>
          </p:cNvSpPr>
          <p:nvPr/>
        </p:nvSpPr>
        <p:spPr bwMode="auto">
          <a:xfrm>
            <a:off x="3011787" y="4891953"/>
            <a:ext cx="336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1" lang="en-US" altLang="ko-KR" dirty="0">
                <a:latin typeface="Courier New" panose="02070309020205020404" pitchFamily="49" charset="0"/>
              </a:rPr>
              <a:t>(</a:t>
            </a:r>
          </a:p>
        </p:txBody>
      </p:sp>
      <p:sp>
        <p:nvSpPr>
          <p:cNvPr id="188" name="Rectangle 168"/>
          <p:cNvSpPr>
            <a:spLocks noChangeArrowheads="1"/>
          </p:cNvSpPr>
          <p:nvPr/>
        </p:nvSpPr>
        <p:spPr bwMode="auto">
          <a:xfrm>
            <a:off x="3011787" y="4434753"/>
            <a:ext cx="336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1" lang="en-US" altLang="ko-KR" dirty="0">
                <a:latin typeface="Courier New" panose="02070309020205020404" pitchFamily="49" charset="0"/>
              </a:rPr>
              <a:t>*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5706034" y="2811006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b="1" dirty="0">
                <a:latin typeface="Courier New" panose="02070309020205020404" pitchFamily="49" charset="0"/>
              </a:rPr>
              <a:t>+</a:t>
            </a:r>
            <a:endParaRPr lang="ko-KR" altLang="en-US" dirty="0"/>
          </a:p>
        </p:txBody>
      </p:sp>
      <p:sp>
        <p:nvSpPr>
          <p:cNvPr id="192" name="Rectangle 143"/>
          <p:cNvSpPr>
            <a:spLocks noChangeArrowheads="1"/>
          </p:cNvSpPr>
          <p:nvPr/>
        </p:nvSpPr>
        <p:spPr bwMode="auto">
          <a:xfrm>
            <a:off x="4325293" y="4861790"/>
            <a:ext cx="2444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kumimoji="1" lang="en-US" altLang="ko-KR" dirty="0">
                <a:latin typeface="Times New Roman" panose="02020603050405020304" pitchFamily="18" charset="0"/>
              </a:rPr>
              <a:t>*</a:t>
            </a:r>
          </a:p>
        </p:txBody>
      </p:sp>
      <p:sp>
        <p:nvSpPr>
          <p:cNvPr id="193" name="Rectangle 145"/>
          <p:cNvSpPr>
            <a:spLocks noChangeArrowheads="1"/>
          </p:cNvSpPr>
          <p:nvPr/>
        </p:nvSpPr>
        <p:spPr bwMode="auto">
          <a:xfrm>
            <a:off x="5951676" y="2845934"/>
            <a:ext cx="336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1" lang="en-US" altLang="ko-KR" b="1" dirty="0">
                <a:latin typeface="Courier New" panose="02070309020205020404" pitchFamily="49" charset="0"/>
              </a:rPr>
              <a:t>7</a:t>
            </a:r>
          </a:p>
        </p:txBody>
      </p:sp>
      <p:grpSp>
        <p:nvGrpSpPr>
          <p:cNvPr id="194" name="그룹 193"/>
          <p:cNvGrpSpPr/>
          <p:nvPr/>
        </p:nvGrpSpPr>
        <p:grpSpPr>
          <a:xfrm>
            <a:off x="6666383" y="4535028"/>
            <a:ext cx="457200" cy="1238336"/>
            <a:chOff x="5560368" y="4526828"/>
            <a:chExt cx="457200" cy="1238336"/>
          </a:xfrm>
        </p:grpSpPr>
        <p:sp>
          <p:nvSpPr>
            <p:cNvPr id="195" name="Line 146"/>
            <p:cNvSpPr>
              <a:spLocks noChangeShapeType="1"/>
            </p:cNvSpPr>
            <p:nvPr/>
          </p:nvSpPr>
          <p:spPr bwMode="auto">
            <a:xfrm>
              <a:off x="5560368" y="4526828"/>
              <a:ext cx="0" cy="914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6" name="Line 147"/>
            <p:cNvSpPr>
              <a:spLocks noChangeShapeType="1"/>
            </p:cNvSpPr>
            <p:nvPr/>
          </p:nvSpPr>
          <p:spPr bwMode="auto">
            <a:xfrm>
              <a:off x="5560368" y="5441228"/>
              <a:ext cx="457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7" name="Line 148"/>
            <p:cNvSpPr>
              <a:spLocks noChangeShapeType="1"/>
            </p:cNvSpPr>
            <p:nvPr/>
          </p:nvSpPr>
          <p:spPr bwMode="auto">
            <a:xfrm flipV="1">
              <a:off x="6017568" y="4526828"/>
              <a:ext cx="0" cy="914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8" name="Rectangle 149"/>
            <p:cNvSpPr>
              <a:spLocks noChangeArrowheads="1"/>
            </p:cNvSpPr>
            <p:nvPr/>
          </p:nvSpPr>
          <p:spPr bwMode="auto">
            <a:xfrm>
              <a:off x="5620693" y="5395190"/>
              <a:ext cx="186013" cy="3699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endParaRPr kumimoji="1" lang="en-US" altLang="ko-KR" dirty="0">
                <a:latin typeface="Courier New" panose="02070309020205020404" pitchFamily="49" charset="0"/>
              </a:endParaRPr>
            </a:p>
          </p:txBody>
        </p:sp>
        <p:sp>
          <p:nvSpPr>
            <p:cNvPr id="201" name="Rectangle 152"/>
            <p:cNvSpPr>
              <a:spLocks noChangeArrowheads="1"/>
            </p:cNvSpPr>
            <p:nvPr/>
          </p:nvSpPr>
          <p:spPr bwMode="auto">
            <a:xfrm>
              <a:off x="5620693" y="4633190"/>
              <a:ext cx="244475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02" name="Rectangle 151"/>
          <p:cNvSpPr>
            <a:spLocks noChangeArrowheads="1"/>
          </p:cNvSpPr>
          <p:nvPr/>
        </p:nvSpPr>
        <p:spPr bwMode="auto">
          <a:xfrm>
            <a:off x="6726708" y="4869990"/>
            <a:ext cx="2444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kumimoji="1" lang="en-US" altLang="ko-KR" dirty="0">
                <a:latin typeface="Times New Roman" panose="02020603050405020304" pitchFamily="18" charset="0"/>
              </a:rPr>
              <a:t>*</a:t>
            </a:r>
          </a:p>
        </p:txBody>
      </p:sp>
      <p:sp>
        <p:nvSpPr>
          <p:cNvPr id="203" name="Rectangle 150"/>
          <p:cNvSpPr>
            <a:spLocks noChangeArrowheads="1"/>
          </p:cNvSpPr>
          <p:nvPr/>
        </p:nvSpPr>
        <p:spPr bwMode="auto">
          <a:xfrm>
            <a:off x="6726708" y="5098590"/>
            <a:ext cx="2444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kumimoji="1" lang="en-US" altLang="ko-KR" dirty="0">
                <a:latin typeface="Courier New" panose="02070309020205020404" pitchFamily="49" charset="0"/>
              </a:rPr>
              <a:t>-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6460475" y="2810051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b="1" dirty="0">
                <a:latin typeface="Courier New" panose="02070309020205020404" pitchFamily="49" charset="0"/>
              </a:rPr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6145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/>
      <p:bldP spid="135" grpId="0"/>
      <p:bldP spid="153" grpId="0"/>
      <p:bldP spid="177" grpId="0"/>
      <p:bldP spid="184" grpId="0"/>
      <p:bldP spid="185" grpId="0"/>
      <p:bldP spid="185" grpId="1"/>
      <p:bldP spid="187" grpId="0"/>
      <p:bldP spid="187" grpId="1"/>
      <p:bldP spid="188" grpId="0"/>
      <p:bldP spid="188" grpId="1"/>
      <p:bldP spid="14" grpId="0"/>
      <p:bldP spid="192" grpId="0"/>
      <p:bldP spid="193" grpId="0"/>
      <p:bldP spid="202" grpId="0"/>
      <p:bldP spid="202" grpId="1"/>
      <p:bldP spid="203" grpId="0"/>
      <p:bldP spid="203" grpId="1"/>
      <p:bldP spid="1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59417-4ADD-4D88-9E40-A0C0D7958C3E}" type="slidenum">
              <a:rPr lang="en-US" altLang="ko-KR"/>
              <a:pPr/>
              <a:t>18</a:t>
            </a:fld>
            <a:endParaRPr lang="en-US" altLang="ko-KR"/>
          </a:p>
        </p:txBody>
      </p:sp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 anchor="ctr">
            <a:normAutofit fontScale="90000"/>
          </a:bodyPr>
          <a:lstStyle/>
          <a:p>
            <a:r>
              <a:rPr lang="en-US" altLang="ko-KR">
                <a:ea typeface="굴림" panose="020B0600000101010101" pitchFamily="50" charset="-127"/>
              </a:rPr>
              <a:t>Example</a:t>
            </a:r>
          </a:p>
        </p:txBody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075" tIns="46038" rIns="92075" bIns="46038"/>
          <a:lstStyle/>
          <a:p>
            <a:pPr>
              <a:buFont typeface="Wingdings" panose="05000000000000000000" pitchFamily="2" charset="2"/>
              <a:buNone/>
            </a:pPr>
            <a:r>
              <a:rPr lang="en-US" altLang="ko-KR">
                <a:ea typeface="굴림" panose="020B0600000101010101" pitchFamily="50" charset="-127"/>
              </a:rPr>
              <a:t> </a:t>
            </a:r>
          </a:p>
        </p:txBody>
      </p:sp>
      <p:grpSp>
        <p:nvGrpSpPr>
          <p:cNvPr id="225284" name="Group 4"/>
          <p:cNvGrpSpPr>
            <a:grpSpLocks/>
          </p:cNvGrpSpPr>
          <p:nvPr/>
        </p:nvGrpSpPr>
        <p:grpSpPr bwMode="auto">
          <a:xfrm>
            <a:off x="1187450" y="1773238"/>
            <a:ext cx="7178675" cy="4084637"/>
            <a:chOff x="432" y="1392"/>
            <a:chExt cx="4522" cy="2573"/>
          </a:xfrm>
        </p:grpSpPr>
        <p:grpSp>
          <p:nvGrpSpPr>
            <p:cNvPr id="225285" name="Group 5"/>
            <p:cNvGrpSpPr>
              <a:grpSpLocks/>
            </p:cNvGrpSpPr>
            <p:nvPr/>
          </p:nvGrpSpPr>
          <p:grpSpPr bwMode="auto">
            <a:xfrm>
              <a:off x="432" y="1392"/>
              <a:ext cx="4330" cy="797"/>
              <a:chOff x="432" y="1392"/>
              <a:chExt cx="4330" cy="797"/>
            </a:xfrm>
          </p:grpSpPr>
          <p:grpSp>
            <p:nvGrpSpPr>
              <p:cNvPr id="225286" name="Group 6"/>
              <p:cNvGrpSpPr>
                <a:grpSpLocks/>
              </p:cNvGrpSpPr>
              <p:nvPr/>
            </p:nvGrpSpPr>
            <p:grpSpPr bwMode="auto">
              <a:xfrm>
                <a:off x="432" y="1392"/>
                <a:ext cx="538" cy="797"/>
                <a:chOff x="432" y="1392"/>
                <a:chExt cx="538" cy="797"/>
              </a:xfrm>
            </p:grpSpPr>
            <p:sp>
              <p:nvSpPr>
                <p:cNvPr id="225287" name="Rectangle 7"/>
                <p:cNvSpPr>
                  <a:spLocks noChangeArrowheads="1"/>
                </p:cNvSpPr>
                <p:nvPr/>
              </p:nvSpPr>
              <p:spPr bwMode="auto">
                <a:xfrm>
                  <a:off x="758" y="1555"/>
                  <a:ext cx="212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/>
                <a:p>
                  <a:pPr eaLnBrk="0" hangingPunct="0"/>
                  <a:r>
                    <a:rPr kumimoji="1" lang="en-US" altLang="ko-KR" b="1">
                      <a:latin typeface="Courier New" panose="02070309020205020404" pitchFamily="49" charset="0"/>
                    </a:rPr>
                    <a:t>1</a:t>
                  </a:r>
                </a:p>
              </p:txBody>
            </p:sp>
            <p:grpSp>
              <p:nvGrpSpPr>
                <p:cNvPr id="225288" name="Group 8"/>
                <p:cNvGrpSpPr>
                  <a:grpSpLocks/>
                </p:cNvGrpSpPr>
                <p:nvPr/>
              </p:nvGrpSpPr>
              <p:grpSpPr bwMode="auto">
                <a:xfrm>
                  <a:off x="432" y="1392"/>
                  <a:ext cx="288" cy="797"/>
                  <a:chOff x="432" y="1392"/>
                  <a:chExt cx="288" cy="797"/>
                </a:xfrm>
              </p:grpSpPr>
              <p:sp>
                <p:nvSpPr>
                  <p:cNvPr id="225289" name="Line 9"/>
                  <p:cNvSpPr>
                    <a:spLocks noChangeShapeType="1"/>
                  </p:cNvSpPr>
                  <p:nvPr/>
                </p:nvSpPr>
                <p:spPr bwMode="auto">
                  <a:xfrm>
                    <a:off x="432" y="1392"/>
                    <a:ext cx="0" cy="576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225290" name="Line 10"/>
                  <p:cNvSpPr>
                    <a:spLocks noChangeShapeType="1"/>
                  </p:cNvSpPr>
                  <p:nvPr/>
                </p:nvSpPr>
                <p:spPr bwMode="auto">
                  <a:xfrm>
                    <a:off x="432" y="1968"/>
                    <a:ext cx="288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225291" name="Line 1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20" y="1392"/>
                    <a:ext cx="0" cy="576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225292" name="Rectangle 12"/>
                  <p:cNvSpPr>
                    <a:spLocks noChangeArrowheads="1"/>
                  </p:cNvSpPr>
                  <p:nvPr/>
                </p:nvSpPr>
                <p:spPr bwMode="auto">
                  <a:xfrm>
                    <a:off x="470" y="1939"/>
                    <a:ext cx="212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2075" tIns="46038" rIns="92075" bIns="46038">
                    <a:spAutoFit/>
                  </a:bodyPr>
                  <a:lstStyle/>
                  <a:p>
                    <a:pPr eaLnBrk="0" hangingPunct="0"/>
                    <a:r>
                      <a:rPr kumimoji="1" lang="en-US" altLang="ko-KR">
                        <a:latin typeface="Courier New" panose="02070309020205020404" pitchFamily="49" charset="0"/>
                      </a:rPr>
                      <a:t>1</a:t>
                    </a:r>
                  </a:p>
                </p:txBody>
              </p:sp>
              <p:sp>
                <p:nvSpPr>
                  <p:cNvPr id="225293" name="Rectangle 13"/>
                  <p:cNvSpPr>
                    <a:spLocks noChangeArrowheads="1"/>
                  </p:cNvSpPr>
                  <p:nvPr/>
                </p:nvSpPr>
                <p:spPr bwMode="auto">
                  <a:xfrm>
                    <a:off x="470" y="1747"/>
                    <a:ext cx="154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225294" name="Rectangle 14"/>
                  <p:cNvSpPr>
                    <a:spLocks noChangeArrowheads="1"/>
                  </p:cNvSpPr>
                  <p:nvPr/>
                </p:nvSpPr>
                <p:spPr bwMode="auto">
                  <a:xfrm>
                    <a:off x="470" y="1603"/>
                    <a:ext cx="154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225295" name="Rectangle 15"/>
                  <p:cNvSpPr>
                    <a:spLocks noChangeArrowheads="1"/>
                  </p:cNvSpPr>
                  <p:nvPr/>
                </p:nvSpPr>
                <p:spPr bwMode="auto">
                  <a:xfrm>
                    <a:off x="470" y="1459"/>
                    <a:ext cx="154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</p:grpSp>
          </p:grpSp>
          <p:grpSp>
            <p:nvGrpSpPr>
              <p:cNvPr id="225296" name="Group 16"/>
              <p:cNvGrpSpPr>
                <a:grpSpLocks/>
              </p:cNvGrpSpPr>
              <p:nvPr/>
            </p:nvGrpSpPr>
            <p:grpSpPr bwMode="auto">
              <a:xfrm>
                <a:off x="1152" y="1392"/>
                <a:ext cx="442" cy="797"/>
                <a:chOff x="1152" y="1392"/>
                <a:chExt cx="442" cy="797"/>
              </a:xfrm>
            </p:grpSpPr>
            <p:sp>
              <p:nvSpPr>
                <p:cNvPr id="225297" name="Rectangle 17"/>
                <p:cNvSpPr>
                  <a:spLocks noChangeArrowheads="1"/>
                </p:cNvSpPr>
                <p:nvPr/>
              </p:nvSpPr>
              <p:spPr bwMode="auto">
                <a:xfrm>
                  <a:off x="1478" y="1555"/>
                  <a:ext cx="11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grpSp>
              <p:nvGrpSpPr>
                <p:cNvPr id="225298" name="Group 18"/>
                <p:cNvGrpSpPr>
                  <a:grpSpLocks/>
                </p:cNvGrpSpPr>
                <p:nvPr/>
              </p:nvGrpSpPr>
              <p:grpSpPr bwMode="auto">
                <a:xfrm>
                  <a:off x="1152" y="1392"/>
                  <a:ext cx="288" cy="797"/>
                  <a:chOff x="1152" y="1392"/>
                  <a:chExt cx="288" cy="797"/>
                </a:xfrm>
              </p:grpSpPr>
              <p:sp>
                <p:nvSpPr>
                  <p:cNvPr id="225299" name="Line 19"/>
                  <p:cNvSpPr>
                    <a:spLocks noChangeShapeType="1"/>
                  </p:cNvSpPr>
                  <p:nvPr/>
                </p:nvSpPr>
                <p:spPr bwMode="auto">
                  <a:xfrm>
                    <a:off x="1152" y="1392"/>
                    <a:ext cx="0" cy="576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225300" name="Line 20"/>
                  <p:cNvSpPr>
                    <a:spLocks noChangeShapeType="1"/>
                  </p:cNvSpPr>
                  <p:nvPr/>
                </p:nvSpPr>
                <p:spPr bwMode="auto">
                  <a:xfrm>
                    <a:off x="1152" y="1968"/>
                    <a:ext cx="288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225301" name="Line 2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440" y="1392"/>
                    <a:ext cx="0" cy="576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225302" name="Rectangle 22"/>
                  <p:cNvSpPr>
                    <a:spLocks noChangeArrowheads="1"/>
                  </p:cNvSpPr>
                  <p:nvPr/>
                </p:nvSpPr>
                <p:spPr bwMode="auto">
                  <a:xfrm>
                    <a:off x="1190" y="1939"/>
                    <a:ext cx="212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2075" tIns="46038" rIns="92075" bIns="46038">
                    <a:spAutoFit/>
                  </a:bodyPr>
                  <a:lstStyle/>
                  <a:p>
                    <a:pPr eaLnBrk="0" hangingPunct="0"/>
                    <a:r>
                      <a:rPr kumimoji="1" lang="en-US" altLang="ko-KR">
                        <a:latin typeface="Courier New" panose="02070309020205020404" pitchFamily="49" charset="0"/>
                      </a:rPr>
                      <a:t>-</a:t>
                    </a:r>
                  </a:p>
                </p:txBody>
              </p:sp>
              <p:sp>
                <p:nvSpPr>
                  <p:cNvPr id="225303" name="Rectangle 23"/>
                  <p:cNvSpPr>
                    <a:spLocks noChangeArrowheads="1"/>
                  </p:cNvSpPr>
                  <p:nvPr/>
                </p:nvSpPr>
                <p:spPr bwMode="auto">
                  <a:xfrm>
                    <a:off x="1190" y="1747"/>
                    <a:ext cx="154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92075" tIns="46038" rIns="92075" bIns="46038">
                    <a:spAutoFit/>
                  </a:bodyPr>
                  <a:lstStyle/>
                  <a:p>
                    <a:pPr eaLnBrk="0" hangingPunct="0"/>
                    <a:r>
                      <a:rPr kumimoji="1" lang="en-US" altLang="ko-KR">
                        <a:latin typeface="Courier New" panose="02070309020205020404" pitchFamily="49" charset="0"/>
                      </a:rPr>
                      <a:t>-</a:t>
                    </a:r>
                  </a:p>
                </p:txBody>
              </p:sp>
              <p:sp>
                <p:nvSpPr>
                  <p:cNvPr id="225304" name="Rectangle 24"/>
                  <p:cNvSpPr>
                    <a:spLocks noChangeArrowheads="1"/>
                  </p:cNvSpPr>
                  <p:nvPr/>
                </p:nvSpPr>
                <p:spPr bwMode="auto">
                  <a:xfrm>
                    <a:off x="1190" y="1603"/>
                    <a:ext cx="154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225305" name="Rectangle 25"/>
                  <p:cNvSpPr>
                    <a:spLocks noChangeArrowheads="1"/>
                  </p:cNvSpPr>
                  <p:nvPr/>
                </p:nvSpPr>
                <p:spPr bwMode="auto">
                  <a:xfrm>
                    <a:off x="1190" y="1459"/>
                    <a:ext cx="154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</p:grpSp>
          </p:grpSp>
          <p:grpSp>
            <p:nvGrpSpPr>
              <p:cNvPr id="225306" name="Group 26"/>
              <p:cNvGrpSpPr>
                <a:grpSpLocks/>
              </p:cNvGrpSpPr>
              <p:nvPr/>
            </p:nvGrpSpPr>
            <p:grpSpPr bwMode="auto">
              <a:xfrm>
                <a:off x="1872" y="1392"/>
                <a:ext cx="538" cy="797"/>
                <a:chOff x="1872" y="1392"/>
                <a:chExt cx="538" cy="797"/>
              </a:xfrm>
            </p:grpSpPr>
            <p:sp>
              <p:nvSpPr>
                <p:cNvPr id="225307" name="Rectangle 27"/>
                <p:cNvSpPr>
                  <a:spLocks noChangeArrowheads="1"/>
                </p:cNvSpPr>
                <p:nvPr/>
              </p:nvSpPr>
              <p:spPr bwMode="auto">
                <a:xfrm>
                  <a:off x="2198" y="1555"/>
                  <a:ext cx="212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/>
                <a:p>
                  <a:pPr eaLnBrk="0" hangingPunct="0"/>
                  <a:r>
                    <a:rPr kumimoji="1" lang="en-US" altLang="ko-KR" b="1">
                      <a:latin typeface="Courier New" panose="02070309020205020404" pitchFamily="49" charset="0"/>
                    </a:rPr>
                    <a:t>2</a:t>
                  </a:r>
                </a:p>
              </p:txBody>
            </p:sp>
            <p:grpSp>
              <p:nvGrpSpPr>
                <p:cNvPr id="225308" name="Group 28"/>
                <p:cNvGrpSpPr>
                  <a:grpSpLocks/>
                </p:cNvGrpSpPr>
                <p:nvPr/>
              </p:nvGrpSpPr>
              <p:grpSpPr bwMode="auto">
                <a:xfrm>
                  <a:off x="1872" y="1392"/>
                  <a:ext cx="288" cy="797"/>
                  <a:chOff x="1872" y="1392"/>
                  <a:chExt cx="288" cy="797"/>
                </a:xfrm>
              </p:grpSpPr>
              <p:sp>
                <p:nvSpPr>
                  <p:cNvPr id="225309" name="Line 29"/>
                  <p:cNvSpPr>
                    <a:spLocks noChangeShapeType="1"/>
                  </p:cNvSpPr>
                  <p:nvPr/>
                </p:nvSpPr>
                <p:spPr bwMode="auto">
                  <a:xfrm>
                    <a:off x="1872" y="1392"/>
                    <a:ext cx="0" cy="576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225310" name="Line 30"/>
                  <p:cNvSpPr>
                    <a:spLocks noChangeShapeType="1"/>
                  </p:cNvSpPr>
                  <p:nvPr/>
                </p:nvSpPr>
                <p:spPr bwMode="auto">
                  <a:xfrm>
                    <a:off x="1872" y="1968"/>
                    <a:ext cx="288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225311" name="Line 3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160" y="1392"/>
                    <a:ext cx="0" cy="576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225312" name="Rectangle 32"/>
                  <p:cNvSpPr>
                    <a:spLocks noChangeArrowheads="1"/>
                  </p:cNvSpPr>
                  <p:nvPr/>
                </p:nvSpPr>
                <p:spPr bwMode="auto">
                  <a:xfrm>
                    <a:off x="1910" y="1939"/>
                    <a:ext cx="212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2075" tIns="46038" rIns="92075" bIns="46038">
                    <a:spAutoFit/>
                  </a:bodyPr>
                  <a:lstStyle/>
                  <a:p>
                    <a:pPr eaLnBrk="0" hangingPunct="0"/>
                    <a:r>
                      <a:rPr kumimoji="1" lang="en-US" altLang="ko-KR">
                        <a:latin typeface="Courier New" panose="02070309020205020404" pitchFamily="49" charset="0"/>
                      </a:rPr>
                      <a:t>2</a:t>
                    </a:r>
                  </a:p>
                </p:txBody>
              </p:sp>
              <p:sp>
                <p:nvSpPr>
                  <p:cNvPr id="225313" name="Rectangle 33"/>
                  <p:cNvSpPr>
                    <a:spLocks noChangeArrowheads="1"/>
                  </p:cNvSpPr>
                  <p:nvPr/>
                </p:nvSpPr>
                <p:spPr bwMode="auto">
                  <a:xfrm>
                    <a:off x="1910" y="1747"/>
                    <a:ext cx="154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92075" tIns="46038" rIns="92075" bIns="46038">
                    <a:spAutoFit/>
                  </a:bodyPr>
                  <a:lstStyle/>
                  <a:p>
                    <a:pPr eaLnBrk="0" hangingPunct="0"/>
                    <a:r>
                      <a:rPr kumimoji="1" lang="en-US" altLang="ko-KR">
                        <a:latin typeface="Courier New" panose="02070309020205020404" pitchFamily="49" charset="0"/>
                      </a:rPr>
                      <a:t>-</a:t>
                    </a:r>
                  </a:p>
                </p:txBody>
              </p:sp>
              <p:sp>
                <p:nvSpPr>
                  <p:cNvPr id="225314" name="Rectangle 34"/>
                  <p:cNvSpPr>
                    <a:spLocks noChangeArrowheads="1"/>
                  </p:cNvSpPr>
                  <p:nvPr/>
                </p:nvSpPr>
                <p:spPr bwMode="auto">
                  <a:xfrm>
                    <a:off x="1910" y="1603"/>
                    <a:ext cx="154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225315" name="Rectangle 35"/>
                  <p:cNvSpPr>
                    <a:spLocks noChangeArrowheads="1"/>
                  </p:cNvSpPr>
                  <p:nvPr/>
                </p:nvSpPr>
                <p:spPr bwMode="auto">
                  <a:xfrm>
                    <a:off x="1910" y="1459"/>
                    <a:ext cx="154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</p:grpSp>
          </p:grpSp>
          <p:grpSp>
            <p:nvGrpSpPr>
              <p:cNvPr id="225316" name="Group 36"/>
              <p:cNvGrpSpPr>
                <a:grpSpLocks/>
              </p:cNvGrpSpPr>
              <p:nvPr/>
            </p:nvGrpSpPr>
            <p:grpSpPr bwMode="auto">
              <a:xfrm>
                <a:off x="2688" y="1392"/>
                <a:ext cx="442" cy="797"/>
                <a:chOff x="2688" y="1392"/>
                <a:chExt cx="442" cy="797"/>
              </a:xfrm>
            </p:grpSpPr>
            <p:sp>
              <p:nvSpPr>
                <p:cNvPr id="225317" name="Rectangle 37"/>
                <p:cNvSpPr>
                  <a:spLocks noChangeArrowheads="1"/>
                </p:cNvSpPr>
                <p:nvPr/>
              </p:nvSpPr>
              <p:spPr bwMode="auto">
                <a:xfrm>
                  <a:off x="3014" y="1555"/>
                  <a:ext cx="11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grpSp>
              <p:nvGrpSpPr>
                <p:cNvPr id="225318" name="Group 38"/>
                <p:cNvGrpSpPr>
                  <a:grpSpLocks/>
                </p:cNvGrpSpPr>
                <p:nvPr/>
              </p:nvGrpSpPr>
              <p:grpSpPr bwMode="auto">
                <a:xfrm>
                  <a:off x="2688" y="1392"/>
                  <a:ext cx="288" cy="797"/>
                  <a:chOff x="2688" y="1392"/>
                  <a:chExt cx="288" cy="797"/>
                </a:xfrm>
              </p:grpSpPr>
              <p:sp>
                <p:nvSpPr>
                  <p:cNvPr id="225319" name="Line 39"/>
                  <p:cNvSpPr>
                    <a:spLocks noChangeShapeType="1"/>
                  </p:cNvSpPr>
                  <p:nvPr/>
                </p:nvSpPr>
                <p:spPr bwMode="auto">
                  <a:xfrm>
                    <a:off x="2688" y="1392"/>
                    <a:ext cx="0" cy="576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225320" name="Line 40"/>
                  <p:cNvSpPr>
                    <a:spLocks noChangeShapeType="1"/>
                  </p:cNvSpPr>
                  <p:nvPr/>
                </p:nvSpPr>
                <p:spPr bwMode="auto">
                  <a:xfrm>
                    <a:off x="2688" y="1968"/>
                    <a:ext cx="288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225321" name="Line 4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976" y="1392"/>
                    <a:ext cx="0" cy="576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225322" name="Rectangle 42"/>
                  <p:cNvSpPr>
                    <a:spLocks noChangeArrowheads="1"/>
                  </p:cNvSpPr>
                  <p:nvPr/>
                </p:nvSpPr>
                <p:spPr bwMode="auto">
                  <a:xfrm>
                    <a:off x="2726" y="1939"/>
                    <a:ext cx="212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2075" tIns="46038" rIns="92075" bIns="46038">
                    <a:spAutoFit/>
                  </a:bodyPr>
                  <a:lstStyle/>
                  <a:p>
                    <a:pPr eaLnBrk="0" hangingPunct="0"/>
                    <a:r>
                      <a:rPr kumimoji="1" lang="en-US" altLang="ko-KR">
                        <a:latin typeface="Courier New" panose="02070309020205020404" pitchFamily="49" charset="0"/>
                      </a:rPr>
                      <a:t>^</a:t>
                    </a:r>
                  </a:p>
                </p:txBody>
              </p:sp>
              <p:sp>
                <p:nvSpPr>
                  <p:cNvPr id="225323" name="Rectangle 43"/>
                  <p:cNvSpPr>
                    <a:spLocks noChangeArrowheads="1"/>
                  </p:cNvSpPr>
                  <p:nvPr/>
                </p:nvSpPr>
                <p:spPr bwMode="auto">
                  <a:xfrm>
                    <a:off x="2726" y="1747"/>
                    <a:ext cx="154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92075" tIns="46038" rIns="92075" bIns="46038">
                    <a:spAutoFit/>
                  </a:bodyPr>
                  <a:lstStyle/>
                  <a:p>
                    <a:pPr eaLnBrk="0" hangingPunct="0"/>
                    <a:r>
                      <a:rPr kumimoji="1" lang="en-US" altLang="ko-KR">
                        <a:latin typeface="Courier New" panose="02070309020205020404" pitchFamily="49" charset="0"/>
                      </a:rPr>
                      <a:t>-</a:t>
                    </a:r>
                  </a:p>
                </p:txBody>
              </p:sp>
              <p:sp>
                <p:nvSpPr>
                  <p:cNvPr id="225324" name="Rectangle 44"/>
                  <p:cNvSpPr>
                    <a:spLocks noChangeArrowheads="1"/>
                  </p:cNvSpPr>
                  <p:nvPr/>
                </p:nvSpPr>
                <p:spPr bwMode="auto">
                  <a:xfrm>
                    <a:off x="2726" y="1603"/>
                    <a:ext cx="154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92075" tIns="46038" rIns="92075" bIns="46038">
                    <a:spAutoFit/>
                  </a:bodyPr>
                  <a:lstStyle/>
                  <a:p>
                    <a:pPr eaLnBrk="0" hangingPunct="0"/>
                    <a:r>
                      <a:rPr kumimoji="1" lang="en-US" altLang="ko-KR">
                        <a:latin typeface="Times New Roman" panose="02020603050405020304" pitchFamily="18" charset="0"/>
                      </a:rPr>
                      <a:t>^</a:t>
                    </a:r>
                  </a:p>
                </p:txBody>
              </p:sp>
              <p:sp>
                <p:nvSpPr>
                  <p:cNvPr id="225325" name="Rectangle 45"/>
                  <p:cNvSpPr>
                    <a:spLocks noChangeArrowheads="1"/>
                  </p:cNvSpPr>
                  <p:nvPr/>
                </p:nvSpPr>
                <p:spPr bwMode="auto">
                  <a:xfrm>
                    <a:off x="2726" y="1459"/>
                    <a:ext cx="154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</p:grpSp>
          </p:grpSp>
          <p:grpSp>
            <p:nvGrpSpPr>
              <p:cNvPr id="225326" name="Group 46"/>
              <p:cNvGrpSpPr>
                <a:grpSpLocks/>
              </p:cNvGrpSpPr>
              <p:nvPr/>
            </p:nvGrpSpPr>
            <p:grpSpPr bwMode="auto">
              <a:xfrm>
                <a:off x="3504" y="1392"/>
                <a:ext cx="538" cy="797"/>
                <a:chOff x="3504" y="1392"/>
                <a:chExt cx="538" cy="797"/>
              </a:xfrm>
            </p:grpSpPr>
            <p:sp>
              <p:nvSpPr>
                <p:cNvPr id="225327" name="Rectangle 47"/>
                <p:cNvSpPr>
                  <a:spLocks noChangeArrowheads="1"/>
                </p:cNvSpPr>
                <p:nvPr/>
              </p:nvSpPr>
              <p:spPr bwMode="auto">
                <a:xfrm>
                  <a:off x="3830" y="1555"/>
                  <a:ext cx="212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/>
                <a:p>
                  <a:pPr eaLnBrk="0" hangingPunct="0"/>
                  <a:r>
                    <a:rPr kumimoji="1" lang="en-US" altLang="ko-KR" b="1">
                      <a:latin typeface="Courier New" panose="02070309020205020404" pitchFamily="49" charset="0"/>
                    </a:rPr>
                    <a:t>3</a:t>
                  </a:r>
                </a:p>
              </p:txBody>
            </p:sp>
            <p:grpSp>
              <p:nvGrpSpPr>
                <p:cNvPr id="225328" name="Group 48"/>
                <p:cNvGrpSpPr>
                  <a:grpSpLocks/>
                </p:cNvGrpSpPr>
                <p:nvPr/>
              </p:nvGrpSpPr>
              <p:grpSpPr bwMode="auto">
                <a:xfrm>
                  <a:off x="3504" y="1392"/>
                  <a:ext cx="288" cy="797"/>
                  <a:chOff x="3504" y="1392"/>
                  <a:chExt cx="288" cy="797"/>
                </a:xfrm>
              </p:grpSpPr>
              <p:sp>
                <p:nvSpPr>
                  <p:cNvPr id="225329" name="Line 49"/>
                  <p:cNvSpPr>
                    <a:spLocks noChangeShapeType="1"/>
                  </p:cNvSpPr>
                  <p:nvPr/>
                </p:nvSpPr>
                <p:spPr bwMode="auto">
                  <a:xfrm>
                    <a:off x="3504" y="1392"/>
                    <a:ext cx="0" cy="576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225330" name="Line 50"/>
                  <p:cNvSpPr>
                    <a:spLocks noChangeShapeType="1"/>
                  </p:cNvSpPr>
                  <p:nvPr/>
                </p:nvSpPr>
                <p:spPr bwMode="auto">
                  <a:xfrm>
                    <a:off x="3504" y="1968"/>
                    <a:ext cx="288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225331" name="Line 5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792" y="1392"/>
                    <a:ext cx="0" cy="576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225332" name="Rectangle 52"/>
                  <p:cNvSpPr>
                    <a:spLocks noChangeArrowheads="1"/>
                  </p:cNvSpPr>
                  <p:nvPr/>
                </p:nvSpPr>
                <p:spPr bwMode="auto">
                  <a:xfrm>
                    <a:off x="3542" y="1939"/>
                    <a:ext cx="212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2075" tIns="46038" rIns="92075" bIns="46038">
                    <a:spAutoFit/>
                  </a:bodyPr>
                  <a:lstStyle/>
                  <a:p>
                    <a:pPr eaLnBrk="0" hangingPunct="0"/>
                    <a:r>
                      <a:rPr kumimoji="1" lang="en-US" altLang="ko-KR">
                        <a:latin typeface="Courier New" panose="02070309020205020404" pitchFamily="49" charset="0"/>
                      </a:rPr>
                      <a:t>3</a:t>
                    </a:r>
                  </a:p>
                </p:txBody>
              </p:sp>
              <p:sp>
                <p:nvSpPr>
                  <p:cNvPr id="225333" name="Rectangle 53"/>
                  <p:cNvSpPr>
                    <a:spLocks noChangeArrowheads="1"/>
                  </p:cNvSpPr>
                  <p:nvPr/>
                </p:nvSpPr>
                <p:spPr bwMode="auto">
                  <a:xfrm>
                    <a:off x="3542" y="1747"/>
                    <a:ext cx="154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92075" tIns="46038" rIns="92075" bIns="46038">
                    <a:spAutoFit/>
                  </a:bodyPr>
                  <a:lstStyle/>
                  <a:p>
                    <a:pPr eaLnBrk="0" hangingPunct="0"/>
                    <a:r>
                      <a:rPr kumimoji="1" lang="en-US" altLang="ko-KR">
                        <a:latin typeface="Courier New" panose="02070309020205020404" pitchFamily="49" charset="0"/>
                      </a:rPr>
                      <a:t>-</a:t>
                    </a:r>
                  </a:p>
                </p:txBody>
              </p:sp>
              <p:sp>
                <p:nvSpPr>
                  <p:cNvPr id="225334" name="Rectangle 54"/>
                  <p:cNvSpPr>
                    <a:spLocks noChangeArrowheads="1"/>
                  </p:cNvSpPr>
                  <p:nvPr/>
                </p:nvSpPr>
                <p:spPr bwMode="auto">
                  <a:xfrm>
                    <a:off x="3542" y="1603"/>
                    <a:ext cx="154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92075" tIns="46038" rIns="92075" bIns="46038">
                    <a:spAutoFit/>
                  </a:bodyPr>
                  <a:lstStyle/>
                  <a:p>
                    <a:pPr eaLnBrk="0" hangingPunct="0"/>
                    <a:r>
                      <a:rPr kumimoji="1" lang="en-US" altLang="ko-KR">
                        <a:latin typeface="Times New Roman" panose="02020603050405020304" pitchFamily="18" charset="0"/>
                      </a:rPr>
                      <a:t>^</a:t>
                    </a:r>
                  </a:p>
                </p:txBody>
              </p:sp>
              <p:sp>
                <p:nvSpPr>
                  <p:cNvPr id="225335" name="Rectangle 55"/>
                  <p:cNvSpPr>
                    <a:spLocks noChangeArrowheads="1"/>
                  </p:cNvSpPr>
                  <p:nvPr/>
                </p:nvSpPr>
                <p:spPr bwMode="auto">
                  <a:xfrm>
                    <a:off x="3542" y="1459"/>
                    <a:ext cx="154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</p:grpSp>
          </p:grpSp>
          <p:grpSp>
            <p:nvGrpSpPr>
              <p:cNvPr id="225336" name="Group 56"/>
              <p:cNvGrpSpPr>
                <a:grpSpLocks/>
              </p:cNvGrpSpPr>
              <p:nvPr/>
            </p:nvGrpSpPr>
            <p:grpSpPr bwMode="auto">
              <a:xfrm>
                <a:off x="4320" y="1392"/>
                <a:ext cx="442" cy="797"/>
                <a:chOff x="4320" y="1392"/>
                <a:chExt cx="442" cy="797"/>
              </a:xfrm>
            </p:grpSpPr>
            <p:sp>
              <p:nvSpPr>
                <p:cNvPr id="225337" name="Rectangle 57"/>
                <p:cNvSpPr>
                  <a:spLocks noChangeArrowheads="1"/>
                </p:cNvSpPr>
                <p:nvPr/>
              </p:nvSpPr>
              <p:spPr bwMode="auto">
                <a:xfrm>
                  <a:off x="4646" y="1555"/>
                  <a:ext cx="11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grpSp>
              <p:nvGrpSpPr>
                <p:cNvPr id="225338" name="Group 58"/>
                <p:cNvGrpSpPr>
                  <a:grpSpLocks/>
                </p:cNvGrpSpPr>
                <p:nvPr/>
              </p:nvGrpSpPr>
              <p:grpSpPr bwMode="auto">
                <a:xfrm>
                  <a:off x="4320" y="1392"/>
                  <a:ext cx="288" cy="797"/>
                  <a:chOff x="4320" y="1392"/>
                  <a:chExt cx="288" cy="797"/>
                </a:xfrm>
              </p:grpSpPr>
              <p:sp>
                <p:nvSpPr>
                  <p:cNvPr id="225339" name="Line 59"/>
                  <p:cNvSpPr>
                    <a:spLocks noChangeShapeType="1"/>
                  </p:cNvSpPr>
                  <p:nvPr/>
                </p:nvSpPr>
                <p:spPr bwMode="auto">
                  <a:xfrm>
                    <a:off x="4320" y="1392"/>
                    <a:ext cx="0" cy="576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225340" name="Line 60"/>
                  <p:cNvSpPr>
                    <a:spLocks noChangeShapeType="1"/>
                  </p:cNvSpPr>
                  <p:nvPr/>
                </p:nvSpPr>
                <p:spPr bwMode="auto">
                  <a:xfrm>
                    <a:off x="4320" y="1968"/>
                    <a:ext cx="288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225341" name="Line 6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608" y="1392"/>
                    <a:ext cx="0" cy="576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225342" name="Rectangle 62"/>
                  <p:cNvSpPr>
                    <a:spLocks noChangeArrowheads="1"/>
                  </p:cNvSpPr>
                  <p:nvPr/>
                </p:nvSpPr>
                <p:spPr bwMode="auto">
                  <a:xfrm>
                    <a:off x="4358" y="1939"/>
                    <a:ext cx="212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2075" tIns="46038" rIns="92075" bIns="46038">
                    <a:spAutoFit/>
                  </a:bodyPr>
                  <a:lstStyle/>
                  <a:p>
                    <a:pPr eaLnBrk="0" hangingPunct="0"/>
                    <a:r>
                      <a:rPr kumimoji="1" lang="en-US" altLang="ko-KR">
                        <a:latin typeface="Courier New" panose="02070309020205020404" pitchFamily="49" charset="0"/>
                      </a:rPr>
                      <a:t>^</a:t>
                    </a:r>
                  </a:p>
                </p:txBody>
              </p:sp>
              <p:sp>
                <p:nvSpPr>
                  <p:cNvPr id="225343" name="Rectangle 63"/>
                  <p:cNvSpPr>
                    <a:spLocks noChangeArrowheads="1"/>
                  </p:cNvSpPr>
                  <p:nvPr/>
                </p:nvSpPr>
                <p:spPr bwMode="auto">
                  <a:xfrm>
                    <a:off x="4358" y="1747"/>
                    <a:ext cx="154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92075" tIns="46038" rIns="92075" bIns="46038">
                    <a:spAutoFit/>
                  </a:bodyPr>
                  <a:lstStyle/>
                  <a:p>
                    <a:pPr eaLnBrk="0" hangingPunct="0"/>
                    <a:r>
                      <a:rPr kumimoji="1" lang="en-US" altLang="ko-KR">
                        <a:latin typeface="Courier New" panose="02070309020205020404" pitchFamily="49" charset="0"/>
                      </a:rPr>
                      <a:t>-</a:t>
                    </a:r>
                  </a:p>
                </p:txBody>
              </p:sp>
              <p:sp>
                <p:nvSpPr>
                  <p:cNvPr id="225344" name="Rectangle 64"/>
                  <p:cNvSpPr>
                    <a:spLocks noChangeArrowheads="1"/>
                  </p:cNvSpPr>
                  <p:nvPr/>
                </p:nvSpPr>
                <p:spPr bwMode="auto">
                  <a:xfrm>
                    <a:off x="4358" y="1603"/>
                    <a:ext cx="154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92075" tIns="46038" rIns="92075" bIns="46038">
                    <a:spAutoFit/>
                  </a:bodyPr>
                  <a:lstStyle/>
                  <a:p>
                    <a:pPr eaLnBrk="0" hangingPunct="0"/>
                    <a:r>
                      <a:rPr kumimoji="1" lang="en-US" altLang="ko-KR">
                        <a:latin typeface="Times New Roman" panose="02020603050405020304" pitchFamily="18" charset="0"/>
                      </a:rPr>
                      <a:t>^</a:t>
                    </a:r>
                  </a:p>
                </p:txBody>
              </p:sp>
              <p:sp>
                <p:nvSpPr>
                  <p:cNvPr id="225345" name="Rectangle 65"/>
                  <p:cNvSpPr>
                    <a:spLocks noChangeArrowheads="1"/>
                  </p:cNvSpPr>
                  <p:nvPr/>
                </p:nvSpPr>
                <p:spPr bwMode="auto">
                  <a:xfrm>
                    <a:off x="4358" y="1459"/>
                    <a:ext cx="154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92075" tIns="46038" rIns="92075" bIns="46038">
                    <a:spAutoFit/>
                  </a:bodyPr>
                  <a:lstStyle/>
                  <a:p>
                    <a:pPr eaLnBrk="0" hangingPunct="0"/>
                    <a:r>
                      <a:rPr kumimoji="1" lang="en-US" altLang="ko-KR">
                        <a:latin typeface="Times New Roman" panose="02020603050405020304" pitchFamily="18" charset="0"/>
                      </a:rPr>
                      <a:t>^</a:t>
                    </a:r>
                  </a:p>
                </p:txBody>
              </p:sp>
            </p:grpSp>
          </p:grpSp>
        </p:grpSp>
        <p:grpSp>
          <p:nvGrpSpPr>
            <p:cNvPr id="225346" name="Group 66"/>
            <p:cNvGrpSpPr>
              <a:grpSpLocks/>
            </p:cNvGrpSpPr>
            <p:nvPr/>
          </p:nvGrpSpPr>
          <p:grpSpPr bwMode="auto">
            <a:xfrm>
              <a:off x="432" y="2256"/>
              <a:ext cx="4426" cy="797"/>
              <a:chOff x="432" y="2256"/>
              <a:chExt cx="4426" cy="797"/>
            </a:xfrm>
          </p:grpSpPr>
          <p:sp>
            <p:nvSpPr>
              <p:cNvPr id="225347" name="Rectangle 67"/>
              <p:cNvSpPr>
                <a:spLocks noChangeArrowheads="1"/>
              </p:cNvSpPr>
              <p:nvPr/>
            </p:nvSpPr>
            <p:spPr bwMode="auto">
              <a:xfrm>
                <a:off x="758" y="2419"/>
                <a:ext cx="21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kumimoji="1" lang="en-US" altLang="ko-KR" b="1">
                    <a:latin typeface="Courier New" panose="02070309020205020404" pitchFamily="49" charset="0"/>
                  </a:rPr>
                  <a:t>3</a:t>
                </a:r>
              </a:p>
            </p:txBody>
          </p:sp>
          <p:sp>
            <p:nvSpPr>
              <p:cNvPr id="225348" name="Line 68"/>
              <p:cNvSpPr>
                <a:spLocks noChangeShapeType="1"/>
              </p:cNvSpPr>
              <p:nvPr/>
            </p:nvSpPr>
            <p:spPr bwMode="auto">
              <a:xfrm>
                <a:off x="432" y="2256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25349" name="Line 69"/>
              <p:cNvSpPr>
                <a:spLocks noChangeShapeType="1"/>
              </p:cNvSpPr>
              <p:nvPr/>
            </p:nvSpPr>
            <p:spPr bwMode="auto">
              <a:xfrm>
                <a:off x="432" y="2832"/>
                <a:ext cx="2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25350" name="Line 70"/>
              <p:cNvSpPr>
                <a:spLocks noChangeShapeType="1"/>
              </p:cNvSpPr>
              <p:nvPr/>
            </p:nvSpPr>
            <p:spPr bwMode="auto">
              <a:xfrm flipV="1">
                <a:off x="720" y="2256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25351" name="Rectangle 71"/>
              <p:cNvSpPr>
                <a:spLocks noChangeArrowheads="1"/>
              </p:cNvSpPr>
              <p:nvPr/>
            </p:nvSpPr>
            <p:spPr bwMode="auto">
              <a:xfrm>
                <a:off x="470" y="2803"/>
                <a:ext cx="21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kumimoji="1" lang="en-US" altLang="ko-KR">
                    <a:latin typeface="Courier New" panose="02070309020205020404" pitchFamily="49" charset="0"/>
                  </a:rPr>
                  <a:t>3</a:t>
                </a:r>
              </a:p>
            </p:txBody>
          </p:sp>
          <p:sp>
            <p:nvSpPr>
              <p:cNvPr id="225352" name="Rectangle 72"/>
              <p:cNvSpPr>
                <a:spLocks noChangeArrowheads="1"/>
              </p:cNvSpPr>
              <p:nvPr/>
            </p:nvSpPr>
            <p:spPr bwMode="auto">
              <a:xfrm>
                <a:off x="470" y="2611"/>
                <a:ext cx="15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kumimoji="1" lang="en-US" altLang="ko-KR" sz="2400">
                    <a:latin typeface="Courier New" panose="02070309020205020404" pitchFamily="49" charset="0"/>
                  </a:rPr>
                  <a:t>-</a:t>
                </a:r>
              </a:p>
            </p:txBody>
          </p:sp>
          <p:sp>
            <p:nvSpPr>
              <p:cNvPr id="225353" name="Rectangle 73"/>
              <p:cNvSpPr>
                <a:spLocks noChangeArrowheads="1"/>
              </p:cNvSpPr>
              <p:nvPr/>
            </p:nvSpPr>
            <p:spPr bwMode="auto">
              <a:xfrm>
                <a:off x="470" y="2467"/>
                <a:ext cx="15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kumimoji="1" lang="en-US" altLang="ko-KR" sz="2400">
                    <a:latin typeface="Times New Roman" panose="02020603050405020304" pitchFamily="18" charset="0"/>
                  </a:rPr>
                  <a:t>^</a:t>
                </a:r>
              </a:p>
            </p:txBody>
          </p:sp>
          <p:sp>
            <p:nvSpPr>
              <p:cNvPr id="225354" name="Rectangle 74"/>
              <p:cNvSpPr>
                <a:spLocks noChangeArrowheads="1"/>
              </p:cNvSpPr>
              <p:nvPr/>
            </p:nvSpPr>
            <p:spPr bwMode="auto">
              <a:xfrm>
                <a:off x="470" y="2323"/>
                <a:ext cx="15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kumimoji="1" lang="en-US" altLang="ko-KR" sz="2400">
                    <a:latin typeface="Times New Roman" panose="02020603050405020304" pitchFamily="18" charset="0"/>
                  </a:rPr>
                  <a:t>^</a:t>
                </a:r>
              </a:p>
            </p:txBody>
          </p:sp>
          <p:sp>
            <p:nvSpPr>
              <p:cNvPr id="225355" name="Rectangle 75"/>
              <p:cNvSpPr>
                <a:spLocks noChangeArrowheads="1"/>
              </p:cNvSpPr>
              <p:nvPr/>
            </p:nvSpPr>
            <p:spPr bwMode="auto">
              <a:xfrm>
                <a:off x="1478" y="2419"/>
                <a:ext cx="45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kumimoji="1" lang="en-US" altLang="ko-KR" sz="2400" b="1">
                    <a:latin typeface="Times New Roman" panose="02020603050405020304" pitchFamily="18" charset="0"/>
                  </a:rPr>
                  <a:t>^^</a:t>
                </a:r>
                <a:r>
                  <a:rPr kumimoji="1" lang="en-US" altLang="ko-KR" sz="2400" b="1">
                    <a:latin typeface="Courier New" panose="02070309020205020404" pitchFamily="49" charset="0"/>
                  </a:rPr>
                  <a:t>-</a:t>
                </a:r>
              </a:p>
            </p:txBody>
          </p:sp>
          <p:grpSp>
            <p:nvGrpSpPr>
              <p:cNvPr id="225356" name="Group 76"/>
              <p:cNvGrpSpPr>
                <a:grpSpLocks/>
              </p:cNvGrpSpPr>
              <p:nvPr/>
            </p:nvGrpSpPr>
            <p:grpSpPr bwMode="auto">
              <a:xfrm>
                <a:off x="1152" y="2256"/>
                <a:ext cx="288" cy="797"/>
                <a:chOff x="1152" y="2256"/>
                <a:chExt cx="288" cy="797"/>
              </a:xfrm>
            </p:grpSpPr>
            <p:sp>
              <p:nvSpPr>
                <p:cNvPr id="225357" name="Line 77"/>
                <p:cNvSpPr>
                  <a:spLocks noChangeShapeType="1"/>
                </p:cNvSpPr>
                <p:nvPr/>
              </p:nvSpPr>
              <p:spPr bwMode="auto">
                <a:xfrm>
                  <a:off x="1152" y="2256"/>
                  <a:ext cx="0" cy="57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25358" name="Line 78"/>
                <p:cNvSpPr>
                  <a:spLocks noChangeShapeType="1"/>
                </p:cNvSpPr>
                <p:nvPr/>
              </p:nvSpPr>
              <p:spPr bwMode="auto">
                <a:xfrm>
                  <a:off x="1152" y="2832"/>
                  <a:ext cx="288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25359" name="Line 79"/>
                <p:cNvSpPr>
                  <a:spLocks noChangeShapeType="1"/>
                </p:cNvSpPr>
                <p:nvPr/>
              </p:nvSpPr>
              <p:spPr bwMode="auto">
                <a:xfrm flipV="1">
                  <a:off x="1440" y="2256"/>
                  <a:ext cx="0" cy="57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25360" name="Rectangle 80"/>
                <p:cNvSpPr>
                  <a:spLocks noChangeArrowheads="1"/>
                </p:cNvSpPr>
                <p:nvPr/>
              </p:nvSpPr>
              <p:spPr bwMode="auto">
                <a:xfrm>
                  <a:off x="1190" y="2803"/>
                  <a:ext cx="212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/>
                <a:p>
                  <a:pPr eaLnBrk="0" hangingPunct="0"/>
                  <a:r>
                    <a:rPr kumimoji="1" lang="en-US" altLang="ko-KR">
                      <a:latin typeface="Courier New" panose="02070309020205020404" pitchFamily="49" charset="0"/>
                    </a:rPr>
                    <a:t>-</a:t>
                  </a:r>
                </a:p>
              </p:txBody>
            </p:sp>
            <p:sp>
              <p:nvSpPr>
                <p:cNvPr id="225361" name="Rectangle 81"/>
                <p:cNvSpPr>
                  <a:spLocks noChangeArrowheads="1"/>
                </p:cNvSpPr>
                <p:nvPr/>
              </p:nvSpPr>
              <p:spPr bwMode="auto">
                <a:xfrm>
                  <a:off x="1190" y="2611"/>
                  <a:ext cx="154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2075" tIns="46038" rIns="92075" bIns="46038">
                  <a:spAutoFit/>
                </a:bodyPr>
                <a:lstStyle/>
                <a:p>
                  <a:pPr eaLnBrk="0" hangingPunct="0"/>
                  <a:r>
                    <a:rPr kumimoji="1" lang="en-US" altLang="ko-KR">
                      <a:latin typeface="Courier New" panose="02070309020205020404" pitchFamily="49" charset="0"/>
                    </a:rPr>
                    <a:t>-</a:t>
                  </a:r>
                </a:p>
              </p:txBody>
            </p:sp>
            <p:sp>
              <p:nvSpPr>
                <p:cNvPr id="225362" name="Rectangle 82"/>
                <p:cNvSpPr>
                  <a:spLocks noChangeArrowheads="1"/>
                </p:cNvSpPr>
                <p:nvPr/>
              </p:nvSpPr>
              <p:spPr bwMode="auto">
                <a:xfrm>
                  <a:off x="1190" y="2467"/>
                  <a:ext cx="154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25363" name="Rectangle 83"/>
                <p:cNvSpPr>
                  <a:spLocks noChangeArrowheads="1"/>
                </p:cNvSpPr>
                <p:nvPr/>
              </p:nvSpPr>
              <p:spPr bwMode="auto">
                <a:xfrm>
                  <a:off x="1190" y="2323"/>
                  <a:ext cx="154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  <p:sp>
            <p:nvSpPr>
              <p:cNvPr id="225364" name="Line 84"/>
              <p:cNvSpPr>
                <a:spLocks noChangeShapeType="1"/>
              </p:cNvSpPr>
              <p:nvPr/>
            </p:nvSpPr>
            <p:spPr bwMode="auto">
              <a:xfrm>
                <a:off x="1872" y="2256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25365" name="Line 85"/>
              <p:cNvSpPr>
                <a:spLocks noChangeShapeType="1"/>
              </p:cNvSpPr>
              <p:nvPr/>
            </p:nvSpPr>
            <p:spPr bwMode="auto">
              <a:xfrm>
                <a:off x="1872" y="2832"/>
                <a:ext cx="2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25366" name="Line 86"/>
              <p:cNvSpPr>
                <a:spLocks noChangeShapeType="1"/>
              </p:cNvSpPr>
              <p:nvPr/>
            </p:nvSpPr>
            <p:spPr bwMode="auto">
              <a:xfrm flipV="1">
                <a:off x="2160" y="2256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25367" name="Rectangle 87"/>
              <p:cNvSpPr>
                <a:spLocks noChangeArrowheads="1"/>
              </p:cNvSpPr>
              <p:nvPr/>
            </p:nvSpPr>
            <p:spPr bwMode="auto">
              <a:xfrm>
                <a:off x="1910" y="2803"/>
                <a:ext cx="21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kumimoji="1" lang="en-US" altLang="ko-KR">
                    <a:latin typeface="Courier New" panose="02070309020205020404" pitchFamily="49" charset="0"/>
                  </a:rPr>
                  <a:t>(</a:t>
                </a:r>
              </a:p>
            </p:txBody>
          </p:sp>
          <p:sp>
            <p:nvSpPr>
              <p:cNvPr id="225368" name="Rectangle 88"/>
              <p:cNvSpPr>
                <a:spLocks noChangeArrowheads="1"/>
              </p:cNvSpPr>
              <p:nvPr/>
            </p:nvSpPr>
            <p:spPr bwMode="auto">
              <a:xfrm>
                <a:off x="1910" y="2611"/>
                <a:ext cx="15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eaLnBrk="0" hangingPunct="0"/>
                <a:r>
                  <a:rPr kumimoji="1" lang="en-US" altLang="ko-KR">
                    <a:latin typeface="Courier New" panose="02070309020205020404" pitchFamily="49" charset="0"/>
                  </a:rPr>
                  <a:t>-</a:t>
                </a:r>
              </a:p>
            </p:txBody>
          </p:sp>
          <p:sp>
            <p:nvSpPr>
              <p:cNvPr id="225369" name="Rectangle 89"/>
              <p:cNvSpPr>
                <a:spLocks noChangeArrowheads="1"/>
              </p:cNvSpPr>
              <p:nvPr/>
            </p:nvSpPr>
            <p:spPr bwMode="auto">
              <a:xfrm>
                <a:off x="1910" y="2467"/>
                <a:ext cx="15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kumimoji="1" lang="en-US" altLang="ko-KR">
                    <a:latin typeface="Courier New" panose="02070309020205020404" pitchFamily="49" charset="0"/>
                  </a:rPr>
                  <a:t>(</a:t>
                </a:r>
              </a:p>
            </p:txBody>
          </p:sp>
          <p:sp>
            <p:nvSpPr>
              <p:cNvPr id="225370" name="Rectangle 90"/>
              <p:cNvSpPr>
                <a:spLocks noChangeArrowheads="1"/>
              </p:cNvSpPr>
              <p:nvPr/>
            </p:nvSpPr>
            <p:spPr bwMode="auto">
              <a:xfrm>
                <a:off x="1958" y="2323"/>
                <a:ext cx="15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25371" name="Rectangle 91"/>
              <p:cNvSpPr>
                <a:spLocks noChangeArrowheads="1"/>
              </p:cNvSpPr>
              <p:nvPr/>
            </p:nvSpPr>
            <p:spPr bwMode="auto">
              <a:xfrm>
                <a:off x="3014" y="2448"/>
                <a:ext cx="21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kumimoji="1" lang="en-US" altLang="ko-KR" b="1">
                    <a:latin typeface="Courier New" panose="02070309020205020404" pitchFamily="49" charset="0"/>
                  </a:rPr>
                  <a:t>4</a:t>
                </a:r>
              </a:p>
            </p:txBody>
          </p:sp>
          <p:sp>
            <p:nvSpPr>
              <p:cNvPr id="225372" name="Line 92"/>
              <p:cNvSpPr>
                <a:spLocks noChangeShapeType="1"/>
              </p:cNvSpPr>
              <p:nvPr/>
            </p:nvSpPr>
            <p:spPr bwMode="auto">
              <a:xfrm>
                <a:off x="2688" y="2256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25373" name="Line 93"/>
              <p:cNvSpPr>
                <a:spLocks noChangeShapeType="1"/>
              </p:cNvSpPr>
              <p:nvPr/>
            </p:nvSpPr>
            <p:spPr bwMode="auto">
              <a:xfrm>
                <a:off x="2688" y="2832"/>
                <a:ext cx="2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25374" name="Line 94"/>
              <p:cNvSpPr>
                <a:spLocks noChangeShapeType="1"/>
              </p:cNvSpPr>
              <p:nvPr/>
            </p:nvSpPr>
            <p:spPr bwMode="auto">
              <a:xfrm flipV="1">
                <a:off x="2976" y="2256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25375" name="Rectangle 95"/>
              <p:cNvSpPr>
                <a:spLocks noChangeArrowheads="1"/>
              </p:cNvSpPr>
              <p:nvPr/>
            </p:nvSpPr>
            <p:spPr bwMode="auto">
              <a:xfrm>
                <a:off x="2726" y="2803"/>
                <a:ext cx="21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kumimoji="1" lang="en-US" altLang="ko-KR">
                    <a:latin typeface="Courier New" panose="02070309020205020404" pitchFamily="49" charset="0"/>
                  </a:rPr>
                  <a:t>4</a:t>
                </a:r>
              </a:p>
            </p:txBody>
          </p:sp>
          <p:sp>
            <p:nvSpPr>
              <p:cNvPr id="225376" name="Rectangle 96"/>
              <p:cNvSpPr>
                <a:spLocks noChangeArrowheads="1"/>
              </p:cNvSpPr>
              <p:nvPr/>
            </p:nvSpPr>
            <p:spPr bwMode="auto">
              <a:xfrm>
                <a:off x="2726" y="2611"/>
                <a:ext cx="15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eaLnBrk="0" hangingPunct="0"/>
                <a:r>
                  <a:rPr kumimoji="1" lang="en-US" altLang="ko-KR">
                    <a:latin typeface="Courier New" panose="02070309020205020404" pitchFamily="49" charset="0"/>
                  </a:rPr>
                  <a:t>-</a:t>
                </a:r>
              </a:p>
            </p:txBody>
          </p:sp>
          <p:sp>
            <p:nvSpPr>
              <p:cNvPr id="225377" name="Rectangle 97"/>
              <p:cNvSpPr>
                <a:spLocks noChangeArrowheads="1"/>
              </p:cNvSpPr>
              <p:nvPr/>
            </p:nvSpPr>
            <p:spPr bwMode="auto">
              <a:xfrm>
                <a:off x="2726" y="2467"/>
                <a:ext cx="15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eaLnBrk="0" hangingPunct="0"/>
                <a:r>
                  <a:rPr kumimoji="1" lang="en-US" altLang="ko-KR">
                    <a:latin typeface="Times New Roman" panose="02020603050405020304" pitchFamily="18" charset="0"/>
                  </a:rPr>
                  <a:t>(</a:t>
                </a:r>
              </a:p>
            </p:txBody>
          </p:sp>
          <p:sp>
            <p:nvSpPr>
              <p:cNvPr id="225378" name="Rectangle 98"/>
              <p:cNvSpPr>
                <a:spLocks noChangeArrowheads="1"/>
              </p:cNvSpPr>
              <p:nvPr/>
            </p:nvSpPr>
            <p:spPr bwMode="auto">
              <a:xfrm>
                <a:off x="2726" y="2323"/>
                <a:ext cx="15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25379" name="Line 99"/>
              <p:cNvSpPr>
                <a:spLocks noChangeShapeType="1"/>
              </p:cNvSpPr>
              <p:nvPr/>
            </p:nvSpPr>
            <p:spPr bwMode="auto">
              <a:xfrm>
                <a:off x="3504" y="2256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25380" name="Line 100"/>
              <p:cNvSpPr>
                <a:spLocks noChangeShapeType="1"/>
              </p:cNvSpPr>
              <p:nvPr/>
            </p:nvSpPr>
            <p:spPr bwMode="auto">
              <a:xfrm>
                <a:off x="3504" y="2832"/>
                <a:ext cx="2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25381" name="Line 101"/>
              <p:cNvSpPr>
                <a:spLocks noChangeShapeType="1"/>
              </p:cNvSpPr>
              <p:nvPr/>
            </p:nvSpPr>
            <p:spPr bwMode="auto">
              <a:xfrm flipV="1">
                <a:off x="3792" y="2256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25382" name="Rectangle 102"/>
              <p:cNvSpPr>
                <a:spLocks noChangeArrowheads="1"/>
              </p:cNvSpPr>
              <p:nvPr/>
            </p:nvSpPr>
            <p:spPr bwMode="auto">
              <a:xfrm>
                <a:off x="3542" y="2803"/>
                <a:ext cx="21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kumimoji="1" lang="en-US" altLang="ko-KR">
                    <a:latin typeface="Courier New" panose="02070309020205020404" pitchFamily="49" charset="0"/>
                  </a:rPr>
                  <a:t>+</a:t>
                </a:r>
              </a:p>
            </p:txBody>
          </p:sp>
          <p:sp>
            <p:nvSpPr>
              <p:cNvPr id="225383" name="Rectangle 103"/>
              <p:cNvSpPr>
                <a:spLocks noChangeArrowheads="1"/>
              </p:cNvSpPr>
              <p:nvPr/>
            </p:nvSpPr>
            <p:spPr bwMode="auto">
              <a:xfrm>
                <a:off x="3542" y="2611"/>
                <a:ext cx="15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eaLnBrk="0" hangingPunct="0"/>
                <a:r>
                  <a:rPr kumimoji="1" lang="en-US" altLang="ko-KR">
                    <a:latin typeface="Courier New" panose="02070309020205020404" pitchFamily="49" charset="0"/>
                  </a:rPr>
                  <a:t>-</a:t>
                </a:r>
              </a:p>
            </p:txBody>
          </p:sp>
          <p:sp>
            <p:nvSpPr>
              <p:cNvPr id="225384" name="Rectangle 104"/>
              <p:cNvSpPr>
                <a:spLocks noChangeArrowheads="1"/>
              </p:cNvSpPr>
              <p:nvPr/>
            </p:nvSpPr>
            <p:spPr bwMode="auto">
              <a:xfrm>
                <a:off x="3542" y="2467"/>
                <a:ext cx="15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eaLnBrk="0" hangingPunct="0"/>
                <a:r>
                  <a:rPr kumimoji="1" lang="en-US" altLang="ko-KR">
                    <a:latin typeface="Times New Roman" panose="02020603050405020304" pitchFamily="18" charset="0"/>
                  </a:rPr>
                  <a:t>(</a:t>
                </a:r>
              </a:p>
            </p:txBody>
          </p:sp>
          <p:sp>
            <p:nvSpPr>
              <p:cNvPr id="225385" name="Rectangle 105"/>
              <p:cNvSpPr>
                <a:spLocks noChangeArrowheads="1"/>
              </p:cNvSpPr>
              <p:nvPr/>
            </p:nvSpPr>
            <p:spPr bwMode="auto">
              <a:xfrm>
                <a:off x="3542" y="2275"/>
                <a:ext cx="15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kumimoji="1" lang="en-US" altLang="ko-KR" sz="2400">
                    <a:latin typeface="Times New Roman" panose="02020603050405020304" pitchFamily="18" charset="0"/>
                  </a:rPr>
                  <a:t>+</a:t>
                </a:r>
              </a:p>
            </p:txBody>
          </p:sp>
          <p:sp>
            <p:nvSpPr>
              <p:cNvPr id="225386" name="Rectangle 106"/>
              <p:cNvSpPr>
                <a:spLocks noChangeArrowheads="1"/>
              </p:cNvSpPr>
              <p:nvPr/>
            </p:nvSpPr>
            <p:spPr bwMode="auto">
              <a:xfrm>
                <a:off x="4646" y="2448"/>
                <a:ext cx="21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kumimoji="1" lang="en-US" altLang="ko-KR" b="1">
                    <a:latin typeface="Courier New" panose="02070309020205020404" pitchFamily="49" charset="0"/>
                  </a:rPr>
                  <a:t>5</a:t>
                </a:r>
              </a:p>
            </p:txBody>
          </p:sp>
          <p:sp>
            <p:nvSpPr>
              <p:cNvPr id="225387" name="Line 107"/>
              <p:cNvSpPr>
                <a:spLocks noChangeShapeType="1"/>
              </p:cNvSpPr>
              <p:nvPr/>
            </p:nvSpPr>
            <p:spPr bwMode="auto">
              <a:xfrm>
                <a:off x="4320" y="2256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25388" name="Line 108"/>
              <p:cNvSpPr>
                <a:spLocks noChangeShapeType="1"/>
              </p:cNvSpPr>
              <p:nvPr/>
            </p:nvSpPr>
            <p:spPr bwMode="auto">
              <a:xfrm>
                <a:off x="4320" y="2832"/>
                <a:ext cx="2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25389" name="Line 109"/>
              <p:cNvSpPr>
                <a:spLocks noChangeShapeType="1"/>
              </p:cNvSpPr>
              <p:nvPr/>
            </p:nvSpPr>
            <p:spPr bwMode="auto">
              <a:xfrm flipV="1">
                <a:off x="4608" y="2256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25390" name="Rectangle 110"/>
              <p:cNvSpPr>
                <a:spLocks noChangeArrowheads="1"/>
              </p:cNvSpPr>
              <p:nvPr/>
            </p:nvSpPr>
            <p:spPr bwMode="auto">
              <a:xfrm>
                <a:off x="4358" y="2803"/>
                <a:ext cx="21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kumimoji="1" lang="en-US" altLang="ko-KR">
                    <a:latin typeface="Courier New" panose="02070309020205020404" pitchFamily="49" charset="0"/>
                  </a:rPr>
                  <a:t>5</a:t>
                </a:r>
              </a:p>
            </p:txBody>
          </p:sp>
          <p:sp>
            <p:nvSpPr>
              <p:cNvPr id="225391" name="Rectangle 111"/>
              <p:cNvSpPr>
                <a:spLocks noChangeArrowheads="1"/>
              </p:cNvSpPr>
              <p:nvPr/>
            </p:nvSpPr>
            <p:spPr bwMode="auto">
              <a:xfrm>
                <a:off x="4358" y="2611"/>
                <a:ext cx="15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eaLnBrk="0" hangingPunct="0"/>
                <a:r>
                  <a:rPr kumimoji="1" lang="en-US" altLang="ko-KR">
                    <a:latin typeface="Courier New" panose="02070309020205020404" pitchFamily="49" charset="0"/>
                  </a:rPr>
                  <a:t>-</a:t>
                </a:r>
              </a:p>
            </p:txBody>
          </p:sp>
          <p:sp>
            <p:nvSpPr>
              <p:cNvPr id="225392" name="Rectangle 112"/>
              <p:cNvSpPr>
                <a:spLocks noChangeArrowheads="1"/>
              </p:cNvSpPr>
              <p:nvPr/>
            </p:nvSpPr>
            <p:spPr bwMode="auto">
              <a:xfrm>
                <a:off x="4358" y="2467"/>
                <a:ext cx="15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eaLnBrk="0" hangingPunct="0"/>
                <a:r>
                  <a:rPr kumimoji="1" lang="en-US" altLang="ko-KR">
                    <a:latin typeface="Times New Roman" panose="02020603050405020304" pitchFamily="18" charset="0"/>
                  </a:rPr>
                  <a:t>(</a:t>
                </a:r>
              </a:p>
            </p:txBody>
          </p:sp>
          <p:sp>
            <p:nvSpPr>
              <p:cNvPr id="225393" name="Rectangle 113"/>
              <p:cNvSpPr>
                <a:spLocks noChangeArrowheads="1"/>
              </p:cNvSpPr>
              <p:nvPr/>
            </p:nvSpPr>
            <p:spPr bwMode="auto">
              <a:xfrm>
                <a:off x="4358" y="2323"/>
                <a:ext cx="15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eaLnBrk="0" hangingPunct="0"/>
                <a:r>
                  <a:rPr kumimoji="1" lang="en-US" altLang="ko-KR">
                    <a:latin typeface="Times New Roman" panose="02020603050405020304" pitchFamily="18" charset="0"/>
                  </a:rPr>
                  <a:t>+</a:t>
                </a:r>
              </a:p>
            </p:txBody>
          </p:sp>
        </p:grpSp>
        <p:grpSp>
          <p:nvGrpSpPr>
            <p:cNvPr id="225394" name="Group 114"/>
            <p:cNvGrpSpPr>
              <a:grpSpLocks/>
            </p:cNvGrpSpPr>
            <p:nvPr/>
          </p:nvGrpSpPr>
          <p:grpSpPr bwMode="auto">
            <a:xfrm>
              <a:off x="432" y="3062"/>
              <a:ext cx="4522" cy="903"/>
              <a:chOff x="432" y="3062"/>
              <a:chExt cx="4522" cy="903"/>
            </a:xfrm>
          </p:grpSpPr>
          <p:sp>
            <p:nvSpPr>
              <p:cNvPr id="225395" name="Line 115"/>
              <p:cNvSpPr>
                <a:spLocks noChangeShapeType="1"/>
              </p:cNvSpPr>
              <p:nvPr/>
            </p:nvSpPr>
            <p:spPr bwMode="auto">
              <a:xfrm>
                <a:off x="432" y="3168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25396" name="Line 116"/>
              <p:cNvSpPr>
                <a:spLocks noChangeShapeType="1"/>
              </p:cNvSpPr>
              <p:nvPr/>
            </p:nvSpPr>
            <p:spPr bwMode="auto">
              <a:xfrm>
                <a:off x="432" y="3744"/>
                <a:ext cx="2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25397" name="Line 117"/>
              <p:cNvSpPr>
                <a:spLocks noChangeShapeType="1"/>
              </p:cNvSpPr>
              <p:nvPr/>
            </p:nvSpPr>
            <p:spPr bwMode="auto">
              <a:xfrm flipV="1">
                <a:off x="720" y="3168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25398" name="Rectangle 118"/>
              <p:cNvSpPr>
                <a:spLocks noChangeArrowheads="1"/>
              </p:cNvSpPr>
              <p:nvPr/>
            </p:nvSpPr>
            <p:spPr bwMode="auto">
              <a:xfrm>
                <a:off x="470" y="3715"/>
                <a:ext cx="21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kumimoji="1" lang="en-US" altLang="ko-KR">
                    <a:latin typeface="Courier New" panose="02070309020205020404" pitchFamily="49" charset="0"/>
                  </a:rPr>
                  <a:t>*</a:t>
                </a:r>
              </a:p>
            </p:txBody>
          </p:sp>
          <p:sp>
            <p:nvSpPr>
              <p:cNvPr id="225399" name="Rectangle 119"/>
              <p:cNvSpPr>
                <a:spLocks noChangeArrowheads="1"/>
              </p:cNvSpPr>
              <p:nvPr/>
            </p:nvSpPr>
            <p:spPr bwMode="auto">
              <a:xfrm>
                <a:off x="470" y="3523"/>
                <a:ext cx="15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kumimoji="1" lang="en-US" altLang="ko-KR">
                    <a:latin typeface="Courier New" panose="02070309020205020404" pitchFamily="49" charset="0"/>
                  </a:rPr>
                  <a:t>-</a:t>
                </a:r>
              </a:p>
            </p:txBody>
          </p:sp>
          <p:sp>
            <p:nvSpPr>
              <p:cNvPr id="225400" name="Rectangle 120"/>
              <p:cNvSpPr>
                <a:spLocks noChangeArrowheads="1"/>
              </p:cNvSpPr>
              <p:nvPr/>
            </p:nvSpPr>
            <p:spPr bwMode="auto">
              <a:xfrm>
                <a:off x="1478" y="3360"/>
                <a:ext cx="21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kumimoji="1" lang="en-US" altLang="ko-KR" b="1">
                    <a:latin typeface="Courier New" panose="02070309020205020404" pitchFamily="49" charset="0"/>
                  </a:rPr>
                  <a:t>6</a:t>
                </a:r>
              </a:p>
            </p:txBody>
          </p:sp>
          <p:sp>
            <p:nvSpPr>
              <p:cNvPr id="225401" name="Line 121"/>
              <p:cNvSpPr>
                <a:spLocks noChangeShapeType="1"/>
              </p:cNvSpPr>
              <p:nvPr/>
            </p:nvSpPr>
            <p:spPr bwMode="auto">
              <a:xfrm>
                <a:off x="1152" y="3168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25402" name="Line 122"/>
              <p:cNvSpPr>
                <a:spLocks noChangeShapeType="1"/>
              </p:cNvSpPr>
              <p:nvPr/>
            </p:nvSpPr>
            <p:spPr bwMode="auto">
              <a:xfrm>
                <a:off x="1152" y="3744"/>
                <a:ext cx="2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25403" name="Line 123"/>
              <p:cNvSpPr>
                <a:spLocks noChangeShapeType="1"/>
              </p:cNvSpPr>
              <p:nvPr/>
            </p:nvSpPr>
            <p:spPr bwMode="auto">
              <a:xfrm flipV="1">
                <a:off x="1440" y="3168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25404" name="Rectangle 124"/>
              <p:cNvSpPr>
                <a:spLocks noChangeArrowheads="1"/>
              </p:cNvSpPr>
              <p:nvPr/>
            </p:nvSpPr>
            <p:spPr bwMode="auto">
              <a:xfrm>
                <a:off x="1190" y="3715"/>
                <a:ext cx="21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kumimoji="1" lang="en-US" altLang="ko-KR">
                    <a:latin typeface="Courier New" panose="02070309020205020404" pitchFamily="49" charset="0"/>
                  </a:rPr>
                  <a:t>6</a:t>
                </a:r>
              </a:p>
            </p:txBody>
          </p:sp>
          <p:sp>
            <p:nvSpPr>
              <p:cNvPr id="225405" name="Rectangle 125"/>
              <p:cNvSpPr>
                <a:spLocks noChangeArrowheads="1"/>
              </p:cNvSpPr>
              <p:nvPr/>
            </p:nvSpPr>
            <p:spPr bwMode="auto">
              <a:xfrm>
                <a:off x="1190" y="3523"/>
                <a:ext cx="15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25406" name="Rectangle 126"/>
              <p:cNvSpPr>
                <a:spLocks noChangeArrowheads="1"/>
              </p:cNvSpPr>
              <p:nvPr/>
            </p:nvSpPr>
            <p:spPr bwMode="auto">
              <a:xfrm>
                <a:off x="1190" y="3379"/>
                <a:ext cx="15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25407" name="Rectangle 127"/>
              <p:cNvSpPr>
                <a:spLocks noChangeArrowheads="1"/>
              </p:cNvSpPr>
              <p:nvPr/>
            </p:nvSpPr>
            <p:spPr bwMode="auto">
              <a:xfrm>
                <a:off x="1190" y="3235"/>
                <a:ext cx="15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kumimoji="1" lang="en-US" altLang="ko-KR" sz="2400">
                    <a:latin typeface="Times New Roman" panose="02020603050405020304" pitchFamily="18" charset="0"/>
                  </a:rPr>
                  <a:t>+</a:t>
                </a:r>
              </a:p>
            </p:txBody>
          </p:sp>
          <p:sp>
            <p:nvSpPr>
              <p:cNvPr id="225408" name="Rectangle 128"/>
              <p:cNvSpPr>
                <a:spLocks noChangeArrowheads="1"/>
              </p:cNvSpPr>
              <p:nvPr/>
            </p:nvSpPr>
            <p:spPr bwMode="auto">
              <a:xfrm>
                <a:off x="2198" y="3331"/>
                <a:ext cx="30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kumimoji="1" lang="en-US" altLang="ko-KR" b="1">
                    <a:latin typeface="Courier New" panose="02070309020205020404" pitchFamily="49" charset="0"/>
                  </a:rPr>
                  <a:t>*+</a:t>
                </a:r>
              </a:p>
            </p:txBody>
          </p:sp>
          <p:grpSp>
            <p:nvGrpSpPr>
              <p:cNvPr id="225409" name="Group 129"/>
              <p:cNvGrpSpPr>
                <a:grpSpLocks/>
              </p:cNvGrpSpPr>
              <p:nvPr/>
            </p:nvGrpSpPr>
            <p:grpSpPr bwMode="auto">
              <a:xfrm>
                <a:off x="1872" y="3168"/>
                <a:ext cx="288" cy="797"/>
                <a:chOff x="1872" y="3168"/>
                <a:chExt cx="288" cy="797"/>
              </a:xfrm>
            </p:grpSpPr>
            <p:sp>
              <p:nvSpPr>
                <p:cNvPr id="225410" name="Line 130"/>
                <p:cNvSpPr>
                  <a:spLocks noChangeShapeType="1"/>
                </p:cNvSpPr>
                <p:nvPr/>
              </p:nvSpPr>
              <p:spPr bwMode="auto">
                <a:xfrm>
                  <a:off x="1872" y="3168"/>
                  <a:ext cx="0" cy="57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25411" name="Line 131"/>
                <p:cNvSpPr>
                  <a:spLocks noChangeShapeType="1"/>
                </p:cNvSpPr>
                <p:nvPr/>
              </p:nvSpPr>
              <p:spPr bwMode="auto">
                <a:xfrm>
                  <a:off x="1872" y="3744"/>
                  <a:ext cx="288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25412" name="Line 132"/>
                <p:cNvSpPr>
                  <a:spLocks noChangeShapeType="1"/>
                </p:cNvSpPr>
                <p:nvPr/>
              </p:nvSpPr>
              <p:spPr bwMode="auto">
                <a:xfrm flipV="1">
                  <a:off x="2160" y="3168"/>
                  <a:ext cx="0" cy="57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25413" name="Rectangle 133"/>
                <p:cNvSpPr>
                  <a:spLocks noChangeArrowheads="1"/>
                </p:cNvSpPr>
                <p:nvPr/>
              </p:nvSpPr>
              <p:spPr bwMode="auto">
                <a:xfrm>
                  <a:off x="1910" y="3715"/>
                  <a:ext cx="212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/>
                <a:p>
                  <a:pPr eaLnBrk="0" hangingPunct="0"/>
                  <a:r>
                    <a:rPr kumimoji="1" lang="en-US" altLang="ko-KR">
                      <a:latin typeface="Courier New" panose="02070309020205020404" pitchFamily="49" charset="0"/>
                    </a:rPr>
                    <a:t>)</a:t>
                  </a:r>
                </a:p>
              </p:txBody>
            </p:sp>
            <p:sp>
              <p:nvSpPr>
                <p:cNvPr id="225414" name="Rectangle 134"/>
                <p:cNvSpPr>
                  <a:spLocks noChangeArrowheads="1"/>
                </p:cNvSpPr>
                <p:nvPr/>
              </p:nvSpPr>
              <p:spPr bwMode="auto">
                <a:xfrm>
                  <a:off x="1910" y="3523"/>
                  <a:ext cx="154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2075" tIns="46038" rIns="92075" bIns="46038">
                  <a:spAutoFit/>
                </a:bodyPr>
                <a:lstStyle/>
                <a:p>
                  <a:pPr eaLnBrk="0" hangingPunct="0"/>
                  <a:r>
                    <a:rPr kumimoji="1" lang="en-US" altLang="ko-KR">
                      <a:latin typeface="Courier New" panose="02070309020205020404" pitchFamily="49" charset="0"/>
                    </a:rPr>
                    <a:t>-</a:t>
                  </a:r>
                </a:p>
              </p:txBody>
            </p:sp>
            <p:sp>
              <p:nvSpPr>
                <p:cNvPr id="225415" name="Rectangle 135"/>
                <p:cNvSpPr>
                  <a:spLocks noChangeArrowheads="1"/>
                </p:cNvSpPr>
                <p:nvPr/>
              </p:nvSpPr>
              <p:spPr bwMode="auto">
                <a:xfrm>
                  <a:off x="1910" y="3379"/>
                  <a:ext cx="154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25416" name="Rectangle 136"/>
                <p:cNvSpPr>
                  <a:spLocks noChangeArrowheads="1"/>
                </p:cNvSpPr>
                <p:nvPr/>
              </p:nvSpPr>
              <p:spPr bwMode="auto">
                <a:xfrm>
                  <a:off x="1910" y="3235"/>
                  <a:ext cx="154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  <p:sp>
            <p:nvSpPr>
              <p:cNvPr id="225417" name="Rectangle 137"/>
              <p:cNvSpPr>
                <a:spLocks noChangeArrowheads="1"/>
              </p:cNvSpPr>
              <p:nvPr/>
            </p:nvSpPr>
            <p:spPr bwMode="auto">
              <a:xfrm>
                <a:off x="3014" y="3331"/>
                <a:ext cx="11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25418" name="Line 138"/>
              <p:cNvSpPr>
                <a:spLocks noChangeShapeType="1"/>
              </p:cNvSpPr>
              <p:nvPr/>
            </p:nvSpPr>
            <p:spPr bwMode="auto">
              <a:xfrm>
                <a:off x="2688" y="3168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25419" name="Line 139"/>
              <p:cNvSpPr>
                <a:spLocks noChangeShapeType="1"/>
              </p:cNvSpPr>
              <p:nvPr/>
            </p:nvSpPr>
            <p:spPr bwMode="auto">
              <a:xfrm>
                <a:off x="2688" y="3744"/>
                <a:ext cx="2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25420" name="Line 140"/>
              <p:cNvSpPr>
                <a:spLocks noChangeShapeType="1"/>
              </p:cNvSpPr>
              <p:nvPr/>
            </p:nvSpPr>
            <p:spPr bwMode="auto">
              <a:xfrm flipV="1">
                <a:off x="2976" y="3168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25421" name="Rectangle 141"/>
              <p:cNvSpPr>
                <a:spLocks noChangeArrowheads="1"/>
              </p:cNvSpPr>
              <p:nvPr/>
            </p:nvSpPr>
            <p:spPr bwMode="auto">
              <a:xfrm>
                <a:off x="2726" y="3715"/>
                <a:ext cx="21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kumimoji="1" lang="en-US" altLang="ko-KR">
                    <a:latin typeface="Courier New" panose="02070309020205020404" pitchFamily="49" charset="0"/>
                  </a:rPr>
                  <a:t>*</a:t>
                </a:r>
              </a:p>
            </p:txBody>
          </p:sp>
          <p:sp>
            <p:nvSpPr>
              <p:cNvPr id="225422" name="Rectangle 142"/>
              <p:cNvSpPr>
                <a:spLocks noChangeArrowheads="1"/>
              </p:cNvSpPr>
              <p:nvPr/>
            </p:nvSpPr>
            <p:spPr bwMode="auto">
              <a:xfrm>
                <a:off x="2726" y="3523"/>
                <a:ext cx="15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eaLnBrk="0" hangingPunct="0"/>
                <a:r>
                  <a:rPr kumimoji="1" lang="en-US" altLang="ko-KR">
                    <a:latin typeface="Courier New" panose="02070309020205020404" pitchFamily="49" charset="0"/>
                  </a:rPr>
                  <a:t>-</a:t>
                </a:r>
              </a:p>
            </p:txBody>
          </p:sp>
          <p:sp>
            <p:nvSpPr>
              <p:cNvPr id="225423" name="Rectangle 143"/>
              <p:cNvSpPr>
                <a:spLocks noChangeArrowheads="1"/>
              </p:cNvSpPr>
              <p:nvPr/>
            </p:nvSpPr>
            <p:spPr bwMode="auto">
              <a:xfrm>
                <a:off x="2726" y="3379"/>
                <a:ext cx="15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eaLnBrk="0" hangingPunct="0"/>
                <a:r>
                  <a:rPr kumimoji="1" lang="en-US" altLang="ko-KR">
                    <a:latin typeface="Times New Roman" panose="02020603050405020304" pitchFamily="18" charset="0"/>
                  </a:rPr>
                  <a:t>*</a:t>
                </a:r>
              </a:p>
            </p:txBody>
          </p:sp>
          <p:sp>
            <p:nvSpPr>
              <p:cNvPr id="225424" name="Rectangle 144"/>
              <p:cNvSpPr>
                <a:spLocks noChangeArrowheads="1"/>
              </p:cNvSpPr>
              <p:nvPr/>
            </p:nvSpPr>
            <p:spPr bwMode="auto">
              <a:xfrm>
                <a:off x="2726" y="3235"/>
                <a:ext cx="15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25425" name="Rectangle 145"/>
              <p:cNvSpPr>
                <a:spLocks noChangeArrowheads="1"/>
              </p:cNvSpPr>
              <p:nvPr/>
            </p:nvSpPr>
            <p:spPr bwMode="auto">
              <a:xfrm>
                <a:off x="3830" y="3331"/>
                <a:ext cx="21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kumimoji="1" lang="en-US" altLang="ko-KR" b="1">
                    <a:latin typeface="Courier New" panose="02070309020205020404" pitchFamily="49" charset="0"/>
                  </a:rPr>
                  <a:t>7</a:t>
                </a:r>
              </a:p>
            </p:txBody>
          </p:sp>
          <p:sp>
            <p:nvSpPr>
              <p:cNvPr id="225426" name="Line 146"/>
              <p:cNvSpPr>
                <a:spLocks noChangeShapeType="1"/>
              </p:cNvSpPr>
              <p:nvPr/>
            </p:nvSpPr>
            <p:spPr bwMode="auto">
              <a:xfrm>
                <a:off x="3504" y="3168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25427" name="Line 147"/>
              <p:cNvSpPr>
                <a:spLocks noChangeShapeType="1"/>
              </p:cNvSpPr>
              <p:nvPr/>
            </p:nvSpPr>
            <p:spPr bwMode="auto">
              <a:xfrm>
                <a:off x="3504" y="3744"/>
                <a:ext cx="2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25428" name="Line 148"/>
              <p:cNvSpPr>
                <a:spLocks noChangeShapeType="1"/>
              </p:cNvSpPr>
              <p:nvPr/>
            </p:nvSpPr>
            <p:spPr bwMode="auto">
              <a:xfrm flipV="1">
                <a:off x="3792" y="3168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25429" name="Rectangle 149"/>
              <p:cNvSpPr>
                <a:spLocks noChangeArrowheads="1"/>
              </p:cNvSpPr>
              <p:nvPr/>
            </p:nvSpPr>
            <p:spPr bwMode="auto">
              <a:xfrm>
                <a:off x="3542" y="3715"/>
                <a:ext cx="21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kumimoji="1" lang="en-US" altLang="ko-KR">
                    <a:latin typeface="Courier New" panose="02070309020205020404" pitchFamily="49" charset="0"/>
                  </a:rPr>
                  <a:t>7</a:t>
                </a:r>
              </a:p>
            </p:txBody>
          </p:sp>
          <p:sp>
            <p:nvSpPr>
              <p:cNvPr id="225430" name="Rectangle 150"/>
              <p:cNvSpPr>
                <a:spLocks noChangeArrowheads="1"/>
              </p:cNvSpPr>
              <p:nvPr/>
            </p:nvSpPr>
            <p:spPr bwMode="auto">
              <a:xfrm>
                <a:off x="3542" y="3523"/>
                <a:ext cx="15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eaLnBrk="0" hangingPunct="0"/>
                <a:r>
                  <a:rPr kumimoji="1" lang="en-US" altLang="ko-KR">
                    <a:latin typeface="Courier New" panose="02070309020205020404" pitchFamily="49" charset="0"/>
                  </a:rPr>
                  <a:t>-</a:t>
                </a:r>
              </a:p>
            </p:txBody>
          </p:sp>
          <p:sp>
            <p:nvSpPr>
              <p:cNvPr id="225431" name="Rectangle 151"/>
              <p:cNvSpPr>
                <a:spLocks noChangeArrowheads="1"/>
              </p:cNvSpPr>
              <p:nvPr/>
            </p:nvSpPr>
            <p:spPr bwMode="auto">
              <a:xfrm>
                <a:off x="3542" y="3379"/>
                <a:ext cx="15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eaLnBrk="0" hangingPunct="0"/>
                <a:r>
                  <a:rPr kumimoji="1" lang="en-US" altLang="ko-KR">
                    <a:latin typeface="Times New Roman" panose="02020603050405020304" pitchFamily="18" charset="0"/>
                  </a:rPr>
                  <a:t>*</a:t>
                </a:r>
              </a:p>
            </p:txBody>
          </p:sp>
          <p:sp>
            <p:nvSpPr>
              <p:cNvPr id="225432" name="Rectangle 152"/>
              <p:cNvSpPr>
                <a:spLocks noChangeArrowheads="1"/>
              </p:cNvSpPr>
              <p:nvPr/>
            </p:nvSpPr>
            <p:spPr bwMode="auto">
              <a:xfrm>
                <a:off x="3542" y="3235"/>
                <a:ext cx="15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25433" name="Rectangle 153"/>
              <p:cNvSpPr>
                <a:spLocks noChangeArrowheads="1"/>
              </p:cNvSpPr>
              <p:nvPr/>
            </p:nvSpPr>
            <p:spPr bwMode="auto">
              <a:xfrm>
                <a:off x="4646" y="3360"/>
                <a:ext cx="30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kumimoji="1" lang="en-US" altLang="ko-KR" b="1">
                    <a:latin typeface="Courier New" panose="02070309020205020404" pitchFamily="49" charset="0"/>
                  </a:rPr>
                  <a:t>*-</a:t>
                </a:r>
              </a:p>
            </p:txBody>
          </p:sp>
          <p:grpSp>
            <p:nvGrpSpPr>
              <p:cNvPr id="225434" name="Group 154"/>
              <p:cNvGrpSpPr>
                <a:grpSpLocks/>
              </p:cNvGrpSpPr>
              <p:nvPr/>
            </p:nvGrpSpPr>
            <p:grpSpPr bwMode="auto">
              <a:xfrm>
                <a:off x="4320" y="3168"/>
                <a:ext cx="288" cy="797"/>
                <a:chOff x="4320" y="3168"/>
                <a:chExt cx="288" cy="797"/>
              </a:xfrm>
            </p:grpSpPr>
            <p:sp>
              <p:nvSpPr>
                <p:cNvPr id="225435" name="Line 155"/>
                <p:cNvSpPr>
                  <a:spLocks noChangeShapeType="1"/>
                </p:cNvSpPr>
                <p:nvPr/>
              </p:nvSpPr>
              <p:spPr bwMode="auto">
                <a:xfrm>
                  <a:off x="4320" y="3168"/>
                  <a:ext cx="0" cy="57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25436" name="Line 156"/>
                <p:cNvSpPr>
                  <a:spLocks noChangeShapeType="1"/>
                </p:cNvSpPr>
                <p:nvPr/>
              </p:nvSpPr>
              <p:spPr bwMode="auto">
                <a:xfrm>
                  <a:off x="4320" y="3744"/>
                  <a:ext cx="288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25437" name="Line 157"/>
                <p:cNvSpPr>
                  <a:spLocks noChangeShapeType="1"/>
                </p:cNvSpPr>
                <p:nvPr/>
              </p:nvSpPr>
              <p:spPr bwMode="auto">
                <a:xfrm flipV="1">
                  <a:off x="4608" y="3168"/>
                  <a:ext cx="0" cy="57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25438" name="Rectangle 158"/>
                <p:cNvSpPr>
                  <a:spLocks noChangeArrowheads="1"/>
                </p:cNvSpPr>
                <p:nvPr/>
              </p:nvSpPr>
              <p:spPr bwMode="auto">
                <a:xfrm>
                  <a:off x="4358" y="3715"/>
                  <a:ext cx="11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25439" name="Rectangle 159"/>
                <p:cNvSpPr>
                  <a:spLocks noChangeArrowheads="1"/>
                </p:cNvSpPr>
                <p:nvPr/>
              </p:nvSpPr>
              <p:spPr bwMode="auto">
                <a:xfrm>
                  <a:off x="4358" y="3523"/>
                  <a:ext cx="154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25440" name="Rectangle 160"/>
                <p:cNvSpPr>
                  <a:spLocks noChangeArrowheads="1"/>
                </p:cNvSpPr>
                <p:nvPr/>
              </p:nvSpPr>
              <p:spPr bwMode="auto">
                <a:xfrm>
                  <a:off x="4358" y="3379"/>
                  <a:ext cx="154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25441" name="Rectangle 161"/>
                <p:cNvSpPr>
                  <a:spLocks noChangeArrowheads="1"/>
                </p:cNvSpPr>
                <p:nvPr/>
              </p:nvSpPr>
              <p:spPr bwMode="auto">
                <a:xfrm>
                  <a:off x="4358" y="3235"/>
                  <a:ext cx="154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225442" name="Group 162"/>
              <p:cNvGrpSpPr>
                <a:grpSpLocks/>
              </p:cNvGrpSpPr>
              <p:nvPr/>
            </p:nvGrpSpPr>
            <p:grpSpPr bwMode="auto">
              <a:xfrm>
                <a:off x="470" y="3062"/>
                <a:ext cx="212" cy="567"/>
                <a:chOff x="470" y="3062"/>
                <a:chExt cx="212" cy="567"/>
              </a:xfrm>
            </p:grpSpPr>
            <p:sp>
              <p:nvSpPr>
                <p:cNvPr id="225443" name="Rectangle 163"/>
                <p:cNvSpPr>
                  <a:spLocks noChangeArrowheads="1"/>
                </p:cNvSpPr>
                <p:nvPr/>
              </p:nvSpPr>
              <p:spPr bwMode="auto">
                <a:xfrm>
                  <a:off x="470" y="3379"/>
                  <a:ext cx="154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2075" tIns="46038" rIns="92075" bIns="46038"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kumimoji="1" lang="en-US" altLang="ko-KR">
                      <a:latin typeface="Courier New" panose="02070309020205020404" pitchFamily="49" charset="0"/>
                    </a:rPr>
                    <a:t>(</a:t>
                  </a:r>
                </a:p>
              </p:txBody>
            </p:sp>
            <p:sp>
              <p:nvSpPr>
                <p:cNvPr id="225444" name="Rectangle 164"/>
                <p:cNvSpPr>
                  <a:spLocks noChangeArrowheads="1"/>
                </p:cNvSpPr>
                <p:nvPr/>
              </p:nvSpPr>
              <p:spPr bwMode="auto">
                <a:xfrm>
                  <a:off x="470" y="3235"/>
                  <a:ext cx="154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2075" tIns="46038" rIns="92075" bIns="46038"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kumimoji="1" lang="en-US" altLang="ko-KR">
                      <a:latin typeface="Courier New" panose="02070309020205020404" pitchFamily="49" charset="0"/>
                    </a:rPr>
                    <a:t>+</a:t>
                  </a:r>
                </a:p>
              </p:txBody>
            </p:sp>
            <p:sp>
              <p:nvSpPr>
                <p:cNvPr id="225445" name="Rectangle 165"/>
                <p:cNvSpPr>
                  <a:spLocks noChangeArrowheads="1"/>
                </p:cNvSpPr>
                <p:nvPr/>
              </p:nvSpPr>
              <p:spPr bwMode="auto">
                <a:xfrm>
                  <a:off x="470" y="3062"/>
                  <a:ext cx="212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/>
                <a:p>
                  <a:pPr eaLnBrk="0" hangingPunct="0"/>
                  <a:r>
                    <a:rPr kumimoji="1" lang="en-US" altLang="ko-KR" sz="2400">
                      <a:latin typeface="Times New Roman" panose="02020603050405020304" pitchFamily="18" charset="0"/>
                    </a:rPr>
                    <a:t>*</a:t>
                  </a:r>
                </a:p>
              </p:txBody>
            </p:sp>
          </p:grpSp>
          <p:sp>
            <p:nvSpPr>
              <p:cNvPr id="225446" name="Rectangle 166"/>
              <p:cNvSpPr>
                <a:spLocks noChangeArrowheads="1"/>
              </p:cNvSpPr>
              <p:nvPr/>
            </p:nvSpPr>
            <p:spPr bwMode="auto">
              <a:xfrm>
                <a:off x="1190" y="3523"/>
                <a:ext cx="21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kumimoji="1" lang="en-US" altLang="ko-KR">
                    <a:latin typeface="Courier New" panose="02070309020205020404" pitchFamily="49" charset="0"/>
                  </a:rPr>
                  <a:t>-</a:t>
                </a:r>
              </a:p>
            </p:txBody>
          </p:sp>
          <p:sp>
            <p:nvSpPr>
              <p:cNvPr id="225447" name="Rectangle 167"/>
              <p:cNvSpPr>
                <a:spLocks noChangeArrowheads="1"/>
              </p:cNvSpPr>
              <p:nvPr/>
            </p:nvSpPr>
            <p:spPr bwMode="auto">
              <a:xfrm>
                <a:off x="1190" y="3379"/>
                <a:ext cx="21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kumimoji="1" lang="en-US" altLang="ko-KR">
                    <a:latin typeface="Courier New" panose="02070309020205020404" pitchFamily="49" charset="0"/>
                  </a:rPr>
                  <a:t>(</a:t>
                </a:r>
              </a:p>
            </p:txBody>
          </p:sp>
          <p:sp>
            <p:nvSpPr>
              <p:cNvPr id="225448" name="Rectangle 168"/>
              <p:cNvSpPr>
                <a:spLocks noChangeArrowheads="1"/>
              </p:cNvSpPr>
              <p:nvPr/>
            </p:nvSpPr>
            <p:spPr bwMode="auto">
              <a:xfrm>
                <a:off x="1190" y="3091"/>
                <a:ext cx="21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kumimoji="1" lang="en-US" altLang="ko-KR">
                    <a:latin typeface="Courier New" panose="02070309020205020404" pitchFamily="49" charset="0"/>
                  </a:rPr>
                  <a:t>*</a:t>
                </a:r>
              </a:p>
            </p:txBody>
          </p:sp>
        </p:grpSp>
      </p:grpSp>
      <p:sp>
        <p:nvSpPr>
          <p:cNvPr id="225449" name="Rectangle 169"/>
          <p:cNvSpPr>
            <a:spLocks noChangeArrowheads="1"/>
          </p:cNvSpPr>
          <p:nvPr/>
        </p:nvSpPr>
        <p:spPr bwMode="auto">
          <a:xfrm>
            <a:off x="2519363" y="260350"/>
            <a:ext cx="662463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kumimoji="1" lang="en-US" altLang="ko-KR" sz="2400" i="1" dirty="0">
                <a:latin typeface="Times New Roman" panose="02020603050405020304" pitchFamily="18" charset="0"/>
              </a:rPr>
              <a:t>Infix</a:t>
            </a:r>
            <a:r>
              <a:rPr kumimoji="1" lang="en-US" altLang="ko-KR" sz="2400" dirty="0">
                <a:latin typeface="Times New Roman" panose="02020603050405020304" pitchFamily="18" charset="0"/>
              </a:rPr>
              <a:t>:     </a:t>
            </a:r>
            <a:r>
              <a:rPr kumimoji="1" lang="en-US" altLang="ko-KR" sz="2400" dirty="0">
                <a:latin typeface="Courier New" panose="02070309020205020404" pitchFamily="49" charset="0"/>
              </a:rPr>
              <a:t>1-2^3^3-(4+5*6)*7</a:t>
            </a:r>
            <a:endParaRPr kumimoji="1" lang="en-US" altLang="ko-KR" sz="2400" dirty="0">
              <a:latin typeface="Times New Roman" panose="02020603050405020304" pitchFamily="18" charset="0"/>
            </a:endParaRPr>
          </a:p>
          <a:p>
            <a:pPr eaLnBrk="0" hangingPunct="0"/>
            <a:r>
              <a:rPr kumimoji="1" lang="en-US" altLang="ko-KR" sz="2400" i="1" dirty="0">
                <a:latin typeface="Times New Roman" panose="02020603050405020304" pitchFamily="18" charset="0"/>
              </a:rPr>
              <a:t>Postfix</a:t>
            </a:r>
            <a:r>
              <a:rPr kumimoji="1" lang="en-US" altLang="ko-KR" sz="2400" dirty="0">
                <a:latin typeface="Times New Roman" panose="02020603050405020304" pitchFamily="18" charset="0"/>
              </a:rPr>
              <a:t>: </a:t>
            </a:r>
            <a:r>
              <a:rPr kumimoji="1" lang="en-US" altLang="ko-KR" sz="2400" dirty="0">
                <a:latin typeface="Courier New" panose="02070309020205020404" pitchFamily="49" charset="0"/>
              </a:rPr>
              <a:t>1 2 3 3 ^ ^ - 4 5 6 * + 7 * -</a:t>
            </a:r>
          </a:p>
        </p:txBody>
      </p:sp>
    </p:spTree>
    <p:extLst>
      <p:ext uri="{BB962C8B-B14F-4D97-AF65-F5344CB8AC3E}">
        <p14:creationId xmlns:p14="http://schemas.microsoft.com/office/powerpoint/2010/main" val="992188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81F3A-CC58-45C2-9757-71AE94FE38FA}" type="slidenum">
              <a:rPr lang="en-US" altLang="ko-KR"/>
              <a:pPr/>
              <a:t>19</a:t>
            </a:fld>
            <a:endParaRPr lang="en-US" altLang="ko-KR"/>
          </a:p>
        </p:txBody>
      </p:sp>
      <p:sp>
        <p:nvSpPr>
          <p:cNvPr id="22733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 anchor="ctr">
            <a:normAutofit fontScale="90000"/>
          </a:bodyPr>
          <a:lstStyle/>
          <a:p>
            <a:r>
              <a:rPr lang="en-US" altLang="ko-KR">
                <a:ea typeface="굴림" panose="020B0600000101010101" pitchFamily="50" charset="-127"/>
              </a:rPr>
              <a:t>Exiting the Operators from the Stack</a:t>
            </a:r>
          </a:p>
        </p:txBody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 altLang="ko-KR">
                <a:ea typeface="굴림" panose="020B0600000101010101" pitchFamily="50" charset="-127"/>
              </a:rPr>
              <a:t>An operator exits the stack if the precedence and associativity rules indicate that it should be processed before the current operator.</a:t>
            </a:r>
          </a:p>
          <a:p>
            <a:r>
              <a:rPr lang="en-US" altLang="ko-KR">
                <a:ea typeface="굴림" panose="020B0600000101010101" pitchFamily="50" charset="-127"/>
              </a:rPr>
              <a:t>Basic rule: If the current operator has a lower precedence than the operator on the top of the stack, then the top of stack operator exits the stack.</a:t>
            </a:r>
          </a:p>
        </p:txBody>
      </p:sp>
    </p:spTree>
    <p:extLst>
      <p:ext uri="{BB962C8B-B14F-4D97-AF65-F5344CB8AC3E}">
        <p14:creationId xmlns:p14="http://schemas.microsoft.com/office/powerpoint/2010/main" val="2923655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Calculator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Basic calculator</a:t>
            </a:r>
          </a:p>
          <a:p>
            <a:pPr lvl="1"/>
            <a:r>
              <a:rPr lang="en-US" altLang="ko-KR" dirty="0" smtClean="0"/>
              <a:t>Enter operator</a:t>
            </a:r>
          </a:p>
          <a:p>
            <a:pPr lvl="1"/>
            <a:r>
              <a:rPr lang="en-US" altLang="ko-KR" dirty="0" smtClean="0"/>
              <a:t>Enter operands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Infix calculator</a:t>
            </a:r>
          </a:p>
          <a:p>
            <a:pPr lvl="1"/>
            <a:r>
              <a:rPr lang="en-US" altLang="ko-KR" dirty="0" smtClean="0"/>
              <a:t>Enter equation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r="76510" b="73972"/>
          <a:stretch/>
        </p:blipFill>
        <p:spPr>
          <a:xfrm>
            <a:off x="5292080" y="1052736"/>
            <a:ext cx="2736304" cy="158417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r="63900" b="70672"/>
          <a:stretch/>
        </p:blipFill>
        <p:spPr>
          <a:xfrm>
            <a:off x="5292080" y="3709941"/>
            <a:ext cx="3366344" cy="1430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981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2A1D6-79E1-4DCF-B868-A2CC1C4E262A}" type="slidenum">
              <a:rPr lang="en-US" altLang="ko-KR"/>
              <a:pPr/>
              <a:t>20</a:t>
            </a:fld>
            <a:endParaRPr lang="en-US" altLang="ko-KR"/>
          </a:p>
        </p:txBody>
      </p:sp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 anchor="ctr">
            <a:normAutofit fontScale="90000"/>
          </a:bodyPr>
          <a:lstStyle/>
          <a:p>
            <a:r>
              <a:rPr lang="en-US" altLang="ko-KR">
                <a:ea typeface="굴림" panose="020B0600000101010101" pitchFamily="50" charset="-127"/>
              </a:rPr>
              <a:t>Multiple Stack Exits can Occur</a:t>
            </a:r>
          </a:p>
        </p:txBody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 altLang="ko-KR">
                <a:ea typeface="굴림" panose="020B0600000101010101" pitchFamily="50" charset="-127"/>
              </a:rPr>
              <a:t>In expression such as </a:t>
            </a:r>
            <a:r>
              <a:rPr lang="en-US" altLang="ko-KR">
                <a:latin typeface="Courier New" panose="02070309020205020404" pitchFamily="49" charset="0"/>
                <a:ea typeface="굴림" panose="020B0600000101010101" pitchFamily="50" charset="-127"/>
              </a:rPr>
              <a:t>1+2*3^4+5</a:t>
            </a:r>
            <a:r>
              <a:rPr lang="en-US" altLang="ko-KR">
                <a:ea typeface="굴림" panose="020B0600000101010101" pitchFamily="50" charset="-127"/>
              </a:rPr>
              <a:t>, with postfix equivalent  </a:t>
            </a:r>
            <a:r>
              <a:rPr lang="en-US" altLang="ko-KR">
                <a:latin typeface="Courier New" panose="02070309020205020404" pitchFamily="49" charset="0"/>
                <a:ea typeface="굴림" panose="020B0600000101010101" pitchFamily="50" charset="-127"/>
              </a:rPr>
              <a:t>1 2 3 4 ^ * + 5 +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	When second + is seen, ^ * + are all popped.</a:t>
            </a:r>
          </a:p>
          <a:p>
            <a:r>
              <a:rPr lang="en-US" altLang="ko-KR">
                <a:ea typeface="굴림" panose="020B0600000101010101" pitchFamily="50" charset="-127"/>
              </a:rPr>
              <a:t>Thus, multiple exits can occur on one symbol.</a:t>
            </a:r>
          </a:p>
        </p:txBody>
      </p:sp>
    </p:spTree>
    <p:extLst>
      <p:ext uri="{BB962C8B-B14F-4D97-AF65-F5344CB8AC3E}">
        <p14:creationId xmlns:p14="http://schemas.microsoft.com/office/powerpoint/2010/main" val="1569348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18F7C-B66D-459F-86F5-04DDF2EB2A5E}" type="slidenum">
              <a:rPr lang="en-US" altLang="ko-KR"/>
              <a:pPr/>
              <a:t>21</a:t>
            </a:fld>
            <a:endParaRPr lang="en-US" altLang="ko-KR"/>
          </a:p>
        </p:txBody>
      </p:sp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 anchor="ctr">
            <a:normAutofit fontScale="90000"/>
          </a:bodyPr>
          <a:lstStyle/>
          <a:p>
            <a:r>
              <a:rPr lang="en-US" altLang="ko-KR">
                <a:ea typeface="굴림" panose="020B0600000101010101" pitchFamily="50" charset="-127"/>
              </a:rPr>
              <a:t>Parentheses</a:t>
            </a:r>
          </a:p>
        </p:txBody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 altLang="ko-KR" dirty="0">
                <a:ea typeface="굴림" panose="020B0600000101010101" pitchFamily="50" charset="-127"/>
              </a:rPr>
              <a:t>Left parenthesis is a high precedence operator when it is an input symbol (meaning that nothing comes off the stack). Left parenthesis is a low precedence operator when it is on the stack.</a:t>
            </a:r>
          </a:p>
          <a:p>
            <a:endParaRPr lang="en-US" altLang="ko-KR" dirty="0" smtClean="0">
              <a:ea typeface="굴림" panose="020B0600000101010101" pitchFamily="50" charset="-127"/>
            </a:endParaRPr>
          </a:p>
          <a:p>
            <a:r>
              <a:rPr lang="en-US" altLang="ko-KR" dirty="0" smtClean="0">
                <a:ea typeface="굴림" panose="020B0600000101010101" pitchFamily="50" charset="-127"/>
              </a:rPr>
              <a:t>Right </a:t>
            </a:r>
            <a:r>
              <a:rPr lang="en-US" altLang="ko-KR" dirty="0">
                <a:ea typeface="굴림" panose="020B0600000101010101" pitchFamily="50" charset="-127"/>
              </a:rPr>
              <a:t>parenthesis pops the stack until a left parenthesis exits the stack. Operators are written, but parenthesis are not</a:t>
            </a:r>
            <a:r>
              <a:rPr lang="en-US" altLang="ko-KR" dirty="0" smtClean="0">
                <a:ea typeface="굴림" panose="020B0600000101010101" pitchFamily="50" charset="-127"/>
              </a:rPr>
              <a:t>.</a:t>
            </a:r>
          </a:p>
          <a:p>
            <a:endParaRPr lang="en-US" altLang="ko-KR" dirty="0"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346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Input/Output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Text file input</a:t>
            </a:r>
          </a:p>
          <a:p>
            <a:pPr lvl="1"/>
            <a:r>
              <a:rPr lang="en-US" altLang="ko-KR" dirty="0" smtClean="0"/>
              <a:t>Infix </a:t>
            </a:r>
            <a:r>
              <a:rPr lang="en-US" altLang="ko-KR" dirty="0"/>
              <a:t>expression is given</a:t>
            </a:r>
          </a:p>
          <a:p>
            <a:pPr lvl="1"/>
            <a:r>
              <a:rPr lang="en-US" altLang="ko-KR" dirty="0" smtClean="0"/>
              <a:t>Operators and operands are separated by space (“ “)</a:t>
            </a:r>
          </a:p>
          <a:p>
            <a:pPr lvl="1"/>
            <a:r>
              <a:rPr lang="en-US" altLang="ko-KR" dirty="0" smtClean="0"/>
              <a:t>Read a line by string and </a:t>
            </a:r>
            <a:r>
              <a:rPr lang="en-US" altLang="ko-KR" dirty="0" smtClean="0">
                <a:solidFill>
                  <a:srgbClr val="FF0000"/>
                </a:solidFill>
              </a:rPr>
              <a:t>parsing the expression</a:t>
            </a:r>
          </a:p>
          <a:p>
            <a:pPr lvl="2"/>
            <a:r>
              <a:rPr lang="en-US" altLang="ko-KR" dirty="0" smtClean="0">
                <a:solidFill>
                  <a:srgbClr val="FF0000"/>
                </a:solidFill>
              </a:rPr>
              <a:t>Using code of last class</a:t>
            </a:r>
          </a:p>
          <a:p>
            <a:pPr lvl="2"/>
            <a:r>
              <a:rPr lang="en-US" altLang="ko-KR" dirty="0" smtClean="0"/>
              <a:t>Operator and operands will be saved in vector&lt;vector&lt;string&gt;&gt; </a:t>
            </a:r>
            <a:r>
              <a:rPr lang="en-US" altLang="ko-KR" dirty="0" err="1" smtClean="0"/>
              <a:t>infixs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1"/>
            <a:r>
              <a:rPr lang="en-US" altLang="ko-KR" dirty="0" smtClean="0">
                <a:solidFill>
                  <a:srgbClr val="FF0000"/>
                </a:solidFill>
              </a:rPr>
              <a:t>Convert infix to postfix expression</a:t>
            </a:r>
          </a:p>
          <a:p>
            <a:pPr lvl="2"/>
            <a:r>
              <a:rPr lang="en-US" altLang="ko-KR" dirty="0" smtClean="0">
                <a:solidFill>
                  <a:srgbClr val="FF0000"/>
                </a:solidFill>
              </a:rPr>
              <a:t>Using stack STL</a:t>
            </a:r>
          </a:p>
          <a:p>
            <a:pPr lvl="2"/>
            <a:r>
              <a:rPr lang="en-US" altLang="ko-KR" dirty="0" smtClean="0">
                <a:solidFill>
                  <a:srgbClr val="FF0000"/>
                </a:solidFill>
              </a:rPr>
              <a:t>Vector&lt;vector&lt;string&gt;&gt; </a:t>
            </a:r>
            <a:r>
              <a:rPr lang="en-US" altLang="ko-KR" dirty="0" err="1" smtClean="0">
                <a:solidFill>
                  <a:srgbClr val="FF0000"/>
                </a:solidFill>
              </a:rPr>
              <a:t>postfixs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2"/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 smtClean="0"/>
              <a:t>Output</a:t>
            </a:r>
          </a:p>
          <a:p>
            <a:pPr lvl="1"/>
            <a:r>
              <a:rPr lang="en-US" altLang="ko-KR" dirty="0" smtClean="0"/>
              <a:t>Print on screen using console program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2645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Parsing </a:t>
            </a:r>
            <a:r>
              <a:rPr lang="en-US" altLang="ko-KR" dirty="0"/>
              <a:t>the </a:t>
            </a:r>
            <a:r>
              <a:rPr lang="en-US" altLang="ko-KR" dirty="0" smtClean="0"/>
              <a:t>expression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3536"/>
          </a:xfrm>
        </p:spPr>
        <p:txBody>
          <a:bodyPr/>
          <a:lstStyle/>
          <a:p>
            <a:r>
              <a:rPr lang="en-US" altLang="ko-KR" dirty="0"/>
              <a:t>Operators and operands are separated by space (“ </a:t>
            </a:r>
            <a:r>
              <a:rPr lang="en-US" altLang="ko-KR" dirty="0" smtClean="0"/>
              <a:t>“)</a:t>
            </a:r>
          </a:p>
          <a:p>
            <a:endParaRPr lang="en-US" altLang="ko-KR" dirty="0"/>
          </a:p>
          <a:p>
            <a:r>
              <a:rPr lang="en-US" altLang="ko-KR" dirty="0" smtClean="0"/>
              <a:t>Using range-based for loop from begin to end of string</a:t>
            </a:r>
          </a:p>
          <a:p>
            <a:pPr lvl="1"/>
            <a:r>
              <a:rPr lang="en-US" altLang="ko-KR" dirty="0" smtClean="0"/>
              <a:t>When meet space(‘ ‘), save at vector&lt;vector&lt;string&gt;&gt;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67544" y="4911080"/>
            <a:ext cx="432048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(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99592" y="4911080"/>
            <a:ext cx="432048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2.5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31640" y="4911080"/>
            <a:ext cx="432048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*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763688" y="4911080"/>
            <a:ext cx="432048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3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195736" y="4911080"/>
            <a:ext cx="432048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*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627784" y="4911080"/>
            <a:ext cx="432048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(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059832" y="4911080"/>
            <a:ext cx="432048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491880" y="4911080"/>
            <a:ext cx="432048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+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923928" y="4911080"/>
            <a:ext cx="432048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3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355976" y="4911080"/>
            <a:ext cx="432048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788024" y="4911080"/>
            <a:ext cx="432048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069237" y="4138958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0070C0"/>
                </a:solidFill>
              </a:rPr>
              <a:t>string</a:t>
            </a:r>
            <a:endParaRPr lang="ko-KR" altLang="en-US" dirty="0">
              <a:solidFill>
                <a:srgbClr val="0070C0"/>
              </a:solidFill>
            </a:endParaRPr>
          </a:p>
        </p:txBody>
      </p:sp>
      <p:cxnSp>
        <p:nvCxnSpPr>
          <p:cNvPr id="22" name="직선 화살표 연결선 21"/>
          <p:cNvCxnSpPr>
            <a:stCxn id="20" idx="2"/>
            <a:endCxn id="6" idx="0"/>
          </p:cNvCxnSpPr>
          <p:nvPr/>
        </p:nvCxnSpPr>
        <p:spPr>
          <a:xfrm flipH="1">
            <a:off x="683568" y="4508290"/>
            <a:ext cx="1772955" cy="40279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20" idx="2"/>
            <a:endCxn id="7" idx="0"/>
          </p:cNvCxnSpPr>
          <p:nvPr/>
        </p:nvCxnSpPr>
        <p:spPr>
          <a:xfrm flipH="1">
            <a:off x="1115616" y="4508290"/>
            <a:ext cx="1340907" cy="40279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20" idx="2"/>
            <a:endCxn id="16" idx="0"/>
          </p:cNvCxnSpPr>
          <p:nvPr/>
        </p:nvCxnSpPr>
        <p:spPr>
          <a:xfrm>
            <a:off x="2456523" y="4508290"/>
            <a:ext cx="2547525" cy="40279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r="67581" b="79247"/>
          <a:stretch/>
        </p:blipFill>
        <p:spPr>
          <a:xfrm>
            <a:off x="2412677" y="2668856"/>
            <a:ext cx="3136554" cy="1048176"/>
          </a:xfrm>
          <a:prstGeom prst="rect">
            <a:avLst/>
          </a:prstGeom>
        </p:spPr>
      </p:pic>
      <p:sp>
        <p:nvSpPr>
          <p:cNvPr id="28" name="직사각형 27"/>
          <p:cNvSpPr/>
          <p:nvPr/>
        </p:nvSpPr>
        <p:spPr>
          <a:xfrm>
            <a:off x="5220072" y="4911080"/>
            <a:ext cx="432048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^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652120" y="4911080"/>
            <a:ext cx="432048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4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67544" y="5589240"/>
            <a:ext cx="432048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899592" y="5589240"/>
            <a:ext cx="432048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-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331640" y="5589240"/>
            <a:ext cx="432048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763688" y="5589240"/>
            <a:ext cx="432048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^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195736" y="5589240"/>
            <a:ext cx="432048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3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627784" y="5589240"/>
            <a:ext cx="432048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^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059832" y="5589240"/>
            <a:ext cx="432048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491880" y="5589240"/>
            <a:ext cx="432048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-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3923928" y="5589240"/>
            <a:ext cx="432048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(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355976" y="5589240"/>
            <a:ext cx="432048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40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788024" y="5589240"/>
            <a:ext cx="432048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+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220072" y="5589240"/>
            <a:ext cx="432048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5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5652120" y="5589240"/>
            <a:ext cx="432048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*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6081812" y="5589240"/>
            <a:ext cx="432048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6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6513860" y="5589240"/>
            <a:ext cx="432048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6945908" y="5589240"/>
            <a:ext cx="432048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*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7377956" y="5589240"/>
            <a:ext cx="432048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9284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511156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Convert Infix to Postfix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Read operator or operand</a:t>
            </a:r>
          </a:p>
          <a:p>
            <a:pPr lvl="1"/>
            <a:r>
              <a:rPr lang="en-US" altLang="ko-KR" sz="2000" dirty="0" smtClean="0"/>
              <a:t>Is it number or operator?</a:t>
            </a:r>
          </a:p>
          <a:p>
            <a:pPr lvl="2"/>
            <a:r>
              <a:rPr lang="en-US" altLang="ko-KR" sz="1800" dirty="0" smtClean="0"/>
              <a:t>Using </a:t>
            </a:r>
            <a:r>
              <a:rPr lang="en-US" altLang="ko-KR" sz="1800" dirty="0" err="1" smtClean="0"/>
              <a:t>isdigit</a:t>
            </a:r>
            <a:r>
              <a:rPr lang="en-US" altLang="ko-KR" sz="1800" dirty="0" smtClean="0"/>
              <a:t>(string[0]) function</a:t>
            </a:r>
          </a:p>
          <a:p>
            <a:pPr lvl="1"/>
            <a:endParaRPr lang="en-US" altLang="ko-KR" sz="2000" dirty="0" smtClean="0"/>
          </a:p>
          <a:p>
            <a:pPr lvl="1"/>
            <a:r>
              <a:rPr lang="en-US" altLang="ko-KR" sz="2000" dirty="0" smtClean="0"/>
              <a:t>If it is number</a:t>
            </a:r>
          </a:p>
          <a:p>
            <a:pPr lvl="2"/>
            <a:r>
              <a:rPr lang="en-US" altLang="ko-KR" sz="1800" dirty="0" smtClean="0"/>
              <a:t>Push back to postfix vector</a:t>
            </a:r>
          </a:p>
          <a:p>
            <a:pPr lvl="2"/>
            <a:endParaRPr lang="en-US" altLang="ko-KR" sz="1800" dirty="0" smtClean="0"/>
          </a:p>
          <a:p>
            <a:pPr lvl="1"/>
            <a:r>
              <a:rPr lang="en-US" altLang="ko-KR" sz="2000" dirty="0" smtClean="0"/>
              <a:t>If it is operator</a:t>
            </a:r>
          </a:p>
          <a:p>
            <a:pPr lvl="2"/>
            <a:r>
              <a:rPr lang="en-US" altLang="ko-KR" sz="1800" dirty="0" smtClean="0"/>
              <a:t>Using precedence table, </a:t>
            </a:r>
          </a:p>
          <a:p>
            <a:pPr lvl="3"/>
            <a:r>
              <a:rPr lang="en-US" altLang="ko-KR" sz="1600" dirty="0" smtClean="0"/>
              <a:t>Push to stack </a:t>
            </a:r>
          </a:p>
          <a:p>
            <a:pPr lvl="3"/>
            <a:r>
              <a:rPr lang="en-US" altLang="ko-KR" sz="1600" dirty="0" smtClean="0"/>
              <a:t>Pop from stack and push to postfix vector</a:t>
            </a:r>
          </a:p>
        </p:txBody>
      </p:sp>
      <p:grpSp>
        <p:nvGrpSpPr>
          <p:cNvPr id="34" name="그룹 33"/>
          <p:cNvGrpSpPr/>
          <p:nvPr/>
        </p:nvGrpSpPr>
        <p:grpSpPr>
          <a:xfrm>
            <a:off x="1475656" y="5301208"/>
            <a:ext cx="5616624" cy="432048"/>
            <a:chOff x="1475656" y="5229200"/>
            <a:chExt cx="5616624" cy="432048"/>
          </a:xfrm>
        </p:grpSpPr>
        <p:sp>
          <p:nvSpPr>
            <p:cNvPr id="4" name="직사각형 3"/>
            <p:cNvSpPr/>
            <p:nvPr/>
          </p:nvSpPr>
          <p:spPr>
            <a:xfrm>
              <a:off x="1475656" y="5229200"/>
              <a:ext cx="432048" cy="4320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(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1907704" y="5229200"/>
              <a:ext cx="432048" cy="4320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2.5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339752" y="5229200"/>
              <a:ext cx="432048" cy="4320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*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771800" y="5229200"/>
              <a:ext cx="432048" cy="4320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3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203848" y="5229200"/>
              <a:ext cx="432048" cy="4320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*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3635896" y="5229200"/>
              <a:ext cx="432048" cy="4320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(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067944" y="5229200"/>
              <a:ext cx="432048" cy="4320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1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499992" y="5229200"/>
              <a:ext cx="432048" cy="4320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+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4932040" y="5229200"/>
              <a:ext cx="432048" cy="4320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3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5364088" y="5229200"/>
              <a:ext cx="432048" cy="4320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)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5796136" y="5229200"/>
              <a:ext cx="432048" cy="4320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)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6228184" y="5229200"/>
              <a:ext cx="432048" cy="4320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^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6660232" y="5229200"/>
              <a:ext cx="432048" cy="4320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4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1475656" y="6103324"/>
            <a:ext cx="3880606" cy="432048"/>
            <a:chOff x="1475656" y="6103324"/>
            <a:chExt cx="3880606" cy="432048"/>
          </a:xfrm>
        </p:grpSpPr>
        <p:sp>
          <p:nvSpPr>
            <p:cNvPr id="18" name="직사각형 17"/>
            <p:cNvSpPr/>
            <p:nvPr/>
          </p:nvSpPr>
          <p:spPr>
            <a:xfrm>
              <a:off x="1475656" y="6103324"/>
              <a:ext cx="432048" cy="4320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2.5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1907704" y="6103324"/>
              <a:ext cx="432048" cy="4320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3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2339752" y="6103324"/>
              <a:ext cx="432048" cy="4320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*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2771800" y="6103324"/>
              <a:ext cx="432048" cy="4320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1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203848" y="6103324"/>
              <a:ext cx="432048" cy="4320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3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4494961" y="6103324"/>
              <a:ext cx="432048" cy="4320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4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3634778" y="6103324"/>
              <a:ext cx="432048" cy="4320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+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4065149" y="6103324"/>
              <a:ext cx="432048" cy="4320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*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4924214" y="6103324"/>
              <a:ext cx="432048" cy="4320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^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426131" y="530120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Infix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09452" y="6103324"/>
            <a:ext cx="861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Postfix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310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Project 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Implement infix calculator</a:t>
            </a:r>
          </a:p>
          <a:p>
            <a:pPr lvl="1"/>
            <a:r>
              <a:rPr lang="en-US" altLang="ko-KR" dirty="0" smtClean="0"/>
              <a:t>Operator: +,-,*, </a:t>
            </a:r>
            <a:r>
              <a:rPr lang="en-US" altLang="ko-KR" dirty="0"/>
              <a:t>/ and </a:t>
            </a:r>
            <a:r>
              <a:rPr lang="en-US" altLang="ko-KR" dirty="0" smtClean="0"/>
              <a:t>^ (only binary operator)</a:t>
            </a:r>
          </a:p>
          <a:p>
            <a:pPr lvl="1"/>
            <a:r>
              <a:rPr lang="en-US" altLang="ko-KR" dirty="0" smtClean="0"/>
              <a:t>Parentheses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File input/output</a:t>
            </a:r>
          </a:p>
          <a:p>
            <a:pPr lvl="1"/>
            <a:r>
              <a:rPr lang="en-US" altLang="ko-KR" dirty="0" smtClean="0"/>
              <a:t>Multiple expression line</a:t>
            </a:r>
          </a:p>
          <a:p>
            <a:endParaRPr lang="en-US" altLang="ko-KR" i="1" dirty="0"/>
          </a:p>
          <a:p>
            <a:r>
              <a:rPr lang="en-US" altLang="ko-KR" dirty="0" smtClean="0"/>
              <a:t>Due date</a:t>
            </a:r>
          </a:p>
          <a:p>
            <a:pPr lvl="1"/>
            <a:r>
              <a:rPr lang="en-US" altLang="ko-KR" dirty="0" smtClean="0"/>
              <a:t>2018.05.04 23:59:59</a:t>
            </a:r>
          </a:p>
          <a:p>
            <a:pPr lvl="1"/>
            <a:endParaRPr lang="en-US" altLang="ko-KR" dirty="0"/>
          </a:p>
          <a:p>
            <a:r>
              <a:rPr lang="en-US" altLang="ko-KR" dirty="0" smtClean="0"/>
              <a:t>Upload at ETL</a:t>
            </a:r>
          </a:p>
          <a:p>
            <a:endParaRPr lang="en-US" altLang="ko-KR" dirty="0"/>
          </a:p>
          <a:p>
            <a:r>
              <a:rPr lang="en-US" altLang="ko-KR" dirty="0" smtClean="0"/>
              <a:t>Material (only source code)</a:t>
            </a:r>
          </a:p>
          <a:p>
            <a:pPr lvl="1"/>
            <a:r>
              <a:rPr lang="en-US" altLang="ko-KR" dirty="0" smtClean="0"/>
              <a:t>Main.cpp </a:t>
            </a:r>
          </a:p>
          <a:p>
            <a:pPr lvl="1"/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r="67581" b="79247"/>
          <a:stretch/>
        </p:blipFill>
        <p:spPr>
          <a:xfrm>
            <a:off x="4680000" y="1916833"/>
            <a:ext cx="3027387" cy="101168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r="71468" b="83445"/>
          <a:stretch/>
        </p:blipFill>
        <p:spPr>
          <a:xfrm>
            <a:off x="4680000" y="3142834"/>
            <a:ext cx="2411663" cy="1026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83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Project 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Implement infix-to-postfix convertor</a:t>
            </a:r>
          </a:p>
          <a:p>
            <a:pPr lvl="1"/>
            <a:r>
              <a:rPr lang="en-US" altLang="ko-KR" dirty="0" smtClean="0"/>
              <a:t>Operator: +,-,*, </a:t>
            </a:r>
            <a:r>
              <a:rPr lang="en-US" altLang="ko-KR" dirty="0"/>
              <a:t>/ and </a:t>
            </a:r>
            <a:r>
              <a:rPr lang="en-US" altLang="ko-KR" dirty="0" smtClean="0"/>
              <a:t>^ (only binary operator)</a:t>
            </a:r>
          </a:p>
          <a:p>
            <a:pPr lvl="1"/>
            <a:r>
              <a:rPr lang="en-US" altLang="ko-KR" dirty="0" smtClean="0"/>
              <a:t>Parentheses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Implement a program to evaluate postfix expression</a:t>
            </a:r>
          </a:p>
          <a:p>
            <a:endParaRPr lang="en-US" altLang="ko-KR" i="1" dirty="0"/>
          </a:p>
          <a:p>
            <a:r>
              <a:rPr lang="en-US" altLang="ko-KR" dirty="0" smtClean="0"/>
              <a:t>Due date</a:t>
            </a:r>
          </a:p>
          <a:p>
            <a:pPr lvl="1"/>
            <a:r>
              <a:rPr lang="en-US" altLang="ko-KR" dirty="0" smtClean="0"/>
              <a:t>2018.05.04 23:59:59</a:t>
            </a:r>
          </a:p>
          <a:p>
            <a:pPr lvl="1"/>
            <a:endParaRPr lang="en-US" altLang="ko-KR" dirty="0"/>
          </a:p>
          <a:p>
            <a:r>
              <a:rPr lang="en-US" altLang="ko-KR" dirty="0" smtClean="0"/>
              <a:t>Upload at ETL</a:t>
            </a:r>
          </a:p>
          <a:p>
            <a:endParaRPr lang="en-US" altLang="ko-KR" dirty="0"/>
          </a:p>
          <a:p>
            <a:r>
              <a:rPr lang="en-US" altLang="ko-KR" dirty="0" smtClean="0"/>
              <a:t>Material (only source code)</a:t>
            </a:r>
          </a:p>
          <a:p>
            <a:pPr lvl="1"/>
            <a:r>
              <a:rPr lang="en-US" altLang="ko-KR" dirty="0" smtClean="0"/>
              <a:t>Main.cpp </a:t>
            </a:r>
          </a:p>
          <a:p>
            <a:pPr lvl="1"/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0936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Today’s Mission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Implement infix-to-postfix converter</a:t>
            </a:r>
          </a:p>
          <a:p>
            <a:endParaRPr lang="en-US" altLang="ko-KR" dirty="0"/>
          </a:p>
          <a:p>
            <a:r>
              <a:rPr lang="en-US" altLang="ko-KR" dirty="0" smtClean="0"/>
              <a:t>Assume</a:t>
            </a:r>
          </a:p>
          <a:p>
            <a:pPr lvl="1"/>
            <a:r>
              <a:rPr lang="en-US" altLang="ko-KR" dirty="0" smtClean="0"/>
              <a:t>Infix expression is given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 smtClean="0"/>
              <a:t>Read infix expression from input file</a:t>
            </a:r>
          </a:p>
          <a:p>
            <a:pPr lvl="2"/>
            <a:r>
              <a:rPr lang="en-US" altLang="ko-KR" dirty="0" smtClean="0"/>
              <a:t>Given</a:t>
            </a:r>
          </a:p>
          <a:p>
            <a:pPr lvl="2"/>
            <a:endParaRPr lang="en-US" altLang="ko-KR" dirty="0" smtClean="0"/>
          </a:p>
          <a:p>
            <a:pPr lvl="1"/>
            <a:r>
              <a:rPr lang="en-US" altLang="ko-KR" dirty="0" smtClean="0"/>
              <a:t>Parsing infix expression</a:t>
            </a:r>
          </a:p>
          <a:p>
            <a:pPr lvl="2"/>
            <a:r>
              <a:rPr lang="en-US" altLang="ko-KR" dirty="0" smtClean="0"/>
              <a:t>vector&lt;string&gt;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 smtClean="0"/>
              <a:t>Convert infix to postfix expression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7163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2BE90-8D27-4964-A171-34238DD8906C}" type="slidenum">
              <a:rPr lang="en-US" altLang="ko-KR"/>
              <a:pPr/>
              <a:t>5</a:t>
            </a:fld>
            <a:endParaRPr lang="en-US" altLang="ko-KR"/>
          </a:p>
        </p:txBody>
      </p:sp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 anchor="ctr">
            <a:normAutofit fontScale="90000"/>
          </a:bodyPr>
          <a:lstStyle/>
          <a:p>
            <a:r>
              <a:rPr lang="en-US" altLang="ko-KR" dirty="0">
                <a:ea typeface="굴림" panose="020B0600000101010101" pitchFamily="50" charset="-127"/>
              </a:rPr>
              <a:t>Infix </a:t>
            </a:r>
            <a:r>
              <a:rPr lang="en-US" altLang="ko-KR" dirty="0" smtClean="0">
                <a:ea typeface="굴림" panose="020B0600000101010101" pitchFamily="50" charset="-127"/>
              </a:rPr>
              <a:t>vs Postfix</a:t>
            </a:r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412875"/>
            <a:ext cx="8640762" cy="4824413"/>
          </a:xfrm>
          <a:noFill/>
          <a:ln/>
        </p:spPr>
        <p:txBody>
          <a:bodyPr lIns="92075" tIns="46038" rIns="92075" bIns="46038">
            <a:normAutofit/>
          </a:bodyPr>
          <a:lstStyle/>
          <a:p>
            <a:r>
              <a:rPr lang="en-US" altLang="ko-KR" sz="2200" dirty="0" smtClean="0">
                <a:ea typeface="굴림" panose="020B0600000101010101" pitchFamily="50" charset="-127"/>
              </a:rPr>
              <a:t>Infix</a:t>
            </a:r>
          </a:p>
          <a:p>
            <a:pPr lvl="1"/>
            <a:r>
              <a:rPr lang="en-US" altLang="ko-KR" sz="2000" dirty="0" smtClean="0">
                <a:ea typeface="굴림" panose="020B0600000101010101" pitchFamily="50" charset="-127"/>
              </a:rPr>
              <a:t>Example</a:t>
            </a:r>
            <a:r>
              <a:rPr lang="en-US" altLang="ko-KR" sz="2000" dirty="0">
                <a:ea typeface="굴림" panose="020B0600000101010101" pitchFamily="50" charset="-127"/>
              </a:rPr>
              <a:t>: 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50" charset="-127"/>
              </a:rPr>
              <a:t>1 + 2 * ( 3 + 4 </a:t>
            </a: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50" charset="-127"/>
              </a:rPr>
              <a:t>)</a:t>
            </a:r>
          </a:p>
          <a:p>
            <a:pPr lvl="1"/>
            <a:r>
              <a:rPr lang="en-US" altLang="ko-KR" sz="2000" dirty="0" smtClean="0">
                <a:ea typeface="굴림" panose="020B0600000101010101" pitchFamily="50" charset="-127"/>
              </a:rPr>
              <a:t>Operators (‘+’ and ‘*’) go in between the operands (1 and 2)</a:t>
            </a:r>
          </a:p>
          <a:p>
            <a:pPr lvl="1"/>
            <a:r>
              <a:rPr lang="en-US" altLang="ko-KR" sz="2000" dirty="0" smtClean="0">
                <a:ea typeface="굴림" panose="020B0600000101010101" pitchFamily="50" charset="-127"/>
              </a:rPr>
              <a:t>Operation order is complicated</a:t>
            </a:r>
          </a:p>
          <a:p>
            <a:pPr lvl="1"/>
            <a:endParaRPr lang="en-US" altLang="ko-KR" sz="2000" dirty="0">
              <a:ea typeface="굴림" panose="020B0600000101010101" pitchFamily="50" charset="-127"/>
            </a:endParaRPr>
          </a:p>
          <a:p>
            <a:r>
              <a:rPr lang="en-US" altLang="ko-KR" sz="2200" dirty="0" smtClean="0">
                <a:ea typeface="굴림" panose="020B0600000101010101" pitchFamily="50" charset="-127"/>
              </a:rPr>
              <a:t>Postfix</a:t>
            </a:r>
          </a:p>
          <a:p>
            <a:pPr lvl="1"/>
            <a:r>
              <a:rPr lang="en-US" altLang="ko-KR" sz="2000" dirty="0" smtClean="0">
                <a:ea typeface="굴림" panose="020B0600000101010101" pitchFamily="50" charset="-127"/>
              </a:rPr>
              <a:t>Example</a:t>
            </a:r>
            <a:r>
              <a:rPr lang="en-US" altLang="ko-KR" sz="2000" dirty="0">
                <a:ea typeface="굴림" panose="020B0600000101010101" pitchFamily="50" charset="-127"/>
              </a:rPr>
              <a:t>: 1 2 3 4 + * </a:t>
            </a:r>
            <a:r>
              <a:rPr lang="en-US" altLang="ko-KR" sz="2000" dirty="0" smtClean="0">
                <a:ea typeface="굴림" panose="020B0600000101010101" pitchFamily="50" charset="-127"/>
              </a:rPr>
              <a:t>+</a:t>
            </a:r>
          </a:p>
          <a:p>
            <a:pPr lvl="1"/>
            <a:r>
              <a:rPr lang="en-US" altLang="ko-KR" sz="2000" dirty="0" smtClean="0">
                <a:ea typeface="굴림" panose="020B0600000101010101" pitchFamily="50" charset="-127"/>
              </a:rPr>
              <a:t>Operators go after the operands</a:t>
            </a:r>
          </a:p>
          <a:p>
            <a:pPr lvl="1"/>
            <a:r>
              <a:rPr lang="en-US" altLang="ko-KR" sz="2000" dirty="0" smtClean="0">
                <a:ea typeface="굴림" panose="020B0600000101010101" pitchFamily="50" charset="-127"/>
              </a:rPr>
              <a:t>No knowledge about operation order is required</a:t>
            </a:r>
          </a:p>
        </p:txBody>
      </p:sp>
    </p:spTree>
    <p:extLst>
      <p:ext uri="{BB962C8B-B14F-4D97-AF65-F5344CB8AC3E}">
        <p14:creationId xmlns:p14="http://schemas.microsoft.com/office/powerpoint/2010/main" val="34061219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Operation Order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200" dirty="0">
                <a:ea typeface="굴림" panose="020B0600000101010101" pitchFamily="50" charset="-127"/>
              </a:rPr>
              <a:t>When there are multiple operators, </a:t>
            </a:r>
            <a:r>
              <a:rPr lang="en-US" altLang="ko-KR" sz="2200" i="1" dirty="0">
                <a:ea typeface="굴림" panose="020B0600000101010101" pitchFamily="50" charset="-127"/>
              </a:rPr>
              <a:t>precedence</a:t>
            </a:r>
            <a:r>
              <a:rPr lang="en-US" altLang="ko-KR" sz="2200" dirty="0">
                <a:ea typeface="굴림" panose="020B0600000101010101" pitchFamily="50" charset="-127"/>
              </a:rPr>
              <a:t> and </a:t>
            </a:r>
            <a:r>
              <a:rPr lang="en-US" altLang="ko-KR" sz="2200" i="1" dirty="0">
                <a:ea typeface="굴림" panose="020B0600000101010101" pitchFamily="50" charset="-127"/>
              </a:rPr>
              <a:t>associativity</a:t>
            </a:r>
            <a:r>
              <a:rPr lang="en-US" altLang="ko-KR" sz="2200" dirty="0">
                <a:ea typeface="굴림" panose="020B0600000101010101" pitchFamily="50" charset="-127"/>
              </a:rPr>
              <a:t> determine how operators are processed.</a:t>
            </a:r>
          </a:p>
          <a:p>
            <a:pPr lvl="1"/>
            <a:r>
              <a:rPr lang="en-US" altLang="ko-KR" sz="2000" i="1" dirty="0">
                <a:ea typeface="굴림" panose="020B0600000101010101" pitchFamily="50" charset="-127"/>
              </a:rPr>
              <a:t>Precedence</a:t>
            </a:r>
            <a:r>
              <a:rPr lang="en-US" altLang="ko-KR" sz="2000" dirty="0">
                <a:ea typeface="굴림" panose="020B0600000101010101" pitchFamily="50" charset="-127"/>
              </a:rPr>
              <a:t>: tells which of two operators should be processed first</a:t>
            </a:r>
            <a:r>
              <a:rPr lang="en-US" altLang="ko-KR" sz="2000" dirty="0" smtClean="0">
                <a:ea typeface="굴림" panose="020B0600000101010101" pitchFamily="50" charset="-127"/>
              </a:rPr>
              <a:t>.</a:t>
            </a:r>
          </a:p>
          <a:p>
            <a:pPr lvl="2"/>
            <a:r>
              <a:rPr lang="en-US" altLang="ko-KR" sz="1800" dirty="0" smtClean="0">
                <a:ea typeface="굴림" panose="020B0600000101010101" pitchFamily="50" charset="-127"/>
              </a:rPr>
              <a:t>Exponentiation</a:t>
            </a:r>
          </a:p>
          <a:p>
            <a:pPr lvl="2"/>
            <a:r>
              <a:rPr lang="en-US" altLang="ko-KR" sz="1800" dirty="0" smtClean="0">
                <a:ea typeface="굴림" panose="020B0600000101010101" pitchFamily="50" charset="-127"/>
              </a:rPr>
              <a:t>Multiplication/Division</a:t>
            </a:r>
          </a:p>
          <a:p>
            <a:pPr lvl="2"/>
            <a:r>
              <a:rPr lang="en-US" altLang="ko-KR" sz="1800" dirty="0" smtClean="0">
                <a:ea typeface="굴림" panose="020B0600000101010101" pitchFamily="50" charset="-127"/>
              </a:rPr>
              <a:t>Addition/Subtraction</a:t>
            </a:r>
            <a:endParaRPr lang="en-US" altLang="ko-KR" sz="1800" dirty="0">
              <a:ea typeface="굴림" panose="020B0600000101010101" pitchFamily="50" charset="-127"/>
            </a:endParaRPr>
          </a:p>
          <a:p>
            <a:pPr lvl="1"/>
            <a:r>
              <a:rPr lang="en-US" altLang="ko-KR" sz="2000" i="1" dirty="0">
                <a:ea typeface="굴림" panose="020B0600000101010101" pitchFamily="50" charset="-127"/>
              </a:rPr>
              <a:t>Associativity</a:t>
            </a:r>
            <a:r>
              <a:rPr lang="en-US" altLang="ko-KR" sz="2000" dirty="0">
                <a:ea typeface="굴림" panose="020B0600000101010101" pitchFamily="50" charset="-127"/>
              </a:rPr>
              <a:t>: tells which of two operators should be processed first when both operators have same precedence</a:t>
            </a:r>
            <a:r>
              <a:rPr lang="en-US" altLang="ko-KR" sz="2000" dirty="0" smtClean="0">
                <a:ea typeface="굴림" panose="020B0600000101010101" pitchFamily="50" charset="-127"/>
              </a:rPr>
              <a:t>.</a:t>
            </a:r>
          </a:p>
          <a:p>
            <a:pPr lvl="2"/>
            <a:r>
              <a:rPr lang="en-US" altLang="ko-KR" sz="1800" dirty="0">
                <a:ea typeface="굴림" panose="020B0600000101010101" pitchFamily="50" charset="-127"/>
              </a:rPr>
              <a:t>Left to Right (→) : Otherwise  , 3+4+5 = (3+4)+</a:t>
            </a:r>
            <a:r>
              <a:rPr lang="en-US" altLang="ko-KR" sz="1800" dirty="0" smtClean="0">
                <a:ea typeface="굴림" panose="020B0600000101010101" pitchFamily="50" charset="-127"/>
              </a:rPr>
              <a:t>5</a:t>
            </a:r>
            <a:endParaRPr lang="en-US" altLang="ko-KR" sz="1800" dirty="0">
              <a:ea typeface="굴림" panose="020B0600000101010101" pitchFamily="50" charset="-127"/>
            </a:endParaRPr>
          </a:p>
          <a:p>
            <a:pPr lvl="2"/>
            <a:r>
              <a:rPr lang="en-US" altLang="ko-KR" sz="1900" dirty="0" smtClean="0">
                <a:ea typeface="굴림" panose="020B0600000101010101" pitchFamily="50" charset="-127"/>
              </a:rPr>
              <a:t>Right to Left (←) : Exponential, 3^4^5 = 3^(4^5)</a:t>
            </a:r>
          </a:p>
          <a:p>
            <a:r>
              <a:rPr lang="en-US" altLang="ko-KR" sz="2200" dirty="0" smtClean="0">
                <a:ea typeface="굴림" panose="020B0600000101010101" pitchFamily="50" charset="-127"/>
              </a:rPr>
              <a:t>Parentheses </a:t>
            </a:r>
            <a:r>
              <a:rPr lang="en-US" altLang="ko-KR" sz="2200" dirty="0">
                <a:ea typeface="굴림" panose="020B0600000101010101" pitchFamily="50" charset="-127"/>
              </a:rPr>
              <a:t>override precedence and associativity.</a:t>
            </a:r>
          </a:p>
          <a:p>
            <a:r>
              <a:rPr lang="en-US" altLang="ko-KR" sz="2200" dirty="0">
                <a:ea typeface="굴림" panose="020B0600000101010101" pitchFamily="50" charset="-127"/>
              </a:rPr>
              <a:t>Easy for human, but difficult for a computer, e.g. 1 + 2 * (...)</a:t>
            </a:r>
            <a:endParaRPr lang="en-US" altLang="ko-KR" sz="1800" dirty="0">
              <a:ea typeface="굴림" panose="020B0600000101010101" pitchFamily="50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1133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Evaluate Postfix Expression (Last week)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Infix</a:t>
            </a:r>
            <a:r>
              <a:rPr lang="en-US" altLang="ko-KR" dirty="0" smtClean="0">
                <a:ea typeface="굴림" panose="020B0600000101010101" pitchFamily="50" charset="-127"/>
              </a:rPr>
              <a:t>: 1 </a:t>
            </a:r>
            <a:r>
              <a:rPr lang="en-US" altLang="ko-KR" dirty="0">
                <a:ea typeface="굴림" panose="020B0600000101010101" pitchFamily="50" charset="-127"/>
              </a:rPr>
              <a:t>+ 2 * ( 3 + 4 )</a:t>
            </a:r>
            <a:endParaRPr lang="en-US" altLang="ko-KR" dirty="0" smtClean="0">
              <a:ea typeface="굴림" panose="020B0600000101010101" pitchFamily="50" charset="-127"/>
            </a:endParaRPr>
          </a:p>
          <a:p>
            <a:r>
              <a:rPr lang="en-US" altLang="ko-KR" dirty="0" smtClean="0"/>
              <a:t>Postfix: </a:t>
            </a:r>
            <a:r>
              <a:rPr lang="en-US" altLang="ko-KR" dirty="0">
                <a:ea typeface="굴림" panose="020B0600000101010101" pitchFamily="50" charset="-127"/>
              </a:rPr>
              <a:t>1 2 3 4 + * +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Postfix: operand1, operand2, operator</a:t>
            </a:r>
          </a:p>
          <a:p>
            <a:pPr marL="0" indent="0" algn="ctr">
              <a:buNone/>
            </a:pPr>
            <a:r>
              <a:rPr lang="en-US" altLang="ko-KR" dirty="0">
                <a:ea typeface="굴림" panose="020B0600000101010101" pitchFamily="50" charset="-127"/>
              </a:rPr>
              <a:t>1 2 3 4 + * </a:t>
            </a:r>
            <a:r>
              <a:rPr lang="en-US" altLang="ko-KR" dirty="0" smtClean="0">
                <a:ea typeface="굴림" panose="020B0600000101010101" pitchFamily="50" charset="-127"/>
              </a:rPr>
              <a:t>+</a:t>
            </a:r>
          </a:p>
          <a:p>
            <a:pPr marL="0" indent="0" algn="ctr">
              <a:buNone/>
            </a:pPr>
            <a:r>
              <a:rPr lang="en-US" altLang="ko-KR" dirty="0" smtClean="0">
                <a:ea typeface="굴림" panose="020B0600000101010101" pitchFamily="50" charset="-127"/>
              </a:rPr>
              <a:t>1 2 7 * +</a:t>
            </a:r>
          </a:p>
          <a:p>
            <a:pPr marL="0" indent="0" algn="ctr">
              <a:buNone/>
            </a:pPr>
            <a:r>
              <a:rPr lang="en-US" altLang="ko-KR" dirty="0" smtClean="0">
                <a:ea typeface="굴림" panose="020B0600000101010101" pitchFamily="50" charset="-127"/>
              </a:rPr>
              <a:t>1 14 +</a:t>
            </a:r>
          </a:p>
          <a:p>
            <a:pPr marL="0" indent="0" algn="ctr">
              <a:buNone/>
            </a:pPr>
            <a:r>
              <a:rPr lang="en-US" altLang="ko-KR" dirty="0" smtClean="0">
                <a:ea typeface="굴림" panose="020B0600000101010101" pitchFamily="50" charset="-127"/>
              </a:rPr>
              <a:t>15</a:t>
            </a:r>
            <a:endParaRPr lang="en-US" altLang="ko-KR" dirty="0">
              <a:ea typeface="굴림" panose="020B0600000101010101" pitchFamily="50" charset="-127"/>
            </a:endParaRPr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164175" y="2540681"/>
            <a:ext cx="756000" cy="252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175833" y="2905218"/>
            <a:ext cx="756000" cy="252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1279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Infix Calculator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27584" y="2420888"/>
            <a:ext cx="2988332" cy="27014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/>
              <a:t>Infix-to-postfix</a:t>
            </a:r>
          </a:p>
          <a:p>
            <a:pPr algn="ctr"/>
            <a:r>
              <a:rPr lang="en-US" altLang="ko-KR" sz="3200" dirty="0" smtClean="0"/>
              <a:t>Converter</a:t>
            </a:r>
            <a:endParaRPr lang="ko-KR" altLang="en-US" sz="3200" dirty="0"/>
          </a:p>
        </p:txBody>
      </p:sp>
      <p:sp>
        <p:nvSpPr>
          <p:cNvPr id="5" name="직사각형 4"/>
          <p:cNvSpPr/>
          <p:nvPr/>
        </p:nvSpPr>
        <p:spPr>
          <a:xfrm>
            <a:off x="5220072" y="2420888"/>
            <a:ext cx="2988332" cy="27014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/>
              <a:t>Postfix Evaluator</a:t>
            </a:r>
            <a:endParaRPr lang="ko-KR" altLang="en-US" sz="2800" dirty="0"/>
          </a:p>
        </p:txBody>
      </p:sp>
      <p:sp>
        <p:nvSpPr>
          <p:cNvPr id="6" name="십자형 5"/>
          <p:cNvSpPr/>
          <p:nvPr/>
        </p:nvSpPr>
        <p:spPr>
          <a:xfrm>
            <a:off x="4085946" y="3139828"/>
            <a:ext cx="864096" cy="864096"/>
          </a:xfrm>
          <a:prstGeom prst="plus">
            <a:avLst>
              <a:gd name="adj" fmla="val 4111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4752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Operation Order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200" dirty="0">
                <a:ea typeface="굴림" panose="020B0600000101010101" pitchFamily="50" charset="-127"/>
              </a:rPr>
              <a:t>When there are multiple operators, </a:t>
            </a:r>
            <a:r>
              <a:rPr lang="en-US" altLang="ko-KR" sz="2200" i="1" dirty="0">
                <a:ea typeface="굴림" panose="020B0600000101010101" pitchFamily="50" charset="-127"/>
              </a:rPr>
              <a:t>precedence</a:t>
            </a:r>
            <a:r>
              <a:rPr lang="en-US" altLang="ko-KR" sz="2200" dirty="0">
                <a:ea typeface="굴림" panose="020B0600000101010101" pitchFamily="50" charset="-127"/>
              </a:rPr>
              <a:t> and </a:t>
            </a:r>
            <a:r>
              <a:rPr lang="en-US" altLang="ko-KR" sz="2200" i="1" dirty="0">
                <a:ea typeface="굴림" panose="020B0600000101010101" pitchFamily="50" charset="-127"/>
              </a:rPr>
              <a:t>associativity</a:t>
            </a:r>
            <a:r>
              <a:rPr lang="en-US" altLang="ko-KR" sz="2200" dirty="0">
                <a:ea typeface="굴림" panose="020B0600000101010101" pitchFamily="50" charset="-127"/>
              </a:rPr>
              <a:t> determine how operators are processed.</a:t>
            </a:r>
          </a:p>
          <a:p>
            <a:pPr lvl="1"/>
            <a:r>
              <a:rPr lang="en-US" altLang="ko-KR" sz="2000" i="1" dirty="0">
                <a:ea typeface="굴림" panose="020B0600000101010101" pitchFamily="50" charset="-127"/>
              </a:rPr>
              <a:t>Precedence</a:t>
            </a:r>
            <a:r>
              <a:rPr lang="en-US" altLang="ko-KR" sz="2000" dirty="0">
                <a:ea typeface="굴림" panose="020B0600000101010101" pitchFamily="50" charset="-127"/>
              </a:rPr>
              <a:t>: tells which of two operators should be processed first</a:t>
            </a:r>
            <a:r>
              <a:rPr lang="en-US" altLang="ko-KR" sz="2000" dirty="0" smtClean="0">
                <a:ea typeface="굴림" panose="020B0600000101010101" pitchFamily="50" charset="-127"/>
              </a:rPr>
              <a:t>.</a:t>
            </a:r>
          </a:p>
          <a:p>
            <a:pPr lvl="2"/>
            <a:r>
              <a:rPr lang="en-US" altLang="ko-KR" sz="1800" dirty="0" smtClean="0">
                <a:ea typeface="굴림" panose="020B0600000101010101" pitchFamily="50" charset="-127"/>
              </a:rPr>
              <a:t>Exponentiation</a:t>
            </a:r>
          </a:p>
          <a:p>
            <a:pPr lvl="2"/>
            <a:r>
              <a:rPr lang="en-US" altLang="ko-KR" sz="1800" dirty="0" smtClean="0">
                <a:ea typeface="굴림" panose="020B0600000101010101" pitchFamily="50" charset="-127"/>
              </a:rPr>
              <a:t>Multiplication/Division</a:t>
            </a:r>
          </a:p>
          <a:p>
            <a:pPr lvl="2"/>
            <a:r>
              <a:rPr lang="en-US" altLang="ko-KR" sz="1800" dirty="0" smtClean="0">
                <a:ea typeface="굴림" panose="020B0600000101010101" pitchFamily="50" charset="-127"/>
              </a:rPr>
              <a:t>Addition/Subtraction</a:t>
            </a:r>
            <a:endParaRPr lang="en-US" altLang="ko-KR" sz="1800" dirty="0">
              <a:ea typeface="굴림" panose="020B0600000101010101" pitchFamily="50" charset="-127"/>
            </a:endParaRPr>
          </a:p>
          <a:p>
            <a:pPr lvl="1"/>
            <a:r>
              <a:rPr lang="en-US" altLang="ko-KR" sz="2000" i="1" dirty="0">
                <a:ea typeface="굴림" panose="020B0600000101010101" pitchFamily="50" charset="-127"/>
              </a:rPr>
              <a:t>Associativity</a:t>
            </a:r>
            <a:r>
              <a:rPr lang="en-US" altLang="ko-KR" sz="2000" dirty="0">
                <a:ea typeface="굴림" panose="020B0600000101010101" pitchFamily="50" charset="-127"/>
              </a:rPr>
              <a:t>: tells which of two operators should be processed first when both operators have same precedence</a:t>
            </a:r>
            <a:r>
              <a:rPr lang="en-US" altLang="ko-KR" sz="2000" dirty="0" smtClean="0">
                <a:ea typeface="굴림" panose="020B0600000101010101" pitchFamily="50" charset="-127"/>
              </a:rPr>
              <a:t>.</a:t>
            </a:r>
          </a:p>
          <a:p>
            <a:pPr lvl="2"/>
            <a:r>
              <a:rPr lang="en-US" altLang="ko-KR" sz="1800" dirty="0">
                <a:ea typeface="굴림" panose="020B0600000101010101" pitchFamily="50" charset="-127"/>
              </a:rPr>
              <a:t>Left to Right (→) : Otherwise  , 3+4+5 = (3+4)+</a:t>
            </a:r>
            <a:r>
              <a:rPr lang="en-US" altLang="ko-KR" sz="1800" dirty="0" smtClean="0">
                <a:ea typeface="굴림" panose="020B0600000101010101" pitchFamily="50" charset="-127"/>
              </a:rPr>
              <a:t>5</a:t>
            </a:r>
            <a:endParaRPr lang="en-US" altLang="ko-KR" sz="1800" dirty="0">
              <a:ea typeface="굴림" panose="020B0600000101010101" pitchFamily="50" charset="-127"/>
            </a:endParaRPr>
          </a:p>
          <a:p>
            <a:pPr lvl="2"/>
            <a:r>
              <a:rPr lang="en-US" altLang="ko-KR" sz="1900" dirty="0" smtClean="0">
                <a:ea typeface="굴림" panose="020B0600000101010101" pitchFamily="50" charset="-127"/>
              </a:rPr>
              <a:t>Right to Left (←) : Exponential, 3^4^5 = 3^(4^5)</a:t>
            </a:r>
          </a:p>
          <a:p>
            <a:r>
              <a:rPr lang="en-US" altLang="ko-KR" sz="2200" dirty="0" smtClean="0">
                <a:ea typeface="굴림" panose="020B0600000101010101" pitchFamily="50" charset="-127"/>
              </a:rPr>
              <a:t>Parentheses </a:t>
            </a:r>
            <a:r>
              <a:rPr lang="en-US" altLang="ko-KR" sz="2200" dirty="0">
                <a:ea typeface="굴림" panose="020B0600000101010101" pitchFamily="50" charset="-127"/>
              </a:rPr>
              <a:t>override precedence and associativity.</a:t>
            </a:r>
          </a:p>
          <a:p>
            <a:r>
              <a:rPr lang="en-US" altLang="ko-KR" sz="2200" dirty="0">
                <a:ea typeface="굴림" panose="020B0600000101010101" pitchFamily="50" charset="-127"/>
              </a:rPr>
              <a:t>Easy for human, but difficult for a computer, e.g. 1 + 2 * (...)</a:t>
            </a:r>
            <a:endParaRPr lang="en-US" altLang="ko-KR" sz="1800" dirty="0">
              <a:ea typeface="굴림" panose="020B0600000101010101" pitchFamily="50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5500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6855</TotalTime>
  <Words>1372</Words>
  <Application>Microsoft Office PowerPoint</Application>
  <PresentationFormat>화면 슬라이드 쇼(4:3)</PresentationFormat>
  <Paragraphs>518</Paragraphs>
  <Slides>25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3" baseType="lpstr">
      <vt:lpstr>굴림</vt:lpstr>
      <vt:lpstr>맑은 고딕</vt:lpstr>
      <vt:lpstr>Arial</vt:lpstr>
      <vt:lpstr>Courier New</vt:lpstr>
      <vt:lpstr>Tahoma</vt:lpstr>
      <vt:lpstr>Times New Roman</vt:lpstr>
      <vt:lpstr>Wingdings</vt:lpstr>
      <vt:lpstr>Office 테마</vt:lpstr>
      <vt:lpstr>PowerPoint 프레젠테이션</vt:lpstr>
      <vt:lpstr>Calculator</vt:lpstr>
      <vt:lpstr>Project 1</vt:lpstr>
      <vt:lpstr>Today’s Mission</vt:lpstr>
      <vt:lpstr>Infix vs Postfix</vt:lpstr>
      <vt:lpstr>Operation Order</vt:lpstr>
      <vt:lpstr>Evaluate Postfix Expression (Last week)</vt:lpstr>
      <vt:lpstr>Infix Calculator</vt:lpstr>
      <vt:lpstr>Operation Order</vt:lpstr>
      <vt:lpstr>Operation Order</vt:lpstr>
      <vt:lpstr>Precedence Table</vt:lpstr>
      <vt:lpstr>Precedence Table</vt:lpstr>
      <vt:lpstr>Algorithm Summary</vt:lpstr>
      <vt:lpstr>Pseudo-code</vt:lpstr>
      <vt:lpstr>Example</vt:lpstr>
      <vt:lpstr>Example</vt:lpstr>
      <vt:lpstr>Example</vt:lpstr>
      <vt:lpstr>Example</vt:lpstr>
      <vt:lpstr>Exiting the Operators from the Stack</vt:lpstr>
      <vt:lpstr>Multiple Stack Exits can Occur</vt:lpstr>
      <vt:lpstr>Parentheses</vt:lpstr>
      <vt:lpstr>Input/Output</vt:lpstr>
      <vt:lpstr>Parsing the expression</vt:lpstr>
      <vt:lpstr>Convert Infix to Postfix</vt:lpstr>
      <vt:lpstr>Project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hslee</dc:creator>
  <cp:lastModifiedBy>한동훈</cp:lastModifiedBy>
  <cp:revision>378</cp:revision>
  <dcterms:created xsi:type="dcterms:W3CDTF">2010-03-04T09:36:38Z</dcterms:created>
  <dcterms:modified xsi:type="dcterms:W3CDTF">2018-04-30T01:08:44Z</dcterms:modified>
</cp:coreProperties>
</file>