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9" r:id="rId3"/>
    <p:sldId id="283" r:id="rId4"/>
    <p:sldId id="293" r:id="rId5"/>
    <p:sldId id="288" r:id="rId6"/>
    <p:sldId id="285" r:id="rId7"/>
    <p:sldId id="290" r:id="rId8"/>
    <p:sldId id="291" r:id="rId9"/>
    <p:sldId id="292" r:id="rId10"/>
    <p:sldId id="287" r:id="rId11"/>
    <p:sldId id="294" r:id="rId12"/>
    <p:sldId id="295" r:id="rId13"/>
    <p:sldId id="29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72" autoAdjust="0"/>
    <p:restoredTop sz="93501" autoAdjust="0"/>
  </p:normalViewPr>
  <p:slideViewPr>
    <p:cSldViewPr>
      <p:cViewPr>
        <p:scale>
          <a:sx n="66" d="100"/>
          <a:sy n="66" d="100"/>
        </p:scale>
        <p:origin x="2909" y="1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5F2AB-94B8-4CA9-83A0-A49741685BA0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CF6D7-B47E-493C-B82D-38E48FC4E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7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저도</a:t>
            </a:r>
            <a:r>
              <a:rPr lang="ko-KR" altLang="en-US" baseline="0" dirty="0" smtClean="0"/>
              <a:t> 조교하면서 실습을 먼저 강의하는 것은 처음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슬퍼하지 마시고 너무</a:t>
            </a:r>
            <a:r>
              <a:rPr lang="en-US" altLang="ko-KR" baseline="0" dirty="0" smtClean="0"/>
              <a:t>..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CF6D7-B47E-493C-B82D-38E48FC4E35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137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9F5C77-5C9D-4D06-9EC8-94E46AB2E754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4642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DEFC0-0E3B-4F9C-A9F3-82E67010E9A2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43720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67DE6E-2832-4E2A-AE98-6FC957F62BC7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1315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8868"/>
            <a:ext cx="7772400" cy="642942"/>
          </a:xfrm>
        </p:spPr>
        <p:txBody>
          <a:bodyPr/>
          <a:lstStyle>
            <a:lvl1pPr algn="ctr"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038600" cy="5054617"/>
          </a:xfrm>
        </p:spPr>
        <p:txBody>
          <a:bodyPr>
            <a:normAutofit/>
          </a:bodyPr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  <a:lvl2pPr>
              <a:defRPr sz="1400">
                <a:latin typeface="Tahoma" pitchFamily="34" charset="0"/>
                <a:cs typeface="Tahoma" pitchFamily="34" charset="0"/>
              </a:defRPr>
            </a:lvl2pPr>
            <a:lvl3pPr>
              <a:defRPr sz="1200">
                <a:latin typeface="Tahoma" pitchFamily="34" charset="0"/>
                <a:cs typeface="Tahoma" pitchFamily="34" charset="0"/>
              </a:defRPr>
            </a:lvl3pPr>
            <a:lvl4pPr>
              <a:defRPr sz="1100">
                <a:latin typeface="Tahoma" pitchFamily="34" charset="0"/>
                <a:cs typeface="Tahoma" pitchFamily="34" charset="0"/>
              </a:defRPr>
            </a:lvl4pPr>
            <a:lvl5pPr>
              <a:defRPr sz="11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1546"/>
            <a:ext cx="4038600" cy="5054617"/>
          </a:xfrm>
        </p:spPr>
        <p:txBody>
          <a:bodyPr>
            <a:normAutofit/>
          </a:bodyPr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  <a:lvl2pPr>
              <a:defRPr sz="1400">
                <a:latin typeface="Tahoma" pitchFamily="34" charset="0"/>
                <a:cs typeface="Tahoma" pitchFamily="34" charset="0"/>
              </a:defRPr>
            </a:lvl2pPr>
            <a:lvl3pPr>
              <a:defRPr sz="1200">
                <a:latin typeface="Tahoma" pitchFamily="34" charset="0"/>
                <a:cs typeface="Tahoma" pitchFamily="34" charset="0"/>
              </a:defRPr>
            </a:lvl3pPr>
            <a:lvl4pPr>
              <a:defRPr sz="1100">
                <a:latin typeface="Tahoma" pitchFamily="34" charset="0"/>
                <a:cs typeface="Tahoma" pitchFamily="34" charset="0"/>
              </a:defRPr>
            </a:lvl4pPr>
            <a:lvl5pPr>
              <a:defRPr sz="11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9"/>
            <a:ext cx="4040188" cy="285751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46259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3438" y="1000108"/>
            <a:ext cx="4041775" cy="285752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46259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298430"/>
          </a:xfrm>
        </p:spPr>
        <p:txBody>
          <a:bodyPr anchor="b">
            <a:noAutofit/>
          </a:bodyPr>
          <a:lstStyle>
            <a:lvl1pPr algn="l">
              <a:defRPr sz="1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642918"/>
            <a:ext cx="3008313" cy="548324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7D16F-8AB2-4869-823E-649261BD0938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2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athblog.dk/tools/infix-postfix-converte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blog.dk/tools/infix-postfix-converte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723928" y="1857372"/>
            <a:ext cx="7777162" cy="1214438"/>
            <a:chOff x="405" y="709"/>
            <a:chExt cx="4899" cy="765"/>
          </a:xfrm>
        </p:grpSpPr>
        <p:sp>
          <p:nvSpPr>
            <p:cNvPr id="5" name="Rectangle 44"/>
            <p:cNvSpPr>
              <a:spLocks noChangeArrowheads="1"/>
            </p:cNvSpPr>
            <p:nvPr/>
          </p:nvSpPr>
          <p:spPr bwMode="auto">
            <a:xfrm>
              <a:off x="405" y="1035"/>
              <a:ext cx="4899" cy="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4000" b="1" spc="-150" dirty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LAB Ⅱ </a:t>
              </a:r>
              <a:r>
                <a:rPr lang="en-US" altLang="ko-KR" sz="4000" b="1" spc="-150" dirty="0" smtClean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Project 1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4000" b="1" spc="-150" dirty="0" smtClean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Infix Calculator</a:t>
              </a:r>
              <a:endParaRPr lang="en-US" altLang="ko-KR" sz="4000" b="1" spc="-1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" name="Rectangle 45"/>
            <p:cNvSpPr>
              <a:spLocks noChangeArrowheads="1"/>
            </p:cNvSpPr>
            <p:nvPr/>
          </p:nvSpPr>
          <p:spPr bwMode="auto">
            <a:xfrm>
              <a:off x="1791" y="709"/>
              <a:ext cx="2178" cy="4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Ctr="1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ko-KR" sz="3200" b="1" spc="-15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357454" y="392906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400" i="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Seoul National University</a:t>
            </a:r>
          </a:p>
          <a:p>
            <a:pPr algn="ctr"/>
            <a:r>
              <a:rPr lang="en-US" altLang="ko-KR" sz="1400" i="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Graphics &amp; </a:t>
            </a:r>
            <a:r>
              <a:rPr lang="en-US" altLang="ko-KR" sz="1400" i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Media Lab</a:t>
            </a:r>
            <a:endParaRPr lang="en-US" altLang="ko-KR" sz="1400" i="0" dirty="0" smtClean="0">
              <a:solidFill>
                <a:schemeClr val="tx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FE61-890D-4B55-A393-70DA4C6AC1A4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Algorithm for Evaluating Postfix Exps.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 dirty="0">
                <a:ea typeface="굴림" panose="020B0600000101010101" pitchFamily="50" charset="-127"/>
              </a:rPr>
              <a:t>When an operand is seen, it is pushed onto a stack.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When an operator is seen, the operands are popped, the operators is evaluated, and the result is pushed onto the stack.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For binary operators, first popped item is second operand (matters for subtraction).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At the end of expression, stack should have one item, which is the answer.</a:t>
            </a:r>
          </a:p>
          <a:p>
            <a:pPr lvl="1"/>
            <a:endParaRPr lang="en-US" altLang="ko-KR" sz="2800" dirty="0">
              <a:ea typeface="굴림" panose="020B0600000101010101" pitchFamily="50" charset="-127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77168" y="3839961"/>
            <a:ext cx="6172200" cy="2286000"/>
            <a:chOff x="672" y="2054"/>
            <a:chExt cx="3888" cy="1440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672" y="2112"/>
              <a:ext cx="384" cy="614"/>
              <a:chOff x="672" y="2112"/>
              <a:chExt cx="384" cy="614"/>
            </a:xfrm>
          </p:grpSpPr>
          <p:sp>
            <p:nvSpPr>
              <p:cNvPr id="48" name="Line 6"/>
              <p:cNvSpPr>
                <a:spLocks noChangeShapeType="1"/>
              </p:cNvSpPr>
              <p:nvPr/>
            </p:nvSpPr>
            <p:spPr bwMode="auto">
              <a:xfrm>
                <a:off x="672" y="211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" name="Line 7"/>
              <p:cNvSpPr>
                <a:spLocks noChangeShapeType="1"/>
              </p:cNvSpPr>
              <p:nvPr/>
            </p:nvSpPr>
            <p:spPr bwMode="auto">
              <a:xfrm>
                <a:off x="672" y="268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0" name="Line 8"/>
              <p:cNvSpPr>
                <a:spLocks noChangeShapeType="1"/>
              </p:cNvSpPr>
              <p:nvPr/>
            </p:nvSpPr>
            <p:spPr bwMode="auto">
              <a:xfrm flipV="1">
                <a:off x="1056" y="211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" name="Rectangle 9"/>
              <p:cNvSpPr>
                <a:spLocks noChangeArrowheads="1"/>
              </p:cNvSpPr>
              <p:nvPr/>
            </p:nvSpPr>
            <p:spPr bwMode="auto">
              <a:xfrm>
                <a:off x="806" y="2438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4032" y="2112"/>
              <a:ext cx="384" cy="614"/>
              <a:chOff x="4032" y="2112"/>
              <a:chExt cx="384" cy="614"/>
            </a:xfrm>
          </p:grpSpPr>
          <p:sp>
            <p:nvSpPr>
              <p:cNvPr id="44" name="Line 11"/>
              <p:cNvSpPr>
                <a:spLocks noChangeShapeType="1"/>
              </p:cNvSpPr>
              <p:nvPr/>
            </p:nvSpPr>
            <p:spPr bwMode="auto">
              <a:xfrm>
                <a:off x="4032" y="211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" name="Line 12"/>
              <p:cNvSpPr>
                <a:spLocks noChangeShapeType="1"/>
              </p:cNvSpPr>
              <p:nvPr/>
            </p:nvSpPr>
            <p:spPr bwMode="auto">
              <a:xfrm>
                <a:off x="4032" y="268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" name="Line 13"/>
              <p:cNvSpPr>
                <a:spLocks noChangeShapeType="1"/>
              </p:cNvSpPr>
              <p:nvPr/>
            </p:nvSpPr>
            <p:spPr bwMode="auto">
              <a:xfrm flipV="1">
                <a:off x="4416" y="211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" name="Rectangle 14"/>
              <p:cNvSpPr>
                <a:spLocks noChangeArrowheads="1"/>
              </p:cNvSpPr>
              <p:nvPr/>
            </p:nvSpPr>
            <p:spPr bwMode="auto">
              <a:xfrm>
                <a:off x="4166" y="243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 sz="2400">
                    <a:latin typeface="Times New Roman" panose="02020603050405020304" pitchFamily="18" charset="0"/>
                  </a:rPr>
                  <a:t>7</a:t>
                </a:r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1344" y="2112"/>
              <a:ext cx="384" cy="614"/>
              <a:chOff x="1344" y="2112"/>
              <a:chExt cx="384" cy="614"/>
            </a:xfrm>
          </p:grpSpPr>
          <p:sp>
            <p:nvSpPr>
              <p:cNvPr id="40" name="Line 16"/>
              <p:cNvSpPr>
                <a:spLocks noChangeShapeType="1"/>
              </p:cNvSpPr>
              <p:nvPr/>
            </p:nvSpPr>
            <p:spPr bwMode="auto">
              <a:xfrm>
                <a:off x="1344" y="211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" name="Line 17"/>
              <p:cNvSpPr>
                <a:spLocks noChangeShapeType="1"/>
              </p:cNvSpPr>
              <p:nvPr/>
            </p:nvSpPr>
            <p:spPr bwMode="auto">
              <a:xfrm>
                <a:off x="1344" y="268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" name="Line 18"/>
              <p:cNvSpPr>
                <a:spLocks noChangeShapeType="1"/>
              </p:cNvSpPr>
              <p:nvPr/>
            </p:nvSpPr>
            <p:spPr bwMode="auto">
              <a:xfrm flipV="1">
                <a:off x="1728" y="211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" name="Rectangle 19"/>
              <p:cNvSpPr>
                <a:spLocks noChangeArrowheads="1"/>
              </p:cNvSpPr>
              <p:nvPr/>
            </p:nvSpPr>
            <p:spPr bwMode="auto">
              <a:xfrm>
                <a:off x="1478" y="243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2016" y="2112"/>
              <a:ext cx="384" cy="614"/>
              <a:chOff x="2016" y="2112"/>
              <a:chExt cx="384" cy="614"/>
            </a:xfrm>
          </p:grpSpPr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2016" y="268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8" name="Line 23"/>
              <p:cNvSpPr>
                <a:spLocks noChangeShapeType="1"/>
              </p:cNvSpPr>
              <p:nvPr/>
            </p:nvSpPr>
            <p:spPr bwMode="auto">
              <a:xfrm flipV="1">
                <a:off x="2400" y="211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" name="Rectangle 24"/>
              <p:cNvSpPr>
                <a:spLocks noChangeArrowheads="1"/>
              </p:cNvSpPr>
              <p:nvPr/>
            </p:nvSpPr>
            <p:spPr bwMode="auto">
              <a:xfrm>
                <a:off x="2150" y="243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688" y="2112"/>
              <a:ext cx="384" cy="614"/>
              <a:chOff x="2688" y="2112"/>
              <a:chExt cx="384" cy="614"/>
            </a:xfrm>
          </p:grpSpPr>
          <p:sp>
            <p:nvSpPr>
              <p:cNvPr id="32" name="Line 26"/>
              <p:cNvSpPr>
                <a:spLocks noChangeShapeType="1"/>
              </p:cNvSpPr>
              <p:nvPr/>
            </p:nvSpPr>
            <p:spPr bwMode="auto">
              <a:xfrm>
                <a:off x="2688" y="211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" name="Line 27"/>
              <p:cNvSpPr>
                <a:spLocks noChangeShapeType="1"/>
              </p:cNvSpPr>
              <p:nvPr/>
            </p:nvSpPr>
            <p:spPr bwMode="auto">
              <a:xfrm>
                <a:off x="2688" y="268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" name="Line 28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" name="Rectangle 29"/>
              <p:cNvSpPr>
                <a:spLocks noChangeArrowheads="1"/>
              </p:cNvSpPr>
              <p:nvPr/>
            </p:nvSpPr>
            <p:spPr bwMode="auto">
              <a:xfrm>
                <a:off x="2822" y="243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3360" y="2112"/>
              <a:ext cx="384" cy="614"/>
              <a:chOff x="3360" y="2112"/>
              <a:chExt cx="384" cy="614"/>
            </a:xfrm>
          </p:grpSpPr>
          <p:sp>
            <p:nvSpPr>
              <p:cNvPr id="28" name="Line 31"/>
              <p:cNvSpPr>
                <a:spLocks noChangeShapeType="1"/>
              </p:cNvSpPr>
              <p:nvPr/>
            </p:nvSpPr>
            <p:spPr bwMode="auto">
              <a:xfrm>
                <a:off x="3360" y="211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" name="Line 32"/>
              <p:cNvSpPr>
                <a:spLocks noChangeShapeType="1"/>
              </p:cNvSpPr>
              <p:nvPr/>
            </p:nvSpPr>
            <p:spPr bwMode="auto">
              <a:xfrm>
                <a:off x="3360" y="268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" name="Line 33"/>
              <p:cNvSpPr>
                <a:spLocks noChangeShapeType="1"/>
              </p:cNvSpPr>
              <p:nvPr/>
            </p:nvSpPr>
            <p:spPr bwMode="auto">
              <a:xfrm flipV="1">
                <a:off x="3744" y="211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" name="Rectangle 34"/>
              <p:cNvSpPr>
                <a:spLocks noChangeArrowheads="1"/>
              </p:cNvSpPr>
              <p:nvPr/>
            </p:nvSpPr>
            <p:spPr bwMode="auto">
              <a:xfrm>
                <a:off x="3494" y="243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13" name="Rectangle 35"/>
            <p:cNvSpPr>
              <a:spLocks noChangeArrowheads="1"/>
            </p:cNvSpPr>
            <p:nvPr/>
          </p:nvSpPr>
          <p:spPr bwMode="auto">
            <a:xfrm>
              <a:off x="2150" y="22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4" name="Rectangle 36"/>
            <p:cNvSpPr>
              <a:spLocks noChangeArrowheads="1"/>
            </p:cNvSpPr>
            <p:nvPr/>
          </p:nvSpPr>
          <p:spPr bwMode="auto">
            <a:xfrm>
              <a:off x="2822" y="22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" name="Rectangle 37"/>
            <p:cNvSpPr>
              <a:spLocks noChangeArrowheads="1"/>
            </p:cNvSpPr>
            <p:nvPr/>
          </p:nvSpPr>
          <p:spPr bwMode="auto">
            <a:xfrm>
              <a:off x="2822" y="205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" name="Rectangle 38"/>
            <p:cNvSpPr>
              <a:spLocks noChangeArrowheads="1"/>
            </p:cNvSpPr>
            <p:nvPr/>
          </p:nvSpPr>
          <p:spPr bwMode="auto">
            <a:xfrm>
              <a:off x="3494" y="22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7" name="Rectangle 39"/>
            <p:cNvSpPr>
              <a:spLocks noChangeArrowheads="1"/>
            </p:cNvSpPr>
            <p:nvPr/>
          </p:nvSpPr>
          <p:spPr bwMode="auto">
            <a:xfrm>
              <a:off x="1286" y="2726"/>
              <a:ext cx="6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 sz="2400">
                  <a:latin typeface="Times New Roman" panose="02020603050405020304" pitchFamily="18" charset="0"/>
                </a:rPr>
                <a:t>Push 1</a:t>
              </a:r>
            </a:p>
          </p:txBody>
        </p:sp>
        <p:sp>
          <p:nvSpPr>
            <p:cNvPr id="18" name="Rectangle 40"/>
            <p:cNvSpPr>
              <a:spLocks noChangeArrowheads="1"/>
            </p:cNvSpPr>
            <p:nvPr/>
          </p:nvSpPr>
          <p:spPr bwMode="auto">
            <a:xfrm>
              <a:off x="1910" y="2726"/>
              <a:ext cx="6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 sz="2400">
                  <a:latin typeface="Times New Roman" panose="02020603050405020304" pitchFamily="18" charset="0"/>
                </a:rPr>
                <a:t>Push 2</a:t>
              </a:r>
            </a:p>
          </p:txBody>
        </p:sp>
        <p:sp>
          <p:nvSpPr>
            <p:cNvPr id="19" name="Rectangle 41"/>
            <p:cNvSpPr>
              <a:spLocks noChangeArrowheads="1"/>
            </p:cNvSpPr>
            <p:nvPr/>
          </p:nvSpPr>
          <p:spPr bwMode="auto">
            <a:xfrm>
              <a:off x="2582" y="2726"/>
              <a:ext cx="6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 sz="2400">
                  <a:latin typeface="Times New Roman" panose="02020603050405020304" pitchFamily="18" charset="0"/>
                </a:rPr>
                <a:t>Push 3</a:t>
              </a:r>
            </a:p>
          </p:txBody>
        </p:sp>
        <p:grpSp>
          <p:nvGrpSpPr>
            <p:cNvPr id="20" name="Group 42"/>
            <p:cNvGrpSpPr>
              <a:grpSpLocks/>
            </p:cNvGrpSpPr>
            <p:nvPr/>
          </p:nvGrpSpPr>
          <p:grpSpPr bwMode="auto">
            <a:xfrm>
              <a:off x="3254" y="2726"/>
              <a:ext cx="634" cy="768"/>
              <a:chOff x="3254" y="2726"/>
              <a:chExt cx="634" cy="768"/>
            </a:xfrm>
          </p:grpSpPr>
          <p:sp>
            <p:nvSpPr>
              <p:cNvPr id="25" name="Rectangle 43"/>
              <p:cNvSpPr>
                <a:spLocks noChangeArrowheads="1"/>
              </p:cNvSpPr>
              <p:nvPr/>
            </p:nvSpPr>
            <p:spPr bwMode="auto">
              <a:xfrm>
                <a:off x="3302" y="2726"/>
                <a:ext cx="55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 sz="2400">
                    <a:latin typeface="Times New Roman" panose="02020603050405020304" pitchFamily="18" charset="0"/>
                  </a:rPr>
                  <a:t>Pop 3</a:t>
                </a:r>
              </a:p>
            </p:txBody>
          </p:sp>
          <p:sp>
            <p:nvSpPr>
              <p:cNvPr id="26" name="Rectangle 44"/>
              <p:cNvSpPr>
                <a:spLocks noChangeArrowheads="1"/>
              </p:cNvSpPr>
              <p:nvPr/>
            </p:nvSpPr>
            <p:spPr bwMode="auto">
              <a:xfrm>
                <a:off x="3302" y="2966"/>
                <a:ext cx="55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 sz="2400">
                    <a:latin typeface="Times New Roman" panose="02020603050405020304" pitchFamily="18" charset="0"/>
                  </a:rPr>
                  <a:t>Pop 2</a:t>
                </a:r>
              </a:p>
            </p:txBody>
          </p:sp>
          <p:sp>
            <p:nvSpPr>
              <p:cNvPr id="27" name="Rectangle 45"/>
              <p:cNvSpPr>
                <a:spLocks noChangeArrowheads="1"/>
              </p:cNvSpPr>
              <p:nvPr/>
            </p:nvSpPr>
            <p:spPr bwMode="auto">
              <a:xfrm>
                <a:off x="3254" y="3206"/>
                <a:ext cx="6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 sz="2400">
                    <a:latin typeface="Times New Roman" panose="02020603050405020304" pitchFamily="18" charset="0"/>
                  </a:rPr>
                  <a:t>Push 6</a:t>
                </a:r>
              </a:p>
            </p:txBody>
          </p:sp>
        </p:grpSp>
        <p:grpSp>
          <p:nvGrpSpPr>
            <p:cNvPr id="21" name="Group 46"/>
            <p:cNvGrpSpPr>
              <a:grpSpLocks/>
            </p:cNvGrpSpPr>
            <p:nvPr/>
          </p:nvGrpSpPr>
          <p:grpSpPr bwMode="auto">
            <a:xfrm>
              <a:off x="3926" y="2726"/>
              <a:ext cx="634" cy="768"/>
              <a:chOff x="3926" y="2726"/>
              <a:chExt cx="634" cy="768"/>
            </a:xfrm>
          </p:grpSpPr>
          <p:sp>
            <p:nvSpPr>
              <p:cNvPr id="22" name="Rectangle 47"/>
              <p:cNvSpPr>
                <a:spLocks noChangeArrowheads="1"/>
              </p:cNvSpPr>
              <p:nvPr/>
            </p:nvSpPr>
            <p:spPr bwMode="auto">
              <a:xfrm>
                <a:off x="3974" y="2726"/>
                <a:ext cx="55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 sz="2400">
                    <a:latin typeface="Times New Roman" panose="02020603050405020304" pitchFamily="18" charset="0"/>
                  </a:rPr>
                  <a:t>Pop 6</a:t>
                </a:r>
              </a:p>
            </p:txBody>
          </p:sp>
          <p:sp>
            <p:nvSpPr>
              <p:cNvPr id="23" name="Rectangle 48"/>
              <p:cNvSpPr>
                <a:spLocks noChangeArrowheads="1"/>
              </p:cNvSpPr>
              <p:nvPr/>
            </p:nvSpPr>
            <p:spPr bwMode="auto">
              <a:xfrm>
                <a:off x="3974" y="2966"/>
                <a:ext cx="55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 sz="2400">
                    <a:latin typeface="Times New Roman" panose="02020603050405020304" pitchFamily="18" charset="0"/>
                  </a:rPr>
                  <a:t>Pop 1</a:t>
                </a:r>
              </a:p>
            </p:txBody>
          </p:sp>
          <p:sp>
            <p:nvSpPr>
              <p:cNvPr id="24" name="Rectangle 49"/>
              <p:cNvSpPr>
                <a:spLocks noChangeArrowheads="1"/>
              </p:cNvSpPr>
              <p:nvPr/>
            </p:nvSpPr>
            <p:spPr bwMode="auto">
              <a:xfrm>
                <a:off x="3926" y="3206"/>
                <a:ext cx="6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 sz="2400">
                    <a:latin typeface="Times New Roman" panose="02020603050405020304" pitchFamily="18" charset="0"/>
                  </a:rPr>
                  <a:t>Push 7</a:t>
                </a:r>
              </a:p>
            </p:txBody>
          </p:sp>
        </p:grpSp>
      </p:grp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3173437" y="3242841"/>
            <a:ext cx="2379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ko-KR" sz="3200">
                <a:latin typeface="Courier New" panose="02070309020205020404" pitchFamily="49" charset="0"/>
              </a:rPr>
              <a:t>1 2 3 * +</a:t>
            </a:r>
          </a:p>
        </p:txBody>
      </p:sp>
    </p:spTree>
    <p:extLst>
      <p:ext uri="{BB962C8B-B14F-4D97-AF65-F5344CB8AC3E}">
        <p14:creationId xmlns:p14="http://schemas.microsoft.com/office/powerpoint/2010/main" val="137368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Input/Output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Text file input</a:t>
            </a:r>
          </a:p>
          <a:p>
            <a:pPr lvl="1"/>
            <a:r>
              <a:rPr lang="en-US" altLang="ko-KR" dirty="0"/>
              <a:t>Postfix expression is given</a:t>
            </a:r>
          </a:p>
          <a:p>
            <a:pPr lvl="2"/>
            <a:r>
              <a:rPr lang="en-US" altLang="ko-KR" dirty="0">
                <a:hlinkClick r:id="rId2"/>
              </a:rPr>
              <a:t>https://www.mathblog.dk/tools/infix-postfix-converter/</a:t>
            </a:r>
            <a:endParaRPr lang="en-US" altLang="ko-KR" dirty="0"/>
          </a:p>
          <a:p>
            <a:pPr lvl="1"/>
            <a:r>
              <a:rPr lang="en-US" altLang="ko-KR" dirty="0" smtClean="0"/>
              <a:t>Operators and operands are separated by space (“ “)</a:t>
            </a:r>
          </a:p>
          <a:p>
            <a:pPr lvl="1"/>
            <a:r>
              <a:rPr lang="en-US" altLang="ko-KR" dirty="0" smtClean="0"/>
              <a:t>Read a line by string and </a:t>
            </a:r>
            <a:r>
              <a:rPr lang="en-US" altLang="ko-KR" dirty="0" smtClean="0">
                <a:solidFill>
                  <a:srgbClr val="FF0000"/>
                </a:solidFill>
              </a:rPr>
              <a:t>parsing the expression</a:t>
            </a:r>
          </a:p>
          <a:p>
            <a:pPr lvl="2"/>
            <a:r>
              <a:rPr lang="en-US" altLang="ko-KR" dirty="0" smtClean="0"/>
              <a:t>Operator and operands will be saved in vector&lt;vector&lt;string&gt;&gt; </a:t>
            </a:r>
            <a:r>
              <a:rPr lang="en-US" altLang="ko-KR" dirty="0" err="1" smtClean="0"/>
              <a:t>postfixs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Evaluate postfix expression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Using stack STL</a:t>
            </a:r>
          </a:p>
          <a:p>
            <a:pPr lvl="2"/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Output</a:t>
            </a:r>
          </a:p>
          <a:p>
            <a:pPr lvl="1"/>
            <a:r>
              <a:rPr lang="en-US" altLang="ko-KR" dirty="0" smtClean="0"/>
              <a:t>Print on screen using console program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82400" b="88668"/>
          <a:stretch/>
        </p:blipFill>
        <p:spPr>
          <a:xfrm>
            <a:off x="5364088" y="375910"/>
            <a:ext cx="2933775" cy="103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09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Parsing </a:t>
            </a:r>
            <a:r>
              <a:rPr lang="en-US" altLang="ko-KR" dirty="0"/>
              <a:t>the </a:t>
            </a:r>
            <a:r>
              <a:rPr lang="en-US" altLang="ko-KR" dirty="0" smtClean="0"/>
              <a:t>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3536"/>
          </a:xfrm>
        </p:spPr>
        <p:txBody>
          <a:bodyPr/>
          <a:lstStyle/>
          <a:p>
            <a:r>
              <a:rPr lang="en-US" altLang="ko-KR" dirty="0"/>
              <a:t>Operators and operands are separated by space (“ </a:t>
            </a:r>
            <a:r>
              <a:rPr lang="en-US" altLang="ko-KR" dirty="0" smtClean="0"/>
              <a:t>“)</a:t>
            </a:r>
          </a:p>
          <a:p>
            <a:endParaRPr lang="en-US" altLang="ko-KR" dirty="0"/>
          </a:p>
          <a:p>
            <a:r>
              <a:rPr lang="en-US" altLang="ko-KR" dirty="0" smtClean="0"/>
              <a:t>Using range-based for loop from begin to end of string</a:t>
            </a:r>
          </a:p>
          <a:p>
            <a:pPr lvl="1"/>
            <a:r>
              <a:rPr lang="en-US" altLang="ko-KR" dirty="0" smtClean="0"/>
              <a:t>When meet space(‘ ‘), save at vector&lt;vector&lt;string&gt;&gt;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82832" b="88668"/>
          <a:stretch/>
        </p:blipFill>
        <p:spPr>
          <a:xfrm>
            <a:off x="2411760" y="2564904"/>
            <a:ext cx="3786284" cy="136815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83968" y="491108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16016" y="491108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48064" y="491108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80112" y="491108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12160" y="491108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44208" y="491108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76256" y="491108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08304" y="491108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40352" y="491108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172400" y="491108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04448" y="491108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83968" y="558924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1.5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16016" y="558924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48064" y="558924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85661" y="413895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string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/>
          <p:cNvCxnSpPr>
            <a:stCxn id="20" idx="2"/>
            <a:endCxn id="6" idx="0"/>
          </p:cNvCxnSpPr>
          <p:nvPr/>
        </p:nvCxnSpPr>
        <p:spPr>
          <a:xfrm flipH="1">
            <a:off x="4499992" y="4508290"/>
            <a:ext cx="1772955" cy="40279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0" idx="2"/>
            <a:endCxn id="7" idx="0"/>
          </p:cNvCxnSpPr>
          <p:nvPr/>
        </p:nvCxnSpPr>
        <p:spPr>
          <a:xfrm flipH="1">
            <a:off x="4932040" y="4508290"/>
            <a:ext cx="1340907" cy="40279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0" idx="2"/>
            <a:endCxn id="16" idx="0"/>
          </p:cNvCxnSpPr>
          <p:nvPr/>
        </p:nvCxnSpPr>
        <p:spPr>
          <a:xfrm>
            <a:off x="6272947" y="4508290"/>
            <a:ext cx="2547525" cy="40279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84515" y="4911080"/>
            <a:ext cx="175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Vector&lt;string&gt;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4515" y="5475346"/>
            <a:ext cx="175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Vector&lt;string&gt;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1" name="왼쪽 중괄호 30"/>
          <p:cNvSpPr/>
          <p:nvPr/>
        </p:nvSpPr>
        <p:spPr>
          <a:xfrm>
            <a:off x="1873226" y="4797152"/>
            <a:ext cx="511289" cy="10475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-26227" y="5352235"/>
            <a:ext cx="216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Vector&lt;vector&lt;string&gt;&gt;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38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Evaluate postfix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Read operator or operand</a:t>
            </a:r>
          </a:p>
          <a:p>
            <a:pPr lvl="1"/>
            <a:r>
              <a:rPr lang="en-US" altLang="ko-KR" dirty="0" smtClean="0"/>
              <a:t>Is it number or operator?</a:t>
            </a:r>
          </a:p>
          <a:p>
            <a:pPr lvl="2"/>
            <a:r>
              <a:rPr lang="en-US" altLang="ko-KR" dirty="0" smtClean="0"/>
              <a:t>Using </a:t>
            </a:r>
            <a:r>
              <a:rPr lang="en-US" altLang="ko-KR" dirty="0" err="1" smtClean="0"/>
              <a:t>isdigit</a:t>
            </a:r>
            <a:r>
              <a:rPr lang="en-US" altLang="ko-KR" dirty="0" smtClean="0"/>
              <a:t>(string) function</a:t>
            </a:r>
          </a:p>
          <a:p>
            <a:pPr lvl="1"/>
            <a:r>
              <a:rPr lang="en-US" altLang="ko-KR" dirty="0" smtClean="0"/>
              <a:t>If it is number</a:t>
            </a:r>
          </a:p>
          <a:p>
            <a:pPr lvl="2"/>
            <a:r>
              <a:rPr lang="en-US" altLang="ko-KR" dirty="0" smtClean="0"/>
              <a:t>Save at stack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If it is operator</a:t>
            </a:r>
          </a:p>
          <a:p>
            <a:pPr lvl="2"/>
            <a:r>
              <a:rPr lang="en-US" altLang="ko-KR" dirty="0" smtClean="0"/>
              <a:t>Pop two number in stack</a:t>
            </a:r>
          </a:p>
          <a:p>
            <a:pPr lvl="2"/>
            <a:r>
              <a:rPr lang="en-US" altLang="ko-KR" dirty="0" smtClean="0"/>
              <a:t>Calculate the operation using two number and operator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165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Calculator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Basic calculator</a:t>
            </a:r>
          </a:p>
          <a:p>
            <a:pPr lvl="1"/>
            <a:r>
              <a:rPr lang="en-US" altLang="ko-KR" dirty="0" smtClean="0"/>
              <a:t>Enter operator</a:t>
            </a:r>
          </a:p>
          <a:p>
            <a:pPr lvl="1"/>
            <a:r>
              <a:rPr lang="en-US" altLang="ko-KR" dirty="0" smtClean="0"/>
              <a:t>Enter operands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Infix calculator</a:t>
            </a:r>
          </a:p>
          <a:p>
            <a:pPr lvl="1"/>
            <a:r>
              <a:rPr lang="en-US" altLang="ko-KR" dirty="0" smtClean="0"/>
              <a:t>Enter equation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76510" b="73972"/>
          <a:stretch/>
        </p:blipFill>
        <p:spPr>
          <a:xfrm>
            <a:off x="5292080" y="1052736"/>
            <a:ext cx="2736304" cy="15841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63900" b="70672"/>
          <a:stretch/>
        </p:blipFill>
        <p:spPr>
          <a:xfrm>
            <a:off x="5292080" y="3709941"/>
            <a:ext cx="3366344" cy="14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7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Project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 infix-to-postfix convertor</a:t>
            </a:r>
          </a:p>
          <a:p>
            <a:pPr lvl="1"/>
            <a:r>
              <a:rPr lang="en-US" altLang="ko-KR" dirty="0" smtClean="0"/>
              <a:t>Operator: +,-,*, </a:t>
            </a:r>
            <a:r>
              <a:rPr lang="en-US" altLang="ko-KR" dirty="0"/>
              <a:t>/ and </a:t>
            </a:r>
            <a:r>
              <a:rPr lang="en-US" altLang="ko-KR" dirty="0" smtClean="0"/>
              <a:t>^ (only binary operator)</a:t>
            </a:r>
          </a:p>
          <a:p>
            <a:pPr lvl="1"/>
            <a:r>
              <a:rPr lang="en-US" altLang="ko-KR" dirty="0" smtClean="0"/>
              <a:t>Parentheses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Implement a program to evaluate postfix expression</a:t>
            </a:r>
          </a:p>
          <a:p>
            <a:endParaRPr lang="en-US" altLang="ko-KR" i="1" dirty="0"/>
          </a:p>
          <a:p>
            <a:r>
              <a:rPr lang="en-US" altLang="ko-KR" dirty="0" smtClean="0"/>
              <a:t>Due date</a:t>
            </a:r>
          </a:p>
          <a:p>
            <a:pPr lvl="1"/>
            <a:r>
              <a:rPr lang="en-US" altLang="ko-KR" dirty="0" smtClean="0"/>
              <a:t>2018.05.04 23:59:59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Upload at ETL</a:t>
            </a:r>
          </a:p>
          <a:p>
            <a:endParaRPr lang="en-US" altLang="ko-KR" dirty="0"/>
          </a:p>
          <a:p>
            <a:r>
              <a:rPr lang="en-US" altLang="ko-KR" dirty="0" smtClean="0"/>
              <a:t>Material (only source code)</a:t>
            </a:r>
          </a:p>
          <a:p>
            <a:pPr lvl="1"/>
            <a:r>
              <a:rPr lang="en-US" altLang="ko-KR" dirty="0" smtClean="0"/>
              <a:t>Main.cpp 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96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Today’s 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 postfix expression evaluation program</a:t>
            </a:r>
          </a:p>
          <a:p>
            <a:endParaRPr lang="en-US" altLang="ko-KR" dirty="0"/>
          </a:p>
          <a:p>
            <a:r>
              <a:rPr lang="en-US" altLang="ko-KR" dirty="0" smtClean="0"/>
              <a:t>Assume</a:t>
            </a:r>
          </a:p>
          <a:p>
            <a:pPr lvl="1"/>
            <a:r>
              <a:rPr lang="en-US" altLang="ko-KR" dirty="0" smtClean="0"/>
              <a:t>Postfix expression is given</a:t>
            </a:r>
          </a:p>
          <a:p>
            <a:pPr lvl="2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www.mathblog.dk/tools/infix-postfix-converter/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Input postfix expression from input file</a:t>
            </a:r>
          </a:p>
          <a:p>
            <a:pPr lvl="2"/>
            <a:r>
              <a:rPr lang="en-US" altLang="ko-KR" dirty="0" smtClean="0"/>
              <a:t>Given</a:t>
            </a:r>
          </a:p>
          <a:p>
            <a:pPr lvl="1"/>
            <a:r>
              <a:rPr lang="en-US" altLang="ko-KR" dirty="0" smtClean="0"/>
              <a:t>Parsing postfix expression</a:t>
            </a:r>
          </a:p>
          <a:p>
            <a:pPr lvl="2"/>
            <a:r>
              <a:rPr lang="en-US" altLang="ko-KR" dirty="0" smtClean="0"/>
              <a:t>vector&lt;string&gt;</a:t>
            </a:r>
          </a:p>
          <a:p>
            <a:pPr lvl="2"/>
            <a:r>
              <a:rPr lang="en-US" altLang="ko-KR" dirty="0" smtClean="0"/>
              <a:t>Given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27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BE90-8D27-4964-A171-34238DD8906C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Infix Expressions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8640762" cy="4824413"/>
          </a:xfrm>
          <a:noFill/>
          <a:ln/>
        </p:spPr>
        <p:txBody>
          <a:bodyPr lIns="92075" tIns="46038" rIns="92075" bIns="46038"/>
          <a:lstStyle/>
          <a:p>
            <a:r>
              <a:rPr lang="en-US" altLang="ko-KR" sz="2200" dirty="0">
                <a:ea typeface="굴림" panose="020B0600000101010101" pitchFamily="50" charset="-127"/>
              </a:rPr>
              <a:t>Example: </a:t>
            </a:r>
            <a:r>
              <a:rPr lang="en-US" altLang="ko-KR" sz="2200" dirty="0">
                <a:latin typeface="Courier New" panose="02070309020205020404" pitchFamily="49" charset="0"/>
                <a:ea typeface="굴림" panose="020B0600000101010101" pitchFamily="50" charset="-127"/>
              </a:rPr>
              <a:t>1 + 2 * ( 3 + 4 )</a:t>
            </a:r>
            <a:endParaRPr lang="en-US" altLang="ko-KR" sz="2200" dirty="0">
              <a:ea typeface="굴림" panose="020B0600000101010101" pitchFamily="50" charset="-127"/>
            </a:endParaRPr>
          </a:p>
          <a:p>
            <a:r>
              <a:rPr lang="en-US" altLang="ko-KR" sz="2200" dirty="0">
                <a:ea typeface="굴림" panose="020B0600000101010101" pitchFamily="50" charset="-127"/>
              </a:rPr>
              <a:t>Operands appear both before and after operators</a:t>
            </a:r>
          </a:p>
          <a:p>
            <a:r>
              <a:rPr lang="en-US" altLang="ko-KR" sz="2200" dirty="0">
                <a:ea typeface="굴림" panose="020B0600000101010101" pitchFamily="50" charset="-127"/>
              </a:rPr>
              <a:t>When there are multiple operators, </a:t>
            </a:r>
            <a:r>
              <a:rPr lang="en-US" altLang="ko-KR" sz="2200" i="1" dirty="0">
                <a:ea typeface="굴림" panose="020B0600000101010101" pitchFamily="50" charset="-127"/>
              </a:rPr>
              <a:t>precedence</a:t>
            </a:r>
            <a:r>
              <a:rPr lang="en-US" altLang="ko-KR" sz="2200" dirty="0">
                <a:ea typeface="굴림" panose="020B0600000101010101" pitchFamily="50" charset="-127"/>
              </a:rPr>
              <a:t> and </a:t>
            </a:r>
            <a:r>
              <a:rPr lang="en-US" altLang="ko-KR" sz="2200" i="1" dirty="0">
                <a:ea typeface="굴림" panose="020B0600000101010101" pitchFamily="50" charset="-127"/>
              </a:rPr>
              <a:t>associativity</a:t>
            </a:r>
            <a:r>
              <a:rPr lang="en-US" altLang="ko-KR" sz="2200" dirty="0">
                <a:ea typeface="굴림" panose="020B0600000101010101" pitchFamily="50" charset="-127"/>
              </a:rPr>
              <a:t> determine how operators are processed.</a:t>
            </a:r>
          </a:p>
          <a:p>
            <a:pPr lvl="1"/>
            <a:r>
              <a:rPr lang="en-US" altLang="ko-KR" sz="2000" i="1" dirty="0">
                <a:ea typeface="굴림" panose="020B0600000101010101" pitchFamily="50" charset="-127"/>
              </a:rPr>
              <a:t>Precedence</a:t>
            </a:r>
            <a:r>
              <a:rPr lang="en-US" altLang="ko-KR" sz="2000" dirty="0">
                <a:ea typeface="굴림" panose="020B0600000101010101" pitchFamily="50" charset="-127"/>
              </a:rPr>
              <a:t>: tells which of two operators should be processed first.</a:t>
            </a:r>
          </a:p>
          <a:p>
            <a:pPr lvl="1"/>
            <a:r>
              <a:rPr lang="en-US" altLang="ko-KR" sz="2000" i="1" dirty="0">
                <a:ea typeface="굴림" panose="020B0600000101010101" pitchFamily="50" charset="-127"/>
              </a:rPr>
              <a:t>Associativity</a:t>
            </a:r>
            <a:r>
              <a:rPr lang="en-US" altLang="ko-KR" sz="2000" dirty="0">
                <a:ea typeface="굴림" panose="020B0600000101010101" pitchFamily="50" charset="-127"/>
              </a:rPr>
              <a:t>: tells which of two operators should be processed first when both operators have same precedence.</a:t>
            </a:r>
          </a:p>
          <a:p>
            <a:pPr lvl="2"/>
            <a:r>
              <a:rPr lang="en-US" altLang="ko-KR" sz="1900" dirty="0">
                <a:ea typeface="굴림" panose="020B0600000101010101" pitchFamily="50" charset="-127"/>
              </a:rPr>
              <a:t>Exponentiation: Right to Left</a:t>
            </a:r>
          </a:p>
          <a:p>
            <a:pPr lvl="2"/>
            <a:r>
              <a:rPr lang="en-US" altLang="ko-KR" sz="1900" dirty="0">
                <a:ea typeface="굴림" panose="020B0600000101010101" pitchFamily="50" charset="-127"/>
              </a:rPr>
              <a:t>Multiplication/Division: Left to Right</a:t>
            </a:r>
          </a:p>
          <a:p>
            <a:pPr lvl="2"/>
            <a:r>
              <a:rPr lang="en-US" altLang="ko-KR" sz="1900" dirty="0">
                <a:ea typeface="굴림" panose="020B0600000101010101" pitchFamily="50" charset="-127"/>
              </a:rPr>
              <a:t>Addition/Subtraction: Left to Right</a:t>
            </a:r>
          </a:p>
          <a:p>
            <a:r>
              <a:rPr lang="en-US" altLang="ko-KR" sz="2200" dirty="0">
                <a:ea typeface="굴림" panose="020B0600000101010101" pitchFamily="50" charset="-127"/>
              </a:rPr>
              <a:t>Parentheses override precedence and associativity.</a:t>
            </a:r>
          </a:p>
          <a:p>
            <a:r>
              <a:rPr lang="en-US" altLang="ko-KR" sz="2200" dirty="0">
                <a:ea typeface="굴림" panose="020B0600000101010101" pitchFamily="50" charset="-127"/>
              </a:rPr>
              <a:t>Easy for human, but difficult for a computer, e.g. 1 + 2 * (...)</a:t>
            </a:r>
            <a:endParaRPr lang="en-US" altLang="ko-KR" sz="18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102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6FF1-4A07-483C-9B2F-854E6DB69585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Postfix Expression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 </a:t>
            </a:r>
            <a:r>
              <a:rPr lang="en-US" altLang="ko-KR" i="1">
                <a:ea typeface="굴림" panose="020B0600000101010101" pitchFamily="50" charset="-127"/>
              </a:rPr>
              <a:t>postfix expression</a:t>
            </a:r>
            <a:r>
              <a:rPr lang="en-US" altLang="ko-KR">
                <a:ea typeface="굴림" panose="020B0600000101010101" pitchFamily="50" charset="-127"/>
              </a:rPr>
              <a:t> is a series of operators and operands. The operands are always known when an operator is about to be processed. A postfix expression requires no knowledge of precedence or associativity.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Example of a postfix expression of 1+2*3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1 2 3 * +</a:t>
            </a:r>
          </a:p>
        </p:txBody>
      </p:sp>
    </p:spTree>
    <p:extLst>
      <p:ext uri="{BB962C8B-B14F-4D97-AF65-F5344CB8AC3E}">
        <p14:creationId xmlns:p14="http://schemas.microsoft.com/office/powerpoint/2010/main" val="552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 stack is a data structure that stores data in such a way that the last piece of data stored, is the first one retrieved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also called last-in, </a:t>
            </a:r>
            <a:r>
              <a:rPr lang="en-US" altLang="ko-KR" dirty="0" smtClean="0">
                <a:ea typeface="굴림" panose="020B0600000101010101" pitchFamily="50" charset="-127"/>
              </a:rPr>
              <a:t>first-out (LIFO)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Only access to the stack is the top element</a:t>
            </a:r>
          </a:p>
          <a:p>
            <a:pPr lvl="2"/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 smtClean="0">
                <a:ea typeface="굴림" panose="020B0600000101010101" pitchFamily="50" charset="-127"/>
              </a:rPr>
              <a:t>Operation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Push</a:t>
            </a:r>
          </a:p>
          <a:p>
            <a:pPr lvl="2"/>
            <a:r>
              <a:rPr lang="en-US" altLang="ko-KR" dirty="0" smtClean="0">
                <a:ea typeface="굴림" panose="020B0600000101010101" pitchFamily="50" charset="-127"/>
              </a:rPr>
              <a:t>Place </a:t>
            </a:r>
            <a:r>
              <a:rPr lang="en-US" altLang="ko-KR" dirty="0">
                <a:ea typeface="굴림" panose="020B0600000101010101" pitchFamily="50" charset="-127"/>
              </a:rPr>
              <a:t>a new item at the top of the </a:t>
            </a:r>
            <a:r>
              <a:rPr lang="en-US" altLang="ko-KR" dirty="0" smtClean="0">
                <a:ea typeface="굴림" panose="020B0600000101010101" pitchFamily="50" charset="-127"/>
              </a:rPr>
              <a:t>stack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Pop</a:t>
            </a:r>
          </a:p>
          <a:p>
            <a:pPr lvl="2"/>
            <a:r>
              <a:rPr lang="en-US" altLang="ko-KR" dirty="0" smtClean="0">
                <a:ea typeface="굴림" panose="020B0600000101010101" pitchFamily="50" charset="-127"/>
              </a:rPr>
              <a:t>Remove </a:t>
            </a:r>
            <a:r>
              <a:rPr lang="en-US" altLang="ko-KR" dirty="0">
                <a:ea typeface="굴림" panose="020B0600000101010101" pitchFamily="50" charset="-127"/>
              </a:rPr>
              <a:t>the next item from the top of the stack</a:t>
            </a:r>
          </a:p>
          <a:p>
            <a:pPr lvl="2"/>
            <a:endParaRPr lang="en-US" altLang="ko-KR" dirty="0" smtClean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pic>
        <p:nvPicPr>
          <p:cNvPr id="1026" name="Picture 2" descr="stack push pop fifo operation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21088"/>
            <a:ext cx="450532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51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Stack in C++ Standard Template Library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387449"/>
              </p:ext>
            </p:extLst>
          </p:nvPr>
        </p:nvGraphicFramePr>
        <p:xfrm>
          <a:off x="457200" y="1000125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>
                  <a:extLst>
                    <a:ext uri="{9D8B030D-6E8A-4147-A177-3AD203B41FA5}">
                      <a16:colId xmlns:a16="http://schemas.microsoft.com/office/drawing/2014/main" val="2812937177"/>
                    </a:ext>
                  </a:extLst>
                </a:gridCol>
                <a:gridCol w="6563072">
                  <a:extLst>
                    <a:ext uri="{9D8B030D-6E8A-4147-A177-3AD203B41FA5}">
                      <a16:colId xmlns:a16="http://schemas.microsoft.com/office/drawing/2014/main" val="3059802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Function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empty()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Returns</a:t>
                      </a:r>
                      <a:r>
                        <a:rPr lang="en-US" altLang="ko-KR" baseline="0" dirty="0" smtClean="0"/>
                        <a:t> whether the stack is empty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81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size()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Returns the size of the 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94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top()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Returns a reference to the top most element</a:t>
                      </a:r>
                      <a:r>
                        <a:rPr lang="en-US" altLang="ko-KR" baseline="0" dirty="0" smtClean="0"/>
                        <a:t> of the 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34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push(g)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Adds the element ‘g’ at the top of the 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05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pop()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Deletes</a:t>
                      </a:r>
                      <a:r>
                        <a:rPr lang="en-US" altLang="ko-KR" baseline="0" dirty="0" smtClean="0"/>
                        <a:t> the top most element of the 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77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82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Stack Practice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785794"/>
            <a:ext cx="3744416" cy="547842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&lt;stack&gt;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showstack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gq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g = </a:t>
            </a:r>
            <a:r>
              <a:rPr lang="en-US" altLang="ko-KR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gq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g.empty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'\t'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g.top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g.pop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 ()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gquiz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gquiz.push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gquiz.push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(30);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gquiz.push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(20);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gquiz.push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gquiz.push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923928" y="785794"/>
            <a:ext cx="5040560" cy="310854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stack 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gquiz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: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showstack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gquiz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ngquiz.size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gquiz.size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ngquiz.top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gquiz.top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ngquiz.pop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gquiz.pop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showstack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gquiz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64217" b="71295"/>
          <a:stretch/>
        </p:blipFill>
        <p:spPr>
          <a:xfrm>
            <a:off x="4513878" y="4155964"/>
            <a:ext cx="4168354" cy="174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0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4777</TotalTime>
  <Words>794</Words>
  <Application>Microsoft Office PowerPoint</Application>
  <PresentationFormat>화면 슬라이드 쇼(4:3)</PresentationFormat>
  <Paragraphs>195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굴림</vt:lpstr>
      <vt:lpstr>맑은 고딕</vt:lpstr>
      <vt:lpstr>Arial</vt:lpstr>
      <vt:lpstr>Consolas</vt:lpstr>
      <vt:lpstr>Courier New</vt:lpstr>
      <vt:lpstr>Tahoma</vt:lpstr>
      <vt:lpstr>Times New Roman</vt:lpstr>
      <vt:lpstr>Office 테마</vt:lpstr>
      <vt:lpstr>PowerPoint 프레젠테이션</vt:lpstr>
      <vt:lpstr>Calculator</vt:lpstr>
      <vt:lpstr>Project 1</vt:lpstr>
      <vt:lpstr>Today’s Mission</vt:lpstr>
      <vt:lpstr>Infix Expressions</vt:lpstr>
      <vt:lpstr>Postfix Expression</vt:lpstr>
      <vt:lpstr>Stack</vt:lpstr>
      <vt:lpstr>Stack in C++ Standard Template Library</vt:lpstr>
      <vt:lpstr>Stack Practice</vt:lpstr>
      <vt:lpstr>Algorithm for Evaluating Postfix Exps.</vt:lpstr>
      <vt:lpstr>Input/Output</vt:lpstr>
      <vt:lpstr>Parsing the expression</vt:lpstr>
      <vt:lpstr>Evaluate postfix expression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hslee</dc:creator>
  <cp:lastModifiedBy>한동훈</cp:lastModifiedBy>
  <cp:revision>362</cp:revision>
  <dcterms:created xsi:type="dcterms:W3CDTF">2010-03-04T09:36:38Z</dcterms:created>
  <dcterms:modified xsi:type="dcterms:W3CDTF">2018-04-23T01:53:33Z</dcterms:modified>
</cp:coreProperties>
</file>