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451" r:id="rId2"/>
    <p:sldId id="452" r:id="rId3"/>
    <p:sldId id="453" r:id="rId4"/>
    <p:sldId id="454" r:id="rId5"/>
    <p:sldId id="410" r:id="rId6"/>
    <p:sldId id="415" r:id="rId7"/>
    <p:sldId id="455" r:id="rId8"/>
    <p:sldId id="416" r:id="rId9"/>
    <p:sldId id="417" r:id="rId10"/>
    <p:sldId id="419" r:id="rId11"/>
    <p:sldId id="424" r:id="rId12"/>
    <p:sldId id="425" r:id="rId13"/>
    <p:sldId id="443" r:id="rId14"/>
    <p:sldId id="444" r:id="rId15"/>
    <p:sldId id="445" r:id="rId16"/>
    <p:sldId id="428" r:id="rId17"/>
    <p:sldId id="456" r:id="rId18"/>
    <p:sldId id="422" r:id="rId19"/>
    <p:sldId id="432" r:id="rId20"/>
    <p:sldId id="433" r:id="rId21"/>
    <p:sldId id="434" r:id="rId22"/>
    <p:sldId id="448" r:id="rId23"/>
    <p:sldId id="450" r:id="rId24"/>
    <p:sldId id="437" r:id="rId25"/>
    <p:sldId id="457" r:id="rId26"/>
    <p:sldId id="439" r:id="rId27"/>
    <p:sldId id="441" r:id="rId28"/>
    <p:sldId id="442" r:id="rId29"/>
    <p:sldId id="446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g keun Hwang" initials="YkH" lastIdx="1" clrIdx="0">
    <p:extLst>
      <p:ext uri="{19B8F6BF-5375-455C-9EA6-DF929625EA0E}">
        <p15:presenceInfo xmlns:p15="http://schemas.microsoft.com/office/powerpoint/2012/main" userId="35842f93fa2e44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0224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8" autoAdjust="0"/>
    <p:restoredTop sz="90934" autoAdjust="0"/>
  </p:normalViewPr>
  <p:slideViewPr>
    <p:cSldViewPr snapToGrid="0">
      <p:cViewPr varScale="1">
        <p:scale>
          <a:sx n="113" d="100"/>
          <a:sy n="113" d="100"/>
        </p:scale>
        <p:origin x="156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CEA11-4C32-4F50-AA1D-B05E0AB89DDA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EA9DE-122C-4BC7-AA74-4F23202FA0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71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1702-2119-44DA-9256-766E30A67E3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88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71702-2119-44DA-9256-766E30A67E3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37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8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9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A9DE-122C-4BC7-AA74-4F23202FA03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72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8868"/>
            <a:ext cx="7772400" cy="642942"/>
          </a:xfrm>
        </p:spPr>
        <p:txBody>
          <a:bodyPr/>
          <a:lstStyle>
            <a:lvl1pPr algn="ctr"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C297-BA52-41B5-BC29-583F8CF08ED8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47812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1257-2E59-4313-91DE-4211FE27D2C6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‹#›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20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71546"/>
            <a:ext cx="4038600" cy="5054617"/>
          </a:xfrm>
        </p:spPr>
        <p:txBody>
          <a:bodyPr>
            <a:normAutofit/>
          </a:bodyPr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  <a:lvl2pPr>
              <a:defRPr sz="1400">
                <a:latin typeface="Tahoma" pitchFamily="34" charset="0"/>
                <a:cs typeface="Tahoma" pitchFamily="34" charset="0"/>
              </a:defRPr>
            </a:lvl2pPr>
            <a:lvl3pPr>
              <a:defRPr sz="1200">
                <a:latin typeface="Tahoma" pitchFamily="34" charset="0"/>
                <a:cs typeface="Tahoma" pitchFamily="34" charset="0"/>
              </a:defRPr>
            </a:lvl3pPr>
            <a:lvl4pPr>
              <a:defRPr sz="1100">
                <a:latin typeface="Tahoma" pitchFamily="34" charset="0"/>
                <a:cs typeface="Tahoma" pitchFamily="34" charset="0"/>
              </a:defRPr>
            </a:lvl4pPr>
            <a:lvl5pPr>
              <a:defRPr sz="11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71546"/>
            <a:ext cx="4038600" cy="5054617"/>
          </a:xfrm>
        </p:spPr>
        <p:txBody>
          <a:bodyPr>
            <a:normAutofit/>
          </a:bodyPr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  <a:lvl2pPr>
              <a:defRPr sz="1400">
                <a:latin typeface="Tahoma" pitchFamily="34" charset="0"/>
                <a:cs typeface="Tahoma" pitchFamily="34" charset="0"/>
              </a:defRPr>
            </a:lvl2pPr>
            <a:lvl3pPr>
              <a:defRPr sz="1200">
                <a:latin typeface="Tahoma" pitchFamily="34" charset="0"/>
                <a:cs typeface="Tahoma" pitchFamily="34" charset="0"/>
              </a:defRPr>
            </a:lvl3pPr>
            <a:lvl4pPr>
              <a:defRPr sz="1100">
                <a:latin typeface="Tahoma" pitchFamily="34" charset="0"/>
                <a:cs typeface="Tahoma" pitchFamily="34" charset="0"/>
              </a:defRPr>
            </a:lvl4pPr>
            <a:lvl5pPr>
              <a:defRPr sz="1100"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58B9-5DA0-4571-8FFF-4AAEE42A0E6E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5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9"/>
            <a:ext cx="4040188" cy="285751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46259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3438" y="1000108"/>
            <a:ext cx="4041775" cy="285752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46259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E9FA-E86F-49C4-A927-C33ED2E16C72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04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FD77-8DD0-43CE-842C-1322854FEEAF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7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26A5-537D-4F94-8EA7-E20CAF3F6531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678-6649-419B-8544-A6DFDAABE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02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298430"/>
          </a:xfrm>
        </p:spPr>
        <p:txBody>
          <a:bodyPr anchor="b">
            <a:noAutofit/>
          </a:bodyPr>
          <a:lstStyle>
            <a:lvl1pPr algn="l">
              <a:defRPr sz="1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642918"/>
            <a:ext cx="3008313" cy="548324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5014-BA75-49E3-9F4E-66ED163956CE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09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6375-4E9B-4C3C-8820-D66CF3A6CF63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26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60D4-C867-4B21-B6C8-2232760874D4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10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0C297-BA52-41B5-BC29-583F8CF08ED8}" type="datetime1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411A7-F978-41FA-9EFB-290C3B91E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3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2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b="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book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723928" y="1857372"/>
            <a:ext cx="7777162" cy="1214438"/>
            <a:chOff x="405" y="709"/>
            <a:chExt cx="4899" cy="765"/>
          </a:xfrm>
        </p:grpSpPr>
        <p:sp>
          <p:nvSpPr>
            <p:cNvPr id="8" name="Rectangle 44"/>
            <p:cNvSpPr>
              <a:spLocks noChangeArrowheads="1"/>
            </p:cNvSpPr>
            <p:nvPr/>
          </p:nvSpPr>
          <p:spPr bwMode="auto">
            <a:xfrm>
              <a:off x="405" y="1035"/>
              <a:ext cx="4899" cy="4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4000" b="1" spc="-150" dirty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LAB Ⅱ LECTURE </a:t>
              </a:r>
              <a:r>
                <a:rPr lang="en-US" altLang="ko-KR" sz="4000" b="1" spc="-150" dirty="0" smtClean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03</a:t>
              </a:r>
              <a:endParaRPr lang="en-US" altLang="ko-KR" sz="4000" b="1" spc="-1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4000" b="1" spc="-150" dirty="0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Developing with </a:t>
              </a:r>
              <a:r>
                <a:rPr lang="en-US" altLang="ko-KR" sz="4000" b="1" spc="-150" dirty="0" err="1">
                  <a:solidFill>
                    <a:schemeClr val="accent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Git</a:t>
              </a:r>
              <a:endParaRPr lang="en-US" altLang="ko-KR" sz="4000" b="1" spc="-1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" name="Rectangle 45"/>
            <p:cNvSpPr>
              <a:spLocks noChangeArrowheads="1"/>
            </p:cNvSpPr>
            <p:nvPr/>
          </p:nvSpPr>
          <p:spPr bwMode="auto">
            <a:xfrm>
              <a:off x="1791" y="709"/>
              <a:ext cx="2178" cy="4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anchorCtr="1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ko-KR" sz="3200" b="1" spc="-15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357454" y="392906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400" i="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Seoul National University</a:t>
            </a:r>
          </a:p>
          <a:p>
            <a:pPr algn="ctr"/>
            <a:r>
              <a:rPr lang="en-US" altLang="ko-KR" sz="1400" i="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Graphics &amp; Media Lab</a:t>
            </a:r>
          </a:p>
          <a:p>
            <a:pPr algn="ctr"/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Donghoon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Han</a:t>
            </a:r>
            <a:endParaRPr lang="ko-KR" altLang="en-US" sz="1400" i="0" dirty="0">
              <a:solidFill>
                <a:schemeClr val="tx2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2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Setting up </a:t>
            </a:r>
            <a:r>
              <a:rPr lang="en-US" altLang="ko-KR" dirty="0" err="1"/>
              <a:t>Git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Windows, </a:t>
            </a:r>
            <a:r>
              <a:rPr kumimoji="1" lang="en-US" altLang="ko-KR" dirty="0" err="1" smtClean="0"/>
              <a:t>macOS</a:t>
            </a:r>
            <a:r>
              <a:rPr kumimoji="1" lang="en-US" altLang="ko-KR" dirty="0" smtClean="0"/>
              <a:t> : download from </a:t>
            </a:r>
            <a:r>
              <a:rPr kumimoji="1" lang="en-US" altLang="ko-KR" dirty="0" smtClean="0">
                <a:hlinkClick r:id="rId2"/>
              </a:rPr>
              <a:t>https</a:t>
            </a:r>
            <a:r>
              <a:rPr kumimoji="1" lang="en-US" altLang="ko-KR" dirty="0">
                <a:hlinkClick r:id="rId2"/>
              </a:rPr>
              <a:t>://</a:t>
            </a:r>
            <a:r>
              <a:rPr kumimoji="1" lang="en-US" altLang="ko-KR" dirty="0" smtClean="0">
                <a:hlinkClick r:id="rId2"/>
              </a:rPr>
              <a:t>git-scm.com/downloads</a:t>
            </a:r>
            <a:endParaRPr kumimoji="1" lang="en-US" altLang="ko-KR" dirty="0" smtClean="0"/>
          </a:p>
          <a:p>
            <a:r>
              <a:rPr kumimoji="1" lang="en-US" altLang="ko-KR" dirty="0" smtClean="0"/>
              <a:t>Linux : install from the package manager</a:t>
            </a:r>
          </a:p>
          <a:p>
            <a:pPr lvl="1"/>
            <a:r>
              <a:rPr kumimoji="1" lang="en-US" altLang="ko-KR" dirty="0" err="1">
                <a:latin typeface="Consolas" panose="020B0609020204030204" pitchFamily="49" charset="0"/>
              </a:rPr>
              <a:t>s</a:t>
            </a:r>
            <a:r>
              <a:rPr kumimoji="1" lang="en-US" altLang="ko-KR" dirty="0" err="1" smtClean="0">
                <a:latin typeface="Consolas" panose="020B0609020204030204" pitchFamily="49" charset="0"/>
              </a:rPr>
              <a:t>udo</a:t>
            </a:r>
            <a:r>
              <a:rPr kumimoji="1" lang="en-US" altLang="ko-KR" dirty="0" smtClean="0">
                <a:latin typeface="Consolas" panose="020B0609020204030204" pitchFamily="49" charset="0"/>
              </a:rPr>
              <a:t> apt-get install </a:t>
            </a:r>
            <a:r>
              <a:rPr kumimoji="1" lang="en-US" altLang="ko-KR" dirty="0" err="1" smtClean="0">
                <a:latin typeface="Consolas" panose="020B0609020204030204" pitchFamily="49" charset="0"/>
              </a:rPr>
              <a:t>git</a:t>
            </a:r>
            <a:r>
              <a:rPr kumimoji="1" lang="en-US" altLang="ko-KR" dirty="0" smtClean="0">
                <a:latin typeface="Consolas" panose="020B0609020204030204" pitchFamily="49" charset="0"/>
              </a:rPr>
              <a:t> 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Debian</a:t>
            </a:r>
            <a:r>
              <a:rPr kumimoji="1" lang="en-US" altLang="ko-KR" dirty="0" smtClean="0"/>
              <a:t>, Ubuntu, </a:t>
            </a:r>
            <a:r>
              <a:rPr kumimoji="1" lang="en-US" altLang="ko-KR" dirty="0" err="1" smtClean="0"/>
              <a:t>etc</a:t>
            </a:r>
            <a:r>
              <a:rPr kumimoji="1" lang="en-US" altLang="ko-KR" dirty="0" smtClean="0"/>
              <a:t>)</a:t>
            </a:r>
          </a:p>
          <a:p>
            <a:pPr lvl="1"/>
            <a:r>
              <a:rPr kumimoji="1" lang="en-US" altLang="ko-KR" dirty="0" err="1" smtClean="0">
                <a:latin typeface="Consolas" panose="020B0609020204030204" pitchFamily="49" charset="0"/>
              </a:rPr>
              <a:t>sudo</a:t>
            </a:r>
            <a:r>
              <a:rPr kumimoji="1" lang="en-US" altLang="ko-KR" dirty="0" smtClean="0">
                <a:latin typeface="Consolas" panose="020B0609020204030204" pitchFamily="49" charset="0"/>
              </a:rPr>
              <a:t> </a:t>
            </a:r>
            <a:r>
              <a:rPr kumimoji="1" lang="en-US" altLang="ko-KR" dirty="0" err="1" smtClean="0">
                <a:latin typeface="Consolas" panose="020B0609020204030204" pitchFamily="49" charset="0"/>
              </a:rPr>
              <a:t>dnf</a:t>
            </a:r>
            <a:r>
              <a:rPr kumimoji="1" lang="en-US" altLang="ko-KR" dirty="0" smtClean="0">
                <a:latin typeface="Consolas" panose="020B0609020204030204" pitchFamily="49" charset="0"/>
              </a:rPr>
              <a:t> install </a:t>
            </a:r>
            <a:r>
              <a:rPr kumimoji="1" lang="en-US" altLang="ko-KR" dirty="0" err="1" smtClean="0">
                <a:latin typeface="Consolas" panose="020B0609020204030204" pitchFamily="49" charset="0"/>
              </a:rPr>
              <a:t>git</a:t>
            </a:r>
            <a:r>
              <a:rPr kumimoji="1" lang="en-US" altLang="ko-KR" dirty="0" smtClean="0">
                <a:latin typeface="Consolas" panose="020B0609020204030204" pitchFamily="49" charset="0"/>
              </a:rPr>
              <a:t> </a:t>
            </a:r>
            <a:r>
              <a:rPr kumimoji="1" lang="en-US" altLang="ko-KR" dirty="0" smtClean="0"/>
              <a:t>(Fedora, RHEL, </a:t>
            </a:r>
            <a:r>
              <a:rPr kumimoji="1" lang="en-US" altLang="ko-KR" dirty="0" err="1" smtClean="0"/>
              <a:t>etc</a:t>
            </a:r>
            <a:r>
              <a:rPr kumimoji="1" lang="en-US" altLang="ko-KR" dirty="0" smtClean="0"/>
              <a:t>)</a:t>
            </a:r>
          </a:p>
          <a:p>
            <a:r>
              <a:rPr kumimoji="1" lang="en-US" altLang="ko-KR" dirty="0" smtClean="0"/>
              <a:t>Invoking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commands</a:t>
            </a:r>
          </a:p>
          <a:p>
            <a:pPr lvl="1"/>
            <a:r>
              <a:rPr kumimoji="1" lang="en-US" altLang="ko-KR" dirty="0" smtClean="0"/>
              <a:t>Linux, </a:t>
            </a:r>
            <a:r>
              <a:rPr kumimoji="1" lang="en-US" altLang="ko-KR" dirty="0" err="1" smtClean="0"/>
              <a:t>macOS</a:t>
            </a:r>
            <a:r>
              <a:rPr kumimoji="1" lang="en-US" altLang="ko-KR" dirty="0" smtClean="0"/>
              <a:t> : via console</a:t>
            </a:r>
          </a:p>
          <a:p>
            <a:pPr lvl="1"/>
            <a:r>
              <a:rPr kumimoji="1" lang="en-US" altLang="ko-KR" dirty="0" smtClean="0"/>
              <a:t>Windows : open a </a:t>
            </a:r>
            <a:r>
              <a:rPr kumimoji="1" lang="en-US" altLang="ko-KR" dirty="0" err="1" smtClean="0"/>
              <a:t>colsole</a:t>
            </a:r>
            <a:r>
              <a:rPr kumimoji="1" lang="en-US" altLang="ko-KR" dirty="0" smtClean="0"/>
              <a:t> for </a:t>
            </a:r>
            <a:r>
              <a:rPr kumimoji="1" lang="en-US" altLang="ko-KR" dirty="0" err="1" smtClean="0"/>
              <a:t>Git</a:t>
            </a:r>
            <a:endParaRPr kumimoji="1" lang="en-US" altLang="ko-KR" dirty="0" smtClean="0"/>
          </a:p>
          <a:p>
            <a:pPr lvl="2"/>
            <a:r>
              <a:rPr kumimoji="1" lang="en-US" altLang="ko-KR" dirty="0" smtClean="0"/>
              <a:t>Right click on the folder -&gt; Click ‘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Bash Here’</a:t>
            </a:r>
            <a:endParaRPr kumimoji="1" lang="en-US" altLang="ko-KR" dirty="0"/>
          </a:p>
          <a:p>
            <a:r>
              <a:rPr kumimoji="1" lang="en-US" altLang="ko-KR" dirty="0" smtClean="0"/>
              <a:t>Basic setup (user name and e-mail)</a:t>
            </a:r>
          </a:p>
          <a:p>
            <a:pPr lvl="1"/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</a:t>
            </a:r>
            <a:r>
              <a:rPr kumimoji="1" lang="en-US" altLang="ko-KR" dirty="0" err="1">
                <a:latin typeface="Consolas" panose="020B0609020204030204" pitchFamily="49" charset="0"/>
              </a:rPr>
              <a:t>config</a:t>
            </a:r>
            <a:r>
              <a:rPr kumimoji="1" lang="en-US" altLang="ko-KR" dirty="0">
                <a:latin typeface="Consolas" panose="020B0609020204030204" pitchFamily="49" charset="0"/>
              </a:rPr>
              <a:t> --global user.name </a:t>
            </a:r>
            <a:r>
              <a:rPr kumimoji="1" lang="en-US" altLang="ko-KR" dirty="0" smtClean="0">
                <a:latin typeface="Consolas" panose="020B0609020204030204" pitchFamily="49" charset="0"/>
              </a:rPr>
              <a:t>“Your Name“</a:t>
            </a:r>
          </a:p>
          <a:p>
            <a:pPr lvl="1"/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</a:t>
            </a:r>
            <a:r>
              <a:rPr kumimoji="1" lang="en-US" altLang="ko-KR" dirty="0" err="1">
                <a:latin typeface="Consolas" panose="020B0609020204030204" pitchFamily="49" charset="0"/>
              </a:rPr>
              <a:t>config</a:t>
            </a:r>
            <a:r>
              <a:rPr kumimoji="1" lang="en-US" altLang="ko-KR" dirty="0">
                <a:latin typeface="Consolas" panose="020B0609020204030204" pitchFamily="49" charset="0"/>
              </a:rPr>
              <a:t> --global </a:t>
            </a:r>
            <a:r>
              <a:rPr kumimoji="1" lang="en-US" altLang="ko-KR" dirty="0" err="1">
                <a:latin typeface="Consolas" panose="020B0609020204030204" pitchFamily="49" charset="0"/>
              </a:rPr>
              <a:t>user.email</a:t>
            </a:r>
            <a:r>
              <a:rPr kumimoji="1" lang="en-US" altLang="ko-KR" dirty="0">
                <a:latin typeface="Consolas" panose="020B0609020204030204" pitchFamily="49" charset="0"/>
              </a:rPr>
              <a:t> </a:t>
            </a:r>
            <a:r>
              <a:rPr kumimoji="1" lang="en-US" altLang="ko-KR" dirty="0" smtClean="0">
                <a:latin typeface="Consolas" panose="020B0609020204030204" pitchFamily="49" charset="0"/>
              </a:rPr>
              <a:t>yourmail@example.com</a:t>
            </a:r>
            <a:endParaRPr kumimoji="1" lang="en-US" altLang="ko-KR" dirty="0">
              <a:latin typeface="Consolas" panose="020B0609020204030204" pitchFamily="49" charset="0"/>
            </a:endParaRP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10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35450" b="38056"/>
          <a:stretch/>
        </p:blipFill>
        <p:spPr>
          <a:xfrm>
            <a:off x="6271591" y="2547307"/>
            <a:ext cx="2514600" cy="10245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40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Basics </a:t>
            </a:r>
            <a:r>
              <a:rPr lang="en-US" altLang="ko-KR" dirty="0" smtClean="0"/>
              <a:t>: </a:t>
            </a:r>
            <a:r>
              <a:rPr kumimoji="1" lang="en-US" altLang="ko-KR" dirty="0" smtClean="0"/>
              <a:t>Creating </a:t>
            </a:r>
            <a:r>
              <a:rPr kumimoji="1" lang="en-US" altLang="ko-KR" dirty="0"/>
              <a:t>a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Repository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To make current working directory as a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repository</a:t>
            </a:r>
          </a:p>
          <a:p>
            <a:pPr lvl="1"/>
            <a:r>
              <a:rPr kumimoji="1" lang="en-US" altLang="ko-KR" dirty="0" smtClean="0"/>
              <a:t>Using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CLI</a:t>
            </a:r>
          </a:p>
          <a:p>
            <a:pPr lvl="2"/>
            <a:r>
              <a:rPr kumimoji="1" lang="en-US" altLang="ko-KR" dirty="0" smtClean="0"/>
              <a:t>Open a console and locate the directory using </a:t>
            </a:r>
            <a:r>
              <a:rPr kumimoji="1" lang="en-US" altLang="ko-KR" dirty="0" smtClean="0">
                <a:latin typeface="Consolas" panose="020B0609020204030204" pitchFamily="49" charset="0"/>
              </a:rPr>
              <a:t>cd</a:t>
            </a:r>
            <a:r>
              <a:rPr kumimoji="1" lang="en-US" altLang="ko-KR" dirty="0" smtClean="0"/>
              <a:t> command</a:t>
            </a:r>
          </a:p>
          <a:p>
            <a:pPr lvl="2"/>
            <a:r>
              <a:rPr kumimoji="1" lang="en-US" altLang="ko-KR" dirty="0" smtClean="0"/>
              <a:t>Type </a:t>
            </a:r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</a:t>
            </a:r>
            <a:r>
              <a:rPr kumimoji="1" lang="en-US" altLang="ko-KR" dirty="0" err="1" smtClean="0">
                <a:latin typeface="Consolas" panose="020B0609020204030204" pitchFamily="49" charset="0"/>
              </a:rPr>
              <a:t>init</a:t>
            </a:r>
            <a:r>
              <a:rPr kumimoji="1" lang="en-US" altLang="ko-KR" dirty="0" smtClean="0"/>
              <a:t> </a:t>
            </a:r>
            <a:endParaRPr kumimoji="1" lang="en-US" altLang="ko-KR" dirty="0"/>
          </a:p>
          <a:p>
            <a:pPr lvl="1"/>
            <a:r>
              <a:rPr kumimoji="1" lang="en-US" altLang="ko-KR" dirty="0" smtClean="0"/>
              <a:t>Using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GUI</a:t>
            </a:r>
          </a:p>
          <a:p>
            <a:pPr lvl="2"/>
            <a:r>
              <a:rPr kumimoji="1" lang="en-US" altLang="ko-KR" dirty="0" smtClean="0"/>
              <a:t>Locate the directory and right-click -&gt; “</a:t>
            </a:r>
            <a:r>
              <a:rPr kumimoji="1" lang="en-US" altLang="ko-KR" dirty="0" err="1"/>
              <a:t>G</a:t>
            </a:r>
            <a:r>
              <a:rPr kumimoji="1" lang="en-US" altLang="ko-KR" dirty="0" err="1" smtClean="0"/>
              <a:t>it</a:t>
            </a:r>
            <a:r>
              <a:rPr kumimoji="1" lang="en-US" altLang="ko-KR" dirty="0" smtClean="0"/>
              <a:t> GUI here”</a:t>
            </a:r>
          </a:p>
          <a:p>
            <a:pPr lvl="2"/>
            <a:r>
              <a:rPr kumimoji="1" lang="en-US" altLang="ko-KR" dirty="0" smtClean="0"/>
              <a:t>Select “Create New Repository”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11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223" y="3145335"/>
            <a:ext cx="2714625" cy="800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92" y="4400025"/>
            <a:ext cx="3442043" cy="18785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223" y="4097834"/>
            <a:ext cx="3210519" cy="21807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569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Basics : </a:t>
            </a:r>
            <a:r>
              <a:rPr kumimoji="1" lang="en-US" altLang="ko-KR" dirty="0" smtClean="0"/>
              <a:t>Cloning </a:t>
            </a:r>
            <a:r>
              <a:rPr kumimoji="1" lang="en-US" altLang="ko-KR" dirty="0"/>
              <a:t>a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Repository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Or you can clone existing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repository into your workspace</a:t>
            </a:r>
          </a:p>
          <a:p>
            <a:pPr lvl="1"/>
            <a:r>
              <a:rPr kumimoji="1" lang="en-US" altLang="ko-KR" dirty="0" smtClean="0"/>
              <a:t>Using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GUI</a:t>
            </a:r>
          </a:p>
          <a:p>
            <a:pPr lvl="2"/>
            <a:r>
              <a:rPr kumimoji="1" lang="en-US" altLang="ko-KR" dirty="0" smtClean="0"/>
              <a:t>Select “Clone Existing Repository”</a:t>
            </a:r>
          </a:p>
          <a:p>
            <a:pPr lvl="1"/>
            <a:r>
              <a:rPr kumimoji="1" lang="en-US" altLang="ko-KR" dirty="0" smtClean="0"/>
              <a:t>Using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CLI </a:t>
            </a:r>
          </a:p>
          <a:p>
            <a:pPr lvl="2"/>
            <a:r>
              <a:rPr kumimoji="1" lang="en-US" altLang="ko-KR" dirty="0" smtClean="0"/>
              <a:t>Type </a:t>
            </a:r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clone &lt;URL to a </a:t>
            </a:r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repository&gt;</a:t>
            </a:r>
          </a:p>
          <a:p>
            <a:pPr lvl="2"/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 type </a:t>
            </a:r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clone &lt;URL to a </a:t>
            </a:r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repository&gt; &lt;target directory&gt;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 clone into another directory</a:t>
            </a:r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12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542" y="4233696"/>
            <a:ext cx="5134892" cy="2044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293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Basics : </a:t>
            </a:r>
            <a:r>
              <a:rPr kumimoji="1" lang="en-US" altLang="ko-KR" dirty="0" smtClean="0"/>
              <a:t>Making changes in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repository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New or modified files are noticed in GUI, as ‘</a:t>
            </a:r>
            <a:r>
              <a:rPr kumimoji="1" lang="en-US" altLang="ko-KR" dirty="0" err="1" smtClean="0"/>
              <a:t>Unstaged</a:t>
            </a:r>
            <a:r>
              <a:rPr kumimoji="1" lang="en-US" altLang="ko-KR" dirty="0" smtClean="0"/>
              <a:t> Changes’</a:t>
            </a:r>
          </a:p>
          <a:p>
            <a:pPr lvl="1"/>
            <a:r>
              <a:rPr kumimoji="1" lang="en-US" altLang="ko-KR" dirty="0" smtClean="0"/>
              <a:t>If changes are not shown, click ‘Rescan’</a:t>
            </a:r>
          </a:p>
          <a:p>
            <a:r>
              <a:rPr kumimoji="1" lang="en-US" altLang="ko-KR" dirty="0" smtClean="0"/>
              <a:t>Those changes can be added to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by clicking ‘Stage Changed’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13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40350" b="10692"/>
          <a:stretch/>
        </p:blipFill>
        <p:spPr>
          <a:xfrm>
            <a:off x="1817782" y="3061826"/>
            <a:ext cx="2908453" cy="25898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1" r="39919" b="12788"/>
          <a:stretch/>
        </p:blipFill>
        <p:spPr>
          <a:xfrm>
            <a:off x="1821025" y="3904379"/>
            <a:ext cx="2927245" cy="25271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69357"/>
          <a:stretch/>
        </p:blipFill>
        <p:spPr>
          <a:xfrm>
            <a:off x="5857210" y="3093304"/>
            <a:ext cx="1719924" cy="33381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오른쪽 화살표 7"/>
          <p:cNvSpPr/>
          <p:nvPr/>
        </p:nvSpPr>
        <p:spPr>
          <a:xfrm>
            <a:off x="4957498" y="4217204"/>
            <a:ext cx="723538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66082" y="6015210"/>
            <a:ext cx="903383" cy="308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353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Basics : </a:t>
            </a:r>
            <a:r>
              <a:rPr kumimoji="1" lang="en-US" altLang="ko-KR" dirty="0" smtClean="0"/>
              <a:t>Making changes in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repository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To make a version from staged changes, type a message and click ‘Commit’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14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77" y="2162091"/>
            <a:ext cx="6229350" cy="4448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직사각형 10"/>
          <p:cNvSpPr/>
          <p:nvPr/>
        </p:nvSpPr>
        <p:spPr>
          <a:xfrm>
            <a:off x="3249976" y="6021637"/>
            <a:ext cx="903383" cy="308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153359" y="5296216"/>
            <a:ext cx="1575412" cy="343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07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Basics : </a:t>
            </a:r>
            <a:r>
              <a:rPr kumimoji="1" lang="en-US" altLang="ko-KR" dirty="0" smtClean="0"/>
              <a:t>Making changes in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repository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Version history can be viewed in ‘Visualize All Branch History’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15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38" y="2731266"/>
            <a:ext cx="2428875" cy="304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253" y="2280413"/>
            <a:ext cx="4550632" cy="4241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0314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Mission</a:t>
            </a:r>
            <a:r>
              <a:rPr kumimoji="1" lang="en-US" altLang="ko-KR" dirty="0" smtClean="0"/>
              <a:t> </a:t>
            </a:r>
            <a:r>
              <a:rPr kumimoji="1" lang="en-US" altLang="ko-KR" dirty="0" smtClean="0"/>
              <a:t>#1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Create a </a:t>
            </a:r>
            <a:r>
              <a:rPr kumimoji="1" lang="en-US" altLang="ko-KR" dirty="0" smtClean="0"/>
              <a:t>project using given source file </a:t>
            </a:r>
            <a:r>
              <a:rPr kumimoji="1" lang="en-US" altLang="ko-KR" dirty="0"/>
              <a:t>and initialize as a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repository</a:t>
            </a:r>
          </a:p>
          <a:p>
            <a:r>
              <a:rPr kumimoji="1" lang="en-US" altLang="ko-KR" dirty="0" smtClean="0"/>
              <a:t>Add all files to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, and commit with message ‘</a:t>
            </a:r>
            <a:r>
              <a:rPr kumimoji="1" lang="en-US" altLang="ko-KR" dirty="0" err="1" smtClean="0"/>
              <a:t>init</a:t>
            </a:r>
            <a:r>
              <a:rPr kumimoji="1" lang="en-US" altLang="ko-KR" dirty="0" smtClean="0"/>
              <a:t>’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16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0" y="2705588"/>
            <a:ext cx="3371850" cy="358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46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Mission </a:t>
            </a:r>
            <a:r>
              <a:rPr kumimoji="1" lang="en-US" altLang="ko-KR" dirty="0" smtClean="0"/>
              <a:t>#</a:t>
            </a:r>
            <a:r>
              <a:rPr kumimoji="1" lang="en-US" altLang="ko-KR" dirty="0" smtClean="0"/>
              <a:t>1 (cont.)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Modify the main.cpp file, stage the file and commit the change again with message ‘view change’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17</a:t>
            </a:fld>
            <a:r>
              <a:rPr lang="en-US" altLang="ko-KR"/>
              <a:t>/27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233" y="1885508"/>
            <a:ext cx="889353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gluPerspective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(30.0f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1.0f, 0.1f, 100.0f);</a:t>
            </a:r>
          </a:p>
          <a:p>
            <a:endParaRPr lang="en-US" altLang="ko-K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gluLookAt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(10.0f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10.0f, 10.0f, 0.0f, 0.0f,  0.0f, 0.0f, 1.0f,  0.0f);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683" y="3049781"/>
            <a:ext cx="3372117" cy="3582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1" r="77579" b="82185"/>
          <a:stretch/>
        </p:blipFill>
        <p:spPr>
          <a:xfrm>
            <a:off x="206179" y="3715729"/>
            <a:ext cx="4651304" cy="168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Basic </a:t>
            </a:r>
            <a:r>
              <a:rPr kumimoji="1" lang="en-US" altLang="ko-KR" dirty="0" smtClean="0"/>
              <a:t>Branching </a:t>
            </a:r>
            <a:r>
              <a:rPr kumimoji="1" lang="en-US" altLang="ko-KR" dirty="0"/>
              <a:t>and </a:t>
            </a:r>
            <a:r>
              <a:rPr kumimoji="1" lang="en-US" altLang="ko-KR" dirty="0" smtClean="0"/>
              <a:t>Merging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What is branching?</a:t>
            </a:r>
            <a:endParaRPr kumimoji="1" lang="en-US" altLang="ko-KR" b="1" dirty="0" smtClean="0"/>
          </a:p>
          <a:p>
            <a:pPr lvl="1"/>
            <a:r>
              <a:rPr kumimoji="1" lang="en-US" altLang="ko-KR" dirty="0" smtClean="0"/>
              <a:t>In </a:t>
            </a:r>
            <a:r>
              <a:rPr kumimoji="1" lang="en-US" altLang="ko-KR" dirty="0"/>
              <a:t>a collaborative environment, it is common for several developers to share and work on the same source </a:t>
            </a:r>
            <a:r>
              <a:rPr kumimoji="1" lang="en-US" altLang="ko-KR" dirty="0" smtClean="0"/>
              <a:t>code</a:t>
            </a:r>
          </a:p>
          <a:p>
            <a:pPr lvl="1"/>
            <a:r>
              <a:rPr kumimoji="1" lang="en-US" altLang="ko-KR" dirty="0" smtClean="0"/>
              <a:t>Some </a:t>
            </a:r>
            <a:r>
              <a:rPr kumimoji="1" lang="en-US" altLang="ko-KR" dirty="0"/>
              <a:t>developers will be fixing bugs while others would be implementing new </a:t>
            </a:r>
            <a:r>
              <a:rPr kumimoji="1" lang="en-US" altLang="ko-KR" dirty="0" smtClean="0"/>
              <a:t>features</a:t>
            </a:r>
          </a:p>
          <a:p>
            <a:pPr lvl="1"/>
            <a:r>
              <a:rPr kumimoji="1" lang="en-US" altLang="ko-KR" dirty="0" smtClean="0"/>
              <a:t>Therefore</a:t>
            </a:r>
            <a:r>
              <a:rPr kumimoji="1" lang="en-US" altLang="ko-KR" dirty="0"/>
              <a:t>, there has got to be a manageable way to maintain different versions of the same code base</a:t>
            </a:r>
            <a:endParaRPr kumimoji="1" lang="en-US" altLang="ko-KR" dirty="0">
              <a:latin typeface="Consolas" panose="020B0609020204030204" pitchFamily="49" charset="0"/>
            </a:endParaRP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18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2050" name="Picture 2" descr="Branch 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66" y="3999600"/>
            <a:ext cx="3701668" cy="2278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Image </a:t>
            </a:r>
            <a:r>
              <a:rPr lang="en-US" altLang="ko-KR" sz="900" dirty="0"/>
              <a:t>courtesy </a:t>
            </a:r>
            <a:r>
              <a:rPr lang="en-US" altLang="ko-KR" sz="900" dirty="0" smtClean="0"/>
              <a:t>of https</a:t>
            </a:r>
            <a:r>
              <a:rPr lang="en-US" altLang="ko-KR" sz="900" dirty="0"/>
              <a:t>://backlog.com/git-tutorial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32232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Basic Branching and Merging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What is branching</a:t>
            </a:r>
            <a:r>
              <a:rPr kumimoji="1" lang="en-US" altLang="ko-KR" dirty="0" smtClean="0"/>
              <a:t>?</a:t>
            </a:r>
          </a:p>
          <a:p>
            <a:pPr lvl="1"/>
            <a:r>
              <a:rPr kumimoji="1" lang="en-US" altLang="ko-KR" dirty="0" smtClean="0"/>
              <a:t>Branch </a:t>
            </a:r>
            <a:r>
              <a:rPr kumimoji="1" lang="en-US" altLang="ko-KR" dirty="0"/>
              <a:t>is essentially an independent line of development</a:t>
            </a:r>
            <a:r>
              <a:rPr kumimoji="1" lang="en-US" altLang="ko-KR" dirty="0" smtClean="0"/>
              <a:t>.</a:t>
            </a:r>
          </a:p>
          <a:p>
            <a:pPr lvl="2"/>
            <a:r>
              <a:rPr kumimoji="1" lang="en-US" altLang="ko-KR" dirty="0" smtClean="0"/>
              <a:t>It helps </a:t>
            </a:r>
            <a:r>
              <a:rPr kumimoji="1" lang="en-US" altLang="ko-KR" dirty="0"/>
              <a:t>to isolate your work from that of other team </a:t>
            </a:r>
            <a:r>
              <a:rPr kumimoji="1" lang="en-US" altLang="ko-KR" dirty="0" smtClean="0"/>
              <a:t>members</a:t>
            </a:r>
          </a:p>
          <a:p>
            <a:pPr lvl="1"/>
            <a:r>
              <a:rPr kumimoji="1" lang="en-US" altLang="ko-KR" dirty="0"/>
              <a:t>Different branches can be merged into any one branch provided that they belong to the same </a:t>
            </a:r>
            <a:r>
              <a:rPr kumimoji="1" lang="en-US" altLang="ko-KR" dirty="0" smtClean="0"/>
              <a:t>repository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19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3074" name="Picture 2" descr="Working parallelly using branch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736" y="3327094"/>
            <a:ext cx="3409348" cy="27990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Image </a:t>
            </a:r>
            <a:r>
              <a:rPr lang="en-US" altLang="ko-KR" sz="900" dirty="0"/>
              <a:t>courtesy </a:t>
            </a:r>
            <a:r>
              <a:rPr lang="en-US" altLang="ko-KR" sz="900" dirty="0" smtClean="0"/>
              <a:t>of https</a:t>
            </a:r>
            <a:r>
              <a:rPr lang="en-US" altLang="ko-KR" sz="900" dirty="0"/>
              <a:t>://backlog.com/git-tutorial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5111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900" b="1" dirty="0" smtClean="0"/>
              <a:t>Lab Objectives</a:t>
            </a:r>
            <a:endParaRPr lang="ko-KR" altLang="en-US" sz="29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0734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Setting up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en-US" altLang="ko-KR" dirty="0" err="1"/>
              <a:t>Git</a:t>
            </a:r>
            <a:r>
              <a:rPr lang="en-US" altLang="ko-KR" dirty="0"/>
              <a:t> Basics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Basic Branching </a:t>
            </a:r>
            <a:r>
              <a:rPr lang="en-US" altLang="ko-KR" dirty="0" smtClean="0"/>
              <a:t>/ Merging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678-6649-419B-8544-A6DFDAABE87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60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Basic Branching and Merging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Branching in </a:t>
            </a:r>
            <a:r>
              <a:rPr kumimoji="1" lang="en-US" altLang="ko-KR" dirty="0" err="1"/>
              <a:t>Git</a:t>
            </a:r>
            <a:endParaRPr kumimoji="1" lang="en-US" altLang="ko-KR" dirty="0"/>
          </a:p>
          <a:p>
            <a:pPr lvl="1"/>
            <a:r>
              <a:rPr kumimoji="1" lang="en-US" altLang="ko-KR" dirty="0" smtClean="0"/>
              <a:t>Every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repository has the </a:t>
            </a:r>
          </a:p>
          <a:p>
            <a:pPr marL="454050" lvl="1" indent="0">
              <a:buNone/>
            </a:pPr>
            <a:r>
              <a:rPr kumimoji="1" lang="en-US" altLang="ko-KR" dirty="0" smtClean="0"/>
              <a:t>   ‘master’ branch by default</a:t>
            </a:r>
          </a:p>
          <a:p>
            <a:pPr lvl="1"/>
            <a:r>
              <a:rPr kumimoji="1" lang="en-US" altLang="ko-KR" dirty="0" smtClean="0"/>
              <a:t>Additional branches can be created </a:t>
            </a:r>
          </a:p>
          <a:p>
            <a:pPr marL="454050" lvl="1" indent="0">
              <a:buNone/>
            </a:pPr>
            <a:r>
              <a:rPr kumimoji="1" lang="en-US" altLang="ko-KR" dirty="0"/>
              <a:t> </a:t>
            </a:r>
            <a:r>
              <a:rPr kumimoji="1" lang="en-US" altLang="ko-KR" dirty="0" smtClean="0"/>
              <a:t>  anytime using ‘Branch-&gt;Create’ menu</a:t>
            </a:r>
            <a:endParaRPr kumimoji="1" lang="en-US" altLang="ko-KR" dirty="0">
              <a:latin typeface="Consolas" panose="020B0609020204030204" pitchFamily="49" charset="0"/>
            </a:endParaRP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20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4098" name="Picture 2" descr="master bra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147" y="1583231"/>
            <a:ext cx="3342995" cy="11348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Image </a:t>
            </a:r>
            <a:r>
              <a:rPr lang="en-US" altLang="ko-KR" sz="900" dirty="0"/>
              <a:t>courtesy </a:t>
            </a:r>
            <a:r>
              <a:rPr lang="en-US" altLang="ko-KR" sz="900" dirty="0" smtClean="0"/>
              <a:t>of https</a:t>
            </a:r>
            <a:r>
              <a:rPr lang="en-US" altLang="ko-KR" sz="900" dirty="0"/>
              <a:t>://backlog.com/git-tutorial </a:t>
            </a:r>
            <a:endParaRPr lang="ko-KR" altLang="en-US" sz="9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214" y="4272709"/>
            <a:ext cx="1552575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082" y="3335775"/>
            <a:ext cx="3560243" cy="32960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4936708" y="3743323"/>
            <a:ext cx="1286763" cy="222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3585871" y="4642205"/>
            <a:ext cx="723538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50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Basic Branching and Merging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Working with branches</a:t>
            </a:r>
          </a:p>
          <a:p>
            <a:pPr lvl="1"/>
            <a:r>
              <a:rPr kumimoji="1" lang="en-US" altLang="ko-KR" dirty="0" smtClean="0"/>
              <a:t>Use ‘Branch-&gt;Checkout’ menu to switch to another branch</a:t>
            </a:r>
          </a:p>
          <a:p>
            <a:pPr lvl="1"/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21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5122" name="Picture 2" descr="Current his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602" y="5133361"/>
            <a:ext cx="1019175" cy="1095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Image </a:t>
            </a:r>
            <a:r>
              <a:rPr lang="en-US" altLang="ko-KR" sz="900" dirty="0"/>
              <a:t>courtesy </a:t>
            </a:r>
            <a:r>
              <a:rPr lang="en-US" altLang="ko-KR" sz="900" dirty="0" smtClean="0"/>
              <a:t>of https</a:t>
            </a:r>
            <a:r>
              <a:rPr lang="en-US" altLang="ko-KR" sz="900" dirty="0"/>
              <a:t>://backlog.com/git-tutorial 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05" y="2377297"/>
            <a:ext cx="4388666" cy="32743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693" y="2299340"/>
            <a:ext cx="2314575" cy="1181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사각형 설명선 11"/>
          <p:cNvSpPr/>
          <p:nvPr/>
        </p:nvSpPr>
        <p:spPr>
          <a:xfrm>
            <a:off x="6439256" y="5261834"/>
            <a:ext cx="2658361" cy="838430"/>
          </a:xfrm>
          <a:prstGeom prst="wedgeRectCallout">
            <a:avLst>
              <a:gd name="adj1" fmla="val -57471"/>
              <a:gd name="adj2" fmla="val 4526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HEAD </a:t>
            </a:r>
            <a:r>
              <a:rPr lang="en-US" altLang="ko-KR" sz="1600" dirty="0" smtClean="0"/>
              <a:t>represents </a:t>
            </a:r>
            <a:r>
              <a:rPr lang="en-US" altLang="ko-KR" sz="1600" dirty="0"/>
              <a:t>the current snapshot/position of a branch 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5891709" y="2760806"/>
            <a:ext cx="1247221" cy="235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49728" y="3377494"/>
            <a:ext cx="1049490" cy="205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5065854" y="2757437"/>
            <a:ext cx="723538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-1" r="43776" b="81647"/>
          <a:stretch/>
        </p:blipFill>
        <p:spPr>
          <a:xfrm>
            <a:off x="5237793" y="3683184"/>
            <a:ext cx="3470313" cy="10558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직사각형 16"/>
          <p:cNvSpPr/>
          <p:nvPr/>
        </p:nvSpPr>
        <p:spPr>
          <a:xfrm>
            <a:off x="5428447" y="4211119"/>
            <a:ext cx="553712" cy="162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32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Basic Branching and Merging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en-US" altLang="ko-KR" dirty="0" smtClean="0"/>
              <a:t>If we make a change then commit</a:t>
            </a:r>
          </a:p>
          <a:p>
            <a:pPr marL="454050" lvl="1" indent="0">
              <a:buNone/>
            </a:pPr>
            <a:r>
              <a:rPr kumimoji="1" lang="en-US" altLang="ko-KR" dirty="0" smtClean="0"/>
              <a:t>the tree of history would look like:</a:t>
            </a:r>
          </a:p>
          <a:p>
            <a:pPr marL="54000" indent="0">
              <a:buNone/>
            </a:pPr>
            <a:endParaRPr kumimoji="1" lang="en-US" altLang="ko-KR" dirty="0" smtClean="0"/>
          </a:p>
          <a:p>
            <a:pPr marL="54000" indent="0">
              <a:buNone/>
            </a:pPr>
            <a:endParaRPr kumimoji="1" lang="en-US" altLang="ko-KR" dirty="0" smtClean="0"/>
          </a:p>
          <a:p>
            <a:pPr marL="54000" indent="0">
              <a:buNone/>
            </a:pP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We then combine the revisions of issue1 to master, by merge menu</a:t>
            </a:r>
          </a:p>
          <a:p>
            <a:pPr lvl="2"/>
            <a:r>
              <a:rPr kumimoji="1" lang="en-US" altLang="ko-KR" dirty="0" smtClean="0"/>
              <a:t>Checkout to master branch first </a:t>
            </a:r>
          </a:p>
          <a:p>
            <a:pPr lvl="2"/>
            <a:r>
              <a:rPr kumimoji="1" lang="en-US" altLang="ko-KR" dirty="0" smtClean="0"/>
              <a:t>Go to ‘Local Merge’ menu and select a branch to merge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22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5124" name="Picture 4" descr="Current his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137" y="1823696"/>
            <a:ext cx="1812816" cy="9265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Image </a:t>
            </a:r>
            <a:r>
              <a:rPr lang="en-US" altLang="ko-KR" sz="900" dirty="0"/>
              <a:t>courtesy </a:t>
            </a:r>
            <a:r>
              <a:rPr lang="en-US" altLang="ko-KR" sz="900" dirty="0" smtClean="0"/>
              <a:t>of https</a:t>
            </a:r>
            <a:r>
              <a:rPr lang="en-US" altLang="ko-KR" sz="900" dirty="0"/>
              <a:t>://backlog.com/git-tutorial 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48751" b="61154"/>
          <a:stretch/>
        </p:blipFill>
        <p:spPr>
          <a:xfrm>
            <a:off x="6191464" y="785794"/>
            <a:ext cx="2741841" cy="1937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027" y="3573083"/>
            <a:ext cx="1724025" cy="876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1333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Basic Branching and Merging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en-US" altLang="ko-KR" dirty="0" smtClean="0"/>
              <a:t>We then combine the revisions of issue1 to master, by merge menu</a:t>
            </a:r>
          </a:p>
          <a:p>
            <a:pPr lvl="2"/>
            <a:r>
              <a:rPr kumimoji="1" lang="en-US" altLang="ko-KR" dirty="0" smtClean="0"/>
              <a:t>Go to ‘Local Merge’ menu and select a branch to merge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23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5126" name="Picture 6" descr="Current his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20" y="4047587"/>
            <a:ext cx="2219325" cy="1095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Image </a:t>
            </a:r>
            <a:r>
              <a:rPr lang="en-US" altLang="ko-KR" sz="900" dirty="0"/>
              <a:t>courtesy </a:t>
            </a:r>
            <a:r>
              <a:rPr lang="en-US" altLang="ko-KR" sz="900" dirty="0" smtClean="0"/>
              <a:t>of https</a:t>
            </a:r>
            <a:r>
              <a:rPr lang="en-US" altLang="ko-KR" sz="900" dirty="0"/>
              <a:t>://backlog.com/git-tutorial </a:t>
            </a:r>
            <a:endParaRPr lang="ko-KR" altLang="en-US" sz="9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646" y="2391541"/>
            <a:ext cx="3336762" cy="20268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직사각형 10"/>
          <p:cNvSpPr/>
          <p:nvPr/>
        </p:nvSpPr>
        <p:spPr>
          <a:xfrm>
            <a:off x="1379663" y="3078877"/>
            <a:ext cx="997102" cy="201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16" y="4728271"/>
            <a:ext cx="3726949" cy="17032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29" y="2541217"/>
            <a:ext cx="2381250" cy="1171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사각형 설명선 13"/>
          <p:cNvSpPr/>
          <p:nvPr/>
        </p:nvSpPr>
        <p:spPr>
          <a:xfrm>
            <a:off x="5429229" y="5695551"/>
            <a:ext cx="2555913" cy="838430"/>
          </a:xfrm>
          <a:prstGeom prst="wedgeRectCallout">
            <a:avLst>
              <a:gd name="adj1" fmla="val 27874"/>
              <a:gd name="adj2" fmla="val -9532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Switched to ‘issue1’ branch after merge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5188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Mission</a:t>
            </a:r>
            <a:r>
              <a:rPr kumimoji="1" lang="en-US" altLang="ko-KR" dirty="0" smtClean="0"/>
              <a:t> </a:t>
            </a:r>
            <a:r>
              <a:rPr kumimoji="1" lang="en-US" altLang="ko-KR" dirty="0" smtClean="0"/>
              <a:t>#2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Start from the </a:t>
            </a:r>
            <a:r>
              <a:rPr kumimoji="1" lang="en-US" altLang="ko-KR" dirty="0" smtClean="0"/>
              <a:t>Mission </a:t>
            </a:r>
            <a:r>
              <a:rPr kumimoji="1" lang="en-US" altLang="ko-KR" dirty="0" smtClean="0"/>
              <a:t>#1</a:t>
            </a:r>
          </a:p>
          <a:p>
            <a:r>
              <a:rPr kumimoji="1" lang="en-US" altLang="ko-KR" dirty="0" smtClean="0"/>
              <a:t>Create a branch &lt;Cube&gt;, &lt;Sphere&gt; and checkout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24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71274" b="82621"/>
          <a:stretch/>
        </p:blipFill>
        <p:spPr>
          <a:xfrm>
            <a:off x="1184413" y="2860399"/>
            <a:ext cx="5932004" cy="173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49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Mission </a:t>
            </a:r>
            <a:r>
              <a:rPr kumimoji="1" lang="en-US" altLang="ko-KR" dirty="0" smtClean="0"/>
              <a:t>#</a:t>
            </a:r>
            <a:r>
              <a:rPr kumimoji="1" lang="en-US" altLang="ko-KR" dirty="0" smtClean="0"/>
              <a:t>2 (cont.)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In Cube branch, 3 commits in following order</a:t>
            </a:r>
          </a:p>
          <a:p>
            <a:pPr lvl="1"/>
            <a:r>
              <a:rPr kumimoji="1" lang="en-US" altLang="ko-KR" dirty="0" smtClean="0"/>
              <a:t>Modify </a:t>
            </a:r>
            <a:r>
              <a:rPr kumimoji="1" lang="en-US" altLang="ko-KR" dirty="0" err="1" smtClean="0"/>
              <a:t>Cube.h</a:t>
            </a:r>
            <a:r>
              <a:rPr kumimoji="1" lang="en-US" altLang="ko-KR" dirty="0" smtClean="0"/>
              <a:t> file, color : {1,1,0}</a:t>
            </a:r>
          </a:p>
          <a:p>
            <a:pPr lvl="1"/>
            <a:r>
              <a:rPr kumimoji="1" lang="en-US" altLang="ko-KR" dirty="0"/>
              <a:t>Modify </a:t>
            </a:r>
            <a:r>
              <a:rPr kumimoji="1" lang="en-US" altLang="ko-KR" dirty="0" err="1"/>
              <a:t>Cube.h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file, </a:t>
            </a:r>
            <a:r>
              <a:rPr kumimoji="1" lang="en-US" altLang="ko-KR" dirty="0" err="1" smtClean="0"/>
              <a:t>pos</a:t>
            </a:r>
            <a:r>
              <a:rPr kumimoji="1" lang="en-US" altLang="ko-KR" dirty="0" smtClean="0"/>
              <a:t> </a:t>
            </a:r>
            <a:r>
              <a:rPr kumimoji="1" lang="en-US" altLang="ko-KR" dirty="0"/>
              <a:t>: {1,1,0}</a:t>
            </a:r>
          </a:p>
          <a:p>
            <a:pPr lvl="1"/>
            <a:r>
              <a:rPr kumimoji="1" lang="en-US" altLang="ko-KR" dirty="0"/>
              <a:t>Modify </a:t>
            </a:r>
            <a:r>
              <a:rPr kumimoji="1" lang="en-US" altLang="ko-KR" dirty="0" err="1"/>
              <a:t>Cube.h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file, size </a:t>
            </a:r>
            <a:r>
              <a:rPr kumimoji="1" lang="en-US" altLang="ko-KR" dirty="0"/>
              <a:t>: </a:t>
            </a:r>
            <a:r>
              <a:rPr kumimoji="1" lang="en-US" altLang="ko-KR" dirty="0" smtClean="0"/>
              <a:t>1</a:t>
            </a:r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In Sphere branch, 3 commits in following order</a:t>
            </a:r>
          </a:p>
          <a:p>
            <a:pPr lvl="1"/>
            <a:r>
              <a:rPr kumimoji="1" lang="en-US" altLang="ko-KR" dirty="0"/>
              <a:t>Modify </a:t>
            </a:r>
            <a:r>
              <a:rPr kumimoji="1" lang="en-US" altLang="ko-KR" dirty="0" err="1" smtClean="0"/>
              <a:t>Sphere.h</a:t>
            </a:r>
            <a:r>
              <a:rPr kumimoji="1" lang="en-US" altLang="ko-KR" dirty="0" smtClean="0"/>
              <a:t> </a:t>
            </a:r>
            <a:r>
              <a:rPr kumimoji="1" lang="en-US" altLang="ko-KR" dirty="0"/>
              <a:t>file, color : </a:t>
            </a:r>
            <a:r>
              <a:rPr kumimoji="1" lang="en-US" altLang="ko-KR" dirty="0" smtClean="0"/>
              <a:t>{0,0,1}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Modify </a:t>
            </a:r>
            <a:r>
              <a:rPr kumimoji="1" lang="en-US" altLang="ko-KR" dirty="0" err="1"/>
              <a:t>Sphere.h</a:t>
            </a:r>
            <a:r>
              <a:rPr kumimoji="1" lang="en-US" altLang="ko-KR" dirty="0" smtClean="0"/>
              <a:t> </a:t>
            </a:r>
            <a:r>
              <a:rPr kumimoji="1" lang="en-US" altLang="ko-KR" dirty="0"/>
              <a:t>file, </a:t>
            </a:r>
            <a:r>
              <a:rPr kumimoji="1" lang="en-US" altLang="ko-KR" dirty="0" err="1"/>
              <a:t>pos</a:t>
            </a:r>
            <a:r>
              <a:rPr kumimoji="1" lang="en-US" altLang="ko-KR" dirty="0"/>
              <a:t> : </a:t>
            </a:r>
            <a:r>
              <a:rPr kumimoji="1" lang="en-US" altLang="ko-KR" dirty="0" smtClean="0"/>
              <a:t>{-3,0,-1}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Modify </a:t>
            </a:r>
            <a:r>
              <a:rPr kumimoji="1" lang="en-US" altLang="ko-KR" dirty="0" err="1"/>
              <a:t>Sphere.h</a:t>
            </a:r>
            <a:r>
              <a:rPr kumimoji="1" lang="en-US" altLang="ko-KR" dirty="0" smtClean="0"/>
              <a:t> </a:t>
            </a:r>
            <a:r>
              <a:rPr kumimoji="1" lang="en-US" altLang="ko-KR" dirty="0"/>
              <a:t>file, size : 1</a:t>
            </a:r>
          </a:p>
          <a:p>
            <a:pPr lvl="1"/>
            <a:endParaRPr kumimoji="1" lang="en-US" altLang="ko-KR" dirty="0" smtClean="0"/>
          </a:p>
          <a:p>
            <a:r>
              <a:rPr kumimoji="1" lang="en-US" altLang="ko-KR" dirty="0" smtClean="0"/>
              <a:t>Checkout to master branch and merge</a:t>
            </a:r>
          </a:p>
          <a:p>
            <a:pPr marL="0" indent="0">
              <a:buNone/>
            </a:pPr>
            <a:r>
              <a:rPr kumimoji="1" lang="en-US" altLang="ko-KR" dirty="0" smtClean="0"/>
              <a:t> with Sphere, Cube </a:t>
            </a:r>
            <a:r>
              <a:rPr kumimoji="1" lang="en-US" altLang="ko-KR" dirty="0" smtClean="0"/>
              <a:t>branches</a:t>
            </a:r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25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70728" b="63534"/>
          <a:stretch/>
        </p:blipFill>
        <p:spPr>
          <a:xfrm>
            <a:off x="6318113" y="530216"/>
            <a:ext cx="2521088" cy="15153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084" y="3162897"/>
            <a:ext cx="3372117" cy="35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79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Appendix :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 CLI commands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add command (</a:t>
            </a:r>
            <a:r>
              <a:rPr kumimoji="1" lang="en-US" altLang="ko-KR" dirty="0" err="1" smtClean="0">
                <a:latin typeface="Consolas" panose="020B0609020204030204" pitchFamily="49" charset="0"/>
              </a:rPr>
              <a:t>git</a:t>
            </a:r>
            <a:r>
              <a:rPr kumimoji="1" lang="en-US" altLang="ko-KR" dirty="0" smtClean="0">
                <a:latin typeface="Consolas" panose="020B0609020204030204" pitchFamily="49" charset="0"/>
              </a:rPr>
              <a:t> add FILENAME</a:t>
            </a:r>
            <a:r>
              <a:rPr kumimoji="1" lang="en-US" altLang="ko-KR" dirty="0" smtClean="0"/>
              <a:t>)</a:t>
            </a:r>
          </a:p>
          <a:p>
            <a:pPr lvl="1"/>
            <a:r>
              <a:rPr kumimoji="1" lang="en-US" altLang="ko-KR" dirty="0" smtClean="0"/>
              <a:t>Tracking status of new </a:t>
            </a:r>
            <a:r>
              <a:rPr kumimoji="1" lang="en-US" altLang="ko-KR" dirty="0"/>
              <a:t>or modified </a:t>
            </a:r>
            <a:r>
              <a:rPr kumimoji="1" lang="en-US" altLang="ko-KR" dirty="0" smtClean="0"/>
              <a:t>files to the ‘staged file’</a:t>
            </a:r>
          </a:p>
          <a:p>
            <a:r>
              <a:rPr kumimoji="1" lang="en-US" altLang="ko-KR" dirty="0" err="1" smtClean="0"/>
              <a:t>rm</a:t>
            </a:r>
            <a:r>
              <a:rPr kumimoji="1" lang="en-US" altLang="ko-KR" dirty="0" smtClean="0"/>
              <a:t> command (</a:t>
            </a:r>
            <a:r>
              <a:rPr kumimoji="1" lang="en-US" altLang="ko-KR" dirty="0" err="1" smtClean="0">
                <a:latin typeface="Consolas" panose="020B0609020204030204" pitchFamily="49" charset="0"/>
              </a:rPr>
              <a:t>git</a:t>
            </a:r>
            <a:r>
              <a:rPr kumimoji="1" lang="en-US" altLang="ko-KR" dirty="0" smtClean="0">
                <a:latin typeface="Consolas" panose="020B0609020204030204" pitchFamily="49" charset="0"/>
              </a:rPr>
              <a:t> </a:t>
            </a:r>
            <a:r>
              <a:rPr kumimoji="1" lang="en-US" altLang="ko-KR" dirty="0" err="1" smtClean="0">
                <a:latin typeface="Consolas" panose="020B0609020204030204" pitchFamily="49" charset="0"/>
              </a:rPr>
              <a:t>rm</a:t>
            </a:r>
            <a:r>
              <a:rPr kumimoji="1" lang="en-US" altLang="ko-KR" dirty="0" smtClean="0">
                <a:latin typeface="Consolas" panose="020B0609020204030204" pitchFamily="49" charset="0"/>
              </a:rPr>
              <a:t> FILENAME</a:t>
            </a:r>
            <a:r>
              <a:rPr kumimoji="1" lang="en-US" altLang="ko-KR" dirty="0" smtClean="0"/>
              <a:t>)</a:t>
            </a:r>
          </a:p>
          <a:p>
            <a:pPr lvl="1"/>
            <a:r>
              <a:rPr kumimoji="1" lang="en-US" altLang="ko-KR" dirty="0" smtClean="0"/>
              <a:t>Want </a:t>
            </a:r>
            <a:r>
              <a:rPr kumimoji="1" lang="en-US" altLang="ko-KR" dirty="0"/>
              <a:t>to remove some </a:t>
            </a:r>
            <a:r>
              <a:rPr kumimoji="1" lang="en-US" altLang="ko-KR" dirty="0" smtClean="0"/>
              <a:t>files</a:t>
            </a:r>
            <a:endParaRPr kumimoji="1" lang="en-US" altLang="ko-KR" dirty="0"/>
          </a:p>
          <a:p>
            <a:r>
              <a:rPr kumimoji="1" lang="en-US" altLang="ko-KR" dirty="0" smtClean="0"/>
              <a:t>mv command (</a:t>
            </a:r>
            <a:r>
              <a:rPr kumimoji="1" lang="en-US" altLang="ko-KR" dirty="0" err="1">
                <a:latin typeface="Consolas" panose="020B0609020204030204" pitchFamily="49" charset="0"/>
              </a:rPr>
              <a:t>g</a:t>
            </a:r>
            <a:r>
              <a:rPr kumimoji="1" lang="en-US" altLang="ko-KR" dirty="0" err="1" smtClean="0">
                <a:latin typeface="Consolas" panose="020B0609020204030204" pitchFamily="49" charset="0"/>
              </a:rPr>
              <a:t>it</a:t>
            </a:r>
            <a:r>
              <a:rPr kumimoji="1" lang="en-US" altLang="ko-KR" dirty="0" smtClean="0">
                <a:latin typeface="Consolas" panose="020B0609020204030204" pitchFamily="49" charset="0"/>
              </a:rPr>
              <a:t> mv FROM_FILE TO_FILE</a:t>
            </a:r>
            <a:r>
              <a:rPr kumimoji="1" lang="en-US" altLang="ko-KR" dirty="0" smtClean="0"/>
              <a:t>)</a:t>
            </a:r>
          </a:p>
          <a:p>
            <a:pPr lvl="1"/>
            <a:r>
              <a:rPr kumimoji="1" lang="en-US" altLang="ko-KR" dirty="0" smtClean="0"/>
              <a:t>Want to move some files</a:t>
            </a:r>
          </a:p>
          <a:p>
            <a:pPr lvl="1"/>
            <a:r>
              <a:rPr kumimoji="1" lang="en-US" altLang="ko-KR" dirty="0" smtClean="0"/>
              <a:t>Remove files to be untracked (using </a:t>
            </a:r>
            <a:r>
              <a:rPr kumimoji="1" lang="en-US" altLang="ko-KR" dirty="0" smtClean="0">
                <a:latin typeface="Consolas" panose="020B0609020204030204" pitchFamily="49" charset="0"/>
              </a:rPr>
              <a:t>--cached </a:t>
            </a:r>
            <a:r>
              <a:rPr kumimoji="1" lang="en-US" altLang="ko-KR" dirty="0" smtClean="0"/>
              <a:t>switch)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26</a:t>
            </a:fld>
            <a:r>
              <a:rPr lang="en-US" altLang="ko-KR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487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Appendix :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CLI commands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Status command (</a:t>
            </a:r>
            <a:r>
              <a:rPr kumimoji="1" lang="en-US" altLang="ko-KR" dirty="0" err="1" smtClean="0">
                <a:latin typeface="Consolas" panose="020B0609020204030204" pitchFamily="49" charset="0"/>
              </a:rPr>
              <a:t>git</a:t>
            </a:r>
            <a:r>
              <a:rPr kumimoji="1" lang="en-US" altLang="ko-KR" dirty="0" smtClean="0">
                <a:latin typeface="Consolas" panose="020B0609020204030204" pitchFamily="49" charset="0"/>
              </a:rPr>
              <a:t> status</a:t>
            </a:r>
            <a:r>
              <a:rPr kumimoji="1" lang="en-US" altLang="ko-KR" dirty="0" smtClean="0"/>
              <a:t>)</a:t>
            </a:r>
          </a:p>
          <a:p>
            <a:pPr lvl="1"/>
            <a:r>
              <a:rPr kumimoji="1" lang="en-US" altLang="ko-KR" dirty="0" smtClean="0"/>
              <a:t>Check the staged (tracked), </a:t>
            </a:r>
            <a:r>
              <a:rPr kumimoji="1" lang="en-US" altLang="ko-KR" dirty="0" err="1" smtClean="0"/>
              <a:t>unstaged</a:t>
            </a:r>
            <a:r>
              <a:rPr kumimoji="1" lang="en-US" altLang="ko-KR" dirty="0" smtClean="0"/>
              <a:t> (new or modified, but not tracked) files</a:t>
            </a:r>
          </a:p>
          <a:p>
            <a:r>
              <a:rPr kumimoji="1" lang="en-US" altLang="ko-KR" dirty="0" smtClean="0"/>
              <a:t>commit command (</a:t>
            </a:r>
            <a:r>
              <a:rPr kumimoji="1" lang="en-US" altLang="ko-KR" dirty="0" err="1" smtClean="0">
                <a:latin typeface="Consolas" panose="020B0609020204030204" pitchFamily="49" charset="0"/>
              </a:rPr>
              <a:t>git</a:t>
            </a:r>
            <a:r>
              <a:rPr kumimoji="1" lang="en-US" altLang="ko-KR" dirty="0" smtClean="0">
                <a:latin typeface="Consolas" panose="020B0609020204030204" pitchFamily="49" charset="0"/>
              </a:rPr>
              <a:t> commit –m “descriptions”</a:t>
            </a:r>
            <a:r>
              <a:rPr kumimoji="1" lang="en-US" altLang="ko-KR" dirty="0" smtClean="0"/>
              <a:t>)</a:t>
            </a:r>
          </a:p>
          <a:p>
            <a:pPr lvl="1"/>
            <a:r>
              <a:rPr kumimoji="1" lang="en-US" altLang="ko-KR" dirty="0" smtClean="0"/>
              <a:t>Committing last changes and make a version</a:t>
            </a:r>
          </a:p>
          <a:p>
            <a:r>
              <a:rPr kumimoji="1" lang="en-US" altLang="ko-KR" dirty="0" smtClean="0"/>
              <a:t>Log command </a:t>
            </a:r>
            <a:r>
              <a:rPr kumimoji="1" lang="en-US" altLang="ko-KR" dirty="0"/>
              <a:t>(</a:t>
            </a:r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</a:t>
            </a:r>
            <a:r>
              <a:rPr kumimoji="1" lang="en-US" altLang="ko-KR" dirty="0" smtClean="0">
                <a:latin typeface="Consolas" panose="020B0609020204030204" pitchFamily="49" charset="0"/>
              </a:rPr>
              <a:t>log</a:t>
            </a:r>
            <a:r>
              <a:rPr kumimoji="1" lang="en-US" altLang="ko-KR" dirty="0" smtClean="0"/>
              <a:t>)</a:t>
            </a:r>
          </a:p>
          <a:p>
            <a:pPr lvl="1"/>
            <a:r>
              <a:rPr kumimoji="1" lang="en-US" altLang="ko-KR" dirty="0" smtClean="0"/>
              <a:t>Viewing history of commit</a:t>
            </a:r>
          </a:p>
          <a:p>
            <a:pPr lvl="1"/>
            <a:r>
              <a:rPr kumimoji="1" lang="en-US" altLang="ko-KR" dirty="0" smtClean="0"/>
              <a:t>Difference between files can also be checked using </a:t>
            </a:r>
            <a:r>
              <a:rPr kumimoji="1" lang="en-US" altLang="ko-KR" dirty="0" smtClean="0">
                <a:latin typeface="Consolas" panose="020B0609020204030204" pitchFamily="49" charset="0"/>
              </a:rPr>
              <a:t>–p</a:t>
            </a:r>
            <a:r>
              <a:rPr kumimoji="1" lang="en-US" altLang="ko-KR" dirty="0" smtClean="0"/>
              <a:t> switch</a:t>
            </a:r>
          </a:p>
          <a:p>
            <a:r>
              <a:rPr kumimoji="1" lang="en-US" altLang="ko-KR" dirty="0" smtClean="0">
                <a:latin typeface="Consolas" panose="020B0609020204030204" pitchFamily="49" charset="0"/>
              </a:rPr>
              <a:t>.</a:t>
            </a:r>
            <a:r>
              <a:rPr kumimoji="1" lang="en-US" altLang="ko-KR" dirty="0" err="1" smtClean="0">
                <a:latin typeface="Consolas" panose="020B0609020204030204" pitchFamily="49" charset="0"/>
              </a:rPr>
              <a:t>gitignore</a:t>
            </a:r>
            <a:r>
              <a:rPr kumimoji="1" lang="en-US" altLang="ko-KR" dirty="0" smtClean="0"/>
              <a:t> file</a:t>
            </a:r>
          </a:p>
          <a:p>
            <a:pPr lvl="1"/>
            <a:r>
              <a:rPr kumimoji="1" lang="en-US" altLang="ko-KR" dirty="0" smtClean="0"/>
              <a:t>contains a list of files which should not be tracked </a:t>
            </a:r>
          </a:p>
          <a:p>
            <a:pPr lvl="1"/>
            <a:r>
              <a:rPr kumimoji="1" lang="en-US" altLang="ko-KR" dirty="0" smtClean="0"/>
              <a:t>log files, any temporary files, </a:t>
            </a:r>
            <a:r>
              <a:rPr kumimoji="1" lang="en-US" altLang="ko-KR" dirty="0" err="1" smtClean="0"/>
              <a:t>etc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27</a:t>
            </a:fld>
            <a:r>
              <a:rPr lang="en-US" altLang="ko-KR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422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Appendix :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CLI </a:t>
            </a:r>
            <a:r>
              <a:rPr kumimoji="1" lang="en-US" altLang="ko-KR" dirty="0"/>
              <a:t>commands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Undoing </a:t>
            </a:r>
            <a:r>
              <a:rPr kumimoji="1" lang="en-US" altLang="ko-KR" dirty="0"/>
              <a:t>Changes</a:t>
            </a:r>
          </a:p>
          <a:p>
            <a:pPr lvl="1"/>
            <a:r>
              <a:rPr kumimoji="1" lang="en-US" altLang="ko-KR" dirty="0" smtClean="0"/>
              <a:t>Commit with amend switch (</a:t>
            </a:r>
            <a:r>
              <a:rPr kumimoji="1" lang="en-US" altLang="ko-KR" dirty="0" err="1" smtClean="0">
                <a:latin typeface="Consolas" panose="020B0609020204030204" pitchFamily="49" charset="0"/>
              </a:rPr>
              <a:t>git</a:t>
            </a:r>
            <a:r>
              <a:rPr kumimoji="1" lang="en-US" altLang="ko-KR" dirty="0" smtClean="0">
                <a:latin typeface="Consolas" panose="020B0609020204030204" pitchFamily="49" charset="0"/>
              </a:rPr>
              <a:t> commit --amend</a:t>
            </a:r>
            <a:r>
              <a:rPr kumimoji="1" lang="en-US" altLang="ko-KR" dirty="0" smtClean="0"/>
              <a:t>)</a:t>
            </a:r>
          </a:p>
          <a:p>
            <a:pPr lvl="2"/>
            <a:r>
              <a:rPr kumimoji="1" lang="en-US" altLang="ko-KR" dirty="0"/>
              <a:t>Make additional changes to the latest </a:t>
            </a:r>
            <a:r>
              <a:rPr kumimoji="1" lang="en-US" altLang="ko-KR" dirty="0" smtClean="0"/>
              <a:t>commit</a:t>
            </a:r>
          </a:p>
          <a:p>
            <a:pPr lvl="2"/>
            <a:r>
              <a:rPr kumimoji="1" lang="en-US" altLang="ko-KR" dirty="0" smtClean="0"/>
              <a:t>Useful to avoid excessive commits</a:t>
            </a:r>
          </a:p>
          <a:p>
            <a:pPr lvl="1"/>
            <a:r>
              <a:rPr kumimoji="1" lang="en-US" altLang="ko-KR" dirty="0" err="1" smtClean="0"/>
              <a:t>Unstaging</a:t>
            </a:r>
            <a:r>
              <a:rPr kumimoji="1" lang="en-US" altLang="ko-KR" dirty="0"/>
              <a:t> files (</a:t>
            </a:r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reset </a:t>
            </a:r>
            <a:r>
              <a:rPr kumimoji="1" lang="en-US" altLang="ko-KR" dirty="0" smtClean="0">
                <a:latin typeface="Consolas" panose="020B0609020204030204" pitchFamily="49" charset="0"/>
              </a:rPr>
              <a:t>HEAD FILENAME</a:t>
            </a:r>
            <a:r>
              <a:rPr kumimoji="1" lang="en-US" altLang="ko-KR" dirty="0" smtClean="0"/>
              <a:t>)</a:t>
            </a:r>
          </a:p>
          <a:p>
            <a:pPr lvl="2"/>
            <a:r>
              <a:rPr kumimoji="1" lang="en-US" altLang="ko-KR" dirty="0" smtClean="0"/>
              <a:t>Useful when files are changed, but want to be committed later</a:t>
            </a:r>
          </a:p>
          <a:p>
            <a:pPr lvl="1"/>
            <a:r>
              <a:rPr kumimoji="1" lang="en-US" altLang="ko-KR" dirty="0" err="1" smtClean="0"/>
              <a:t>Unmodifying</a:t>
            </a:r>
            <a:r>
              <a:rPr kumimoji="1" lang="en-US" altLang="ko-KR" dirty="0" smtClean="0"/>
              <a:t> files (</a:t>
            </a:r>
            <a:r>
              <a:rPr kumimoji="1" lang="en-US" altLang="ko-K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git</a:t>
            </a:r>
            <a:r>
              <a:rPr kumimoji="1" lang="en-US" altLang="ko-K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checkout -- FILENAME</a:t>
            </a:r>
            <a:r>
              <a:rPr kumimoji="1" lang="en-US" altLang="ko-KR" dirty="0" smtClean="0"/>
              <a:t>)</a:t>
            </a:r>
          </a:p>
          <a:p>
            <a:pPr lvl="2"/>
            <a:r>
              <a:rPr kumimoji="1" lang="en-US" altLang="ko-KR" dirty="0" smtClean="0"/>
              <a:t>Reverting files to the latest commit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28</a:t>
            </a:fld>
            <a:r>
              <a:rPr lang="en-US" altLang="ko-KR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37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Appendix : </a:t>
            </a:r>
            <a:r>
              <a:rPr kumimoji="1" lang="en-US" altLang="ko-KR" dirty="0" err="1"/>
              <a:t>Git</a:t>
            </a:r>
            <a:r>
              <a:rPr kumimoji="1" lang="en-US" altLang="ko-KR" dirty="0"/>
              <a:t> CLI commands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Branch related</a:t>
            </a:r>
          </a:p>
          <a:p>
            <a:pPr lvl="1"/>
            <a:r>
              <a:rPr kumimoji="1" lang="en-US" altLang="ko-KR" dirty="0" smtClean="0"/>
              <a:t>Create a branch (branch command)</a:t>
            </a:r>
          </a:p>
          <a:p>
            <a:pPr lvl="2"/>
            <a:r>
              <a:rPr kumimoji="1" lang="en-US" altLang="ko-KR" dirty="0" err="1" smtClean="0">
                <a:latin typeface="Consolas" panose="020B0609020204030204" pitchFamily="49" charset="0"/>
              </a:rPr>
              <a:t>git</a:t>
            </a:r>
            <a:r>
              <a:rPr kumimoji="1" lang="en-US" altLang="ko-KR" dirty="0" smtClean="0">
                <a:latin typeface="Consolas" panose="020B0609020204030204" pitchFamily="49" charset="0"/>
              </a:rPr>
              <a:t> branch NAME_OF_BRANCH</a:t>
            </a:r>
            <a:endParaRPr kumimoji="1" lang="en-US" altLang="ko-KR" dirty="0">
              <a:latin typeface="Consolas" panose="020B0609020204030204" pitchFamily="49" charset="0"/>
            </a:endParaRPr>
          </a:p>
          <a:p>
            <a:pPr lvl="1"/>
            <a:r>
              <a:rPr kumimoji="1" lang="en-US" altLang="ko-KR" dirty="0" smtClean="0"/>
              <a:t>Merge with another branch (merge command)</a:t>
            </a:r>
          </a:p>
          <a:p>
            <a:pPr lvl="2"/>
            <a:r>
              <a:rPr kumimoji="1" lang="en-US" altLang="ko-KR" dirty="0" err="1">
                <a:latin typeface="Consolas" panose="020B0609020204030204" pitchFamily="49" charset="0"/>
              </a:rPr>
              <a:t>git</a:t>
            </a:r>
            <a:r>
              <a:rPr kumimoji="1" lang="en-US" altLang="ko-KR" dirty="0">
                <a:latin typeface="Consolas" panose="020B0609020204030204" pitchFamily="49" charset="0"/>
              </a:rPr>
              <a:t> </a:t>
            </a:r>
            <a:r>
              <a:rPr kumimoji="1" lang="en-US" altLang="ko-KR" dirty="0" smtClean="0">
                <a:latin typeface="Consolas" panose="020B0609020204030204" pitchFamily="49" charset="0"/>
              </a:rPr>
              <a:t>merge BRANCH_TO_MERGE_WITH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29</a:t>
            </a:fld>
            <a:r>
              <a:rPr lang="en-US" altLang="ko-KR"/>
              <a:t>/27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Image </a:t>
            </a:r>
            <a:r>
              <a:rPr lang="en-US" altLang="ko-KR" sz="900" dirty="0"/>
              <a:t>courtesy </a:t>
            </a:r>
            <a:r>
              <a:rPr lang="en-US" altLang="ko-KR" sz="900" dirty="0" smtClean="0"/>
              <a:t>of https</a:t>
            </a:r>
            <a:r>
              <a:rPr lang="en-US" altLang="ko-KR" sz="900" dirty="0"/>
              <a:t>://backlog.com/git-tutorial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11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Graphic Programming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3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530029" y="3691984"/>
            <a:ext cx="8156771" cy="2336611"/>
            <a:chOff x="530029" y="3691984"/>
            <a:chExt cx="8156771" cy="2336611"/>
          </a:xfrm>
        </p:grpSpPr>
        <p:cxnSp>
          <p:nvCxnSpPr>
            <p:cNvPr id="9" name="직선 화살표 연결선 8"/>
            <p:cNvCxnSpPr/>
            <p:nvPr/>
          </p:nvCxnSpPr>
          <p:spPr>
            <a:xfrm>
              <a:off x="530029" y="5955730"/>
              <a:ext cx="8156771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15"/>
            <p:cNvGrpSpPr/>
            <p:nvPr/>
          </p:nvGrpSpPr>
          <p:grpSpPr>
            <a:xfrm>
              <a:off x="705459" y="3725238"/>
              <a:ext cx="369332" cy="2288521"/>
              <a:chOff x="705459" y="1936906"/>
              <a:chExt cx="369332" cy="2288521"/>
            </a:xfrm>
          </p:grpSpPr>
          <p:sp>
            <p:nvSpPr>
              <p:cNvPr id="7" name="TextBox 6"/>
              <p:cNvSpPr txBox="1"/>
              <p:nvPr/>
            </p:nvSpPr>
            <p:spPr>
              <a:xfrm rot="16200000">
                <a:off x="154186" y="2488179"/>
                <a:ext cx="1471878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Draw Model</a:t>
                </a:r>
                <a:endParaRPr lang="ko-KR" altLang="en-US" dirty="0"/>
              </a:p>
            </p:txBody>
          </p:sp>
          <p:cxnSp>
            <p:nvCxnSpPr>
              <p:cNvPr id="12" name="직선 화살표 연결선 11"/>
              <p:cNvCxnSpPr>
                <a:stCxn id="7" idx="1"/>
                <a:endCxn id="13" idx="0"/>
              </p:cNvCxnSpPr>
              <p:nvPr/>
            </p:nvCxnSpPr>
            <p:spPr>
              <a:xfrm>
                <a:off x="890125" y="3408784"/>
                <a:ext cx="6185" cy="6776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/>
              <p:cNvSpPr/>
              <p:nvPr/>
            </p:nvSpPr>
            <p:spPr>
              <a:xfrm flipH="1">
                <a:off x="826837" y="4086480"/>
                <a:ext cx="138947" cy="1389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2443893" y="3691984"/>
              <a:ext cx="369332" cy="2336611"/>
              <a:chOff x="705461" y="1888816"/>
              <a:chExt cx="369332" cy="2336611"/>
            </a:xfrm>
          </p:grpSpPr>
          <p:sp>
            <p:nvSpPr>
              <p:cNvPr id="18" name="TextBox 17"/>
              <p:cNvSpPr txBox="1"/>
              <p:nvPr/>
            </p:nvSpPr>
            <p:spPr>
              <a:xfrm rot="16200000">
                <a:off x="106098" y="2488179"/>
                <a:ext cx="1568058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/>
                  <a:t>Shader</a:t>
                </a:r>
                <a:r>
                  <a:rPr lang="en-US" altLang="ko-KR" dirty="0" smtClean="0"/>
                  <a:t> Effect</a:t>
                </a:r>
                <a:endParaRPr lang="ko-KR" altLang="en-US" dirty="0"/>
              </a:p>
            </p:txBody>
          </p:sp>
          <p:cxnSp>
            <p:nvCxnSpPr>
              <p:cNvPr id="19" name="직선 화살표 연결선 18"/>
              <p:cNvCxnSpPr>
                <a:stCxn id="18" idx="1"/>
                <a:endCxn id="20" idx="0"/>
              </p:cNvCxnSpPr>
              <p:nvPr/>
            </p:nvCxnSpPr>
            <p:spPr>
              <a:xfrm>
                <a:off x="890127" y="3456874"/>
                <a:ext cx="6183" cy="6296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/>
              <p:cNvSpPr/>
              <p:nvPr/>
            </p:nvSpPr>
            <p:spPr>
              <a:xfrm flipH="1">
                <a:off x="826837" y="4086480"/>
                <a:ext cx="138947" cy="1389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4425085" y="3953374"/>
              <a:ext cx="369332" cy="2057689"/>
              <a:chOff x="705461" y="2167738"/>
              <a:chExt cx="369332" cy="2057689"/>
            </a:xfrm>
          </p:grpSpPr>
          <p:sp>
            <p:nvSpPr>
              <p:cNvPr id="22" name="TextBox 21"/>
              <p:cNvSpPr txBox="1"/>
              <p:nvPr/>
            </p:nvSpPr>
            <p:spPr>
              <a:xfrm rot="16200000">
                <a:off x="385020" y="2488179"/>
                <a:ext cx="1010213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Shadow</a:t>
                </a:r>
                <a:endParaRPr lang="ko-KR" altLang="en-US" dirty="0"/>
              </a:p>
            </p:txBody>
          </p:sp>
          <p:cxnSp>
            <p:nvCxnSpPr>
              <p:cNvPr id="23" name="직선 화살표 연결선 22"/>
              <p:cNvCxnSpPr>
                <a:stCxn id="22" idx="1"/>
                <a:endCxn id="24" idx="0"/>
              </p:cNvCxnSpPr>
              <p:nvPr/>
            </p:nvCxnSpPr>
            <p:spPr>
              <a:xfrm>
                <a:off x="890127" y="3177952"/>
                <a:ext cx="6183" cy="90852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타원 23"/>
              <p:cNvSpPr/>
              <p:nvPr/>
            </p:nvSpPr>
            <p:spPr>
              <a:xfrm flipH="1">
                <a:off x="826837" y="4086480"/>
                <a:ext cx="138947" cy="1389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5961217" y="3904924"/>
              <a:ext cx="369332" cy="2120975"/>
              <a:chOff x="705461" y="2104452"/>
              <a:chExt cx="369332" cy="2120975"/>
            </a:xfrm>
          </p:grpSpPr>
          <p:sp>
            <p:nvSpPr>
              <p:cNvPr id="26" name="TextBox 25"/>
              <p:cNvSpPr txBox="1"/>
              <p:nvPr/>
            </p:nvSpPr>
            <p:spPr>
              <a:xfrm rot="16200000">
                <a:off x="321734" y="2488179"/>
                <a:ext cx="1136786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Texturing</a:t>
                </a:r>
                <a:endParaRPr lang="ko-KR" altLang="en-US" dirty="0"/>
              </a:p>
            </p:txBody>
          </p:sp>
          <p:cxnSp>
            <p:nvCxnSpPr>
              <p:cNvPr id="27" name="직선 화살표 연결선 26"/>
              <p:cNvCxnSpPr>
                <a:stCxn id="26" idx="1"/>
                <a:endCxn id="28" idx="0"/>
              </p:cNvCxnSpPr>
              <p:nvPr/>
            </p:nvCxnSpPr>
            <p:spPr>
              <a:xfrm>
                <a:off x="890127" y="3241238"/>
                <a:ext cx="6183" cy="84524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타원 27"/>
              <p:cNvSpPr/>
              <p:nvPr/>
            </p:nvSpPr>
            <p:spPr>
              <a:xfrm flipH="1">
                <a:off x="826837" y="4086480"/>
                <a:ext cx="138947" cy="1389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7699649" y="3995716"/>
              <a:ext cx="369332" cy="2028835"/>
              <a:chOff x="705461" y="2196592"/>
              <a:chExt cx="369332" cy="2028835"/>
            </a:xfrm>
          </p:grpSpPr>
          <p:sp>
            <p:nvSpPr>
              <p:cNvPr id="30" name="TextBox 29"/>
              <p:cNvSpPr txBox="1"/>
              <p:nvPr/>
            </p:nvSpPr>
            <p:spPr>
              <a:xfrm rot="16200000">
                <a:off x="413874" y="2488179"/>
                <a:ext cx="952505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Bug Fix</a:t>
                </a:r>
                <a:endParaRPr lang="ko-KR" altLang="en-US" dirty="0"/>
              </a:p>
            </p:txBody>
          </p:sp>
          <p:cxnSp>
            <p:nvCxnSpPr>
              <p:cNvPr id="31" name="직선 화살표 연결선 30"/>
              <p:cNvCxnSpPr>
                <a:stCxn id="30" idx="1"/>
                <a:endCxn id="32" idx="0"/>
              </p:cNvCxnSpPr>
              <p:nvPr/>
            </p:nvCxnSpPr>
            <p:spPr>
              <a:xfrm>
                <a:off x="890127" y="3149098"/>
                <a:ext cx="6183" cy="9373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타원 31"/>
              <p:cNvSpPr/>
              <p:nvPr/>
            </p:nvSpPr>
            <p:spPr>
              <a:xfrm flipH="1">
                <a:off x="826837" y="4086480"/>
                <a:ext cx="138947" cy="1389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631" y="874730"/>
            <a:ext cx="5432538" cy="305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5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Version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Process of programming</a:t>
            </a:r>
          </a:p>
          <a:p>
            <a:pPr lvl="1"/>
            <a:r>
              <a:rPr lang="en-US" altLang="ko-KR" dirty="0" smtClean="0"/>
              <a:t>Create</a:t>
            </a:r>
          </a:p>
          <a:p>
            <a:pPr lvl="1"/>
            <a:r>
              <a:rPr lang="en-US" altLang="ko-KR" dirty="0" smtClean="0"/>
              <a:t>Save</a:t>
            </a:r>
          </a:p>
          <a:p>
            <a:pPr lvl="1"/>
            <a:r>
              <a:rPr lang="en-US" altLang="ko-KR" dirty="0" smtClean="0"/>
              <a:t>Edit</a:t>
            </a:r>
          </a:p>
          <a:p>
            <a:pPr lvl="1"/>
            <a:r>
              <a:rPr lang="en-US" altLang="ko-KR" dirty="0" smtClean="0"/>
              <a:t>Save again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Final version of program</a:t>
            </a:r>
          </a:p>
          <a:p>
            <a:pPr lvl="1"/>
            <a:r>
              <a:rPr lang="en-US" altLang="ko-KR" dirty="0"/>
              <a:t>Well-cleaned source files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11A7-F978-41FA-9EFB-290C3B91E946}" type="slidenum">
              <a:rPr lang="ko-KR" altLang="en-US" smtClean="0"/>
              <a:pPr/>
              <a:t>4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30029" y="3962148"/>
            <a:ext cx="8156771" cy="2336611"/>
            <a:chOff x="530029" y="3691984"/>
            <a:chExt cx="8156771" cy="2336611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530029" y="5955730"/>
              <a:ext cx="8156771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705459" y="3725238"/>
              <a:ext cx="369332" cy="2288521"/>
              <a:chOff x="705459" y="1936906"/>
              <a:chExt cx="369332" cy="2288521"/>
            </a:xfrm>
          </p:grpSpPr>
          <p:sp>
            <p:nvSpPr>
              <p:cNvPr id="25" name="TextBox 24"/>
              <p:cNvSpPr txBox="1"/>
              <p:nvPr/>
            </p:nvSpPr>
            <p:spPr>
              <a:xfrm rot="16200000">
                <a:off x="154186" y="2488179"/>
                <a:ext cx="1471878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Draw Model</a:t>
                </a:r>
                <a:endParaRPr lang="ko-KR" altLang="en-US" dirty="0"/>
              </a:p>
            </p:txBody>
          </p:sp>
          <p:cxnSp>
            <p:nvCxnSpPr>
              <p:cNvPr id="26" name="직선 화살표 연결선 25"/>
              <p:cNvCxnSpPr>
                <a:stCxn id="25" idx="1"/>
                <a:endCxn id="27" idx="0"/>
              </p:cNvCxnSpPr>
              <p:nvPr/>
            </p:nvCxnSpPr>
            <p:spPr>
              <a:xfrm>
                <a:off x="890125" y="3408784"/>
                <a:ext cx="6185" cy="6776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타원 26"/>
              <p:cNvSpPr/>
              <p:nvPr/>
            </p:nvSpPr>
            <p:spPr>
              <a:xfrm flipH="1">
                <a:off x="826837" y="4086480"/>
                <a:ext cx="138947" cy="1389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2443893" y="3691984"/>
              <a:ext cx="369332" cy="2336611"/>
              <a:chOff x="705461" y="1888816"/>
              <a:chExt cx="369332" cy="2336611"/>
            </a:xfrm>
          </p:grpSpPr>
          <p:sp>
            <p:nvSpPr>
              <p:cNvPr id="22" name="TextBox 21"/>
              <p:cNvSpPr txBox="1"/>
              <p:nvPr/>
            </p:nvSpPr>
            <p:spPr>
              <a:xfrm rot="16200000">
                <a:off x="106098" y="2488179"/>
                <a:ext cx="1568058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/>
                  <a:t>Shader</a:t>
                </a:r>
                <a:r>
                  <a:rPr lang="en-US" altLang="ko-KR" dirty="0" smtClean="0"/>
                  <a:t> Effect</a:t>
                </a:r>
                <a:endParaRPr lang="ko-KR" altLang="en-US" dirty="0"/>
              </a:p>
            </p:txBody>
          </p:sp>
          <p:cxnSp>
            <p:nvCxnSpPr>
              <p:cNvPr id="23" name="직선 화살표 연결선 22"/>
              <p:cNvCxnSpPr>
                <a:stCxn id="22" idx="1"/>
                <a:endCxn id="24" idx="0"/>
              </p:cNvCxnSpPr>
              <p:nvPr/>
            </p:nvCxnSpPr>
            <p:spPr>
              <a:xfrm>
                <a:off x="890127" y="3456874"/>
                <a:ext cx="6183" cy="6296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타원 23"/>
              <p:cNvSpPr/>
              <p:nvPr/>
            </p:nvSpPr>
            <p:spPr>
              <a:xfrm flipH="1">
                <a:off x="826837" y="4086480"/>
                <a:ext cx="138947" cy="1389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4425085" y="3953374"/>
              <a:ext cx="369332" cy="2057689"/>
              <a:chOff x="705461" y="2167738"/>
              <a:chExt cx="369332" cy="2057689"/>
            </a:xfrm>
          </p:grpSpPr>
          <p:sp>
            <p:nvSpPr>
              <p:cNvPr id="19" name="TextBox 18"/>
              <p:cNvSpPr txBox="1"/>
              <p:nvPr/>
            </p:nvSpPr>
            <p:spPr>
              <a:xfrm rot="16200000">
                <a:off x="385020" y="2488179"/>
                <a:ext cx="1010213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Shadow</a:t>
                </a:r>
                <a:endParaRPr lang="ko-KR" altLang="en-US" dirty="0"/>
              </a:p>
            </p:txBody>
          </p:sp>
          <p:cxnSp>
            <p:nvCxnSpPr>
              <p:cNvPr id="20" name="직선 화살표 연결선 19"/>
              <p:cNvCxnSpPr>
                <a:stCxn id="19" idx="1"/>
                <a:endCxn id="21" idx="0"/>
              </p:cNvCxnSpPr>
              <p:nvPr/>
            </p:nvCxnSpPr>
            <p:spPr>
              <a:xfrm>
                <a:off x="890127" y="3177952"/>
                <a:ext cx="6183" cy="90852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/>
              <p:cNvSpPr/>
              <p:nvPr/>
            </p:nvSpPr>
            <p:spPr>
              <a:xfrm flipH="1">
                <a:off x="826837" y="4086480"/>
                <a:ext cx="138947" cy="1389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5961217" y="3904924"/>
              <a:ext cx="369332" cy="2120975"/>
              <a:chOff x="705461" y="2104452"/>
              <a:chExt cx="369332" cy="2120975"/>
            </a:xfrm>
          </p:grpSpPr>
          <p:sp>
            <p:nvSpPr>
              <p:cNvPr id="16" name="TextBox 15"/>
              <p:cNvSpPr txBox="1"/>
              <p:nvPr/>
            </p:nvSpPr>
            <p:spPr>
              <a:xfrm rot="16200000">
                <a:off x="321734" y="2488179"/>
                <a:ext cx="1136786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Texturing</a:t>
                </a:r>
                <a:endParaRPr lang="ko-KR" altLang="en-US" dirty="0"/>
              </a:p>
            </p:txBody>
          </p:sp>
          <p:cxnSp>
            <p:nvCxnSpPr>
              <p:cNvPr id="17" name="직선 화살표 연결선 16"/>
              <p:cNvCxnSpPr>
                <a:stCxn id="16" idx="1"/>
                <a:endCxn id="18" idx="0"/>
              </p:cNvCxnSpPr>
              <p:nvPr/>
            </p:nvCxnSpPr>
            <p:spPr>
              <a:xfrm>
                <a:off x="890127" y="3241238"/>
                <a:ext cx="6183" cy="84524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타원 17"/>
              <p:cNvSpPr/>
              <p:nvPr/>
            </p:nvSpPr>
            <p:spPr>
              <a:xfrm flipH="1">
                <a:off x="826837" y="4086480"/>
                <a:ext cx="138947" cy="1389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7699649" y="3995716"/>
              <a:ext cx="369332" cy="2028835"/>
              <a:chOff x="705461" y="2196592"/>
              <a:chExt cx="369332" cy="2028835"/>
            </a:xfrm>
          </p:grpSpPr>
          <p:sp>
            <p:nvSpPr>
              <p:cNvPr id="13" name="TextBox 12"/>
              <p:cNvSpPr txBox="1"/>
              <p:nvPr/>
            </p:nvSpPr>
            <p:spPr>
              <a:xfrm rot="16200000">
                <a:off x="413874" y="2488179"/>
                <a:ext cx="952505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Bug Fix</a:t>
                </a:r>
                <a:endParaRPr lang="ko-KR" altLang="en-US" dirty="0"/>
              </a:p>
            </p:txBody>
          </p:sp>
          <p:cxnSp>
            <p:nvCxnSpPr>
              <p:cNvPr id="14" name="직선 화살표 연결선 13"/>
              <p:cNvCxnSpPr>
                <a:stCxn id="13" idx="1"/>
                <a:endCxn id="15" idx="0"/>
              </p:cNvCxnSpPr>
              <p:nvPr/>
            </p:nvCxnSpPr>
            <p:spPr>
              <a:xfrm>
                <a:off x="890127" y="3149098"/>
                <a:ext cx="6183" cy="9373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타원 14"/>
              <p:cNvSpPr/>
              <p:nvPr/>
            </p:nvSpPr>
            <p:spPr>
              <a:xfrm flipH="1">
                <a:off x="826837" y="4086480"/>
                <a:ext cx="138947" cy="13894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96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Version Control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Need to return previous version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The </a:t>
            </a:r>
            <a:r>
              <a:rPr kumimoji="1" lang="en-US" altLang="ko-KR" dirty="0"/>
              <a:t>simplest way : </a:t>
            </a:r>
            <a:r>
              <a:rPr kumimoji="1" lang="en-US" altLang="ko-KR" dirty="0" smtClean="0"/>
              <a:t>making </a:t>
            </a:r>
            <a:r>
              <a:rPr kumimoji="1" lang="en-US" altLang="ko-KR" dirty="0"/>
              <a:t>copies</a:t>
            </a:r>
          </a:p>
          <a:p>
            <a:pPr lvl="2"/>
            <a:r>
              <a:rPr kumimoji="1" lang="en-US" altLang="ko-KR" dirty="0"/>
              <a:t>Too many copies : 100 revisions means 100+ copies?? </a:t>
            </a:r>
          </a:p>
          <a:p>
            <a:pPr lvl="2"/>
            <a:r>
              <a:rPr kumimoji="1" lang="en-US" altLang="ko-KR" dirty="0"/>
              <a:t>Hard to distinguish between </a:t>
            </a:r>
            <a:r>
              <a:rPr kumimoji="1" lang="en-US" altLang="ko-KR" dirty="0" smtClean="0"/>
              <a:t>versions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5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D5893F-A8E5-4F42-B81E-563DD7181D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29"/>
          <a:stretch/>
        </p:blipFill>
        <p:spPr>
          <a:xfrm>
            <a:off x="435891" y="3616036"/>
            <a:ext cx="3620366" cy="23164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Image </a:t>
            </a:r>
            <a:r>
              <a:rPr lang="en-US" altLang="ko-KR" sz="900" dirty="0"/>
              <a:t>courtesy </a:t>
            </a:r>
            <a:r>
              <a:rPr lang="en-US" altLang="ko-KR" sz="900" dirty="0" smtClean="0"/>
              <a:t>of https</a:t>
            </a:r>
            <a:r>
              <a:rPr lang="en-US" altLang="ko-KR" sz="900" dirty="0"/>
              <a:t>://backlog.com/git-tutorial </a:t>
            </a:r>
            <a:endParaRPr lang="ko-KR" altLang="en-US" sz="9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9830" t="17580" r="56084" b="62317"/>
          <a:stretch/>
        </p:blipFill>
        <p:spPr>
          <a:xfrm>
            <a:off x="4817538" y="3616036"/>
            <a:ext cx="2166248" cy="13622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665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Introduction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Version Control System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A system that records changes to a file or set of files over time</a:t>
            </a:r>
          </a:p>
          <a:p>
            <a:pPr lvl="1"/>
            <a:r>
              <a:rPr lang="en-US" altLang="ko-KR" dirty="0" smtClean="0"/>
              <a:t>Developer can recall specific versions later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Supports team working (VCS on server)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6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C8B224-6970-4031-8E58-57AFFAF4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11" y="3318734"/>
            <a:ext cx="6442106" cy="25480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Image </a:t>
            </a:r>
            <a:r>
              <a:rPr lang="en-US" altLang="ko-KR" sz="900" dirty="0"/>
              <a:t>courtesy </a:t>
            </a:r>
            <a:r>
              <a:rPr lang="en-US" altLang="ko-KR" sz="900" dirty="0" smtClean="0"/>
              <a:t>of https</a:t>
            </a:r>
            <a:r>
              <a:rPr lang="en-US" altLang="ko-KR" sz="900" dirty="0"/>
              <a:t>://backlog.com/git-tutorial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4967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Version Control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Share source code in team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The </a:t>
            </a:r>
            <a:r>
              <a:rPr kumimoji="1" lang="en-US" altLang="ko-KR" dirty="0"/>
              <a:t>simplest way : </a:t>
            </a:r>
            <a:r>
              <a:rPr kumimoji="1" lang="en-US" altLang="ko-KR" dirty="0" smtClean="0"/>
              <a:t>making </a:t>
            </a:r>
            <a:r>
              <a:rPr kumimoji="1" lang="en-US" altLang="ko-KR" dirty="0"/>
              <a:t>copies</a:t>
            </a:r>
          </a:p>
          <a:p>
            <a:pPr lvl="2"/>
            <a:r>
              <a:rPr kumimoji="1" lang="en-US" altLang="ko-KR" dirty="0" smtClean="0"/>
              <a:t>Conflicts </a:t>
            </a:r>
            <a:r>
              <a:rPr kumimoji="1" lang="en-US" altLang="ko-KR" dirty="0"/>
              <a:t>can occur on working in teams 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7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D8C6475-BC93-421C-A919-59F11F0AA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966" y="3106671"/>
            <a:ext cx="4397943" cy="19804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35891" y="6516884"/>
            <a:ext cx="2526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Image </a:t>
            </a:r>
            <a:r>
              <a:rPr lang="en-US" altLang="ko-KR" sz="900" dirty="0"/>
              <a:t>courtesy </a:t>
            </a:r>
            <a:r>
              <a:rPr lang="en-US" altLang="ko-KR" sz="900" dirty="0" smtClean="0"/>
              <a:t>of https</a:t>
            </a:r>
            <a:r>
              <a:rPr lang="en-US" altLang="ko-KR" sz="900" dirty="0"/>
              <a:t>://backlog.com/git-tutorial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9474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What is Git?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A distributed version control system (DVCS)</a:t>
            </a:r>
          </a:p>
          <a:p>
            <a:r>
              <a:rPr kumimoji="1" lang="en-US" altLang="ko-KR" dirty="0"/>
              <a:t>In traditional VCS (CVS, SVN, …), a single server contains all the versioned files, and a number of clients that check out files from the server.</a:t>
            </a:r>
          </a:p>
          <a:p>
            <a:r>
              <a:rPr kumimoji="1" lang="en-US" altLang="ko-KR" dirty="0"/>
              <a:t>In Git, clients fully mirror the repository, including its full history in the “local repository”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8</a:t>
            </a:fld>
            <a:r>
              <a:rPr lang="en-US" altLang="ko-KR"/>
              <a:t>/27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27DCD5-A34B-4DDA-BC25-920E0BA4A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0" y="4085268"/>
            <a:ext cx="3549240" cy="24667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A237504-EA04-4EC7-A9DE-AFA35204B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944" y="437225"/>
            <a:ext cx="1317914" cy="5511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68D817F-F912-4A02-8F9B-A4D7674B0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504" y="3867241"/>
            <a:ext cx="4366557" cy="25757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5891" y="6516884"/>
            <a:ext cx="3892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Image </a:t>
            </a:r>
            <a:r>
              <a:rPr lang="en-US" altLang="ko-KR" sz="900" dirty="0"/>
              <a:t>courtesy of </a:t>
            </a:r>
            <a:r>
              <a:rPr lang="en-US" altLang="ko-KR" sz="900" dirty="0">
                <a:hlinkClick r:id="rId5"/>
              </a:rPr>
              <a:t>https://</a:t>
            </a:r>
            <a:r>
              <a:rPr lang="en-US" altLang="ko-KR" sz="900" dirty="0" smtClean="0">
                <a:hlinkClick r:id="rId5"/>
              </a:rPr>
              <a:t>git-scm.com/book</a:t>
            </a:r>
            <a:r>
              <a:rPr lang="en-US" altLang="ko-KR" sz="900" dirty="0" smtClean="0"/>
              <a:t> and https</a:t>
            </a:r>
            <a:r>
              <a:rPr lang="en-US" altLang="ko-KR" sz="900" dirty="0"/>
              <a:t>://backlog.com/git-tutorial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7272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Why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Git’s distributed structure has many advantages</a:t>
            </a:r>
          </a:p>
          <a:p>
            <a:pPr lvl="1"/>
            <a:r>
              <a:rPr kumimoji="1" lang="en-US" altLang="ko-KR" dirty="0"/>
              <a:t>Developments could be continued even if the server (remote repository) went down</a:t>
            </a:r>
          </a:p>
          <a:p>
            <a:pPr lvl="1"/>
            <a:r>
              <a:rPr kumimoji="1" lang="en-US" altLang="ko-KR" dirty="0"/>
              <a:t>Each developer can create their own specific revisions and could be merged later</a:t>
            </a:r>
          </a:p>
          <a:p>
            <a:pPr lvl="1"/>
            <a:r>
              <a:rPr kumimoji="1" lang="en-US" altLang="ko-KR" dirty="0"/>
              <a:t>In addition, developer can work with more than 2 repositories (useful in collaborating with different groups of people in different ways simultaneously within the same project </a:t>
            </a:r>
            <a:r>
              <a:rPr kumimoji="1" lang="en-US" altLang="ko-KR" dirty="0" smtClean="0"/>
              <a:t>– very common in </a:t>
            </a:r>
            <a:r>
              <a:rPr kumimoji="1" lang="en-US" altLang="ko-KR" dirty="0"/>
              <a:t>open-source projects</a:t>
            </a:r>
            <a:r>
              <a:rPr kumimoji="1" lang="en-US" altLang="ko-KR" dirty="0" smtClean="0"/>
              <a:t>)</a:t>
            </a:r>
          </a:p>
          <a:p>
            <a:r>
              <a:rPr kumimoji="1" lang="en-US" altLang="ko-KR" dirty="0" smtClean="0"/>
              <a:t>Many open-source projects use </a:t>
            </a:r>
            <a:r>
              <a:rPr kumimoji="1" lang="en-US" altLang="ko-KR" dirty="0" err="1" smtClean="0"/>
              <a:t>Git</a:t>
            </a:r>
            <a:r>
              <a:rPr kumimoji="1" lang="en-US" altLang="ko-KR" dirty="0" smtClean="0"/>
              <a:t>, can be easily found in </a:t>
            </a:r>
            <a:r>
              <a:rPr kumimoji="1" lang="en-US" altLang="ko-KR" dirty="0"/>
              <a:t>GitHub (</a:t>
            </a:r>
            <a:r>
              <a:rPr kumimoji="1" lang="en-US" altLang="ko-KR" dirty="0">
                <a:hlinkClick r:id="rId2"/>
              </a:rPr>
              <a:t>https://www.github.com</a:t>
            </a:r>
            <a:r>
              <a:rPr kumimoji="1" lang="en-US" altLang="ko-KR" dirty="0" smtClean="0"/>
              <a:t>).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88325" y="6430963"/>
            <a:ext cx="955675" cy="401637"/>
          </a:xfrm>
        </p:spPr>
        <p:txBody>
          <a:bodyPr/>
          <a:lstStyle/>
          <a:p>
            <a:fld id="{A2E411A7-F978-41FA-9EFB-290C3B91E946}" type="slidenum">
              <a:rPr lang="ko-KR" altLang="en-US" smtClean="0"/>
              <a:pPr/>
              <a:t>9</a:t>
            </a:fld>
            <a:r>
              <a:rPr lang="en-US" altLang="ko-KR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770460"/>
      </p:ext>
    </p:extLst>
  </p:cSld>
  <p:clrMapOvr>
    <a:masterClrMapping/>
  </p:clrMapOvr>
</p:sld>
</file>

<file path=ppt/theme/theme1.xml><?xml version="1.0" encoding="utf-8"?>
<a:theme xmlns:a="http://schemas.openxmlformats.org/drawingml/2006/main" name="pm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_Lecture" id="{75DE2FAF-A332-4070-BC44-FD78846A32FA}" vid="{3AAFF5AA-2E04-4328-9A44-EB561E0A783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pm_Lecture</Template>
  <TotalTime>8259</TotalTime>
  <Words>1398</Words>
  <Application>Microsoft Office PowerPoint</Application>
  <PresentationFormat>화면 슬라이드 쇼(4:3)</PresentationFormat>
  <Paragraphs>280</Paragraphs>
  <Slides>29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Arial</vt:lpstr>
      <vt:lpstr>Consolas</vt:lpstr>
      <vt:lpstr>Courier New</vt:lpstr>
      <vt:lpstr>Tahoma</vt:lpstr>
      <vt:lpstr>pm_Lecture</vt:lpstr>
      <vt:lpstr>PowerPoint 프레젠테이션</vt:lpstr>
      <vt:lpstr>Lab Objectives</vt:lpstr>
      <vt:lpstr>Graphic Programming</vt:lpstr>
      <vt:lpstr>Version Control</vt:lpstr>
      <vt:lpstr>Version Control</vt:lpstr>
      <vt:lpstr>Introduction</vt:lpstr>
      <vt:lpstr>Version Control</vt:lpstr>
      <vt:lpstr>What is Git?</vt:lpstr>
      <vt:lpstr>Why Git?</vt:lpstr>
      <vt:lpstr>Setting up Git</vt:lpstr>
      <vt:lpstr>Git Basics : Creating a Git Repository</vt:lpstr>
      <vt:lpstr>Git Basics : Cloning a Git Repository</vt:lpstr>
      <vt:lpstr>Git Basics : Making changes in Git repository</vt:lpstr>
      <vt:lpstr>Git Basics : Making changes in Git repository</vt:lpstr>
      <vt:lpstr>Git Basics : Making changes in Git repository</vt:lpstr>
      <vt:lpstr>Mission #1</vt:lpstr>
      <vt:lpstr>Mission #1 (cont.)</vt:lpstr>
      <vt:lpstr>Basic Branching and Merging</vt:lpstr>
      <vt:lpstr>Basic Branching and Merging</vt:lpstr>
      <vt:lpstr>Basic Branching and Merging</vt:lpstr>
      <vt:lpstr>Basic Branching and Merging</vt:lpstr>
      <vt:lpstr>Basic Branching and Merging</vt:lpstr>
      <vt:lpstr>Basic Branching and Merging</vt:lpstr>
      <vt:lpstr>Mission #2</vt:lpstr>
      <vt:lpstr>Mission #2 (cont.)</vt:lpstr>
      <vt:lpstr>Appendix : Git CLI commands</vt:lpstr>
      <vt:lpstr>Appendix : Git CLI commands</vt:lpstr>
      <vt:lpstr>Appendix : Git CLI commands</vt:lpstr>
      <vt:lpstr>Appendix : Git CLI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&lt;가제&gt;소리노리 중간보고 - MILAB</dc:title>
  <dc:creator>HyeonGu Yun</dc:creator>
  <cp:lastModifiedBy>한동훈</cp:lastModifiedBy>
  <cp:revision>476</cp:revision>
  <cp:lastPrinted>2017-12-20T05:47:53Z</cp:lastPrinted>
  <dcterms:created xsi:type="dcterms:W3CDTF">2016-04-06T10:38:54Z</dcterms:created>
  <dcterms:modified xsi:type="dcterms:W3CDTF">2018-03-19T00:51:49Z</dcterms:modified>
</cp:coreProperties>
</file>