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07" r:id="rId17"/>
    <p:sldId id="309" r:id="rId18"/>
    <p:sldId id="31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2" autoAdjust="0"/>
    <p:restoredTop sz="76843" autoAdjust="0"/>
  </p:normalViewPr>
  <p:slideViewPr>
    <p:cSldViewPr>
      <p:cViewPr varScale="1">
        <p:scale>
          <a:sx n="97" d="100"/>
          <a:sy n="97" d="100"/>
        </p:scale>
        <p:origin x="202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2AB-94B8-4CA9-83A0-A49741685BA0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F6D7-B47E-493C-B82D-38E48FC4E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저도</a:t>
            </a:r>
            <a:r>
              <a:rPr lang="ko-KR" altLang="en-US" baseline="0" dirty="0" smtClean="0"/>
              <a:t> 조교하면서 실습을 먼저 강의하는 것은 처음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슬퍼하지 마시고 너무</a:t>
            </a:r>
            <a:r>
              <a:rPr lang="en-US" altLang="ko-KR" baseline="0" dirty="0" smtClean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3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D16F-8AB2-4869-823E-649261BD0938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anddgi/lab02_05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</a:t>
              </a:r>
              <a:r>
                <a:rPr lang="en-US" altLang="ko-KR" sz="4000" b="1" spc="-15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LECTURE </a:t>
              </a:r>
              <a:r>
                <a:rPr lang="en-US" altLang="ko-KR" sz="4000" b="1" spc="-15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05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Modern C++ 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57454" y="39290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</a:t>
            </a:r>
            <a:r>
              <a:rPr lang="en-US" altLang="ko-KR" sz="1400" i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Media Lab</a:t>
            </a:r>
            <a:endParaRPr lang="en-US" altLang="ko-KR" sz="1400" i="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Modern C++ Allows </a:t>
            </a:r>
            <a:br>
              <a:rPr lang="en-US" altLang="ko-KR" dirty="0" smtClean="0"/>
            </a:br>
            <a:r>
              <a:rPr lang="en-US" altLang="ko-KR" dirty="0" smtClean="0"/>
              <a:t>Automatic </a:t>
            </a:r>
            <a:r>
              <a:rPr lang="en-US" altLang="ko-KR" dirty="0"/>
              <a:t>Type Deduction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4186808" cy="5143536"/>
          </a:xfrm>
        </p:spPr>
        <p:txBody>
          <a:bodyPr/>
          <a:lstStyle/>
          <a:p>
            <a:r>
              <a:rPr lang="en-US" altLang="ko-KR" dirty="0" smtClean="0"/>
              <a:t>When you use template or more advanced feature, defining type of return variable is difficult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Use keyword ‘auto’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060848"/>
            <a:ext cx="6552728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vec.push_back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vec.push_back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vec.push_back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vec.push_back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it&lt;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it++){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*it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907704" y="5528221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it&lt;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it++){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*it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6690" b="72478"/>
          <a:stretch/>
        </p:blipFill>
        <p:spPr>
          <a:xfrm>
            <a:off x="5580112" y="478035"/>
            <a:ext cx="339107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Modern C++ Allows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Automatic </a:t>
            </a:r>
            <a:r>
              <a:rPr lang="en-US" altLang="ko-KR" dirty="0"/>
              <a:t>Type Deduction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Keyword ‘auto’</a:t>
            </a:r>
          </a:p>
          <a:p>
            <a:pPr lvl="1"/>
            <a:r>
              <a:rPr lang="en-US" altLang="ko-KR" dirty="0" smtClean="0"/>
              <a:t>Compiler infers the type of the variable</a:t>
            </a:r>
          </a:p>
          <a:p>
            <a:pPr lvl="2"/>
            <a:r>
              <a:rPr lang="en-US" altLang="ko-KR" dirty="0" smtClean="0"/>
              <a:t>Assignment</a:t>
            </a:r>
          </a:p>
          <a:p>
            <a:pPr lvl="2"/>
            <a:r>
              <a:rPr lang="en-US" altLang="ko-KR" dirty="0" smtClean="0"/>
              <a:t>Return type from function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Can not use</a:t>
            </a:r>
          </a:p>
          <a:p>
            <a:pPr lvl="1"/>
            <a:r>
              <a:rPr lang="en-US" altLang="ko-KR" dirty="0" smtClean="0"/>
              <a:t>Declare without initialization</a:t>
            </a:r>
          </a:p>
          <a:p>
            <a:pPr lvl="1"/>
            <a:r>
              <a:rPr lang="en-US" altLang="ko-KR" dirty="0" smtClean="0"/>
              <a:t>Parameter of function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28184" y="982438"/>
            <a:ext cx="185395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5.0;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1+2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1815315"/>
            <a:ext cx="2141984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add(5,6);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228184" y="3893569"/>
            <a:ext cx="245861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5.0;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4631103"/>
            <a:ext cx="2458616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52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Modern C++ Allows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Automatic </a:t>
            </a:r>
            <a:r>
              <a:rPr lang="en-US" altLang="ko-KR" dirty="0"/>
              <a:t>Type Deduction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Keyword ‘</a:t>
            </a:r>
            <a:r>
              <a:rPr lang="en-US" altLang="ko-KR" dirty="0" err="1" smtClean="0"/>
              <a:t>decltype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err="1"/>
              <a:t>decltype</a:t>
            </a:r>
            <a:r>
              <a:rPr lang="en-US" altLang="ko-KR" dirty="0"/>
              <a:t>(entity)</a:t>
            </a:r>
            <a:endParaRPr lang="ko-KR" altLang="en-US" dirty="0"/>
          </a:p>
          <a:p>
            <a:pPr lvl="1"/>
            <a:r>
              <a:rPr lang="en-US" altLang="ko-KR" dirty="0" smtClean="0"/>
              <a:t>Inspects the declared type of an entity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96744" y="1700808"/>
            <a:ext cx="2790056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2;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b = 3;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a+b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c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a+b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(a*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a+b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*b);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d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220072" y="2762637"/>
            <a:ext cx="1090464" cy="398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66102" y="2988707"/>
            <a:ext cx="453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220072" y="2947798"/>
            <a:ext cx="1090464" cy="624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66102" y="3428614"/>
            <a:ext cx="453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9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11660" y="1052736"/>
            <a:ext cx="6120680" cy="3554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r>
              <a:rPr lang="en-US" altLang="ko-K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pUserMode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Value - 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&lt;&lt;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address : 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)&amp;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refUserMode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5;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UserMode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Value - 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&lt;&lt;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"| </a:t>
            </a:r>
            <a:r>
              <a:rPr lang="en-US" altLang="ko-KR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refUserMode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Value - 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refUserMode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1745" b="78394"/>
          <a:stretch/>
        </p:blipFill>
        <p:spPr>
          <a:xfrm>
            <a:off x="2343807" y="4941168"/>
            <a:ext cx="4456386" cy="13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Range Based For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for loop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 initialization, condition, increment or decrement)</a:t>
            </a:r>
          </a:p>
          <a:p>
            <a:pPr lvl="1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Range based for Loop</a:t>
            </a:r>
          </a:p>
          <a:p>
            <a:pPr lvl="1"/>
            <a:r>
              <a:rPr lang="en-US" altLang="ko-KR" dirty="0" smtClean="0"/>
              <a:t>for(declaration, expression)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51820" y="1772816"/>
            <a:ext cx="3240360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numList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{1,2,3,4,5};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&lt;5;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numList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951820" y="5189736"/>
            <a:ext cx="324036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numList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{1,2,3,4,5};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numList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51820" y="5189736"/>
            <a:ext cx="324036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numList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{1,2,3,4,5};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numList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01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Range Based For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Executes a for loop over a </a:t>
            </a:r>
            <a:r>
              <a:rPr lang="en-US" altLang="ko-KR" dirty="0" smtClean="0"/>
              <a:t>range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Limitation</a:t>
            </a:r>
          </a:p>
          <a:p>
            <a:pPr lvl="1"/>
            <a:r>
              <a:rPr lang="en-US" altLang="ko-KR" dirty="0" smtClean="0"/>
              <a:t>Can not customize</a:t>
            </a:r>
          </a:p>
          <a:p>
            <a:pPr lvl="2"/>
            <a:r>
              <a:rPr lang="en-US" altLang="ko-KR" dirty="0" smtClean="0"/>
              <a:t>Print only first 3 elements in array of size 5</a:t>
            </a:r>
          </a:p>
          <a:p>
            <a:pPr lvl="1"/>
            <a:r>
              <a:rPr lang="en-US" altLang="ko-KR" dirty="0" smtClean="0"/>
              <a:t>Forward loop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80112" y="307610"/>
            <a:ext cx="324036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numList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{1,2,3,4,5};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numList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460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73" y="987350"/>
            <a:ext cx="3744387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vector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NumberList.push_back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NumberList.push_back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NumberList.push_back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* 10 :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10;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987350"/>
            <a:ext cx="3744416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* 10 :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10;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6690" b="60648"/>
          <a:stretch/>
        </p:blipFill>
        <p:spPr>
          <a:xfrm>
            <a:off x="4770589" y="4365104"/>
            <a:ext cx="3880322" cy="23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a program </a:t>
            </a:r>
          </a:p>
          <a:p>
            <a:pPr lvl="1"/>
            <a:r>
              <a:rPr lang="en-US" altLang="ko-KR" dirty="0" smtClean="0"/>
              <a:t>Input</a:t>
            </a:r>
          </a:p>
          <a:p>
            <a:pPr lvl="2"/>
            <a:r>
              <a:rPr lang="en-US" altLang="ko-KR" dirty="0" smtClean="0"/>
              <a:t>Arbitrary number of integers (using while(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&gt;&gt;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))</a:t>
            </a:r>
          </a:p>
          <a:p>
            <a:pPr lvl="2"/>
            <a:r>
              <a:rPr lang="en-US" altLang="ko-KR" dirty="0" smtClean="0"/>
              <a:t>When “</a:t>
            </a:r>
            <a:r>
              <a:rPr lang="en-US" altLang="ko-KR" dirty="0" err="1" smtClean="0"/>
              <a:t>CTRL+d</a:t>
            </a:r>
            <a:r>
              <a:rPr lang="en-US" altLang="ko-KR" dirty="0" smtClean="0"/>
              <a:t>” is entered, finish input loop</a:t>
            </a:r>
            <a:endParaRPr lang="en-US" altLang="ko-KR" dirty="0"/>
          </a:p>
          <a:p>
            <a:pPr lvl="1"/>
            <a:r>
              <a:rPr lang="en-US" altLang="ko-KR" dirty="0"/>
              <a:t>Print out the numbers </a:t>
            </a:r>
            <a:r>
              <a:rPr lang="en-US" altLang="ko-KR" dirty="0" smtClean="0"/>
              <a:t>in </a:t>
            </a:r>
            <a:r>
              <a:rPr lang="en-US" altLang="ko-KR" dirty="0"/>
              <a:t>descending </a:t>
            </a:r>
            <a:r>
              <a:rPr lang="en-US" altLang="ko-KR" dirty="0" smtClean="0"/>
              <a:t>order</a:t>
            </a:r>
          </a:p>
          <a:p>
            <a:pPr lvl="1"/>
            <a:r>
              <a:rPr lang="en-US" altLang="ko-KR" dirty="0" smtClean="0"/>
              <a:t>Condition</a:t>
            </a:r>
          </a:p>
          <a:p>
            <a:pPr lvl="2"/>
            <a:r>
              <a:rPr lang="en-US" altLang="ko-KR" dirty="0" smtClean="0"/>
              <a:t>Using STL::vector</a:t>
            </a:r>
          </a:p>
          <a:p>
            <a:pPr lvl="2"/>
            <a:r>
              <a:rPr lang="en-US" altLang="ko-KR" dirty="0" smtClean="0"/>
              <a:t>Using auto keyword</a:t>
            </a:r>
          </a:p>
          <a:p>
            <a:pPr lvl="2"/>
            <a:r>
              <a:rPr lang="en-US" altLang="ko-KR" dirty="0" smtClean="0"/>
              <a:t>Using range-based for loop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82" r="64127" b="73464"/>
          <a:stretch/>
        </p:blipFill>
        <p:spPr>
          <a:xfrm>
            <a:off x="1043608" y="4005064"/>
            <a:ext cx="6693446" cy="26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Save source code file as your student number</a:t>
            </a:r>
          </a:p>
          <a:p>
            <a:pPr lvl="1"/>
            <a:r>
              <a:rPr kumimoji="1" lang="en-US" altLang="ko-KR" dirty="0" smtClean="0">
                <a:latin typeface="Consolas" panose="020B0609020204030204" pitchFamily="49" charset="0"/>
              </a:rPr>
              <a:t>2014-12345.cpp</a:t>
            </a:r>
          </a:p>
          <a:p>
            <a:pPr lvl="1"/>
            <a:r>
              <a:rPr kumimoji="1" lang="en-US" altLang="ko-KR" dirty="0"/>
              <a:t>Fork our repo, </a:t>
            </a:r>
            <a:r>
              <a:rPr kumimoji="1" lang="en-US" altLang="ko-KR" dirty="0">
                <a:hlinkClick r:id="rId2"/>
              </a:rPr>
              <a:t>https://</a:t>
            </a:r>
            <a:r>
              <a:rPr kumimoji="1" lang="en-US" altLang="ko-KR" dirty="0" smtClean="0">
                <a:hlinkClick r:id="rId2"/>
              </a:rPr>
              <a:t>github.com/handdgi/lab02_05.git</a:t>
            </a:r>
            <a:endParaRPr kumimoji="1" lang="en-US" altLang="ko-KR" dirty="0" smtClean="0"/>
          </a:p>
          <a:p>
            <a:pPr lvl="1"/>
            <a:r>
              <a:rPr lang="en-US" altLang="ko-KR" dirty="0" smtClean="0"/>
              <a:t>Commit and push to your forked repo</a:t>
            </a:r>
          </a:p>
          <a:p>
            <a:pPr lvl="1"/>
            <a:r>
              <a:rPr lang="en-US" altLang="ko-KR" dirty="0" smtClean="0"/>
              <a:t>Create pull request with message “student number”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82" r="64127" b="73464"/>
          <a:stretch/>
        </p:blipFill>
        <p:spPr>
          <a:xfrm>
            <a:off x="971600" y="4240107"/>
            <a:ext cx="554877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0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a program </a:t>
            </a:r>
          </a:p>
          <a:p>
            <a:pPr lvl="1"/>
            <a:r>
              <a:rPr lang="en-US" altLang="ko-KR" dirty="0" smtClean="0"/>
              <a:t>Input</a:t>
            </a:r>
          </a:p>
          <a:p>
            <a:pPr lvl="2"/>
            <a:r>
              <a:rPr lang="en-US" altLang="ko-KR" dirty="0" smtClean="0"/>
              <a:t>Arbitrary number of integers (using while(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&gt;&gt;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 != EOF)</a:t>
            </a:r>
          </a:p>
          <a:p>
            <a:pPr lvl="2"/>
            <a:r>
              <a:rPr lang="en-US" altLang="ko-KR" dirty="0" smtClean="0"/>
              <a:t>When “</a:t>
            </a:r>
            <a:r>
              <a:rPr lang="en-US" altLang="ko-KR" dirty="0" err="1" smtClean="0"/>
              <a:t>CTRL+d</a:t>
            </a:r>
            <a:r>
              <a:rPr lang="en-US" altLang="ko-KR" dirty="0" smtClean="0"/>
              <a:t>” is entered, finish input loop</a:t>
            </a:r>
            <a:endParaRPr lang="en-US" altLang="ko-KR" dirty="0"/>
          </a:p>
          <a:p>
            <a:pPr lvl="1"/>
            <a:r>
              <a:rPr lang="en-US" altLang="ko-KR" dirty="0"/>
              <a:t>Print out the numbers </a:t>
            </a:r>
            <a:r>
              <a:rPr lang="en-US" altLang="ko-KR" dirty="0" smtClean="0"/>
              <a:t>in </a:t>
            </a:r>
            <a:r>
              <a:rPr lang="en-US" altLang="ko-KR" dirty="0"/>
              <a:t>descending </a:t>
            </a:r>
            <a:r>
              <a:rPr lang="en-US" altLang="ko-KR" dirty="0" smtClean="0"/>
              <a:t>order</a:t>
            </a:r>
          </a:p>
          <a:p>
            <a:pPr lvl="1"/>
            <a:r>
              <a:rPr lang="en-US" altLang="ko-KR" dirty="0" smtClean="0"/>
              <a:t>Condition</a:t>
            </a:r>
          </a:p>
          <a:p>
            <a:pPr lvl="2"/>
            <a:r>
              <a:rPr lang="en-US" altLang="ko-KR" dirty="0" smtClean="0"/>
              <a:t>Using STL::vector</a:t>
            </a:r>
          </a:p>
          <a:p>
            <a:pPr lvl="2"/>
            <a:r>
              <a:rPr lang="en-US" altLang="ko-KR" dirty="0" smtClean="0"/>
              <a:t>Using auto keyword</a:t>
            </a:r>
          </a:p>
          <a:p>
            <a:pPr lvl="2"/>
            <a:r>
              <a:rPr lang="en-US" altLang="ko-KR" dirty="0" smtClean="0"/>
              <a:t>Using range-based for loop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82" r="64127" b="73464"/>
          <a:stretch/>
        </p:blipFill>
        <p:spPr>
          <a:xfrm>
            <a:off x="1043608" y="4005064"/>
            <a:ext cx="6693446" cy="26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What is modern C++?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New features in modern C++ which are covered in this class:</a:t>
            </a:r>
          </a:p>
          <a:p>
            <a:pPr lvl="1"/>
            <a:r>
              <a:rPr lang="en-US" altLang="ko-KR" sz="2200" b="1" dirty="0" err="1" smtClean="0"/>
              <a:t>nullptr</a:t>
            </a:r>
            <a:endParaRPr lang="en-US" altLang="ko-KR" sz="2200" b="1" dirty="0"/>
          </a:p>
          <a:p>
            <a:pPr lvl="1"/>
            <a:r>
              <a:rPr lang="en-US" altLang="ko-KR" sz="2200" b="1" dirty="0" smtClean="0"/>
              <a:t>Automatic Type Deduction</a:t>
            </a:r>
          </a:p>
          <a:p>
            <a:pPr lvl="1"/>
            <a:r>
              <a:rPr lang="en-US" altLang="ko-KR" sz="2200" b="1" dirty="0" smtClean="0"/>
              <a:t>Range based for loop</a:t>
            </a:r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532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History of C++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Developed by Bjarne </a:t>
            </a:r>
            <a:r>
              <a:rPr lang="en-US" altLang="ko-KR" dirty="0" err="1" smtClean="0"/>
              <a:t>Stroustrup</a:t>
            </a:r>
            <a:r>
              <a:rPr lang="en-US" altLang="ko-KR" dirty="0"/>
              <a:t> </a:t>
            </a:r>
            <a:r>
              <a:rPr lang="en-US" altLang="ko-KR" dirty="0" smtClean="0"/>
              <a:t>in 1985</a:t>
            </a:r>
          </a:p>
          <a:p>
            <a:pPr lvl="1"/>
            <a:r>
              <a:rPr lang="en-US" altLang="ko-KR" dirty="0" smtClean="0"/>
              <a:t>Extension of the C language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Standardized by ISO in 1998 (C++98)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836712"/>
            <a:ext cx="3027784" cy="2270838"/>
          </a:xfrm>
          <a:prstGeom prst="rect">
            <a:avLst/>
          </a:prstGeom>
        </p:spPr>
      </p:pic>
      <p:sp>
        <p:nvSpPr>
          <p:cNvPr id="6" name="AutoShape 2" descr="Image result for iso"/>
          <p:cNvSpPr>
            <a:spLocks noChangeAspect="1" noChangeArrowheads="1"/>
          </p:cNvSpPr>
          <p:nvPr/>
        </p:nvSpPr>
        <p:spPr bwMode="auto">
          <a:xfrm>
            <a:off x="-31750" y="-136525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08" y="3789040"/>
            <a:ext cx="3507023" cy="17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C++ Standard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99416" y="1915692"/>
            <a:ext cx="8145167" cy="3312368"/>
            <a:chOff x="499416" y="1915692"/>
            <a:chExt cx="8145167" cy="33123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6" y="1915692"/>
              <a:ext cx="8145167" cy="331236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459974" y="2697692"/>
              <a:ext cx="396552" cy="515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28408" y="1412776"/>
            <a:ext cx="3132024" cy="2088232"/>
            <a:chOff x="5328408" y="1412776"/>
            <a:chExt cx="3132024" cy="2088232"/>
          </a:xfrm>
        </p:grpSpPr>
        <p:sp>
          <p:nvSpPr>
            <p:cNvPr id="5" name="직사각형 4"/>
            <p:cNvSpPr/>
            <p:nvPr/>
          </p:nvSpPr>
          <p:spPr>
            <a:xfrm>
              <a:off x="5364088" y="1412776"/>
              <a:ext cx="3096344" cy="20882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8408" y="1412776"/>
              <a:ext cx="156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Modern C++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1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New Feature in Modern C++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 expression</a:t>
            </a:r>
          </a:p>
          <a:p>
            <a:r>
              <a:rPr lang="en-US" altLang="ko-KR" dirty="0" smtClean="0"/>
              <a:t>Automatic type deduction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‘</a:t>
            </a:r>
            <a:r>
              <a:rPr lang="en-US" altLang="ko-KR" dirty="0" err="1" smtClean="0"/>
              <a:t>decltype</a:t>
            </a:r>
            <a:r>
              <a:rPr lang="en-US" altLang="ko-KR" dirty="0" smtClean="0"/>
              <a:t>’</a:t>
            </a:r>
          </a:p>
          <a:p>
            <a:r>
              <a:rPr lang="en-US" altLang="ko-KR" dirty="0" smtClean="0"/>
              <a:t>Uniform initialization syntax</a:t>
            </a:r>
          </a:p>
          <a:p>
            <a:r>
              <a:rPr lang="en-US" altLang="ko-KR" dirty="0" smtClean="0"/>
              <a:t>Deleted and defaulted functions</a:t>
            </a:r>
          </a:p>
          <a:p>
            <a:r>
              <a:rPr lang="en-US" altLang="ko-KR" dirty="0" err="1" smtClean="0"/>
              <a:t>nullptr</a:t>
            </a:r>
            <a:endParaRPr lang="en-US" altLang="ko-KR" dirty="0" smtClean="0"/>
          </a:p>
          <a:p>
            <a:r>
              <a:rPr lang="en-US" altLang="ko-KR" dirty="0" smtClean="0"/>
              <a:t>Range-based for loop</a:t>
            </a:r>
          </a:p>
          <a:p>
            <a:r>
              <a:rPr lang="en-US" altLang="ko-KR" dirty="0" smtClean="0"/>
              <a:t>Strongly-typed </a:t>
            </a:r>
            <a:r>
              <a:rPr lang="en-US" altLang="ko-KR" dirty="0" err="1" smtClean="0"/>
              <a:t>enums</a:t>
            </a:r>
            <a:endParaRPr lang="en-US" altLang="ko-KR" dirty="0" smtClean="0"/>
          </a:p>
          <a:p>
            <a:r>
              <a:rPr lang="en-US" altLang="ko-KR" dirty="0" smtClean="0"/>
              <a:t>Smart pointers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1631661" y="3993075"/>
            <a:ext cx="60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…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4482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nullptr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0 or NULL when pointer is empty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 C++, type of NULL is ‘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When use NULL as parameter of function</a:t>
            </a:r>
          </a:p>
          <a:p>
            <a:pPr lvl="2"/>
            <a:r>
              <a:rPr lang="en-US" altLang="ko-KR" dirty="0" smtClean="0"/>
              <a:t>Function call of ‘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’ type of parameter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152" y="1124744"/>
            <a:ext cx="214198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char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char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*cp1 = 0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920134" y="2433865"/>
            <a:ext cx="271804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"char* 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char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f(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f(</a:t>
            </a:r>
            <a:r>
              <a:rPr lang="en-US" altLang="ko-KR" sz="12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f(0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350" t="35300" r="66031" b="55250"/>
          <a:stretch/>
        </p:blipFill>
        <p:spPr>
          <a:xfrm>
            <a:off x="1022427" y="4005064"/>
            <a:ext cx="433248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nullptr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nullptr</a:t>
            </a:r>
            <a:r>
              <a:rPr lang="en-US" altLang="ko-KR" dirty="0" smtClean="0"/>
              <a:t> instead of NULL or 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34372" y="1348029"/>
            <a:ext cx="2862064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"char* 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f(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f(0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7761" b="81007"/>
          <a:stretch/>
        </p:blipFill>
        <p:spPr>
          <a:xfrm>
            <a:off x="683568" y="3374551"/>
            <a:ext cx="3960440" cy="12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Automatic </a:t>
            </a:r>
            <a:r>
              <a:rPr lang="en-US" altLang="ko-KR" dirty="0" smtClean="0"/>
              <a:t>Type Deduction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4546848" cy="5143536"/>
          </a:xfrm>
        </p:spPr>
        <p:txBody>
          <a:bodyPr/>
          <a:lstStyle/>
          <a:p>
            <a:r>
              <a:rPr lang="en-US" altLang="ko-KR" dirty="0" smtClean="0"/>
              <a:t>In C++, you must specify the type of an object when you declare it.</a:t>
            </a:r>
          </a:p>
          <a:p>
            <a:pPr lvl="1"/>
            <a:r>
              <a:rPr lang="en-US" altLang="ko-KR" dirty="0" smtClean="0"/>
              <a:t>Static programming language</a:t>
            </a:r>
          </a:p>
          <a:p>
            <a:pPr lvl="1"/>
            <a:r>
              <a:rPr lang="en-US" altLang="ko-KR" dirty="0" smtClean="0"/>
              <a:t>Java, C#...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In dynamic programming language</a:t>
            </a:r>
          </a:p>
          <a:p>
            <a:pPr lvl="1"/>
            <a:r>
              <a:rPr lang="en-US" altLang="ko-KR" dirty="0" smtClean="0"/>
              <a:t>Type of variable is automatically deduced as the program is compiled.</a:t>
            </a:r>
          </a:p>
          <a:p>
            <a:pPr lvl="1"/>
            <a:r>
              <a:rPr lang="en-US" altLang="ko-KR" dirty="0" smtClean="0"/>
              <a:t>Python, JavaScript …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156176" y="1484784"/>
            <a:ext cx="2592288" cy="1015663"/>
            <a:chOff x="6156176" y="1484784"/>
            <a:chExt cx="2592288" cy="1015663"/>
          </a:xfrm>
        </p:grpSpPr>
        <p:sp>
          <p:nvSpPr>
            <p:cNvPr id="4" name="직사각형 3"/>
            <p:cNvSpPr/>
            <p:nvPr/>
          </p:nvSpPr>
          <p:spPr>
            <a:xfrm>
              <a:off x="6156176" y="1484784"/>
              <a:ext cx="2592288" cy="10156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r>
                <a:rPr lang="en-US" altLang="ko-KR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main(){</a:t>
              </a:r>
            </a:p>
            <a:p>
              <a:r>
                <a:rPr lang="en-US" altLang="ko-KR" sz="12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altLang="ko-KR" sz="1200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altLang="ko-KR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 = 1;</a:t>
              </a:r>
            </a:p>
            <a:p>
              <a:r>
                <a:rPr lang="en-US" altLang="ko-KR" sz="12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char</a:t>
              </a:r>
              <a:r>
                <a:rPr lang="en-US" altLang="ko-KR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 = </a:t>
              </a:r>
              <a:r>
                <a:rPr lang="en-US" altLang="ko-KR" sz="12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'a'</a:t>
              </a:r>
              <a:r>
                <a:rPr lang="en-US" altLang="ko-KR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double</a:t>
              </a:r>
              <a:r>
                <a:rPr lang="en-US" altLang="ko-KR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 = 0.1;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94118" y="1484784"/>
              <a:ext cx="6543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C++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56176" y="2852936"/>
            <a:ext cx="2592288" cy="646331"/>
            <a:chOff x="6156176" y="2852936"/>
            <a:chExt cx="2592288" cy="646331"/>
          </a:xfrm>
        </p:grpSpPr>
        <p:sp>
          <p:nvSpPr>
            <p:cNvPr id="5" name="직사각형 4"/>
            <p:cNvSpPr/>
            <p:nvPr/>
          </p:nvSpPr>
          <p:spPr>
            <a:xfrm>
              <a:off x="6156176" y="2852936"/>
              <a:ext cx="2592288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200" dirty="0" err="1">
                  <a:latin typeface="Consolas" panose="020B0609020204030204" pitchFamily="49" charset="0"/>
                </a:rPr>
                <a:t>x</a:t>
              </a:r>
              <a:r>
                <a:rPr lang="ko-KR" altLang="en-US" sz="1200" dirty="0">
                  <a:latin typeface="Consolas" panose="020B0609020204030204" pitchFamily="49" charset="0"/>
                </a:rPr>
                <a:t> = 34 - 23</a:t>
              </a:r>
            </a:p>
            <a:p>
              <a:r>
                <a:rPr lang="ko-KR" altLang="en-US" sz="1200" dirty="0" err="1">
                  <a:latin typeface="Consolas" panose="020B0609020204030204" pitchFamily="49" charset="0"/>
                </a:rPr>
                <a:t>y</a:t>
              </a:r>
              <a:r>
                <a:rPr lang="ko-KR" altLang="en-US" sz="1200" dirty="0">
                  <a:latin typeface="Consolas" panose="020B0609020204030204" pitchFamily="49" charset="0"/>
                </a:rPr>
                <a:t> = "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Hello</a:t>
              </a:r>
              <a:r>
                <a:rPr lang="ko-KR" altLang="en-US" sz="1200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ko-KR" altLang="en-US" sz="1200" dirty="0" err="1">
                  <a:latin typeface="Consolas" panose="020B0609020204030204" pitchFamily="49" charset="0"/>
                </a:rPr>
                <a:t>z</a:t>
              </a:r>
              <a:r>
                <a:rPr lang="ko-KR" altLang="en-US" sz="1200" dirty="0">
                  <a:latin typeface="Consolas" panose="020B0609020204030204" pitchFamily="49" charset="0"/>
                </a:rPr>
                <a:t> = </a:t>
              </a:r>
              <a:r>
                <a:rPr lang="ko-KR" altLang="en-US" sz="1200" dirty="0" smtClean="0">
                  <a:latin typeface="Consolas" panose="020B0609020204030204" pitchFamily="49" charset="0"/>
                </a:rPr>
                <a:t>3.45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3726" y="2852936"/>
              <a:ext cx="9147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Python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48217" y="3846622"/>
            <a:ext cx="2613173" cy="830997"/>
            <a:chOff x="6135291" y="4149080"/>
            <a:chExt cx="2613173" cy="830997"/>
          </a:xfrm>
        </p:grpSpPr>
        <p:sp>
          <p:nvSpPr>
            <p:cNvPr id="9" name="직사각형 8"/>
            <p:cNvSpPr/>
            <p:nvPr/>
          </p:nvSpPr>
          <p:spPr>
            <a:xfrm>
              <a:off x="6135291" y="4149080"/>
              <a:ext cx="2613173" cy="830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200" dirty="0" err="1">
                  <a:latin typeface="Consolas" panose="020B0609020204030204" pitchFamily="49" charset="0"/>
                </a:rPr>
                <a:t>x</a:t>
              </a:r>
              <a:r>
                <a:rPr lang="ko-KR" altLang="en-US" sz="1200" dirty="0">
                  <a:latin typeface="Consolas" panose="020B0609020204030204" pitchFamily="49" charset="0"/>
                </a:rPr>
                <a:t> = 34 - 23</a:t>
              </a:r>
            </a:p>
            <a:p>
              <a:r>
                <a:rPr lang="ko-KR" altLang="en-US" sz="1200" dirty="0" err="1">
                  <a:latin typeface="Consolas" panose="020B0609020204030204" pitchFamily="49" charset="0"/>
                </a:rPr>
                <a:t>print</a:t>
              </a:r>
              <a:r>
                <a:rPr lang="ko-KR" altLang="en-US" sz="1200" dirty="0">
                  <a:latin typeface="Consolas" panose="020B0609020204030204" pitchFamily="49" charset="0"/>
                </a:rPr>
                <a:t>(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x</a:t>
              </a:r>
              <a:r>
                <a:rPr lang="ko-KR" altLang="en-US" sz="12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ko-KR" altLang="en-US" sz="1200" dirty="0" err="1">
                  <a:latin typeface="Consolas" panose="020B0609020204030204" pitchFamily="49" charset="0"/>
                </a:rPr>
                <a:t>x</a:t>
              </a:r>
              <a:r>
                <a:rPr lang="ko-KR" altLang="en-US" sz="1200" dirty="0">
                  <a:latin typeface="Consolas" panose="020B0609020204030204" pitchFamily="49" charset="0"/>
                </a:rPr>
                <a:t> = "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Hello</a:t>
              </a:r>
              <a:r>
                <a:rPr lang="ko-KR" altLang="en-US" sz="1200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ko-KR" altLang="en-US" sz="1200" dirty="0" err="1">
                  <a:latin typeface="Consolas" panose="020B0609020204030204" pitchFamily="49" charset="0"/>
                </a:rPr>
                <a:t>print</a:t>
              </a:r>
              <a:r>
                <a:rPr lang="ko-KR" altLang="en-US" sz="1200" dirty="0">
                  <a:latin typeface="Consolas" panose="020B0609020204030204" pitchFamily="49" charset="0"/>
                </a:rPr>
                <a:t>(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x</a:t>
              </a:r>
              <a:r>
                <a:rPr lang="ko-KR" altLang="en-US" sz="12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33726" y="4149080"/>
              <a:ext cx="9147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Python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5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1183</Words>
  <Application>Microsoft Office PowerPoint</Application>
  <PresentationFormat>화면 슬라이드 쇼(4:3)</PresentationFormat>
  <Paragraphs>315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Consolas</vt:lpstr>
      <vt:lpstr>Tahoma</vt:lpstr>
      <vt:lpstr>Office 테마</vt:lpstr>
      <vt:lpstr>PowerPoint 프레젠테이션</vt:lpstr>
      <vt:lpstr>Mission</vt:lpstr>
      <vt:lpstr>Contents</vt:lpstr>
      <vt:lpstr>History of C++</vt:lpstr>
      <vt:lpstr>C++ Standard</vt:lpstr>
      <vt:lpstr>New Feature in Modern C++</vt:lpstr>
      <vt:lpstr>nullptr</vt:lpstr>
      <vt:lpstr>nullptr</vt:lpstr>
      <vt:lpstr>Automatic Type Deduction </vt:lpstr>
      <vt:lpstr>Modern C++ Allows  Automatic Type Deduction </vt:lpstr>
      <vt:lpstr>Modern C++ Allows  Automatic Type Deduction </vt:lpstr>
      <vt:lpstr>Modern C++ Allows  Automatic Type Deduction </vt:lpstr>
      <vt:lpstr>Practice</vt:lpstr>
      <vt:lpstr>Range Based For Loop</vt:lpstr>
      <vt:lpstr>Range Based For Loop</vt:lpstr>
      <vt:lpstr>Practice</vt:lpstr>
      <vt:lpstr>Mission</vt:lpstr>
      <vt:lpstr>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hslee</dc:creator>
  <cp:lastModifiedBy>한동훈</cp:lastModifiedBy>
  <cp:revision>341</cp:revision>
  <dcterms:created xsi:type="dcterms:W3CDTF">2010-03-04T09:36:38Z</dcterms:created>
  <dcterms:modified xsi:type="dcterms:W3CDTF">2018-04-09T01:53:52Z</dcterms:modified>
</cp:coreProperties>
</file>