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76A4DF-8A5A-4970-B20E-7D85DF2FDFB5}">
  <a:tblStyle styleId="{9676A4DF-8A5A-4970-B20E-7D85DF2FDF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1E65600-91D3-4FEF-8474-DE4658D1515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cf0a1fe5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cf0a1fe5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d2547a6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d2547a6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d2547a6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d2547a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b4e4674d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b4e4674d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that combines a runtime environment, software that is designed to run other software, and a programming domain specific language (DSL) that eases the writing of computational pipelines.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d2547a66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d2547a66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d2547a6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d2547a6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b4e4674d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b4e4674d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83d0bba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83d0bba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83d0bba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83d0bba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83d0bba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83d0bba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e4e711e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e4e711e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cdec5d0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2cdec5d0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83d0bba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83d0bba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cf0a1fe5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cf0a1fe5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cf0a1fe5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cf0a1fe5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talk the who, before the why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like us, bioinformatics takes time!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know plenty of brilliant experimentalists in my lab and time is certainly of the essence for them.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ca9698e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ca9698e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 is a continuing threat to national public health.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cf0a1fe5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cf0a1fe5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so than previous sections, we are aimed at </a:t>
            </a:r>
            <a:r>
              <a:rPr lang="en"/>
              <a:t>accessibility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an eyesore BUT we're not design majors and that is not necessarily our passion.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c07b9d2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ec07b9d2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has a lot of support, especially for webdev concepts. NextFlow </a:t>
            </a:r>
            <a:r>
              <a:rPr lang="en"/>
              <a:t>allows</a:t>
            </a:r>
            <a:r>
              <a:rPr lang="en"/>
              <a:t> for parallelization and is used at the CDC.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018b5c95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018b5c95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We'll all pitch in where we can as we navigate the Web Dev and front end implementation space.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c07b9d2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c07b9d2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ca9698e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2ca9698e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b5e7c52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b5e7c52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c07b9d2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c07b9d2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ff0b39cb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ff0b39cb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f0b39cb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f0b39c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b4e4674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b4e4674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 server is a collection of hardware and software that serves websites, meaning that it stores the contents of a website and delivers those contents to clients that ask for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https://www.nginx.com/resources/glossary/web-server/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b5e7c52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b5e7c52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cdec5d0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cdec5d0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dec5d0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dec5d0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cdec5d0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cdec5d0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cdec5d0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cdec5d0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nginx.com/resources/glossary/web-server/" TargetMode="External"/><Relationship Id="rId4" Type="http://schemas.openxmlformats.org/officeDocument/2006/relationships/hyperlink" Target="https://www.cloudflare.com/learning/ddos/glossary/hypertext-transfer-protocol-http/" TargetMode="External"/><Relationship Id="rId5" Type="http://schemas.openxmlformats.org/officeDocument/2006/relationships/hyperlink" Target="https://developer.mozilla.org/en-US/docs/Web/HTTP/Methods/POST" TargetMode="External"/><Relationship Id="rId6" Type="http://schemas.openxmlformats.org/officeDocument/2006/relationships/hyperlink" Target="https://www.nextflow.io/index.html" TargetMode="External"/><Relationship Id="rId7" Type="http://schemas.openxmlformats.org/officeDocument/2006/relationships/hyperlink" Target="https://mapiya.lcbio.pl/project/m1mIs4bxQWVV/" TargetMode="External"/><Relationship Id="rId8" Type="http://schemas.openxmlformats.org/officeDocument/2006/relationships/hyperlink" Target="https://bs-uploads.toptal.io/blackfish-uploads/uploaded_file/file/194520/image-1582751182464-4b9d62e62912bd777a7c647a8309df8b.p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loudflare.com/learning/ddos/glossary/hypertext-transfer-protocol-http/" TargetMode="External"/><Relationship Id="rId4" Type="http://schemas.openxmlformats.org/officeDocument/2006/relationships/hyperlink" Target="https://developer.mozilla.org/en-US/docs/Web/HTTP/Methods/POS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Webserver Planned Functionality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Andy Chea, Sandhya Govindarajan, Justin Patterson, Joel Vaz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0689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Analysing data involves a sequence of tasks, including gathering, cleaning, and processing data.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These sequence of tasks are called a workflow or a pipeline.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Different computing environments, such as a desktop or a compute cluster.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Python/bash implementation.</a:t>
            </a:r>
            <a:endParaRPr sz="1900"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management systems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9927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</a:t>
            </a:r>
            <a:r>
              <a:rPr lang="en"/>
              <a:t>oftware tools that are designed to help manage and automate complex sequences of tasks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Involves data processing and analysis.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Web servers, workflow management systems for running a web application, such as processing user requests, accessing databases, and generating output.</a:t>
            </a:r>
            <a:endParaRPr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72757" l="0" r="0" t="0"/>
          <a:stretch/>
        </p:blipFill>
        <p:spPr>
          <a:xfrm>
            <a:off x="1407275" y="571200"/>
            <a:ext cx="6329450" cy="7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697825" y="1214400"/>
            <a:ext cx="3648300" cy="3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1F2328"/>
                </a:solidFill>
                <a:highlight>
                  <a:srgbClr val="FFFFFF"/>
                </a:highlight>
              </a:rPr>
              <a:t>Enables the development of portable and reproducible workflows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1F2328"/>
                </a:solidFill>
                <a:highlight>
                  <a:srgbClr val="FFFFFF"/>
                </a:highlight>
              </a:rPr>
              <a:t>Framework is based on the dataflow programming model, simplifies writing parallel and distributed pipelines </a:t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Extends the Unix pipes model with a fluent Domain Specific Language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Allows to handle complex stream interactions easily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4">
            <a:alphaModFix/>
          </a:blip>
          <a:srcRect b="23434" l="25522" r="22006" t="26017"/>
          <a:stretch/>
        </p:blipFill>
        <p:spPr>
          <a:xfrm>
            <a:off x="4345975" y="1146275"/>
            <a:ext cx="4798027" cy="26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Comparison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4" name="Google Shape;224;p26"/>
          <p:cNvGraphicFramePr/>
          <p:nvPr/>
        </p:nvGraphicFramePr>
        <p:xfrm>
          <a:off x="883400" y="162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{9676A4DF-8A5A-4970-B20E-7D85DF2FDFB5}</a:tableStyleId>
              </a:tblPr>
              <a:tblGrid>
                <a:gridCol w="1338250"/>
                <a:gridCol w="2850575"/>
                <a:gridCol w="3050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nextflow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Snakemake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Language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DSL - Groovy-based language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DSL- Python-based language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 Handling 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Allows for custom data types &amp; advanced data manipulation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More built-in functionality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Portability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Built-in support for containerization through Docker and Singularity allows running pipelines on different systems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Built-in support for conda environments, help with managing software dependencies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Execution Model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Dataflow-based execution model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DAG-based (Directed Acyclic Graph)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8582721" y="4622936"/>
            <a:ext cx="514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10078" l="22481" r="33907" t="13222"/>
          <a:stretch/>
        </p:blipFill>
        <p:spPr>
          <a:xfrm>
            <a:off x="1220625" y="96898"/>
            <a:ext cx="4554245" cy="47932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7"/>
          <p:cNvCxnSpPr/>
          <p:nvPr/>
        </p:nvCxnSpPr>
        <p:spPr>
          <a:xfrm flipH="1" rot="10800000">
            <a:off x="2529357" y="178669"/>
            <a:ext cx="3394500" cy="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7"/>
          <p:cNvCxnSpPr/>
          <p:nvPr/>
        </p:nvCxnSpPr>
        <p:spPr>
          <a:xfrm flipH="1" rot="10800000">
            <a:off x="2529357" y="506275"/>
            <a:ext cx="3446100" cy="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7"/>
          <p:cNvCxnSpPr/>
          <p:nvPr/>
        </p:nvCxnSpPr>
        <p:spPr>
          <a:xfrm>
            <a:off x="3547339" y="3187411"/>
            <a:ext cx="2653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7"/>
          <p:cNvCxnSpPr/>
          <p:nvPr/>
        </p:nvCxnSpPr>
        <p:spPr>
          <a:xfrm>
            <a:off x="2762878" y="3757251"/>
            <a:ext cx="3762000" cy="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7"/>
          <p:cNvSpPr txBox="1"/>
          <p:nvPr/>
        </p:nvSpPr>
        <p:spPr>
          <a:xfrm>
            <a:off x="5981346" y="36950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Shebang declaration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267177" y="3007566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Pipeline parameters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8" name="Google Shape;238;p27"/>
          <p:cNvCxnSpPr/>
          <p:nvPr/>
        </p:nvCxnSpPr>
        <p:spPr>
          <a:xfrm flipH="1" rot="10800000">
            <a:off x="2529357" y="787631"/>
            <a:ext cx="35631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7"/>
          <p:cNvSpPr txBox="1"/>
          <p:nvPr/>
        </p:nvSpPr>
        <p:spPr>
          <a:xfrm>
            <a:off x="6019785" y="332043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Process definition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6092556" y="610142"/>
            <a:ext cx="242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input/output declaration blocks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6156087" y="1101007"/>
            <a:ext cx="60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Script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2" name="Google Shape;242;p27"/>
          <p:cNvCxnSpPr/>
          <p:nvPr/>
        </p:nvCxnSpPr>
        <p:spPr>
          <a:xfrm flipH="1" rot="10800000">
            <a:off x="1926012" y="1278786"/>
            <a:ext cx="41739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7"/>
          <p:cNvSpPr txBox="1"/>
          <p:nvPr/>
        </p:nvSpPr>
        <p:spPr>
          <a:xfrm>
            <a:off x="6705952" y="3578320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Executing process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Discussion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FLASK: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Extensible: Control over network architecture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Supports HTTPS and RESTful requests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Integrated unit testing and debugger included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Secure cookies available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Supports WSGI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to use?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Smaller project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Have varied database </a:t>
            </a:r>
            <a:r>
              <a:rPr lang="en"/>
              <a:t>support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Have flexibility to choose library and extension</a:t>
            </a:r>
            <a:endParaRPr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Have API support</a:t>
            </a:r>
            <a:endParaRPr sz="150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Create static websites, rapid prototypes, and RESTful web service</a:t>
            </a:r>
            <a:endParaRPr sz="150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Used to create simple implementation of NextFlow scripts </a:t>
            </a:r>
            <a:endParaRPr sz="1500"/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DJANGO:</a:t>
            </a:r>
            <a:endParaRPr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Written in Python- compatible with any platform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bundles robust user authentication systems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Supports formats such as JSON, HTML, XML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to use?</a:t>
            </a:r>
            <a:endParaRPr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Large projects 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built-in features and gain access support to speed up development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 secure projects that require authorization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Possible scale up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web applications with API backends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Used to create complex implementation of NextFlow scripts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Shiny: </a:t>
            </a:r>
            <a:endParaRPr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Interactive widgets: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sliders, dropdown menus, checkboxes, and text boxes.</a:t>
            </a:r>
            <a:endParaRPr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Reactive expressions: : Dynamic visualizations </a:t>
            </a:r>
            <a:endParaRPr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Layout options: control the overall appearance and organization of your application</a:t>
            </a:r>
            <a:endParaRPr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Deployment options: hosting it on a Shiny server or deploying it as a standalone HTML file to share application with others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to use?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Working with 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Applications that don’t need general purpose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frameworks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Looking to create quick interactive frameworks for R code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Dash:</a:t>
            </a:r>
            <a:endParaRPr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highlight>
                  <a:srgbClr val="FFFFFF"/>
                </a:highlight>
              </a:rPr>
              <a:t>Built on top of Plotly.js, React, and Flask</a:t>
            </a:r>
            <a:endParaRPr>
              <a:highlight>
                <a:srgbClr val="FFFFFF"/>
              </a:highlight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modern UI elements like dropdowns, sliders and graphs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96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Written in python, so NO HTML or JavaScript is necessary.</a:t>
            </a:r>
            <a:endParaRPr/>
          </a:p>
          <a:p>
            <a:pPr indent="-31496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Reactive components: components update automatically in response to user changes</a:t>
            </a:r>
            <a:endParaRPr/>
          </a:p>
          <a:p>
            <a:pPr indent="-31496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Plotting and visualization libraries</a:t>
            </a:r>
            <a:endParaRPr/>
          </a:p>
          <a:p>
            <a:pPr indent="-31496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Customizable layout</a:t>
            </a:r>
            <a:endParaRPr/>
          </a:p>
          <a:p>
            <a:pPr indent="-31496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Integration with other Python frameworks</a:t>
            </a:r>
            <a:endParaRPr/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26300"/>
            <a:ext cx="70389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Background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NginX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Workflow Languages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Web Frameworks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Server</a:t>
            </a:r>
            <a:r>
              <a:rPr lang="en" sz="1600"/>
              <a:t> </a:t>
            </a:r>
            <a:r>
              <a:rPr lang="en"/>
              <a:t>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Inputs/Outputs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Proposed Pipeline</a:t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idx="4294967295" type="title"/>
          </p:nvPr>
        </p:nvSpPr>
        <p:spPr>
          <a:xfrm>
            <a:off x="334200" y="0"/>
            <a:ext cx="8687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Example of a Bioinformatics Web Server Built Using Dash</a:t>
            </a:r>
            <a:endParaRPr sz="2320"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401"/>
            <a:ext cx="9144000" cy="433569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 txBox="1"/>
          <p:nvPr/>
        </p:nvSpPr>
        <p:spPr>
          <a:xfrm>
            <a:off x="784550" y="4804800"/>
            <a:ext cx="682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https://mapiya.lcbio.pl/project/m1mIs4bxQWVV/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18772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Frameworks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708975" y="4319600"/>
            <a:ext cx="7553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the comparison, we need a robust, scalable, lightweight implementation for our NextFlow scripts that is easy to get started with. Thus we will proceed with flask for web implementation</a:t>
            </a:r>
            <a:endParaRPr/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7" name="Google Shape;287;p33"/>
          <p:cNvGraphicFramePr/>
          <p:nvPr/>
        </p:nvGraphicFramePr>
        <p:xfrm>
          <a:off x="305450" y="83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{91E65600-91D3-4FEF-8474-DE4658D1515C}</a:tableStyleId>
              </a:tblPr>
              <a:tblGrid>
                <a:gridCol w="942400"/>
                <a:gridCol w="1788675"/>
                <a:gridCol w="2250225"/>
                <a:gridCol w="1730950"/>
                <a:gridCol w="1692475"/>
              </a:tblGrid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Feature</a:t>
                      </a:r>
                      <a:endParaRPr b="1"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Django</a:t>
                      </a:r>
                      <a:endParaRPr b="1"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Flask</a:t>
                      </a:r>
                      <a:endParaRPr b="1"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Dash</a:t>
                      </a:r>
                      <a:endParaRPr b="1"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Shiny</a:t>
                      </a:r>
                      <a:endParaRPr b="1"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Language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Python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Python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Python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Main Use Case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Full-featured web applications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Lightweight web applications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Data visualization applications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Data visualization applications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Ease of Use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Requires more setup and configuration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Easy to get started with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Easy to get started with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Easy to get started with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Learning Curve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Moderate to high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Low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Low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Moderate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Scalability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Highly scalable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Scalable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Scalable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Less scalable than others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Database Support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Built-in ORM (Object-Relational Mapping)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SQLAlchemy or other ORM can be used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built-in database support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use R's database interfaces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Visualization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built-in visualization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built-in visualization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Built-in Plotly visualization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Built-in ggplot2 visualization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Reactive Programming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built-in support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built-in support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Built-in reactive programming using callback functions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Built-in reactive programming using reactive expressions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Deployment Options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be deployed to cloud platforms such as Heroku and AWS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be deployed to cloud platforms such as Heroku and AWS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be deployed to cloud platforms such as Heroku and AWS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be deployed to cloud platforms such as Heroku and AWS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Server</a:t>
            </a:r>
            <a:endParaRPr/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309550" y="1445350"/>
            <a:ext cx="48768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Wet lab biologists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Working in public health and have access to more pathogenic isolates than they can handle.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Strong-willed but weak in bioinformatics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Don't necessarily have the time to stress about all the computational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Set of raw FASTQ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Output: Functionally annotated viral genome, with a focus on AMR genes.</a:t>
            </a: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350" y="1490775"/>
            <a:ext cx="3652849" cy="201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Purpose</a:t>
            </a:r>
            <a:endParaRPr/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298850" y="1368875"/>
            <a:ext cx="54681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server seeks to assemble user input FASTQ files and predict genes towards the ultimate goal of extracting the AMR sequences present in the user's bacterial isolates.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AMR development is a constant threat in public health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Provides information on the pathogen's environment and evolution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Stretch goals of heat-shock/cold-shock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combines the efforts of Groups 1-3, and will hopefully streamline the processes we've learned over the whole semester into one accessible pipeline.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Abstract steps as much as possible to avoid overwhelming users.</a:t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675" y="1012100"/>
            <a:ext cx="3072250" cy="251090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 txBox="1"/>
          <p:nvPr/>
        </p:nvSpPr>
        <p:spPr>
          <a:xfrm>
            <a:off x="6999225" y="3609625"/>
            <a:ext cx="190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Lato"/>
                <a:ea typeface="Lato"/>
                <a:cs typeface="Lato"/>
                <a:sym typeface="Lato"/>
              </a:rPr>
              <a:t>CDC Antibiotic Threats Report, 2019</a:t>
            </a:r>
            <a:endParaRPr i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</a:t>
            </a:r>
            <a:endParaRPr/>
          </a:p>
        </p:txBody>
      </p:sp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562225" y="1093875"/>
            <a:ext cx="4176000" cy="3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</a:t>
            </a:r>
            <a:r>
              <a:rPr lang="en"/>
              <a:t> UX will focus on function first!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 an upload box for a set of raw FASTQ files and an email input.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Generate a list of checkboxes that allows the user to ask specifically for outputs of Assembly, Prediction, and Annotation.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can stop the pipeline at whatever step they need.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results directly to email.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Provide a link to our GitHub and documentation for if they would like to run the combined pipeline operations locally.</a:t>
            </a:r>
            <a:endParaRPr/>
          </a:p>
        </p:txBody>
      </p:sp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775" y="1376363"/>
            <a:ext cx="37147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Implementation and Goal</a:t>
            </a:r>
            <a:endParaRPr/>
          </a:p>
        </p:txBody>
      </p:sp>
      <p:sp>
        <p:nvSpPr>
          <p:cNvPr id="324" name="Google Shape;324;p38"/>
          <p:cNvSpPr txBox="1"/>
          <p:nvPr>
            <p:ph idx="1" type="body"/>
          </p:nvPr>
        </p:nvSpPr>
        <p:spPr>
          <a:xfrm>
            <a:off x="928875" y="1530175"/>
            <a:ext cx="51231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End: Python Flask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Flask-Mail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 End: NextFlow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NextFlow launcher package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 DELIVERABLES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Fully </a:t>
            </a:r>
            <a:r>
              <a:rPr lang="en"/>
              <a:t>functional</a:t>
            </a:r>
            <a:r>
              <a:rPr lang="en"/>
              <a:t> predictive web server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Documentation for all processes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Explanatory flowchart for end user</a:t>
            </a:r>
            <a:endParaRPr/>
          </a:p>
        </p:txBody>
      </p:sp>
      <p:sp>
        <p:nvSpPr>
          <p:cNvPr id="325" name="Google Shape;32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ork Delegation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1297500" y="1567550"/>
            <a:ext cx="7504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Andy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HTML/CSS and Flask implementation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Sandhya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Translation of ASSEMBLY to Nextflow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Justin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Nextflow troubleshooting and translation of GENE PREDICTION to Nextflow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Joel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Translation of ANNOTATION to Nextflow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Everyone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Slides and documentation</a:t>
            </a:r>
            <a:endParaRPr sz="1500"/>
          </a:p>
        </p:txBody>
      </p:sp>
      <p:sp>
        <p:nvSpPr>
          <p:cNvPr id="332" name="Google Shape;33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a Web Server?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https://www.nginx.com/resources/glossary/web-server/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HTTP?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https://www.cloudflare.com/learning/ddos/glossary/hypertext-transfer-protocol-http/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POST.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https://developer.mozilla.org/en-US/docs/Web/HTTP/Methods/POST</a:t>
            </a:r>
            <a:endParaRPr sz="1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Nextflow.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https://www.nextflow.io/index.html</a:t>
            </a:r>
            <a:endParaRPr sz="1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Mapiya.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https://mapiya.lcbio.pl/project/m1mIs4bxQWVV/</a:t>
            </a:r>
            <a:endParaRPr sz="1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Nginx.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https://bs-uploads.toptal.io/blackfish-uploads/uploaded_file/file/194520/image-1582751182464-4b9d62e62912bd777a7c647a8309df8b.png</a:t>
            </a:r>
            <a:endParaRPr sz="1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t/>
            </a:r>
            <a:endParaRPr sz="1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823850" y="2053000"/>
            <a:ext cx="5197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45" name="Google Shape;34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Servers</a:t>
            </a:r>
            <a:endParaRPr/>
          </a:p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 Logistics</a:t>
            </a:r>
            <a:endParaRPr/>
          </a:p>
        </p:txBody>
      </p:sp>
      <p:sp>
        <p:nvSpPr>
          <p:cNvPr id="351" name="Google Shape;351;p42"/>
          <p:cNvSpPr txBox="1"/>
          <p:nvPr>
            <p:ph idx="1" type="body"/>
          </p:nvPr>
        </p:nvSpPr>
        <p:spPr>
          <a:xfrm>
            <a:off x="1297500" y="1058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Each   group   will   give   a   series   presentations   and   laboratories/demos.     </a:t>
            </a:r>
            <a:r>
              <a:rPr b="1" lang="en" sz="1210"/>
              <a:t>Group</a:t>
            </a:r>
            <a:r>
              <a:rPr lang="en" sz="1210"/>
              <a:t> 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10"/>
              <a:t>presentations and labs/demos will be judged by the depth of analysis presented, the </a:t>
            </a:r>
            <a:endParaRPr b="1"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10"/>
              <a:t>clarity of presentation, the utility of the exercises, the appropriateness and justification of  </a:t>
            </a:r>
            <a:endParaRPr b="1"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10"/>
              <a:t>the choices made, the validity and robustness of the results and the thoroughness of the  </a:t>
            </a:r>
            <a:endParaRPr b="1"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10"/>
              <a:t>documentation.</a:t>
            </a:r>
            <a:r>
              <a:rPr lang="en" sz="1210"/>
              <a:t>     In   addition   to   presentations,   results   and   documentation   should   be  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presented on  the class Wiki  site. All  student code and analysis contributions must be  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shared   and   documented   on   Github   –  https://github.gatech.edu   /comgenomics2023   . 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Specific   requirements   for   the   presentations   will   be   provided   during   class   sessions.  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Contributions of each individual student to the overall group effort must be meticulously  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210"/>
              <a:t>detailed and documented</a:t>
            </a:r>
            <a:endParaRPr sz="1210"/>
          </a:p>
        </p:txBody>
      </p:sp>
      <p:sp>
        <p:nvSpPr>
          <p:cNvPr id="352" name="Google Shape;35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9162"/>
            <a:ext cx="9143999" cy="3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first lecture:</a:t>
            </a:r>
            <a:endParaRPr/>
          </a:p>
        </p:txBody>
      </p:sp>
      <p:sp>
        <p:nvSpPr>
          <p:cNvPr id="366" name="Google Shape;366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838"/>
            <a:ext cx="9144000" cy="312922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server?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87" y="970800"/>
            <a:ext cx="5582126" cy="34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1247550" y="4774200"/>
            <a:ext cx="713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4595D"/>
                </a:solidFill>
                <a:highlight>
                  <a:srgbClr val="F8F9FA"/>
                </a:highlight>
              </a:rPr>
              <a:t>David Vignoni.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https://en.wikipedia.org/wiki/Web_server#/media/File:Client-server-model.svg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“The Hypertext Transfer Protocol (HTTP) is the foundation of the World Wide Web” (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cloudflare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HTTP is the standard way for web servers to communicate with clients.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Important methods: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n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: Used to retrieve data from the server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POST</a:t>
            </a:r>
            <a:r>
              <a:rPr lang="en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: Used to send data to the server (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mozilla</a:t>
            </a:r>
            <a:r>
              <a:rPr lang="en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endParaRPr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801" y="1070825"/>
            <a:ext cx="7480538" cy="3748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642350" y="4819800"/>
            <a:ext cx="682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https://bs-uploads.toptal.io/blackfish-uploads/uploaded_file/file/194520/image-1582751182464-4b9d62e62912bd777a7c647a8309df8b.png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Web Servers for Bacterial Epidemiology</a:t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9325"/>
            <a:ext cx="8839201" cy="2865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900"/>
            <a:ext cx="9144002" cy="36301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1578600" y="3986800"/>
            <a:ext cx="682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Con: requires samples to be uploaded to the NCBI.</a:t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