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oel Va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87D4FD-02D5-41ED-AAA3-1CE57E6A7F75}">
  <a:tblStyle styleId="{C087D4FD-02D5-41ED-AAA3-1CE57E6A7F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9AA446-9E27-4D50-A4FD-0688CADCA9C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Montserrat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55" Type="http://schemas.openxmlformats.org/officeDocument/2006/relationships/font" Target="fonts/Lato-italic.fntdata"/><Relationship Id="rId10" Type="http://schemas.openxmlformats.org/officeDocument/2006/relationships/slide" Target="slides/slide3.xml"/><Relationship Id="rId54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La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5T01:59:27.448">
    <p:pos x="6000" y="0"/>
    <p:text>Sandhya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2547a6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d2547a6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d2547a6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d2547a6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b4e4674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b4e4674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83d0bba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83d0bba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83d0bba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83d0bba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83d0bba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83d0bba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83d0bba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83d0bba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962a9c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962a9c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cdec5d0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cdec5d0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9933ba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9933ba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e4e711e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e4e711e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30bfcc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30bfcc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9933ba6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9933ba6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9933ba6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9933ba6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9933ba6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39933ba6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9933ba6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39933ba6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39933ba6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39933ba6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9933ba6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9933ba6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9933ba6f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39933ba6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e5c0dc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e5c0dc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a9698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a9698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741b2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9741b2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cf0a1fe5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2cf0a1fe5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ca9698e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ca9698e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 is a continuing threat to national public health.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c07b9d2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c07b9d2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has a lot of support, especially for webdev concepts. NextFlow </a:t>
            </a:r>
            <a:r>
              <a:rPr lang="en"/>
              <a:t>allows</a:t>
            </a:r>
            <a:r>
              <a:rPr lang="en"/>
              <a:t> for parallelization and is used at the CDC.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018b5c95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018b5c95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all pitch in where we can as we navigate the Web Dev and front end implementation space.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c07b9d2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c07b9d2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c07b9d2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c07b9d2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f0b39cb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ff0b39c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f0b39c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f0b39c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8cacd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98cacd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962a9c1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962a9c1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9741b20e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9741b20e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d2547a6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d2547a6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d2547a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d2547a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b4e4674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b4e4674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that combines a runtime environment, software that is designed to run other software, and a programming domain specific language (DSL) that eases the writing of computational pipelines.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 sz="13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nginx.com/resources/glossary/web-server/" TargetMode="External"/><Relationship Id="rId4" Type="http://schemas.openxmlformats.org/officeDocument/2006/relationships/hyperlink" Target="https://www.cloudflare.com/learning/ddos/glossary/hypertext-transfer-protocol-http/" TargetMode="External"/><Relationship Id="rId5" Type="http://schemas.openxmlformats.org/officeDocument/2006/relationships/hyperlink" Target="https://developer.mozilla.org/en-US/docs/Web/HTTP/Methods/POST" TargetMode="External"/><Relationship Id="rId6" Type="http://schemas.openxmlformats.org/officeDocument/2006/relationships/hyperlink" Target="https://www.nextflow.io/index.html" TargetMode="External"/><Relationship Id="rId7" Type="http://schemas.openxmlformats.org/officeDocument/2006/relationships/hyperlink" Target="https://mapiya.lcbio.pl/project/m1mIs4bxQWVV/" TargetMode="External"/><Relationship Id="rId8" Type="http://schemas.openxmlformats.org/officeDocument/2006/relationships/hyperlink" Target="https://bs-uploads.toptal.io/blackfish-uploads/uploaded_file/file/194520/image-1582751182464-4b9d62e62912bd777a7c647a8309df8b.p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Webserver Results and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51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10"/>
              <a:t>Team 3</a:t>
            </a:r>
            <a:endParaRPr sz="151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10"/>
              <a:t>Andy Chea, Sandhya Govindarajan, Justin Patterson, Joel Vaz</a:t>
            </a:r>
            <a:endParaRPr sz="15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Comparison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883400" y="162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{C087D4FD-02D5-41ED-AAA3-1CE57E6A7F75}</a:tableStyleId>
              </a:tblPr>
              <a:tblGrid>
                <a:gridCol w="1338250"/>
                <a:gridCol w="2850575"/>
                <a:gridCol w="3050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nextflow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Snakemake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Language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DSL - Groovy-based language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DSL- Python-based language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Handling 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Allows for custom data types &amp; advanced data manipulation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More built-in functionality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Portability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Built-in support for containerization through Docker and Singularity allows running pipelines on different systems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Built-in support for conda environments, help with managing software dependencies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Execution Model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Dataflow-based execution model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DAG-based (Directed Acyclic Graph)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582721" y="4622936"/>
            <a:ext cx="514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10078" l="22481" r="33907" t="13222"/>
          <a:stretch/>
        </p:blipFill>
        <p:spPr>
          <a:xfrm>
            <a:off x="1220625" y="96898"/>
            <a:ext cx="4554245" cy="4793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3"/>
          <p:cNvCxnSpPr/>
          <p:nvPr/>
        </p:nvCxnSpPr>
        <p:spPr>
          <a:xfrm flipH="1" rot="10800000">
            <a:off x="2529357" y="178669"/>
            <a:ext cx="33945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3"/>
          <p:cNvCxnSpPr/>
          <p:nvPr/>
        </p:nvCxnSpPr>
        <p:spPr>
          <a:xfrm flipH="1" rot="10800000">
            <a:off x="2529357" y="506275"/>
            <a:ext cx="34461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/>
          <p:nvPr/>
        </p:nvCxnSpPr>
        <p:spPr>
          <a:xfrm>
            <a:off x="3547339" y="3187411"/>
            <a:ext cx="2653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2762878" y="3757251"/>
            <a:ext cx="3762000" cy="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3"/>
          <p:cNvSpPr txBox="1"/>
          <p:nvPr/>
        </p:nvSpPr>
        <p:spPr>
          <a:xfrm>
            <a:off x="5981346" y="36950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Shebang declaration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267177" y="3007566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Pipeline parameters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3"/>
          <p:cNvCxnSpPr/>
          <p:nvPr/>
        </p:nvCxnSpPr>
        <p:spPr>
          <a:xfrm flipH="1" rot="10800000">
            <a:off x="2529357" y="787631"/>
            <a:ext cx="3563100" cy="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3"/>
          <p:cNvSpPr txBox="1"/>
          <p:nvPr/>
        </p:nvSpPr>
        <p:spPr>
          <a:xfrm>
            <a:off x="6019785" y="332043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Process definition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6092556" y="610142"/>
            <a:ext cx="242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input/output declaration blocks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156087" y="1101007"/>
            <a:ext cx="60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Script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1926012" y="1278786"/>
            <a:ext cx="41739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6705952" y="3578320"/>
            <a:ext cx="18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Executing process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FLASK: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Extensible: Control over network architecture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HTTPS and RESTful requests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Integrated unit testing and debugger included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Secure cookies available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WSGI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to use?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Smaller project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Have varied database </a:t>
            </a:r>
            <a:r>
              <a:rPr lang="en"/>
              <a:t>support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Have flexibility to choose library and extension</a:t>
            </a:r>
            <a:endParaRPr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Have API support</a:t>
            </a:r>
            <a:endParaRPr sz="15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Create static websites, rapid prototypes, and RESTful web service</a:t>
            </a:r>
            <a:endParaRPr sz="150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Used to create simple implementation of NextFlow scripts </a:t>
            </a:r>
            <a:endParaRPr sz="1500"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DJANGO:</a:t>
            </a:r>
            <a:endParaRPr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Written in Python- compatible with any platform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bundles robust user authentication systems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formats such as JSON, HTML, 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to use?</a:t>
            </a:r>
            <a:endParaRPr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Large projects 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built-in features and gain access support to speed up development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 secure projects that require authorization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Possible scale up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web applications with API backends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to create complex implementation of NextFlow scripts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Shiny: </a:t>
            </a:r>
            <a:endParaRPr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Interactive widgets: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sliders, dropdown menus, checkboxes, and text boxes.</a:t>
            </a:r>
            <a:endParaRPr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Reactive expressions: : Dynamic visualizations </a:t>
            </a:r>
            <a:endParaRPr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Layout options: control the overall appearance and organization of your application</a:t>
            </a:r>
            <a:endParaRPr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 options: hosting it on a Shiny server or deploying it as a standalone HTML file to share application with others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to use?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Working with 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 that don’t need general purpose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Looking to create quick interactive frameworks for R code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Dash:</a:t>
            </a:r>
            <a:endParaRPr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FFFF"/>
                </a:highlight>
              </a:rPr>
              <a:t>Built on top of Plotly.js, React, and Flask</a:t>
            </a:r>
            <a:endParaRPr>
              <a:highlight>
                <a:srgbClr val="FFFFFF"/>
              </a:highlight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modern UI elements like dropdowns, sliders and graphs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Written in python, so NO HTML or JavaScript is necessary.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Reactive components: components update automatically in response to user changes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Plotting and visualization libraries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Customizable layout</a:t>
            </a:r>
            <a:endParaRPr/>
          </a:p>
          <a:p>
            <a:pPr indent="-314960" lvl="0" marL="4572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Integration with other Python frameworks</a:t>
            </a:r>
            <a:endParaRPr/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187722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Frameworks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708975" y="4319600"/>
            <a:ext cx="7553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the comparison, we need a robust, scalable, lightweight implementation for our NextFlow scripts that is easy to get started with. Thus we will proceed with flask for web implementation</a:t>
            </a:r>
            <a:endParaRPr/>
          </a:p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0" name="Google Shape;260;p28"/>
          <p:cNvGraphicFramePr/>
          <p:nvPr/>
        </p:nvGraphicFramePr>
        <p:xfrm>
          <a:off x="305450" y="8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{D19AA446-9E27-4D50-A4FD-0688CADCA9C3}</a:tableStyleId>
              </a:tblPr>
              <a:tblGrid>
                <a:gridCol w="942400"/>
                <a:gridCol w="1788675"/>
                <a:gridCol w="2250225"/>
                <a:gridCol w="1730950"/>
                <a:gridCol w="1692475"/>
              </a:tblGrid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Feature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Django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Flask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Dash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Shiny</a:t>
                      </a:r>
                      <a:endParaRPr b="1"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Language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Python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Python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Python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Main Use Case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Full-featured web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Lightweight web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 visualization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 visualization applications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Ease of Use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Requires more setup and configuration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Easy to get started with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Easy to get started with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Easy to get started with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Learning Curve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Moderate to high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Low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Low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Moderate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Scalability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Highly scalable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Scalable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Scalable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Less scalable than others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Database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ORM (Object-Relational Mapping)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SQLAlchemy or other ORM can be used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database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use R's database interfaces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Plotly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ggplot2 visualization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Reactive Programming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built-in support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reactive programming using callback functions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Built-in reactive programming using reactive expressions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Deployment Options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Can be deployed to cloud platforms such as Heroku and AWS</a:t>
                      </a:r>
                      <a:endParaRPr sz="800"/>
                    </a:p>
                  </a:txBody>
                  <a:tcPr marT="28575" marB="28575" marR="85725" marL="85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297500" y="1150525"/>
            <a:ext cx="70389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r>
              <a:rPr b="1" lang="en"/>
              <a:t> faced with Flask: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html and css </a:t>
            </a:r>
            <a:r>
              <a:rPr lang="en"/>
              <a:t>knowledge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Widgets require more more implementation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Flask spread over  separate files for logic and front-end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Streamlit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asier for beginners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Simple and intuitive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Fast prototyping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Sharing and deployment</a:t>
            </a:r>
            <a:endParaRPr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idx="4294967295" type="title"/>
          </p:nvPr>
        </p:nvSpPr>
        <p:spPr>
          <a:xfrm>
            <a:off x="334200" y="0"/>
            <a:ext cx="8687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Example of a Bioinformatics Web Server Built Using Dash</a:t>
            </a:r>
            <a:endParaRPr sz="2320"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1401"/>
            <a:ext cx="9144000" cy="4335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784550" y="4804800"/>
            <a:ext cx="682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https://mapiya.lcbio.pl/project/m1mIs4bxQWVV/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75" y="180975"/>
            <a:ext cx="2857500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574" y="1358300"/>
            <a:ext cx="4966175" cy="6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37550" y="692275"/>
            <a:ext cx="75990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Objective - Users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</a:t>
            </a:r>
            <a:r>
              <a:rPr lang="en"/>
              <a:t>erver</a:t>
            </a:r>
            <a:r>
              <a:rPr lang="en" sz="1600"/>
              <a:t> </a:t>
            </a:r>
            <a:r>
              <a:rPr lang="en"/>
              <a:t>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Inputs/Outputs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Final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Nextflow and Streamlit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Pipeline Results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Server 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Flowchart</a:t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1008100" y="1572575"/>
            <a:ext cx="1354500" cy="1201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input: Raw, paired Illumina reads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2779950" y="1572575"/>
            <a:ext cx="1354500" cy="1201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Assembly: fastp, Skesa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4551800" y="1572575"/>
            <a:ext cx="1354500" cy="1201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Prediction: Prodigal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6323650" y="1572575"/>
            <a:ext cx="1467000" cy="1201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Annotation: AMRFinderPlus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2779950" y="3181450"/>
            <a:ext cx="1354500" cy="1201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Assembled genomes .fa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4551800" y="3181450"/>
            <a:ext cx="1354500" cy="1201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.faa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6323650" y="3181450"/>
            <a:ext cx="1354500" cy="1201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.tsv</a:t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2454400" y="2020725"/>
            <a:ext cx="2493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4218475" y="2020725"/>
            <a:ext cx="2493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5990325" y="2020725"/>
            <a:ext cx="2493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 rot="5400000">
            <a:off x="3332550" y="2819950"/>
            <a:ext cx="2493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 rot="5400000">
            <a:off x="5104400" y="2819963"/>
            <a:ext cx="2493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 rot="5400000">
            <a:off x="6876250" y="2819963"/>
            <a:ext cx="2493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433"/>
            <a:ext cx="9144000" cy="374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075"/>
            <a:ext cx="9143999" cy="391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386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2900"/>
            <a:ext cx="9144001" cy="364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075"/>
            <a:ext cx="9143999" cy="491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8538"/>
            <a:ext cx="9144000" cy="394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 Finder Results</a:t>
            </a:r>
            <a:endParaRPr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ribosomal protection protein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fosfomycin resistance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quaternary ammonium compound efflux SMR transporter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DEMO</a:t>
            </a:r>
            <a:endParaRPr/>
          </a:p>
        </p:txBody>
      </p:sp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823850" y="2053000"/>
            <a:ext cx="5197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6" name="Google Shape;35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03300" y="1572575"/>
            <a:ext cx="13545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WHAT</a:t>
            </a:r>
            <a:endParaRPr sz="1900">
              <a:solidFill>
                <a:schemeClr val="lt1"/>
              </a:solidFill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 flipH="1" rot="10800000">
            <a:off x="2591200" y="2018525"/>
            <a:ext cx="20247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5"/>
          <p:cNvSpPr/>
          <p:nvPr/>
        </p:nvSpPr>
        <p:spPr>
          <a:xfrm>
            <a:off x="5196700" y="1570325"/>
            <a:ext cx="32997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Web-server → raw FastQ to functional annotation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675450" y="2695450"/>
            <a:ext cx="13545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WHO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168850" y="2693200"/>
            <a:ext cx="32997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For biologists, </a:t>
            </a:r>
            <a:r>
              <a:rPr lang="en" sz="1900">
                <a:solidFill>
                  <a:schemeClr val="lt1"/>
                </a:solidFill>
              </a:rPr>
              <a:t>access</a:t>
            </a:r>
            <a:r>
              <a:rPr lang="en" sz="1900">
                <a:solidFill>
                  <a:schemeClr val="lt1"/>
                </a:solidFill>
              </a:rPr>
              <a:t> to </a:t>
            </a:r>
            <a:r>
              <a:rPr lang="en" sz="1900">
                <a:solidFill>
                  <a:schemeClr val="lt1"/>
                </a:solidFill>
              </a:rPr>
              <a:t>preliminary</a:t>
            </a:r>
            <a:r>
              <a:rPr lang="en" sz="1900">
                <a:solidFill>
                  <a:schemeClr val="lt1"/>
                </a:solidFill>
              </a:rPr>
              <a:t> results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675450" y="3820575"/>
            <a:ext cx="13545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WHY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5168850" y="3818325"/>
            <a:ext cx="3299700" cy="914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Ease of use; simple functionality</a:t>
            </a:r>
            <a:endParaRPr sz="1900">
              <a:solidFill>
                <a:schemeClr val="lt1"/>
              </a:solidFill>
            </a:endParaRPr>
          </a:p>
        </p:txBody>
      </p:sp>
      <p:cxnSp>
        <p:nvCxnSpPr>
          <p:cNvPr id="156" name="Google Shape;156;p15"/>
          <p:cNvCxnSpPr/>
          <p:nvPr/>
        </p:nvCxnSpPr>
        <p:spPr>
          <a:xfrm flipH="1" rot="10800000">
            <a:off x="2547300" y="3144700"/>
            <a:ext cx="20247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/>
          <p:nvPr/>
        </p:nvCxnSpPr>
        <p:spPr>
          <a:xfrm flipH="1" rot="10800000">
            <a:off x="2499125" y="4270875"/>
            <a:ext cx="20247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Server</a:t>
            </a:r>
            <a:endParaRPr/>
          </a:p>
        </p:txBody>
      </p:sp>
      <p:sp>
        <p:nvSpPr>
          <p:cNvPr id="362" name="Google Shape;3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Purpose</a:t>
            </a:r>
            <a:endParaRPr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298850" y="1368875"/>
            <a:ext cx="54681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server seeks to assemble user input FASTQ files and predict genes towards the ultimate goal of extracting the AMR sequences present in the user's bacterial isolates.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AMR development is a constant threat in public health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Provides information on the pathogen's environment and evolution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Stretch goals of heat-shock/cold-shock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combines the efforts of Groups 1-3, and will hopefully streamline the processes we've learned over the whole semester into one accessible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Abstract steps as much as possible to avoid overwhelming users.</a:t>
            </a:r>
            <a:endParaRPr/>
          </a:p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675" y="1012100"/>
            <a:ext cx="3072250" cy="2510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 txBox="1"/>
          <p:nvPr/>
        </p:nvSpPr>
        <p:spPr>
          <a:xfrm>
            <a:off x="6999225" y="3609625"/>
            <a:ext cx="190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Lato"/>
                <a:ea typeface="Lato"/>
                <a:cs typeface="Lato"/>
                <a:sym typeface="Lato"/>
              </a:rPr>
              <a:t>CDC Antibiotic Threats Report, 2019</a:t>
            </a:r>
            <a:endParaRPr i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Implementation and Goal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928875" y="1530175"/>
            <a:ext cx="51231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 Python Flask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Flask-Mail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 End: NextFlow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NextFlow launcher 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DELIVERABLES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Fully </a:t>
            </a:r>
            <a:r>
              <a:rPr lang="en"/>
              <a:t>functional</a:t>
            </a:r>
            <a:r>
              <a:rPr lang="en"/>
              <a:t> predictive web server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Documentation for all processes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Explanatory flowchart for end user</a:t>
            </a:r>
            <a:endParaRPr/>
          </a:p>
        </p:txBody>
      </p:sp>
      <p:sp>
        <p:nvSpPr>
          <p:cNvPr id="378" name="Google Shape;37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 Delegation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1297500" y="1567550"/>
            <a:ext cx="7504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HTML/CSS and Flask implementation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Sandhya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Translation of ASSEMBLY to Nextflow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Justin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Nextflow troubleshooting and translation of GENE PREDICTION to Nextflow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Translation of ANNOTATION to Nextflow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Everyone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Slides and documentation</a:t>
            </a:r>
            <a:endParaRPr sz="1500"/>
          </a:p>
        </p:txBody>
      </p:sp>
      <p:sp>
        <p:nvSpPr>
          <p:cNvPr id="385" name="Google Shape;38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a Web Server?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https://www.nginx.com/resources/glossary/web-server/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HTTP?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https://www.cloudflare.com/learning/ddos/glossary/hypertext-transfer-protocol-http/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https://developer.mozilla.org/en-US/docs/Web/HTTP/Methods/POST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Nextflow.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https://www.nextflow.io/index.html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Mapiya.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https://mapiya.lcbio.pl/project/m1mIs4bxQWVV/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Nginx.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https://bs-uploads.toptal.io/blackfish-uploads/uploaded_file/file/194520/image-1582751182464-4b9d62e62912bd777a7c647a8309df8b.png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AutoNum type="arabicPeriod"/>
            </a:pPr>
            <a:r>
              <a:t/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 Logistics</a:t>
            </a:r>
            <a:endParaRPr/>
          </a:p>
        </p:txBody>
      </p:sp>
      <p:sp>
        <p:nvSpPr>
          <p:cNvPr id="398" name="Google Shape;398;p47"/>
          <p:cNvSpPr txBox="1"/>
          <p:nvPr>
            <p:ph idx="1" type="body"/>
          </p:nvPr>
        </p:nvSpPr>
        <p:spPr>
          <a:xfrm>
            <a:off x="1297500" y="1058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Each   group   will   give   a   series   presentations   and   laboratories/demos.     </a:t>
            </a:r>
            <a:r>
              <a:rPr b="1" lang="en" sz="1210"/>
              <a:t>Group</a:t>
            </a:r>
            <a:r>
              <a:rPr lang="en" sz="1210"/>
              <a:t>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presentations and labs/demos will be judged by the depth of analysis presented, the </a:t>
            </a:r>
            <a:endParaRPr b="1"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clarity of presentation, the utility of the exercises, the appropriateness and justification of  </a:t>
            </a:r>
            <a:endParaRPr b="1"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the choices made, the validity and robustness of the results and the thoroughness of the  </a:t>
            </a:r>
            <a:endParaRPr b="1"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documentation.</a:t>
            </a:r>
            <a:r>
              <a:rPr lang="en" sz="1210"/>
              <a:t>     In   addition   to   presentations,   results   and   documentation   should   be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presented on  the class Wiki  site. All  student code and analysis contributions must be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shared   and   documented   on   Github   –  https://github.gatech.edu   /comgenomics2023   .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Specific   requirements   for   the   presentations   will   be   provided   during   class   sessions.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10"/>
              <a:t>Contributions of each individual student to the overall group effort must be meticulously  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10"/>
              <a:t>detailed and documented</a:t>
            </a:r>
            <a:endParaRPr sz="1210"/>
          </a:p>
        </p:txBody>
      </p:sp>
      <p:sp>
        <p:nvSpPr>
          <p:cNvPr id="399" name="Google Shape;39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9162"/>
            <a:ext cx="9143999" cy="3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first lecture:</a:t>
            </a:r>
            <a:endParaRPr/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838"/>
            <a:ext cx="9144000" cy="3129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came up with…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052550" y="2363325"/>
            <a:ext cx="7038900" cy="9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>
                <a:solidFill>
                  <a:schemeClr val="lt1"/>
                </a:solidFill>
                <a:highlight>
                  <a:schemeClr val="lt2"/>
                </a:highlight>
              </a:rPr>
              <a:t>BacBuster Isolate Analyzer!</a:t>
            </a:r>
            <a:endParaRPr sz="44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352900" y="1561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Genome assembly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Input as raw FastQ (.fq, .fq.gz)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Quality control - fastp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Assembly - skesa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Gene prediction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Prodigal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Functional annotation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AMRFinderPlus</a:t>
            </a:r>
            <a:endParaRPr sz="1900"/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068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Analysing data involves a sequence of tasks, including gathering, cleaning, and processing data.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These sequence of tasks are called a workflow or a pipeline.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Different computing environments, such as a desktop or a compute cluster.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Python/bash implementation.</a:t>
            </a:r>
            <a:endParaRPr sz="1900"/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management systems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9927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</a:t>
            </a:r>
            <a:r>
              <a:rPr lang="en"/>
              <a:t>oftware tools that are designed to help manage and automate complex sequences of tasks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Involves data processing and analysis.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Web servers, workflow management systems for running a web application, such as processing user requests, accessing databases, and generating output.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72757" l="0" r="0" t="0"/>
          <a:stretch/>
        </p:blipFill>
        <p:spPr>
          <a:xfrm>
            <a:off x="1407275" y="571200"/>
            <a:ext cx="6329450" cy="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697825" y="1214400"/>
            <a:ext cx="36483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Enables the development of portable and reproducible workflows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F2328"/>
                </a:solidFill>
                <a:highlight>
                  <a:srgbClr val="FFFFFF"/>
                </a:highlight>
              </a:rPr>
              <a:t>Framework is based on the dataflow programming model, simplifies writing parallel and distributed pipelines 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Extends the Unix pipes model with a fluent Domain Specific Language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Allows to handle complex stream interactions easily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b="23434" l="25522" r="22006" t="26017"/>
          <a:stretch/>
        </p:blipFill>
        <p:spPr>
          <a:xfrm>
            <a:off x="4345975" y="1146275"/>
            <a:ext cx="4798027" cy="26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