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BCC1B2-612E-4252-812F-E78F1B7653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C52A72C-A085-4B40-8757-7E81945D31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B2E8C22-A930-484D-8F95-AC437A05B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BE4E1-044A-42B0-919D-E64ACFB457D8}" type="datetimeFigureOut">
              <a:rPr lang="ru-RU" smtClean="0"/>
              <a:t>13.12.2023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3A5556B-399D-42B1-828D-77AA644C41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0BCE524-D676-4C2E-9F88-7EB632B09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259C5-8F7D-4EB8-B748-8EB656F069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12576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55B912-D273-4D37-94B5-068AE8638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1AE1784-35FB-4965-A1F7-8D49531BB4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0978589-000D-43CD-BFA7-BAEC615C4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BE4E1-044A-42B0-919D-E64ACFB457D8}" type="datetimeFigureOut">
              <a:rPr lang="ru-RU" smtClean="0"/>
              <a:t>13.12.2023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611EA10-E89E-4FDB-B751-B7FEE0429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13A101F-90BD-4E6C-B410-1763FF6EE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259C5-8F7D-4EB8-B748-8EB656F069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6730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FA02B482-CA85-4774-B698-BF0BB5393B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963D9FC-7E29-4E39-9441-BE47184734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DA5B746-1F1D-4BB9-A36E-49A2DD570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BE4E1-044A-42B0-919D-E64ACFB457D8}" type="datetimeFigureOut">
              <a:rPr lang="ru-RU" smtClean="0"/>
              <a:t>13.12.2023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557E817-C73F-477F-8292-9A07A62F5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1D66BD1-A094-4F0D-BFEF-96633D4D5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259C5-8F7D-4EB8-B748-8EB656F069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45755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DC74EA-B454-4BBE-949E-61426D771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9EDE523-6D1E-4688-8678-C1D61776FF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2FB896D-100B-4EFC-AC8B-75B992733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BE4E1-044A-42B0-919D-E64ACFB457D8}" type="datetimeFigureOut">
              <a:rPr lang="ru-RU" smtClean="0"/>
              <a:t>13.12.2023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ABCAD3B-B15F-4A9C-AA13-2D4BBC2BB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C7443AB-4296-40B3-9033-256BE92AC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259C5-8F7D-4EB8-B748-8EB656F069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7159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A9E97A4-A549-4AE8-85BC-DE41B0FCBF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6794833-053A-48F2-81EA-C53174144C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1089A25-E15B-4925-BD20-EDB860D6A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BE4E1-044A-42B0-919D-E64ACFB457D8}" type="datetimeFigureOut">
              <a:rPr lang="ru-RU" smtClean="0"/>
              <a:t>13.12.2023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78A4D37-11B4-4695-969D-51F872ECA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0A0F2A4-EF17-413F-B61C-64301AF6A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259C5-8F7D-4EB8-B748-8EB656F069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1661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59179E-5B20-4417-8028-85E77A9A1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3958715-86E2-4192-A396-0CEE4E27AE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E2AFE97-11E6-4C77-A620-FCF0086134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BD7CC3A-DFCB-4ED3-9020-E4DFB60D7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BE4E1-044A-42B0-919D-E64ACFB457D8}" type="datetimeFigureOut">
              <a:rPr lang="ru-RU" smtClean="0"/>
              <a:t>13.12.2023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6C23AC5-FC42-416B-BBDC-A7319F8BA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CF857FF-7E7B-486E-9A9D-A72AD5062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259C5-8F7D-4EB8-B748-8EB656F069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70194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6DBEF8-E263-4FEC-AC1C-946405FE3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1C51876-6898-4ED4-AB8B-B8D64A42E6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9E13473-8506-46E8-8AA0-31DEA6D3E4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7392FA21-2E16-446D-AE7D-650872D45C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35ECEE7A-C059-4230-AAFB-301A03063C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8F4A3128-B350-4973-9E18-D467032CD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BE4E1-044A-42B0-919D-E64ACFB457D8}" type="datetimeFigureOut">
              <a:rPr lang="ru-RU" smtClean="0"/>
              <a:t>13.12.2023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3E6DC775-685E-4752-AD96-2A178AD3E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2DBCA06E-7EAB-40BD-9541-E29BC14C4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259C5-8F7D-4EB8-B748-8EB656F069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68766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A1B907D-03BD-4DD5-BAB2-E8DD4D44D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FCA21F4F-35BD-4064-8B04-89C4A59EF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BE4E1-044A-42B0-919D-E64ACFB457D8}" type="datetimeFigureOut">
              <a:rPr lang="ru-RU" smtClean="0"/>
              <a:t>13.12.2023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93E385C4-DA87-4DAA-82CC-10C3AF202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294D8D4-A59A-4E74-9AEC-3BAD5AE51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259C5-8F7D-4EB8-B748-8EB656F069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1219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D0A9939C-E352-46C1-ABC1-410E192861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BE4E1-044A-42B0-919D-E64ACFB457D8}" type="datetimeFigureOut">
              <a:rPr lang="ru-RU" smtClean="0"/>
              <a:t>13.12.2023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1DBD7CC5-C982-47EB-9367-7778655D6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D086A10-7B57-4D06-A080-931566050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259C5-8F7D-4EB8-B748-8EB656F069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77823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31717E5-35D7-4B14-B401-33CCA17EF1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A5FF3AF-C1C7-4D60-BEDE-77DC0C6B79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6631B33-3576-449E-8AD4-40DE07E2BA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24EC707-91E9-4FD8-BADE-FB4E6464DC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BE4E1-044A-42B0-919D-E64ACFB457D8}" type="datetimeFigureOut">
              <a:rPr lang="ru-RU" smtClean="0"/>
              <a:t>13.12.2023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021C465-57B1-4C17-A5E9-0503A8883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A7FAE54-7C89-45E9-A0A5-C315EC23F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259C5-8F7D-4EB8-B748-8EB656F069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23186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2EDB44-0528-42CA-909F-4C8D204FB5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D7DC75EC-FC4B-4909-A086-B342530BF6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F1DF0A2-F9AC-4A3C-91DC-F994CB7AAD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F1B0C6C-7F4F-40C4-BAF9-4F0DCF2F2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BE4E1-044A-42B0-919D-E64ACFB457D8}" type="datetimeFigureOut">
              <a:rPr lang="ru-RU" smtClean="0"/>
              <a:t>13.12.2023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6B37E8A-E431-4816-BC8E-A9610D8C4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5E311F8-3453-410E-B89A-DF46ABEED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259C5-8F7D-4EB8-B748-8EB656F069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76384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3BA0E03-A912-4F21-B9EF-4293FB4190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842B3F1-E66C-4A61-9D4E-5E0EB70077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9A53A6D-BE8D-4990-A6E1-30B1E85CE0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CBE4E1-044A-42B0-919D-E64ACFB457D8}" type="datetimeFigureOut">
              <a:rPr lang="ru-RU" smtClean="0"/>
              <a:t>13.12.2023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8BF1775-D1C3-49D4-A3D4-EA6BA8A7CB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69BA0D0-1AC3-4D7E-8FC5-69450643EF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5259C5-8F7D-4EB8-B748-8EB656F069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61236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531ADD-7504-4A61-B473-DC44F2DEAA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07669" y="989815"/>
            <a:ext cx="7051251" cy="2912882"/>
          </a:xfrm>
        </p:spPr>
        <p:txBody>
          <a:bodyPr/>
          <a:lstStyle/>
          <a:p>
            <a:r>
              <a:rPr lang="ru-RU" dirty="0"/>
              <a:t>Индивидуальное задание №3</a:t>
            </a:r>
            <a:r>
              <a:rPr lang="en-US" dirty="0"/>
              <a:t>:</a:t>
            </a:r>
            <a:br>
              <a:rPr lang="en-US" dirty="0"/>
            </a:br>
            <a:r>
              <a:rPr lang="ru-RU" dirty="0"/>
              <a:t>Хвост Синицы</a:t>
            </a:r>
          </a:p>
        </p:txBody>
      </p:sp>
      <p:pic>
        <p:nvPicPr>
          <p:cNvPr id="4" name="Image 0">
            <a:extLst>
              <a:ext uri="{FF2B5EF4-FFF2-40B4-BE49-F238E27FC236}">
                <a16:creationId xmlns:a16="http://schemas.microsoft.com/office/drawing/2014/main" id="{FFD421A6-646A-4FE5-B685-48166CDBDF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714"/>
            <a:ext cx="4569524" cy="685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15963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FC1DF7-5261-4881-A4B1-E528442ED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2D81548-2788-4CC9-828C-87689EC97B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Скопировать код </a:t>
            </a:r>
            <a:r>
              <a:rPr lang="ru-RU" dirty="0" err="1"/>
              <a:t>нейронки</a:t>
            </a:r>
            <a:r>
              <a:rPr lang="ru-RU" dirty="0"/>
              <a:t> с сайта </a:t>
            </a:r>
            <a:r>
              <a:rPr lang="ru-RU" dirty="0" err="1"/>
              <a:t>Кероса</a:t>
            </a:r>
            <a:endParaRPr lang="ru-RU" dirty="0"/>
          </a:p>
          <a:p>
            <a:r>
              <a:rPr lang="ru-RU" dirty="0"/>
              <a:t>Взять новый </a:t>
            </a:r>
            <a:r>
              <a:rPr lang="ru-RU" dirty="0" err="1"/>
              <a:t>датасет</a:t>
            </a:r>
            <a:r>
              <a:rPr lang="ru-RU" dirty="0"/>
              <a:t> с </a:t>
            </a:r>
            <a:r>
              <a:rPr lang="ru-RU" dirty="0" err="1"/>
              <a:t>результами</a:t>
            </a:r>
            <a:r>
              <a:rPr lang="ru-RU" dirty="0"/>
              <a:t> компьютерной томографии головного мозга с наличием и отсутствием признаков внутричерепного кровоизлияния и подготовить его для </a:t>
            </a:r>
            <a:r>
              <a:rPr lang="ru-RU" dirty="0" err="1"/>
              <a:t>нейронки</a:t>
            </a:r>
            <a:endParaRPr lang="ru-RU" dirty="0"/>
          </a:p>
          <a:p>
            <a:r>
              <a:rPr lang="ru-RU" dirty="0"/>
              <a:t>Прогнать </a:t>
            </a:r>
            <a:r>
              <a:rPr lang="ru-RU" dirty="0" err="1"/>
              <a:t>датасет</a:t>
            </a:r>
            <a:r>
              <a:rPr lang="ru-RU" dirty="0"/>
              <a:t>, измерить результаты</a:t>
            </a:r>
          </a:p>
          <a:p>
            <a:r>
              <a:rPr lang="ru-RU" dirty="0"/>
              <a:t>Улучшить каким-то образом нейронную модель так, чтобы результат был лучше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896077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D9B84C-800E-4BDD-8DD5-C9D32DA80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Модель: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2205E4C-7075-4A8A-B56F-BA06106743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1260" y="1027906"/>
            <a:ext cx="6262540" cy="539249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BFD30F1-CD54-4CA0-89DB-C4BD8BC37E73}"/>
              </a:ext>
            </a:extLst>
          </p:cNvPr>
          <p:cNvSpPr txBox="1"/>
          <p:nvPr/>
        </p:nvSpPr>
        <p:spPr>
          <a:xfrm>
            <a:off x="0" y="1690688"/>
            <a:ext cx="509126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-На вход подаются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воксельный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параллепипед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, размерами 128х128х64 – снимок МРТ</a:t>
            </a:r>
          </a:p>
          <a:p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-Три последовательных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свёрточных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слоя с последующим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пуллингом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для уменьшения количества параметров</a:t>
            </a:r>
          </a:p>
          <a:p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-Один полно-связный слой</a:t>
            </a:r>
          </a:p>
          <a:p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n-US" sz="2000" b="0" i="0" dirty="0">
                <a:solidFill>
                  <a:srgbClr val="1F1F1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Dropout</a:t>
            </a:r>
            <a:r>
              <a:rPr lang="ru-RU" sz="2000" b="0" i="0" dirty="0">
                <a:solidFill>
                  <a:srgbClr val="1F1F1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>
                <a:solidFill>
                  <a:srgbClr val="1F1F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для выявления важных параметров</a:t>
            </a:r>
          </a:p>
          <a:p>
            <a:endParaRPr lang="ru-RU" sz="2000" dirty="0">
              <a:solidFill>
                <a:srgbClr val="1F1F1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2000" dirty="0">
                <a:solidFill>
                  <a:srgbClr val="1F1F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-Выходной один нейрон, где 1 – есть кровоизлияние, 0 – нет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24230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4C81B12-1CD7-44C0-99AB-773AE8414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Датасет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E5D87B5-AFDD-44CF-9D58-80F9E6882C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095196"/>
            <a:ext cx="5241303" cy="369649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09DD3F0-EEF6-42A7-9EFC-37AE4FA34916}"/>
              </a:ext>
            </a:extLst>
          </p:cNvPr>
          <p:cNvSpPr txBox="1"/>
          <p:nvPr/>
        </p:nvSpPr>
        <p:spPr>
          <a:xfrm>
            <a:off x="6855495" y="2709438"/>
            <a:ext cx="51631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ru-RU" b="0" i="0" dirty="0">
                <a:solidFill>
                  <a:srgbClr val="191919"/>
                </a:solidFill>
                <a:effectLst/>
                <a:latin typeface="-apple-system"/>
              </a:rPr>
              <a:t>Расширение файла NII используется для формата данных NIFTI-1, который используется для целей </a:t>
            </a:r>
            <a:r>
              <a:rPr lang="ru-RU" b="0" i="0" dirty="0" err="1">
                <a:solidFill>
                  <a:srgbClr val="191919"/>
                </a:solidFill>
                <a:effectLst/>
                <a:latin typeface="-apple-system"/>
              </a:rPr>
              <a:t>нейровизуализации</a:t>
            </a:r>
            <a:r>
              <a:rPr lang="ru-RU" b="0" i="0" dirty="0">
                <a:solidFill>
                  <a:srgbClr val="191919"/>
                </a:solidFill>
                <a:effectLst/>
                <a:latin typeface="-apple-system"/>
              </a:rPr>
              <a:t>.</a:t>
            </a:r>
          </a:p>
          <a:p>
            <a:endParaRPr lang="ru-RU" dirty="0"/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12EF34AB-B4CF-4917-A6F6-AF3C9C6D79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5495" y="3629320"/>
            <a:ext cx="5336505" cy="3162374"/>
          </a:xfrm>
          <a:prstGeom prst="rect">
            <a:avLst/>
          </a:prstGeom>
        </p:spPr>
      </p:pic>
      <p:sp>
        <p:nvSpPr>
          <p:cNvPr id="14" name="Стрелка: вправо 13">
            <a:extLst>
              <a:ext uri="{FF2B5EF4-FFF2-40B4-BE49-F238E27FC236}">
                <a16:creationId xmlns:a16="http://schemas.microsoft.com/office/drawing/2014/main" id="{0BD61DC2-6439-4633-B0FA-7AE49368D144}"/>
              </a:ext>
            </a:extLst>
          </p:cNvPr>
          <p:cNvSpPr/>
          <p:nvPr/>
        </p:nvSpPr>
        <p:spPr>
          <a:xfrm>
            <a:off x="5476973" y="4223208"/>
            <a:ext cx="1150070" cy="8672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12301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C999405-50B9-4765-839A-DCD9939D0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Результаты обучения базовой модели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9F98DAC-2994-4D1B-A77F-33D09F724D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159" y="3333914"/>
            <a:ext cx="5614148" cy="1520890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8BD39A13-F8AA-40D6-A061-B35D8D9909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0307" y="4333523"/>
            <a:ext cx="6401693" cy="2524477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4373AF31-2458-4404-9E34-94C50C48C7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828098"/>
            <a:ext cx="6001588" cy="250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69189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2F72776-CE5D-4E97-9731-AC0E1DCC7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Спасение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DABB25DD-E768-42E4-9B3F-014EB691F0B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9528" y="1825625"/>
            <a:ext cx="9572943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08726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32B5D2-4D83-4C5C-AB2B-8DF53B23AE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03049" y="445789"/>
            <a:ext cx="3356727" cy="1325563"/>
          </a:xfrm>
        </p:spPr>
        <p:txBody>
          <a:bodyPr/>
          <a:lstStyle/>
          <a:p>
            <a:r>
              <a:rPr lang="ru-RU" dirty="0"/>
              <a:t>Попытки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4483332-C9AD-4C33-B809-F001B1CF7F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0746" y="-18854"/>
            <a:ext cx="3981253" cy="313317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D0177BB-FE4C-4092-9CC8-29891F61AC96}"/>
              </a:ext>
            </a:extLst>
          </p:cNvPr>
          <p:cNvSpPr txBox="1"/>
          <p:nvPr/>
        </p:nvSpPr>
        <p:spPr>
          <a:xfrm>
            <a:off x="8446415" y="3209687"/>
            <a:ext cx="45845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effectLst/>
                <a:latin typeface="Consolas" panose="020B0609020204030204" pitchFamily="49" charset="0"/>
              </a:rPr>
              <a:t>Accuracy: 0.7333333333333333 Precision: 0.7692307692307693 Recall: 0.6666666666666666</a:t>
            </a:r>
            <a:endParaRPr lang="ru-R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60BA005-141A-459C-BF8C-0BD692C871D2}"/>
              </a:ext>
            </a:extLst>
          </p:cNvPr>
          <p:cNvSpPr txBox="1"/>
          <p:nvPr/>
        </p:nvSpPr>
        <p:spPr>
          <a:xfrm>
            <a:off x="3544478" y="5627802"/>
            <a:ext cx="1040093" cy="4524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229A929-2CD3-482F-BE1E-989B8EA684A5}"/>
              </a:ext>
            </a:extLst>
          </p:cNvPr>
          <p:cNvSpPr txBox="1"/>
          <p:nvPr/>
        </p:nvSpPr>
        <p:spPr>
          <a:xfrm>
            <a:off x="4142760" y="5854045"/>
            <a:ext cx="43036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effectLst/>
                <a:latin typeface="Consolas" panose="020B0609020204030204" pitchFamily="49" charset="0"/>
              </a:rPr>
              <a:t>Accuracy: 0.6833333333333333 Precision: 0.7037037037037037 Recall: 0.6333333333333333</a:t>
            </a:r>
            <a:endParaRPr lang="ru-RU" dirty="0"/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B4529F09-E97B-4BB2-9AEB-6DA664D4D0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18854"/>
            <a:ext cx="5059270" cy="319805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6E2CAA13-5E58-4575-9E60-9B0B1746790D}"/>
              </a:ext>
            </a:extLst>
          </p:cNvPr>
          <p:cNvSpPr txBox="1"/>
          <p:nvPr/>
        </p:nvSpPr>
        <p:spPr>
          <a:xfrm>
            <a:off x="-1" y="3297677"/>
            <a:ext cx="48540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effectLst/>
                <a:latin typeface="Consolas" panose="020B0609020204030204" pitchFamily="49" charset="0"/>
              </a:rPr>
              <a:t>Accuracy: 0.7 </a:t>
            </a:r>
            <a:endParaRPr lang="ru-RU" b="0" i="0" dirty="0">
              <a:effectLst/>
              <a:latin typeface="Consolas" panose="020B0609020204030204" pitchFamily="49" charset="0"/>
            </a:endParaRPr>
          </a:p>
          <a:p>
            <a:r>
              <a:rPr lang="en-US" b="0" i="0" dirty="0">
                <a:effectLst/>
                <a:latin typeface="Consolas" panose="020B0609020204030204" pitchFamily="49" charset="0"/>
              </a:rPr>
              <a:t>Precision: 0.7727272727272727 </a:t>
            </a:r>
            <a:endParaRPr lang="ru-RU" b="0" i="0" dirty="0">
              <a:effectLst/>
              <a:latin typeface="Consolas" panose="020B0609020204030204" pitchFamily="49" charset="0"/>
            </a:endParaRPr>
          </a:p>
          <a:p>
            <a:r>
              <a:rPr lang="en-US" b="0" i="0" dirty="0">
                <a:effectLst/>
                <a:latin typeface="Consolas" panose="020B0609020204030204" pitchFamily="49" charset="0"/>
              </a:rPr>
              <a:t>Recall: 0.5666666666666667</a:t>
            </a:r>
            <a:endParaRPr lang="ru-RU" dirty="0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32578F7F-2246-407D-B9BA-7E6C5AD8A9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07092" y="2397804"/>
            <a:ext cx="4303654" cy="3370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7793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C999405-50B9-4765-839A-DCD9939D0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6707"/>
            <a:ext cx="10515600" cy="1325563"/>
          </a:xfrm>
        </p:spPr>
        <p:txBody>
          <a:bodyPr/>
          <a:lstStyle/>
          <a:p>
            <a:r>
              <a:rPr lang="ru-RU" dirty="0"/>
              <a:t>Результаты обучения лучшей модели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2BD55D1-130B-4A0D-AEF5-E28D46C90B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96488"/>
            <a:ext cx="4949072" cy="4048596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CEF4212-F181-484F-A434-77AC94AF99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8430" y="5244858"/>
            <a:ext cx="3987538" cy="1613141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7B6D3CBC-B963-4003-91E6-1906C9F5E6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5278604"/>
            <a:ext cx="3808429" cy="1579395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2F123728-4500-42B6-942F-71D57FFCDBE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95968" y="5353965"/>
            <a:ext cx="4396032" cy="150403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482A792-5864-4772-96E5-EB10DCD9F70F}"/>
              </a:ext>
            </a:extLst>
          </p:cNvPr>
          <p:cNvSpPr txBox="1"/>
          <p:nvPr/>
        </p:nvSpPr>
        <p:spPr>
          <a:xfrm>
            <a:off x="6030013" y="1914641"/>
            <a:ext cx="544240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Увеличен </a:t>
            </a:r>
            <a:r>
              <a:rPr lang="ru-RU" sz="2800" dirty="0" err="1"/>
              <a:t>коэф</a:t>
            </a:r>
            <a:r>
              <a:rPr lang="ru-RU" sz="2800" dirty="0"/>
              <a:t> </a:t>
            </a:r>
            <a:r>
              <a:rPr lang="en-US" sz="2800" dirty="0"/>
              <a:t>Dropout</a:t>
            </a:r>
          </a:p>
          <a:p>
            <a:r>
              <a:rPr lang="ru-RU" sz="2800" dirty="0"/>
              <a:t>Уменьшено количество эпох</a:t>
            </a:r>
          </a:p>
          <a:p>
            <a:r>
              <a:rPr lang="ru-RU" sz="2800" dirty="0"/>
              <a:t>Добавлен полно-связный слой</a:t>
            </a:r>
          </a:p>
          <a:p>
            <a:r>
              <a:rPr lang="ru-RU" sz="2800" dirty="0"/>
              <a:t>Уменьшено количество эпох</a:t>
            </a:r>
          </a:p>
          <a:p>
            <a:r>
              <a:rPr lang="ru-RU" sz="2800" dirty="0"/>
              <a:t>Увеличен </a:t>
            </a:r>
            <a:r>
              <a:rPr lang="en-US" sz="2800" dirty="0" err="1"/>
              <a:t>batch_size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9408343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6B6F5F2-1456-48E8-86E4-7B754EBFB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End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BB6CC6D-99AF-4CC2-A03B-DA1AE51341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973078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</TotalTime>
  <Words>173</Words>
  <Application>Microsoft Office PowerPoint</Application>
  <PresentationFormat>Широкоэкранный</PresentationFormat>
  <Paragraphs>33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5" baseType="lpstr">
      <vt:lpstr>-apple-system</vt:lpstr>
      <vt:lpstr>Arial</vt:lpstr>
      <vt:lpstr>Calibri</vt:lpstr>
      <vt:lpstr>Calibri Light</vt:lpstr>
      <vt:lpstr>Consolas</vt:lpstr>
      <vt:lpstr>Тема Office</vt:lpstr>
      <vt:lpstr>Индивидуальное задание №3: Хвост Синицы</vt:lpstr>
      <vt:lpstr>Задача:</vt:lpstr>
      <vt:lpstr>Модель:</vt:lpstr>
      <vt:lpstr>Датасет</vt:lpstr>
      <vt:lpstr>Результаты обучения базовой модели</vt:lpstr>
      <vt:lpstr>Спасение</vt:lpstr>
      <vt:lpstr>Попытки</vt:lpstr>
      <vt:lpstr>Результаты обучения лучшей модели</vt:lpstr>
      <vt:lpstr>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Индивидуальное задание №3: Хвост Синицы</dc:title>
  <dc:creator>Даниил Гиренко</dc:creator>
  <cp:lastModifiedBy>Даниил Гиренко</cp:lastModifiedBy>
  <cp:revision>7</cp:revision>
  <dcterms:created xsi:type="dcterms:W3CDTF">2023-12-13T08:36:49Z</dcterms:created>
  <dcterms:modified xsi:type="dcterms:W3CDTF">2023-12-13T13:34:06Z</dcterms:modified>
</cp:coreProperties>
</file>