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A275E-A8AD-46C3-9D96-A063C7D7E96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827239-22C5-4CB8-B7C4-D13AC1AF46A4}">
      <dgm:prSet/>
      <dgm:spPr>
        <a:solidFill>
          <a:schemeClr val="tx2"/>
        </a:solidFill>
      </dgm:spPr>
      <dgm:t>
        <a:bodyPr/>
        <a:lstStyle/>
        <a:p>
          <a:r>
            <a:rPr lang="cs-CZ" b="1" dirty="0"/>
            <a:t>Elektrická část </a:t>
          </a:r>
          <a:r>
            <a:rPr lang="cs-CZ" dirty="0"/>
            <a:t>– Vyvinout efektivní a funkční PCB, přičemž jsem vycházel z existujícího návrhu a přizpůsobil ho potřebám projektu tím, že jsem odstranil nepotřebné části a jiné zase upravil.</a:t>
          </a:r>
          <a:endParaRPr lang="en-US" dirty="0"/>
        </a:p>
      </dgm:t>
    </dgm:pt>
    <dgm:pt modelId="{0852F5DD-41AC-43AD-B621-1A000B94742E}" type="parTrans" cxnId="{3062B690-FAE9-4831-AB89-77F1D4D4A847}">
      <dgm:prSet/>
      <dgm:spPr/>
      <dgm:t>
        <a:bodyPr/>
        <a:lstStyle/>
        <a:p>
          <a:endParaRPr lang="en-US"/>
        </a:p>
      </dgm:t>
    </dgm:pt>
    <dgm:pt modelId="{96EC4B41-7176-4BE2-BD31-C743BC380305}" type="sibTrans" cxnId="{3062B690-FAE9-4831-AB89-77F1D4D4A847}">
      <dgm:prSet/>
      <dgm:spPr/>
      <dgm:t>
        <a:bodyPr/>
        <a:lstStyle/>
        <a:p>
          <a:endParaRPr lang="en-US"/>
        </a:p>
      </dgm:t>
    </dgm:pt>
    <dgm:pt modelId="{1871DA4D-94BA-4BCC-BA04-8A19644201F0}">
      <dgm:prSet/>
      <dgm:spPr>
        <a:solidFill>
          <a:schemeClr val="accent1"/>
        </a:solidFill>
      </dgm:spPr>
      <dgm:t>
        <a:bodyPr/>
        <a:lstStyle/>
        <a:p>
          <a:r>
            <a:rPr lang="cs-CZ" b="1" dirty="0"/>
            <a:t>Mechanická část </a:t>
          </a:r>
          <a:r>
            <a:rPr lang="cs-CZ" dirty="0"/>
            <a:t>– Navrhnout kompaktní, ale robustní kryt, který bude minimálně ovlivňovat měření. </a:t>
          </a:r>
          <a:endParaRPr lang="en-US" dirty="0"/>
        </a:p>
      </dgm:t>
    </dgm:pt>
    <dgm:pt modelId="{010C859D-DA9C-4EEC-B230-B8211E3C0F3F}" type="parTrans" cxnId="{026720D4-A29C-48B7-B04E-FF56653C173A}">
      <dgm:prSet/>
      <dgm:spPr/>
      <dgm:t>
        <a:bodyPr/>
        <a:lstStyle/>
        <a:p>
          <a:endParaRPr lang="en-US"/>
        </a:p>
      </dgm:t>
    </dgm:pt>
    <dgm:pt modelId="{9358FB38-E76F-4B16-84A9-721E858A32EA}" type="sibTrans" cxnId="{026720D4-A29C-48B7-B04E-FF56653C173A}">
      <dgm:prSet/>
      <dgm:spPr/>
      <dgm:t>
        <a:bodyPr/>
        <a:lstStyle/>
        <a:p>
          <a:endParaRPr lang="en-US"/>
        </a:p>
      </dgm:t>
    </dgm:pt>
    <dgm:pt modelId="{87449923-7352-4B47-9940-1A3EB4C06209}">
      <dgm:prSet/>
      <dgm:spPr>
        <a:solidFill>
          <a:schemeClr val="accent4"/>
        </a:solidFill>
      </dgm:spPr>
      <dgm:t>
        <a:bodyPr/>
        <a:lstStyle/>
        <a:p>
          <a:r>
            <a:rPr lang="cs-CZ" b="1" dirty="0"/>
            <a:t>Programová část </a:t>
          </a:r>
          <a:r>
            <a:rPr lang="cs-CZ" dirty="0"/>
            <a:t>– Vytvořit program pro zobrazování vypočtených dat na displeji v zásadě na trubce. Rád bych zde přidal funkci, kde lze typ GM trubky vybrat. </a:t>
          </a:r>
          <a:endParaRPr lang="en-US" dirty="0"/>
        </a:p>
      </dgm:t>
    </dgm:pt>
    <dgm:pt modelId="{2C7FA574-44CD-44B4-A9E5-EF5746CDEDCF}" type="parTrans" cxnId="{1FE15581-7633-403F-8909-F5BC42A896DD}">
      <dgm:prSet/>
      <dgm:spPr/>
      <dgm:t>
        <a:bodyPr/>
        <a:lstStyle/>
        <a:p>
          <a:endParaRPr lang="en-US"/>
        </a:p>
      </dgm:t>
    </dgm:pt>
    <dgm:pt modelId="{5D1864BC-69DB-4E4F-9886-48A9D91BA261}" type="sibTrans" cxnId="{1FE15581-7633-403F-8909-F5BC42A896DD}">
      <dgm:prSet/>
      <dgm:spPr/>
      <dgm:t>
        <a:bodyPr/>
        <a:lstStyle/>
        <a:p>
          <a:endParaRPr lang="en-US"/>
        </a:p>
      </dgm:t>
    </dgm:pt>
    <dgm:pt modelId="{05850775-4AA8-4094-8656-D8B73E9C44A6}" type="pres">
      <dgm:prSet presAssocID="{1AFA275E-A8AD-46C3-9D96-A063C7D7E96B}" presName="linear" presStyleCnt="0">
        <dgm:presLayoutVars>
          <dgm:animLvl val="lvl"/>
          <dgm:resizeHandles val="exact"/>
        </dgm:presLayoutVars>
      </dgm:prSet>
      <dgm:spPr/>
    </dgm:pt>
    <dgm:pt modelId="{BE6BF676-D66C-4C66-9798-9FDDF4E76C3E}" type="pres">
      <dgm:prSet presAssocID="{CA827239-22C5-4CB8-B7C4-D13AC1AF46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9D3EF9-E616-43BF-9960-45A68B6B2C45}" type="pres">
      <dgm:prSet presAssocID="{96EC4B41-7176-4BE2-BD31-C743BC380305}" presName="spacer" presStyleCnt="0"/>
      <dgm:spPr/>
    </dgm:pt>
    <dgm:pt modelId="{06F5C2BD-73DF-486F-B560-41B28D5D92EF}" type="pres">
      <dgm:prSet presAssocID="{1871DA4D-94BA-4BCC-BA04-8A19644201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18D54F-17A2-42DB-884A-ACA493E993F7}" type="pres">
      <dgm:prSet presAssocID="{9358FB38-E76F-4B16-84A9-721E858A32EA}" presName="spacer" presStyleCnt="0"/>
      <dgm:spPr/>
    </dgm:pt>
    <dgm:pt modelId="{A5B84201-38B7-4426-B030-84393A249443}" type="pres">
      <dgm:prSet presAssocID="{87449923-7352-4B47-9940-1A3EB4C062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484913-531A-402B-8122-DEFEF49AE0D4}" type="presOf" srcId="{87449923-7352-4B47-9940-1A3EB4C06209}" destId="{A5B84201-38B7-4426-B030-84393A249443}" srcOrd="0" destOrd="0" presId="urn:microsoft.com/office/officeart/2005/8/layout/vList2"/>
    <dgm:cxn modelId="{E9471C4D-1328-4094-B816-C8DAA0BA748C}" type="presOf" srcId="{1AFA275E-A8AD-46C3-9D96-A063C7D7E96B}" destId="{05850775-4AA8-4094-8656-D8B73E9C44A6}" srcOrd="0" destOrd="0" presId="urn:microsoft.com/office/officeart/2005/8/layout/vList2"/>
    <dgm:cxn modelId="{5DF00E7B-3E37-481B-866A-ABCFC9A5F99C}" type="presOf" srcId="{1871DA4D-94BA-4BCC-BA04-8A19644201F0}" destId="{06F5C2BD-73DF-486F-B560-41B28D5D92EF}" srcOrd="0" destOrd="0" presId="urn:microsoft.com/office/officeart/2005/8/layout/vList2"/>
    <dgm:cxn modelId="{1FE15581-7633-403F-8909-F5BC42A896DD}" srcId="{1AFA275E-A8AD-46C3-9D96-A063C7D7E96B}" destId="{87449923-7352-4B47-9940-1A3EB4C06209}" srcOrd="2" destOrd="0" parTransId="{2C7FA574-44CD-44B4-A9E5-EF5746CDEDCF}" sibTransId="{5D1864BC-69DB-4E4F-9886-48A9D91BA261}"/>
    <dgm:cxn modelId="{3062B690-FAE9-4831-AB89-77F1D4D4A847}" srcId="{1AFA275E-A8AD-46C3-9D96-A063C7D7E96B}" destId="{CA827239-22C5-4CB8-B7C4-D13AC1AF46A4}" srcOrd="0" destOrd="0" parTransId="{0852F5DD-41AC-43AD-B621-1A000B94742E}" sibTransId="{96EC4B41-7176-4BE2-BD31-C743BC380305}"/>
    <dgm:cxn modelId="{B7B02B94-EF84-4A02-AD50-5F717172E972}" type="presOf" srcId="{CA827239-22C5-4CB8-B7C4-D13AC1AF46A4}" destId="{BE6BF676-D66C-4C66-9798-9FDDF4E76C3E}" srcOrd="0" destOrd="0" presId="urn:microsoft.com/office/officeart/2005/8/layout/vList2"/>
    <dgm:cxn modelId="{026720D4-A29C-48B7-B04E-FF56653C173A}" srcId="{1AFA275E-A8AD-46C3-9D96-A063C7D7E96B}" destId="{1871DA4D-94BA-4BCC-BA04-8A19644201F0}" srcOrd="1" destOrd="0" parTransId="{010C859D-DA9C-4EEC-B230-B8211E3C0F3F}" sibTransId="{9358FB38-E76F-4B16-84A9-721E858A32EA}"/>
    <dgm:cxn modelId="{749F26A1-9AF9-4D4F-8BCC-EA99835A0AD5}" type="presParOf" srcId="{05850775-4AA8-4094-8656-D8B73E9C44A6}" destId="{BE6BF676-D66C-4C66-9798-9FDDF4E76C3E}" srcOrd="0" destOrd="0" presId="urn:microsoft.com/office/officeart/2005/8/layout/vList2"/>
    <dgm:cxn modelId="{AF539949-4466-4ACC-B7DD-23F4CE7B17A3}" type="presParOf" srcId="{05850775-4AA8-4094-8656-D8B73E9C44A6}" destId="{719D3EF9-E616-43BF-9960-45A68B6B2C45}" srcOrd="1" destOrd="0" presId="urn:microsoft.com/office/officeart/2005/8/layout/vList2"/>
    <dgm:cxn modelId="{5D2A8AED-E915-496F-AC2B-CFA6E0F73CDB}" type="presParOf" srcId="{05850775-4AA8-4094-8656-D8B73E9C44A6}" destId="{06F5C2BD-73DF-486F-B560-41B28D5D92EF}" srcOrd="2" destOrd="0" presId="urn:microsoft.com/office/officeart/2005/8/layout/vList2"/>
    <dgm:cxn modelId="{61054FF4-8C10-42B0-AAF0-0A04F65AD741}" type="presParOf" srcId="{05850775-4AA8-4094-8656-D8B73E9C44A6}" destId="{6C18D54F-17A2-42DB-884A-ACA493E993F7}" srcOrd="3" destOrd="0" presId="urn:microsoft.com/office/officeart/2005/8/layout/vList2"/>
    <dgm:cxn modelId="{92E6AA69-094A-4CB3-86A1-C9A0175FEE16}" type="presParOf" srcId="{05850775-4AA8-4094-8656-D8B73E9C44A6}" destId="{A5B84201-38B7-4426-B030-84393A2494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BF676-D66C-4C66-9798-9FDDF4E76C3E}">
      <dsp:nvSpPr>
        <dsp:cNvPr id="0" name=""/>
        <dsp:cNvSpPr/>
      </dsp:nvSpPr>
      <dsp:spPr>
        <a:xfrm>
          <a:off x="0" y="198454"/>
          <a:ext cx="6666833" cy="1641509"/>
        </a:xfrm>
        <a:prstGeom prst="round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1" kern="1200" dirty="0"/>
            <a:t>Elektrická část </a:t>
          </a:r>
          <a:r>
            <a:rPr lang="cs-CZ" sz="2300" kern="1200" dirty="0"/>
            <a:t>– Vyvinout efektivní a funkční PCB, přičemž jsem vycházel z existujícího návrhu a přizpůsobil ho potřebám projektu tím, že jsem odstranil nepotřebné části a jiné zase upravil.</a:t>
          </a:r>
          <a:endParaRPr lang="en-US" sz="2300" kern="1200" dirty="0"/>
        </a:p>
      </dsp:txBody>
      <dsp:txXfrm>
        <a:off x="80132" y="278586"/>
        <a:ext cx="6506569" cy="1481245"/>
      </dsp:txXfrm>
    </dsp:sp>
    <dsp:sp modelId="{06F5C2BD-73DF-486F-B560-41B28D5D92EF}">
      <dsp:nvSpPr>
        <dsp:cNvPr id="0" name=""/>
        <dsp:cNvSpPr/>
      </dsp:nvSpPr>
      <dsp:spPr>
        <a:xfrm>
          <a:off x="0" y="1906205"/>
          <a:ext cx="6666833" cy="1641509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1" kern="1200" dirty="0"/>
            <a:t>Mechanická část </a:t>
          </a:r>
          <a:r>
            <a:rPr lang="cs-CZ" sz="2300" kern="1200" dirty="0"/>
            <a:t>– Navrhnout kompaktní, ale robustní kryt, který bude minimálně ovlivňovat měření. </a:t>
          </a:r>
          <a:endParaRPr lang="en-US" sz="2300" kern="1200" dirty="0"/>
        </a:p>
      </dsp:txBody>
      <dsp:txXfrm>
        <a:off x="80132" y="1986337"/>
        <a:ext cx="6506569" cy="1481245"/>
      </dsp:txXfrm>
    </dsp:sp>
    <dsp:sp modelId="{A5B84201-38B7-4426-B030-84393A249443}">
      <dsp:nvSpPr>
        <dsp:cNvPr id="0" name=""/>
        <dsp:cNvSpPr/>
      </dsp:nvSpPr>
      <dsp:spPr>
        <a:xfrm>
          <a:off x="0" y="3613955"/>
          <a:ext cx="6666833" cy="1641509"/>
        </a:xfrm>
        <a:prstGeom prst="roundRect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b="1" kern="1200" dirty="0"/>
            <a:t>Programová část </a:t>
          </a:r>
          <a:r>
            <a:rPr lang="cs-CZ" sz="2300" kern="1200" dirty="0"/>
            <a:t>– Vytvořit program pro zobrazování vypočtených dat na displeji v zásadě na trubce. Rád bych zde přidal funkci, kde lze typ GM trubky vybrat. </a:t>
          </a:r>
          <a:endParaRPr lang="en-US" sz="2300" kern="1200" dirty="0"/>
        </a:p>
      </dsp:txBody>
      <dsp:txXfrm>
        <a:off x="80132" y="3694087"/>
        <a:ext cx="6506569" cy="1481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50EF9-9B75-DAE5-9954-580AAAAF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3976A87-CF81-B44B-D3EB-2B7588757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532AA5-FEE1-38D8-9B57-9340D3D0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EAD3F5F-4183-AAA1-D7CA-FD4BF16B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FE1833-7824-4A5B-B472-2B97EB40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2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C6B68-C321-5343-753B-E0C88D05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29B76FD-0E27-2444-0A70-BC88EE7F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54FC17-52CD-BA41-75A9-B41C950E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795770-4C08-E83B-0EA4-16F6F182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6B66EC-464E-8795-4546-DA43A289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46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AD4D3BB-ACF4-3107-1020-2B15E3861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DE7D99-5245-69AF-968D-FEB849CE1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3D0AA3-A184-78AC-A5A7-AEBE48B6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2A35DA-47E9-9B38-DFF0-EA285D62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39E649-5841-DA49-A1D6-B7F07BB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1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C26532-671E-0A8C-74C0-AC6DD44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A4D445-47A7-C0C8-AC88-421A3CFE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40D8F0-BB5C-A052-1329-CCBAB449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E49E2B-B611-EC50-F40A-0628F963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C81D3D-A7E1-6CDB-B762-E2B5A014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73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2B21E6-1DA5-0B2E-4562-B92100B4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D6C75D-D2AF-B02A-E5ED-616B0CA6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C20F074-38AE-8302-FCFD-DDD1783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CB0655-ED6C-6A0F-C81A-A08D349F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0106AD-CA39-BC93-4A39-5F76DF02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3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0A30E4-817C-4ECB-7BF5-9B614826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41832E-27D9-27ED-C5EA-A27E2D345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2E79FB-0758-3470-5A3B-DDFFCA68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7B2E3F8-6FC5-EE31-F72C-474BD6D5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A88DA9D-9BE6-749A-9CDE-1F7E668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96D8BE-1AB0-B1F5-7062-F20C220C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95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B95901-E94E-56B0-7E3F-D01BD8A8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710DB1-AEAA-2D5C-4657-8154E08B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A90A8C7-16A1-FF62-62D0-D8AC4BD4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87AF1E8-8A41-F061-3628-116B5F482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645A286-37D2-F429-B16E-B8AAD783A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4AE13CE-A1A5-3EF2-AA44-118C9864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334E4BD-37B7-AB41-ABB2-33B234A4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6C81F0-F46B-35D2-5F58-1E426770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6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2C5F60-395D-1051-8F95-2197418D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E581816-C18F-7BE3-724F-FD088B74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87419C-DECF-EE95-04CA-92C29945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FB69A16-28A2-37A4-2968-F50ACA7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10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A98634C-3596-1F39-368B-41FF682F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78EC3F1-3657-6EF5-516E-3258ECE2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8B7B172-A35C-C375-F626-F45F53D0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60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168E5-CA40-3FD9-8E89-44095AB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7E0B75-0E0F-64B7-29E4-0313B811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439C6E0-9173-2058-37AB-7F6B89084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2C183EA-FE4B-06AE-7228-07586C0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A2CEF51-ABF6-2C58-9731-3C9DA35B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907B71-1890-1547-C2A8-E2278486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92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086477-76C8-1134-5D1D-A6145AAC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93C2C61-C545-AD83-66F2-171DA87EF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00BDD7-14E5-ADB0-9442-B2C5D77D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32F3CF-5415-7531-6983-4FF03CA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858B92-3F9D-160E-F7B2-2A52AE64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BCCE12-9F9A-68D1-A70E-A8AAB91B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2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58EA8B-ADD8-5A86-A30A-B2692517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AC48F59-C850-8DD5-73C5-F17FDB29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D9A382-1EC1-40FD-0100-7221E516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38395-CC15-4F55-8E1B-C35B28274218}" type="datetimeFigureOut">
              <a:rPr lang="cs-CZ" smtClean="0"/>
              <a:t>09.03.2025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6F67B4-3A23-18B6-473C-D1609F9C4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A76807-1C86-CA65-84C2-ED9DB165A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ADE8B-CE2D-42BC-AA87-507101B833B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9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A23901-ADD9-D642-9650-8967DF15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cs-CZ" sz="4800">
                <a:solidFill>
                  <a:srgbClr val="FFFFFF"/>
                </a:solidFill>
              </a:rPr>
              <a:t>Digitální dozimetr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D39DA5-9562-5BF2-227F-6C02AECCC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rgbClr val="FFFFFF"/>
                </a:solidFill>
              </a:rPr>
              <a:t>PMP 2024/2025</a:t>
            </a:r>
            <a:br>
              <a:rPr lang="cs-CZ">
                <a:solidFill>
                  <a:srgbClr val="FFFFFF"/>
                </a:solidFill>
              </a:rPr>
            </a:br>
            <a:br>
              <a:rPr lang="cs-CZ">
                <a:solidFill>
                  <a:srgbClr val="FFFFFF"/>
                </a:solidFill>
              </a:rPr>
            </a:br>
            <a:r>
              <a:rPr lang="cs-CZ">
                <a:solidFill>
                  <a:srgbClr val="FFFFFF"/>
                </a:solidFill>
              </a:rPr>
              <a:t>Kautský Ondřej 3.EA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9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A24AB-BDBD-009D-E48D-78CB54AF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A61534-DC55-6948-5D31-DB40058EC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93A9C-F79D-FECB-0E29-20BF23BD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BE44E2-554D-00C3-C6EE-F6E653A70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6F2F7-5FB3-AAA7-0349-165009C3D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9E5AE1-C2AD-759B-B4A1-F83102E10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5EF4FC-090A-5CEE-0EE6-D8EB7CD1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PCB v2 – Návrh kompaktního designu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F598BD8-449E-C990-07DF-C65B462C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825625"/>
            <a:ext cx="352044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sz="1800" dirty="0"/>
              <a:t>Aktuální myšlenka je udělat kompaktní design s jednouchou výměnou GM trubic.</a:t>
            </a:r>
          </a:p>
          <a:p>
            <a:pPr>
              <a:buFontTx/>
              <a:buChar char="-"/>
            </a:pPr>
            <a:r>
              <a:rPr lang="cs-CZ" sz="1800" dirty="0"/>
              <a:t>Tímto designem získám i spoustu místa k umístění baterie pod PCB. </a:t>
            </a:r>
          </a:p>
          <a:p>
            <a:pPr>
              <a:buFontTx/>
              <a:buChar char="-"/>
            </a:pPr>
            <a:r>
              <a:rPr lang="cs-CZ" sz="1800" dirty="0"/>
              <a:t>Nevyužitý prostor na PCB by byl využit pro umístění </a:t>
            </a:r>
            <a:r>
              <a:rPr lang="cs-CZ" sz="1800" dirty="0" err="1"/>
              <a:t>Arduina</a:t>
            </a:r>
            <a:r>
              <a:rPr lang="cs-CZ" sz="1800" dirty="0"/>
              <a:t> a displeje.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4B17F8FF-4A15-6033-2CFE-C97D3390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3"/>
          <a:stretch/>
        </p:blipFill>
        <p:spPr>
          <a:xfrm>
            <a:off x="1088136" y="4833378"/>
            <a:ext cx="2040832" cy="127726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80F4C40-453E-EBA7-818F-8DF44ABD1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5"/>
          <a:stretch/>
        </p:blipFill>
        <p:spPr bwMode="auto">
          <a:xfrm>
            <a:off x="4154004" y="1576447"/>
            <a:ext cx="3974852" cy="528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CE4FC06D-0BB6-D418-97CC-61B5D79A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5" y="1576447"/>
            <a:ext cx="4063146" cy="52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8F19146B-05C3-1748-3E69-6B8F97148F26}"/>
              </a:ext>
            </a:extLst>
          </p:cNvPr>
          <p:cNvSpPr txBox="1"/>
          <p:nvPr/>
        </p:nvSpPr>
        <p:spPr>
          <a:xfrm>
            <a:off x="1177856" y="5941367"/>
            <a:ext cx="1951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i="1" dirty="0"/>
              <a:t>První kreslený návrh</a:t>
            </a:r>
          </a:p>
        </p:txBody>
      </p:sp>
    </p:spTree>
    <p:extLst>
      <p:ext uri="{BB962C8B-B14F-4D97-AF65-F5344CB8AC3E}">
        <p14:creationId xmlns:p14="http://schemas.microsoft.com/office/powerpoint/2010/main" val="365458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12290-A953-6508-D6FB-E9733E13B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74EDC4-EC54-CAAD-94C4-E5B9B2130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D046E-6270-BA79-3B57-FC45AC940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D18E2-C1FB-3E5B-EE39-EBD27A609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2482F-154F-57A3-C4F3-ED6EBD60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0B2FCF-6EA0-6E24-AA2A-4D298ACFC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459996-1BDF-07CC-E61C-1640DC24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PCB v2 – Fyzická podoba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ABC05A-6B99-3F0C-ED08-FBF962B6A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825625"/>
            <a:ext cx="5769864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cs-CZ" sz="1800" dirty="0"/>
              <a:t>K návrhu PCB v2 byly zatím vytvořené 2 kusy. Bohužel se ani jeden nepovedl dostatečně, aby mohl být užit pro první vlastní prototyp. Došlo zde k chybám při leptání (přerušení cest, špatné díry apod.) </a:t>
            </a:r>
          </a:p>
          <a:p>
            <a:pPr>
              <a:buFontTx/>
              <a:buChar char="-"/>
            </a:pPr>
            <a:endParaRPr lang="cs-CZ" sz="1800" dirty="0"/>
          </a:p>
          <a:p>
            <a:pPr>
              <a:buFontTx/>
              <a:buChar char="-"/>
            </a:pPr>
            <a:r>
              <a:rPr lang="cs-CZ" sz="1800" dirty="0"/>
              <a:t>Součástky mám všechny, krom jedné, připravené a pouze musím vytvořit dobré a použitelné DPS.</a:t>
            </a:r>
          </a:p>
          <a:p>
            <a:pPr>
              <a:buFontTx/>
              <a:buChar char="-"/>
            </a:pPr>
            <a:endParaRPr lang="cs-CZ" sz="1800" dirty="0"/>
          </a:p>
          <a:p>
            <a:pPr>
              <a:buFontTx/>
              <a:buChar char="-"/>
            </a:pPr>
            <a:r>
              <a:rPr lang="cs-CZ" sz="1800" dirty="0"/>
              <a:t>U designu s zakřivením do 90° musím vyřešit pevnost a samotný kontakt. Nyní zvažuji že na druhý prototyp bych použil konektory. </a:t>
            </a:r>
          </a:p>
          <a:p>
            <a:pPr>
              <a:buFontTx/>
              <a:buChar char="-"/>
            </a:pPr>
            <a:endParaRPr lang="cs-CZ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56400F-B0BC-9614-B843-D3E069E3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79" y="1576447"/>
            <a:ext cx="3982974" cy="527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6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2AF10-6A49-3DA5-966F-0B7E86289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85EFCF-9D6B-A700-83B5-736CAFEE3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1DACC4-2B05-6F8C-56FF-01F5C58E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AAA223-D291-5AA9-9041-325CDD31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27B8DA-6912-6AFF-B932-45D7A88B0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DEC3FD-6DAF-878C-0119-6C3DBC5F6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C1B6C04-F51E-970B-CBE1-539BA8DB3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94789-2255-B7BA-204C-209CE646E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90F55E-FFC1-23CD-FD5D-05E49F37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3869" y="612596"/>
            <a:ext cx="421254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v</a:t>
            </a:r>
            <a:r>
              <a:rPr lang="cs-CZ" sz="4000" dirty="0">
                <a:solidFill>
                  <a:srgbClr val="FFFFFF"/>
                </a:solidFill>
              </a:rPr>
              <a:t>2</a:t>
            </a:r>
            <a:br>
              <a:rPr lang="cs-CZ" sz="4000" dirty="0">
                <a:solidFill>
                  <a:srgbClr val="FFFFFF"/>
                </a:solidFill>
              </a:rPr>
            </a:br>
            <a:r>
              <a:rPr lang="cs-CZ" sz="4000" dirty="0">
                <a:solidFill>
                  <a:srgbClr val="FFFFFF"/>
                </a:solidFill>
              </a:rPr>
              <a:t>Návrh prototypu krabičky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C349AFA-72CA-B979-4D47-2F1CCBC4636F}"/>
              </a:ext>
            </a:extLst>
          </p:cNvPr>
          <p:cNvSpPr txBox="1"/>
          <p:nvPr/>
        </p:nvSpPr>
        <p:spPr>
          <a:xfrm>
            <a:off x="508314" y="4907927"/>
            <a:ext cx="346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- Systém otevíracího slotu pro výměnu GM trubic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Baterie pod DPS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Velké nevyužité místo (prozatím)</a:t>
            </a:r>
          </a:p>
        </p:txBody>
      </p:sp>
      <p:pic>
        <p:nvPicPr>
          <p:cNvPr id="3" name="Zástupný obsah 4">
            <a:extLst>
              <a:ext uri="{FF2B5EF4-FFF2-40B4-BE49-F238E27FC236}">
                <a16:creationId xmlns:a16="http://schemas.microsoft.com/office/drawing/2014/main" id="{F805A89E-016C-7933-9B2E-27B1541D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951" y="561789"/>
            <a:ext cx="4850636" cy="5839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40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7CB1ED-9173-095F-A74D-E73D67E8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5" y="586855"/>
            <a:ext cx="4517481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4000" dirty="0">
                <a:solidFill>
                  <a:srgbClr val="FFFFFF"/>
                </a:solidFill>
              </a:rPr>
              <a:t>Cíle do konce dubna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EC54C624-FC08-88E6-79AD-A26634F8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864" y="679499"/>
            <a:ext cx="6208040" cy="5546047"/>
          </a:xfrm>
        </p:spPr>
        <p:txBody>
          <a:bodyPr anchor="ctr">
            <a:normAutofit/>
          </a:bodyPr>
          <a:lstStyle/>
          <a:p>
            <a:pPr>
              <a:spcAft>
                <a:spcPts val="1000"/>
              </a:spcAft>
            </a:pPr>
            <a:r>
              <a:rPr lang="cs-CZ" sz="2000" dirty="0"/>
              <a:t>Dokončit a vytvořit funkční PCB v2</a:t>
            </a:r>
          </a:p>
          <a:p>
            <a:pPr>
              <a:spcAft>
                <a:spcPts val="1000"/>
              </a:spcAft>
            </a:pPr>
            <a:r>
              <a:rPr lang="cs-CZ" sz="2000" dirty="0"/>
              <a:t>Vyřešit zbytek programové části (alespoň pro PCB v2)</a:t>
            </a:r>
          </a:p>
          <a:p>
            <a:pPr>
              <a:spcAft>
                <a:spcPts val="1000"/>
              </a:spcAft>
            </a:pPr>
            <a:r>
              <a:rPr lang="cs-CZ" sz="2000" dirty="0"/>
              <a:t>Vytisknout, či jinak vytvořit krabičku</a:t>
            </a:r>
          </a:p>
          <a:p>
            <a:pPr>
              <a:spcAft>
                <a:spcPts val="1000"/>
              </a:spcAft>
            </a:pPr>
            <a:r>
              <a:rPr lang="cs-CZ" sz="2000" dirty="0"/>
              <a:t>Vyřešit pevnost u designu 90° ohybu</a:t>
            </a:r>
          </a:p>
          <a:p>
            <a:pPr>
              <a:spcAft>
                <a:spcPts val="1000"/>
              </a:spcAft>
            </a:pPr>
            <a:r>
              <a:rPr lang="cs-CZ" sz="2000" dirty="0"/>
              <a:t>Zprovoznit zapojení na baterii a její dobíjení</a:t>
            </a:r>
          </a:p>
        </p:txBody>
      </p:sp>
    </p:spTree>
    <p:extLst>
      <p:ext uri="{BB962C8B-B14F-4D97-AF65-F5344CB8AC3E}">
        <p14:creationId xmlns:p14="http://schemas.microsoft.com/office/powerpoint/2010/main" val="429334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BB0F75-3DC3-9FB9-5AF7-14EE98B7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F6635D-A151-D634-991D-83DF038E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cs-CZ" sz="2000" b="1" dirty="0"/>
              <a:t>Výběr projektu:</a:t>
            </a:r>
            <a:br>
              <a:rPr lang="cs-CZ" sz="2000" dirty="0"/>
            </a:br>
            <a:r>
              <a:rPr lang="cs-CZ" sz="2000" dirty="0"/>
              <a:t>Jako svůj projekt jsem si vybral digitální dozimetr, který slouží k detekci ionizujícího záření. Hlavním senzorem je Geigerova-Müllerova trubice, která reaguje na radioaktivní částice. Celý systém je však řízen vývojovou deskou </a:t>
            </a:r>
            <a:r>
              <a:rPr lang="cs-CZ" sz="2000" dirty="0" err="1"/>
              <a:t>Arduino</a:t>
            </a:r>
            <a:r>
              <a:rPr lang="cs-CZ" sz="2000" dirty="0"/>
              <a:t>.</a:t>
            </a:r>
            <a:br>
              <a:rPr lang="cs-CZ" sz="2000" dirty="0"/>
            </a:br>
            <a:r>
              <a:rPr lang="cs-CZ" sz="2000" dirty="0"/>
              <a:t>Tento projekt jsem si vybral, protože mě zajímala radiace a její měření. </a:t>
            </a:r>
            <a:br>
              <a:rPr lang="cs-CZ" sz="2000" dirty="0"/>
            </a:br>
            <a:br>
              <a:rPr lang="cs-CZ" sz="2000" dirty="0"/>
            </a:br>
            <a:endParaRPr lang="cs-CZ" sz="2000" dirty="0"/>
          </a:p>
          <a:p>
            <a:r>
              <a:rPr lang="cs-CZ" sz="2000" b="1" dirty="0"/>
              <a:t>Mezi hlavní funkce patří: </a:t>
            </a:r>
            <a:br>
              <a:rPr lang="cs-CZ" sz="2000" dirty="0"/>
            </a:br>
            <a:r>
              <a:rPr lang="cs-CZ" sz="2000" dirty="0"/>
              <a:t>Vizuální indikace detekovaného záření – </a:t>
            </a:r>
            <a:r>
              <a:rPr lang="cs-CZ" sz="2000" i="1" dirty="0"/>
              <a:t>pomocí LED</a:t>
            </a:r>
            <a:br>
              <a:rPr lang="cs-CZ" sz="2000" i="1" dirty="0"/>
            </a:br>
            <a:r>
              <a:rPr lang="cs-CZ" sz="2000" dirty="0"/>
              <a:t>Akustická signalizace – </a:t>
            </a:r>
            <a:r>
              <a:rPr lang="cs-CZ" sz="2000" i="1" dirty="0"/>
              <a:t>zvukový výstup přes </a:t>
            </a:r>
            <a:r>
              <a:rPr lang="cs-CZ" sz="2000" i="1" dirty="0" err="1"/>
              <a:t>buzzer</a:t>
            </a:r>
            <a:br>
              <a:rPr lang="cs-CZ" sz="2000" i="1" dirty="0"/>
            </a:br>
            <a:r>
              <a:rPr lang="cs-CZ" sz="2000" dirty="0"/>
              <a:t>Srozumitelnější data – </a:t>
            </a:r>
            <a:r>
              <a:rPr lang="cs-CZ" sz="2000" i="1" dirty="0"/>
              <a:t>přepočet impulzů na µSv/h a zobrazení na displeji</a:t>
            </a:r>
          </a:p>
        </p:txBody>
      </p:sp>
    </p:spTree>
    <p:extLst>
      <p:ext uri="{BB962C8B-B14F-4D97-AF65-F5344CB8AC3E}">
        <p14:creationId xmlns:p14="http://schemas.microsoft.com/office/powerpoint/2010/main" val="36886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DE116C-B319-281B-C51F-B8C99E5A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cs-CZ" sz="4000">
                <a:solidFill>
                  <a:srgbClr val="FFFFFF"/>
                </a:solidFill>
              </a:rPr>
              <a:t>Cíle projektu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3E174F6-CCDF-2094-8F04-EA9AFB9E1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191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40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834FD6A-8CD9-7F66-F685-414F8D91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obvodu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AB9AB3F4-C6CC-B3C0-DA0F-7D5B9E80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005" y="1161034"/>
            <a:ext cx="8081996" cy="47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B6359F-2235-ECC8-3094-00C653C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Napěťová část (5V -&gt; +-380V)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9FBD935-5B21-F9D2-5895-1E33A007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39748"/>
            <a:ext cx="5131088" cy="2680993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C8B21E3-B820-5DBD-6A44-268B7CCBE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400" y="2194439"/>
            <a:ext cx="6166833" cy="37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FD198D8-E9EC-3A5E-B06C-65C308DC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Část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vizuální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akustickou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signalizací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50D91EC-8636-4A0F-0E74-8A641343B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35" t="1687" r="135" b="642"/>
          <a:stretch/>
        </p:blipFill>
        <p:spPr>
          <a:xfrm>
            <a:off x="4502428" y="1152890"/>
            <a:ext cx="7225748" cy="45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5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25D727-1519-C206-D7D5-F3929DC0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Část s GM trubicí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945EDF0-66E1-A242-7DAC-26EF80943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6920" y="1759975"/>
            <a:ext cx="8173951" cy="367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0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6D10B2-6B67-1076-29C3-1C280FB0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E069F5-1968-09F3-00E9-9C767502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v1</a:t>
            </a:r>
            <a:b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(návrh)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Zástupný obsah 6" descr="Obsah obrázku text, snímek obrazovky, mapa, Multimediální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1FB2E97C-8E64-E98E-88E5-833DEFDF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"/>
            <a:ext cx="8136262" cy="4356012"/>
          </a:xfrm>
        </p:spPr>
      </p:pic>
      <p:pic>
        <p:nvPicPr>
          <p:cNvPr id="9" name="Obrázek 8" descr="Obsah obrázku snímek obrazovky, obvod&#10;&#10;Obsah vygenerovaný umělou inteligencí může být nesprávný.">
            <a:extLst>
              <a:ext uri="{FF2B5EF4-FFF2-40B4-BE49-F238E27FC236}">
                <a16:creationId xmlns:a16="http://schemas.microsoft.com/office/drawing/2014/main" id="{45A73DD6-B6E8-DC25-7D37-B6CA9307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 b="6640"/>
          <a:stretch/>
        </p:blipFill>
        <p:spPr>
          <a:xfrm>
            <a:off x="4038960" y="3912156"/>
            <a:ext cx="8158948" cy="2935706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26DA66BC-4B30-3EF0-0F8E-9BF6C02151EC}"/>
              </a:ext>
            </a:extLst>
          </p:cNvPr>
          <p:cNvSpPr txBox="1"/>
          <p:nvPr/>
        </p:nvSpPr>
        <p:spPr>
          <a:xfrm>
            <a:off x="1448441" y="4874508"/>
            <a:ext cx="2213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- Úzké cesty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Špatné rozvržení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Relativně velké</a:t>
            </a:r>
          </a:p>
        </p:txBody>
      </p:sp>
    </p:spTree>
    <p:extLst>
      <p:ext uri="{BB962C8B-B14F-4D97-AF65-F5344CB8AC3E}">
        <p14:creationId xmlns:p14="http://schemas.microsoft.com/office/powerpoint/2010/main" val="34576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C5933-9B15-45D8-A8D5-7565B455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D43545-0664-8EDC-54A1-825652967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FBB227A-F4C6-F5EF-711A-1DC5A21EE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EAF83-C15B-40F8-DC0D-9508CD6A8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378A97-4207-DE01-D286-109EB3DAC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55500C-2825-2EBC-EDD7-8112A4A6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1F23160-41E6-36BD-967F-56315E6F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90041A-8EC7-D9AF-E87B-4E260D373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E302E76-024B-F28C-21ED-B29E6CA6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0" y="621177"/>
            <a:ext cx="355739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PCB v</a:t>
            </a:r>
            <a:r>
              <a:rPr lang="cs-CZ" sz="4000" dirty="0">
                <a:solidFill>
                  <a:srgbClr val="FFFFFF"/>
                </a:solidFill>
              </a:rPr>
              <a:t>2</a:t>
            </a:r>
            <a:br>
              <a:rPr lang="cs-CZ" sz="4000" dirty="0">
                <a:solidFill>
                  <a:srgbClr val="FFFFFF"/>
                </a:solidFill>
              </a:rPr>
            </a:br>
            <a:r>
              <a:rPr lang="cs-CZ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(první fyzické)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7B3001B-070A-E005-5836-3FC871A077F8}"/>
              </a:ext>
            </a:extLst>
          </p:cNvPr>
          <p:cNvSpPr txBox="1"/>
          <p:nvPr/>
        </p:nvSpPr>
        <p:spPr>
          <a:xfrm>
            <a:off x="1197865" y="4857347"/>
            <a:ext cx="2528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- Cesty 0,7mm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Kompaktnější rozměry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- Velké nevyužité místo</a:t>
            </a:r>
          </a:p>
        </p:txBody>
      </p:sp>
      <p:pic>
        <p:nvPicPr>
          <p:cNvPr id="4" name="Obrázek 3" descr="Obsah obrázku text, mapa, snímek obrazovky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12A5CB4-000D-2486-3E44-2E8F5F9D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r="33084"/>
          <a:stretch/>
        </p:blipFill>
        <p:spPr>
          <a:xfrm rot="5400000">
            <a:off x="6176140" y="-2148456"/>
            <a:ext cx="3922298" cy="8198926"/>
          </a:xfrm>
          <a:prstGeom prst="rect">
            <a:avLst/>
          </a:prstGeom>
        </p:spPr>
      </p:pic>
      <p:pic>
        <p:nvPicPr>
          <p:cNvPr id="10" name="Obrázek 9" descr="Obsah obrázku hračka&#10;&#10;Obsah vygenerovaný umělou inteligencí může být nesprávný.">
            <a:extLst>
              <a:ext uri="{FF2B5EF4-FFF2-40B4-BE49-F238E27FC236}">
                <a16:creationId xmlns:a16="http://schemas.microsoft.com/office/drawing/2014/main" id="{865964A3-45E9-4A8C-7108-B3A3BE3F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11795"/>
          <a:stretch/>
        </p:blipFill>
        <p:spPr>
          <a:xfrm>
            <a:off x="4034484" y="3739418"/>
            <a:ext cx="8259328" cy="31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0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439</Words>
  <Application>Microsoft Office PowerPoint</Application>
  <PresentationFormat>Širokoúhlá obrazovka</PresentationFormat>
  <Paragraphs>36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Motiv Office</vt:lpstr>
      <vt:lpstr>Digitální dozimetr</vt:lpstr>
      <vt:lpstr>Úvod</vt:lpstr>
      <vt:lpstr>Cíle projektu</vt:lpstr>
      <vt:lpstr>Schéma obvodu</vt:lpstr>
      <vt:lpstr>Napěťová část (5V -&gt; +-380V)</vt:lpstr>
      <vt:lpstr>Část s vizuální a akustickou signalizací</vt:lpstr>
      <vt:lpstr>Část s GM trubicí </vt:lpstr>
      <vt:lpstr>PCB v1 (návrh)</vt:lpstr>
      <vt:lpstr>PCB v2 (první fyzické)</vt:lpstr>
      <vt:lpstr>PCB v2 – Návrh kompaktního designu</vt:lpstr>
      <vt:lpstr>PCB v2 – Fyzická podoba</vt:lpstr>
      <vt:lpstr>PCB v2 Návrh prototypu krabičky</vt:lpstr>
      <vt:lpstr>Cíle do konce dubna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Kautský Ondřej</dc:creator>
  <cp:lastModifiedBy>Kautský Ondřej</cp:lastModifiedBy>
  <cp:revision>4</cp:revision>
  <dcterms:created xsi:type="dcterms:W3CDTF">2025-03-09T17:09:02Z</dcterms:created>
  <dcterms:modified xsi:type="dcterms:W3CDTF">2025-03-09T19:29:01Z</dcterms:modified>
</cp:coreProperties>
</file>