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7" r:id="rId13"/>
    <p:sldId id="275" r:id="rId14"/>
    <p:sldId id="276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1161" autoAdjust="0"/>
  </p:normalViewPr>
  <p:slideViewPr>
    <p:cSldViewPr snapToGrid="0">
      <p:cViewPr varScale="1">
        <p:scale>
          <a:sx n="58" d="100"/>
          <a:sy n="58" d="100"/>
        </p:scale>
        <p:origin x="148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CE1DC-3819-4C6D-AFF1-B0BB0025DB34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F19-4B3B-4B0B-BE18-4B3214B7A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13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Уважаемый председатель, члены Государственной аттестационной комиссии, уважаемые гости. Позвольте представить результаты работы над дипломом по теме "Разработка веб-сервиса для управления бизнес-процессами салона красоты «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BeautyManage</a:t>
            </a: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»".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3DF19-4B3B-4B0B-BE18-4B3214B7A8F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717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На этапе реализации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MVP</a:t>
            </a: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-сервиса была спроектирована архитектура проекта с помощью структурной схемы, представленной слева на слайде, и диаграммы классов для базы данных проекта, которая находится справа на слайде.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3DF19-4B3B-4B0B-BE18-4B3214B7A8F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89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Затем были подготовлены макеты </a:t>
            </a:r>
            <a:r>
              <a:rPr lang="ru-RU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главных страниц сервиса, которые можно увидеть на этом слайде, и продумана общая концепция дизайна: выбраны цвета, подготовлены шрифты и шаблоны некоторых частей страниц сервиса.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3DF19-4B3B-4B0B-BE18-4B3214B7A8F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308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В процессе разработки был получен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MVP</a:t>
            </a: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-сервис, соответствующий требованиям заказчика. Он был расположен по адресу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beautymanage</a:t>
            </a: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com </a:t>
            </a: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в сети Интернет. На слайде сейчас вы видите скриншот страницы личного кабинета администратора.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3DF19-4B3B-4B0B-BE18-4B3214B7A8F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166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Полный код сервиса вы можете посмотреть, перейдя по ссылке, закодированной в представленном на слайде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QR</a:t>
            </a: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-коде.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3DF19-4B3B-4B0B-BE18-4B3214B7A8F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837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А теперь позвольте мне перейти к демонстрации программного продукта.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3DF19-4B3B-4B0B-BE18-4B3214B7A8F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443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Актуальность работы обуславливается прежде всего наличием заказа.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Предметом исследования стал веб-сервис для управления бизнес-процессами салона красоты «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BeautyManage</a:t>
            </a: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», а целью - разработка сервиса, удовлетворяющего требованиям заказчика.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3DF19-4B3B-4B0B-BE18-4B3214B7A8F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725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В рамках дипломного исследования были поставлены и решены следующие задачи: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- анализ предметных областей проекта и выбор подходящих решений;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- проектирование и реализация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MVP</a:t>
            </a: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-сервиса с учетом результатов предыдущего этапа.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Теперь кратко об этих этапах: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3DF19-4B3B-4B0B-BE18-4B3214B7A8F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920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В процессе анализа области бизнес-процессов салона красоты было выявлено 16 главных бизнес-процессов, которые должны осуществляться с помощью разработанного сервиса. Эти бизнес-процессы представлены на слайде. Они были классифицированы для удобства и для каждого из них были определены роли, которые задействованы в процессе. Это было необходимо для дальнейшей реализации программного продукта.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3DF19-4B3B-4B0B-BE18-4B3214B7A8F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060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В результате анализа трех наиболее популярных существующих решений в сфере управления бизнес-процессами салона красоты было выявлено, что ни одно из них не соответствует требованиям заказчика, что подтвердило актуальность разработки нового сервиса.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3DF19-4B3B-4B0B-BE18-4B3214B7A8F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144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Выбор архитектурного решения был обусловлен в первую очередь масштабами разработки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MVP</a:t>
            </a: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-сервиса. Также учитывалось то, что бизнес-процессы, исполняемые внутри системы, тесно связаны между собой, что несет дополнительную сложность при разделении сервиса. Поэтому была выбрана монолитная архитектура проекта с возможностью перехода к комбинированной.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3DF19-4B3B-4B0B-BE18-4B3214B7A8F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999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При выборе веб-технологий для реализации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MVC</a:t>
            </a: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-архитектуры были проанализированы 4 наиболее популярных веб-фреймворка для языков программирования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JavaScript </a:t>
            </a: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. Фреймворки оценивались по 17 критериям, которые были составлены, исходя из требований заказчика и требований к выбранной архитектуре. По результатам анализа был выбран фреймворк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Django</a:t>
            </a: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3DF19-4B3B-4B0B-BE18-4B3214B7A8F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523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Далее был проведен анализ 4 провайдеров, предоставляющих услуги регистрации домена и хостинга. Критериями сравнения стали минимальная цена и ресурсы, которые предоставляются за данную цену. Наиболее подходящим провайдером, исходя из выбранных критериев, оказался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VDS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Selectel</a:t>
            </a: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3DF19-4B3B-4B0B-BE18-4B3214B7A8F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76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Таким образом, были решены три из поставленных в начале работы задачи: были проанализированы предметные области проекта и выбраны решения, которые использовались на этапе разработки программного продукта.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3DF19-4B3B-4B0B-BE18-4B3214B7A8F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819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B67D9-636B-4DCF-87DD-6A73DFFD2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E14A06-9E72-4297-BE3B-62FC65057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5FDE24-3658-4BB3-B637-4AD9B591D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D05B-850C-41BB-BA44-BDE548FF1B12}" type="datetime1">
              <a:rPr lang="ru-RU" smtClean="0"/>
              <a:t>25.05.2022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CC429C-16B4-4909-A87F-66348B77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87BBCD-6084-489A-A7F8-0B490BFA7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32B63-4B90-4FC3-9F24-57566E6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D89F52E-A82E-4B8B-822C-F5E86E37C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C46131-F069-40D5-8ABE-14FDEBD8F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345B-E481-4D1F-B37D-D33C86E5C0FA}" type="datetime1">
              <a:rPr lang="ru-RU" smtClean="0"/>
              <a:t>25.05.2022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5BF4FF-F24E-4A6B-99D1-547B880B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4410EA-E7A3-4009-9921-B48DC296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722C7E1-78F4-4789-80C3-C5B2A3DC4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EC8ACE-834E-4D58-8698-CD4A7F407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786B1B-17ED-4170-8590-4664FFD4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EEF5-DFF3-4B04-B045-5BF86BA732DF}" type="datetime1">
              <a:rPr lang="ru-RU" smtClean="0"/>
              <a:t>25.05.2022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BA5EAC-DB54-4E45-9E7A-3E767A2F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A52250-0B86-45B4-844F-BEB98E864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59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C1399-6EF5-4AA1-9804-98FA5EC01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184991-4B65-44ED-B492-8C2D8C08C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FFB2EE-E6D7-4924-BFE0-22D338BE1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4EC7-ADB5-4176-A858-7D0F7E42E113}" type="datetime1">
              <a:rPr lang="ru-RU" smtClean="0"/>
              <a:t>25.05.2022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A403E8-61F5-439A-A862-A6520990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974D0C-8DB6-4552-A491-723EBF745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64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F47528-801C-45BA-B2B3-F91D9F389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19AC44-BEA5-4E77-A939-0F7C1F59F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E84694-9140-4910-B145-49206E6C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E46C-8590-46F3-921F-8734F8D1796F}" type="datetime1">
              <a:rPr lang="ru-RU" smtClean="0"/>
              <a:t>25.05.2022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514964-C08D-4D42-AD1B-FBC284DB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2A7D08-5C5C-4DD3-884F-E9D0C079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09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B735EF-BA73-4267-A9F5-9E1F190EB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655F20-C3BE-4864-B942-60B2369BCC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7BAAFF-321F-4D65-A004-D01542671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180D1E-89CF-4559-B8D7-8E973C77F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FC89-4A89-482E-9FEF-057B4F3BA557}" type="datetime1">
              <a:rPr lang="ru-RU" smtClean="0"/>
              <a:t>25.05.2022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928232-C435-40FF-ADE0-6D05321B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EB7D8A-7595-4A6A-95BD-4C188BAD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71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05CAD-EE3C-4EFD-BC29-3EBBF1A1B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6AED3C-1E72-4D5F-BABA-FEA5E7E30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7939BF0-C227-4B5E-AE96-3702EA897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23DA5EF-C8D0-46A9-BF0F-6341CA99A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DFD012E-10E0-450E-BE56-49ACB8ECE2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144205A-7AF7-42DB-BF7C-9199E53F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C341-5BF5-4CED-8124-646C876AFC67}" type="datetime1">
              <a:rPr lang="ru-RU" smtClean="0"/>
              <a:t>25.05.2022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DD541D4-34AB-4584-8ED2-BA14E23B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F97D53A-B1B2-41C7-B80F-AD244D249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85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53FB9A-050E-436F-81E5-A21D9D68F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D0D5B7A-5D9B-4096-B926-7EDB8AB2B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AC41-0567-41A6-8152-E1B500D06FB5}" type="datetime1">
              <a:rPr lang="ru-RU" smtClean="0"/>
              <a:t>25.05.2022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06D0BB8-46BA-4A81-90FC-86212923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25754AD-8274-4C9E-98AF-EEE7C8DA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36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BA272C9-C0C2-4D06-A161-AFFF22465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1840-527C-438A-9A98-0BF664357CDB}" type="datetime1">
              <a:rPr lang="ru-RU" smtClean="0"/>
              <a:t>25.05.2022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B7A0CF7-2DBE-4AA0-98E0-E4970FDA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B4CBE9-7A14-4EAF-8918-DE40AA77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51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46E03-293B-4D87-BFA8-7D2D6B06F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F614A4-4B40-4240-BA62-158EBE069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114F00-D0D2-4976-B079-9F31773EE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5A0AE7-2F1E-459B-B8FD-5E285CE9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9C66-20A3-4813-8E10-13D941927AC8}" type="datetime1">
              <a:rPr lang="ru-RU" smtClean="0"/>
              <a:t>25.05.2022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9E88F3-90A9-4B3A-975F-D99ABD8B9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43376B-B88E-4E1A-9512-CAFA2931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94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B0486E-19B0-4933-A0B9-1AB27DA53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13371F-83C3-4104-A06F-25879887A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1896AE-35F0-4023-BF6C-A3669DE24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0D8FB5-F7A8-4A58-95A8-D43365D0E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6F36E-34FA-4A6E-8B30-11E38B07C5FD}" type="datetime1">
              <a:rPr lang="ru-RU" smtClean="0"/>
              <a:t>25.05.2022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DF578C-8DBF-4B90-A800-53188695C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D94894-E2AC-4CC8-989A-39C77FC44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21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8571E2-AAA1-496D-AC94-1F064189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3A26AF-0D9D-48AA-9049-FE152192F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7BBC84-7B1E-4849-A6B5-3FC722539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CDF5F-A8F9-40ED-9406-73E4D507676C}" type="datetime1">
              <a:rPr lang="ru-RU" smtClean="0"/>
              <a:t>25.05.2022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78AE67-2060-459C-8CF3-2C9174DD4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DB51A4-2A2F-40A9-AFF5-DA2D15B1E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CEF8E-49CC-473B-B390-144B4A622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42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6A7C00-EAE2-44B7-9D00-EA9077890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15528"/>
          </a:xfrm>
        </p:spPr>
        <p:txBody>
          <a:bodyPr>
            <a:normAutofit/>
          </a:bodyPr>
          <a:lstStyle/>
          <a:p>
            <a:r>
              <a:rPr lang="ru-RU" sz="1600" dirty="0"/>
              <a:t>Российский государственный педагогический университет им. А. И. Герцена</a:t>
            </a:r>
            <a:br>
              <a:rPr lang="ru-RU" sz="1600" dirty="0"/>
            </a:br>
            <a:r>
              <a:rPr lang="ru-RU" sz="1600" dirty="0"/>
              <a:t>Институт информационных технологий и технологического образования</a:t>
            </a:r>
            <a:br>
              <a:rPr lang="ru-RU" sz="1600" dirty="0"/>
            </a:br>
            <a:br>
              <a:rPr lang="ru-RU" sz="1200" dirty="0"/>
            </a:br>
            <a:r>
              <a:rPr lang="ru-RU" sz="1200" dirty="0"/>
              <a:t>Направление подготовки 09.03.01 Информатика и вычислительная техника</a:t>
            </a:r>
            <a:br>
              <a:rPr lang="ru-RU" sz="1200" dirty="0"/>
            </a:br>
            <a:r>
              <a:rPr lang="ru-RU" sz="1200" dirty="0"/>
              <a:t>Направленность (профиль) «Технологии разработки программного обеспечения»</a:t>
            </a:r>
            <a:br>
              <a:rPr lang="ru-RU" sz="1200" dirty="0"/>
            </a:br>
            <a:br>
              <a:rPr lang="ru-RU" sz="1200" dirty="0"/>
            </a:br>
            <a:br>
              <a:rPr lang="ru-RU" sz="1600" dirty="0"/>
            </a:br>
            <a:r>
              <a:rPr lang="ru-RU" sz="2800" b="1" dirty="0"/>
              <a:t>Разработка веб-сервиса для управления бизнес-процессами салона красоты «</a:t>
            </a:r>
            <a:r>
              <a:rPr lang="ru-RU" sz="2800" b="1" dirty="0" err="1"/>
              <a:t>BeautyManage</a:t>
            </a:r>
            <a:r>
              <a:rPr lang="ru-RU" sz="2800" b="1" dirty="0"/>
              <a:t>»</a:t>
            </a:r>
            <a:endParaRPr lang="ru-RU" sz="16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8E6974-AFBE-72B6-C53E-0D01D36CD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167" y="409512"/>
            <a:ext cx="1371666" cy="1425701"/>
          </a:xfrm>
          <a:prstGeom prst="rect">
            <a:avLst/>
          </a:prstGeom>
        </p:spPr>
      </p:pic>
      <p:sp>
        <p:nvSpPr>
          <p:cNvPr id="6" name="Google Shape;55;p13">
            <a:extLst>
              <a:ext uri="{FF2B5EF4-FFF2-40B4-BE49-F238E27FC236}">
                <a16:creationId xmlns:a16="http://schemas.microsoft.com/office/drawing/2014/main" id="{E37AA6E8-8834-3D64-BF41-6F31F0432161}"/>
              </a:ext>
            </a:extLst>
          </p:cNvPr>
          <p:cNvSpPr txBox="1">
            <a:spLocks noGrp="1"/>
          </p:cNvSpPr>
          <p:nvPr/>
        </p:nvSpPr>
        <p:spPr>
          <a:xfrm>
            <a:off x="1524000" y="4137891"/>
            <a:ext cx="9144000" cy="159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5461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 b="1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Выполнила</a:t>
            </a:r>
            <a:r>
              <a:rPr lang="ru" sz="12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: </a:t>
            </a:r>
            <a:endParaRPr sz="1200" dirty="0">
              <a:solidFill>
                <a:schemeClr val="dk1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54610" lvl="0" indent="0" algn="r" rtl="0">
              <a:lnSpc>
                <a:spcPct val="115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студентка 4 курса</a:t>
            </a:r>
            <a:br>
              <a:rPr lang="ru" sz="12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ru-RU" sz="1200" i="1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Елкина Галина Александровна</a:t>
            </a:r>
            <a:endParaRPr sz="1200" i="1" dirty="0">
              <a:solidFill>
                <a:schemeClr val="dk1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54610" lvl="0" indent="0" algn="r" rtl="0">
              <a:lnSpc>
                <a:spcPct val="115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 b="1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Руководитель</a:t>
            </a:r>
            <a:r>
              <a:rPr lang="ru" sz="12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: </a:t>
            </a:r>
            <a:endParaRPr sz="1200" dirty="0">
              <a:solidFill>
                <a:schemeClr val="dk1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54610" lvl="0" indent="0" algn="r" rtl="0">
              <a:lnSpc>
                <a:spcPct val="115000"/>
              </a:lnSpc>
              <a:spcBef>
                <a:spcPts val="430"/>
              </a:spcBef>
              <a:spcAft>
                <a:spcPts val="43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кандидат физ.-мат. наук, доцент</a:t>
            </a:r>
            <a:br>
              <a:rPr lang="ru-RU" sz="12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ru-RU" sz="1200" i="1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Жуков Николай Николаевич</a:t>
            </a:r>
          </a:p>
        </p:txBody>
      </p:sp>
    </p:spTree>
    <p:extLst>
      <p:ext uri="{BB962C8B-B14F-4D97-AF65-F5344CB8AC3E}">
        <p14:creationId xmlns:p14="http://schemas.microsoft.com/office/powerpoint/2010/main" val="2538623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2445AE-E356-975B-60A8-37FD64A5C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</a:t>
            </a:r>
            <a:r>
              <a:rPr lang="en-US" dirty="0"/>
              <a:t>MVP-</a:t>
            </a:r>
            <a:r>
              <a:rPr lang="ru-RU" dirty="0"/>
              <a:t>сервиса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E6B286-819B-72D5-F7DC-0080BFCB7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схема архитектуры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5DCD3A-C77C-44CA-50A9-C4BB52829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10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50A6BAD-2CB5-1B36-A4C1-11C467206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318326"/>
            <a:ext cx="5257801" cy="334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40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94DAB6-A650-127C-8880-FEE1F214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Макеты и дизайн страниц сервиса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F6CCDB-5272-02E6-9988-E31F3C9E0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здесь будут макеты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E4802A-5F63-E0E3-A43F-46FCAD983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411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59BF0F-5006-E3FF-7134-ACEFD585A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Продукт: </a:t>
            </a:r>
            <a:r>
              <a:rPr lang="en-US" dirty="0"/>
              <a:t>MVP-</a:t>
            </a:r>
            <a:r>
              <a:rPr lang="ru-RU" dirty="0"/>
              <a:t>сервис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73F573-EF34-62FC-18A6-85A10B34E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здесь будет скриншот страницы администратора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2B6D60-B9D5-EF5A-2F45-444584D3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82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710377-584A-2A35-172C-0625D233A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Продукт: MVP-сервис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464B1097-3F15-422E-A59B-916F0DAB4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91125"/>
            <a:ext cx="10515600" cy="98583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Полный код сервиса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93F3A5-DD4F-423F-E2BB-E7A35FBF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13</a:t>
            </a:fld>
            <a:endParaRPr lang="ru-RU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EEE98D9-D871-218C-8E69-DA7903883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5" y="1666875"/>
            <a:ext cx="352425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219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BD9CA10-B4A6-55C2-837A-2FF76400F9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Демонстрация работы продукта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97B39B-0070-08E0-FDDB-ECCF7C33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12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59009F2-AD6F-F062-1822-F6AAF9E41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ctr"/>
          <a:lstStyle/>
          <a:p>
            <a:pPr marL="0" indent="0">
              <a:buNone/>
            </a:pPr>
            <a:r>
              <a:rPr lang="ru-RU" b="1" dirty="0"/>
              <a:t>Актуализация</a:t>
            </a:r>
            <a:r>
              <a:rPr lang="ru-RU" dirty="0"/>
              <a:t> обусловлена заказом на изготовление программного продукта и недостаточным соответствием существующих решений требованиям заказчика.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Предметом исследования </a:t>
            </a:r>
            <a:r>
              <a:rPr lang="ru-RU" dirty="0"/>
              <a:t>является веб-сервис для управления бизнес-процессами салона красоты «</a:t>
            </a:r>
            <a:r>
              <a:rPr lang="ru-RU" dirty="0" err="1"/>
              <a:t>BeautyManage</a:t>
            </a:r>
            <a:r>
              <a:rPr lang="ru-RU" dirty="0"/>
              <a:t>»</a:t>
            </a:r>
            <a:br>
              <a:rPr lang="ru-RU" dirty="0"/>
            </a:br>
            <a:endParaRPr lang="ru-RU" dirty="0"/>
          </a:p>
          <a:p>
            <a:pPr marL="0" indent="0">
              <a:buNone/>
            </a:pPr>
            <a:r>
              <a:rPr lang="ru-RU" b="1" dirty="0"/>
              <a:t>Целью</a:t>
            </a:r>
            <a:r>
              <a:rPr lang="ru-RU" dirty="0"/>
              <a:t> выпускной квалификационной работы стала разработка веб-сервиса с реализованными функциями для управления первостепенными для заказчика бизнес-процессами, описанными им, который бы соответствовал требованиям заказчика.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E0063D3-BCF0-A57D-3A5F-81037B8A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276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E67897-F74C-73FB-0D98-099B73FE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ABB249-64F4-3F0F-3F55-2899BB565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Проанализировать бизнес-процессы в области управления салоном красоты и требования заказчика, чтобы реализовать нужную структуру веб-сервиса на основе требуемых бизнес-процессов.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Проанализировать архитектурные решения, различные веб-технологии и требования заказчика, чтобы выбрать подходящие для реализации веб-сервиса.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Проанализировать серверные решения и их технологии, чтобы выбрать подходящие для передачи сервиса заказчику и дальнейших его успешных работе и сопровождению со стороны разработчика.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Спроектировать архитектуру и макеты страниц MVP-сервиса в соответствии с требуемыми заказчиком функциями и выбранными технологиями.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Реализовать MVP-веб-сервис по управлению бизнес-процессами салона красоты и предоставить доступ к сервису заказчику.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764DBF-D070-2F4C-9680-6B3DD96C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660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500DD-7A98-B7CA-1407-0E0606E5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бизнес-процессов салона красоты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1D5D5DA4-E151-99C1-D227-726D4268B3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252929"/>
              </p:ext>
            </p:extLst>
          </p:nvPr>
        </p:nvGraphicFramePr>
        <p:xfrm>
          <a:off x="838200" y="1690688"/>
          <a:ext cx="10515600" cy="448627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357582">
                  <a:extLst>
                    <a:ext uri="{9D8B030D-6E8A-4147-A177-3AD203B41FA5}">
                      <a16:colId xmlns:a16="http://schemas.microsoft.com/office/drawing/2014/main" val="3310973279"/>
                    </a:ext>
                  </a:extLst>
                </a:gridCol>
                <a:gridCol w="5043054">
                  <a:extLst>
                    <a:ext uri="{9D8B030D-6E8A-4147-A177-3AD203B41FA5}">
                      <a16:colId xmlns:a16="http://schemas.microsoft.com/office/drawing/2014/main" val="78852118"/>
                    </a:ext>
                  </a:extLst>
                </a:gridCol>
                <a:gridCol w="3114964">
                  <a:extLst>
                    <a:ext uri="{9D8B030D-6E8A-4147-A177-3AD203B41FA5}">
                      <a16:colId xmlns:a16="http://schemas.microsoft.com/office/drawing/2014/main" val="3132537199"/>
                    </a:ext>
                  </a:extLst>
                </a:gridCol>
              </a:tblGrid>
              <a:tr h="324878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b="1" dirty="0">
                          <a:effectLst/>
                        </a:rPr>
                        <a:t>Категория бизнес-процесса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09" marR="35909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b="1" dirty="0">
                          <a:effectLst/>
                        </a:rPr>
                        <a:t>Бизнес-процесс салона красоты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09" marR="35909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b="1" dirty="0">
                          <a:effectLst/>
                        </a:rPr>
                        <a:t>Роли, задействованные в процессе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09" marR="35909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250207"/>
                  </a:ext>
                </a:extLst>
              </a:tr>
              <a:tr h="260087">
                <a:tc rowSpan="3"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Основные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09" marR="35909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Отправление заявки на предоставление услуги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09" marR="35909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Клиент, Сотрудник, Администратор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09" marR="35909" marT="0" marB="0" anchor="ctr"/>
                </a:tc>
                <a:extLst>
                  <a:ext uri="{0D108BD9-81ED-4DB2-BD59-A6C34878D82A}">
                    <a16:rowId xmlns:a16="http://schemas.microsoft.com/office/drawing/2014/main" val="2797621137"/>
                  </a:ext>
                </a:extLst>
              </a:tr>
              <a:tr h="26008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Обработка заявки клиента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09" marR="3590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Администратор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09" marR="3590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290304"/>
                  </a:ext>
                </a:extLst>
              </a:tr>
              <a:tr h="26008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  <a:tabLst/>
                      </a:pPr>
                      <a:r>
                        <a:rPr lang="ru-RU" sz="1000" dirty="0">
                          <a:effectLst/>
                        </a:rPr>
                        <a:t>Регистрация (завершение) проведения услуги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09" marR="35909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Сотрудник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09" marR="35909" marT="0" marB="0" anchor="ctr"/>
                </a:tc>
                <a:extLst>
                  <a:ext uri="{0D108BD9-81ED-4DB2-BD59-A6C34878D82A}">
                    <a16:rowId xmlns:a16="http://schemas.microsoft.com/office/drawing/2014/main" val="1571747240"/>
                  </a:ext>
                </a:extLst>
              </a:tr>
              <a:tr h="260087">
                <a:tc rowSpan="7"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Вспомогательные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09" marR="35909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Процесс списания материала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09" marR="3590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Администратор, Сотрудник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09" marR="3590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726346"/>
                  </a:ext>
                </a:extLst>
              </a:tr>
              <a:tr h="26008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Процесс закупки материалов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09" marR="35909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Администратор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09" marR="35909" marT="0" marB="0" anchor="ctr"/>
                </a:tc>
                <a:extLst>
                  <a:ext uri="{0D108BD9-81ED-4DB2-BD59-A6C34878D82A}">
                    <a16:rowId xmlns:a16="http://schemas.microsoft.com/office/drawing/2014/main" val="3666510898"/>
                  </a:ext>
                </a:extLst>
              </a:tr>
              <a:tr h="26008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Процесс фиксации количества материалов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09" marR="3590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Администратор, Сотрудник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09" marR="3590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54385"/>
                  </a:ext>
                </a:extLst>
              </a:tr>
              <a:tr h="26008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Проведение оплаты за материалы/другие услуги (составление записи)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09" marR="35909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Администратор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09" marR="35909" marT="0" marB="0" anchor="ctr"/>
                </a:tc>
                <a:extLst>
                  <a:ext uri="{0D108BD9-81ED-4DB2-BD59-A6C34878D82A}">
                    <a16:rowId xmlns:a16="http://schemas.microsoft.com/office/drawing/2014/main" val="698964196"/>
                  </a:ext>
                </a:extLst>
              </a:tr>
              <a:tr h="26008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Отправление заявки на смену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09" marR="3590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Администратор, Сотрудник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09" marR="3590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001561"/>
                  </a:ext>
                </a:extLst>
              </a:tr>
              <a:tr h="26008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Обработка заявки на смену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09" marR="35909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Администратор, Сотрудник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09" marR="35909" marT="0" marB="0" anchor="ctr"/>
                </a:tc>
                <a:extLst>
                  <a:ext uri="{0D108BD9-81ED-4DB2-BD59-A6C34878D82A}">
                    <a16:rowId xmlns:a16="http://schemas.microsoft.com/office/drawing/2014/main" val="3887015567"/>
                  </a:ext>
                </a:extLst>
              </a:tr>
              <a:tr h="26008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Регистрация клиента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09" marR="3590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Администратор, Сотрудник, Клиент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09" marR="3590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694490"/>
                  </a:ext>
                </a:extLst>
              </a:tr>
              <a:tr h="260087">
                <a:tc rowSpan="2"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Обеспечивающие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09" marR="35909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Проведение оплаты за услугу (составление записи)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09" marR="35909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Администратор, Сотрудник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09" marR="35909" marT="0" marB="0" anchor="ctr"/>
                </a:tc>
                <a:extLst>
                  <a:ext uri="{0D108BD9-81ED-4DB2-BD59-A6C34878D82A}">
                    <a16:rowId xmlns:a16="http://schemas.microsoft.com/office/drawing/2014/main" val="2881020906"/>
                  </a:ext>
                </a:extLst>
              </a:tr>
              <a:tr h="26008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Процесс приема на работу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09" marR="3590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Администратор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09" marR="3590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96202"/>
                  </a:ext>
                </a:extLst>
              </a:tr>
              <a:tr h="260087">
                <a:tc rowSpan="4"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Управления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09" marR="35909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Составление отчета по закупкам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09" marR="35909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Администратор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09" marR="35909" marT="0" marB="0" anchor="ctr"/>
                </a:tc>
                <a:extLst>
                  <a:ext uri="{0D108BD9-81ED-4DB2-BD59-A6C34878D82A}">
                    <a16:rowId xmlns:a16="http://schemas.microsoft.com/office/drawing/2014/main" val="1787576348"/>
                  </a:ext>
                </a:extLst>
              </a:tr>
              <a:tr h="26008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Процесс открытия смены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09" marR="3590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Сотрудник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09" marR="3590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543801"/>
                  </a:ext>
                </a:extLst>
              </a:tr>
              <a:tr h="26008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Процесс закрытия смены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09" marR="35909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Сотрудник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09" marR="35909" marT="0" marB="0" anchor="ctr"/>
                </a:tc>
                <a:extLst>
                  <a:ext uri="{0D108BD9-81ED-4DB2-BD59-A6C34878D82A}">
                    <a16:rowId xmlns:a16="http://schemas.microsoft.com/office/drawing/2014/main" val="2712164097"/>
                  </a:ext>
                </a:extLst>
              </a:tr>
              <a:tr h="26008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Управление списком услуг, в том числе ценообразование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09" marR="3590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Администратор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5909" marR="3590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920705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8F624F4-9A1E-D37D-F9DD-3E3B8C9FF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361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BDDAB9-68FA-E503-8186-0CFF0E498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существующих решений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CB0506B-4F69-A52D-CC00-66774F0801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813425"/>
              </p:ext>
            </p:extLst>
          </p:nvPr>
        </p:nvGraphicFramePr>
        <p:xfrm>
          <a:off x="838201" y="1672325"/>
          <a:ext cx="10515602" cy="43513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645726">
                  <a:extLst>
                    <a:ext uri="{9D8B030D-6E8A-4147-A177-3AD203B41FA5}">
                      <a16:colId xmlns:a16="http://schemas.microsoft.com/office/drawing/2014/main" val="3102739250"/>
                    </a:ext>
                  </a:extLst>
                </a:gridCol>
                <a:gridCol w="1623292">
                  <a:extLst>
                    <a:ext uri="{9D8B030D-6E8A-4147-A177-3AD203B41FA5}">
                      <a16:colId xmlns:a16="http://schemas.microsoft.com/office/drawing/2014/main" val="3639289074"/>
                    </a:ext>
                  </a:extLst>
                </a:gridCol>
                <a:gridCol w="1623292">
                  <a:extLst>
                    <a:ext uri="{9D8B030D-6E8A-4147-A177-3AD203B41FA5}">
                      <a16:colId xmlns:a16="http://schemas.microsoft.com/office/drawing/2014/main" val="1643159455"/>
                    </a:ext>
                  </a:extLst>
                </a:gridCol>
                <a:gridCol w="1623292">
                  <a:extLst>
                    <a:ext uri="{9D8B030D-6E8A-4147-A177-3AD203B41FA5}">
                      <a16:colId xmlns:a16="http://schemas.microsoft.com/office/drawing/2014/main" val="1852080536"/>
                    </a:ext>
                  </a:extLst>
                </a:gridCol>
              </a:tblGrid>
              <a:tr h="435134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400" b="1" kern="1200" dirty="0">
                          <a:solidFill>
                            <a:schemeClr val="tx1"/>
                          </a:solidFill>
                          <a:effectLst/>
                        </a:rPr>
                        <a:t>Критерий</a:t>
                      </a:r>
                      <a:endParaRPr lang="ru-RU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787" marR="34787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400" b="1" kern="1200" dirty="0" err="1">
                          <a:solidFill>
                            <a:schemeClr val="tx1"/>
                          </a:solidFill>
                          <a:effectLst/>
                        </a:rPr>
                        <a:t>EasyWeek</a:t>
                      </a:r>
                      <a:endParaRPr lang="ru-RU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787" marR="34787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400" b="1" kern="1200" dirty="0" err="1">
                          <a:solidFill>
                            <a:schemeClr val="tx1"/>
                          </a:solidFill>
                          <a:effectLst/>
                        </a:rPr>
                        <a:t>ПрофиГид</a:t>
                      </a:r>
                      <a:endParaRPr lang="ru-RU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787" marR="34787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400" b="1" kern="1200" dirty="0">
                          <a:solidFill>
                            <a:schemeClr val="tx1"/>
                          </a:solidFill>
                          <a:effectLst/>
                        </a:rPr>
                        <a:t>СБИС</a:t>
                      </a:r>
                      <a:endParaRPr lang="ru-RU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787" marR="34787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805537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</a:rPr>
                        <a:t>Основные бизнес-процессы салона красоты</a:t>
                      </a:r>
                      <a:endParaRPr lang="ru-RU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787" marR="3478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</a:rPr>
                        <a:t>3/3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787" marR="3478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kern="1200">
                          <a:solidFill>
                            <a:schemeClr val="tx1"/>
                          </a:solidFill>
                          <a:effectLst/>
                        </a:rPr>
                        <a:t>3/3</a:t>
                      </a:r>
                      <a:endParaRPr lang="ru-RU" sz="12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787" marR="3478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kern="1200">
                          <a:solidFill>
                            <a:schemeClr val="tx1"/>
                          </a:solidFill>
                          <a:effectLst/>
                        </a:rPr>
                        <a:t>3/3</a:t>
                      </a:r>
                      <a:endParaRPr lang="ru-RU" sz="12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787" marR="34787" marT="0" marB="0" anchor="ctr"/>
                </a:tc>
                <a:extLst>
                  <a:ext uri="{0D108BD9-81ED-4DB2-BD59-A6C34878D82A}">
                    <a16:rowId xmlns:a16="http://schemas.microsoft.com/office/drawing/2014/main" val="1413611706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</a:rPr>
                        <a:t>Вспомогательные бизнес-процессы салона красоты</a:t>
                      </a:r>
                      <a:endParaRPr lang="ru-RU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787" marR="3478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</a:rPr>
                        <a:t>6/7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787" marR="3478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</a:rPr>
                        <a:t>3/7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787" marR="3478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</a:rPr>
                        <a:t>6/7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787" marR="3478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017705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</a:rPr>
                        <a:t>Обеспечивающие бизнес-процессы салона красоты</a:t>
                      </a:r>
                      <a:endParaRPr lang="ru-RU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787" marR="3478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</a:rPr>
                        <a:t>2/2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787" marR="3478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</a:rPr>
                        <a:t>2/2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787" marR="3478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kern="1200">
                          <a:solidFill>
                            <a:schemeClr val="tx1"/>
                          </a:solidFill>
                          <a:effectLst/>
                        </a:rPr>
                        <a:t>2/2</a:t>
                      </a:r>
                      <a:endParaRPr lang="ru-RU" sz="12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787" marR="34787" marT="0" marB="0" anchor="ctr"/>
                </a:tc>
                <a:extLst>
                  <a:ext uri="{0D108BD9-81ED-4DB2-BD59-A6C34878D82A}">
                    <a16:rowId xmlns:a16="http://schemas.microsoft.com/office/drawing/2014/main" val="3726278053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</a:rPr>
                        <a:t>Бизнес-процессы управления салона красоты</a:t>
                      </a:r>
                      <a:endParaRPr lang="ru-RU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787" marR="3478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</a:rPr>
                        <a:t>1/4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787" marR="3478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</a:rPr>
                        <a:t>1/4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787" marR="3478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</a:rPr>
                        <a:t>4/4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787" marR="3478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143596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</a:rPr>
                        <a:t>Возможность иметь брендированный сайт / мобильное приложение для клиентов</a:t>
                      </a:r>
                      <a:endParaRPr lang="ru-RU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787" marR="3478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</a:rPr>
                        <a:t>Есть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787" marR="3478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</a:rPr>
                        <a:t>Есть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787" marR="3478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</a:rPr>
                        <a:t>Есть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787" marR="34787" marT="0" marB="0" anchor="ctr"/>
                </a:tc>
                <a:extLst>
                  <a:ext uri="{0D108BD9-81ED-4DB2-BD59-A6C34878D82A}">
                    <a16:rowId xmlns:a16="http://schemas.microsoft.com/office/drawing/2014/main" val="2094041748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</a:rPr>
                        <a:t>Уведомления о необходимости оплаты счетов для администратора</a:t>
                      </a:r>
                      <a:endParaRPr lang="ru-RU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787" marR="3478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</a:rPr>
                        <a:t>Нет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787" marR="3478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</a:rPr>
                        <a:t>Нет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787" marR="3478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</a:rPr>
                        <a:t>Нет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787" marR="3478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9222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</a:rPr>
                        <a:t>Уведомления о необходимости закупки материалов</a:t>
                      </a:r>
                      <a:endParaRPr lang="ru-RU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787" marR="3478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</a:rPr>
                        <a:t>Нет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787" marR="3478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</a:rPr>
                        <a:t>Нет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787" marR="3478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</a:rPr>
                        <a:t>Нет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787" marR="34787" marT="0" marB="0" anchor="ctr"/>
                </a:tc>
                <a:extLst>
                  <a:ext uri="{0D108BD9-81ED-4DB2-BD59-A6C34878D82A}">
                    <a16:rowId xmlns:a16="http://schemas.microsoft.com/office/drawing/2014/main" val="1996777206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</a:rPr>
                        <a:t>Система оценки персонала</a:t>
                      </a:r>
                      <a:endParaRPr lang="ru-RU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787" marR="3478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</a:rPr>
                        <a:t>Есть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787" marR="3478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</a:rPr>
                        <a:t>Нет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787" marR="3478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</a:rPr>
                        <a:t>Есть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787" marR="34787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182449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</a:rPr>
                        <a:t>Черный список клиентов</a:t>
                      </a:r>
                      <a:endParaRPr lang="ru-RU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787" marR="3478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kern="1200">
                          <a:solidFill>
                            <a:schemeClr val="tx1"/>
                          </a:solidFill>
                          <a:effectLst/>
                        </a:rPr>
                        <a:t>Нет</a:t>
                      </a:r>
                      <a:endParaRPr lang="ru-RU" sz="12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787" marR="3478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</a:rPr>
                        <a:t>Нет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787" marR="3478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</a:rPr>
                        <a:t>Нет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787" marR="34787" marT="0" marB="0" anchor="ctr"/>
                </a:tc>
                <a:extLst>
                  <a:ext uri="{0D108BD9-81ED-4DB2-BD59-A6C34878D82A}">
                    <a16:rowId xmlns:a16="http://schemas.microsoft.com/office/drawing/2014/main" val="161353928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A4C99F-D020-9821-408B-F0F3BE6E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479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4BF38F-2650-0764-73E8-080072FE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Анализ архитектурных решений веб-сервиса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501C15-4091-3D42-09E8-BC883870E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Было проанализировано 3 подхода к проектированию архитектуры приложения:</a:t>
            </a:r>
          </a:p>
          <a:p>
            <a:r>
              <a:rPr lang="en-US" dirty="0"/>
              <a:t>MVC</a:t>
            </a:r>
            <a:r>
              <a:rPr lang="ru-RU" dirty="0"/>
              <a:t>-шаблон проектирования</a:t>
            </a:r>
          </a:p>
          <a:p>
            <a:r>
              <a:rPr lang="ru-RU" dirty="0"/>
              <a:t>микросервисная архитектура</a:t>
            </a:r>
          </a:p>
          <a:p>
            <a:r>
              <a:rPr lang="ru-RU" dirty="0"/>
              <a:t>комбинированный подход (совмещение </a:t>
            </a:r>
            <a:r>
              <a:rPr lang="en-US" dirty="0"/>
              <a:t>MVC</a:t>
            </a:r>
            <a:r>
              <a:rPr lang="ru-RU" dirty="0"/>
              <a:t> и микросервисов)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Для разрабатываемого веб-сервиса было принято решение выбрать </a:t>
            </a:r>
            <a:r>
              <a:rPr lang="en-US" dirty="0"/>
              <a:t>MVC-</a:t>
            </a:r>
            <a:r>
              <a:rPr lang="ru-RU" dirty="0"/>
              <a:t>шаблон проектирования архитектуры с дальнейшим переходом к комбинированному подходу.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C842F9-8A7C-2560-CD9D-96B36850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743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B89F53-DA9B-AEC4-C48E-AB99810E0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веб-технологий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F4BAFB-DFA5-5BC6-4862-FB3F0D086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выявления подходящего решения были проанализированы следующие технологии:</a:t>
            </a:r>
          </a:p>
          <a:p>
            <a:r>
              <a:rPr lang="ru-RU" dirty="0"/>
              <a:t>микрофреймворк </a:t>
            </a:r>
            <a:r>
              <a:rPr lang="en-US" dirty="0"/>
              <a:t>Express (</a:t>
            </a:r>
            <a:r>
              <a:rPr lang="ru-RU" dirty="0"/>
              <a:t>язык программирования </a:t>
            </a:r>
            <a:r>
              <a:rPr lang="en-US" dirty="0"/>
              <a:t>JavaScript);</a:t>
            </a:r>
          </a:p>
          <a:p>
            <a:r>
              <a:rPr lang="ru-RU" dirty="0"/>
              <a:t>микрофреймворк </a:t>
            </a:r>
            <a:r>
              <a:rPr lang="en-US" dirty="0"/>
              <a:t>Flask (</a:t>
            </a:r>
            <a:r>
              <a:rPr lang="ru-RU" dirty="0"/>
              <a:t>язык программирования </a:t>
            </a:r>
            <a:r>
              <a:rPr lang="en-US" dirty="0"/>
              <a:t>Python);</a:t>
            </a:r>
          </a:p>
          <a:p>
            <a:r>
              <a:rPr lang="ru-RU" dirty="0"/>
              <a:t>веб-фреймворк </a:t>
            </a:r>
            <a:r>
              <a:rPr lang="en-US" dirty="0"/>
              <a:t>Sails (</a:t>
            </a:r>
            <a:r>
              <a:rPr lang="ru-RU" dirty="0"/>
              <a:t>язык программирования </a:t>
            </a:r>
            <a:r>
              <a:rPr lang="en-US" dirty="0"/>
              <a:t>JavaScript);</a:t>
            </a:r>
          </a:p>
          <a:p>
            <a:r>
              <a:rPr lang="ru-RU" dirty="0"/>
              <a:t>веб-фреймворк </a:t>
            </a:r>
            <a:r>
              <a:rPr lang="en-US" dirty="0"/>
              <a:t>Django (</a:t>
            </a:r>
            <a:r>
              <a:rPr lang="ru-RU" dirty="0"/>
              <a:t>язык программирования </a:t>
            </a:r>
            <a:r>
              <a:rPr lang="en-US" dirty="0"/>
              <a:t>Python).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 результатам сравнения фреймворков по 17 критериям был выбран </a:t>
            </a:r>
            <a:r>
              <a:rPr lang="ru-RU" b="1" dirty="0" err="1"/>
              <a:t>Django</a:t>
            </a:r>
            <a:r>
              <a:rPr lang="ru-RU" dirty="0"/>
              <a:t>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4D784E-2877-0612-70EE-7264F74F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9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972453-C777-1D69-32FA-5B9F8858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серверных решений и технологий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9095B554-6315-F60E-E930-925BA7EF81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481890"/>
              </p:ext>
            </p:extLst>
          </p:nvPr>
        </p:nvGraphicFramePr>
        <p:xfrm>
          <a:off x="838200" y="1553048"/>
          <a:ext cx="10515603" cy="435133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8636">
                  <a:extLst>
                    <a:ext uri="{9D8B030D-6E8A-4147-A177-3AD203B41FA5}">
                      <a16:colId xmlns:a16="http://schemas.microsoft.com/office/drawing/2014/main" val="2403234527"/>
                    </a:ext>
                  </a:extLst>
                </a:gridCol>
                <a:gridCol w="3214255">
                  <a:extLst>
                    <a:ext uri="{9D8B030D-6E8A-4147-A177-3AD203B41FA5}">
                      <a16:colId xmlns:a16="http://schemas.microsoft.com/office/drawing/2014/main" val="3289833950"/>
                    </a:ext>
                  </a:extLst>
                </a:gridCol>
                <a:gridCol w="1753178">
                  <a:extLst>
                    <a:ext uri="{9D8B030D-6E8A-4147-A177-3AD203B41FA5}">
                      <a16:colId xmlns:a16="http://schemas.microsoft.com/office/drawing/2014/main" val="2251276528"/>
                    </a:ext>
                  </a:extLst>
                </a:gridCol>
                <a:gridCol w="1753178">
                  <a:extLst>
                    <a:ext uri="{9D8B030D-6E8A-4147-A177-3AD203B41FA5}">
                      <a16:colId xmlns:a16="http://schemas.microsoft.com/office/drawing/2014/main" val="935008118"/>
                    </a:ext>
                  </a:extLst>
                </a:gridCol>
                <a:gridCol w="1753178">
                  <a:extLst>
                    <a:ext uri="{9D8B030D-6E8A-4147-A177-3AD203B41FA5}">
                      <a16:colId xmlns:a16="http://schemas.microsoft.com/office/drawing/2014/main" val="136592830"/>
                    </a:ext>
                  </a:extLst>
                </a:gridCol>
                <a:gridCol w="1753178">
                  <a:extLst>
                    <a:ext uri="{9D8B030D-6E8A-4147-A177-3AD203B41FA5}">
                      <a16:colId xmlns:a16="http://schemas.microsoft.com/office/drawing/2014/main" val="1449471193"/>
                    </a:ext>
                  </a:extLst>
                </a:gridCol>
              </a:tblGrid>
              <a:tr h="543917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№</a:t>
                      </a:r>
                    </a:p>
                  </a:txBody>
                  <a:tcPr marL="39915" marR="39915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Критерий</a:t>
                      </a:r>
                    </a:p>
                  </a:txBody>
                  <a:tcPr marL="39915" marR="39915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REG.RU</a:t>
                      </a:r>
                      <a:endParaRPr lang="ru-RU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9915" marR="39915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Timeweb</a:t>
                      </a:r>
                      <a:endParaRPr lang="ru-RU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9915" marR="39915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Beget</a:t>
                      </a:r>
                      <a:endParaRPr lang="ru-RU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9915" marR="39915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VDS 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Selectel</a:t>
                      </a:r>
                      <a:endParaRPr lang="ru-RU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9915" marR="39915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103927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9915" marR="39915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Минимальная цена за доменное имя</a:t>
                      </a:r>
                    </a:p>
                  </a:txBody>
                  <a:tcPr marL="39915" marR="3991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 руб.</a:t>
                      </a:r>
                    </a:p>
                  </a:txBody>
                  <a:tcPr marL="39915" marR="3991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 руб.</a:t>
                      </a:r>
                    </a:p>
                  </a:txBody>
                  <a:tcPr marL="39915" marR="3991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179 руб. - регистрация</a:t>
                      </a:r>
                    </a:p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+ 289р./год – продление</a:t>
                      </a:r>
                    </a:p>
                  </a:txBody>
                  <a:tcPr marL="39915" marR="3991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Бесплатно</a:t>
                      </a:r>
                    </a:p>
                  </a:txBody>
                  <a:tcPr marL="39915" marR="39915" marT="0" marB="0" anchor="ctr"/>
                </a:tc>
                <a:extLst>
                  <a:ext uri="{0D108BD9-81ED-4DB2-BD59-A6C34878D82A}">
                    <a16:rowId xmlns:a16="http://schemas.microsoft.com/office/drawing/2014/main" val="2525399255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9915" marR="3991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Ограничения в выборе доменной зоны</a:t>
                      </a:r>
                    </a:p>
                  </a:txBody>
                  <a:tcPr marL="39915" marR="3991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Есть</a:t>
                      </a:r>
                    </a:p>
                  </a:txBody>
                  <a:tcPr marL="39915" marR="3991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Есть</a:t>
                      </a:r>
                    </a:p>
                  </a:txBody>
                  <a:tcPr marL="39915" marR="3991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Есть</a:t>
                      </a:r>
                    </a:p>
                  </a:txBody>
                  <a:tcPr marL="39915" marR="3991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 marL="39915" marR="3991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547767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39915" marR="39915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Минимальная цена за 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VDS</a:t>
                      </a: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VPS </a:t>
                      </a: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хостинг</a:t>
                      </a:r>
                    </a:p>
                  </a:txBody>
                  <a:tcPr marL="39915" marR="3991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370р./мес.</a:t>
                      </a:r>
                    </a:p>
                  </a:txBody>
                  <a:tcPr marL="39915" marR="3991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290р./мес.</a:t>
                      </a:r>
                    </a:p>
                  </a:txBody>
                  <a:tcPr marL="39915" marR="3991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210р./мес.</a:t>
                      </a:r>
                    </a:p>
                  </a:txBody>
                  <a:tcPr marL="39915" marR="3991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200р./мес.</a:t>
                      </a:r>
                    </a:p>
                  </a:txBody>
                  <a:tcPr marL="39915" marR="39915" marT="0" marB="0" anchor="ctr"/>
                </a:tc>
                <a:extLst>
                  <a:ext uri="{0D108BD9-81ED-4DB2-BD59-A6C34878D82A}">
                    <a16:rowId xmlns:a16="http://schemas.microsoft.com/office/drawing/2014/main" val="2414473640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39915" marR="3991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Оперативная память</a:t>
                      </a:r>
                    </a:p>
                  </a:txBody>
                  <a:tcPr marL="39915" marR="3991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ГБ</a:t>
                      </a:r>
                    </a:p>
                  </a:txBody>
                  <a:tcPr marL="39915" marR="3991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ГБ</a:t>
                      </a:r>
                    </a:p>
                  </a:txBody>
                  <a:tcPr marL="39915" marR="3991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ГБ</a:t>
                      </a:r>
                    </a:p>
                  </a:txBody>
                  <a:tcPr marL="39915" marR="3991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521 МБ</a:t>
                      </a:r>
                    </a:p>
                  </a:txBody>
                  <a:tcPr marL="39915" marR="3991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20503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39915" marR="39915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Хранилище (память)</a:t>
                      </a:r>
                    </a:p>
                  </a:txBody>
                  <a:tcPr marL="39915" marR="3991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 ГБ</a:t>
                      </a:r>
                    </a:p>
                  </a:txBody>
                  <a:tcPr marL="39915" marR="3991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ГБ</a:t>
                      </a:r>
                    </a:p>
                  </a:txBody>
                  <a:tcPr marL="39915" marR="3991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ГБ</a:t>
                      </a:r>
                    </a:p>
                  </a:txBody>
                  <a:tcPr marL="39915" marR="3991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 ГБ</a:t>
                      </a:r>
                    </a:p>
                  </a:txBody>
                  <a:tcPr marL="39915" marR="39915" marT="0" marB="0" anchor="ctr"/>
                </a:tc>
                <a:extLst>
                  <a:ext uri="{0D108BD9-81ED-4DB2-BD59-A6C34878D82A}">
                    <a16:rowId xmlns:a16="http://schemas.microsoft.com/office/drawing/2014/main" val="883121460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39915" marR="3991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Процессор (кол-во ядер)</a:t>
                      </a:r>
                    </a:p>
                  </a:txBody>
                  <a:tcPr marL="39915" marR="3991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9915" marR="3991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9915" marR="3991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9915" marR="3991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9915" marR="3991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642130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39915" marR="39915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Локация физических серверов</a:t>
                      </a:r>
                    </a:p>
                  </a:txBody>
                  <a:tcPr marL="39915" marR="3991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Россия</a:t>
                      </a:r>
                    </a:p>
                  </a:txBody>
                  <a:tcPr marL="39915" marR="3991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Россия, Казахстан</a:t>
                      </a:r>
                    </a:p>
                  </a:txBody>
                  <a:tcPr marL="39915" marR="3991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Россия</a:t>
                      </a:r>
                    </a:p>
                  </a:txBody>
                  <a:tcPr marL="39915" marR="3991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ru-RU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Россия</a:t>
                      </a:r>
                    </a:p>
                  </a:txBody>
                  <a:tcPr marL="39915" marR="39915" marT="0" marB="0" anchor="ctr"/>
                </a:tc>
                <a:extLst>
                  <a:ext uri="{0D108BD9-81ED-4DB2-BD59-A6C34878D82A}">
                    <a16:rowId xmlns:a16="http://schemas.microsoft.com/office/drawing/2014/main" val="2389353998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57F34A-8B55-C8D1-3963-9EA2B3924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012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AA1A9-B83C-1D95-3303-533123A5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Результаты анализа предметных областей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B9A6CB-E061-286C-77D1-84AF657D1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ходе анализа предметных областей проекта были решены три из поставленных в начале работы задач: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Проанализированы бизнес-процессы в области управления салоном красоты.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Проанализированы и выбраны архитектурные решения и веб-технологии для реализации веб-сервиса.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Проанализированы и выбраны серверные решения для передачи сервиса заказчику.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2A2F39-3578-D8A3-5B80-D158CBE0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4994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1231</Words>
  <Application>Microsoft Office PowerPoint</Application>
  <PresentationFormat>Широкоэкранный</PresentationFormat>
  <Paragraphs>220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Российский государственный педагогический университет им. А. И. Герцена Институт информационных технологий и технологического образования  Направление подготовки 09.03.01 Информатика и вычислительная техника Направленность (профиль) «Технологии разработки программного обеспечения»   Разработка веб-сервиса для управления бизнес-процессами салона красоты «BeautyManage»</vt:lpstr>
      <vt:lpstr>Презентация PowerPoint</vt:lpstr>
      <vt:lpstr>Задачи</vt:lpstr>
      <vt:lpstr>Анализ бизнес-процессов салона красоты</vt:lpstr>
      <vt:lpstr>Анализ существующих решений</vt:lpstr>
      <vt:lpstr>Анализ архитектурных решений веб-сервиса</vt:lpstr>
      <vt:lpstr>Анализ веб-технологий</vt:lpstr>
      <vt:lpstr>Анализ серверных решений и технологий</vt:lpstr>
      <vt:lpstr>Результаты анализа предметных областей проекта</vt:lpstr>
      <vt:lpstr>Архитектура MVP-сервиса</vt:lpstr>
      <vt:lpstr>Макеты и дизайн страниц сервиса</vt:lpstr>
      <vt:lpstr>Продукт: MVP-сервис</vt:lpstr>
      <vt:lpstr>Продукт: MVP-сервис</vt:lpstr>
      <vt:lpstr>Демонстрация работы продукта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Российский государственный педагогический университет им. А. И. Герцена Институт информационных технологий и технологического образования    Тема ВКР</dc:title>
  <dc:creator>ВЕЗ Vlasova</dc:creator>
  <cp:lastModifiedBy>Галя Елкина</cp:lastModifiedBy>
  <cp:revision>27</cp:revision>
  <dcterms:created xsi:type="dcterms:W3CDTF">2022-02-16T16:33:57Z</dcterms:created>
  <dcterms:modified xsi:type="dcterms:W3CDTF">2022-05-25T09:56:59Z</dcterms:modified>
</cp:coreProperties>
</file>