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3D216-19C9-4AE6-8DDA-CB91CC4C4A9A}">
  <a:tblStyle styleId="{A2C3D216-19C9-4AE6-8DDA-CB91CC4C4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97ba48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a97ba48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18a97474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18a97474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0c9d72f6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0c9d72f6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dcf2329f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dcf2329f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dcf2329fd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dcf2329fd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dcf2329fd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dcf2329fd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dcf2329fd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dcf2329fd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9598e9ac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9598e9ac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9598e9a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9598e9a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9598e9a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9598e9a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5a51d5e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5a51d5e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97ba48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a97ba48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a51d5e6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a51d5e6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a97ba48c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a97ba48c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dcfff4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dcfff4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718821d5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718821d5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5dcfff4a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5dcfff4a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718821d5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718821d5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18821d5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18821d5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718821d5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718821d5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718821d5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718821d5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18821d5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718821d5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97ba48c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97ba48c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18821d5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18821d5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1eaa5c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1eaa5c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c6b0afd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c6b0afd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c9d72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0c9d72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c9d72f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c9d72f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c9d72f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c9d72f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18a974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18a974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8a9747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8a9747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>
  <p:cSld name="標題及內容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199" y="324017"/>
            <a:ext cx="8229599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sz="11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132590"/>
            <a:ext cx="82296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11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100"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071122" y="4970151"/>
            <a:ext cx="1028700" cy="171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2431256" y="4972467"/>
            <a:ext cx="4281488" cy="171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58200" y="4967835"/>
            <a:ext cx="685800" cy="173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2022 JDP 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AI Detection and Causality Inferences for Fab Operations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27950" y="3205450"/>
            <a:ext cx="76881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Advisor: Wen-Chih Peng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Student: Zheng-Ming (Paul) Lin, Ching (Jason) Chang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Date: 2022/10/24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Candidate Root Cause Ranking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307175" y="2239725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1</a:t>
            </a:r>
            <a:endParaRPr b="1" sz="1800"/>
          </a:p>
        </p:txBody>
      </p:sp>
      <p:sp>
        <p:nvSpPr>
          <p:cNvPr id="209" name="Google Shape;209;p25"/>
          <p:cNvSpPr/>
          <p:nvPr/>
        </p:nvSpPr>
        <p:spPr>
          <a:xfrm>
            <a:off x="30717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2</a:t>
            </a:r>
            <a:endParaRPr b="1" baseline="-25000" sz="1800"/>
          </a:p>
        </p:txBody>
      </p:sp>
      <p:sp>
        <p:nvSpPr>
          <p:cNvPr id="210" name="Google Shape;210;p25"/>
          <p:cNvSpPr/>
          <p:nvPr/>
        </p:nvSpPr>
        <p:spPr>
          <a:xfrm>
            <a:off x="22306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3</a:t>
            </a:r>
            <a:endParaRPr b="1" baseline="-25000" sz="1800"/>
          </a:p>
        </p:txBody>
      </p:sp>
      <p:sp>
        <p:nvSpPr>
          <p:cNvPr id="211" name="Google Shape;211;p25"/>
          <p:cNvSpPr/>
          <p:nvPr/>
        </p:nvSpPr>
        <p:spPr>
          <a:xfrm>
            <a:off x="2230625" y="3803000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4</a:t>
            </a:r>
            <a:endParaRPr b="1" sz="1800"/>
          </a:p>
        </p:txBody>
      </p:sp>
      <p:sp>
        <p:nvSpPr>
          <p:cNvPr id="212" name="Google Shape;212;p25"/>
          <p:cNvSpPr/>
          <p:nvPr/>
        </p:nvSpPr>
        <p:spPr>
          <a:xfrm>
            <a:off x="4154075" y="2239725"/>
            <a:ext cx="739500" cy="497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</a:rPr>
              <a:t>S</a:t>
            </a:r>
            <a:r>
              <a:rPr b="1" baseline="-25000" lang="zh-TW" sz="1800">
                <a:solidFill>
                  <a:schemeClr val="lt1"/>
                </a:solidFill>
              </a:rPr>
              <a:t>5</a:t>
            </a:r>
            <a:endParaRPr b="1" baseline="-25000" sz="1800"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41362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6</a:t>
            </a:r>
            <a:endParaRPr b="1" baseline="-25000" sz="1800"/>
          </a:p>
        </p:txBody>
      </p:sp>
      <p:sp>
        <p:nvSpPr>
          <p:cNvPr id="214" name="Google Shape;214;p25"/>
          <p:cNvSpPr/>
          <p:nvPr/>
        </p:nvSpPr>
        <p:spPr>
          <a:xfrm>
            <a:off x="6077525" y="2239725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7</a:t>
            </a:r>
            <a:endParaRPr b="1" baseline="-25000" sz="1800"/>
          </a:p>
        </p:txBody>
      </p:sp>
      <p:sp>
        <p:nvSpPr>
          <p:cNvPr id="215" name="Google Shape;215;p25"/>
          <p:cNvSpPr/>
          <p:nvPr/>
        </p:nvSpPr>
        <p:spPr>
          <a:xfrm>
            <a:off x="60775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8</a:t>
            </a:r>
            <a:endParaRPr b="1" baseline="-25000" sz="1800"/>
          </a:p>
        </p:txBody>
      </p:sp>
      <p:sp>
        <p:nvSpPr>
          <p:cNvPr id="216" name="Google Shape;216;p25"/>
          <p:cNvSpPr/>
          <p:nvPr/>
        </p:nvSpPr>
        <p:spPr>
          <a:xfrm>
            <a:off x="8000975" y="2239725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9</a:t>
            </a:r>
            <a:endParaRPr b="1" sz="1800"/>
          </a:p>
        </p:txBody>
      </p:sp>
      <p:sp>
        <p:nvSpPr>
          <p:cNvPr id="217" name="Google Shape;217;p25"/>
          <p:cNvSpPr/>
          <p:nvPr/>
        </p:nvSpPr>
        <p:spPr>
          <a:xfrm>
            <a:off x="8001125" y="3803000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10</a:t>
            </a:r>
            <a:endParaRPr b="1" sz="1800"/>
          </a:p>
        </p:txBody>
      </p:sp>
      <p:cxnSp>
        <p:nvCxnSpPr>
          <p:cNvPr id="218" name="Google Shape;218;p25"/>
          <p:cNvCxnSpPr>
            <a:stCxn id="208" idx="6"/>
            <a:endCxn id="210" idx="2"/>
          </p:cNvCxnSpPr>
          <p:nvPr/>
        </p:nvCxnSpPr>
        <p:spPr>
          <a:xfrm>
            <a:off x="10466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5"/>
          <p:cNvCxnSpPr>
            <a:stCxn id="210" idx="6"/>
            <a:endCxn id="212" idx="2"/>
          </p:cNvCxnSpPr>
          <p:nvPr/>
        </p:nvCxnSpPr>
        <p:spPr>
          <a:xfrm>
            <a:off x="29701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p25"/>
          <p:cNvCxnSpPr>
            <a:stCxn id="212" idx="6"/>
            <a:endCxn id="214" idx="2"/>
          </p:cNvCxnSpPr>
          <p:nvPr/>
        </p:nvCxnSpPr>
        <p:spPr>
          <a:xfrm>
            <a:off x="48935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p25"/>
          <p:cNvCxnSpPr>
            <a:stCxn id="214" idx="6"/>
            <a:endCxn id="216" idx="2"/>
          </p:cNvCxnSpPr>
          <p:nvPr/>
        </p:nvCxnSpPr>
        <p:spPr>
          <a:xfrm>
            <a:off x="68170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25"/>
          <p:cNvCxnSpPr>
            <a:stCxn id="209" idx="6"/>
            <a:endCxn id="211" idx="2"/>
          </p:cNvCxnSpPr>
          <p:nvPr/>
        </p:nvCxnSpPr>
        <p:spPr>
          <a:xfrm>
            <a:off x="1046675" y="4051700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25"/>
          <p:cNvCxnSpPr>
            <a:stCxn id="211" idx="6"/>
            <a:endCxn id="213" idx="2"/>
          </p:cNvCxnSpPr>
          <p:nvPr/>
        </p:nvCxnSpPr>
        <p:spPr>
          <a:xfrm>
            <a:off x="2970125" y="4051700"/>
            <a:ext cx="116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5"/>
          <p:cNvCxnSpPr>
            <a:stCxn id="208" idx="6"/>
            <a:endCxn id="211" idx="2"/>
          </p:cNvCxnSpPr>
          <p:nvPr/>
        </p:nvCxnSpPr>
        <p:spPr>
          <a:xfrm>
            <a:off x="10466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25"/>
          <p:cNvCxnSpPr>
            <a:stCxn id="212" idx="6"/>
            <a:endCxn id="215" idx="2"/>
          </p:cNvCxnSpPr>
          <p:nvPr/>
        </p:nvCxnSpPr>
        <p:spPr>
          <a:xfrm>
            <a:off x="48935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25"/>
          <p:cNvCxnSpPr>
            <a:stCxn id="214" idx="6"/>
            <a:endCxn id="217" idx="2"/>
          </p:cNvCxnSpPr>
          <p:nvPr/>
        </p:nvCxnSpPr>
        <p:spPr>
          <a:xfrm>
            <a:off x="681702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25"/>
          <p:cNvCxnSpPr>
            <a:stCxn id="211" idx="6"/>
            <a:endCxn id="212" idx="2"/>
          </p:cNvCxnSpPr>
          <p:nvPr/>
        </p:nvCxnSpPr>
        <p:spPr>
          <a:xfrm flipH="1" rot="10800000">
            <a:off x="2970125" y="2488400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228" name="Google Shape;228;p25"/>
          <p:cNvGraphicFramePr/>
          <p:nvPr/>
        </p:nvGraphicFramePr>
        <p:xfrm>
          <a:off x="3740275" y="1062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25"/>
          <p:cNvGraphicFramePr/>
          <p:nvPr/>
        </p:nvGraphicFramePr>
        <p:xfrm>
          <a:off x="8785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25"/>
          <p:cNvGraphicFramePr/>
          <p:nvPr/>
        </p:nvGraphicFramePr>
        <p:xfrm>
          <a:off x="881069" y="43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5"/>
          <p:cNvGraphicFramePr/>
          <p:nvPr/>
        </p:nvGraphicFramePr>
        <p:xfrm>
          <a:off x="878575" y="29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25"/>
          <p:cNvGraphicFramePr/>
          <p:nvPr/>
        </p:nvGraphicFramePr>
        <p:xfrm>
          <a:off x="2793100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5"/>
          <p:cNvGraphicFramePr/>
          <p:nvPr/>
        </p:nvGraphicFramePr>
        <p:xfrm>
          <a:off x="2793100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25"/>
          <p:cNvGraphicFramePr/>
          <p:nvPr/>
        </p:nvGraphicFramePr>
        <p:xfrm>
          <a:off x="2793100" y="438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25"/>
          <p:cNvGraphicFramePr/>
          <p:nvPr/>
        </p:nvGraphicFramePr>
        <p:xfrm>
          <a:off x="471992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25"/>
          <p:cNvGraphicFramePr/>
          <p:nvPr/>
        </p:nvGraphicFramePr>
        <p:xfrm>
          <a:off x="471992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25"/>
          <p:cNvGraphicFramePr/>
          <p:nvPr/>
        </p:nvGraphicFramePr>
        <p:xfrm>
          <a:off x="66433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25"/>
          <p:cNvGraphicFramePr/>
          <p:nvPr/>
        </p:nvGraphicFramePr>
        <p:xfrm>
          <a:off x="664337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25"/>
          <p:cNvSpPr txBox="1"/>
          <p:nvPr/>
        </p:nvSpPr>
        <p:spPr>
          <a:xfrm>
            <a:off x="-22625" y="964400"/>
            <a:ext cx="15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QPS’s candidate root cause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7115175" y="773900"/>
            <a:ext cx="15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EC’s candidate root cause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115175" y="4385150"/>
            <a:ext cx="15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RT’s candidate root cause</a:t>
            </a:r>
            <a:endParaRPr/>
          </a:p>
        </p:txBody>
      </p:sp>
      <p:cxnSp>
        <p:nvCxnSpPr>
          <p:cNvPr id="242" name="Google Shape;242;p25"/>
          <p:cNvCxnSpPr/>
          <p:nvPr/>
        </p:nvCxnSpPr>
        <p:spPr>
          <a:xfrm flipH="1" rot="10800000">
            <a:off x="2110975" y="1178725"/>
            <a:ext cx="1575300" cy="685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3" name="Google Shape;243;p25"/>
          <p:cNvCxnSpPr/>
          <p:nvPr/>
        </p:nvCxnSpPr>
        <p:spPr>
          <a:xfrm>
            <a:off x="5411400" y="1178725"/>
            <a:ext cx="1178700" cy="685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4" name="Google Shape;244;p25"/>
          <p:cNvCxnSpPr/>
          <p:nvPr/>
        </p:nvCxnSpPr>
        <p:spPr>
          <a:xfrm>
            <a:off x="5218525" y="1417013"/>
            <a:ext cx="1296600" cy="16155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5" name="Google Shape;245;p25"/>
          <p:cNvSpPr txBox="1"/>
          <p:nvPr/>
        </p:nvSpPr>
        <p:spPr>
          <a:xfrm>
            <a:off x="5400875" y="372425"/>
            <a:ext cx="209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AA84F"/>
                </a:solidFill>
              </a:rPr>
              <a:t>Pearson correlation</a:t>
            </a:r>
            <a:endParaRPr sz="16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MicroHECL with TSMC dataset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Service Call Graph Construction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trigger_point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topology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KPI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Anomaly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Propagation Chain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Candidate Root Cause </a:t>
            </a:r>
            <a:endParaRPr/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trigger point</a:t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4154075" y="2239725"/>
            <a:ext cx="739500" cy="497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</a:rPr>
              <a:t>S</a:t>
            </a:r>
            <a:r>
              <a:rPr b="1" baseline="-25000" lang="zh-TW" sz="1800">
                <a:solidFill>
                  <a:schemeClr val="lt1"/>
                </a:solidFill>
              </a:rPr>
              <a:t>5</a:t>
            </a:r>
            <a:endParaRPr b="1" baseline="-25000" sz="1800">
              <a:solidFill>
                <a:schemeClr val="lt1"/>
              </a:solidFill>
            </a:endParaRPr>
          </a:p>
        </p:txBody>
      </p:sp>
      <p:graphicFrame>
        <p:nvGraphicFramePr>
          <p:cNvPr id="260" name="Google Shape;260;p27"/>
          <p:cNvGraphicFramePr/>
          <p:nvPr/>
        </p:nvGraphicFramePr>
        <p:xfrm>
          <a:off x="3740275" y="1062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27"/>
          <p:cNvSpPr txBox="1"/>
          <p:nvPr/>
        </p:nvSpPr>
        <p:spPr>
          <a:xfrm>
            <a:off x="2761650" y="9714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7/1 11:00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35250" y="1550175"/>
            <a:ext cx="337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def</a:t>
            </a:r>
            <a:r>
              <a:rPr lang="zh-TW"/>
              <a:t> </a:t>
            </a:r>
            <a:r>
              <a:rPr lang="zh-TW">
                <a:solidFill>
                  <a:srgbClr val="F1C232"/>
                </a:solidFill>
              </a:rPr>
              <a:t>get_trigger_point</a:t>
            </a:r>
            <a:r>
              <a:rPr lang="zh-TW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</a:t>
            </a:r>
            <a:r>
              <a:rPr lang="zh-TW">
                <a:solidFill>
                  <a:srgbClr val="1155CC"/>
                </a:solidFill>
              </a:rPr>
              <a:t>trigger_point_path</a:t>
            </a:r>
            <a:r>
              <a:rPr lang="zh-TW"/>
              <a:t>: </a:t>
            </a:r>
            <a:r>
              <a:rPr lang="zh-TW">
                <a:solidFill>
                  <a:srgbClr val="6AA84F"/>
                </a:solidFill>
              </a:rPr>
              <a:t>str</a:t>
            </a:r>
            <a:r>
              <a:rPr lang="zh-TW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</a:t>
            </a:r>
            <a:r>
              <a:rPr lang="zh-TW">
                <a:solidFill>
                  <a:srgbClr val="1155CC"/>
                </a:solidFill>
              </a:rPr>
              <a:t>category</a:t>
            </a:r>
            <a:r>
              <a:rPr lang="zh-TW"/>
              <a:t>: </a:t>
            </a:r>
            <a:r>
              <a:rPr lang="zh-TW">
                <a:solidFill>
                  <a:srgbClr val="6AA84F"/>
                </a:solidFill>
              </a:rPr>
              <a:t>str </a:t>
            </a:r>
            <a:r>
              <a:rPr lang="zh-TW"/>
              <a:t>= </a:t>
            </a:r>
            <a:r>
              <a:rPr lang="zh-TW">
                <a:solidFill>
                  <a:srgbClr val="CC0000"/>
                </a:solidFill>
              </a:rPr>
              <a:t>‘iSOP’</a:t>
            </a:r>
            <a:r>
              <a:rPr lang="zh-TW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</a:t>
            </a:r>
            <a:r>
              <a:rPr lang="zh-TW">
                <a:solidFill>
                  <a:srgbClr val="1155CC"/>
                </a:solidFill>
              </a:rPr>
              <a:t>service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str </a:t>
            </a:r>
            <a:r>
              <a:rPr lang="zh-TW">
                <a:solidFill>
                  <a:schemeClr val="dk1"/>
                </a:solidFill>
              </a:rPr>
              <a:t>= </a:t>
            </a:r>
            <a:r>
              <a:rPr lang="zh-TW">
                <a:solidFill>
                  <a:srgbClr val="CC0000"/>
                </a:solidFill>
              </a:rPr>
              <a:t>‘wfauto-cim-order-api’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155CC"/>
                </a:solidFill>
              </a:rPr>
              <a:t>    threshold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float </a:t>
            </a:r>
            <a:r>
              <a:rPr lang="zh-TW">
                <a:solidFill>
                  <a:schemeClr val="dk1"/>
                </a:solidFill>
              </a:rPr>
              <a:t>= </a:t>
            </a:r>
            <a:r>
              <a:rPr lang="zh-TW">
                <a:solidFill>
                  <a:srgbClr val="CC0000"/>
                </a:solidFill>
              </a:rPr>
              <a:t>0.3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) -&gt; pd.DataFrame:</a:t>
            </a:r>
            <a:endParaRPr/>
          </a:p>
        </p:txBody>
      </p:sp>
      <p:graphicFrame>
        <p:nvGraphicFramePr>
          <p:cNvPr id="263" name="Google Shape;263;p27"/>
          <p:cNvGraphicFramePr/>
          <p:nvPr/>
        </p:nvGraphicFramePr>
        <p:xfrm>
          <a:off x="175425" y="3206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2004800"/>
                <a:gridCol w="844000"/>
                <a:gridCol w="1822025"/>
                <a:gridCol w="901100"/>
                <a:gridCol w="1935800"/>
                <a:gridCol w="1057500"/>
              </a:tblGrid>
              <a:tr h="2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RESULT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DETECT_TIME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1200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service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…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4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iSOP-wfauto-cim-order-api(開單成功率 - 分類)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2022-09-05 00:25:00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iSOP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wfauto-cim-order-api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7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iSOP-wfauto-cim-order-api(開單成功率 - 分類)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2022-09-15 14:50:00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iSOP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wfauto-cim-order-api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64" name="Google Shape;264;p27"/>
          <p:cNvSpPr/>
          <p:nvPr/>
        </p:nvSpPr>
        <p:spPr>
          <a:xfrm>
            <a:off x="111000" y="4462626"/>
            <a:ext cx="8721300" cy="60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topolopy</a:t>
            </a:r>
            <a:endParaRPr/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30717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1</a:t>
            </a:r>
            <a:endParaRPr b="1" baseline="-25000" sz="1800"/>
          </a:p>
        </p:txBody>
      </p:sp>
      <p:sp>
        <p:nvSpPr>
          <p:cNvPr id="272" name="Google Shape;272;p28"/>
          <p:cNvSpPr/>
          <p:nvPr/>
        </p:nvSpPr>
        <p:spPr>
          <a:xfrm>
            <a:off x="30717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2</a:t>
            </a:r>
            <a:endParaRPr b="1" baseline="-25000" sz="1800"/>
          </a:p>
        </p:txBody>
      </p:sp>
      <p:sp>
        <p:nvSpPr>
          <p:cNvPr id="273" name="Google Shape;273;p28"/>
          <p:cNvSpPr/>
          <p:nvPr/>
        </p:nvSpPr>
        <p:spPr>
          <a:xfrm>
            <a:off x="22306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3</a:t>
            </a:r>
            <a:endParaRPr b="1" baseline="-25000" sz="1800"/>
          </a:p>
        </p:txBody>
      </p:sp>
      <p:sp>
        <p:nvSpPr>
          <p:cNvPr id="274" name="Google Shape;274;p28"/>
          <p:cNvSpPr/>
          <p:nvPr/>
        </p:nvSpPr>
        <p:spPr>
          <a:xfrm>
            <a:off x="22306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4</a:t>
            </a:r>
            <a:endParaRPr b="1" baseline="-25000" sz="1800"/>
          </a:p>
        </p:txBody>
      </p:sp>
      <p:sp>
        <p:nvSpPr>
          <p:cNvPr id="275" name="Google Shape;275;p28"/>
          <p:cNvSpPr/>
          <p:nvPr/>
        </p:nvSpPr>
        <p:spPr>
          <a:xfrm>
            <a:off x="4154075" y="2239725"/>
            <a:ext cx="739500" cy="497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</a:rPr>
              <a:t>S</a:t>
            </a:r>
            <a:r>
              <a:rPr b="1" baseline="-25000" lang="zh-TW" sz="1800">
                <a:solidFill>
                  <a:schemeClr val="lt1"/>
                </a:solidFill>
              </a:rPr>
              <a:t>5</a:t>
            </a:r>
            <a:endParaRPr b="1" baseline="-25000" sz="1800"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41362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6</a:t>
            </a:r>
            <a:endParaRPr b="1" baseline="-25000" sz="1800"/>
          </a:p>
        </p:txBody>
      </p:sp>
      <p:sp>
        <p:nvSpPr>
          <p:cNvPr id="277" name="Google Shape;277;p28"/>
          <p:cNvSpPr/>
          <p:nvPr/>
        </p:nvSpPr>
        <p:spPr>
          <a:xfrm>
            <a:off x="60775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7</a:t>
            </a:r>
            <a:endParaRPr b="1" baseline="-25000" sz="1800"/>
          </a:p>
        </p:txBody>
      </p:sp>
      <p:sp>
        <p:nvSpPr>
          <p:cNvPr id="278" name="Google Shape;278;p28"/>
          <p:cNvSpPr/>
          <p:nvPr/>
        </p:nvSpPr>
        <p:spPr>
          <a:xfrm>
            <a:off x="60775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8</a:t>
            </a:r>
            <a:endParaRPr b="1" baseline="-25000" sz="1800"/>
          </a:p>
        </p:txBody>
      </p:sp>
      <p:sp>
        <p:nvSpPr>
          <p:cNvPr id="279" name="Google Shape;279;p28"/>
          <p:cNvSpPr/>
          <p:nvPr/>
        </p:nvSpPr>
        <p:spPr>
          <a:xfrm>
            <a:off x="800097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9</a:t>
            </a:r>
            <a:endParaRPr b="1" baseline="-25000" sz="1800"/>
          </a:p>
        </p:txBody>
      </p:sp>
      <p:sp>
        <p:nvSpPr>
          <p:cNvPr id="280" name="Google Shape;280;p28"/>
          <p:cNvSpPr/>
          <p:nvPr/>
        </p:nvSpPr>
        <p:spPr>
          <a:xfrm>
            <a:off x="80011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10</a:t>
            </a:r>
            <a:endParaRPr b="1" baseline="-25000" sz="1800"/>
          </a:p>
        </p:txBody>
      </p:sp>
      <p:cxnSp>
        <p:nvCxnSpPr>
          <p:cNvPr id="281" name="Google Shape;281;p28"/>
          <p:cNvCxnSpPr>
            <a:stCxn id="271" idx="6"/>
            <a:endCxn id="273" idx="2"/>
          </p:cNvCxnSpPr>
          <p:nvPr/>
        </p:nvCxnSpPr>
        <p:spPr>
          <a:xfrm>
            <a:off x="10466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2" name="Google Shape;282;p28"/>
          <p:cNvCxnSpPr>
            <a:stCxn id="273" idx="6"/>
            <a:endCxn id="275" idx="2"/>
          </p:cNvCxnSpPr>
          <p:nvPr/>
        </p:nvCxnSpPr>
        <p:spPr>
          <a:xfrm>
            <a:off x="29701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28"/>
          <p:cNvCxnSpPr>
            <a:stCxn id="275" idx="6"/>
            <a:endCxn id="277" idx="2"/>
          </p:cNvCxnSpPr>
          <p:nvPr/>
        </p:nvCxnSpPr>
        <p:spPr>
          <a:xfrm>
            <a:off x="48935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28"/>
          <p:cNvCxnSpPr>
            <a:stCxn id="277" idx="6"/>
            <a:endCxn id="279" idx="2"/>
          </p:cNvCxnSpPr>
          <p:nvPr/>
        </p:nvCxnSpPr>
        <p:spPr>
          <a:xfrm>
            <a:off x="68170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28"/>
          <p:cNvCxnSpPr>
            <a:stCxn id="272" idx="6"/>
            <a:endCxn id="274" idx="2"/>
          </p:cNvCxnSpPr>
          <p:nvPr/>
        </p:nvCxnSpPr>
        <p:spPr>
          <a:xfrm>
            <a:off x="1046675" y="4051700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p28"/>
          <p:cNvCxnSpPr>
            <a:stCxn id="274" idx="6"/>
            <a:endCxn id="276" idx="2"/>
          </p:cNvCxnSpPr>
          <p:nvPr/>
        </p:nvCxnSpPr>
        <p:spPr>
          <a:xfrm>
            <a:off x="2970125" y="4051700"/>
            <a:ext cx="116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7" name="Google Shape;287;p28"/>
          <p:cNvCxnSpPr>
            <a:stCxn id="271" idx="6"/>
            <a:endCxn id="274" idx="2"/>
          </p:cNvCxnSpPr>
          <p:nvPr/>
        </p:nvCxnSpPr>
        <p:spPr>
          <a:xfrm>
            <a:off x="10466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" name="Google Shape;288;p28"/>
          <p:cNvCxnSpPr>
            <a:stCxn id="275" idx="6"/>
            <a:endCxn id="278" idx="2"/>
          </p:cNvCxnSpPr>
          <p:nvPr/>
        </p:nvCxnSpPr>
        <p:spPr>
          <a:xfrm>
            <a:off x="48935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28"/>
          <p:cNvCxnSpPr>
            <a:stCxn id="277" idx="6"/>
            <a:endCxn id="280" idx="2"/>
          </p:cNvCxnSpPr>
          <p:nvPr/>
        </p:nvCxnSpPr>
        <p:spPr>
          <a:xfrm>
            <a:off x="681702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0" name="Google Shape;290;p28"/>
          <p:cNvCxnSpPr>
            <a:stCxn id="274" idx="6"/>
            <a:endCxn id="275" idx="2"/>
          </p:cNvCxnSpPr>
          <p:nvPr/>
        </p:nvCxnSpPr>
        <p:spPr>
          <a:xfrm flipH="1" rot="10800000">
            <a:off x="2970125" y="2488400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291" name="Google Shape;291;p28"/>
          <p:cNvGraphicFramePr/>
          <p:nvPr/>
        </p:nvGraphicFramePr>
        <p:xfrm>
          <a:off x="3740275" y="1062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28"/>
          <p:cNvSpPr txBox="1"/>
          <p:nvPr/>
        </p:nvSpPr>
        <p:spPr>
          <a:xfrm>
            <a:off x="2761650" y="9714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7/1 11:00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980675" y="4356250"/>
            <a:ext cx="3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topology: past 30 min (7/1 10:30~11:00)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-55225" y="850825"/>
            <a:ext cx="337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def</a:t>
            </a:r>
            <a:r>
              <a:rPr lang="zh-TW"/>
              <a:t> </a:t>
            </a:r>
            <a:r>
              <a:rPr lang="zh-TW">
                <a:solidFill>
                  <a:srgbClr val="F1C232"/>
                </a:solidFill>
              </a:rPr>
              <a:t>get_topology</a:t>
            </a:r>
            <a:r>
              <a:rPr lang="zh-TW"/>
              <a:t>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topology_path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str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trigger_time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datetime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topology_lookback_window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int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service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str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) -&gt; nx.classes.digraph.Digraph: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3019500" y="1021300"/>
            <a:ext cx="6124500" cy="3642000"/>
          </a:xfrm>
          <a:prstGeom prst="roundRect">
            <a:avLst>
              <a:gd fmla="val 82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topolopy</a:t>
            </a:r>
            <a:endParaRPr/>
          </a:p>
        </p:txBody>
      </p:sp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>
            <a:off x="3027875" y="1170113"/>
            <a:ext cx="6033025" cy="1298675"/>
            <a:chOff x="3027875" y="1170113"/>
            <a:chExt cx="6033025" cy="1298675"/>
          </a:xfrm>
        </p:grpSpPr>
        <p:cxnSp>
          <p:nvCxnSpPr>
            <p:cNvPr id="303" name="Google Shape;303;p29"/>
            <p:cNvCxnSpPr>
              <a:stCxn id="304" idx="6"/>
              <a:endCxn id="305" idx="2"/>
            </p:cNvCxnSpPr>
            <p:nvPr/>
          </p:nvCxnSpPr>
          <p:spPr>
            <a:xfrm>
              <a:off x="5805000" y="1418813"/>
              <a:ext cx="345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6" name="Google Shape;306;p29"/>
            <p:cNvCxnSpPr>
              <a:stCxn id="305" idx="6"/>
              <a:endCxn id="307" idx="2"/>
            </p:cNvCxnSpPr>
            <p:nvPr/>
          </p:nvCxnSpPr>
          <p:spPr>
            <a:xfrm>
              <a:off x="6890250" y="1418813"/>
              <a:ext cx="345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8" name="Google Shape;308;p29"/>
            <p:cNvCxnSpPr>
              <a:stCxn id="307" idx="6"/>
              <a:endCxn id="309" idx="2"/>
            </p:cNvCxnSpPr>
            <p:nvPr/>
          </p:nvCxnSpPr>
          <p:spPr>
            <a:xfrm>
              <a:off x="7975500" y="1418813"/>
              <a:ext cx="345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310" name="Google Shape;310;p29"/>
            <p:cNvGrpSpPr/>
            <p:nvPr/>
          </p:nvGrpSpPr>
          <p:grpSpPr>
            <a:xfrm>
              <a:off x="3027875" y="1170113"/>
              <a:ext cx="6033025" cy="1298675"/>
              <a:chOff x="3027875" y="1322513"/>
              <a:chExt cx="6033025" cy="1298675"/>
            </a:xfrm>
          </p:grpSpPr>
          <p:sp>
            <p:nvSpPr>
              <p:cNvPr id="311" name="Google Shape;311;p29"/>
              <p:cNvSpPr txBox="1"/>
              <p:nvPr/>
            </p:nvSpPr>
            <p:spPr>
              <a:xfrm>
                <a:off x="3027875" y="1752125"/>
                <a:ext cx="984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dk1"/>
                    </a:solidFill>
                  </a:rPr>
                  <a:t>7/1 10:05</a:t>
                </a:r>
                <a:endParaRPr/>
              </a:p>
            </p:txBody>
          </p:sp>
          <p:cxnSp>
            <p:nvCxnSpPr>
              <p:cNvPr id="312" name="Google Shape;312;p29"/>
              <p:cNvCxnSpPr>
                <a:stCxn id="313" idx="6"/>
                <a:endCxn id="304" idx="2"/>
              </p:cNvCxnSpPr>
              <p:nvPr/>
            </p:nvCxnSpPr>
            <p:spPr>
              <a:xfrm>
                <a:off x="4719750" y="1571213"/>
                <a:ext cx="345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314" name="Google Shape;314;p29"/>
              <p:cNvGrpSpPr/>
              <p:nvPr/>
            </p:nvGrpSpPr>
            <p:grpSpPr>
              <a:xfrm>
                <a:off x="3980250" y="1322513"/>
                <a:ext cx="5080650" cy="1298675"/>
                <a:chOff x="3802950" y="1406663"/>
                <a:chExt cx="5080650" cy="1298675"/>
              </a:xfrm>
            </p:grpSpPr>
            <p:sp>
              <p:nvSpPr>
                <p:cNvPr id="313" name="Google Shape;313;p29"/>
                <p:cNvSpPr/>
                <p:nvPr/>
              </p:nvSpPr>
              <p:spPr>
                <a:xfrm>
                  <a:off x="3802950" y="1406663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1</a:t>
                  </a:r>
                  <a:endParaRPr b="1" baseline="-25000" sz="1800"/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3802950" y="2207938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2</a:t>
                  </a:r>
                  <a:endParaRPr b="1" baseline="-25000" sz="1800"/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4888200" y="1406663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3</a:t>
                  </a:r>
                  <a:endParaRPr b="1" baseline="-25000" sz="1800"/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4888200" y="2207938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4</a:t>
                  </a:r>
                  <a:endParaRPr b="1" baseline="-25000" sz="1800"/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5973450" y="1406663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>
                      <a:solidFill>
                        <a:schemeClr val="dk1"/>
                      </a:solidFill>
                    </a:rPr>
                    <a:t>S</a:t>
                  </a:r>
                  <a:r>
                    <a:rPr b="1" baseline="-25000" lang="zh-TW" sz="1800">
                      <a:solidFill>
                        <a:schemeClr val="dk1"/>
                      </a:solidFill>
                    </a:rPr>
                    <a:t>5</a:t>
                  </a:r>
                  <a:endParaRPr b="1" sz="1800"/>
                </a:p>
              </p:txBody>
            </p:sp>
            <p:sp>
              <p:nvSpPr>
                <p:cNvPr id="317" name="Google Shape;317;p29"/>
                <p:cNvSpPr/>
                <p:nvPr/>
              </p:nvSpPr>
              <p:spPr>
                <a:xfrm>
                  <a:off x="5955600" y="2207938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6</a:t>
                  </a:r>
                  <a:endParaRPr b="1" baseline="-25000" sz="1800"/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7058700" y="1406663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7</a:t>
                  </a:r>
                  <a:endParaRPr b="1" baseline="-25000" sz="1800"/>
                </a:p>
              </p:txBody>
            </p:sp>
            <p:sp>
              <p:nvSpPr>
                <p:cNvPr id="318" name="Google Shape;318;p29"/>
                <p:cNvSpPr/>
                <p:nvPr/>
              </p:nvSpPr>
              <p:spPr>
                <a:xfrm>
                  <a:off x="7058700" y="2207938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8</a:t>
                  </a:r>
                  <a:endParaRPr b="1" baseline="-25000" sz="1800"/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8143950" y="1406663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9</a:t>
                  </a:r>
                  <a:endParaRPr b="1" baseline="-25000" sz="1800"/>
                </a:p>
              </p:txBody>
            </p:sp>
            <p:sp>
              <p:nvSpPr>
                <p:cNvPr id="319" name="Google Shape;319;p29"/>
                <p:cNvSpPr/>
                <p:nvPr/>
              </p:nvSpPr>
              <p:spPr>
                <a:xfrm>
                  <a:off x="8144100" y="2207938"/>
                  <a:ext cx="739500" cy="4974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800"/>
                    <a:t>S</a:t>
                  </a:r>
                  <a:r>
                    <a:rPr b="1" baseline="-25000" lang="zh-TW" sz="1800"/>
                    <a:t>10</a:t>
                  </a:r>
                  <a:endParaRPr b="1" baseline="-25000" sz="1800"/>
                </a:p>
              </p:txBody>
            </p:sp>
            <p:cxnSp>
              <p:nvCxnSpPr>
                <p:cNvPr id="320" name="Google Shape;320;p29"/>
                <p:cNvCxnSpPr>
                  <a:stCxn id="315" idx="6"/>
                  <a:endCxn id="316" idx="2"/>
                </p:cNvCxnSpPr>
                <p:nvPr/>
              </p:nvCxnSpPr>
              <p:spPr>
                <a:xfrm>
                  <a:off x="4542450" y="2456638"/>
                  <a:ext cx="34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321" name="Google Shape;321;p29"/>
                <p:cNvCxnSpPr>
                  <a:stCxn id="316" idx="6"/>
                  <a:endCxn id="317" idx="2"/>
                </p:cNvCxnSpPr>
                <p:nvPr/>
              </p:nvCxnSpPr>
              <p:spPr>
                <a:xfrm>
                  <a:off x="5627700" y="2456638"/>
                  <a:ext cx="327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322" name="Google Shape;322;p29"/>
                <p:cNvCxnSpPr>
                  <a:stCxn id="313" idx="6"/>
                  <a:endCxn id="316" idx="2"/>
                </p:cNvCxnSpPr>
                <p:nvPr/>
              </p:nvCxnSpPr>
              <p:spPr>
                <a:xfrm>
                  <a:off x="4542450" y="1655363"/>
                  <a:ext cx="345900" cy="8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323" name="Google Shape;323;p29"/>
                <p:cNvCxnSpPr>
                  <a:stCxn id="305" idx="6"/>
                  <a:endCxn id="318" idx="2"/>
                </p:cNvCxnSpPr>
                <p:nvPr/>
              </p:nvCxnSpPr>
              <p:spPr>
                <a:xfrm>
                  <a:off x="6712950" y="1655363"/>
                  <a:ext cx="345900" cy="8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324" name="Google Shape;324;p29"/>
                <p:cNvCxnSpPr>
                  <a:stCxn id="307" idx="6"/>
                  <a:endCxn id="319" idx="2"/>
                </p:cNvCxnSpPr>
                <p:nvPr/>
              </p:nvCxnSpPr>
              <p:spPr>
                <a:xfrm>
                  <a:off x="7798200" y="1655363"/>
                  <a:ext cx="345900" cy="8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325" name="Google Shape;325;p29"/>
                <p:cNvCxnSpPr>
                  <a:stCxn id="316" idx="6"/>
                  <a:endCxn id="305" idx="2"/>
                </p:cNvCxnSpPr>
                <p:nvPr/>
              </p:nvCxnSpPr>
              <p:spPr>
                <a:xfrm flipH="1" rot="10800000">
                  <a:off x="5627700" y="1655338"/>
                  <a:ext cx="345900" cy="8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</p:grpSp>
      </p:grpSp>
      <p:grpSp>
        <p:nvGrpSpPr>
          <p:cNvPr id="326" name="Google Shape;326;p29"/>
          <p:cNvGrpSpPr/>
          <p:nvPr/>
        </p:nvGrpSpPr>
        <p:grpSpPr>
          <a:xfrm>
            <a:off x="3027875" y="2670963"/>
            <a:ext cx="6033025" cy="1298675"/>
            <a:chOff x="3027875" y="1322513"/>
            <a:chExt cx="6033025" cy="1298675"/>
          </a:xfrm>
        </p:grpSpPr>
        <p:sp>
          <p:nvSpPr>
            <p:cNvPr id="327" name="Google Shape;327;p29"/>
            <p:cNvSpPr txBox="1"/>
            <p:nvPr/>
          </p:nvSpPr>
          <p:spPr>
            <a:xfrm>
              <a:off x="3027875" y="1752125"/>
              <a:ext cx="98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7/1 10:10</a:t>
              </a:r>
              <a:endParaRPr/>
            </a:p>
          </p:txBody>
        </p:sp>
        <p:cxnSp>
          <p:nvCxnSpPr>
            <p:cNvPr id="328" name="Google Shape;328;p29"/>
            <p:cNvCxnSpPr>
              <a:stCxn id="329" idx="6"/>
              <a:endCxn id="330" idx="2"/>
            </p:cNvCxnSpPr>
            <p:nvPr/>
          </p:nvCxnSpPr>
          <p:spPr>
            <a:xfrm>
              <a:off x="4719750" y="1571213"/>
              <a:ext cx="345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331" name="Google Shape;331;p29"/>
            <p:cNvGrpSpPr/>
            <p:nvPr/>
          </p:nvGrpSpPr>
          <p:grpSpPr>
            <a:xfrm>
              <a:off x="3980250" y="1322513"/>
              <a:ext cx="5080650" cy="1298675"/>
              <a:chOff x="3802950" y="1406663"/>
              <a:chExt cx="5080650" cy="1298675"/>
            </a:xfrm>
          </p:grpSpPr>
          <p:sp>
            <p:nvSpPr>
              <p:cNvPr id="329" name="Google Shape;329;p29"/>
              <p:cNvSpPr/>
              <p:nvPr/>
            </p:nvSpPr>
            <p:spPr>
              <a:xfrm>
                <a:off x="3802950" y="1406663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1</a:t>
                </a:r>
                <a:endParaRPr b="1" baseline="-25000" sz="1800"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3802950" y="2207938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2</a:t>
                </a:r>
                <a:endParaRPr b="1" baseline="-25000" sz="1800"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4888200" y="1406663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3</a:t>
                </a:r>
                <a:endParaRPr b="1" baseline="-25000" sz="180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4888200" y="2207938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4</a:t>
                </a:r>
                <a:endParaRPr b="1" baseline="-25000" sz="180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5973450" y="1406663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>
                    <a:solidFill>
                      <a:schemeClr val="dk1"/>
                    </a:solidFill>
                  </a:rPr>
                  <a:t>S</a:t>
                </a:r>
                <a:r>
                  <a:rPr b="1" baseline="-25000" lang="zh-TW" sz="1800">
                    <a:solidFill>
                      <a:schemeClr val="dk1"/>
                    </a:solidFill>
                  </a:rPr>
                  <a:t>5</a:t>
                </a:r>
                <a:endParaRPr b="1" sz="180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5955600" y="2207938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6</a:t>
                </a:r>
                <a:endParaRPr b="1" baseline="-25000" sz="180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7058700" y="1406663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7</a:t>
                </a:r>
                <a:endParaRPr b="1" baseline="-25000" sz="180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7058700" y="2207938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8</a:t>
                </a:r>
                <a:endParaRPr b="1" baseline="-25000" sz="180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8143950" y="1406663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9</a:t>
                </a:r>
                <a:endParaRPr b="1" baseline="-25000" sz="1800"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8144100" y="2207938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10</a:t>
                </a:r>
                <a:endParaRPr b="1" baseline="-25000" sz="1800"/>
              </a:p>
            </p:txBody>
          </p:sp>
          <p:cxnSp>
            <p:nvCxnSpPr>
              <p:cNvPr id="340" name="Google Shape;340;p29"/>
              <p:cNvCxnSpPr>
                <a:stCxn id="333" idx="6"/>
                <a:endCxn id="335" idx="2"/>
              </p:cNvCxnSpPr>
              <p:nvPr/>
            </p:nvCxnSpPr>
            <p:spPr>
              <a:xfrm>
                <a:off x="5627700" y="2456638"/>
                <a:ext cx="327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341" name="Google Shape;341;p29"/>
              <p:cNvCxnSpPr>
                <a:stCxn id="329" idx="6"/>
                <a:endCxn id="333" idx="2"/>
              </p:cNvCxnSpPr>
              <p:nvPr/>
            </p:nvCxnSpPr>
            <p:spPr>
              <a:xfrm>
                <a:off x="4542450" y="1655363"/>
                <a:ext cx="345900" cy="8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342" name="Google Shape;342;p29"/>
              <p:cNvCxnSpPr>
                <a:stCxn id="334" idx="6"/>
                <a:endCxn id="337" idx="2"/>
              </p:cNvCxnSpPr>
              <p:nvPr/>
            </p:nvCxnSpPr>
            <p:spPr>
              <a:xfrm>
                <a:off x="6712950" y="1655363"/>
                <a:ext cx="345900" cy="8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343" name="Google Shape;343;p29"/>
              <p:cNvCxnSpPr>
                <a:stCxn id="336" idx="6"/>
                <a:endCxn id="339" idx="2"/>
              </p:cNvCxnSpPr>
              <p:nvPr/>
            </p:nvCxnSpPr>
            <p:spPr>
              <a:xfrm>
                <a:off x="7798200" y="1655363"/>
                <a:ext cx="345900" cy="8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344" name="Google Shape;344;p29"/>
              <p:cNvCxnSpPr>
                <a:stCxn id="333" idx="6"/>
                <a:endCxn id="334" idx="2"/>
              </p:cNvCxnSpPr>
              <p:nvPr/>
            </p:nvCxnSpPr>
            <p:spPr>
              <a:xfrm flipH="1" rot="10800000">
                <a:off x="5627700" y="1655338"/>
                <a:ext cx="345900" cy="8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</p:grpSp>
      <p:sp>
        <p:nvSpPr>
          <p:cNvPr id="345" name="Google Shape;345;p29"/>
          <p:cNvSpPr txBox="1"/>
          <p:nvPr/>
        </p:nvSpPr>
        <p:spPr>
          <a:xfrm rot="5400000">
            <a:off x="6320775" y="4157875"/>
            <a:ext cx="3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…</a:t>
            </a:r>
            <a:endParaRPr b="1"/>
          </a:p>
        </p:txBody>
      </p:sp>
      <p:sp>
        <p:nvSpPr>
          <p:cNvPr id="346" name="Google Shape;346;p29"/>
          <p:cNvSpPr txBox="1"/>
          <p:nvPr/>
        </p:nvSpPr>
        <p:spPr>
          <a:xfrm>
            <a:off x="-76200" y="2781575"/>
            <a:ext cx="316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Find the topologies that’s follow the time legitimacy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Graph-preprocessing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Drop useless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trigger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Drop isolated nodes (check weakly-connected)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Merge all topologies into one single topology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compose, not union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-55225" y="850825"/>
            <a:ext cx="337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def</a:t>
            </a:r>
            <a:r>
              <a:rPr lang="zh-TW"/>
              <a:t> </a:t>
            </a:r>
            <a:r>
              <a:rPr lang="zh-TW">
                <a:solidFill>
                  <a:srgbClr val="F1C232"/>
                </a:solidFill>
              </a:rPr>
              <a:t>get_topology</a:t>
            </a:r>
            <a:r>
              <a:rPr lang="zh-TW"/>
              <a:t>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topology_path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str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trigger_time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datetime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topology_lookback_window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int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service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str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) -&gt; nx.classes.digraph.Digraph: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KPI</a:t>
            </a:r>
            <a:endParaRPr/>
          </a:p>
        </p:txBody>
      </p:sp>
      <p:sp>
        <p:nvSpPr>
          <p:cNvPr id="353" name="Google Shape;3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30717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1</a:t>
            </a:r>
            <a:endParaRPr b="1" baseline="-25000" sz="1800"/>
          </a:p>
        </p:txBody>
      </p:sp>
      <p:sp>
        <p:nvSpPr>
          <p:cNvPr id="355" name="Google Shape;355;p30"/>
          <p:cNvSpPr/>
          <p:nvPr/>
        </p:nvSpPr>
        <p:spPr>
          <a:xfrm>
            <a:off x="30717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2</a:t>
            </a:r>
            <a:endParaRPr b="1" baseline="-25000" sz="1800"/>
          </a:p>
        </p:txBody>
      </p:sp>
      <p:sp>
        <p:nvSpPr>
          <p:cNvPr id="356" name="Google Shape;356;p30"/>
          <p:cNvSpPr/>
          <p:nvPr/>
        </p:nvSpPr>
        <p:spPr>
          <a:xfrm>
            <a:off x="22306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3</a:t>
            </a:r>
            <a:endParaRPr b="1" baseline="-25000" sz="1800"/>
          </a:p>
        </p:txBody>
      </p:sp>
      <p:sp>
        <p:nvSpPr>
          <p:cNvPr id="357" name="Google Shape;357;p30"/>
          <p:cNvSpPr/>
          <p:nvPr/>
        </p:nvSpPr>
        <p:spPr>
          <a:xfrm>
            <a:off x="22306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4</a:t>
            </a:r>
            <a:endParaRPr b="1" baseline="-25000" sz="1800"/>
          </a:p>
        </p:txBody>
      </p:sp>
      <p:sp>
        <p:nvSpPr>
          <p:cNvPr id="358" name="Google Shape;358;p30"/>
          <p:cNvSpPr/>
          <p:nvPr/>
        </p:nvSpPr>
        <p:spPr>
          <a:xfrm>
            <a:off x="4154075" y="2239725"/>
            <a:ext cx="739500" cy="497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</a:rPr>
              <a:t>S</a:t>
            </a:r>
            <a:r>
              <a:rPr b="1" baseline="-25000" lang="zh-TW" sz="1800">
                <a:solidFill>
                  <a:schemeClr val="lt1"/>
                </a:solidFill>
              </a:rPr>
              <a:t>5</a:t>
            </a:r>
            <a:endParaRPr b="1" baseline="-25000" sz="1800">
              <a:solidFill>
                <a:schemeClr val="lt1"/>
              </a:solidFill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1362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6</a:t>
            </a:r>
            <a:endParaRPr b="1" baseline="-25000" sz="1800"/>
          </a:p>
        </p:txBody>
      </p:sp>
      <p:sp>
        <p:nvSpPr>
          <p:cNvPr id="360" name="Google Shape;360;p30"/>
          <p:cNvSpPr/>
          <p:nvPr/>
        </p:nvSpPr>
        <p:spPr>
          <a:xfrm>
            <a:off x="60775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7</a:t>
            </a:r>
            <a:endParaRPr b="1" baseline="-25000" sz="1800"/>
          </a:p>
        </p:txBody>
      </p:sp>
      <p:sp>
        <p:nvSpPr>
          <p:cNvPr id="361" name="Google Shape;361;p30"/>
          <p:cNvSpPr/>
          <p:nvPr/>
        </p:nvSpPr>
        <p:spPr>
          <a:xfrm>
            <a:off x="60775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8</a:t>
            </a:r>
            <a:endParaRPr b="1" baseline="-25000" sz="1800"/>
          </a:p>
        </p:txBody>
      </p:sp>
      <p:sp>
        <p:nvSpPr>
          <p:cNvPr id="362" name="Google Shape;362;p30"/>
          <p:cNvSpPr/>
          <p:nvPr/>
        </p:nvSpPr>
        <p:spPr>
          <a:xfrm>
            <a:off x="800097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9</a:t>
            </a:r>
            <a:endParaRPr b="1" baseline="-25000" sz="1800"/>
          </a:p>
        </p:txBody>
      </p:sp>
      <p:sp>
        <p:nvSpPr>
          <p:cNvPr id="363" name="Google Shape;363;p30"/>
          <p:cNvSpPr/>
          <p:nvPr/>
        </p:nvSpPr>
        <p:spPr>
          <a:xfrm>
            <a:off x="80011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10</a:t>
            </a:r>
            <a:endParaRPr b="1" baseline="-25000" sz="1800"/>
          </a:p>
        </p:txBody>
      </p:sp>
      <p:cxnSp>
        <p:nvCxnSpPr>
          <p:cNvPr id="364" name="Google Shape;364;p30"/>
          <p:cNvCxnSpPr>
            <a:stCxn id="354" idx="6"/>
            <a:endCxn id="356" idx="2"/>
          </p:cNvCxnSpPr>
          <p:nvPr/>
        </p:nvCxnSpPr>
        <p:spPr>
          <a:xfrm>
            <a:off x="10466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30"/>
          <p:cNvCxnSpPr>
            <a:stCxn id="356" idx="6"/>
            <a:endCxn id="358" idx="2"/>
          </p:cNvCxnSpPr>
          <p:nvPr/>
        </p:nvCxnSpPr>
        <p:spPr>
          <a:xfrm>
            <a:off x="29701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30"/>
          <p:cNvCxnSpPr>
            <a:stCxn id="358" idx="6"/>
            <a:endCxn id="360" idx="2"/>
          </p:cNvCxnSpPr>
          <p:nvPr/>
        </p:nvCxnSpPr>
        <p:spPr>
          <a:xfrm>
            <a:off x="48935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7" name="Google Shape;367;p30"/>
          <p:cNvCxnSpPr>
            <a:stCxn id="360" idx="6"/>
            <a:endCxn id="362" idx="2"/>
          </p:cNvCxnSpPr>
          <p:nvPr/>
        </p:nvCxnSpPr>
        <p:spPr>
          <a:xfrm>
            <a:off x="68170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8" name="Google Shape;368;p30"/>
          <p:cNvCxnSpPr>
            <a:stCxn id="355" idx="6"/>
            <a:endCxn id="357" idx="2"/>
          </p:cNvCxnSpPr>
          <p:nvPr/>
        </p:nvCxnSpPr>
        <p:spPr>
          <a:xfrm>
            <a:off x="1046675" y="4051700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9" name="Google Shape;369;p30"/>
          <p:cNvCxnSpPr>
            <a:stCxn id="357" idx="6"/>
            <a:endCxn id="359" idx="2"/>
          </p:cNvCxnSpPr>
          <p:nvPr/>
        </p:nvCxnSpPr>
        <p:spPr>
          <a:xfrm>
            <a:off x="2970125" y="4051700"/>
            <a:ext cx="116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30"/>
          <p:cNvCxnSpPr>
            <a:stCxn id="354" idx="6"/>
            <a:endCxn id="357" idx="2"/>
          </p:cNvCxnSpPr>
          <p:nvPr/>
        </p:nvCxnSpPr>
        <p:spPr>
          <a:xfrm>
            <a:off x="10466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1" name="Google Shape;371;p30"/>
          <p:cNvCxnSpPr>
            <a:stCxn id="358" idx="6"/>
            <a:endCxn id="361" idx="2"/>
          </p:cNvCxnSpPr>
          <p:nvPr/>
        </p:nvCxnSpPr>
        <p:spPr>
          <a:xfrm>
            <a:off x="48935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30"/>
          <p:cNvCxnSpPr>
            <a:stCxn id="360" idx="6"/>
            <a:endCxn id="363" idx="2"/>
          </p:cNvCxnSpPr>
          <p:nvPr/>
        </p:nvCxnSpPr>
        <p:spPr>
          <a:xfrm>
            <a:off x="681702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3" name="Google Shape;373;p30"/>
          <p:cNvCxnSpPr>
            <a:stCxn id="357" idx="6"/>
            <a:endCxn id="358" idx="2"/>
          </p:cNvCxnSpPr>
          <p:nvPr/>
        </p:nvCxnSpPr>
        <p:spPr>
          <a:xfrm flipH="1" rot="10800000">
            <a:off x="2970125" y="2488400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374" name="Google Shape;374;p30"/>
          <p:cNvGraphicFramePr/>
          <p:nvPr/>
        </p:nvGraphicFramePr>
        <p:xfrm>
          <a:off x="3740275" y="1062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Google Shape;375;p30"/>
          <p:cNvGraphicFramePr/>
          <p:nvPr/>
        </p:nvGraphicFramePr>
        <p:xfrm>
          <a:off x="8785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6" name="Google Shape;376;p30"/>
          <p:cNvGraphicFramePr/>
          <p:nvPr/>
        </p:nvGraphicFramePr>
        <p:xfrm>
          <a:off x="881069" y="43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30"/>
          <p:cNvGraphicFramePr/>
          <p:nvPr/>
        </p:nvGraphicFramePr>
        <p:xfrm>
          <a:off x="878575" y="29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p30"/>
          <p:cNvGraphicFramePr/>
          <p:nvPr/>
        </p:nvGraphicFramePr>
        <p:xfrm>
          <a:off x="2793100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p30"/>
          <p:cNvGraphicFramePr/>
          <p:nvPr/>
        </p:nvGraphicFramePr>
        <p:xfrm>
          <a:off x="2793100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30"/>
          <p:cNvGraphicFramePr/>
          <p:nvPr/>
        </p:nvGraphicFramePr>
        <p:xfrm>
          <a:off x="2793100" y="438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Google Shape;381;p30"/>
          <p:cNvGraphicFramePr/>
          <p:nvPr/>
        </p:nvGraphicFramePr>
        <p:xfrm>
          <a:off x="471992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30"/>
          <p:cNvGraphicFramePr/>
          <p:nvPr/>
        </p:nvGraphicFramePr>
        <p:xfrm>
          <a:off x="471992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30"/>
          <p:cNvGraphicFramePr/>
          <p:nvPr/>
        </p:nvGraphicFramePr>
        <p:xfrm>
          <a:off x="66433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30"/>
          <p:cNvGraphicFramePr/>
          <p:nvPr/>
        </p:nvGraphicFramePr>
        <p:xfrm>
          <a:off x="664337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30"/>
          <p:cNvGraphicFramePr/>
          <p:nvPr/>
        </p:nvGraphicFramePr>
        <p:xfrm>
          <a:off x="7209075" y="1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30"/>
          <p:cNvSpPr txBox="1"/>
          <p:nvPr/>
        </p:nvSpPr>
        <p:spPr>
          <a:xfrm>
            <a:off x="6632972" y="97631"/>
            <a:ext cx="6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QPS</a:t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7148575" y="777850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10:00 10:05     …     11:00</a:t>
            </a:r>
            <a:endParaRPr sz="1000"/>
          </a:p>
        </p:txBody>
      </p:sp>
      <p:sp>
        <p:nvSpPr>
          <p:cNvPr id="388" name="Google Shape;388;p30"/>
          <p:cNvSpPr txBox="1"/>
          <p:nvPr/>
        </p:nvSpPr>
        <p:spPr>
          <a:xfrm>
            <a:off x="2761650" y="9714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7/1 11:00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4980675" y="4669025"/>
            <a:ext cx="3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KPIs:       past 60 min </a:t>
            </a:r>
            <a:r>
              <a:rPr lang="zh-TW">
                <a:solidFill>
                  <a:schemeClr val="dk1"/>
                </a:solidFill>
              </a:rPr>
              <a:t>(7/1 10:00~11:00)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4980675" y="4356250"/>
            <a:ext cx="3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topology: past 30 min (7/1 10:30~11:00)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/>
          <p:nvPr/>
        </p:nvSpPr>
        <p:spPr>
          <a:xfrm>
            <a:off x="3524650" y="938525"/>
            <a:ext cx="5619300" cy="2302200"/>
          </a:xfrm>
          <a:prstGeom prst="roundRect">
            <a:avLst>
              <a:gd fmla="val 82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KPI</a:t>
            </a:r>
            <a:endParaRPr/>
          </a:p>
        </p:txBody>
      </p:sp>
      <p:sp>
        <p:nvSpPr>
          <p:cNvPr id="397" name="Google Shape;3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-55225" y="850825"/>
            <a:ext cx="337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def</a:t>
            </a:r>
            <a:r>
              <a:rPr lang="zh-TW"/>
              <a:t> </a:t>
            </a:r>
            <a:r>
              <a:rPr lang="zh-TW">
                <a:solidFill>
                  <a:srgbClr val="F1C232"/>
                </a:solidFill>
              </a:rPr>
              <a:t>accumulate_KPI</a:t>
            </a:r>
            <a:r>
              <a:rPr lang="zh-TW"/>
              <a:t>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KPI_path_dict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Dict[str, str]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) -&gt; Dict[str, Dict]:</a:t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6061175" y="975525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          value               attr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3719450" y="1418875"/>
            <a:ext cx="5619350" cy="615600"/>
            <a:chOff x="3719450" y="1723675"/>
            <a:chExt cx="5619350" cy="615600"/>
          </a:xfrm>
        </p:grpSpPr>
        <p:sp>
          <p:nvSpPr>
            <p:cNvPr id="401" name="Google Shape;401;p31"/>
            <p:cNvSpPr/>
            <p:nvPr/>
          </p:nvSpPr>
          <p:spPr>
            <a:xfrm>
              <a:off x="3719450" y="17512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1</a:t>
              </a:r>
              <a:endParaRPr b="1" baseline="-25000" sz="1800"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109500" y="17512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3</a:t>
              </a:r>
              <a:endParaRPr b="1" baseline="-25000" sz="1800"/>
            </a:p>
          </p:txBody>
        </p:sp>
        <p:cxnSp>
          <p:nvCxnSpPr>
            <p:cNvPr id="403" name="Google Shape;403;p31"/>
            <p:cNvCxnSpPr>
              <a:stCxn id="401" idx="6"/>
              <a:endCxn id="402" idx="2"/>
            </p:cNvCxnSpPr>
            <p:nvPr/>
          </p:nvCxnSpPr>
          <p:spPr>
            <a:xfrm>
              <a:off x="4458950" y="1999975"/>
              <a:ext cx="650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04" name="Google Shape;404;p31"/>
            <p:cNvSpPr txBox="1"/>
            <p:nvPr/>
          </p:nvSpPr>
          <p:spPr>
            <a:xfrm>
              <a:off x="5908775" y="1723675"/>
              <a:ext cx="1095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2022-07-01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08:00:37</a:t>
              </a:r>
              <a:endParaRPr/>
            </a:p>
          </p:txBody>
        </p:sp>
        <p:sp>
          <p:nvSpPr>
            <p:cNvPr id="405" name="Google Shape;405;p31"/>
            <p:cNvSpPr txBox="1"/>
            <p:nvPr/>
          </p:nvSpPr>
          <p:spPr>
            <a:xfrm>
              <a:off x="6964050" y="1831375"/>
              <a:ext cx="68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12.6</a:t>
              </a:r>
              <a:endParaRPr/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7555300" y="1723675"/>
              <a:ext cx="178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{'source_app': xxx,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…}</a:t>
              </a:r>
              <a:endParaRPr/>
            </a:p>
          </p:txBody>
        </p:sp>
      </p:grpSp>
      <p:grpSp>
        <p:nvGrpSpPr>
          <p:cNvPr id="407" name="Google Shape;407;p31"/>
          <p:cNvGrpSpPr/>
          <p:nvPr/>
        </p:nvGrpSpPr>
        <p:grpSpPr>
          <a:xfrm>
            <a:off x="3719450" y="2123025"/>
            <a:ext cx="5619350" cy="615600"/>
            <a:chOff x="3719450" y="1723675"/>
            <a:chExt cx="5619350" cy="615600"/>
          </a:xfrm>
        </p:grpSpPr>
        <p:sp>
          <p:nvSpPr>
            <p:cNvPr id="408" name="Google Shape;408;p31"/>
            <p:cNvSpPr/>
            <p:nvPr/>
          </p:nvSpPr>
          <p:spPr>
            <a:xfrm>
              <a:off x="3719450" y="17512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1</a:t>
              </a:r>
              <a:endParaRPr b="1" baseline="-25000" sz="1800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109500" y="17512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3</a:t>
              </a:r>
              <a:endParaRPr b="1" baseline="-25000" sz="1800"/>
            </a:p>
          </p:txBody>
        </p:sp>
        <p:cxnSp>
          <p:nvCxnSpPr>
            <p:cNvPr id="410" name="Google Shape;410;p31"/>
            <p:cNvCxnSpPr>
              <a:stCxn id="408" idx="6"/>
              <a:endCxn id="409" idx="2"/>
            </p:cNvCxnSpPr>
            <p:nvPr/>
          </p:nvCxnSpPr>
          <p:spPr>
            <a:xfrm>
              <a:off x="4458950" y="1999975"/>
              <a:ext cx="650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11" name="Google Shape;411;p31"/>
            <p:cNvSpPr txBox="1"/>
            <p:nvPr/>
          </p:nvSpPr>
          <p:spPr>
            <a:xfrm>
              <a:off x="5908775" y="1723675"/>
              <a:ext cx="1095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2022-07-01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13:42:56</a:t>
              </a:r>
              <a:endParaRPr/>
            </a:p>
          </p:txBody>
        </p:sp>
        <p:sp>
          <p:nvSpPr>
            <p:cNvPr id="412" name="Google Shape;412;p31"/>
            <p:cNvSpPr txBox="1"/>
            <p:nvPr/>
          </p:nvSpPr>
          <p:spPr>
            <a:xfrm>
              <a:off x="6964050" y="1831375"/>
              <a:ext cx="68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14.9</a:t>
              </a:r>
              <a:endParaRPr/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7555300" y="1723675"/>
              <a:ext cx="178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{'source_app': xxx,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…}</a:t>
              </a:r>
              <a:endParaRPr/>
            </a:p>
          </p:txBody>
        </p:sp>
      </p:grpSp>
      <p:sp>
        <p:nvSpPr>
          <p:cNvPr id="414" name="Google Shape;414;p31"/>
          <p:cNvSpPr txBox="1"/>
          <p:nvPr/>
        </p:nvSpPr>
        <p:spPr>
          <a:xfrm rot="5400000">
            <a:off x="7042525" y="2607775"/>
            <a:ext cx="3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…</a:t>
            </a:r>
            <a:endParaRPr sz="2400"/>
          </a:p>
        </p:txBody>
      </p:sp>
      <p:grpSp>
        <p:nvGrpSpPr>
          <p:cNvPr id="415" name="Google Shape;415;p31"/>
          <p:cNvGrpSpPr/>
          <p:nvPr/>
        </p:nvGrpSpPr>
        <p:grpSpPr>
          <a:xfrm>
            <a:off x="3719450" y="3240725"/>
            <a:ext cx="5619350" cy="1908600"/>
            <a:chOff x="3719450" y="1647475"/>
            <a:chExt cx="5619350" cy="1908600"/>
          </a:xfrm>
        </p:grpSpPr>
        <p:sp>
          <p:nvSpPr>
            <p:cNvPr id="416" name="Google Shape;416;p31"/>
            <p:cNvSpPr/>
            <p:nvPr/>
          </p:nvSpPr>
          <p:spPr>
            <a:xfrm>
              <a:off x="3719450" y="23608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1</a:t>
              </a:r>
              <a:endParaRPr b="1" baseline="-25000" sz="1800"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109500" y="23608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3</a:t>
              </a:r>
              <a:endParaRPr b="1" baseline="-25000" sz="1800"/>
            </a:p>
          </p:txBody>
        </p:sp>
        <p:cxnSp>
          <p:nvCxnSpPr>
            <p:cNvPr id="418" name="Google Shape;418;p31"/>
            <p:cNvCxnSpPr>
              <a:stCxn id="416" idx="6"/>
              <a:endCxn id="417" idx="2"/>
            </p:cNvCxnSpPr>
            <p:nvPr/>
          </p:nvCxnSpPr>
          <p:spPr>
            <a:xfrm>
              <a:off x="4458950" y="2609575"/>
              <a:ext cx="650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19" name="Google Shape;419;p31"/>
            <p:cNvSpPr txBox="1"/>
            <p:nvPr/>
          </p:nvSpPr>
          <p:spPr>
            <a:xfrm>
              <a:off x="5908775" y="1647475"/>
              <a:ext cx="20247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[{‘time’: 2022-07-01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         08:00:37,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‘value’: 12.6</a:t>
              </a:r>
              <a:r>
                <a:rPr lang="zh-TW"/>
                <a:t>},</a:t>
              </a:r>
              <a:r>
                <a:rPr lang="zh-TW"/>
                <a:t>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</a:t>
              </a:r>
              <a:r>
                <a:rPr lang="zh-TW">
                  <a:solidFill>
                    <a:schemeClr val="dk1"/>
                  </a:solidFill>
                </a:rPr>
                <a:t>{‘time’: 2022-07-01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</a:rPr>
                <a:t>             13:42:56,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‘value’: 14.9},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…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]</a:t>
              </a:r>
              <a:endParaRPr/>
            </a:p>
          </p:txBody>
        </p:sp>
        <p:sp>
          <p:nvSpPr>
            <p:cNvPr id="420" name="Google Shape;420;p31"/>
            <p:cNvSpPr txBox="1"/>
            <p:nvPr/>
          </p:nvSpPr>
          <p:spPr>
            <a:xfrm>
              <a:off x="7555300" y="2333275"/>
              <a:ext cx="178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{'source_app': xxx,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…}</a:t>
              </a:r>
              <a:endParaRPr/>
            </a:p>
          </p:txBody>
        </p:sp>
      </p:grpSp>
      <p:sp>
        <p:nvSpPr>
          <p:cNvPr id="421" name="Google Shape;421;p31"/>
          <p:cNvSpPr/>
          <p:nvPr/>
        </p:nvSpPr>
        <p:spPr>
          <a:xfrm>
            <a:off x="2878875" y="2531050"/>
            <a:ext cx="554100" cy="1324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KPI</a:t>
            </a:r>
            <a:endParaRPr/>
          </a:p>
        </p:txBody>
      </p:sp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8" name="Google Shape;428;p32"/>
          <p:cNvSpPr txBox="1"/>
          <p:nvPr/>
        </p:nvSpPr>
        <p:spPr>
          <a:xfrm>
            <a:off x="-55225" y="850825"/>
            <a:ext cx="337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def</a:t>
            </a:r>
            <a:r>
              <a:rPr lang="zh-TW"/>
              <a:t> </a:t>
            </a:r>
            <a:r>
              <a:rPr lang="zh-TW">
                <a:solidFill>
                  <a:srgbClr val="F1C232"/>
                </a:solidFill>
              </a:rPr>
              <a:t>set_KPI</a:t>
            </a:r>
            <a:r>
              <a:rPr lang="zh-TW"/>
              <a:t>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G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nx.classes.digraph.Digraph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155CC"/>
                </a:solidFill>
              </a:rPr>
              <a:t>    KPI_dict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Dict[str, Dict]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trigger_time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datetime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KPI_lookback_window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int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1155CC"/>
                </a:solidFill>
              </a:rPr>
              <a:t>sample_r</a:t>
            </a:r>
            <a:r>
              <a:rPr lang="zh-TW">
                <a:solidFill>
                  <a:srgbClr val="1155CC"/>
                </a:solidFill>
              </a:rPr>
              <a:t>ate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6AA84F"/>
                </a:solidFill>
              </a:rPr>
              <a:t>int</a:t>
            </a:r>
            <a:r>
              <a:rPr lang="zh-TW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) -&gt; nx.classes.digraph.DiGraph:</a:t>
            </a:r>
            <a:endParaRPr/>
          </a:p>
        </p:txBody>
      </p:sp>
      <p:graphicFrame>
        <p:nvGraphicFramePr>
          <p:cNvPr id="429" name="Google Shape;429;p32"/>
          <p:cNvGraphicFramePr/>
          <p:nvPr/>
        </p:nvGraphicFramePr>
        <p:xfrm>
          <a:off x="311700" y="35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2004800"/>
                <a:gridCol w="844000"/>
              </a:tblGrid>
              <a:tr h="25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time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value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2022-07-01 10:00:00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0.25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…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2022-07-01 11:00:00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30" name="Google Shape;430;p32"/>
          <p:cNvGrpSpPr/>
          <p:nvPr/>
        </p:nvGrpSpPr>
        <p:grpSpPr>
          <a:xfrm>
            <a:off x="3719450" y="3393125"/>
            <a:ext cx="5619350" cy="615600"/>
            <a:chOff x="3719450" y="3545525"/>
            <a:chExt cx="5619350" cy="615600"/>
          </a:xfrm>
        </p:grpSpPr>
        <p:grpSp>
          <p:nvGrpSpPr>
            <p:cNvPr id="431" name="Google Shape;431;p32"/>
            <p:cNvGrpSpPr/>
            <p:nvPr/>
          </p:nvGrpSpPr>
          <p:grpSpPr>
            <a:xfrm>
              <a:off x="3719450" y="3545525"/>
              <a:ext cx="5619350" cy="615600"/>
              <a:chOff x="3719450" y="1723675"/>
              <a:chExt cx="5619350" cy="615600"/>
            </a:xfrm>
          </p:grpSpPr>
          <p:sp>
            <p:nvSpPr>
              <p:cNvPr id="432" name="Google Shape;432;p32"/>
              <p:cNvSpPr/>
              <p:nvPr/>
            </p:nvSpPr>
            <p:spPr>
              <a:xfrm>
                <a:off x="3719450" y="1751275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1</a:t>
                </a:r>
                <a:endParaRPr b="1" baseline="-25000" sz="1800"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5109500" y="1751275"/>
                <a:ext cx="739500" cy="497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800"/>
                  <a:t>S</a:t>
                </a:r>
                <a:r>
                  <a:rPr b="1" baseline="-25000" lang="zh-TW" sz="1800"/>
                  <a:t>3</a:t>
                </a:r>
                <a:endParaRPr b="1" baseline="-25000" sz="1800"/>
              </a:p>
            </p:txBody>
          </p:sp>
          <p:cxnSp>
            <p:nvCxnSpPr>
              <p:cNvPr id="434" name="Google Shape;434;p32"/>
              <p:cNvCxnSpPr>
                <a:stCxn id="432" idx="6"/>
                <a:endCxn id="433" idx="2"/>
              </p:cNvCxnSpPr>
              <p:nvPr/>
            </p:nvCxnSpPr>
            <p:spPr>
              <a:xfrm>
                <a:off x="4458950" y="1999975"/>
                <a:ext cx="650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435" name="Google Shape;435;p32"/>
              <p:cNvSpPr txBox="1"/>
              <p:nvPr/>
            </p:nvSpPr>
            <p:spPr>
              <a:xfrm>
                <a:off x="7555300" y="1723675"/>
                <a:ext cx="1783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{'source_app': xxx,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 …}</a:t>
                </a:r>
                <a:endParaRPr/>
              </a:p>
            </p:txBody>
          </p:sp>
        </p:grpSp>
        <p:sp>
          <p:nvSpPr>
            <p:cNvPr id="436" name="Google Shape;436;p32"/>
            <p:cNvSpPr/>
            <p:nvPr/>
          </p:nvSpPr>
          <p:spPr>
            <a:xfrm>
              <a:off x="6098175" y="3566975"/>
              <a:ext cx="1417608" cy="572724"/>
            </a:xfrm>
            <a:prstGeom prst="irregularSeal1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32"/>
          <p:cNvCxnSpPr/>
          <p:nvPr/>
        </p:nvCxnSpPr>
        <p:spPr>
          <a:xfrm flipH="1">
            <a:off x="3219500" y="3914975"/>
            <a:ext cx="307110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2"/>
          <p:cNvSpPr txBox="1"/>
          <p:nvPr/>
        </p:nvSpPr>
        <p:spPr>
          <a:xfrm>
            <a:off x="4572000" y="4230175"/>
            <a:ext cx="349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create 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df.resample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select corresponding time_range</a:t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5338500" y="0"/>
            <a:ext cx="38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What about the case that we don’t have any sample data in given time range?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6483000" y="2787075"/>
            <a:ext cx="370200" cy="521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2"/>
          <p:cNvGrpSpPr/>
          <p:nvPr/>
        </p:nvGrpSpPr>
        <p:grpSpPr>
          <a:xfrm>
            <a:off x="3719450" y="878525"/>
            <a:ext cx="5619350" cy="1908600"/>
            <a:chOff x="3719450" y="1647475"/>
            <a:chExt cx="5619350" cy="1908600"/>
          </a:xfrm>
        </p:grpSpPr>
        <p:sp>
          <p:nvSpPr>
            <p:cNvPr id="442" name="Google Shape;442;p32"/>
            <p:cNvSpPr/>
            <p:nvPr/>
          </p:nvSpPr>
          <p:spPr>
            <a:xfrm>
              <a:off x="3719450" y="23608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1</a:t>
              </a:r>
              <a:endParaRPr b="1" baseline="-25000" sz="1800"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109500" y="2360875"/>
              <a:ext cx="739500" cy="4974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</a:t>
              </a:r>
              <a:r>
                <a:rPr b="1" baseline="-25000" lang="zh-TW" sz="1800"/>
                <a:t>3</a:t>
              </a:r>
              <a:endParaRPr b="1" baseline="-25000" sz="1800"/>
            </a:p>
          </p:txBody>
        </p:sp>
        <p:cxnSp>
          <p:nvCxnSpPr>
            <p:cNvPr id="444" name="Google Shape;444;p32"/>
            <p:cNvCxnSpPr>
              <a:stCxn id="442" idx="6"/>
              <a:endCxn id="443" idx="2"/>
            </p:cNvCxnSpPr>
            <p:nvPr/>
          </p:nvCxnSpPr>
          <p:spPr>
            <a:xfrm>
              <a:off x="4458950" y="2609575"/>
              <a:ext cx="650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45" name="Google Shape;445;p32"/>
            <p:cNvSpPr txBox="1"/>
            <p:nvPr/>
          </p:nvSpPr>
          <p:spPr>
            <a:xfrm>
              <a:off x="5908775" y="1647475"/>
              <a:ext cx="20247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[{‘time’: 2022-07-01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         08:00:37,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‘value’: 12.6},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</a:t>
              </a:r>
              <a:r>
                <a:rPr lang="zh-TW">
                  <a:solidFill>
                    <a:schemeClr val="dk1"/>
                  </a:solidFill>
                </a:rPr>
                <a:t>{‘time’: 2022-07-01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  13:42:56, 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‘value’: 14.9},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…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]</a:t>
              </a:r>
              <a:endParaRPr/>
            </a:p>
          </p:txBody>
        </p:sp>
        <p:sp>
          <p:nvSpPr>
            <p:cNvPr id="446" name="Google Shape;446;p32"/>
            <p:cNvSpPr txBox="1"/>
            <p:nvPr/>
          </p:nvSpPr>
          <p:spPr>
            <a:xfrm>
              <a:off x="7555300" y="2333275"/>
              <a:ext cx="178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{'source_app': xxx,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…}</a:t>
              </a:r>
              <a:endParaRPr/>
            </a:p>
          </p:txBody>
        </p:sp>
      </p:grpSp>
      <p:sp>
        <p:nvSpPr>
          <p:cNvPr id="447" name="Google Shape;447;p32"/>
          <p:cNvSpPr txBox="1"/>
          <p:nvPr/>
        </p:nvSpPr>
        <p:spPr>
          <a:xfrm>
            <a:off x="3621300" y="2771475"/>
            <a:ext cx="29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i</a:t>
            </a:r>
            <a:r>
              <a:rPr lang="zh-TW">
                <a:solidFill>
                  <a:srgbClr val="FF0000"/>
                </a:solidFill>
              </a:rPr>
              <a:t>f we have this (KPI_name, edge)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 - KPI</a:t>
            </a:r>
            <a:endParaRPr/>
          </a:p>
        </p:txBody>
      </p:sp>
      <p:sp>
        <p:nvSpPr>
          <p:cNvPr id="453" name="Google Shape;4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4" name="Google Shape;4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152463"/>
            <a:ext cx="669607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3"/>
          <p:cNvSpPr txBox="1"/>
          <p:nvPr/>
        </p:nvSpPr>
        <p:spPr>
          <a:xfrm>
            <a:off x="5338500" y="0"/>
            <a:ext cx="38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What about the case that we don’t have any sample data in given time range?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MicroHECL with TSMC dataset</a:t>
            </a:r>
            <a:endParaRPr/>
          </a:p>
        </p:txBody>
      </p:sp>
      <p:sp>
        <p:nvSpPr>
          <p:cNvPr id="461" name="Google Shape;4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zh-TW">
                <a:solidFill>
                  <a:srgbClr val="CCCCCC"/>
                </a:solidFill>
              </a:rPr>
              <a:t>Service Call Graph Construction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zh-TW">
                <a:solidFill>
                  <a:srgbClr val="CCCCCC"/>
                </a:solidFill>
              </a:rPr>
              <a:t>trigger_point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zh-TW">
                <a:solidFill>
                  <a:srgbClr val="CCCCCC"/>
                </a:solidFill>
              </a:rPr>
              <a:t>topology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zh-TW">
                <a:solidFill>
                  <a:srgbClr val="CCCCCC"/>
                </a:solidFill>
              </a:rPr>
              <a:t>KPI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Anomaly Detection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Propagation Chain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Candidate Root Cause </a:t>
            </a:r>
            <a:endParaRPr/>
          </a:p>
        </p:txBody>
      </p:sp>
      <p:sp>
        <p:nvSpPr>
          <p:cNvPr id="462" name="Google Shape;4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MicroHECL implementation progress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Thoughs on log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Root casue analysis about TCDF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~~~~~~~~~~~~~~~~~~~~~~~~~~~~~~~</a:t>
            </a:r>
            <a:endParaRPr/>
          </a:p>
        </p:txBody>
      </p:sp>
      <p:sp>
        <p:nvSpPr>
          <p:cNvPr id="475" name="Google Shape;4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1" name="Google Shape;4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Three kinds of the node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F0000"/>
                </a:solidFill>
              </a:rPr>
              <a:t>Red</a:t>
            </a:r>
            <a:r>
              <a:rPr lang="zh-TW" sz="1800"/>
              <a:t>: Choose from the top k of the out_degree of the node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1C232"/>
                </a:solidFill>
              </a:rPr>
              <a:t>Yellow</a:t>
            </a:r>
            <a:r>
              <a:rPr lang="zh-TW" sz="1800"/>
              <a:t>: Normal node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3C78D8"/>
                </a:solidFill>
              </a:rPr>
              <a:t>Blue</a:t>
            </a:r>
            <a:r>
              <a:rPr lang="zh-TW" sz="1800"/>
              <a:t>: Root (in_degree = 0)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8" name="Google Shape;4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TRV Lottery Case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94" name="Google Shape;4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MyTSMC WAF Case</a:t>
            </a:r>
            <a:endParaRPr/>
          </a:p>
        </p:txBody>
      </p:sp>
      <p:sp>
        <p:nvSpPr>
          <p:cNvPr id="495" name="Google Shape;495;p39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Result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1" name="Google Shape;5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</p:txBody>
      </p:sp>
      <p:sp>
        <p:nvSpPr>
          <p:cNvPr id="502" name="Google Shape;502;p40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case, there are two types of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One is metric data; the other is log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are two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File_1 is collected per minute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File_2 is collected per hour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8" name="Google Shape;5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File_1 Preprocessing</a:t>
            </a:r>
            <a:endParaRPr/>
          </a:p>
        </p:txBody>
      </p:sp>
      <p:sp>
        <p:nvSpPr>
          <p:cNvPr id="509" name="Google Shape;509;p41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file, the data is collected per minute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Because the data in the file_2 is collected per hour, I have to align the time dimension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Gather the metric and the log data in an hour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15" name="Google Shape;5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File_2 Preprocessing</a:t>
            </a:r>
            <a:endParaRPr/>
          </a:p>
        </p:txBody>
      </p:sp>
      <p:sp>
        <p:nvSpPr>
          <p:cNvPr id="516" name="Google Shape;516;p42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this file, the data is collected per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Because the data is collected in 7 days per hour, so there should be 168 time stamp for each metric or log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Two metric data only has 55 time stamp, so I don’t consider 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One metric data has 167 time stamp and its value only 1 time stamp is 1, so I fill in 0 the empty time stamp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preprocessing two files, merge them together as the input of TCDF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22" name="Google Shape;5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29" name="Google Shape;5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Shift the value of the log count</a:t>
            </a:r>
            <a:endParaRPr/>
          </a:p>
        </p:txBody>
      </p:sp>
      <p:sp>
        <p:nvSpPr>
          <p:cNvPr id="530" name="Google Shape;530;p44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 - </a:t>
            </a:r>
            <a:r>
              <a:rPr lang="zh-TW"/>
              <a:t>張敬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Done in the past two weeks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get_trigger_point.py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get_topology.py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set_KPI.py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rest of MicroHECL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DeepTraLog with TrainTicket dataset (waiting for TSMC’s data)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36" name="Google Shape;5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537" name="Google Shape;537;p45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43" name="Google Shape;54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</a:t>
            </a:r>
            <a:endParaRPr/>
          </a:p>
        </p:txBody>
      </p:sp>
      <p:sp>
        <p:nvSpPr>
          <p:cNvPr id="544" name="Google Shape;544;p46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my view, this case has two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First, the data from two files are collected in different time stamp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We should consider the data per minute instead of per hour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Second, the log count isn’t suitable for TCDF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I think that it should be considered when the anomaly occurs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Done in the past two weeks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Log parsing post-processing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Merge the different cluster but similar template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Root cause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Apply the method from paper to TSMC data </a:t>
            </a:r>
            <a:endParaRPr sz="1800"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 - </a:t>
            </a:r>
            <a:r>
              <a:rPr lang="zh-TW"/>
              <a:t>正明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Internship plan (from NYCU)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159" y="950"/>
            <a:ext cx="3778466" cy="22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79275"/>
            <a:ext cx="9144002" cy="26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Settings</a:t>
            </a:r>
            <a:endParaRPr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2687000"/>
                <a:gridCol w="455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Supervised or Unsupervised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accent5"/>
                          </a:solidFill>
                        </a:rPr>
                        <a:t>Unsupervised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Offline or Online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Online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Metric + Log + Trace + Changelog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source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System log (kubernetes-related)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Application log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Others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Multiple sources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lphaLcPeriod"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time mismatch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lphaLcPeriod"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log sparsity issue (error message)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chemeClr val="accent5"/>
                          </a:solidFill>
                        </a:rPr>
                        <a:t>Log parsing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Causality/Interpretability/Explainability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1"/>
          <p:cNvSpPr txBox="1"/>
          <p:nvPr/>
        </p:nvSpPr>
        <p:spPr>
          <a:xfrm>
            <a:off x="562450" y="4659925"/>
            <a:ext cx="79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Keywords: micro services, causal graph, root cause analysis, causal inference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 main things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MicroHECL with TSMC dataset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DeepTraLog with TrainTicket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 Selling points for my own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Combine 3 data 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Log, Trace, Metric (change “Changelog” to “Metric”)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GNN with RCA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Self-supervised learning (with GNN)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Contrastive learning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Service Call Graph Construction</a:t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30717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1</a:t>
            </a:r>
            <a:endParaRPr b="1" baseline="-25000" sz="1800"/>
          </a:p>
        </p:txBody>
      </p:sp>
      <p:sp>
        <p:nvSpPr>
          <p:cNvPr id="126" name="Google Shape;126;p23"/>
          <p:cNvSpPr/>
          <p:nvPr/>
        </p:nvSpPr>
        <p:spPr>
          <a:xfrm>
            <a:off x="30717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2</a:t>
            </a:r>
            <a:endParaRPr b="1" baseline="-25000" sz="1800"/>
          </a:p>
        </p:txBody>
      </p:sp>
      <p:sp>
        <p:nvSpPr>
          <p:cNvPr id="127" name="Google Shape;127;p23"/>
          <p:cNvSpPr/>
          <p:nvPr/>
        </p:nvSpPr>
        <p:spPr>
          <a:xfrm>
            <a:off x="22306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3</a:t>
            </a:r>
            <a:endParaRPr b="1" baseline="-25000" sz="1800"/>
          </a:p>
        </p:txBody>
      </p:sp>
      <p:sp>
        <p:nvSpPr>
          <p:cNvPr id="128" name="Google Shape;128;p23"/>
          <p:cNvSpPr/>
          <p:nvPr/>
        </p:nvSpPr>
        <p:spPr>
          <a:xfrm>
            <a:off x="22306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4</a:t>
            </a:r>
            <a:endParaRPr b="1" baseline="-25000" sz="1800"/>
          </a:p>
        </p:txBody>
      </p:sp>
      <p:sp>
        <p:nvSpPr>
          <p:cNvPr id="129" name="Google Shape;129;p23"/>
          <p:cNvSpPr/>
          <p:nvPr/>
        </p:nvSpPr>
        <p:spPr>
          <a:xfrm>
            <a:off x="4154075" y="2239725"/>
            <a:ext cx="739500" cy="497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</a:rPr>
              <a:t>S</a:t>
            </a:r>
            <a:r>
              <a:rPr b="1" baseline="-25000" lang="zh-TW" sz="1800">
                <a:solidFill>
                  <a:schemeClr val="lt1"/>
                </a:solidFill>
              </a:rPr>
              <a:t>5</a:t>
            </a:r>
            <a:endParaRPr b="1" baseline="-25000" sz="1800">
              <a:solidFill>
                <a:schemeClr val="lt1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41362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6</a:t>
            </a:r>
            <a:endParaRPr b="1" baseline="-25000" sz="1800"/>
          </a:p>
        </p:txBody>
      </p:sp>
      <p:sp>
        <p:nvSpPr>
          <p:cNvPr id="131" name="Google Shape;131;p23"/>
          <p:cNvSpPr/>
          <p:nvPr/>
        </p:nvSpPr>
        <p:spPr>
          <a:xfrm>
            <a:off x="60775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7</a:t>
            </a:r>
            <a:endParaRPr b="1" baseline="-25000" sz="1800"/>
          </a:p>
        </p:txBody>
      </p:sp>
      <p:sp>
        <p:nvSpPr>
          <p:cNvPr id="132" name="Google Shape;132;p23"/>
          <p:cNvSpPr/>
          <p:nvPr/>
        </p:nvSpPr>
        <p:spPr>
          <a:xfrm>
            <a:off x="60775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8</a:t>
            </a:r>
            <a:endParaRPr b="1" baseline="-25000" sz="1800"/>
          </a:p>
        </p:txBody>
      </p:sp>
      <p:sp>
        <p:nvSpPr>
          <p:cNvPr id="133" name="Google Shape;133;p23"/>
          <p:cNvSpPr/>
          <p:nvPr/>
        </p:nvSpPr>
        <p:spPr>
          <a:xfrm>
            <a:off x="800097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9</a:t>
            </a:r>
            <a:endParaRPr b="1" baseline="-25000" sz="1800"/>
          </a:p>
        </p:txBody>
      </p:sp>
      <p:sp>
        <p:nvSpPr>
          <p:cNvPr id="134" name="Google Shape;134;p23"/>
          <p:cNvSpPr/>
          <p:nvPr/>
        </p:nvSpPr>
        <p:spPr>
          <a:xfrm>
            <a:off x="80011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10</a:t>
            </a:r>
            <a:endParaRPr b="1" baseline="-25000" sz="1800"/>
          </a:p>
        </p:txBody>
      </p:sp>
      <p:cxnSp>
        <p:nvCxnSpPr>
          <p:cNvPr id="135" name="Google Shape;135;p23"/>
          <p:cNvCxnSpPr>
            <a:stCxn id="125" idx="6"/>
            <a:endCxn id="127" idx="2"/>
          </p:cNvCxnSpPr>
          <p:nvPr/>
        </p:nvCxnSpPr>
        <p:spPr>
          <a:xfrm>
            <a:off x="10466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3"/>
          <p:cNvCxnSpPr>
            <a:stCxn id="127" idx="6"/>
            <a:endCxn id="129" idx="2"/>
          </p:cNvCxnSpPr>
          <p:nvPr/>
        </p:nvCxnSpPr>
        <p:spPr>
          <a:xfrm>
            <a:off x="29701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23"/>
          <p:cNvCxnSpPr>
            <a:stCxn id="129" idx="6"/>
            <a:endCxn id="131" idx="2"/>
          </p:cNvCxnSpPr>
          <p:nvPr/>
        </p:nvCxnSpPr>
        <p:spPr>
          <a:xfrm>
            <a:off x="48935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23"/>
          <p:cNvCxnSpPr>
            <a:stCxn id="131" idx="6"/>
            <a:endCxn id="133" idx="2"/>
          </p:cNvCxnSpPr>
          <p:nvPr/>
        </p:nvCxnSpPr>
        <p:spPr>
          <a:xfrm>
            <a:off x="68170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23"/>
          <p:cNvCxnSpPr>
            <a:stCxn id="126" idx="6"/>
            <a:endCxn id="128" idx="2"/>
          </p:cNvCxnSpPr>
          <p:nvPr/>
        </p:nvCxnSpPr>
        <p:spPr>
          <a:xfrm>
            <a:off x="1046675" y="4051700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3"/>
          <p:cNvCxnSpPr>
            <a:stCxn id="128" idx="6"/>
            <a:endCxn id="130" idx="2"/>
          </p:cNvCxnSpPr>
          <p:nvPr/>
        </p:nvCxnSpPr>
        <p:spPr>
          <a:xfrm>
            <a:off x="2970125" y="4051700"/>
            <a:ext cx="116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23"/>
          <p:cNvCxnSpPr>
            <a:stCxn id="125" idx="6"/>
            <a:endCxn id="128" idx="2"/>
          </p:cNvCxnSpPr>
          <p:nvPr/>
        </p:nvCxnSpPr>
        <p:spPr>
          <a:xfrm>
            <a:off x="10466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3"/>
          <p:cNvCxnSpPr>
            <a:stCxn id="129" idx="6"/>
            <a:endCxn id="132" idx="2"/>
          </p:cNvCxnSpPr>
          <p:nvPr/>
        </p:nvCxnSpPr>
        <p:spPr>
          <a:xfrm>
            <a:off x="48935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23"/>
          <p:cNvCxnSpPr>
            <a:stCxn id="131" idx="6"/>
            <a:endCxn id="134" idx="2"/>
          </p:cNvCxnSpPr>
          <p:nvPr/>
        </p:nvCxnSpPr>
        <p:spPr>
          <a:xfrm>
            <a:off x="681702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p23"/>
          <p:cNvCxnSpPr>
            <a:stCxn id="128" idx="6"/>
            <a:endCxn id="129" idx="2"/>
          </p:cNvCxnSpPr>
          <p:nvPr/>
        </p:nvCxnSpPr>
        <p:spPr>
          <a:xfrm flipH="1" rot="10800000">
            <a:off x="2970125" y="2488400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145" name="Google Shape;145;p23"/>
          <p:cNvGraphicFramePr/>
          <p:nvPr/>
        </p:nvGraphicFramePr>
        <p:xfrm>
          <a:off x="3740275" y="1062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3"/>
          <p:cNvGraphicFramePr/>
          <p:nvPr/>
        </p:nvGraphicFramePr>
        <p:xfrm>
          <a:off x="8785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3"/>
          <p:cNvGraphicFramePr/>
          <p:nvPr/>
        </p:nvGraphicFramePr>
        <p:xfrm>
          <a:off x="881069" y="43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3"/>
          <p:cNvGraphicFramePr/>
          <p:nvPr/>
        </p:nvGraphicFramePr>
        <p:xfrm>
          <a:off x="878575" y="29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3"/>
          <p:cNvGraphicFramePr/>
          <p:nvPr/>
        </p:nvGraphicFramePr>
        <p:xfrm>
          <a:off x="2793100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2793100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3"/>
          <p:cNvGraphicFramePr/>
          <p:nvPr/>
        </p:nvGraphicFramePr>
        <p:xfrm>
          <a:off x="2793100" y="438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23"/>
          <p:cNvGraphicFramePr/>
          <p:nvPr/>
        </p:nvGraphicFramePr>
        <p:xfrm>
          <a:off x="471992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23"/>
          <p:cNvGraphicFramePr/>
          <p:nvPr/>
        </p:nvGraphicFramePr>
        <p:xfrm>
          <a:off x="471992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23"/>
          <p:cNvGraphicFramePr/>
          <p:nvPr/>
        </p:nvGraphicFramePr>
        <p:xfrm>
          <a:off x="66433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23"/>
          <p:cNvGraphicFramePr/>
          <p:nvPr/>
        </p:nvGraphicFramePr>
        <p:xfrm>
          <a:off x="664337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7209075" y="1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3"/>
          <p:cNvSpPr txBox="1"/>
          <p:nvPr/>
        </p:nvSpPr>
        <p:spPr>
          <a:xfrm>
            <a:off x="6632972" y="97631"/>
            <a:ext cx="6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QPS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148575" y="777850"/>
            <a:ext cx="16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10:00 10:05     …     11:00</a:t>
            </a:r>
            <a:endParaRPr sz="1000"/>
          </a:p>
        </p:txBody>
      </p:sp>
      <p:sp>
        <p:nvSpPr>
          <p:cNvPr id="159" name="Google Shape;159;p23"/>
          <p:cNvSpPr txBox="1"/>
          <p:nvPr/>
        </p:nvSpPr>
        <p:spPr>
          <a:xfrm>
            <a:off x="2761650" y="9714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7/1 11:00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980675" y="4669025"/>
            <a:ext cx="3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KPIs</a:t>
            </a:r>
            <a:r>
              <a:rPr lang="zh-TW"/>
              <a:t>:       past 60 min </a:t>
            </a:r>
            <a:r>
              <a:rPr lang="zh-TW">
                <a:solidFill>
                  <a:schemeClr val="dk1"/>
                </a:solidFill>
              </a:rPr>
              <a:t>(7/1 10:00~11:00)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4980675" y="4356250"/>
            <a:ext cx="3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topology</a:t>
            </a:r>
            <a:r>
              <a:rPr lang="zh-TW"/>
              <a:t>: past 30 min (7/1 10:30~11:00)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Anomaly Propagation Chain Analysis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307175" y="2239725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1</a:t>
            </a:r>
            <a:endParaRPr b="1" sz="1800"/>
          </a:p>
        </p:txBody>
      </p:sp>
      <p:sp>
        <p:nvSpPr>
          <p:cNvPr id="169" name="Google Shape;169;p24"/>
          <p:cNvSpPr/>
          <p:nvPr/>
        </p:nvSpPr>
        <p:spPr>
          <a:xfrm>
            <a:off x="30717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2</a:t>
            </a:r>
            <a:endParaRPr b="1" baseline="-25000" sz="1800"/>
          </a:p>
        </p:txBody>
      </p:sp>
      <p:sp>
        <p:nvSpPr>
          <p:cNvPr id="170" name="Google Shape;170;p24"/>
          <p:cNvSpPr/>
          <p:nvPr/>
        </p:nvSpPr>
        <p:spPr>
          <a:xfrm>
            <a:off x="2230625" y="2239725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3</a:t>
            </a:r>
            <a:endParaRPr b="1" baseline="-25000" sz="1800"/>
          </a:p>
        </p:txBody>
      </p:sp>
      <p:sp>
        <p:nvSpPr>
          <p:cNvPr id="171" name="Google Shape;171;p24"/>
          <p:cNvSpPr/>
          <p:nvPr/>
        </p:nvSpPr>
        <p:spPr>
          <a:xfrm>
            <a:off x="2230625" y="3803000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4</a:t>
            </a:r>
            <a:endParaRPr b="1" sz="1800"/>
          </a:p>
        </p:txBody>
      </p:sp>
      <p:sp>
        <p:nvSpPr>
          <p:cNvPr id="172" name="Google Shape;172;p24"/>
          <p:cNvSpPr/>
          <p:nvPr/>
        </p:nvSpPr>
        <p:spPr>
          <a:xfrm>
            <a:off x="4154075" y="2239725"/>
            <a:ext cx="739500" cy="497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</a:rPr>
              <a:t>S</a:t>
            </a:r>
            <a:r>
              <a:rPr b="1" baseline="-25000" lang="zh-TW" sz="1800">
                <a:solidFill>
                  <a:schemeClr val="lt1"/>
                </a:solidFill>
              </a:rPr>
              <a:t>5</a:t>
            </a:r>
            <a:endParaRPr b="1" baseline="-25000" sz="1800">
              <a:solidFill>
                <a:schemeClr val="lt1"/>
              </a:solidFill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41362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6</a:t>
            </a:r>
            <a:endParaRPr b="1" baseline="-25000" sz="1800"/>
          </a:p>
        </p:txBody>
      </p:sp>
      <p:sp>
        <p:nvSpPr>
          <p:cNvPr id="174" name="Google Shape;174;p24"/>
          <p:cNvSpPr/>
          <p:nvPr/>
        </p:nvSpPr>
        <p:spPr>
          <a:xfrm>
            <a:off x="6077525" y="2239725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7</a:t>
            </a:r>
            <a:endParaRPr b="1" baseline="-25000" sz="1800"/>
          </a:p>
        </p:txBody>
      </p:sp>
      <p:sp>
        <p:nvSpPr>
          <p:cNvPr id="175" name="Google Shape;175;p24"/>
          <p:cNvSpPr/>
          <p:nvPr/>
        </p:nvSpPr>
        <p:spPr>
          <a:xfrm>
            <a:off x="6077525" y="3803000"/>
            <a:ext cx="739500" cy="4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baseline="-25000" lang="zh-TW" sz="1800"/>
              <a:t>8</a:t>
            </a:r>
            <a:endParaRPr b="1" baseline="-25000" sz="1800"/>
          </a:p>
        </p:txBody>
      </p:sp>
      <p:sp>
        <p:nvSpPr>
          <p:cNvPr id="176" name="Google Shape;176;p24"/>
          <p:cNvSpPr/>
          <p:nvPr/>
        </p:nvSpPr>
        <p:spPr>
          <a:xfrm>
            <a:off x="8000975" y="2239725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9</a:t>
            </a:r>
            <a:endParaRPr b="1" sz="1800"/>
          </a:p>
        </p:txBody>
      </p:sp>
      <p:sp>
        <p:nvSpPr>
          <p:cNvPr id="177" name="Google Shape;177;p24"/>
          <p:cNvSpPr/>
          <p:nvPr/>
        </p:nvSpPr>
        <p:spPr>
          <a:xfrm>
            <a:off x="8001125" y="3803000"/>
            <a:ext cx="739500" cy="4974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</a:t>
            </a:r>
            <a:r>
              <a:rPr b="1" baseline="-25000" lang="zh-TW" sz="1800">
                <a:solidFill>
                  <a:schemeClr val="dk1"/>
                </a:solidFill>
              </a:rPr>
              <a:t>10</a:t>
            </a:r>
            <a:endParaRPr b="1" sz="1800"/>
          </a:p>
        </p:txBody>
      </p:sp>
      <p:cxnSp>
        <p:nvCxnSpPr>
          <p:cNvPr id="178" name="Google Shape;178;p24"/>
          <p:cNvCxnSpPr>
            <a:stCxn id="168" idx="6"/>
            <a:endCxn id="170" idx="2"/>
          </p:cNvCxnSpPr>
          <p:nvPr/>
        </p:nvCxnSpPr>
        <p:spPr>
          <a:xfrm>
            <a:off x="10466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24"/>
          <p:cNvCxnSpPr>
            <a:stCxn id="170" idx="6"/>
            <a:endCxn id="172" idx="2"/>
          </p:cNvCxnSpPr>
          <p:nvPr/>
        </p:nvCxnSpPr>
        <p:spPr>
          <a:xfrm>
            <a:off x="29701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24"/>
          <p:cNvCxnSpPr>
            <a:stCxn id="172" idx="6"/>
            <a:endCxn id="174" idx="2"/>
          </p:cNvCxnSpPr>
          <p:nvPr/>
        </p:nvCxnSpPr>
        <p:spPr>
          <a:xfrm>
            <a:off x="489357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24"/>
          <p:cNvCxnSpPr>
            <a:stCxn id="174" idx="6"/>
            <a:endCxn id="176" idx="2"/>
          </p:cNvCxnSpPr>
          <p:nvPr/>
        </p:nvCxnSpPr>
        <p:spPr>
          <a:xfrm>
            <a:off x="6817025" y="2488425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" name="Google Shape;182;p24"/>
          <p:cNvCxnSpPr>
            <a:stCxn id="169" idx="6"/>
            <a:endCxn id="171" idx="2"/>
          </p:cNvCxnSpPr>
          <p:nvPr/>
        </p:nvCxnSpPr>
        <p:spPr>
          <a:xfrm>
            <a:off x="1046675" y="4051700"/>
            <a:ext cx="118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" name="Google Shape;183;p24"/>
          <p:cNvCxnSpPr>
            <a:stCxn id="171" idx="6"/>
            <a:endCxn id="173" idx="2"/>
          </p:cNvCxnSpPr>
          <p:nvPr/>
        </p:nvCxnSpPr>
        <p:spPr>
          <a:xfrm>
            <a:off x="2970125" y="4051700"/>
            <a:ext cx="116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" name="Google Shape;184;p24"/>
          <p:cNvCxnSpPr>
            <a:stCxn id="168" idx="6"/>
            <a:endCxn id="171" idx="2"/>
          </p:cNvCxnSpPr>
          <p:nvPr/>
        </p:nvCxnSpPr>
        <p:spPr>
          <a:xfrm>
            <a:off x="10466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24"/>
          <p:cNvCxnSpPr>
            <a:stCxn id="172" idx="6"/>
            <a:endCxn id="175" idx="2"/>
          </p:cNvCxnSpPr>
          <p:nvPr/>
        </p:nvCxnSpPr>
        <p:spPr>
          <a:xfrm>
            <a:off x="489357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" name="Google Shape;186;p24"/>
          <p:cNvCxnSpPr>
            <a:stCxn id="174" idx="6"/>
            <a:endCxn id="177" idx="2"/>
          </p:cNvCxnSpPr>
          <p:nvPr/>
        </p:nvCxnSpPr>
        <p:spPr>
          <a:xfrm>
            <a:off x="6817025" y="2488425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24"/>
          <p:cNvCxnSpPr>
            <a:stCxn id="171" idx="6"/>
            <a:endCxn id="172" idx="2"/>
          </p:cNvCxnSpPr>
          <p:nvPr/>
        </p:nvCxnSpPr>
        <p:spPr>
          <a:xfrm flipH="1" rot="10800000">
            <a:off x="2970125" y="2488400"/>
            <a:ext cx="1184100" cy="15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188" name="Google Shape;188;p24"/>
          <p:cNvGraphicFramePr/>
          <p:nvPr/>
        </p:nvGraphicFramePr>
        <p:xfrm>
          <a:off x="3740275" y="1062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4"/>
          <p:cNvGraphicFramePr/>
          <p:nvPr/>
        </p:nvGraphicFramePr>
        <p:xfrm>
          <a:off x="8785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4"/>
          <p:cNvGraphicFramePr/>
          <p:nvPr/>
        </p:nvGraphicFramePr>
        <p:xfrm>
          <a:off x="881069" y="43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24"/>
          <p:cNvGraphicFramePr/>
          <p:nvPr/>
        </p:nvGraphicFramePr>
        <p:xfrm>
          <a:off x="878575" y="29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4"/>
          <p:cNvGraphicFramePr/>
          <p:nvPr/>
        </p:nvGraphicFramePr>
        <p:xfrm>
          <a:off x="2793100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24"/>
          <p:cNvGraphicFramePr/>
          <p:nvPr/>
        </p:nvGraphicFramePr>
        <p:xfrm>
          <a:off x="2793100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Google Shape;194;p24"/>
          <p:cNvGraphicFramePr/>
          <p:nvPr/>
        </p:nvGraphicFramePr>
        <p:xfrm>
          <a:off x="2793100" y="438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24"/>
          <p:cNvGraphicFramePr/>
          <p:nvPr/>
        </p:nvGraphicFramePr>
        <p:xfrm>
          <a:off x="471992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4"/>
          <p:cNvGraphicFramePr/>
          <p:nvPr/>
        </p:nvGraphicFramePr>
        <p:xfrm>
          <a:off x="471992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4"/>
          <p:cNvGraphicFramePr/>
          <p:nvPr/>
        </p:nvGraphicFramePr>
        <p:xfrm>
          <a:off x="6643375" y="15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4"/>
          <p:cNvGraphicFramePr/>
          <p:nvPr/>
        </p:nvGraphicFramePr>
        <p:xfrm>
          <a:off x="6643375" y="294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{A2C3D216-19C9-4AE6-8DDA-CB91CC4C4A9A}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4"/>
          <p:cNvSpPr txBox="1"/>
          <p:nvPr/>
        </p:nvSpPr>
        <p:spPr>
          <a:xfrm>
            <a:off x="-22625" y="964400"/>
            <a:ext cx="15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QPS’s candidate root cause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7115175" y="773900"/>
            <a:ext cx="15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EC’s candidate root cause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7115175" y="4385150"/>
            <a:ext cx="15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RT’s candidate root cause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