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c0aa6bc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c0aa6bc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5e3ef443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5e3ef443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bf928483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3bf928483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e3ef443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5e3ef443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5e3ef443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5e3ef443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5e3ef44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5e3ef44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5e3ef44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5e3ef44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5e3ef443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5e3ef443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bf928483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bf928483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e3ef443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e3ef443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5e3ef443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5e3ef443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5e3ef443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5e3ef443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c0aa6bc7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c0aa6bc7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c5e3ef443e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c5e3ef443e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c5e3ef443e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c5e3ef443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c0aa6bc7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c0aa6bc7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5e3ef443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5e3ef443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5e3ef44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c5e3ef44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c5e3ef443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c5e3ef443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5e3ef443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5e3ef443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3ce4befe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3ce4befe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ce3ce4befe_1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ce3ce4befe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f928483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f928483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01050"/>
            <a:ext cx="8520600" cy="183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33">
                <a:latin typeface="Calibri"/>
                <a:ea typeface="Calibri"/>
                <a:cs typeface="Calibri"/>
                <a:sym typeface="Calibri"/>
              </a:rPr>
              <a:t>Augmentation-Free Self-Supervised Learning on Graphs</a:t>
            </a:r>
            <a:endParaRPr sz="48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27950" y="3011350"/>
            <a:ext cx="76881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00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Namkyeong Lee, Junseok Lee, Chanyoung Park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AAAI 2022, #citation = 24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Speaker: Zheng-Ming Lin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zh-TW" sz="2000">
                <a:latin typeface="Calibri"/>
                <a:ea typeface="Calibri"/>
                <a:cs typeface="Calibri"/>
                <a:sym typeface="Calibri"/>
              </a:rPr>
              <a:t>2023-01-06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713" y="752975"/>
            <a:ext cx="6504472" cy="22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AFGRL vs BGRL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250" y="2956800"/>
            <a:ext cx="6969500" cy="19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2"/>
          <p:cNvCxnSpPr/>
          <p:nvPr/>
        </p:nvCxnSpPr>
        <p:spPr>
          <a:xfrm flipH="1" rot="10800000">
            <a:off x="418175" y="2996950"/>
            <a:ext cx="8495700" cy="3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/>
        </p:nvSpPr>
        <p:spPr>
          <a:xfrm>
            <a:off x="411200" y="2641450"/>
            <a:ext cx="8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AFGRL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11200" y="3031750"/>
            <a:ext cx="8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GRL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Local Structural Information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00" y="3076300"/>
            <a:ext cx="5978399" cy="2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11700" y="1152475"/>
            <a:ext cx="8362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positives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 cosine similarity as the distance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samples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denote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samples that are not semantically related to the query node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4836850" y="3749125"/>
            <a:ext cx="717900" cy="62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000" y="1839400"/>
            <a:ext cx="2860488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Local Structural Information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5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60" y="2363600"/>
            <a:ext cx="5785675" cy="25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311700" y="1152475"/>
            <a:ext cx="8362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positives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filter out false positives from the nearest neighbors found by k-NN search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the local structural information among nodes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positives: 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1582125" y="4736125"/>
            <a:ext cx="643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Rand. GCN: obtain node embeddings from a randomly initialized 2-layer GCN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Global Semantic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00" y="2682550"/>
            <a:ext cx="5978399" cy="2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311700" y="1152475"/>
            <a:ext cx="8362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samples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denote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1" baseline="-2500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Semantically similar entities that do not share an edge can be discovered via clustering in a global perspective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4829400" y="3669675"/>
            <a:ext cx="717900" cy="62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Global Semantic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311700" y="1152475"/>
            <a:ext cx="8362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positives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clustering algorithm is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sensitive to the cluster centroid initialization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perform K-means clustering M times for robustness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positives: 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800" y="2660725"/>
            <a:ext cx="5978399" cy="20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4829400" y="3647850"/>
            <a:ext cx="717900" cy="627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Overall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311700" y="1152475"/>
            <a:ext cx="83622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positives: (B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∪ (B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B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∩ (N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∪ C</a:t>
            </a:r>
            <a:r>
              <a:rPr b="1" baseline="-25000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the cosine distance between the query node and its real positives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858" y="2727100"/>
            <a:ext cx="3926275" cy="2329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2181" y="2234094"/>
            <a:ext cx="2159636" cy="6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Dataset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WikiCs: the dataset is constructed from Wikipedia categories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Amazon: E-commerce network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Coauthor: a human-AI collaborative writing dataset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Experiment - node classification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performance is highly sensitive to the choice of augmentation hyperparameters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750" y="1941023"/>
            <a:ext cx="6746499" cy="312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1512375" y="4083575"/>
            <a:ext cx="627300" cy="572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Experiment - node clustering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AFGRL also considers global semantic information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463" y="1624525"/>
            <a:ext cx="5555074" cy="31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/>
        </p:nvSpPr>
        <p:spPr>
          <a:xfrm>
            <a:off x="5013750" y="146525"/>
            <a:ext cx="4007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Calibri"/>
                <a:ea typeface="Calibri"/>
                <a:cs typeface="Calibri"/>
                <a:sym typeface="Calibri"/>
              </a:rPr>
              <a:t>NMI: 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measure the mutual information entropy between the resulting cluster labels and ground truth labels followed by a normalization operation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Experiment - similarity search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expected because AFGRL aims to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nearest neighbors of each node share the same label with the query node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discovering the local and the global positives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013750" y="230000"/>
            <a:ext cx="400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Calibri"/>
                <a:ea typeface="Calibri"/>
                <a:cs typeface="Calibri"/>
                <a:sym typeface="Calibri"/>
              </a:rPr>
              <a:t>Sim@n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zh-TW" sz="1600">
                <a:latin typeface="Calibri"/>
                <a:ea typeface="Calibri"/>
                <a:cs typeface="Calibri"/>
                <a:sym typeface="Calibri"/>
              </a:rPr>
              <a:t>Average ratio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 among </a:t>
            </a:r>
            <a:r>
              <a:rPr b="1" lang="zh-TW" sz="1600"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600">
                <a:latin typeface="Calibri"/>
                <a:ea typeface="Calibri"/>
                <a:cs typeface="Calibri"/>
                <a:sym typeface="Calibri"/>
              </a:rPr>
              <a:t>nearest neighbors</a:t>
            </a: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 sharing the same label as the query node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75" y="1991750"/>
            <a:ext cx="5360049" cy="29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Outline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9500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Ablation Study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 Only: implies the importance of considering the 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structural information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graph-structured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536" y="2177100"/>
            <a:ext cx="7632924" cy="24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Ablation Study - #Nearest Neighbors and #K-Means Runs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80900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412" y="1216625"/>
            <a:ext cx="5183176" cy="37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709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quality of the learned node representations relies on the choice of the augmentation scheme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data augmentation, use the original graph to do k-NN and K-means to explore local and global semantics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AFGRL performs better than other method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311700" y="1152475"/>
            <a:ext cx="8709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leverage negative sample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GraphCL, AFGRL doesn’t need to consider the type of dataset for data augmentation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data augmentation, AFGRL can still outperform than other method with data augmentation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same architecture of BGRL without data augmentation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performance without global semantic is still great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self-supervised learning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Pretraining on a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unlabeled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Finetuning on a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labeled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dataset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representation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Graph-level representation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Node-level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Contrastive Learning with Augmentations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different type of dataset should have its augmentations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13" y="1969100"/>
            <a:ext cx="8476176" cy="30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1124" y="-102075"/>
            <a:ext cx="4740025" cy="13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otstrap </a:t>
            </a: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wn </a:t>
            </a:r>
            <a:r>
              <a:rPr lang="zh-TW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Don’t leverage negative sample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32375"/>
            <a:ext cx="8839201" cy="295943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015150" y="4743300"/>
            <a:ext cx="17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0000"/>
                </a:solidFill>
              </a:rPr>
              <a:t>ξ ← τ ξ + (1 − τ )θ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275" y="0"/>
            <a:ext cx="4043325" cy="1962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Related Work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BGRL: Bootstrapped Representation Learning on Graphs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the quality of the learned node representations relies on the choice of the augmentation scheme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6070"/>
            <a:ext cx="9143999" cy="2599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Problem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Contrastive Learning with Augmentations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different type of dataset should have its augmentations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BGRL: Bootstrapped Representation Learning on Graphs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Cons: the quality of the learned node representations relies on the choice of the augmentation scheme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565800" y="2818875"/>
            <a:ext cx="801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How to select augmentation scheme?</a:t>
            </a:r>
            <a:endParaRPr sz="40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602575" y="3863000"/>
            <a:ext cx="7952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700"/>
              <a:t>Augmentation free, self-supervised learning, graph</a:t>
            </a:r>
            <a:endParaRPr sz="2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Problem Definition 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3200" y="1152525"/>
            <a:ext cx="80124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Notations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 (V, E)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feature matrix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adjacency matrix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zh-TW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Task: unsupervised graph representation learning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graph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along with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 to </a:t>
            </a:r>
            <a:r>
              <a:rPr lang="zh-TW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a encoder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f(·)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produces node embedding </a:t>
            </a:r>
            <a:r>
              <a:rPr b="1"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 = f(X, A) </a:t>
            </a:r>
            <a:r>
              <a:rPr lang="zh-TW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generalize well to various downstream tasks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83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Framework of </a:t>
            </a:r>
            <a:r>
              <a:rPr lang="zh-TW" sz="252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ugmentation-</a:t>
            </a:r>
            <a:r>
              <a:rPr lang="zh-TW" sz="252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ree </a:t>
            </a:r>
            <a:r>
              <a:rPr lang="zh-TW" sz="252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raph </a:t>
            </a:r>
            <a:r>
              <a:rPr lang="zh-TW" sz="252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epresentation </a:t>
            </a:r>
            <a:r>
              <a:rPr lang="zh-TW" sz="252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zh-TW" sz="2520">
                <a:latin typeface="Calibri"/>
                <a:ea typeface="Calibri"/>
                <a:cs typeface="Calibri"/>
                <a:sym typeface="Calibri"/>
              </a:rPr>
              <a:t>earning</a:t>
            </a:r>
            <a:endParaRPr sz="252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025"/>
            <a:ext cx="8839201" cy="2994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2292975" y="2174500"/>
            <a:ext cx="404100" cy="171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839950" y="3861500"/>
            <a:ext cx="12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encoder: GCN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