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78" r:id="rId3"/>
    <p:sldId id="257" r:id="rId4"/>
    <p:sldId id="259" r:id="rId5"/>
    <p:sldId id="258" r:id="rId6"/>
    <p:sldId id="260" r:id="rId7"/>
    <p:sldId id="261" r:id="rId8"/>
    <p:sldId id="284" r:id="rId9"/>
    <p:sldId id="262" r:id="rId10"/>
    <p:sldId id="263" r:id="rId11"/>
    <p:sldId id="264" r:id="rId12"/>
    <p:sldId id="265" r:id="rId13"/>
    <p:sldId id="305" r:id="rId14"/>
    <p:sldId id="306" r:id="rId15"/>
    <p:sldId id="307" r:id="rId16"/>
    <p:sldId id="308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09" r:id="rId29"/>
    <p:sldId id="277" r:id="rId30"/>
    <p:sldId id="279" r:id="rId31"/>
    <p:sldId id="280" r:id="rId32"/>
    <p:sldId id="281" r:id="rId33"/>
    <p:sldId id="282" r:id="rId34"/>
    <p:sldId id="285" r:id="rId35"/>
    <p:sldId id="283" r:id="rId36"/>
    <p:sldId id="287" r:id="rId37"/>
    <p:sldId id="288" r:id="rId38"/>
    <p:sldId id="289" r:id="rId39"/>
    <p:sldId id="310" r:id="rId40"/>
    <p:sldId id="290" r:id="rId41"/>
    <p:sldId id="311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12" r:id="rId50"/>
    <p:sldId id="298" r:id="rId51"/>
    <p:sldId id="299" r:id="rId52"/>
    <p:sldId id="300" r:id="rId53"/>
    <p:sldId id="301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18" r:id="rId62"/>
    <p:sldId id="302" r:id="rId63"/>
    <p:sldId id="321" r:id="rId64"/>
    <p:sldId id="303" r:id="rId65"/>
    <p:sldId id="304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264" autoAdjust="0"/>
  </p:normalViewPr>
  <p:slideViewPr>
    <p:cSldViewPr>
      <p:cViewPr varScale="1">
        <p:scale>
          <a:sx n="63" d="100"/>
          <a:sy n="63" d="100"/>
        </p:scale>
        <p:origin x="6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9C6A-AAE0-4E77-8A40-BEE35AA0A6A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7BE00-74F2-43CE-9F06-E90A273A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325D02C-643E-4137-8293-F82FF85A9F4E}" type="slidenum">
              <a:rPr lang="zh-CN" alt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65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2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0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E00-74F2-43CE-9F06-E90A273A4F8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0" y="835025"/>
            <a:ext cx="9144000" cy="31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8"/>
          <p:cNvSpPr>
            <a:spLocks noChangeShapeType="1"/>
          </p:cNvSpPr>
          <p:nvPr userDrawn="1"/>
        </p:nvSpPr>
        <p:spPr bwMode="auto">
          <a:xfrm>
            <a:off x="6624638" y="835025"/>
            <a:ext cx="248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5849422" y="419417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孙鑫</a:t>
            </a:r>
            <a:endParaRPr lang="zh-CN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81" name="标题 1"/>
          <p:cNvSpPr>
            <a:spLocks noGrp="1"/>
          </p:cNvSpPr>
          <p:nvPr>
            <p:ph type="title"/>
          </p:nvPr>
        </p:nvSpPr>
        <p:spPr>
          <a:xfrm>
            <a:off x="1295400" y="1447800"/>
            <a:ext cx="6591300" cy="757130"/>
          </a:xfrm>
        </p:spPr>
        <p:txBody>
          <a:bodyPr/>
          <a:lstStyle/>
          <a:p>
            <a:r>
              <a:rPr lang="en-US" altLang="zh-CN" sz="4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Vue.js</a:t>
            </a:r>
            <a:endParaRPr lang="zh-CN" altLang="en-US" sz="4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2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v-if/v-else-if/v-else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v-if</a:t>
            </a:r>
            <a:r>
              <a:rPr lang="zh-CN" altLang="zh-CN" dirty="0"/>
              <a:t>、</a:t>
            </a:r>
            <a:r>
              <a:rPr lang="en-US" altLang="zh-CN" dirty="0"/>
              <a:t>v-else-if</a:t>
            </a:r>
            <a:r>
              <a:rPr lang="zh-CN" altLang="zh-CN" dirty="0"/>
              <a:t>、</a:t>
            </a:r>
            <a:r>
              <a:rPr lang="en-US" altLang="zh-CN" dirty="0"/>
              <a:t>v-else</a:t>
            </a:r>
            <a:r>
              <a:rPr lang="zh-CN" altLang="zh-CN" dirty="0"/>
              <a:t>这三个指令用于实现条件</a:t>
            </a:r>
            <a:r>
              <a:rPr lang="zh-CN" altLang="zh-CN" dirty="0" smtClean="0"/>
              <a:t>判断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v-if</a:t>
            </a:r>
            <a:r>
              <a:rPr lang="zh-CN" altLang="zh-CN" dirty="0"/>
              <a:t>指令根据表达式的值的真假来生成或删除一个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用</a:t>
            </a:r>
            <a:r>
              <a:rPr lang="en-US" altLang="zh-CN" dirty="0"/>
              <a:t> key </a:t>
            </a:r>
            <a:r>
              <a:rPr lang="zh-CN" altLang="zh-CN" dirty="0"/>
              <a:t>管理可复用的元素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7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v-for</a:t>
            </a:r>
            <a:r>
              <a:rPr lang="zh-CN" altLang="zh-CN" dirty="0"/>
              <a:t>指令就是通过循环的方式来渲染一个列表，循环的对象可以是数组，也可以是一个</a:t>
            </a:r>
            <a:r>
              <a:rPr lang="en-US" altLang="zh-CN" dirty="0"/>
              <a:t>JavaScript</a:t>
            </a:r>
            <a:r>
              <a:rPr lang="zh-CN" altLang="zh-CN" dirty="0"/>
              <a:t>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v-for</a:t>
            </a:r>
            <a:r>
              <a:rPr lang="zh-CN" altLang="zh-CN" dirty="0"/>
              <a:t>指令的表达式也可以使用</a:t>
            </a:r>
            <a:r>
              <a:rPr lang="en-US" altLang="zh-CN" dirty="0"/>
              <a:t>of</a:t>
            </a:r>
            <a:r>
              <a:rPr lang="zh-CN" altLang="zh-CN" dirty="0"/>
              <a:t>替代</a:t>
            </a:r>
            <a:r>
              <a:rPr lang="en-US" altLang="zh-CN" dirty="0"/>
              <a:t>in</a:t>
            </a:r>
            <a:r>
              <a:rPr lang="zh-CN" altLang="zh-CN" dirty="0"/>
              <a:t>作为</a:t>
            </a:r>
            <a:r>
              <a:rPr lang="zh-CN" altLang="zh-CN" dirty="0" smtClean="0"/>
              <a:t>分隔符</a:t>
            </a:r>
            <a:endParaRPr lang="en-US" altLang="zh-CN" dirty="0" smtClean="0"/>
          </a:p>
          <a:p>
            <a:r>
              <a:rPr lang="en-US" altLang="zh-CN" dirty="0"/>
              <a:t>v-for</a:t>
            </a:r>
            <a:r>
              <a:rPr lang="zh-CN" altLang="zh-CN" dirty="0"/>
              <a:t>指令也可以接受</a:t>
            </a:r>
            <a:r>
              <a:rPr lang="zh-CN" altLang="zh-CN" dirty="0" smtClean="0"/>
              <a:t>整数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v-for</a:t>
            </a:r>
            <a:r>
              <a:rPr lang="zh-CN" altLang="en-US" dirty="0"/>
              <a:t>与</a:t>
            </a:r>
            <a:r>
              <a:rPr lang="en-US" altLang="zh-CN" dirty="0"/>
              <a:t>key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v-for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v-if</a:t>
            </a:r>
            <a:r>
              <a:rPr lang="zh-CN" altLang="en-US" dirty="0" smtClean="0"/>
              <a:t>一同使用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33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数组更新检测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600" dirty="0" err="1"/>
              <a:t>Vue</a:t>
            </a:r>
            <a:r>
              <a:rPr lang="zh-CN" altLang="en-US" sz="2600" dirty="0"/>
              <a:t>可以监测数组中元素的变化从而更新视图，</a:t>
            </a:r>
            <a:r>
              <a:rPr lang="zh-CN" altLang="en-US" sz="2600" dirty="0" smtClean="0"/>
              <a:t>但仅限于数组的变异方法</a:t>
            </a:r>
            <a:r>
              <a:rPr lang="zh-CN" altLang="zh-CN" sz="2600" dirty="0"/>
              <a:t>（</a:t>
            </a:r>
            <a:r>
              <a:rPr lang="en-US" altLang="zh-CN" sz="2600" dirty="0"/>
              <a:t>mutation method</a:t>
            </a:r>
            <a:r>
              <a:rPr lang="zh-CN" altLang="zh-CN" sz="2600" dirty="0"/>
              <a:t>）</a:t>
            </a:r>
            <a:r>
              <a:rPr lang="zh-CN" altLang="en-US" sz="2600" dirty="0" smtClean="0"/>
              <a:t>引起的数组元素变化。这些方法包括：</a:t>
            </a:r>
            <a:r>
              <a:rPr lang="en-US" altLang="zh-CN" sz="2600" dirty="0"/>
              <a:t>push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pop()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shift()</a:t>
            </a:r>
            <a:r>
              <a:rPr lang="zh-CN" altLang="en-US" sz="2600" dirty="0" smtClean="0"/>
              <a:t>、</a:t>
            </a:r>
            <a:r>
              <a:rPr lang="en-US" altLang="zh-CN" sz="2600" dirty="0" err="1" smtClean="0"/>
              <a:t>unshift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splice()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sort()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reverse()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0"/>
            <a:r>
              <a:rPr lang="zh-CN" altLang="en-US" sz="2600" dirty="0" smtClean="0"/>
              <a:t>对于非变异方法，</a:t>
            </a:r>
            <a:r>
              <a:rPr lang="zh-CN" altLang="zh-CN" sz="2600" dirty="0"/>
              <a:t>例如</a:t>
            </a:r>
            <a:r>
              <a:rPr lang="en-US" altLang="zh-CN" sz="2600" dirty="0"/>
              <a:t>filter()</a:t>
            </a:r>
            <a:r>
              <a:rPr lang="zh-CN" altLang="zh-CN" sz="2600" dirty="0"/>
              <a:t>、</a:t>
            </a:r>
            <a:r>
              <a:rPr lang="en-US" altLang="zh-CN" sz="2600" dirty="0" err="1"/>
              <a:t>concat</a:t>
            </a:r>
            <a:r>
              <a:rPr lang="en-US" altLang="zh-CN" sz="2600" dirty="0"/>
              <a:t>()</a:t>
            </a:r>
            <a:r>
              <a:rPr lang="zh-CN" altLang="zh-CN" sz="2600" dirty="0"/>
              <a:t>和</a:t>
            </a:r>
            <a:r>
              <a:rPr lang="en-US" altLang="zh-CN" sz="2600" dirty="0"/>
              <a:t>slice()</a:t>
            </a:r>
            <a:r>
              <a:rPr lang="zh-CN" altLang="zh-CN" sz="2600" dirty="0"/>
              <a:t>，它们不会改变原始数组，而总是返回一个新数组。对于这些方法，要想让</a:t>
            </a:r>
            <a:r>
              <a:rPr lang="en-US" altLang="zh-CN" sz="2600" dirty="0" err="1"/>
              <a:t>Vue</a:t>
            </a:r>
            <a:r>
              <a:rPr lang="zh-CN" altLang="zh-CN" sz="2600" dirty="0"/>
              <a:t>帮我们自动更新视图，可以使用新数组来替换原来的数组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注意：通过索引直接</a:t>
            </a:r>
            <a:r>
              <a:rPr lang="zh-CN" altLang="zh-CN" sz="2600" dirty="0" smtClean="0"/>
              <a:t>设置</a:t>
            </a:r>
            <a:r>
              <a:rPr lang="zh-CN" altLang="zh-CN" sz="2600" dirty="0"/>
              <a:t>数组</a:t>
            </a:r>
            <a:r>
              <a:rPr lang="zh-CN" altLang="zh-CN" sz="2600" dirty="0" smtClean="0"/>
              <a:t>项</a:t>
            </a:r>
            <a:r>
              <a:rPr lang="zh-CN" altLang="en-US" sz="2600" dirty="0" smtClean="0"/>
              <a:t>或者通过</a:t>
            </a:r>
            <a:r>
              <a:rPr lang="en-US" altLang="zh-CN" sz="2600" dirty="0" smtClean="0"/>
              <a:t>length</a:t>
            </a:r>
            <a:r>
              <a:rPr lang="zh-CN" altLang="en-US" sz="2600" dirty="0" smtClean="0"/>
              <a:t>属性修改数组长度而引起的数组变动，</a:t>
            </a:r>
            <a:r>
              <a:rPr lang="en-US" altLang="zh-CN" sz="2600" dirty="0" err="1"/>
              <a:t>Vue</a:t>
            </a:r>
            <a:r>
              <a:rPr lang="zh-CN" altLang="zh-CN" sz="2600" dirty="0"/>
              <a:t>不能检测</a:t>
            </a:r>
            <a:r>
              <a:rPr lang="zh-CN" altLang="zh-CN" sz="2600" dirty="0" smtClean="0"/>
              <a:t>到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73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v-for</a:t>
            </a:r>
            <a:r>
              <a:rPr lang="zh-CN" altLang="en-US" dirty="0"/>
              <a:t>与</a:t>
            </a:r>
            <a:r>
              <a:rPr lang="en-US" altLang="zh-CN" dirty="0"/>
              <a:t>key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当</a:t>
            </a:r>
            <a:r>
              <a:rPr lang="en-US" altLang="zh-CN" sz="2800" dirty="0" err="1"/>
              <a:t>Vue</a:t>
            </a:r>
            <a:r>
              <a:rPr lang="zh-CN" altLang="zh-CN" sz="2800" dirty="0"/>
              <a:t>正在更新使用</a:t>
            </a:r>
            <a:r>
              <a:rPr lang="en-US" altLang="zh-CN" sz="2800" dirty="0"/>
              <a:t>v-for</a:t>
            </a:r>
            <a:r>
              <a:rPr lang="zh-CN" altLang="zh-CN" sz="2800" dirty="0"/>
              <a:t>渲染的元素列表时，它默认使用“就地更新”的策略。如果数据项的顺序被改变，</a:t>
            </a:r>
            <a:r>
              <a:rPr lang="en-US" altLang="zh-CN" sz="2800" dirty="0" err="1"/>
              <a:t>Vue</a:t>
            </a:r>
            <a:r>
              <a:rPr lang="zh-CN" altLang="zh-CN" sz="2800" dirty="0"/>
              <a:t>将不会移动</a:t>
            </a:r>
            <a:r>
              <a:rPr lang="en-US" altLang="zh-CN" sz="2800" dirty="0"/>
              <a:t>DOM</a:t>
            </a:r>
            <a:r>
              <a:rPr lang="zh-CN" altLang="zh-CN" sz="2800" dirty="0"/>
              <a:t>元素来匹配数据项的顺序，而是就地更新每个元素，并且确保它们在每个索引位置正确渲染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为了</a:t>
            </a:r>
            <a:r>
              <a:rPr lang="zh-CN" altLang="zh-CN" sz="2800" dirty="0"/>
              <a:t>给</a:t>
            </a:r>
            <a:r>
              <a:rPr lang="en-US" altLang="zh-CN" sz="2800" dirty="0" err="1"/>
              <a:t>Vue</a:t>
            </a:r>
            <a:r>
              <a:rPr lang="zh-CN" altLang="zh-CN" sz="2800" dirty="0"/>
              <a:t>一个提示，以便它能跟踪每个节点的身份，从而重用和重新排序现有元素，我们需要为列表的每一项提供一个唯一</a:t>
            </a:r>
            <a:r>
              <a:rPr lang="en-US" altLang="zh-CN" sz="2800" dirty="0"/>
              <a:t>key</a:t>
            </a:r>
            <a:r>
              <a:rPr lang="zh-CN" altLang="zh-CN" sz="2800" dirty="0"/>
              <a:t>属性。</a:t>
            </a:r>
            <a:r>
              <a:rPr lang="en-US" altLang="zh-CN" sz="2800" dirty="0"/>
              <a:t>key</a:t>
            </a:r>
            <a:r>
              <a:rPr lang="zh-CN" altLang="zh-CN" sz="2800" dirty="0"/>
              <a:t>属性的类型只能是</a:t>
            </a:r>
            <a:r>
              <a:rPr lang="en-US" altLang="zh-CN" sz="2800" dirty="0"/>
              <a:t> string</a:t>
            </a:r>
            <a:r>
              <a:rPr lang="zh-CN" altLang="zh-CN" sz="2800" dirty="0"/>
              <a:t>或者</a:t>
            </a:r>
            <a:r>
              <a:rPr lang="en-US" altLang="zh-CN" sz="2800" dirty="0"/>
              <a:t>number</a:t>
            </a:r>
            <a:r>
              <a:rPr lang="zh-CN" altLang="zh-CN" sz="2800" dirty="0"/>
              <a:t>类型。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60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v-for</a:t>
            </a:r>
            <a:r>
              <a:rPr lang="zh-CN" altLang="en-US" dirty="0"/>
              <a:t>与</a:t>
            </a:r>
            <a:r>
              <a:rPr lang="en-US" altLang="zh-CN" dirty="0"/>
              <a:t>v-if</a:t>
            </a:r>
            <a:r>
              <a:rPr lang="zh-CN" altLang="en-US" dirty="0"/>
              <a:t>一同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</a:t>
            </a:r>
            <a:r>
              <a:rPr lang="en-US" altLang="zh-CN" dirty="0"/>
              <a:t>v-for</a:t>
            </a:r>
            <a:r>
              <a:rPr lang="zh-CN" altLang="zh-CN" dirty="0"/>
              <a:t>和</a:t>
            </a:r>
            <a:r>
              <a:rPr lang="en-US" altLang="zh-CN" dirty="0"/>
              <a:t>v-if</a:t>
            </a:r>
            <a:r>
              <a:rPr lang="zh-CN" altLang="zh-CN" dirty="0"/>
              <a:t>一起使用时，</a:t>
            </a:r>
            <a:r>
              <a:rPr lang="en-US" altLang="zh-CN" dirty="0"/>
              <a:t>v-for</a:t>
            </a:r>
            <a:r>
              <a:rPr lang="zh-CN" altLang="zh-CN" dirty="0"/>
              <a:t>的优先级比</a:t>
            </a:r>
            <a:r>
              <a:rPr lang="en-US" altLang="zh-CN" dirty="0"/>
              <a:t>v-if</a:t>
            </a:r>
            <a:r>
              <a:rPr lang="zh-CN" altLang="zh-CN" dirty="0"/>
              <a:t>要高，这意味着</a:t>
            </a:r>
            <a:r>
              <a:rPr lang="en-US" altLang="zh-CN" dirty="0"/>
              <a:t>v-if </a:t>
            </a:r>
            <a:r>
              <a:rPr lang="zh-CN" altLang="zh-CN" dirty="0"/>
              <a:t>将分别重复运行于每个</a:t>
            </a:r>
            <a:r>
              <a:rPr lang="en-US" altLang="zh-CN" dirty="0"/>
              <a:t>v-for</a:t>
            </a:r>
            <a:r>
              <a:rPr lang="zh-CN" altLang="zh-CN" dirty="0"/>
              <a:t>循环中。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7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v-bind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v-bind</a:t>
            </a:r>
            <a:r>
              <a:rPr lang="zh-CN" altLang="en-US" dirty="0" smtClean="0"/>
              <a:t>指令用</a:t>
            </a:r>
            <a:r>
              <a:rPr lang="zh-CN" altLang="zh-CN" dirty="0" smtClean="0"/>
              <a:t>于</a:t>
            </a:r>
            <a:r>
              <a:rPr lang="zh-CN" altLang="zh-CN" dirty="0"/>
              <a:t>响应更新</a:t>
            </a:r>
            <a:r>
              <a:rPr lang="en-US" altLang="zh-CN" dirty="0"/>
              <a:t>HTML</a:t>
            </a:r>
            <a:r>
              <a:rPr lang="zh-CN" altLang="zh-CN" dirty="0"/>
              <a:t>元素的属性，将一个或多个属性、或者一个组件的</a:t>
            </a:r>
            <a:r>
              <a:rPr lang="en-US" altLang="zh-CN" dirty="0"/>
              <a:t>prop</a:t>
            </a:r>
            <a:r>
              <a:rPr lang="zh-CN" altLang="zh-CN" dirty="0"/>
              <a:t>动态绑定到表达式。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6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v-model</a:t>
            </a:r>
            <a:r>
              <a:rPr lang="zh-CN" altLang="zh-CN" dirty="0"/>
              <a:t>指令用来在表单</a:t>
            </a:r>
            <a:r>
              <a:rPr lang="en-US" altLang="zh-CN" dirty="0"/>
              <a:t>&lt;input&gt;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r>
              <a:rPr lang="zh-CN" altLang="zh-CN" dirty="0"/>
              <a:t>及</a:t>
            </a:r>
            <a:r>
              <a:rPr lang="en-US" altLang="zh-CN" dirty="0"/>
              <a:t>&lt;select&gt;</a:t>
            </a:r>
            <a:r>
              <a:rPr lang="zh-CN" altLang="zh-CN" dirty="0"/>
              <a:t>元素上创建双向数据绑定，它会根据控件类型自动选取正确的方法来更新元素。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2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v-on</a:t>
            </a:r>
            <a:r>
              <a:rPr lang="zh-CN" altLang="zh-CN" dirty="0"/>
              <a:t>指令用于监听</a:t>
            </a:r>
            <a:r>
              <a:rPr lang="en-US" altLang="zh-CN" dirty="0"/>
              <a:t>DOM</a:t>
            </a:r>
            <a:r>
              <a:rPr lang="zh-CN" altLang="zh-CN" dirty="0"/>
              <a:t>事件，并在触发时运行一些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v-on</a:t>
            </a:r>
            <a:r>
              <a:rPr lang="zh-CN" altLang="zh-CN" dirty="0"/>
              <a:t>指令的表达式可以是一段</a:t>
            </a:r>
            <a:r>
              <a:rPr lang="en-US" altLang="zh-CN" dirty="0"/>
              <a:t>JavaScript</a:t>
            </a:r>
            <a:r>
              <a:rPr lang="zh-CN" altLang="zh-CN" dirty="0"/>
              <a:t>代码，也可以是一个方法的名字或者方法调用语句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一定不要使用箭头函数来定义</a:t>
            </a:r>
            <a:r>
              <a:rPr lang="en-US" altLang="zh-CN" b="1" dirty="0"/>
              <a:t>method</a:t>
            </a:r>
            <a:r>
              <a:rPr lang="zh-CN" altLang="zh-CN" b="1" dirty="0"/>
              <a:t>方法（例如</a:t>
            </a:r>
            <a:r>
              <a:rPr lang="en-US" altLang="zh-CN" b="1" dirty="0"/>
              <a:t> plus: () =&gt; </a:t>
            </a:r>
            <a:r>
              <a:rPr lang="en-US" altLang="zh-CN" b="1" dirty="0" err="1"/>
              <a:t>this.a</a:t>
            </a:r>
            <a:r>
              <a:rPr lang="en-US" altLang="zh-CN" b="1" dirty="0"/>
              <a:t>++</a:t>
            </a:r>
            <a:r>
              <a:rPr lang="zh-CN" altLang="zh-CN" b="1" dirty="0"/>
              <a:t>）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dirty="0"/>
              <a:t>当</a:t>
            </a:r>
            <a:r>
              <a:rPr lang="en-US" altLang="zh-CN" dirty="0" err="1"/>
              <a:t>Vue</a:t>
            </a:r>
            <a:r>
              <a:rPr lang="zh-CN" altLang="zh-CN" dirty="0"/>
              <a:t>实例销毁时，所有的事件处理器都会被自动删除，所以无须担心如何清理它们。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v-on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的事件修饰符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200" dirty="0"/>
              <a:t>.stop - </a:t>
            </a:r>
            <a:r>
              <a:rPr lang="zh-CN" altLang="zh-CN" sz="2200" dirty="0"/>
              <a:t>调用</a:t>
            </a:r>
            <a:r>
              <a:rPr lang="en-US" altLang="zh-CN" sz="2200" dirty="0" err="1"/>
              <a:t>event.stopPropagation</a:t>
            </a:r>
            <a:r>
              <a:rPr lang="en-US" altLang="zh-CN" sz="2200" dirty="0"/>
              <a:t>()</a:t>
            </a:r>
            <a:r>
              <a:rPr lang="zh-CN" altLang="zh-CN" sz="2200" dirty="0"/>
              <a:t>。</a:t>
            </a:r>
          </a:p>
          <a:p>
            <a:pPr lvl="0"/>
            <a:r>
              <a:rPr lang="en-US" altLang="zh-CN" sz="2200" dirty="0"/>
              <a:t>.prevent - </a:t>
            </a:r>
            <a:r>
              <a:rPr lang="zh-CN" altLang="zh-CN" sz="2200" dirty="0"/>
              <a:t>调用</a:t>
            </a:r>
            <a:r>
              <a:rPr lang="en-US" altLang="zh-CN" sz="2200" dirty="0" err="1"/>
              <a:t>event.preventDefault</a:t>
            </a:r>
            <a:r>
              <a:rPr lang="en-US" altLang="zh-CN" sz="2200" dirty="0"/>
              <a:t>()</a:t>
            </a:r>
            <a:r>
              <a:rPr lang="zh-CN" altLang="zh-CN" sz="2200" dirty="0"/>
              <a:t>。</a:t>
            </a:r>
          </a:p>
          <a:p>
            <a:pPr lvl="0"/>
            <a:r>
              <a:rPr lang="en-US" altLang="zh-CN" sz="2200" dirty="0"/>
              <a:t>.capture - </a:t>
            </a:r>
            <a:r>
              <a:rPr lang="zh-CN" altLang="zh-CN" sz="2200" dirty="0"/>
              <a:t>添加事件监听器时使用</a:t>
            </a:r>
            <a:r>
              <a:rPr lang="en-US" altLang="zh-CN" sz="2200" dirty="0"/>
              <a:t>capture</a:t>
            </a:r>
            <a:r>
              <a:rPr lang="zh-CN" altLang="zh-CN" sz="2200" dirty="0"/>
              <a:t>模式。</a:t>
            </a:r>
          </a:p>
          <a:p>
            <a:pPr lvl="0"/>
            <a:r>
              <a:rPr lang="en-US" altLang="zh-CN" sz="2200" dirty="0"/>
              <a:t>.self - </a:t>
            </a:r>
            <a:r>
              <a:rPr lang="zh-CN" altLang="zh-CN" sz="2200" dirty="0"/>
              <a:t>只当事件是从侦听器绑定的元素本身触发时才触发回调。</a:t>
            </a:r>
          </a:p>
          <a:p>
            <a:pPr lvl="0"/>
            <a:r>
              <a:rPr lang="en-US" altLang="zh-CN" sz="2200" dirty="0"/>
              <a:t>.{</a:t>
            </a:r>
            <a:r>
              <a:rPr lang="en-US" altLang="zh-CN" sz="2200" dirty="0" err="1"/>
              <a:t>keyCode</a:t>
            </a:r>
            <a:r>
              <a:rPr lang="en-US" altLang="zh-CN" sz="2200" dirty="0"/>
              <a:t> | </a:t>
            </a:r>
            <a:r>
              <a:rPr lang="en-US" altLang="zh-CN" sz="2200" dirty="0" err="1"/>
              <a:t>keyAlias</a:t>
            </a:r>
            <a:r>
              <a:rPr lang="en-US" altLang="zh-CN" sz="2200" dirty="0"/>
              <a:t>} - </a:t>
            </a:r>
            <a:r>
              <a:rPr lang="zh-CN" altLang="zh-CN" sz="2200" dirty="0"/>
              <a:t>只当事件是从特定按键触发时才触发回调。</a:t>
            </a:r>
          </a:p>
          <a:p>
            <a:pPr lvl="0"/>
            <a:r>
              <a:rPr lang="en-US" altLang="zh-CN" sz="2200" dirty="0"/>
              <a:t>.native - </a:t>
            </a:r>
            <a:r>
              <a:rPr lang="zh-CN" altLang="zh-CN" sz="2200" dirty="0"/>
              <a:t>监听组件根元素的原生事件。</a:t>
            </a:r>
          </a:p>
          <a:p>
            <a:pPr lvl="0"/>
            <a:r>
              <a:rPr lang="en-US" altLang="zh-CN" sz="2200" dirty="0"/>
              <a:t>.once - </a:t>
            </a:r>
            <a:r>
              <a:rPr lang="zh-CN" altLang="zh-CN" sz="2200" dirty="0"/>
              <a:t>只触发一次回调。</a:t>
            </a:r>
          </a:p>
          <a:p>
            <a:pPr lvl="0"/>
            <a:r>
              <a:rPr lang="en-US" altLang="zh-CN" sz="2200" dirty="0"/>
              <a:t>.left - (2.2.0) </a:t>
            </a:r>
            <a:r>
              <a:rPr lang="zh-CN" altLang="zh-CN" sz="2200" dirty="0"/>
              <a:t>只当点击鼠标左键时触发。</a:t>
            </a:r>
          </a:p>
          <a:p>
            <a:pPr lvl="0"/>
            <a:r>
              <a:rPr lang="en-US" altLang="zh-CN" sz="2200" dirty="0"/>
              <a:t>.right - (2.2.0) </a:t>
            </a:r>
            <a:r>
              <a:rPr lang="zh-CN" altLang="zh-CN" sz="2200" dirty="0"/>
              <a:t>只当点击鼠标右键时触发。</a:t>
            </a:r>
          </a:p>
          <a:p>
            <a:pPr lvl="0"/>
            <a:r>
              <a:rPr lang="en-US" altLang="zh-CN" sz="2200" dirty="0"/>
              <a:t>.middle - (2.2.0) </a:t>
            </a:r>
            <a:r>
              <a:rPr lang="zh-CN" altLang="zh-CN" sz="2200" dirty="0"/>
              <a:t>只当点击鼠标中键时触发。</a:t>
            </a:r>
          </a:p>
          <a:p>
            <a:pPr lvl="0"/>
            <a:r>
              <a:rPr lang="en-US" altLang="zh-CN" sz="2200" dirty="0"/>
              <a:t>.passive - (2.3.0) </a:t>
            </a:r>
            <a:r>
              <a:rPr lang="zh-CN" altLang="zh-CN" sz="2200" dirty="0"/>
              <a:t>以</a:t>
            </a:r>
            <a:r>
              <a:rPr lang="en-US" altLang="zh-CN" sz="2200" dirty="0"/>
              <a:t>{ passive: true } </a:t>
            </a:r>
            <a:r>
              <a:rPr lang="zh-CN" altLang="zh-CN" sz="2200" dirty="0"/>
              <a:t>模式添加</a:t>
            </a:r>
            <a:r>
              <a:rPr lang="zh-CN" altLang="zh-CN" sz="2200" dirty="0" smtClean="0"/>
              <a:t>侦听器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719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v-on</a:t>
            </a:r>
            <a:r>
              <a:rPr lang="zh-CN" altLang="zh-CN" dirty="0"/>
              <a:t>指令</a:t>
            </a:r>
            <a:r>
              <a:rPr lang="zh-CN" altLang="en-US" dirty="0"/>
              <a:t>的</a:t>
            </a:r>
            <a:r>
              <a:rPr lang="zh-CN" altLang="en-US" dirty="0" smtClean="0"/>
              <a:t>按键修饰符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/>
              <a:t>在监听键盘事件时，我们经常需要检查详细的按键，为此，可以在</a:t>
            </a:r>
            <a:r>
              <a:rPr lang="en-US" altLang="zh-CN" sz="1800" dirty="0"/>
              <a:t>v-on</a:t>
            </a:r>
            <a:r>
              <a:rPr lang="zh-CN" altLang="zh-CN" sz="1800" dirty="0"/>
              <a:t>监听键盘事件时添加按键</a:t>
            </a:r>
            <a:r>
              <a:rPr lang="zh-CN" altLang="zh-CN" sz="1800" dirty="0" smtClean="0"/>
              <a:t>修饰符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为了在必要的情况下支持旧的浏览器，</a:t>
            </a:r>
            <a:r>
              <a:rPr lang="en-US" altLang="zh-CN" sz="1800" dirty="0" err="1"/>
              <a:t>Vue</a:t>
            </a:r>
            <a:r>
              <a:rPr lang="zh-CN" altLang="zh-CN" sz="1800" dirty="0"/>
              <a:t>提供了绝大多数常用的按键码的别名：</a:t>
            </a:r>
          </a:p>
          <a:p>
            <a:pPr lvl="1"/>
            <a:r>
              <a:rPr lang="en-US" altLang="zh-CN" sz="1400" dirty="0"/>
              <a:t>.enter</a:t>
            </a:r>
            <a:endParaRPr lang="zh-CN" altLang="zh-CN" sz="1400" dirty="0"/>
          </a:p>
          <a:p>
            <a:pPr lvl="1"/>
            <a:r>
              <a:rPr lang="en-US" altLang="zh-CN" sz="1400" dirty="0"/>
              <a:t>.tab</a:t>
            </a:r>
            <a:endParaRPr lang="zh-CN" altLang="zh-CN" sz="1400" dirty="0"/>
          </a:p>
          <a:p>
            <a:pPr lvl="1"/>
            <a:r>
              <a:rPr lang="en-US" altLang="zh-CN" sz="1400" dirty="0"/>
              <a:t>.delete </a:t>
            </a:r>
            <a:r>
              <a:rPr lang="zh-CN" altLang="zh-CN" sz="1400" dirty="0"/>
              <a:t>（捕获“删除”和“退格”键）</a:t>
            </a:r>
          </a:p>
          <a:p>
            <a:pPr lvl="1"/>
            <a:r>
              <a:rPr lang="en-US" altLang="zh-CN" sz="1400" dirty="0"/>
              <a:t>.esc</a:t>
            </a:r>
            <a:endParaRPr lang="zh-CN" altLang="zh-CN" sz="1400" dirty="0"/>
          </a:p>
          <a:p>
            <a:pPr lvl="1"/>
            <a:r>
              <a:rPr lang="en-US" altLang="zh-CN" sz="1400" dirty="0"/>
              <a:t>.space</a:t>
            </a:r>
            <a:endParaRPr lang="zh-CN" altLang="zh-CN" sz="1400" dirty="0"/>
          </a:p>
          <a:p>
            <a:pPr lvl="1"/>
            <a:r>
              <a:rPr lang="en-US" altLang="zh-CN" sz="1400" dirty="0"/>
              <a:t>.up</a:t>
            </a:r>
            <a:endParaRPr lang="zh-CN" altLang="zh-CN" sz="1400" dirty="0"/>
          </a:p>
          <a:p>
            <a:pPr lvl="1"/>
            <a:r>
              <a:rPr lang="en-US" altLang="zh-CN" sz="1400" dirty="0"/>
              <a:t>.down</a:t>
            </a:r>
            <a:endParaRPr lang="zh-CN" altLang="zh-CN" sz="1400" dirty="0"/>
          </a:p>
          <a:p>
            <a:pPr lvl="1"/>
            <a:r>
              <a:rPr lang="en-US" altLang="zh-CN" sz="1400" dirty="0"/>
              <a:t>.left</a:t>
            </a:r>
            <a:endParaRPr lang="zh-CN" altLang="zh-CN" sz="1400" dirty="0"/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smtClean="0"/>
              <a:t>right</a:t>
            </a:r>
          </a:p>
          <a:p>
            <a:r>
              <a:rPr lang="zh-CN" altLang="zh-CN" sz="1800" dirty="0"/>
              <a:t>此外，</a:t>
            </a:r>
            <a:r>
              <a:rPr lang="en-US" altLang="zh-CN" sz="1800" dirty="0" err="1"/>
              <a:t>Vue</a:t>
            </a:r>
            <a:r>
              <a:rPr lang="zh-CN" altLang="zh-CN" sz="1800" dirty="0"/>
              <a:t>还在</a:t>
            </a:r>
            <a:r>
              <a:rPr lang="en-US" altLang="zh-CN" sz="1800" dirty="0"/>
              <a:t>2.1.0</a:t>
            </a:r>
            <a:r>
              <a:rPr lang="zh-CN" altLang="zh-CN" sz="1800" dirty="0"/>
              <a:t>版本中新增了如下的系统修饰键，用来实现仅在按下相应按键时才触发鼠标或键盘事件的监听器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.</a:t>
            </a:r>
            <a:r>
              <a:rPr lang="en-US" altLang="zh-CN" sz="1400" dirty="0"/>
              <a:t>ctrl</a:t>
            </a:r>
          </a:p>
          <a:p>
            <a:pPr lvl="1"/>
            <a:r>
              <a:rPr lang="en-US" altLang="zh-CN" sz="1400" dirty="0" smtClean="0"/>
              <a:t>.</a:t>
            </a:r>
            <a:r>
              <a:rPr lang="en-US" altLang="zh-CN" sz="1400" dirty="0"/>
              <a:t>alt</a:t>
            </a:r>
          </a:p>
          <a:p>
            <a:pPr lvl="1"/>
            <a:r>
              <a:rPr lang="en-US" altLang="zh-CN" sz="1400" dirty="0" smtClean="0"/>
              <a:t>.</a:t>
            </a:r>
            <a:r>
              <a:rPr lang="en-US" altLang="zh-CN" sz="1400" dirty="0"/>
              <a:t>shift</a:t>
            </a:r>
          </a:p>
          <a:p>
            <a:pPr lvl="1"/>
            <a:r>
              <a:rPr lang="en-US" altLang="zh-CN" sz="1400" dirty="0" smtClean="0"/>
              <a:t>.</a:t>
            </a:r>
            <a:r>
              <a:rPr lang="en-US" altLang="zh-CN" sz="1400" dirty="0"/>
              <a:t>meta</a:t>
            </a:r>
          </a:p>
          <a:p>
            <a:pPr lvl="1"/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561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Vue.js</a:t>
            </a:r>
            <a:r>
              <a:rPr lang="zh-CN" altLang="en-US" sz="2800" dirty="0" smtClean="0"/>
              <a:t>是什么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Vue.js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zh-CN" altLang="en-US" sz="2800" dirty="0" smtClean="0"/>
              <a:t>模板语法</a:t>
            </a:r>
            <a:endParaRPr lang="en-US" altLang="zh-CN" sz="2800" dirty="0" smtClean="0"/>
          </a:p>
          <a:p>
            <a:r>
              <a:rPr lang="zh-CN" altLang="en-US" sz="2800" dirty="0" smtClean="0"/>
              <a:t>指令</a:t>
            </a:r>
            <a:endParaRPr lang="en-US" altLang="zh-CN" sz="2800" dirty="0" smtClean="0"/>
          </a:p>
          <a:p>
            <a:r>
              <a:rPr lang="zh-CN" altLang="en-US" sz="2800" dirty="0" smtClean="0"/>
              <a:t>计算属性</a:t>
            </a:r>
            <a:endParaRPr lang="en-US" altLang="zh-CN" sz="2800" dirty="0" smtClean="0"/>
          </a:p>
          <a:p>
            <a:r>
              <a:rPr lang="zh-CN" altLang="en-US" sz="2800" dirty="0" smtClean="0"/>
              <a:t>监听器</a:t>
            </a:r>
            <a:endParaRPr lang="en-US" altLang="zh-CN" sz="2800" dirty="0" smtClean="0"/>
          </a:p>
          <a:p>
            <a:r>
              <a:rPr lang="en-US" altLang="zh-CN" sz="2800" dirty="0" smtClean="0"/>
              <a:t>class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style</a:t>
            </a:r>
            <a:r>
              <a:rPr lang="zh-CN" altLang="en-US" sz="2800" dirty="0" smtClean="0"/>
              <a:t>绑定</a:t>
            </a:r>
            <a:endParaRPr lang="en-US" altLang="zh-CN" sz="2800" dirty="0" smtClean="0"/>
          </a:p>
          <a:p>
            <a:r>
              <a:rPr lang="zh-CN" altLang="en-US" sz="2800" dirty="0" smtClean="0"/>
              <a:t>表单输入绑定</a:t>
            </a:r>
            <a:endParaRPr lang="en-US" altLang="zh-CN" sz="2800" dirty="0" smtClean="0"/>
          </a:p>
          <a:p>
            <a:r>
              <a:rPr lang="zh-CN" altLang="en-US" sz="2800" dirty="0" smtClean="0"/>
              <a:t>过滤器</a:t>
            </a:r>
            <a:endParaRPr lang="en-US" altLang="zh-CN" sz="2800" dirty="0" smtClean="0"/>
          </a:p>
          <a:p>
            <a:r>
              <a:rPr lang="zh-CN" altLang="en-US" sz="2800" dirty="0" smtClean="0"/>
              <a:t>组件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016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0" y="1512404"/>
            <a:ext cx="8756139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v-text</a:t>
            </a:r>
            <a:r>
              <a:rPr lang="zh-CN" altLang="en-US" dirty="0" smtClean="0"/>
              <a:t>和</a:t>
            </a:r>
            <a:r>
              <a:rPr lang="en-US" altLang="zh-CN" dirty="0"/>
              <a:t>v-html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v-text</a:t>
            </a:r>
            <a:r>
              <a:rPr lang="zh-CN" altLang="en-US" dirty="0" smtClean="0"/>
              <a:t>指令</a:t>
            </a:r>
            <a:r>
              <a:rPr lang="zh-CN" altLang="zh-CN" dirty="0" smtClean="0"/>
              <a:t>用于</a:t>
            </a:r>
            <a:r>
              <a:rPr lang="zh-CN" altLang="zh-CN" dirty="0"/>
              <a:t>更新元素的文本</a:t>
            </a:r>
            <a:r>
              <a:rPr lang="zh-CN" altLang="zh-CN" dirty="0" smtClean="0"/>
              <a:t>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v-html</a:t>
            </a:r>
            <a:r>
              <a:rPr lang="zh-CN" altLang="zh-CN" dirty="0"/>
              <a:t>指令用于更新元素的</a:t>
            </a:r>
            <a:r>
              <a:rPr lang="en-US" altLang="zh-CN" dirty="0"/>
              <a:t> </a:t>
            </a:r>
            <a:r>
              <a:rPr lang="en-US" altLang="zh-CN" dirty="0" err="1"/>
              <a:t>innerHTML</a:t>
            </a:r>
            <a:r>
              <a:rPr lang="zh-CN" altLang="zh-CN" dirty="0"/>
              <a:t>，该部分内容作为普通的</a:t>
            </a:r>
            <a:r>
              <a:rPr lang="en-US" altLang="zh-CN" dirty="0"/>
              <a:t>HTML</a:t>
            </a:r>
            <a:r>
              <a:rPr lang="zh-CN" altLang="zh-CN" dirty="0"/>
              <a:t>代码插入，不会作为</a:t>
            </a:r>
            <a:r>
              <a:rPr lang="en-US" altLang="zh-CN" dirty="0" err="1"/>
              <a:t>Vue</a:t>
            </a:r>
            <a:r>
              <a:rPr lang="zh-CN" altLang="zh-CN" dirty="0"/>
              <a:t>模板进行编译。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0" y="3733800"/>
            <a:ext cx="8449230" cy="12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v-once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v-once</a:t>
            </a:r>
            <a:r>
              <a:rPr lang="zh-CN" altLang="zh-CN" dirty="0"/>
              <a:t>指令可以让元素或组件只渲染一次，该指令不需要表达式。之后再次渲染时，元素</a:t>
            </a:r>
            <a:r>
              <a:rPr lang="en-US" altLang="zh-CN" dirty="0"/>
              <a:t>/</a:t>
            </a:r>
            <a:r>
              <a:rPr lang="zh-CN" altLang="zh-CN" dirty="0"/>
              <a:t>组件及其所有的子节点将被视为静态内容并跳过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用于优化更新性能。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v-pre</a:t>
            </a:r>
            <a:r>
              <a:rPr lang="zh-CN" altLang="zh-CN" dirty="0" smtClean="0"/>
              <a:t>指令不</a:t>
            </a:r>
            <a:r>
              <a:rPr lang="zh-CN" altLang="zh-CN" dirty="0"/>
              <a:t>需要表达式，用于跳过这个元素和它的子元素的编译过程。</a:t>
            </a:r>
            <a:r>
              <a:rPr lang="en-US" altLang="zh-CN" dirty="0"/>
              <a:t>v-pre</a:t>
            </a:r>
            <a:r>
              <a:rPr lang="zh-CN" altLang="zh-CN" dirty="0"/>
              <a:t>指令可以用来显示原始</a:t>
            </a:r>
            <a:r>
              <a:rPr lang="en-US" altLang="zh-CN" dirty="0"/>
              <a:t>Mustache</a:t>
            </a:r>
            <a:r>
              <a:rPr lang="zh-CN" altLang="zh-CN" dirty="0"/>
              <a:t>标签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对于大量没有指令的节点使用</a:t>
            </a:r>
            <a:r>
              <a:rPr lang="en-US" altLang="zh-CN" dirty="0"/>
              <a:t>v-pre</a:t>
            </a:r>
            <a:r>
              <a:rPr lang="zh-CN" altLang="zh-CN" dirty="0"/>
              <a:t>指令可以加快编译速度。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3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v-cloak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v-cloak</a:t>
            </a:r>
            <a:r>
              <a:rPr lang="zh-CN" altLang="zh-CN" dirty="0"/>
              <a:t>指令也不需要表达式，这个指令保持在元素上直到关联实例编译结束，编译结束后该指令被移除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和</a:t>
            </a:r>
            <a:r>
              <a:rPr lang="en-US" altLang="zh-CN" dirty="0"/>
              <a:t>CSS</a:t>
            </a:r>
            <a:r>
              <a:rPr lang="zh-CN" altLang="zh-CN" dirty="0"/>
              <a:t>规则如</a:t>
            </a:r>
            <a:r>
              <a:rPr lang="en-US" altLang="zh-CN" dirty="0"/>
              <a:t> [v-cloak] { display: none } </a:t>
            </a:r>
            <a:r>
              <a:rPr lang="zh-CN" altLang="zh-CN" dirty="0"/>
              <a:t>一起使用时，这个指令可以隐藏未编译的</a:t>
            </a:r>
            <a:r>
              <a:rPr lang="en-US" altLang="zh-CN" dirty="0"/>
              <a:t>Mustache</a:t>
            </a:r>
            <a:r>
              <a:rPr lang="zh-CN" altLang="zh-CN" dirty="0"/>
              <a:t>标签直到实例准备完毕。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自定义指令需要注册后才能使用，</a:t>
            </a:r>
            <a:r>
              <a:rPr lang="en-US" altLang="zh-CN" sz="2800" dirty="0" err="1"/>
              <a:t>Vue</a:t>
            </a:r>
            <a:r>
              <a:rPr lang="zh-CN" altLang="zh-CN" sz="2800" dirty="0"/>
              <a:t>提供了两种注册方式：全局注册和局部注册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全局</a:t>
            </a:r>
            <a:r>
              <a:rPr lang="zh-CN" altLang="zh-CN" sz="2800" dirty="0"/>
              <a:t>注册使用</a:t>
            </a:r>
            <a:r>
              <a:rPr lang="en-US" altLang="zh-CN" sz="2800" dirty="0" err="1"/>
              <a:t>Vue.directive</a:t>
            </a:r>
            <a:r>
              <a:rPr lang="en-US" altLang="zh-CN" sz="2800" dirty="0"/>
              <a:t>()</a:t>
            </a:r>
            <a:r>
              <a:rPr lang="zh-CN" altLang="zh-CN" sz="2800" dirty="0"/>
              <a:t>方法来注册一个全局自定义</a:t>
            </a:r>
            <a:r>
              <a:rPr lang="zh-CN" altLang="zh-CN" sz="2800" dirty="0" smtClean="0"/>
              <a:t>指令</a:t>
            </a:r>
            <a:r>
              <a:rPr lang="zh-CN" altLang="en-US" sz="2800" dirty="0" smtClean="0"/>
              <a:t>，可以在任何</a:t>
            </a:r>
            <a:r>
              <a:rPr lang="en-US" altLang="zh-CN" sz="2800" dirty="0" err="1" smtClean="0"/>
              <a:t>Vue</a:t>
            </a:r>
            <a:r>
              <a:rPr lang="zh-CN" altLang="en-US" sz="2800" dirty="0" smtClean="0"/>
              <a:t>实例的模板中使用。</a:t>
            </a:r>
            <a:r>
              <a:rPr lang="zh-CN" altLang="zh-CN" sz="2800" dirty="0"/>
              <a:t>该方法接受两个参数，第一个参数是指令的</a:t>
            </a:r>
            <a:r>
              <a:rPr lang="en-US" altLang="zh-CN" sz="2800" dirty="0"/>
              <a:t>ID</a:t>
            </a:r>
            <a:r>
              <a:rPr lang="zh-CN" altLang="zh-CN" sz="2800" dirty="0"/>
              <a:t>（即名字），第二个参数是一个定义对象或者函数对象，指令要实现的功能在这个对象</a:t>
            </a:r>
            <a:r>
              <a:rPr lang="zh-CN" altLang="zh-CN" sz="2800"/>
              <a:t>中</a:t>
            </a:r>
            <a:r>
              <a:rPr lang="zh-CN" altLang="zh-CN" sz="2800" smtClean="0"/>
              <a:t>定义</a:t>
            </a:r>
            <a:r>
              <a:rPr lang="zh-CN" altLang="en-US" sz="280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局部注册是在</a:t>
            </a:r>
            <a:r>
              <a:rPr lang="en-US" altLang="zh-CN" sz="2800" dirty="0" err="1" smtClean="0"/>
              <a:t>Vue</a:t>
            </a:r>
            <a:r>
              <a:rPr lang="zh-CN" altLang="zh-CN" sz="2800" dirty="0" smtClean="0"/>
              <a:t>实例的选项对象中使用</a:t>
            </a:r>
            <a:r>
              <a:rPr lang="en-US" altLang="zh-CN" sz="2800" dirty="0" smtClean="0"/>
              <a:t>directives</a:t>
            </a:r>
            <a:r>
              <a:rPr lang="zh-CN" altLang="zh-CN" sz="2800" dirty="0" smtClean="0"/>
              <a:t>选项进行注册</a:t>
            </a:r>
            <a:r>
              <a:rPr lang="zh-CN" altLang="en-US" sz="2800" dirty="0" smtClean="0"/>
              <a:t>，局部自定义指令只能在</a:t>
            </a:r>
            <a:r>
              <a:rPr lang="zh-CN" altLang="zh-CN" sz="2800" dirty="0" smtClean="0"/>
              <a:t>该实例绑定的</a:t>
            </a:r>
            <a:r>
              <a:rPr lang="zh-CN" altLang="en-US" sz="2800" dirty="0" smtClean="0"/>
              <a:t>模板</a:t>
            </a:r>
            <a:r>
              <a:rPr lang="zh-CN" altLang="zh-CN" sz="2800" dirty="0" smtClean="0"/>
              <a:t>中使用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钩子函数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自定义指令的功能是在定义对象中实现的，而定义对象则是由钩子函数组成的，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提供了下面几个钩子函数，这些钩子函数都是可选的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bind</a:t>
            </a:r>
            <a:r>
              <a:rPr lang="zh-CN" altLang="zh-CN" sz="2000" dirty="0"/>
              <a:t>：只调用一次，指令第一次绑定到元素时调用。指令如果需要一些一次性的初始化设置，可以放到这个钩子函数中。</a:t>
            </a:r>
          </a:p>
          <a:p>
            <a:pPr lvl="1"/>
            <a:r>
              <a:rPr lang="en-US" altLang="zh-CN" sz="2000" dirty="0"/>
              <a:t>inserted</a:t>
            </a:r>
            <a:r>
              <a:rPr lang="zh-CN" altLang="zh-CN" sz="2000" dirty="0"/>
              <a:t>：被绑定元素插入父节点时调用（父节点存在即可调用，不必存在于</a:t>
            </a:r>
            <a:r>
              <a:rPr lang="en-US" altLang="zh-CN" sz="2000" dirty="0"/>
              <a:t>document</a:t>
            </a:r>
            <a:r>
              <a:rPr lang="zh-CN" altLang="zh-CN" sz="2000" dirty="0"/>
              <a:t>对象中）。</a:t>
            </a:r>
          </a:p>
          <a:p>
            <a:pPr lvl="1"/>
            <a:r>
              <a:rPr lang="en-US" altLang="zh-CN" sz="2000" dirty="0"/>
              <a:t>update</a:t>
            </a:r>
            <a:r>
              <a:rPr lang="zh-CN" altLang="zh-CN" sz="2000" dirty="0"/>
              <a:t>：所在组件的</a:t>
            </a:r>
            <a:r>
              <a:rPr lang="en-US" altLang="zh-CN" sz="2000" dirty="0" err="1"/>
              <a:t>VNode</a:t>
            </a:r>
            <a:r>
              <a:rPr lang="zh-CN" altLang="zh-CN" sz="2000" dirty="0"/>
              <a:t>更新时调用（无论指令的值是否发生了变化），但是可能发生在其子</a:t>
            </a:r>
            <a:r>
              <a:rPr lang="en-US" altLang="zh-CN" sz="2000" dirty="0" err="1"/>
              <a:t>VNode</a:t>
            </a:r>
            <a:r>
              <a:rPr lang="zh-CN" altLang="zh-CN" sz="2000" dirty="0"/>
              <a:t>更新之前。可以通过比较更新前后的值来忽略不必要的模板更新。</a:t>
            </a:r>
          </a:p>
          <a:p>
            <a:pPr lvl="1"/>
            <a:r>
              <a:rPr lang="en-US" altLang="zh-CN" sz="2000" dirty="0" err="1"/>
              <a:t>componentUpdated</a:t>
            </a:r>
            <a:r>
              <a:rPr lang="zh-CN" altLang="zh-CN" sz="2000" dirty="0"/>
              <a:t>：指令所在组件的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VNode</a:t>
            </a:r>
            <a:r>
              <a:rPr lang="en-US" altLang="zh-CN" sz="2000" dirty="0"/>
              <a:t> </a:t>
            </a:r>
            <a:r>
              <a:rPr lang="zh-CN" altLang="zh-CN" sz="2000" dirty="0"/>
              <a:t>及其子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VNode</a:t>
            </a:r>
            <a:r>
              <a:rPr lang="en-US" altLang="zh-CN" sz="2000" dirty="0"/>
              <a:t> </a:t>
            </a:r>
            <a:r>
              <a:rPr lang="zh-CN" altLang="zh-CN" sz="2000" dirty="0"/>
              <a:t>全部更新后调用。</a:t>
            </a:r>
          </a:p>
          <a:p>
            <a:pPr lvl="1"/>
            <a:r>
              <a:rPr lang="en-US" altLang="zh-CN" sz="2000" dirty="0"/>
              <a:t>unbind</a:t>
            </a:r>
            <a:r>
              <a:rPr lang="zh-CN" altLang="zh-CN" sz="2000" dirty="0"/>
              <a:t>：只调用一次，指令与元素解绑时调用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7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钩子函数的参数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/>
              <a:t>指令的钩子函数可以带有一些</a:t>
            </a:r>
            <a:r>
              <a:rPr lang="zh-CN" altLang="zh-CN" sz="2200" dirty="0" smtClean="0"/>
              <a:t>参数</a:t>
            </a:r>
            <a:r>
              <a:rPr lang="zh-CN" altLang="en-US" sz="2200" dirty="0" smtClean="0"/>
              <a:t>，</a:t>
            </a:r>
            <a:r>
              <a:rPr lang="zh-CN" altLang="zh-CN" sz="2200" dirty="0"/>
              <a:t>这些参数如下</a:t>
            </a:r>
            <a:r>
              <a:rPr lang="zh-CN" altLang="zh-CN" sz="2200" dirty="0" smtClean="0"/>
              <a:t>：</a:t>
            </a:r>
            <a:endParaRPr lang="en-US" altLang="zh-CN" sz="2200" dirty="0" smtClean="0"/>
          </a:p>
          <a:p>
            <a:pPr lvl="1"/>
            <a:r>
              <a:rPr lang="en-US" altLang="zh-CN" sz="1800" dirty="0"/>
              <a:t>el</a:t>
            </a:r>
            <a:r>
              <a:rPr lang="zh-CN" altLang="zh-CN" sz="1800" dirty="0"/>
              <a:t>：指令所绑定的元素，可以用来直接操作</a:t>
            </a:r>
            <a:r>
              <a:rPr lang="en-US" altLang="zh-CN" sz="1800" dirty="0"/>
              <a:t>DOM </a:t>
            </a:r>
            <a:r>
              <a:rPr lang="zh-CN" altLang="zh-CN" sz="1800" dirty="0"/>
              <a:t>。</a:t>
            </a:r>
          </a:p>
          <a:p>
            <a:pPr lvl="1"/>
            <a:r>
              <a:rPr lang="en-US" altLang="zh-CN" sz="1800" dirty="0"/>
              <a:t>binding</a:t>
            </a:r>
            <a:r>
              <a:rPr lang="zh-CN" altLang="zh-CN" sz="1800" dirty="0"/>
              <a:t>：一个对象，包含以下属性：</a:t>
            </a:r>
          </a:p>
          <a:p>
            <a:pPr lvl="2"/>
            <a:r>
              <a:rPr lang="en-US" altLang="zh-CN" sz="1600" dirty="0"/>
              <a:t>name</a:t>
            </a:r>
            <a:r>
              <a:rPr lang="zh-CN" altLang="zh-CN" sz="1600" dirty="0"/>
              <a:t>：指令名，不包括</a:t>
            </a:r>
            <a:r>
              <a:rPr lang="en-US" altLang="zh-CN" sz="1600" dirty="0"/>
              <a:t>v-</a:t>
            </a:r>
            <a:r>
              <a:rPr lang="zh-CN" altLang="zh-CN" sz="1600" dirty="0"/>
              <a:t>前缀。</a:t>
            </a:r>
          </a:p>
          <a:p>
            <a:pPr lvl="2"/>
            <a:r>
              <a:rPr lang="en-US" altLang="zh-CN" sz="1600" dirty="0"/>
              <a:t>value</a:t>
            </a:r>
            <a:r>
              <a:rPr lang="zh-CN" altLang="zh-CN" sz="1600" dirty="0"/>
              <a:t>：指令的绑定值，例如：</a:t>
            </a:r>
            <a:r>
              <a:rPr lang="en-US" altLang="zh-CN" sz="1600" dirty="0"/>
              <a:t>v-my-directive="1 + 1" </a:t>
            </a:r>
            <a:r>
              <a:rPr lang="zh-CN" altLang="zh-CN" sz="1600" dirty="0"/>
              <a:t>中，</a:t>
            </a:r>
            <a:r>
              <a:rPr lang="en-US" altLang="zh-CN" sz="1600" dirty="0"/>
              <a:t>value</a:t>
            </a:r>
            <a:r>
              <a:rPr lang="zh-CN" altLang="zh-CN" sz="1600" dirty="0"/>
              <a:t>的值为</a:t>
            </a:r>
            <a:r>
              <a:rPr lang="en-US" altLang="zh-CN" sz="1600" dirty="0"/>
              <a:t> 2</a:t>
            </a:r>
            <a:r>
              <a:rPr lang="zh-CN" altLang="zh-CN" sz="1600" dirty="0"/>
              <a:t>。</a:t>
            </a:r>
          </a:p>
          <a:p>
            <a:pPr lvl="2"/>
            <a:r>
              <a:rPr lang="en-US" altLang="zh-CN" sz="1600" dirty="0" err="1"/>
              <a:t>oldValue</a:t>
            </a:r>
            <a:r>
              <a:rPr lang="zh-CN" altLang="zh-CN" sz="1600" dirty="0"/>
              <a:t>：指令绑定的前一个值，仅在</a:t>
            </a:r>
            <a:r>
              <a:rPr lang="en-US" altLang="zh-CN" sz="1600" dirty="0"/>
              <a:t>update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componentUpdated</a:t>
            </a:r>
            <a:r>
              <a:rPr lang="zh-CN" altLang="zh-CN" sz="1600" dirty="0"/>
              <a:t>钩子中可用。无论值是否改变都可用。</a:t>
            </a:r>
          </a:p>
          <a:p>
            <a:pPr lvl="2"/>
            <a:r>
              <a:rPr lang="en-US" altLang="zh-CN" sz="1600" dirty="0"/>
              <a:t>expression</a:t>
            </a:r>
            <a:r>
              <a:rPr lang="zh-CN" altLang="zh-CN" sz="1600" dirty="0"/>
              <a:t>：字符串形式的指令表达式。例如</a:t>
            </a:r>
            <a:r>
              <a:rPr lang="en-US" altLang="zh-CN" sz="1600" dirty="0"/>
              <a:t>v-my-directive="1 + 1"</a:t>
            </a:r>
            <a:r>
              <a:rPr lang="zh-CN" altLang="zh-CN" sz="1600" dirty="0"/>
              <a:t>中，</a:t>
            </a:r>
            <a:r>
              <a:rPr lang="en-US" altLang="zh-CN" sz="1600" dirty="0"/>
              <a:t>expression</a:t>
            </a:r>
            <a:r>
              <a:rPr lang="zh-CN" altLang="zh-CN" sz="1600" dirty="0"/>
              <a:t>的值为</a:t>
            </a:r>
            <a:r>
              <a:rPr lang="en-US" altLang="zh-CN" sz="1600" dirty="0"/>
              <a:t> "1 + 1"</a:t>
            </a:r>
            <a:r>
              <a:rPr lang="zh-CN" altLang="zh-CN" sz="1600" dirty="0"/>
              <a:t>。</a:t>
            </a:r>
          </a:p>
          <a:p>
            <a:pPr lvl="2"/>
            <a:r>
              <a:rPr lang="en-US" altLang="zh-CN" sz="1600" dirty="0" err="1"/>
              <a:t>arg</a:t>
            </a:r>
            <a:r>
              <a:rPr lang="zh-CN" altLang="zh-CN" sz="1600" dirty="0"/>
              <a:t>：传给指令的参数，可选。例如</a:t>
            </a:r>
            <a:r>
              <a:rPr lang="en-US" altLang="zh-CN" sz="1600" dirty="0" err="1"/>
              <a:t>v-my-directive:foo</a:t>
            </a:r>
            <a:r>
              <a:rPr lang="zh-CN" altLang="zh-CN" sz="1600" dirty="0"/>
              <a:t>中，</a:t>
            </a:r>
            <a:r>
              <a:rPr lang="en-US" altLang="zh-CN" sz="1600" dirty="0" err="1"/>
              <a:t>arg</a:t>
            </a:r>
            <a:r>
              <a:rPr lang="zh-CN" altLang="zh-CN" sz="1600" dirty="0"/>
              <a:t>的值为</a:t>
            </a:r>
            <a:r>
              <a:rPr lang="en-US" altLang="zh-CN" sz="1600" dirty="0"/>
              <a:t>"foo"</a:t>
            </a:r>
            <a:r>
              <a:rPr lang="zh-CN" altLang="zh-CN" sz="1600" dirty="0"/>
              <a:t>。</a:t>
            </a:r>
          </a:p>
          <a:p>
            <a:pPr lvl="2"/>
            <a:r>
              <a:rPr lang="en-US" altLang="zh-CN" sz="1600" dirty="0"/>
              <a:t>modifiers</a:t>
            </a:r>
            <a:r>
              <a:rPr lang="zh-CN" altLang="zh-CN" sz="1600" dirty="0"/>
              <a:t>：一个包含修饰符的对象。例如：</a:t>
            </a:r>
            <a:r>
              <a:rPr lang="en-US" altLang="zh-CN" sz="1600" dirty="0"/>
              <a:t>v-my-</a:t>
            </a:r>
            <a:r>
              <a:rPr lang="en-US" altLang="zh-CN" sz="1600" dirty="0" err="1"/>
              <a:t>directive.foo.bar</a:t>
            </a:r>
            <a:r>
              <a:rPr lang="en-US" altLang="zh-CN" sz="1600" dirty="0"/>
              <a:t> </a:t>
            </a:r>
            <a:r>
              <a:rPr lang="zh-CN" altLang="zh-CN" sz="1600" dirty="0"/>
              <a:t>中，</a:t>
            </a:r>
            <a:r>
              <a:rPr lang="en-US" altLang="zh-CN" sz="1600" dirty="0"/>
              <a:t>modifiers</a:t>
            </a:r>
            <a:r>
              <a:rPr lang="zh-CN" altLang="zh-CN" sz="1600" dirty="0"/>
              <a:t>对象的值为</a:t>
            </a:r>
            <a:r>
              <a:rPr lang="en-US" altLang="zh-CN" sz="1600" dirty="0"/>
              <a:t> { foo: true, bar: true }</a:t>
            </a:r>
            <a:r>
              <a:rPr lang="zh-CN" altLang="zh-CN" sz="1600" dirty="0"/>
              <a:t>。</a:t>
            </a:r>
          </a:p>
          <a:p>
            <a:pPr lvl="1"/>
            <a:r>
              <a:rPr lang="en-US" altLang="zh-CN" sz="1800" dirty="0" err="1"/>
              <a:t>vnode</a:t>
            </a:r>
            <a:r>
              <a:rPr lang="zh-CN" altLang="zh-CN" sz="1800" dirty="0"/>
              <a:t>：</a:t>
            </a:r>
            <a:r>
              <a:rPr lang="en-US" altLang="zh-CN" sz="1800" dirty="0" err="1"/>
              <a:t>Vue</a:t>
            </a:r>
            <a:r>
              <a:rPr lang="zh-CN" altLang="zh-CN" sz="1800" dirty="0"/>
              <a:t>编译生成的虚拟节点。</a:t>
            </a:r>
          </a:p>
          <a:p>
            <a:pPr lvl="1"/>
            <a:r>
              <a:rPr lang="en-US" altLang="zh-CN" sz="1800" dirty="0" err="1"/>
              <a:t>oldVnode</a:t>
            </a:r>
            <a:r>
              <a:rPr lang="zh-CN" altLang="zh-CN" sz="1800" dirty="0"/>
              <a:t>：上一个虚拟节点，仅在</a:t>
            </a:r>
            <a:r>
              <a:rPr lang="en-US" altLang="zh-CN" sz="1800" dirty="0"/>
              <a:t>update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componentUpdated</a:t>
            </a:r>
            <a:r>
              <a:rPr lang="zh-CN" altLang="zh-CN" sz="1800" dirty="0"/>
              <a:t>钩子中可用。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8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动态指令参数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自定义的指令也可以使用动态参数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6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zh-CN" altLang="zh-CN" dirty="0"/>
              <a:t>自定义指令实现随机背景色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Vue.js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Vue</a:t>
            </a:r>
            <a:r>
              <a:rPr lang="zh-CN" altLang="zh-CN" sz="2800" dirty="0"/>
              <a:t>（读音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vju</a:t>
            </a:r>
            <a:r>
              <a:rPr lang="en-US" altLang="zh-CN" sz="2800" dirty="0"/>
              <a:t>ː/</a:t>
            </a:r>
            <a:r>
              <a:rPr lang="zh-CN" altLang="zh-CN" sz="2800" dirty="0"/>
              <a:t>，类似于</a:t>
            </a:r>
            <a:r>
              <a:rPr lang="en-US" altLang="zh-CN" sz="2800" dirty="0"/>
              <a:t>view</a:t>
            </a:r>
            <a:r>
              <a:rPr lang="zh-CN" altLang="zh-CN" sz="2800" dirty="0"/>
              <a:t>）是一套基于</a:t>
            </a:r>
            <a:r>
              <a:rPr lang="en-US" altLang="zh-CN" sz="2800" dirty="0"/>
              <a:t>MVVM</a:t>
            </a:r>
            <a:r>
              <a:rPr lang="zh-CN" altLang="zh-CN" sz="2800" dirty="0"/>
              <a:t>模式的用于构建用户界面的</a:t>
            </a:r>
            <a:r>
              <a:rPr lang="en-US" altLang="zh-CN" sz="2800" dirty="0"/>
              <a:t>JavaScript</a:t>
            </a:r>
            <a:r>
              <a:rPr lang="zh-CN" altLang="zh-CN" sz="2800" dirty="0"/>
              <a:t>框架，它是以数据驱动和组件化的思想构建的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895600"/>
            <a:ext cx="7734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表达式的逻辑过于复杂的时候，都应当考虑使用计算</a:t>
            </a:r>
            <a:r>
              <a:rPr lang="zh-CN" altLang="zh-CN" sz="2800" dirty="0" smtClean="0"/>
              <a:t>属性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计算属性是以函数形式，在</a:t>
            </a:r>
            <a:r>
              <a:rPr lang="en-US" altLang="zh-CN" sz="2800" dirty="0" err="1"/>
              <a:t>Vue</a:t>
            </a:r>
            <a:r>
              <a:rPr lang="zh-CN" altLang="zh-CN" sz="2800" dirty="0"/>
              <a:t>实例的选项对象的</a:t>
            </a:r>
            <a:r>
              <a:rPr lang="en-US" altLang="zh-CN" sz="2800" dirty="0"/>
              <a:t>computed</a:t>
            </a:r>
            <a:r>
              <a:rPr lang="zh-CN" altLang="zh-CN" sz="2800" dirty="0"/>
              <a:t>选项中</a:t>
            </a:r>
            <a:r>
              <a:rPr lang="zh-CN" altLang="zh-CN" sz="2800" dirty="0" smtClean="0"/>
              <a:t>定义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计算属性默认只有</a:t>
            </a:r>
            <a:r>
              <a:rPr lang="en-US" altLang="zh-CN" sz="2800" dirty="0"/>
              <a:t>getter</a:t>
            </a:r>
            <a:r>
              <a:rPr lang="zh-CN" altLang="zh-CN" sz="2800" dirty="0"/>
              <a:t>，因此是不能直接修改计算属性的，如果需要也可以提供一个</a:t>
            </a:r>
            <a:r>
              <a:rPr lang="en-US" altLang="zh-CN" sz="2800" dirty="0" smtClean="0"/>
              <a:t>setter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计算属性是基于它的响应式依赖进行缓存的，只有在计算属性的相关响应式依赖发生改变时才会重新求</a:t>
            </a:r>
            <a:r>
              <a:rPr lang="zh-CN" altLang="zh-CN" sz="2800" dirty="0" smtClean="0"/>
              <a:t>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v-for</a:t>
            </a:r>
            <a:r>
              <a:rPr lang="zh-CN" altLang="en-US" sz="2800" dirty="0"/>
              <a:t>和</a:t>
            </a:r>
            <a:r>
              <a:rPr lang="en-US" altLang="zh-CN" sz="2800" dirty="0"/>
              <a:t>v-if</a:t>
            </a:r>
            <a:r>
              <a:rPr lang="zh-CN" altLang="en-US" sz="2800" dirty="0"/>
              <a:t>一起使用的替代</a:t>
            </a:r>
            <a:r>
              <a:rPr lang="zh-CN" altLang="en-US" sz="2800" dirty="0" smtClean="0"/>
              <a:t>方案。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6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3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zh-CN" dirty="0"/>
              <a:t>提供了一种更通用的方式来观察和响应</a:t>
            </a:r>
            <a:r>
              <a:rPr lang="en-US" altLang="zh-CN" dirty="0" err="1"/>
              <a:t>Vue</a:t>
            </a:r>
            <a:r>
              <a:rPr lang="zh-CN" altLang="zh-CN" dirty="0"/>
              <a:t>实例上的数据变动：监听属性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你有一些数据需要随着其它数据变化而变动时，就可以使用</a:t>
            </a:r>
            <a:r>
              <a:rPr lang="zh-CN" altLang="zh-CN" dirty="0" smtClean="0"/>
              <a:t>监听器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监听器在定义时，除了直接写一个函数外，还可以接一个方法</a:t>
            </a:r>
            <a:r>
              <a:rPr lang="zh-CN" altLang="zh-CN" dirty="0" smtClean="0"/>
              <a:t>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监听器还可以监听一个对象的属性</a:t>
            </a:r>
            <a:r>
              <a:rPr lang="zh-CN" altLang="zh-CN" dirty="0" smtClean="0"/>
              <a:t>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4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zh-CN" dirty="0"/>
              <a:t>与</a:t>
            </a:r>
            <a:r>
              <a:rPr lang="en-US" altLang="zh-CN" dirty="0"/>
              <a:t>style</a:t>
            </a:r>
            <a:r>
              <a:rPr lang="zh-CN" altLang="zh-CN" dirty="0"/>
              <a:t>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zh-CN" dirty="0"/>
              <a:t>元素有两个设置样式的属性：</a:t>
            </a:r>
            <a:r>
              <a:rPr lang="en-US" altLang="zh-CN" dirty="0"/>
              <a:t>class</a:t>
            </a:r>
            <a:r>
              <a:rPr lang="zh-CN" altLang="zh-CN" dirty="0"/>
              <a:t>和</a:t>
            </a:r>
            <a:r>
              <a:rPr lang="en-US" altLang="zh-CN" dirty="0"/>
              <a:t>style</a:t>
            </a:r>
            <a:r>
              <a:rPr lang="zh-CN" altLang="zh-CN" dirty="0"/>
              <a:t>，前者用于指定样式表中的</a:t>
            </a:r>
            <a:r>
              <a:rPr lang="en-US" altLang="zh-CN" dirty="0"/>
              <a:t>class</a:t>
            </a:r>
            <a:r>
              <a:rPr lang="zh-CN" altLang="zh-CN" dirty="0"/>
              <a:t>，后者用于设置内联样式，在</a:t>
            </a:r>
            <a:r>
              <a:rPr lang="en-US" altLang="zh-CN" dirty="0"/>
              <a:t>Vue.js</a:t>
            </a:r>
            <a:r>
              <a:rPr lang="zh-CN" altLang="zh-CN" dirty="0"/>
              <a:t>中可以用</a:t>
            </a:r>
            <a:r>
              <a:rPr lang="en-US" altLang="zh-CN" dirty="0"/>
              <a:t>v-bind</a:t>
            </a:r>
            <a:r>
              <a:rPr lang="zh-CN" altLang="zh-CN" dirty="0"/>
              <a:t>指令来处理</a:t>
            </a:r>
            <a:r>
              <a:rPr lang="zh-CN" altLang="zh-CN" dirty="0" smtClean="0"/>
              <a:t>它们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在将</a:t>
            </a:r>
            <a:r>
              <a:rPr lang="en-US" altLang="zh-CN" dirty="0" smtClean="0"/>
              <a:t>v-bind</a:t>
            </a:r>
            <a:r>
              <a:rPr lang="zh-CN" altLang="zh-CN" dirty="0" smtClean="0"/>
              <a:t>用于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和</a:t>
            </a:r>
            <a:r>
              <a:rPr lang="en-US" altLang="zh-CN" dirty="0" smtClean="0"/>
              <a:t>style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Vue.js </a:t>
            </a:r>
            <a:r>
              <a:rPr lang="zh-CN" altLang="zh-CN" dirty="0" smtClean="0"/>
              <a:t>专门做了增强</a:t>
            </a:r>
            <a:r>
              <a:rPr lang="zh-CN" altLang="en-US" dirty="0"/>
              <a:t>，</a:t>
            </a:r>
            <a:r>
              <a:rPr lang="zh-CN" altLang="zh-CN" dirty="0" smtClean="0"/>
              <a:t>表达式</a:t>
            </a:r>
            <a:r>
              <a:rPr lang="zh-CN" altLang="en-US" dirty="0" smtClean="0"/>
              <a:t>计算的</a:t>
            </a:r>
            <a:r>
              <a:rPr lang="zh-CN" altLang="en-US" dirty="0"/>
              <a:t>结果可以是</a:t>
            </a:r>
            <a:r>
              <a:rPr lang="zh-CN" altLang="zh-CN" dirty="0"/>
              <a:t>字符串</a:t>
            </a:r>
            <a:r>
              <a:rPr lang="zh-CN" altLang="en-US" dirty="0"/>
              <a:t>、对象或者数组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绑定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可以使用对象语法或者数组语法。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7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表格奇偶行应用不同的样式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7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表单输入绑定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表单控件的数据</a:t>
            </a:r>
            <a:r>
              <a:rPr lang="zh-CN" altLang="zh-CN" dirty="0" smtClean="0"/>
              <a:t>绑定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v-model</a:t>
            </a:r>
            <a:r>
              <a:rPr lang="zh-CN" altLang="zh-CN" dirty="0"/>
              <a:t>指令来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，</a:t>
            </a:r>
            <a:r>
              <a:rPr lang="zh-CN" altLang="zh-CN" dirty="0"/>
              <a:t>它会根据控件类型自动选取正确的方法来更新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由于表单控件有不同的类型，例如：文本输入框、复选框、单选按钮、列表框等，</a:t>
            </a:r>
            <a:r>
              <a:rPr lang="en-US" altLang="zh-CN" dirty="0"/>
              <a:t>v-model</a:t>
            </a:r>
            <a:r>
              <a:rPr lang="zh-CN" altLang="zh-CN" dirty="0"/>
              <a:t>指令在不同的表单控件上应用时也会有些</a:t>
            </a:r>
            <a:r>
              <a:rPr lang="zh-CN" altLang="zh-CN" dirty="0" smtClean="0"/>
              <a:t>差异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5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在</a:t>
            </a:r>
            <a:r>
              <a:rPr lang="en-US" altLang="zh-CN" sz="2400" dirty="0"/>
              <a:t>Vue.js</a:t>
            </a:r>
            <a:r>
              <a:rPr lang="zh-CN" altLang="zh-CN" sz="2400" dirty="0"/>
              <a:t>中，过滤器主要用于文本的格式化，或者数组数据的过滤与排序等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从</a:t>
            </a:r>
            <a:r>
              <a:rPr lang="en-US" altLang="zh-CN" sz="2400" dirty="0"/>
              <a:t>Vue.js 2.0.0</a:t>
            </a:r>
            <a:r>
              <a:rPr lang="zh-CN" altLang="zh-CN" sz="2400" dirty="0"/>
              <a:t>版本开始，内置的过滤器被删除了，如果要使用过滤器，需要我们自己编写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过滤器本质上是一个函数，与自定义指令相似，过滤器也分为全局过滤器和局部过滤器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全局过滤器使用</a:t>
            </a:r>
            <a:r>
              <a:rPr lang="en-US" altLang="zh-CN" sz="2000" dirty="0" err="1"/>
              <a:t>Vue.filter</a:t>
            </a:r>
            <a:r>
              <a:rPr lang="en-US" altLang="zh-CN" sz="2000" dirty="0"/>
              <a:t>()</a:t>
            </a:r>
            <a:r>
              <a:rPr lang="zh-CN" altLang="zh-CN" sz="2000" dirty="0"/>
              <a:t>方法来</a:t>
            </a:r>
            <a:r>
              <a:rPr lang="zh-CN" altLang="zh-CN" sz="2000" dirty="0" smtClean="0"/>
              <a:t>注册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局部</a:t>
            </a:r>
            <a:r>
              <a:rPr lang="zh-CN" altLang="zh-CN" sz="2000" dirty="0" smtClean="0"/>
              <a:t>过滤器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Vue</a:t>
            </a:r>
            <a:r>
              <a:rPr lang="zh-CN" altLang="zh-CN" sz="2000" dirty="0"/>
              <a:t>实例的选项对象中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filters</a:t>
            </a:r>
            <a:r>
              <a:rPr lang="zh-CN" altLang="zh-CN" sz="2000" dirty="0" smtClean="0"/>
              <a:t>选项</a:t>
            </a:r>
            <a:r>
              <a:rPr lang="zh-CN" altLang="zh-CN" sz="2000" dirty="0"/>
              <a:t>进行</a:t>
            </a:r>
            <a:r>
              <a:rPr lang="zh-CN" altLang="zh-CN" sz="2000" dirty="0" smtClean="0"/>
              <a:t>注册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400" dirty="0"/>
              <a:t>当全局过滤器和局部过滤器重名时，会采用局部</a:t>
            </a:r>
            <a:r>
              <a:rPr lang="zh-CN" altLang="zh-CN" sz="2400" dirty="0" smtClean="0"/>
              <a:t>过滤器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b="1" dirty="0"/>
              <a:t>过滤器可以用在两个地方：双花括号插值和</a:t>
            </a:r>
            <a:r>
              <a:rPr lang="en-US" altLang="zh-CN" sz="2400" b="1" dirty="0"/>
              <a:t> v-bind </a:t>
            </a:r>
            <a:r>
              <a:rPr lang="zh-CN" altLang="zh-CN" sz="2400" b="1" dirty="0"/>
              <a:t>表达式（后者从</a:t>
            </a:r>
            <a:r>
              <a:rPr lang="en-US" altLang="zh-CN" sz="2400" b="1" dirty="0"/>
              <a:t>2.1.0+</a:t>
            </a:r>
            <a:r>
              <a:rPr lang="zh-CN" altLang="zh-CN" sz="2400" b="1" dirty="0"/>
              <a:t>开始支持），使用时通过管道符（</a:t>
            </a:r>
            <a:r>
              <a:rPr lang="en-US" altLang="zh-CN" sz="2400" b="1" dirty="0"/>
              <a:t>|</a:t>
            </a:r>
            <a:r>
              <a:rPr lang="zh-CN" altLang="zh-CN" sz="2400" b="1" dirty="0"/>
              <a:t>）添加到表达式的尾部</a:t>
            </a:r>
            <a:r>
              <a:rPr lang="zh-CN" altLang="zh-CN" sz="2400" b="1" dirty="0" smtClean="0"/>
              <a:t>使用</a:t>
            </a:r>
            <a:r>
              <a:rPr lang="zh-CN" altLang="en-US" sz="2400" b="1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1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组件是</a:t>
            </a:r>
            <a:r>
              <a:rPr lang="en-US" altLang="zh-CN" sz="2000" dirty="0"/>
              <a:t>Vue.js</a:t>
            </a:r>
            <a:r>
              <a:rPr lang="zh-CN" altLang="zh-CN" sz="2000" dirty="0"/>
              <a:t>最核心的</a:t>
            </a:r>
            <a:r>
              <a:rPr lang="zh-CN" altLang="zh-CN" sz="2000" dirty="0" smtClean="0"/>
              <a:t>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/>
              <a:t>组件是带有名字的可复用的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实例，因此在根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实例中的各个选项在组件中也一样可以使用，唯一的例外是</a:t>
            </a:r>
            <a:r>
              <a:rPr lang="en-US" altLang="zh-CN" sz="2000" dirty="0"/>
              <a:t>el</a:t>
            </a:r>
            <a:r>
              <a:rPr lang="zh-CN" altLang="zh-CN" sz="2000" dirty="0"/>
              <a:t>选项，这是只用于根实例的特有选项。</a:t>
            </a:r>
            <a:endParaRPr lang="en-US" altLang="zh-CN" sz="2000" dirty="0" smtClean="0"/>
          </a:p>
          <a:p>
            <a:r>
              <a:rPr lang="zh-CN" altLang="zh-CN" sz="2000" dirty="0" smtClean="0"/>
              <a:t>与</a:t>
            </a:r>
            <a:r>
              <a:rPr lang="zh-CN" altLang="zh-CN" sz="2000" dirty="0"/>
              <a:t>自定义指令类似，组件也可以是全局注册的组件和局部注册的组件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zh-CN" sz="1600" dirty="0"/>
              <a:t>全局组件使用</a:t>
            </a:r>
            <a:r>
              <a:rPr lang="en-US" altLang="zh-CN" sz="1600" dirty="0" err="1"/>
              <a:t>Vue.component</a:t>
            </a:r>
            <a:r>
              <a:rPr lang="en-US" altLang="zh-CN" sz="1600" dirty="0"/>
              <a:t>()</a:t>
            </a:r>
            <a:r>
              <a:rPr lang="zh-CN" altLang="zh-CN" sz="1600" dirty="0"/>
              <a:t>方法来</a:t>
            </a:r>
            <a:r>
              <a:rPr lang="zh-CN" altLang="zh-CN" sz="1600" dirty="0" smtClean="0"/>
              <a:t>注册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zh-CN" sz="1600" dirty="0"/>
              <a:t>局部组件是在</a:t>
            </a:r>
            <a:r>
              <a:rPr lang="en-US" altLang="zh-CN" sz="1600" dirty="0" err="1"/>
              <a:t>Vue</a:t>
            </a:r>
            <a:r>
              <a:rPr lang="zh-CN" altLang="zh-CN" sz="1600" dirty="0"/>
              <a:t>实例的选项对象中使用</a:t>
            </a:r>
            <a:r>
              <a:rPr lang="en-US" altLang="zh-CN" sz="1600" dirty="0"/>
              <a:t>components</a:t>
            </a:r>
            <a:r>
              <a:rPr lang="zh-CN" altLang="zh-CN" sz="1600" dirty="0"/>
              <a:t>选项来</a:t>
            </a:r>
            <a:r>
              <a:rPr lang="zh-CN" altLang="zh-CN" sz="1600" dirty="0" smtClean="0"/>
              <a:t>注册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zh-CN" sz="2000" dirty="0"/>
              <a:t>在注册组件时，</a:t>
            </a:r>
            <a:r>
              <a:rPr lang="en-US" altLang="zh-CN" sz="2000" dirty="0"/>
              <a:t>data</a:t>
            </a:r>
            <a:r>
              <a:rPr lang="zh-CN" altLang="zh-CN" sz="2000" dirty="0" smtClean="0"/>
              <a:t>选项</a:t>
            </a:r>
            <a:r>
              <a:rPr lang="zh-CN" altLang="en-US" sz="2000" dirty="0" smtClean="0"/>
              <a:t>必须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一个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/>
              <a:t>组件的内容通过</a:t>
            </a:r>
            <a:r>
              <a:rPr lang="en-US" altLang="zh-CN" sz="2000" dirty="0"/>
              <a:t>template</a:t>
            </a:r>
            <a:r>
              <a:rPr lang="zh-CN" altLang="zh-CN" sz="2000" dirty="0"/>
              <a:t>选项来定义，当使用组件时，组件所在的位置将被</a:t>
            </a:r>
            <a:r>
              <a:rPr lang="en-US" altLang="zh-CN" sz="2000" dirty="0"/>
              <a:t>template</a:t>
            </a:r>
            <a:r>
              <a:rPr lang="zh-CN" altLang="zh-CN" sz="2000" dirty="0"/>
              <a:t>选项的内容所替换。此外，</a:t>
            </a:r>
            <a:r>
              <a:rPr lang="zh-CN" altLang="en-US" sz="2000" dirty="0" smtClean="0"/>
              <a:t>组件</a:t>
            </a:r>
            <a:r>
              <a:rPr lang="zh-CN" altLang="en-US" sz="2000" dirty="0"/>
              <a:t>的内容必须要用一个根元素来包裹，且只能有一个根</a:t>
            </a:r>
            <a:r>
              <a:rPr lang="zh-CN" altLang="en-US" sz="2000" dirty="0" smtClean="0"/>
              <a:t>元素。</a:t>
            </a:r>
            <a:endParaRPr lang="en-US" altLang="zh-CN" sz="2000" dirty="0" smtClean="0"/>
          </a:p>
          <a:p>
            <a:r>
              <a:rPr lang="zh-CN" altLang="zh-CN" sz="2000" dirty="0"/>
              <a:t>调用</a:t>
            </a:r>
            <a:r>
              <a:rPr lang="en-US" altLang="zh-CN" sz="2000" dirty="0" err="1"/>
              <a:t>Vue.component</a:t>
            </a:r>
            <a:r>
              <a:rPr lang="en-US" altLang="zh-CN" sz="2000" dirty="0"/>
              <a:t>()</a:t>
            </a:r>
            <a:r>
              <a:rPr lang="zh-CN" altLang="zh-CN" sz="2000" dirty="0"/>
              <a:t>方法注册全局组件时，第二个参数除了传入选项对象外，还可以传入</a:t>
            </a:r>
            <a:r>
              <a:rPr lang="en-US" altLang="zh-CN" sz="2000" dirty="0" err="1"/>
              <a:t>Vue.extend</a:t>
            </a:r>
            <a:r>
              <a:rPr lang="en-US" altLang="zh-CN" sz="2000" dirty="0"/>
              <a:t>()</a:t>
            </a:r>
            <a:r>
              <a:rPr lang="zh-CN" altLang="zh-CN" sz="2000" dirty="0"/>
              <a:t>方法创建的组件构造器。</a:t>
            </a:r>
            <a:r>
              <a:rPr lang="en-US" altLang="zh-CN" sz="2000" dirty="0" err="1"/>
              <a:t>Vue.extend</a:t>
            </a:r>
            <a:r>
              <a:rPr lang="en-US" altLang="zh-CN" sz="2000" dirty="0"/>
              <a:t>()</a:t>
            </a:r>
            <a:r>
              <a:rPr lang="zh-CN" altLang="zh-CN" sz="2000" dirty="0"/>
              <a:t>方法使用基础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构造器创建一个“子类”，该方法只有一个参数，接收一个包含组件选项的对象。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20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Prop</a:t>
            </a:r>
            <a:r>
              <a:rPr lang="zh-CN" altLang="zh-CN" dirty="0"/>
              <a:t>向子组件传递数据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组件通过</a:t>
            </a:r>
            <a:r>
              <a:rPr lang="en-US" altLang="zh-CN" sz="2800" dirty="0" smtClean="0"/>
              <a:t>prop</a:t>
            </a:r>
            <a:r>
              <a:rPr lang="zh-CN" altLang="en-US" sz="2800" dirty="0" smtClean="0"/>
              <a:t>来接收数据。</a:t>
            </a:r>
            <a:endParaRPr lang="en-US" altLang="zh-CN" sz="2800" dirty="0" smtClean="0"/>
          </a:p>
          <a:p>
            <a:r>
              <a:rPr lang="en-US" altLang="zh-CN" sz="2800" dirty="0" smtClean="0"/>
              <a:t>prop</a:t>
            </a:r>
            <a:r>
              <a:rPr lang="zh-CN" altLang="zh-CN" sz="2800" dirty="0"/>
              <a:t>是放在组件的</a:t>
            </a:r>
            <a:r>
              <a:rPr lang="en-US" altLang="zh-CN" sz="2800" dirty="0"/>
              <a:t>props</a:t>
            </a:r>
            <a:r>
              <a:rPr lang="zh-CN" altLang="zh-CN" sz="2800" dirty="0"/>
              <a:t>选项中定义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在使用组件时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把</a:t>
            </a:r>
            <a:r>
              <a:rPr lang="zh-CN" altLang="zh-CN" sz="2800" dirty="0" smtClean="0"/>
              <a:t>这些</a:t>
            </a:r>
            <a:r>
              <a:rPr lang="en-US" altLang="zh-CN" sz="2800" dirty="0"/>
              <a:t>prop</a:t>
            </a:r>
            <a:r>
              <a:rPr lang="zh-CN" altLang="zh-CN" sz="2800" dirty="0"/>
              <a:t>的名字作为元素的属性名来使用，通过属性向组件传递数据，这些数据将作为组件实例的属性被</a:t>
            </a:r>
            <a:r>
              <a:rPr lang="zh-CN" altLang="zh-CN" sz="2800" dirty="0" smtClean="0"/>
              <a:t>使用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b="1" dirty="0"/>
              <a:t>与普通的</a:t>
            </a:r>
            <a:r>
              <a:rPr lang="en-US" altLang="zh-CN" sz="2800" b="1" dirty="0"/>
              <a:t>HTML</a:t>
            </a:r>
            <a:r>
              <a:rPr lang="zh-CN" altLang="zh-CN" sz="2800" b="1" dirty="0"/>
              <a:t>元素的属性传值一样，要想接收动态值，需要使用</a:t>
            </a:r>
            <a:r>
              <a:rPr lang="en-US" altLang="zh-CN" sz="2800" b="1" dirty="0"/>
              <a:t>v-bind</a:t>
            </a:r>
            <a:r>
              <a:rPr lang="zh-CN" altLang="zh-CN" sz="2800" b="1" dirty="0"/>
              <a:t>指令，否则，</a:t>
            </a:r>
            <a:r>
              <a:rPr lang="zh-CN" altLang="zh-CN" sz="2800" b="1" dirty="0" smtClean="0"/>
              <a:t>接收</a:t>
            </a:r>
            <a:r>
              <a:rPr lang="zh-CN" altLang="en-US" sz="2800" b="1" dirty="0" smtClean="0"/>
              <a:t>到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值都是静态的字符串值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zh-CN" sz="2800" dirty="0"/>
              <a:t>每次父组件更新时，子组件中所有的</a:t>
            </a:r>
            <a:r>
              <a:rPr lang="en-US" altLang="zh-CN" sz="2800" dirty="0"/>
              <a:t>prop</a:t>
            </a:r>
            <a:r>
              <a:rPr lang="zh-CN" altLang="zh-CN" sz="2800" dirty="0"/>
              <a:t>都会刷新为最新的</a:t>
            </a:r>
            <a:r>
              <a:rPr lang="zh-CN" altLang="zh-CN" sz="2800" dirty="0" smtClean="0"/>
              <a:t>值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65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</a:t>
            </a:r>
            <a:r>
              <a:rPr lang="zh-CN" altLang="zh-CN" dirty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当开发一个通用组件时，我们希望父组件通过</a:t>
            </a:r>
            <a:r>
              <a:rPr lang="en-US" altLang="zh-CN" dirty="0"/>
              <a:t>prop</a:t>
            </a:r>
            <a:r>
              <a:rPr lang="zh-CN" altLang="zh-CN" dirty="0"/>
              <a:t>传递的数据类型是符合要求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Vue.js</a:t>
            </a:r>
            <a:r>
              <a:rPr lang="zh-CN" altLang="zh-CN" dirty="0" smtClean="0"/>
              <a:t>为</a:t>
            </a:r>
            <a:r>
              <a:rPr lang="zh-CN" altLang="zh-CN" dirty="0"/>
              <a:t>我们提供了</a:t>
            </a:r>
            <a:r>
              <a:rPr lang="en-US" altLang="zh-CN" dirty="0"/>
              <a:t>prop</a:t>
            </a:r>
            <a:r>
              <a:rPr lang="zh-CN" altLang="zh-CN" dirty="0"/>
              <a:t>的验证机制，在定义</a:t>
            </a:r>
            <a:r>
              <a:rPr lang="en-US" altLang="zh-CN" dirty="0"/>
              <a:t>props</a:t>
            </a:r>
            <a:r>
              <a:rPr lang="zh-CN" altLang="zh-CN" dirty="0"/>
              <a:t>选项时，使用一个带验证需求的对象来代替之前我们一直使用的字符串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安装</a:t>
            </a:r>
            <a:r>
              <a:rPr lang="en-US" altLang="zh-CN" dirty="0"/>
              <a:t>Vue.js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使用独立</a:t>
            </a:r>
            <a:r>
              <a:rPr lang="zh-CN" altLang="zh-CN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smtClean="0"/>
              <a:t>vuejs.org/js/vue.js</a:t>
            </a:r>
            <a:r>
              <a:rPr lang="zh-CN" altLang="zh-CN" dirty="0"/>
              <a:t>（开发版本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https://vuejs.org/js/vue.min.js</a:t>
            </a:r>
            <a:r>
              <a:rPr lang="zh-CN" altLang="zh-CN" dirty="0" smtClean="0"/>
              <a:t>（</a:t>
            </a:r>
            <a:r>
              <a:rPr lang="zh-CN" altLang="en-US" dirty="0" smtClean="0"/>
              <a:t>生产</a:t>
            </a:r>
            <a:r>
              <a:rPr lang="zh-CN" altLang="zh-CN" dirty="0" smtClean="0"/>
              <a:t>版本）</a:t>
            </a:r>
          </a:p>
          <a:p>
            <a:pPr lvl="0"/>
            <a:r>
              <a:rPr lang="zh-CN" altLang="zh-CN" dirty="0" smtClean="0"/>
              <a:t>使用</a:t>
            </a:r>
            <a:r>
              <a:rPr lang="en-US" altLang="zh-CN" dirty="0"/>
              <a:t>CDN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/>
              <a:t>https://unpkg.com/vue/dist/vue.js</a:t>
            </a:r>
            <a:r>
              <a:rPr lang="zh-CN" altLang="zh-CN" dirty="0" smtClean="0"/>
              <a:t>（</a:t>
            </a:r>
            <a:r>
              <a:rPr lang="zh-CN" altLang="zh-CN" dirty="0"/>
              <a:t>开发版本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smtClean="0"/>
              <a:t>unpkg.com/vue/dist/vue.min.js</a:t>
            </a:r>
            <a:r>
              <a:rPr lang="zh-CN" altLang="zh-CN" dirty="0"/>
              <a:t>（生成版本）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NPM</a:t>
            </a:r>
            <a:r>
              <a:rPr lang="zh-CN" altLang="zh-CN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         </a:t>
            </a:r>
            <a:r>
              <a:rPr lang="en-US" altLang="zh-CN" dirty="0" smtClean="0"/>
              <a:t>  </a:t>
            </a:r>
            <a:r>
              <a:rPr lang="en-US" altLang="zh-CN" dirty="0"/>
              <a:t>#</a:t>
            </a:r>
            <a:r>
              <a:rPr lang="zh-CN" altLang="zh-CN" dirty="0"/>
              <a:t>本地</a:t>
            </a:r>
            <a:r>
              <a:rPr lang="zh-CN" altLang="zh-CN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 –g       #</a:t>
            </a:r>
            <a:r>
              <a:rPr lang="zh-CN" altLang="zh-CN" dirty="0"/>
              <a:t>全局安装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</a:t>
            </a:r>
            <a:r>
              <a:rPr lang="zh-CN" altLang="zh-CN" dirty="0"/>
              <a:t>验证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000" y="838200"/>
            <a:ext cx="83058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err="1"/>
              <a:t>Vue.component</a:t>
            </a:r>
            <a:r>
              <a:rPr lang="en-US" altLang="zh-CN" sz="1500" dirty="0"/>
              <a:t>('my-component', {</a:t>
            </a:r>
            <a:endParaRPr lang="zh-CN" altLang="zh-CN" sz="1500" dirty="0"/>
          </a:p>
          <a:p>
            <a:r>
              <a:rPr lang="en-US" altLang="zh-CN" sz="1500" dirty="0"/>
              <a:t>  props: </a:t>
            </a:r>
            <a:r>
              <a:rPr lang="en-US" altLang="zh-CN" sz="1500" dirty="0" smtClean="0"/>
              <a:t>{</a:t>
            </a:r>
            <a:endParaRPr lang="zh-CN" altLang="zh-CN" sz="1500" dirty="0"/>
          </a:p>
          <a:p>
            <a:r>
              <a:rPr lang="en-US" altLang="zh-CN" sz="1500" dirty="0"/>
              <a:t>    age: Number</a:t>
            </a:r>
            <a:r>
              <a:rPr lang="en-US" altLang="zh-CN" sz="1500" dirty="0" smtClean="0"/>
              <a:t>,	          </a:t>
            </a:r>
            <a:r>
              <a:rPr lang="en-US" altLang="zh-CN" sz="1500" dirty="0"/>
              <a:t>// </a:t>
            </a:r>
            <a:r>
              <a:rPr lang="zh-CN" altLang="zh-CN" sz="1500" dirty="0"/>
              <a:t>基本类型检查（</a:t>
            </a:r>
            <a:r>
              <a:rPr lang="en-US" altLang="zh-CN" sz="1500" dirty="0"/>
              <a:t>'null </a:t>
            </a:r>
            <a:r>
              <a:rPr lang="zh-CN" altLang="zh-CN" sz="1500" dirty="0"/>
              <a:t>和</a:t>
            </a:r>
            <a:r>
              <a:rPr lang="en-US" altLang="zh-CN" sz="1500" dirty="0"/>
              <a:t> 'undefined'</a:t>
            </a:r>
            <a:r>
              <a:rPr lang="zh-CN" altLang="zh-CN" sz="1500" dirty="0"/>
              <a:t>会通过任何类型验证）</a:t>
            </a:r>
          </a:p>
          <a:p>
            <a:r>
              <a:rPr lang="en-US" altLang="zh-CN" sz="1500" dirty="0" smtClean="0"/>
              <a:t>    </a:t>
            </a:r>
            <a:r>
              <a:rPr lang="en-US" altLang="zh-CN" sz="1500" dirty="0" err="1" smtClean="0"/>
              <a:t>tel</a:t>
            </a:r>
            <a:r>
              <a:rPr lang="en-US" altLang="zh-CN" sz="1500" dirty="0"/>
              <a:t>: [String, Number</a:t>
            </a:r>
            <a:r>
              <a:rPr lang="en-US" altLang="zh-CN" sz="1500" dirty="0" smtClean="0"/>
              <a:t>],     </a:t>
            </a:r>
            <a:r>
              <a:rPr lang="en-US" altLang="zh-CN" sz="1500" dirty="0"/>
              <a:t>// </a:t>
            </a:r>
            <a:r>
              <a:rPr lang="zh-CN" altLang="zh-CN" sz="1500" dirty="0"/>
              <a:t>多个可能的</a:t>
            </a:r>
            <a:r>
              <a:rPr lang="zh-CN" altLang="zh-CN" sz="1500" dirty="0" smtClean="0"/>
              <a:t>类型</a:t>
            </a:r>
            <a:endParaRPr lang="zh-CN" altLang="zh-CN" sz="1500" dirty="0"/>
          </a:p>
          <a:p>
            <a:r>
              <a:rPr lang="en-US" altLang="zh-CN" sz="1500" dirty="0" smtClean="0"/>
              <a:t>    username</a:t>
            </a:r>
            <a:r>
              <a:rPr lang="en-US" altLang="zh-CN" sz="1500" dirty="0"/>
              <a:t>: </a:t>
            </a:r>
            <a:r>
              <a:rPr lang="en-US" altLang="zh-CN" sz="1500" dirty="0" smtClean="0"/>
              <a:t>{                  // </a:t>
            </a:r>
            <a:r>
              <a:rPr lang="zh-CN" altLang="zh-CN" sz="1500" dirty="0"/>
              <a:t>必填的字符串</a:t>
            </a:r>
          </a:p>
          <a:p>
            <a:r>
              <a:rPr lang="en-US" altLang="zh-CN" sz="1500" dirty="0"/>
              <a:t>      type: String,</a:t>
            </a:r>
            <a:endParaRPr lang="zh-CN" altLang="zh-CN" sz="1500" dirty="0"/>
          </a:p>
          <a:p>
            <a:r>
              <a:rPr lang="en-US" altLang="zh-CN" sz="1500" dirty="0"/>
              <a:t>      required: true</a:t>
            </a:r>
            <a:endParaRPr lang="zh-CN" altLang="zh-CN" sz="1500" dirty="0"/>
          </a:p>
          <a:p>
            <a:r>
              <a:rPr lang="en-US" altLang="zh-CN" sz="1500" dirty="0"/>
              <a:t>    },</a:t>
            </a:r>
            <a:endParaRPr lang="zh-CN" altLang="zh-CN" sz="1500" dirty="0"/>
          </a:p>
          <a:p>
            <a:r>
              <a:rPr lang="en-US" altLang="zh-CN" sz="1500" dirty="0" smtClean="0"/>
              <a:t>    </a:t>
            </a:r>
            <a:r>
              <a:rPr lang="en-US" altLang="zh-CN" sz="1500" dirty="0" err="1" smtClean="0"/>
              <a:t>sizeOfPage</a:t>
            </a:r>
            <a:r>
              <a:rPr lang="en-US" altLang="zh-CN" sz="1500" dirty="0"/>
              <a:t>: </a:t>
            </a:r>
            <a:r>
              <a:rPr lang="en-US" altLang="zh-CN" sz="1500" dirty="0" smtClean="0"/>
              <a:t>{                // </a:t>
            </a:r>
            <a:r>
              <a:rPr lang="zh-CN" altLang="zh-CN" sz="1500" dirty="0"/>
              <a:t>带有默认值的</a:t>
            </a:r>
            <a:r>
              <a:rPr lang="zh-CN" altLang="zh-CN" sz="1500" dirty="0" smtClean="0"/>
              <a:t>数字</a:t>
            </a:r>
            <a:endParaRPr lang="zh-CN" altLang="zh-CN" sz="1500" dirty="0"/>
          </a:p>
          <a:p>
            <a:r>
              <a:rPr lang="en-US" altLang="zh-CN" sz="1500" dirty="0"/>
              <a:t>      type: Number,</a:t>
            </a:r>
            <a:endParaRPr lang="zh-CN" altLang="zh-CN" sz="1500" dirty="0"/>
          </a:p>
          <a:p>
            <a:r>
              <a:rPr lang="en-US" altLang="zh-CN" sz="1500" dirty="0"/>
              <a:t>      default: 10</a:t>
            </a:r>
            <a:endParaRPr lang="zh-CN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smtClean="0"/>
              <a:t>},</a:t>
            </a:r>
            <a:endParaRPr lang="zh-CN" altLang="zh-CN" sz="1500" dirty="0"/>
          </a:p>
          <a:p>
            <a:r>
              <a:rPr lang="en-US" altLang="zh-CN" sz="1500" dirty="0"/>
              <a:t>    greeting: </a:t>
            </a:r>
            <a:r>
              <a:rPr lang="en-US" altLang="zh-CN" sz="1500" dirty="0" smtClean="0"/>
              <a:t>{                     // </a:t>
            </a:r>
            <a:r>
              <a:rPr lang="zh-CN" altLang="zh-CN" sz="1500" dirty="0"/>
              <a:t>带有默认值的对象</a:t>
            </a:r>
          </a:p>
          <a:p>
            <a:r>
              <a:rPr lang="en-US" altLang="zh-CN" sz="1500" dirty="0"/>
              <a:t>      type: Object</a:t>
            </a:r>
            <a:r>
              <a:rPr lang="en-US" altLang="zh-CN" sz="1500" dirty="0" smtClean="0"/>
              <a:t>,</a:t>
            </a:r>
            <a:endParaRPr lang="zh-CN" altLang="zh-CN" sz="1500" dirty="0"/>
          </a:p>
          <a:p>
            <a:r>
              <a:rPr lang="en-US" altLang="zh-CN" sz="1500" dirty="0"/>
              <a:t>      default: function () </a:t>
            </a:r>
            <a:r>
              <a:rPr lang="en-US" altLang="zh-CN" sz="1500" dirty="0" smtClean="0"/>
              <a:t>{    //  </a:t>
            </a:r>
            <a:r>
              <a:rPr lang="zh-CN" altLang="en-US" sz="1500" dirty="0"/>
              <a:t>对象或数组默认值必须从一个工厂函数获取</a:t>
            </a:r>
            <a:endParaRPr lang="zh-CN" altLang="zh-CN" sz="1500" dirty="0"/>
          </a:p>
          <a:p>
            <a:r>
              <a:rPr lang="en-US" altLang="zh-CN" sz="1500" dirty="0"/>
              <a:t>        return { message: 'hello' }</a:t>
            </a:r>
            <a:endParaRPr lang="zh-CN" altLang="zh-CN" sz="1500" dirty="0"/>
          </a:p>
          <a:p>
            <a:r>
              <a:rPr lang="en-US" altLang="zh-CN" sz="1500" dirty="0"/>
              <a:t>      }</a:t>
            </a:r>
            <a:endParaRPr lang="zh-CN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smtClean="0"/>
              <a:t>},</a:t>
            </a:r>
            <a:endParaRPr lang="zh-CN" altLang="zh-CN" sz="1500" dirty="0" smtClean="0"/>
          </a:p>
          <a:p>
            <a:r>
              <a:rPr lang="en-US" altLang="zh-CN" sz="1500" dirty="0" smtClean="0"/>
              <a:t>    </a:t>
            </a:r>
            <a:r>
              <a:rPr lang="en-US" altLang="zh-CN" sz="1500" dirty="0"/>
              <a:t>info: </a:t>
            </a:r>
            <a:r>
              <a:rPr lang="en-US" altLang="zh-CN" sz="1500" dirty="0" smtClean="0"/>
              <a:t>{                           // </a:t>
            </a:r>
            <a:r>
              <a:rPr lang="zh-CN" altLang="zh-CN" sz="1500" dirty="0"/>
              <a:t>自定义验证函数</a:t>
            </a:r>
          </a:p>
          <a:p>
            <a:r>
              <a:rPr lang="en-US" altLang="zh-CN" sz="1500" dirty="0"/>
              <a:t>      validator: function (value) </a:t>
            </a:r>
            <a:r>
              <a:rPr lang="en-US" altLang="zh-CN" sz="1500" dirty="0" smtClean="0"/>
              <a:t>{</a:t>
            </a:r>
            <a:endParaRPr lang="zh-CN" altLang="zh-CN" sz="1500" dirty="0" smtClean="0"/>
          </a:p>
          <a:p>
            <a:r>
              <a:rPr lang="en-US" altLang="zh-CN" sz="1500" dirty="0" smtClean="0"/>
              <a:t>        // </a:t>
            </a:r>
            <a:r>
              <a:rPr lang="zh-CN" altLang="zh-CN" sz="1500" dirty="0" smtClean="0"/>
              <a:t>这个值必须匹配下列字符串中的一个</a:t>
            </a:r>
          </a:p>
          <a:p>
            <a:r>
              <a:rPr lang="en-US" altLang="zh-CN" sz="1500" dirty="0" smtClean="0"/>
              <a:t>        </a:t>
            </a:r>
            <a:r>
              <a:rPr lang="en-US" altLang="zh-CN" sz="1500" dirty="0"/>
              <a:t>return ['success', 'warning', 'danger'].</a:t>
            </a:r>
            <a:r>
              <a:rPr lang="en-US" altLang="zh-CN" sz="1500" dirty="0" err="1"/>
              <a:t>indexOf</a:t>
            </a:r>
            <a:r>
              <a:rPr lang="en-US" altLang="zh-CN" sz="1500" dirty="0"/>
              <a:t>(value) !== -</a:t>
            </a:r>
            <a:r>
              <a:rPr lang="en-US" altLang="zh-CN" sz="1500" dirty="0" smtClean="0"/>
              <a:t>1</a:t>
            </a:r>
            <a:endParaRPr lang="zh-CN" altLang="zh-CN" sz="1500" dirty="0"/>
          </a:p>
          <a:p>
            <a:r>
              <a:rPr lang="en-US" altLang="zh-CN" sz="1500" dirty="0"/>
              <a:t>      }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 }</a:t>
            </a:r>
            <a:endParaRPr lang="zh-CN" altLang="zh-CN" sz="1500" dirty="0"/>
          </a:p>
          <a:p>
            <a:r>
              <a:rPr lang="en-US" altLang="zh-CN" sz="1500" dirty="0"/>
              <a:t>})</a:t>
            </a:r>
            <a:endParaRPr lang="zh-CN" altLang="zh-CN" sz="1500" dirty="0"/>
          </a:p>
          <a:p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801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</a:t>
            </a:r>
            <a:r>
              <a:rPr lang="zh-CN" altLang="zh-CN" dirty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验证的</a:t>
            </a:r>
            <a:r>
              <a:rPr lang="en-US" altLang="zh-CN" dirty="0"/>
              <a:t>type</a:t>
            </a:r>
            <a:r>
              <a:rPr lang="zh-CN" altLang="zh-CN" dirty="0"/>
              <a:t>可以是下列原生构造函数中的一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/>
              <a:t>String</a:t>
            </a:r>
            <a:endParaRPr lang="zh-CN" altLang="zh-CN" dirty="0"/>
          </a:p>
          <a:p>
            <a:pPr lvl="1"/>
            <a:r>
              <a:rPr lang="en-US" altLang="zh-CN" dirty="0"/>
              <a:t>Number</a:t>
            </a:r>
            <a:endParaRPr lang="zh-CN" altLang="zh-CN" dirty="0"/>
          </a:p>
          <a:p>
            <a:pPr lvl="1"/>
            <a:r>
              <a:rPr lang="en-US" altLang="zh-CN" dirty="0"/>
              <a:t>Boolean</a:t>
            </a:r>
            <a:endParaRPr lang="zh-CN" altLang="zh-CN" dirty="0"/>
          </a:p>
          <a:p>
            <a:pPr lvl="1"/>
            <a:r>
              <a:rPr lang="en-US" altLang="zh-CN" dirty="0"/>
              <a:t>Array</a:t>
            </a:r>
            <a:endParaRPr lang="zh-CN" altLang="zh-CN" dirty="0"/>
          </a:p>
          <a:p>
            <a:pPr lvl="1"/>
            <a:r>
              <a:rPr lang="en-US" altLang="zh-CN" dirty="0"/>
              <a:t>Object</a:t>
            </a:r>
            <a:endParaRPr lang="zh-CN" altLang="zh-CN" dirty="0"/>
          </a:p>
          <a:p>
            <a:pPr lvl="1"/>
            <a:r>
              <a:rPr lang="en-US" altLang="zh-CN" dirty="0"/>
              <a:t>Date</a:t>
            </a:r>
            <a:endParaRPr lang="zh-CN" altLang="zh-CN" dirty="0"/>
          </a:p>
          <a:p>
            <a:pPr lvl="1"/>
            <a:r>
              <a:rPr lang="en-US" altLang="zh-CN" dirty="0"/>
              <a:t>Function</a:t>
            </a:r>
            <a:endParaRPr lang="zh-CN" altLang="zh-CN" dirty="0"/>
          </a:p>
          <a:p>
            <a:pPr lvl="1"/>
            <a:r>
              <a:rPr lang="en-US" altLang="zh-CN" dirty="0"/>
              <a:t>Symbol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监听子组件事件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子组件向父组件发起通知或者传递数据，是通过自定义事件来实现的。</a:t>
            </a:r>
            <a:endParaRPr lang="en-US" altLang="zh-CN" dirty="0" smtClean="0"/>
          </a:p>
          <a:p>
            <a:r>
              <a:rPr lang="zh-CN" altLang="zh-CN" dirty="0" smtClean="0"/>
              <a:t>子</a:t>
            </a:r>
            <a:r>
              <a:rPr lang="zh-CN" altLang="zh-CN" dirty="0"/>
              <a:t>组件使用</a:t>
            </a:r>
            <a:r>
              <a:rPr lang="en-US" altLang="zh-CN" dirty="0"/>
              <a:t>$emit()</a:t>
            </a:r>
            <a:r>
              <a:rPr lang="zh-CN" altLang="zh-CN" dirty="0"/>
              <a:t>方法触发事件，父组件使用</a:t>
            </a:r>
            <a:r>
              <a:rPr lang="en-US" altLang="zh-CN" dirty="0"/>
              <a:t>v-on</a:t>
            </a:r>
            <a:r>
              <a:rPr lang="zh-CN" altLang="zh-CN" dirty="0"/>
              <a:t>指令监听子组件的自定义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$emit()</a:t>
            </a:r>
            <a:r>
              <a:rPr lang="zh-CN" altLang="zh-CN" dirty="0"/>
              <a:t>方法的语法形式如下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vm</a:t>
            </a:r>
            <a:r>
              <a:rPr lang="en-US" altLang="zh-CN" dirty="0"/>
              <a:t>.$emit( </a:t>
            </a:r>
            <a:r>
              <a:rPr lang="en-US" altLang="zh-CN" dirty="0" err="1"/>
              <a:t>eventName</a:t>
            </a:r>
            <a:r>
              <a:rPr lang="en-US" altLang="zh-CN" dirty="0"/>
              <a:t>, […</a:t>
            </a:r>
            <a:r>
              <a:rPr lang="en-US" altLang="zh-CN" dirty="0" err="1"/>
              <a:t>args</a:t>
            </a:r>
            <a:r>
              <a:rPr lang="en-US" altLang="zh-CN" dirty="0"/>
              <a:t>] 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75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自定义组件的</a:t>
            </a:r>
            <a:r>
              <a:rPr lang="en-US" altLang="zh-CN" dirty="0"/>
              <a:t>v-model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很多表单</a:t>
            </a:r>
            <a:r>
              <a:rPr lang="en-US" altLang="zh-CN" dirty="0"/>
              <a:t>UI</a:t>
            </a:r>
            <a:r>
              <a:rPr lang="zh-CN" altLang="zh-CN" dirty="0"/>
              <a:t>组件都是对</a:t>
            </a:r>
            <a:r>
              <a:rPr lang="en-US" altLang="zh-CN" dirty="0"/>
              <a:t>HTML</a:t>
            </a:r>
            <a:r>
              <a:rPr lang="zh-CN" altLang="zh-CN" dirty="0"/>
              <a:t>的表单控件进行的封装，在使用这些</a:t>
            </a:r>
            <a:r>
              <a:rPr lang="en-US" altLang="zh-CN" dirty="0"/>
              <a:t>UI</a:t>
            </a:r>
            <a:r>
              <a:rPr lang="zh-CN" altLang="zh-CN" dirty="0"/>
              <a:t>组件时，也可以使用</a:t>
            </a:r>
            <a:r>
              <a:rPr lang="en-US" altLang="zh-CN" dirty="0"/>
              <a:t>v-model</a:t>
            </a:r>
            <a:r>
              <a:rPr lang="zh-CN" altLang="zh-CN" dirty="0"/>
              <a:t>指令来实现数据双向绑定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在默认情况下，</a:t>
            </a:r>
            <a:r>
              <a:rPr lang="zh-CN" altLang="zh-CN" b="1" dirty="0"/>
              <a:t>一个组件上的</a:t>
            </a:r>
            <a:r>
              <a:rPr lang="en-US" altLang="zh-CN" b="1" dirty="0"/>
              <a:t>v-model</a:t>
            </a:r>
            <a:r>
              <a:rPr lang="zh-CN" altLang="zh-CN" b="1" dirty="0"/>
              <a:t>会把</a:t>
            </a:r>
            <a:r>
              <a:rPr lang="en-US" altLang="zh-CN" b="1" dirty="0"/>
              <a:t>value</a:t>
            </a:r>
            <a:r>
              <a:rPr lang="zh-CN" altLang="zh-CN" b="1" dirty="0"/>
              <a:t>作为</a:t>
            </a:r>
            <a:r>
              <a:rPr lang="en-US" altLang="zh-CN" b="1" dirty="0"/>
              <a:t>prop</a:t>
            </a:r>
            <a:r>
              <a:rPr lang="zh-CN" altLang="zh-CN" b="1" dirty="0"/>
              <a:t>，把</a:t>
            </a:r>
            <a:r>
              <a:rPr lang="en-US" altLang="zh-CN" b="1" dirty="0"/>
              <a:t>input</a:t>
            </a:r>
            <a:r>
              <a:rPr lang="zh-CN" altLang="zh-CN" b="1" dirty="0"/>
              <a:t>事件作为</a:t>
            </a:r>
            <a:r>
              <a:rPr lang="en-US" altLang="zh-CN" b="1" dirty="0" smtClean="0"/>
              <a:t>event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dirty="0"/>
              <a:t>某些输入类型（如复选框和单选按钮）可能希望将</a:t>
            </a:r>
            <a:r>
              <a:rPr lang="en-US" altLang="zh-CN" dirty="0"/>
              <a:t>value</a:t>
            </a:r>
            <a:r>
              <a:rPr lang="zh-CN" altLang="zh-CN" dirty="0"/>
              <a:t>属性用于其他目的，或者想要改变触发数据同步的默认</a:t>
            </a:r>
            <a:r>
              <a:rPr lang="en-US" altLang="zh-CN" dirty="0"/>
              <a:t>input</a:t>
            </a:r>
            <a:r>
              <a:rPr lang="zh-CN" altLang="zh-CN" dirty="0"/>
              <a:t>事件，这可以通过组件的</a:t>
            </a:r>
            <a:r>
              <a:rPr lang="en-US" altLang="zh-CN" dirty="0"/>
              <a:t>model</a:t>
            </a:r>
            <a:r>
              <a:rPr lang="zh-CN" altLang="zh-CN" dirty="0"/>
              <a:t>选项来实现。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combobox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4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dirty="0"/>
              <a:t>使用插槽（</a:t>
            </a:r>
            <a:r>
              <a:rPr lang="en-US" altLang="zh-CN" sz="2400" dirty="0"/>
              <a:t>slot</a:t>
            </a:r>
            <a:r>
              <a:rPr lang="zh-CN" altLang="zh-CN" sz="2400" dirty="0"/>
              <a:t>）分发内容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/>
              <a:t>slot</a:t>
            </a:r>
            <a:r>
              <a:rPr lang="zh-CN" altLang="zh-CN" sz="2200" dirty="0"/>
              <a:t>（插槽</a:t>
            </a:r>
            <a:r>
              <a:rPr lang="zh-CN" altLang="zh-CN" sz="2200" dirty="0" smtClean="0"/>
              <a:t>）可以</a:t>
            </a:r>
            <a:r>
              <a:rPr lang="zh-CN" altLang="zh-CN" sz="2200" dirty="0"/>
              <a:t>作为父子组件之间通信的另一种实现</a:t>
            </a:r>
            <a:r>
              <a:rPr lang="zh-CN" altLang="zh-CN" sz="2200" dirty="0" smtClean="0"/>
              <a:t>方式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zh-CN" sz="2200" dirty="0"/>
              <a:t>在组件内部使用</a:t>
            </a:r>
            <a:r>
              <a:rPr lang="en-US" altLang="zh-CN" sz="2200" dirty="0"/>
              <a:t>&lt;slot&gt;</a:t>
            </a:r>
            <a:r>
              <a:rPr lang="zh-CN" altLang="zh-CN" sz="2200" dirty="0"/>
              <a:t>元素时，可以给该元素指定一个内容，以防止组件的使用者没有给该组件传递内容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en-US" altLang="zh-CN" sz="2200" dirty="0"/>
              <a:t>&lt;slot&gt;</a:t>
            </a:r>
            <a:r>
              <a:rPr lang="zh-CN" altLang="zh-CN" sz="2200" dirty="0"/>
              <a:t>元素有一个</a:t>
            </a:r>
            <a:r>
              <a:rPr lang="en-US" altLang="zh-CN" sz="2200" dirty="0"/>
              <a:t>name</a:t>
            </a:r>
            <a:r>
              <a:rPr lang="zh-CN" altLang="zh-CN" sz="2200" dirty="0" smtClean="0"/>
              <a:t>属性</a:t>
            </a:r>
            <a:r>
              <a:rPr lang="zh-CN" altLang="en-US" sz="2200" dirty="0" smtClean="0"/>
              <a:t>，用于定义命名的插槽。</a:t>
            </a:r>
            <a:endParaRPr lang="en-US" altLang="zh-CN" sz="2200" dirty="0" smtClean="0"/>
          </a:p>
          <a:p>
            <a:pPr lvl="1"/>
            <a:r>
              <a:rPr lang="zh-CN" altLang="zh-CN" sz="2000" dirty="0"/>
              <a:t>没有使用</a:t>
            </a:r>
            <a:r>
              <a:rPr lang="en-US" altLang="zh-CN" sz="2000" dirty="0"/>
              <a:t>name</a:t>
            </a:r>
            <a:r>
              <a:rPr lang="zh-CN" altLang="zh-CN" sz="2000" dirty="0"/>
              <a:t>属性的</a:t>
            </a:r>
            <a:r>
              <a:rPr lang="en-US" altLang="zh-CN" sz="2000" dirty="0"/>
              <a:t>&lt;slot&gt;</a:t>
            </a:r>
            <a:r>
              <a:rPr lang="zh-CN" altLang="zh-CN" sz="2000" dirty="0"/>
              <a:t>元素具有隐含名称“</a:t>
            </a:r>
            <a:r>
              <a:rPr lang="en-US" altLang="zh-CN" sz="2000" dirty="0"/>
              <a:t>default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200" dirty="0"/>
              <a:t>在向命名插槽提供内容的时候，我们是在一个</a:t>
            </a:r>
            <a:r>
              <a:rPr lang="en-US" altLang="zh-CN" sz="2200" dirty="0"/>
              <a:t>&lt;template&gt;</a:t>
            </a:r>
            <a:r>
              <a:rPr lang="zh-CN" altLang="zh-CN" sz="2200" dirty="0"/>
              <a:t>元素上使用</a:t>
            </a:r>
            <a:r>
              <a:rPr lang="en-US" altLang="zh-CN" sz="2200" dirty="0"/>
              <a:t>v-slot</a:t>
            </a:r>
            <a:r>
              <a:rPr lang="zh-CN" altLang="zh-CN" sz="2200" dirty="0"/>
              <a:t>指令，并以</a:t>
            </a:r>
            <a:r>
              <a:rPr lang="en-US" altLang="zh-CN" sz="2200" dirty="0"/>
              <a:t>v-slot</a:t>
            </a:r>
            <a:r>
              <a:rPr lang="zh-CN" altLang="zh-CN" sz="2200" dirty="0"/>
              <a:t>参数的形式指定插槽的名称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zh-CN" altLang="zh-CN" sz="2200" dirty="0"/>
              <a:t>作用域</a:t>
            </a:r>
            <a:r>
              <a:rPr lang="zh-CN" altLang="zh-CN" sz="2200" dirty="0" smtClean="0"/>
              <a:t>插槽</a:t>
            </a:r>
            <a:endParaRPr lang="en-US" altLang="zh-CN" sz="2200" dirty="0" smtClean="0"/>
          </a:p>
          <a:p>
            <a:pPr lvl="1"/>
            <a:r>
              <a:rPr lang="zh-CN" altLang="zh-CN" sz="2000" dirty="0"/>
              <a:t>在父级作用域下，在插槽的内容中是无法访问到子组件的数据属性的，但有时候又需要在父级的插槽内容中访问子组件的数据，为此，可以在子组件的</a:t>
            </a:r>
            <a:r>
              <a:rPr lang="en-US" altLang="zh-CN" sz="2000" dirty="0"/>
              <a:t>&lt;slot&gt;</a:t>
            </a:r>
            <a:r>
              <a:rPr lang="zh-CN" altLang="zh-CN" sz="2000" dirty="0"/>
              <a:t>元素上使用</a:t>
            </a:r>
            <a:r>
              <a:rPr lang="en-US" altLang="zh-CN" sz="2000" dirty="0"/>
              <a:t>v-bind</a:t>
            </a:r>
            <a:r>
              <a:rPr lang="zh-CN" altLang="zh-CN" sz="2000" dirty="0"/>
              <a:t>指令绑定一个</a:t>
            </a:r>
            <a:r>
              <a:rPr lang="en-US" altLang="zh-CN" sz="2000" dirty="0"/>
              <a:t>prop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这称之为插槽</a:t>
            </a:r>
            <a:r>
              <a:rPr lang="en-US" altLang="zh-CN" sz="2000" dirty="0" smtClean="0"/>
              <a:t>prop</a:t>
            </a:r>
            <a:r>
              <a:rPr lang="zh-CN" altLang="zh-CN" sz="2000" dirty="0"/>
              <a:t> ，这个</a:t>
            </a:r>
            <a:r>
              <a:rPr lang="en-US" altLang="zh-CN" sz="2000" dirty="0"/>
              <a:t>prop</a:t>
            </a:r>
            <a:r>
              <a:rPr lang="zh-CN" altLang="zh-CN" sz="2000" dirty="0"/>
              <a:t>不需要在</a:t>
            </a:r>
            <a:r>
              <a:rPr lang="en-US" altLang="zh-CN" sz="2000" dirty="0"/>
              <a:t>props</a:t>
            </a:r>
            <a:r>
              <a:rPr lang="zh-CN" altLang="zh-CN" sz="2000" dirty="0"/>
              <a:t>选项中</a:t>
            </a:r>
            <a:r>
              <a:rPr lang="zh-CN" altLang="zh-CN" sz="2000" dirty="0" smtClean="0"/>
              <a:t>声明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在父级作用域下使用该组件时，可以给</a:t>
            </a:r>
            <a:r>
              <a:rPr lang="en-US" altLang="zh-CN" sz="2000" dirty="0"/>
              <a:t>v-slot</a:t>
            </a:r>
            <a:r>
              <a:rPr lang="zh-CN" altLang="zh-CN" sz="2000" dirty="0"/>
              <a:t>指令一个值来定义组件提供的插槽</a:t>
            </a:r>
            <a:r>
              <a:rPr lang="en-US" altLang="zh-CN" sz="2000" dirty="0"/>
              <a:t>prop</a:t>
            </a:r>
            <a:r>
              <a:rPr lang="zh-CN" altLang="zh-CN" sz="2000" dirty="0"/>
              <a:t>的名字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89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在页面应用程序中，经常会遇到多标签页面，在</a:t>
            </a:r>
            <a:r>
              <a:rPr lang="en-US" altLang="zh-CN" dirty="0"/>
              <a:t>Vue.js</a:t>
            </a:r>
            <a:r>
              <a:rPr lang="zh-CN" altLang="zh-CN" dirty="0"/>
              <a:t>中，这可以通过动态组件来实现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组件的动态切换是通过在</a:t>
            </a:r>
            <a:r>
              <a:rPr lang="en-US" altLang="zh-CN" dirty="0"/>
              <a:t>&lt;component&gt;</a:t>
            </a:r>
            <a:r>
              <a:rPr lang="zh-CN" altLang="zh-CN" dirty="0"/>
              <a:t>元素上使用</a:t>
            </a:r>
            <a:r>
              <a:rPr lang="en-US" altLang="zh-CN" dirty="0"/>
              <a:t>is</a:t>
            </a:r>
            <a:r>
              <a:rPr lang="zh-CN" altLang="zh-CN" dirty="0"/>
              <a:t>属性来实现。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beforeCreate</a:t>
            </a:r>
            <a:endParaRPr lang="en-US" altLang="zh-CN" sz="2400" dirty="0"/>
          </a:p>
          <a:p>
            <a:r>
              <a:rPr lang="en-US" altLang="zh-CN" sz="2400" dirty="0"/>
              <a:t>created</a:t>
            </a:r>
          </a:p>
          <a:p>
            <a:r>
              <a:rPr lang="en-US" altLang="zh-CN" sz="2400" dirty="0" err="1"/>
              <a:t>beforeMount</a:t>
            </a:r>
            <a:endParaRPr lang="en-US" altLang="zh-CN" sz="2400" dirty="0"/>
          </a:p>
          <a:p>
            <a:r>
              <a:rPr lang="en-US" altLang="zh-CN" sz="2400" dirty="0"/>
              <a:t>mounted</a:t>
            </a:r>
          </a:p>
          <a:p>
            <a:r>
              <a:rPr lang="en-US" altLang="zh-CN" sz="2400" dirty="0" err="1"/>
              <a:t>beforeUpdate</a:t>
            </a:r>
            <a:endParaRPr lang="en-US" altLang="zh-CN" sz="2400" dirty="0"/>
          </a:p>
          <a:p>
            <a:r>
              <a:rPr lang="en-US" altLang="zh-CN" sz="2400" dirty="0"/>
              <a:t>updated</a:t>
            </a:r>
          </a:p>
          <a:p>
            <a:r>
              <a:rPr lang="en-US" altLang="zh-CN" sz="2400" dirty="0"/>
              <a:t>activated</a:t>
            </a:r>
          </a:p>
          <a:p>
            <a:r>
              <a:rPr lang="en-US" altLang="zh-CN" sz="2400" dirty="0"/>
              <a:t>deactivated</a:t>
            </a:r>
          </a:p>
          <a:p>
            <a:r>
              <a:rPr lang="en-US" altLang="zh-CN" sz="2400" dirty="0" err="1"/>
              <a:t>beforeDestroy</a:t>
            </a:r>
            <a:endParaRPr lang="en-US" altLang="zh-CN" sz="2400" dirty="0"/>
          </a:p>
          <a:p>
            <a:r>
              <a:rPr lang="en-US" altLang="zh-CN" sz="2400" dirty="0"/>
              <a:t>destroyed</a:t>
            </a:r>
          </a:p>
          <a:p>
            <a:r>
              <a:rPr lang="en-US" altLang="zh-CN" sz="2400" dirty="0" err="1"/>
              <a:t>errorCaptured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9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混入（</a:t>
            </a:r>
            <a:r>
              <a:rPr lang="en-US" altLang="zh-CN" sz="2400" dirty="0" err="1"/>
              <a:t>mixin</a:t>
            </a:r>
            <a:r>
              <a:rPr lang="zh-CN" altLang="zh-CN" sz="2400" dirty="0"/>
              <a:t>）提供了一种非常灵活的方式，来分发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组件中的可复用功能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一</a:t>
            </a:r>
            <a:r>
              <a:rPr lang="zh-CN" altLang="zh-CN" sz="2400" dirty="0"/>
              <a:t>个混入对象可以包含任意组件选项，当组件使用混入对象时，所有混入对象的选项将被“混合”进入该组件本身的选项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当混入对象和组件本身包含同名的选项时，这些选项将以下面的策略进行合并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数据对象进行递归合并，在发生冲突时以组件的数据优先。</a:t>
            </a:r>
          </a:p>
          <a:p>
            <a:pPr lvl="1"/>
            <a:r>
              <a:rPr lang="zh-CN" altLang="zh-CN" sz="2000" dirty="0"/>
              <a:t>同名的钩子函数被合并到一个数组中，因此这些函数都会被调用。另外，混入对象的钩子将在组件自身钩子之前调用。</a:t>
            </a:r>
          </a:p>
          <a:p>
            <a:pPr lvl="1"/>
            <a:r>
              <a:rPr lang="zh-CN" altLang="zh-CN" sz="2000" dirty="0"/>
              <a:t>值为对象的选项，例如</a:t>
            </a:r>
            <a:r>
              <a:rPr lang="en-US" altLang="zh-CN" sz="2000" dirty="0"/>
              <a:t>methods</a:t>
            </a:r>
            <a:r>
              <a:rPr lang="zh-CN" altLang="zh-CN" sz="2000" dirty="0"/>
              <a:t>、</a:t>
            </a:r>
            <a:r>
              <a:rPr lang="en-US" altLang="zh-CN" sz="2000" dirty="0"/>
              <a:t>components</a:t>
            </a:r>
            <a:r>
              <a:rPr lang="zh-CN" altLang="zh-CN" sz="2000" dirty="0"/>
              <a:t>和</a:t>
            </a:r>
            <a:r>
              <a:rPr lang="en-US" altLang="zh-CN" sz="2000" dirty="0"/>
              <a:t>directives</a:t>
            </a:r>
            <a:r>
              <a:rPr lang="zh-CN" altLang="zh-CN" sz="2000" dirty="0"/>
              <a:t>，将被合并为同一个对象。当这些对象中存在冲突的键名时，以组件的选项优先。</a:t>
            </a:r>
          </a:p>
          <a:p>
            <a:pPr lvl="1"/>
            <a:r>
              <a:rPr lang="en-US" altLang="zh-CN" sz="2000" dirty="0" err="1"/>
              <a:t>Vue.extend</a:t>
            </a:r>
            <a:r>
              <a:rPr lang="en-US" altLang="zh-CN" sz="2000" dirty="0"/>
              <a:t>()</a:t>
            </a:r>
            <a:r>
              <a:rPr lang="zh-CN" altLang="zh-CN" sz="2000" dirty="0"/>
              <a:t>也使用同样的策略进行合并。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15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全局混入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混入也可以进行全局注册，这是通过调用</a:t>
            </a:r>
            <a:r>
              <a:rPr lang="en-US" altLang="zh-CN" dirty="0" err="1"/>
              <a:t>Vue.mixin</a:t>
            </a:r>
            <a:r>
              <a:rPr lang="en-US" altLang="zh-CN" dirty="0"/>
              <a:t>()</a:t>
            </a:r>
            <a:r>
              <a:rPr lang="zh-CN" altLang="zh-CN" dirty="0"/>
              <a:t>方法来实现的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全局</a:t>
            </a:r>
            <a:r>
              <a:rPr lang="zh-CN" altLang="zh-CN" dirty="0"/>
              <a:t>注册的混入对象很危险，因为它会影响随后创建的每个</a:t>
            </a:r>
            <a:r>
              <a:rPr lang="en-US" altLang="zh-CN" dirty="0" err="1"/>
              <a:t>Vue</a:t>
            </a:r>
            <a:r>
              <a:rPr lang="zh-CN" altLang="zh-CN" dirty="0"/>
              <a:t>实例，所以使用时要格外</a:t>
            </a:r>
            <a:r>
              <a:rPr lang="zh-CN" altLang="zh-CN" dirty="0" smtClean="0"/>
              <a:t>小心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初识</a:t>
            </a:r>
            <a:r>
              <a:rPr lang="en-US" altLang="zh-CN" smtClean="0"/>
              <a:t>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Vue</a:t>
            </a:r>
            <a:r>
              <a:rPr lang="zh-CN" altLang="en-US" dirty="0"/>
              <a:t>的过程就是定义</a:t>
            </a:r>
            <a:r>
              <a:rPr lang="en-US" altLang="zh-CN" dirty="0"/>
              <a:t>MVVM</a:t>
            </a:r>
            <a:r>
              <a:rPr lang="zh-CN" altLang="en-US" dirty="0"/>
              <a:t>各个组成部分的过程。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View</a:t>
            </a:r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Model</a:t>
            </a:r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Vue</a:t>
            </a:r>
            <a:r>
              <a:rPr lang="zh-CN" altLang="en-US" dirty="0" smtClean="0"/>
              <a:t>实例</a:t>
            </a:r>
            <a:r>
              <a:rPr lang="zh-CN" altLang="en-US" dirty="0"/>
              <a:t>（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），</a:t>
            </a:r>
            <a:r>
              <a:rPr lang="zh-CN" altLang="en-US" dirty="0"/>
              <a:t>它用于连接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组件通信的其他方式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$</a:t>
            </a:r>
            <a:r>
              <a:rPr lang="en-US" altLang="zh-CN" sz="2800" dirty="0"/>
              <a:t>root</a:t>
            </a:r>
            <a:r>
              <a:rPr lang="zh-CN" altLang="zh-CN" sz="2800" dirty="0"/>
              <a:t>属性来访问根</a:t>
            </a:r>
            <a:r>
              <a:rPr lang="zh-CN" altLang="zh-CN" sz="2800" dirty="0" smtClean="0"/>
              <a:t>实例</a:t>
            </a:r>
            <a:endParaRPr lang="en-US" altLang="zh-CN" sz="2800" dirty="0" smtClean="0"/>
          </a:p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$</a:t>
            </a:r>
            <a:r>
              <a:rPr lang="en-US" altLang="zh-CN" sz="2800" dirty="0"/>
              <a:t>parent</a:t>
            </a:r>
            <a:r>
              <a:rPr lang="zh-CN" altLang="zh-CN" sz="2800" smtClean="0"/>
              <a:t>属性访问</a:t>
            </a:r>
            <a:r>
              <a:rPr lang="zh-CN" altLang="zh-CN" sz="2800" dirty="0"/>
              <a:t>父</a:t>
            </a:r>
            <a:r>
              <a:rPr lang="zh-CN" altLang="zh-CN" sz="2800" dirty="0" smtClean="0"/>
              <a:t>组件实例</a:t>
            </a:r>
            <a:endParaRPr lang="en-US" altLang="zh-CN" sz="2800" dirty="0" smtClean="0"/>
          </a:p>
          <a:p>
            <a:r>
              <a:rPr lang="zh-CN" altLang="zh-CN" sz="2800" dirty="0"/>
              <a:t>给子组件或子元素添加一个特殊的属性</a:t>
            </a:r>
            <a:r>
              <a:rPr lang="en-US" altLang="zh-CN" sz="2800" dirty="0"/>
              <a:t>ref</a:t>
            </a:r>
            <a:r>
              <a:rPr lang="zh-CN" altLang="zh-CN" sz="2800" dirty="0"/>
              <a:t>，为子组件或子元素分配一个引用</a:t>
            </a:r>
            <a:r>
              <a:rPr lang="en-US" altLang="zh-CN" sz="2800" dirty="0"/>
              <a:t>ID</a:t>
            </a:r>
            <a:r>
              <a:rPr lang="zh-CN" altLang="zh-CN" sz="2800" dirty="0"/>
              <a:t>，然后父组件就可以通过</a:t>
            </a:r>
            <a:r>
              <a:rPr lang="en-US" altLang="zh-CN" sz="2800" dirty="0"/>
              <a:t>$refs</a:t>
            </a:r>
            <a:r>
              <a:rPr lang="zh-CN" altLang="zh-CN" sz="2800" dirty="0"/>
              <a:t>属性来访问子组件实例或子元素</a:t>
            </a:r>
            <a:r>
              <a:rPr lang="zh-CN" altLang="zh-CN" sz="2800" dirty="0" smtClean="0"/>
              <a:t>了</a:t>
            </a:r>
            <a:endParaRPr lang="en-US" altLang="zh-CN" sz="2800" dirty="0" smtClean="0"/>
          </a:p>
          <a:p>
            <a:r>
              <a:rPr lang="zh-CN" altLang="en-US" sz="2800" dirty="0" smtClean="0"/>
              <a:t>依赖注入（</a:t>
            </a:r>
            <a:r>
              <a:rPr lang="en-US" altLang="zh-CN" sz="2800" dirty="0"/>
              <a:t> provide </a:t>
            </a:r>
            <a:r>
              <a:rPr lang="zh-CN" altLang="zh-CN" sz="2800" dirty="0"/>
              <a:t>和</a:t>
            </a:r>
            <a:r>
              <a:rPr lang="en-US" altLang="zh-CN" sz="2800" dirty="0"/>
              <a:t> inject </a:t>
            </a:r>
            <a:r>
              <a:rPr lang="zh-CN" altLang="en-US" sz="2800" dirty="0" smtClean="0"/>
              <a:t>选项）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provide</a:t>
            </a:r>
            <a:r>
              <a:rPr lang="zh-CN" altLang="zh-CN" sz="2400" dirty="0"/>
              <a:t>选项允许我们指定要提供给后代组件的数据或</a:t>
            </a:r>
            <a:r>
              <a:rPr lang="zh-CN" altLang="zh-CN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在后代组件中使用</a:t>
            </a:r>
            <a:r>
              <a:rPr lang="en-US" altLang="zh-CN" sz="2400" dirty="0"/>
              <a:t>inject</a:t>
            </a:r>
            <a:r>
              <a:rPr lang="zh-CN" altLang="zh-CN" sz="2400" dirty="0"/>
              <a:t>选项来接收要添加到该实例中的特定属性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96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异步更新队列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Vue</a:t>
            </a:r>
            <a:r>
              <a:rPr lang="zh-CN" altLang="zh-CN" sz="2400" dirty="0"/>
              <a:t>在数据变化需要更新</a:t>
            </a:r>
            <a:r>
              <a:rPr lang="en-US" altLang="zh-CN" sz="2400" dirty="0"/>
              <a:t>DOM</a:t>
            </a:r>
            <a:r>
              <a:rPr lang="zh-CN" altLang="zh-CN" sz="2400" dirty="0"/>
              <a:t>时并不是同步执行，而是异步执行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每当侦听到数据更改时，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将开启一个队列，并缓冲在同一事件循环中发生的所有数据变更。如果同一个观察者被多次触发，只会将其放入到队列中一次。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在缓冲时会去除重复数据，这样可以避免不必要的计算和</a:t>
            </a:r>
            <a:r>
              <a:rPr lang="en-US" altLang="zh-CN" sz="2400" dirty="0"/>
              <a:t>DOM</a:t>
            </a:r>
            <a:r>
              <a:rPr lang="zh-CN" altLang="zh-CN" sz="2400" dirty="0"/>
              <a:t>操作。然后，在下一个事件循环“</a:t>
            </a:r>
            <a:r>
              <a:rPr lang="en-US" altLang="zh-CN" sz="2400" dirty="0"/>
              <a:t>tick</a:t>
            </a:r>
            <a:r>
              <a:rPr lang="zh-CN" altLang="zh-CN" sz="2400" dirty="0"/>
              <a:t>”中，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刷新队列并执行实际的（已去重的）工作。</a:t>
            </a:r>
            <a:endParaRPr lang="en-US" altLang="zh-CN" sz="2400" dirty="0" smtClean="0"/>
          </a:p>
          <a:p>
            <a:r>
              <a:rPr lang="zh-CN" altLang="zh-CN" sz="2400" dirty="0"/>
              <a:t>如果你想在数据更改后立即访问更新后的</a:t>
            </a:r>
            <a:r>
              <a:rPr lang="en-US" altLang="zh-CN" sz="2400" dirty="0"/>
              <a:t>DOM</a:t>
            </a:r>
            <a:r>
              <a:rPr lang="zh-CN" altLang="zh-CN" sz="2400" dirty="0"/>
              <a:t>，这时候就需要用到</a:t>
            </a:r>
            <a:r>
              <a:rPr lang="en-US" altLang="zh-CN" sz="2400" dirty="0" err="1"/>
              <a:t>Vue.nextTick</a:t>
            </a:r>
            <a:r>
              <a:rPr lang="en-US" altLang="zh-CN" sz="2400" dirty="0"/>
              <a:t>(callback)</a:t>
            </a:r>
            <a:r>
              <a:rPr lang="zh-CN" altLang="zh-CN" sz="2400" dirty="0"/>
              <a:t>方法，传递给</a:t>
            </a:r>
            <a:r>
              <a:rPr lang="en-US" altLang="zh-CN" sz="2400" dirty="0" err="1"/>
              <a:t>Vue.nextTick</a:t>
            </a:r>
            <a:r>
              <a:rPr lang="en-US" altLang="zh-CN" sz="2400" dirty="0"/>
              <a:t>()</a:t>
            </a:r>
            <a:r>
              <a:rPr lang="zh-CN" altLang="zh-CN" sz="2400" dirty="0"/>
              <a:t>方法的回调函数会在</a:t>
            </a:r>
            <a:r>
              <a:rPr lang="en-US" altLang="zh-CN" sz="2400" dirty="0"/>
              <a:t>DOM</a:t>
            </a:r>
            <a:r>
              <a:rPr lang="zh-CN" altLang="zh-CN" sz="2400" dirty="0"/>
              <a:t>更新完成后被调用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63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smtClean="0"/>
              <a:t>CLI</a:t>
            </a:r>
            <a:r>
              <a:rPr lang="zh-CN" altLang="en-US" dirty="0" smtClean="0"/>
              <a:t>用于自动</a:t>
            </a:r>
            <a:r>
              <a:rPr lang="zh-CN" altLang="zh-CN" dirty="0" smtClean="0"/>
              <a:t>生成</a:t>
            </a:r>
            <a:r>
              <a:rPr lang="zh-CN" altLang="zh-CN" dirty="0"/>
              <a:t>一个基于</a:t>
            </a:r>
            <a:r>
              <a:rPr lang="en-US" altLang="zh-CN" dirty="0"/>
              <a:t>Vue.js</a:t>
            </a:r>
            <a:r>
              <a:rPr lang="zh-CN" altLang="zh-CN" dirty="0"/>
              <a:t>的单页应用的脚手架项目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Vue</a:t>
            </a:r>
            <a:r>
              <a:rPr lang="en-US" altLang="zh-CN" dirty="0"/>
              <a:t> CLI </a:t>
            </a:r>
            <a:r>
              <a:rPr lang="zh-CN" altLang="zh-CN" dirty="0"/>
              <a:t>是一个基于</a:t>
            </a:r>
            <a:r>
              <a:rPr lang="en-US" altLang="zh-CN" dirty="0"/>
              <a:t> Vue.js </a:t>
            </a:r>
            <a:r>
              <a:rPr lang="zh-CN" altLang="zh-CN" dirty="0"/>
              <a:t>进行快速开发的完整系统，在</a:t>
            </a:r>
            <a:r>
              <a:rPr lang="en-US" altLang="zh-CN" dirty="0"/>
              <a:t>3.0</a:t>
            </a:r>
            <a:r>
              <a:rPr lang="zh-CN" altLang="zh-CN" dirty="0"/>
              <a:t>版本正式发布时，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zh-CN" dirty="0"/>
              <a:t>将包名由原来的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改成了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2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 Router</a:t>
            </a:r>
            <a:r>
              <a:rPr lang="zh-CN" altLang="zh-CN" dirty="0"/>
              <a:t>开发单页应用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Vue</a:t>
            </a:r>
            <a:r>
              <a:rPr lang="en-US" altLang="zh-CN" sz="2400" dirty="0"/>
              <a:t> Router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我们通过不同的 </a:t>
            </a:r>
            <a:r>
              <a:rPr lang="en-US" altLang="zh-CN" sz="2400" dirty="0"/>
              <a:t>URL </a:t>
            </a:r>
            <a:r>
              <a:rPr lang="zh-CN" altLang="en-US" sz="2400" dirty="0"/>
              <a:t>访问不同的内容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需要安装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-router</a:t>
            </a:r>
          </a:p>
          <a:p>
            <a:pPr lvl="1"/>
            <a:r>
              <a:rPr lang="en-US" altLang="zh-CN" sz="2000" dirty="0" smtClean="0"/>
              <a:t>CDN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&lt;script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="https://unpkg.com/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-router/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/vue-router.js"&gt;&lt;/script</a:t>
            </a:r>
            <a:r>
              <a:rPr lang="en-US" altLang="zh-CN" sz="2000" dirty="0" smtClean="0"/>
              <a:t>&gt;</a:t>
            </a:r>
          </a:p>
          <a:p>
            <a:pPr lvl="1"/>
            <a:r>
              <a:rPr lang="en-US" altLang="zh-CN" sz="2000" dirty="0" smtClean="0"/>
              <a:t>NPM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-router</a:t>
            </a:r>
            <a:endParaRPr lang="en-US" altLang="zh-CN" sz="2000" dirty="0" smtClean="0"/>
          </a:p>
          <a:p>
            <a:r>
              <a:rPr lang="zh-CN" altLang="zh-CN" sz="2400" dirty="0"/>
              <a:t>前端</a:t>
            </a:r>
            <a:r>
              <a:rPr lang="zh-CN" altLang="zh-CN" sz="2400" dirty="0" smtClean="0"/>
              <a:t>路由配置的步骤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使用</a:t>
            </a:r>
            <a:r>
              <a:rPr lang="en-US" altLang="zh-CN" sz="2000" dirty="0" smtClean="0"/>
              <a:t>&lt;router-link&gt;</a:t>
            </a:r>
            <a:r>
              <a:rPr lang="zh-CN" altLang="zh-CN" sz="2000" dirty="0" smtClean="0"/>
              <a:t>组件</a:t>
            </a:r>
            <a:r>
              <a:rPr lang="zh-CN" altLang="zh-CN" sz="2000" dirty="0"/>
              <a:t>设置导航</a:t>
            </a:r>
            <a:r>
              <a:rPr lang="zh-CN" altLang="zh-CN" sz="2000" dirty="0" smtClean="0"/>
              <a:t>链接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/>
              <a:t>&lt;router-view&gt;</a:t>
            </a:r>
            <a:r>
              <a:rPr lang="zh-CN" altLang="zh-CN" sz="2000" dirty="0" smtClean="0"/>
              <a:t>指定</a:t>
            </a:r>
            <a:r>
              <a:rPr lang="zh-CN" altLang="zh-CN" sz="2000" dirty="0"/>
              <a:t>组件在何处</a:t>
            </a:r>
            <a:r>
              <a:rPr lang="zh-CN" altLang="zh-CN" sz="2000" dirty="0" smtClean="0"/>
              <a:t>渲染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编写</a:t>
            </a:r>
            <a:r>
              <a:rPr lang="zh-CN" altLang="zh-CN" sz="2000" dirty="0" smtClean="0"/>
              <a:t>路由组件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定义</a:t>
            </a:r>
            <a:r>
              <a:rPr lang="zh-CN" altLang="zh-CN" sz="2000" dirty="0" smtClean="0"/>
              <a:t>路由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创建</a:t>
            </a:r>
            <a:r>
              <a:rPr lang="en-US" altLang="zh-CN" sz="2000" dirty="0" err="1"/>
              <a:t>VueRouter</a:t>
            </a:r>
            <a:r>
              <a:rPr lang="zh-CN" altLang="zh-CN" sz="2000" dirty="0" smtClean="0"/>
              <a:t>实例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在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根实例中使用</a:t>
            </a:r>
            <a:r>
              <a:rPr lang="en-US" altLang="zh-CN" sz="2000" dirty="0"/>
              <a:t>router</a:t>
            </a:r>
            <a:r>
              <a:rPr lang="zh-CN" altLang="zh-CN" sz="2000" dirty="0"/>
              <a:t>选项</a:t>
            </a:r>
            <a:r>
              <a:rPr lang="zh-CN" altLang="zh-CN" sz="2000" dirty="0" smtClean="0"/>
              <a:t>注入</a:t>
            </a:r>
            <a:r>
              <a:rPr lang="en-US" altLang="zh-CN" sz="2000" dirty="0" err="1"/>
              <a:t>VueRouter</a:t>
            </a:r>
            <a:r>
              <a:rPr lang="zh-CN" altLang="zh-CN" sz="2000" dirty="0" smtClean="0"/>
              <a:t>实例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50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动态路由匹配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实际项目开发时，我们经常需要把匹配某种模式的路由映射到同一个组件，例如有一个</a:t>
            </a:r>
            <a:r>
              <a:rPr lang="en-US" altLang="zh-CN" sz="2800" dirty="0"/>
              <a:t>Book</a:t>
            </a:r>
            <a:r>
              <a:rPr lang="zh-CN" altLang="zh-CN" sz="2800" dirty="0"/>
              <a:t>组件，对于所有</a:t>
            </a:r>
            <a:r>
              <a:rPr lang="en-US" altLang="zh-CN" sz="2800" dirty="0"/>
              <a:t>ID</a:t>
            </a:r>
            <a:r>
              <a:rPr lang="zh-CN" altLang="zh-CN" sz="2800" dirty="0"/>
              <a:t>各不相同的图书，都使用这个组件来渲染，这可以使用路径中的动态段（</a:t>
            </a:r>
            <a:r>
              <a:rPr lang="en-US" altLang="zh-CN" sz="2800" dirty="0"/>
              <a:t>dynamic segment</a:t>
            </a:r>
            <a:r>
              <a:rPr lang="zh-CN" altLang="zh-CN" sz="2800" dirty="0"/>
              <a:t>）来实现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动态段使用冒号（</a:t>
            </a:r>
            <a:r>
              <a:rPr lang="en-US" altLang="zh-CN" sz="2800" dirty="0"/>
              <a:t>:</a:t>
            </a:r>
            <a:r>
              <a:rPr lang="zh-CN" altLang="zh-CN" sz="2800" dirty="0"/>
              <a:t>）标记，如</a:t>
            </a:r>
            <a:r>
              <a:rPr lang="en-US" altLang="zh-CN" sz="2800" dirty="0"/>
              <a:t>/book</a:t>
            </a:r>
            <a:r>
              <a:rPr lang="en-US" altLang="zh-CN" sz="2800" dirty="0" smtClean="0"/>
              <a:t>/:id</a:t>
            </a:r>
            <a:r>
              <a:rPr lang="zh-CN" altLang="zh-CN" sz="2800" dirty="0"/>
              <a:t>，</a:t>
            </a:r>
            <a:r>
              <a:rPr lang="en-US" altLang="zh-CN" sz="2800" dirty="0"/>
              <a:t>/book/1</a:t>
            </a:r>
            <a:r>
              <a:rPr lang="zh-CN" altLang="zh-CN" sz="2800" dirty="0"/>
              <a:t>、</a:t>
            </a:r>
            <a:r>
              <a:rPr lang="en-US" altLang="zh-CN" sz="2800" dirty="0"/>
              <a:t>/book/2</a:t>
            </a:r>
            <a:r>
              <a:rPr lang="zh-CN" altLang="zh-CN" sz="2800" dirty="0"/>
              <a:t>和</a:t>
            </a:r>
            <a:r>
              <a:rPr lang="en-US" altLang="zh-CN" sz="2800" dirty="0"/>
              <a:t>/book/foo</a:t>
            </a:r>
            <a:r>
              <a:rPr lang="zh-CN" altLang="zh-CN" sz="2800" dirty="0"/>
              <a:t>都将映射到相同的</a:t>
            </a:r>
            <a:r>
              <a:rPr lang="zh-CN" altLang="zh-CN" sz="2800" dirty="0" smtClean="0"/>
              <a:t>路由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当匹配到一个路由时，动态段的值将被保存到</a:t>
            </a:r>
            <a:r>
              <a:rPr lang="en-US" altLang="zh-CN" sz="2800" dirty="0"/>
              <a:t>this.$</a:t>
            </a:r>
            <a:r>
              <a:rPr lang="en-US" altLang="zh-CN" sz="2800" dirty="0" err="1"/>
              <a:t>route.params</a:t>
            </a:r>
            <a:r>
              <a:rPr lang="zh-CN" altLang="zh-CN" sz="2800" dirty="0"/>
              <a:t>（</a:t>
            </a:r>
            <a:r>
              <a:rPr lang="en-US" altLang="zh-CN" sz="2800" dirty="0" err="1"/>
              <a:t>this.$route</a:t>
            </a:r>
            <a:r>
              <a:rPr lang="zh-CN" altLang="zh-CN" sz="2800" dirty="0"/>
              <a:t>代表当前路由对象）中，可以在组件内使用。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21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查询参数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zh-CN" dirty="0"/>
              <a:t>中带有查询参数的形式为：</a:t>
            </a:r>
            <a:r>
              <a:rPr lang="en-US" altLang="zh-CN" dirty="0"/>
              <a:t>/</a:t>
            </a:r>
            <a:r>
              <a:rPr lang="en-US" altLang="zh-CN" dirty="0" err="1"/>
              <a:t>book?id</a:t>
            </a:r>
            <a:r>
              <a:rPr lang="en-US" altLang="zh-CN" dirty="0"/>
              <a:t>=1</a:t>
            </a:r>
            <a:r>
              <a:rPr lang="zh-CN" altLang="zh-CN" dirty="0"/>
              <a:t>，这在传统的</a:t>
            </a:r>
            <a:r>
              <a:rPr lang="en-US" altLang="zh-CN" dirty="0"/>
              <a:t>Web</a:t>
            </a:r>
            <a:r>
              <a:rPr lang="zh-CN" altLang="zh-CN" dirty="0"/>
              <a:t>应用程序中很常见，根据查询参数向服务端请求数据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单页应用程序开发中，也支持路径中的查询参数。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0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嵌套路由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510" y="1752600"/>
            <a:ext cx="5859780" cy="2449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" y="4648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路径</a:t>
            </a:r>
            <a:r>
              <a:rPr lang="en-US" altLang="zh-CN" sz="2400" dirty="0"/>
              <a:t>user/:id</a:t>
            </a:r>
            <a:r>
              <a:rPr lang="zh-CN" altLang="zh-CN" sz="2400" dirty="0"/>
              <a:t>映射到</a:t>
            </a:r>
            <a:r>
              <a:rPr lang="en-US" altLang="zh-CN" sz="2400" dirty="0"/>
              <a:t>User</a:t>
            </a:r>
            <a:r>
              <a:rPr lang="zh-CN" altLang="zh-CN" sz="2400" dirty="0"/>
              <a:t>组件，根据</a:t>
            </a:r>
            <a:r>
              <a:rPr lang="en-US" altLang="zh-CN" sz="2400" dirty="0"/>
              <a:t>id</a:t>
            </a:r>
            <a:r>
              <a:rPr lang="zh-CN" altLang="zh-CN" sz="2400" dirty="0"/>
              <a:t>的不同，显示不同的用户信息。</a:t>
            </a:r>
            <a:r>
              <a:rPr lang="en-US" altLang="zh-CN" sz="2400" dirty="0"/>
              <a:t>ID</a:t>
            </a:r>
            <a:r>
              <a:rPr lang="zh-CN" altLang="zh-CN" sz="2400" dirty="0"/>
              <a:t>为</a:t>
            </a:r>
            <a:r>
              <a:rPr lang="en-US" altLang="zh-CN" sz="2400" dirty="0"/>
              <a:t>1</a:t>
            </a:r>
            <a:r>
              <a:rPr lang="zh-CN" altLang="zh-CN" sz="2400" dirty="0"/>
              <a:t>的用户单击链接</a:t>
            </a:r>
            <a:r>
              <a:rPr lang="en-US" altLang="zh-CN" sz="2400" dirty="0"/>
              <a:t>user/1/profile</a:t>
            </a:r>
            <a:r>
              <a:rPr lang="zh-CN" altLang="zh-CN" sz="2400" dirty="0"/>
              <a:t>，将在用户</a:t>
            </a:r>
            <a:r>
              <a:rPr lang="en-US" altLang="zh-CN" sz="2400" dirty="0"/>
              <a:t>1</a:t>
            </a:r>
            <a:r>
              <a:rPr lang="zh-CN" altLang="zh-CN" sz="2400" dirty="0"/>
              <a:t>的视图中渲染</a:t>
            </a:r>
            <a:r>
              <a:rPr lang="en-US" altLang="zh-CN" sz="2400" dirty="0"/>
              <a:t>Profile</a:t>
            </a:r>
            <a:r>
              <a:rPr lang="zh-CN" altLang="zh-CN" sz="2400" dirty="0"/>
              <a:t>组件；单击链接</a:t>
            </a:r>
            <a:r>
              <a:rPr lang="en-US" altLang="zh-CN" sz="2400" dirty="0"/>
              <a:t>user/1/posts</a:t>
            </a:r>
            <a:r>
              <a:rPr lang="zh-CN" altLang="zh-CN" sz="2400" dirty="0"/>
              <a:t>，将在用户</a:t>
            </a:r>
            <a:r>
              <a:rPr lang="en-US" altLang="zh-CN" sz="2400" dirty="0"/>
              <a:t>1</a:t>
            </a:r>
            <a:r>
              <a:rPr lang="zh-CN" altLang="zh-CN" sz="2400" dirty="0"/>
              <a:t>的视图中渲染</a:t>
            </a:r>
            <a:r>
              <a:rPr lang="en-US" altLang="zh-CN" sz="2400" dirty="0"/>
              <a:t>Posts</a:t>
            </a:r>
            <a:r>
              <a:rPr lang="zh-CN" altLang="zh-CN" sz="2400" dirty="0"/>
              <a:t>组件。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命名路由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有时候，通过一个名称来标识路由会更方便，特别是在链接到路由，或者是执行导航时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在创建</a:t>
            </a:r>
            <a:r>
              <a:rPr lang="en-US" altLang="zh-CN" dirty="0"/>
              <a:t>Router</a:t>
            </a:r>
            <a:r>
              <a:rPr lang="zh-CN" altLang="zh-CN" dirty="0"/>
              <a:t>实例的时候，在</a:t>
            </a:r>
            <a:r>
              <a:rPr lang="en-US" altLang="zh-CN" dirty="0"/>
              <a:t>routes</a:t>
            </a:r>
            <a:r>
              <a:rPr lang="zh-CN" altLang="zh-CN" dirty="0"/>
              <a:t>选项中为路由设置名称。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216062"/>
          </a:xfrm>
        </p:spPr>
        <p:txBody>
          <a:bodyPr/>
          <a:lstStyle/>
          <a:p>
            <a:r>
              <a:rPr lang="zh-CN" altLang="zh-CN" dirty="0"/>
              <a:t>有时候需要同时（同级）显示多个视图，而不是嵌套展示，例如创建一个布局，有</a:t>
            </a:r>
            <a:r>
              <a:rPr lang="en-US" altLang="zh-CN" dirty="0"/>
              <a:t> header</a:t>
            </a:r>
            <a:r>
              <a:rPr lang="zh-CN" altLang="zh-CN" dirty="0"/>
              <a:t>（头部）、</a:t>
            </a:r>
            <a:r>
              <a:rPr lang="en-US" altLang="zh-CN" dirty="0"/>
              <a:t>sidebar</a:t>
            </a:r>
            <a:r>
              <a:rPr lang="zh-CN" altLang="zh-CN" dirty="0"/>
              <a:t>（侧边栏）和</a:t>
            </a:r>
            <a:r>
              <a:rPr lang="en-US" altLang="zh-CN" dirty="0"/>
              <a:t> main</a:t>
            </a:r>
            <a:r>
              <a:rPr lang="zh-CN" altLang="zh-CN" dirty="0"/>
              <a:t>（主内容）三个视图，这个时候命名视图就派上用场</a:t>
            </a:r>
            <a:r>
              <a:rPr lang="zh-CN" altLang="zh-CN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一个视图使用一个组件渲染，因此对于同个路由，多个视图就需要多个组件。在配置路由时，使用</a:t>
            </a:r>
            <a:r>
              <a:rPr lang="en-US" altLang="zh-CN" dirty="0"/>
              <a:t>components</a:t>
            </a:r>
            <a:r>
              <a:rPr lang="zh-CN" altLang="zh-CN" dirty="0" smtClean="0"/>
              <a:t>选项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39624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&lt;router-view class="view one" name="header"&gt;&lt;/router-view&gt;</a:t>
            </a:r>
            <a:endParaRPr lang="zh-CN" altLang="zh-CN" sz="2000" dirty="0"/>
          </a:p>
          <a:p>
            <a:r>
              <a:rPr lang="en-US" altLang="zh-CN" sz="2000" dirty="0"/>
              <a:t>&lt;router-view class="view two" name="sidebar"&gt;&lt;/router-view&gt;</a:t>
            </a:r>
            <a:endParaRPr lang="zh-CN" altLang="zh-CN" sz="2000" dirty="0"/>
          </a:p>
          <a:p>
            <a:r>
              <a:rPr lang="en-US" altLang="zh-CN" sz="2000" dirty="0"/>
              <a:t>&lt;router-view class="view three"&gt;&lt;/router-view&gt;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96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编程式导航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除了使用 </a:t>
            </a:r>
            <a:r>
              <a:rPr lang="en-US" altLang="zh-CN" dirty="0"/>
              <a:t>&lt;router-link&gt; </a:t>
            </a:r>
            <a:r>
              <a:rPr lang="zh-CN" altLang="zh-CN" dirty="0"/>
              <a:t>创建</a:t>
            </a:r>
            <a:r>
              <a:rPr lang="en-US" altLang="zh-CN" dirty="0"/>
              <a:t>&lt;a&gt;</a:t>
            </a:r>
            <a:r>
              <a:rPr lang="zh-CN" altLang="zh-CN" dirty="0"/>
              <a:t>标签来定义导航链接外，我们还可以使用</a:t>
            </a:r>
            <a:r>
              <a:rPr lang="en-US" altLang="zh-CN" dirty="0"/>
              <a:t>router</a:t>
            </a:r>
            <a:r>
              <a:rPr lang="zh-CN" altLang="zh-CN" dirty="0"/>
              <a:t>的实例方法，通过编写代码来导航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要导航到不同的</a:t>
            </a:r>
            <a:r>
              <a:rPr lang="en-US" altLang="zh-CN" dirty="0"/>
              <a:t>URL</a:t>
            </a:r>
            <a:r>
              <a:rPr lang="zh-CN" altLang="zh-CN" dirty="0"/>
              <a:t>，可以使用</a:t>
            </a:r>
            <a:r>
              <a:rPr lang="en-US" altLang="zh-CN" dirty="0"/>
              <a:t>Router</a:t>
            </a:r>
            <a:r>
              <a:rPr lang="zh-CN" altLang="zh-CN" dirty="0"/>
              <a:t>实例的</a:t>
            </a:r>
            <a:r>
              <a:rPr lang="en-US" altLang="zh-CN" dirty="0"/>
              <a:t>push()</a:t>
            </a:r>
            <a:r>
              <a:rPr lang="zh-CN" altLang="zh-CN" dirty="0"/>
              <a:t>方法，该方法的原型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router.push</a:t>
            </a:r>
            <a:r>
              <a:rPr lang="en-US" altLang="zh-CN" dirty="0"/>
              <a:t>(location, </a:t>
            </a:r>
            <a:r>
              <a:rPr lang="en-US" altLang="zh-CN" dirty="0" err="1"/>
              <a:t>onComplete</a:t>
            </a:r>
            <a:r>
              <a:rPr lang="en-US" altLang="zh-CN" dirty="0"/>
              <a:t>?, </a:t>
            </a:r>
            <a:r>
              <a:rPr lang="en-US" altLang="zh-CN" dirty="0" err="1"/>
              <a:t>onAbort</a:t>
            </a:r>
            <a:r>
              <a:rPr lang="en-US" altLang="zh-CN" dirty="0"/>
              <a:t>?)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3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数据双向绑定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插值</a:t>
            </a:r>
            <a:endParaRPr lang="en-US" altLang="zh-CN" dirty="0" smtClean="0"/>
          </a:p>
          <a:p>
            <a:pPr lvl="1"/>
            <a:r>
              <a:rPr lang="zh-CN" altLang="zh-CN" dirty="0"/>
              <a:t>数据绑定最常见的形式就是使用</a:t>
            </a:r>
            <a:r>
              <a:rPr lang="en-US" altLang="zh-CN" dirty="0"/>
              <a:t>Mustache</a:t>
            </a:r>
            <a:r>
              <a:rPr lang="zh-CN" altLang="zh-CN" dirty="0"/>
              <a:t>语法（双花括号）的文本</a:t>
            </a:r>
            <a:r>
              <a:rPr lang="zh-CN" altLang="zh-CN" dirty="0" smtClean="0"/>
              <a:t>插值</a:t>
            </a:r>
            <a:endParaRPr lang="en-US" altLang="zh-CN" dirty="0" smtClean="0"/>
          </a:p>
          <a:p>
            <a:r>
              <a:rPr lang="en-US" altLang="zh-CN" dirty="0" smtClean="0"/>
              <a:t>v-bind</a:t>
            </a:r>
          </a:p>
          <a:p>
            <a:pPr lvl="1"/>
            <a:r>
              <a:rPr lang="zh-CN" altLang="en-US" dirty="0"/>
              <a:t>作用于</a:t>
            </a:r>
            <a:r>
              <a:rPr lang="en-US" altLang="zh-CN" dirty="0"/>
              <a:t>HTML</a:t>
            </a:r>
            <a:r>
              <a:rPr lang="zh-CN" altLang="en-US" dirty="0" smtClean="0"/>
              <a:t>元素或组件元素的</a:t>
            </a:r>
            <a:r>
              <a:rPr lang="zh-CN" altLang="en-US" dirty="0"/>
              <a:t>属性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简写语法：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编程式导航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143000"/>
          </a:xfrm>
        </p:spPr>
        <p:txBody>
          <a:bodyPr/>
          <a:lstStyle/>
          <a:p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多种</a:t>
            </a:r>
            <a:r>
              <a:rPr lang="zh-CN" altLang="zh-CN" dirty="0"/>
              <a:t>调用</a:t>
            </a:r>
            <a:r>
              <a:rPr lang="zh-CN" altLang="zh-CN" dirty="0" smtClean="0"/>
              <a:t>形式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800" y="22860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字符串</a:t>
            </a:r>
          </a:p>
          <a:p>
            <a:r>
              <a:rPr lang="en-US" altLang="zh-CN" dirty="0" err="1"/>
              <a:t>router.push</a:t>
            </a:r>
            <a:r>
              <a:rPr lang="en-US" altLang="zh-CN" dirty="0"/>
              <a:t>('home')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对象</a:t>
            </a:r>
          </a:p>
          <a:p>
            <a:r>
              <a:rPr lang="en-US" altLang="zh-CN" dirty="0" err="1"/>
              <a:t>router.push</a:t>
            </a:r>
            <a:r>
              <a:rPr lang="en-US" altLang="zh-CN" dirty="0"/>
              <a:t>({ path: 'home' })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命名的路由</a:t>
            </a:r>
          </a:p>
          <a:p>
            <a:r>
              <a:rPr lang="en-US" altLang="zh-CN" dirty="0" err="1"/>
              <a:t>router.push</a:t>
            </a:r>
            <a:r>
              <a:rPr lang="en-US" altLang="zh-CN" dirty="0"/>
              <a:t>({ name: 'user', </a:t>
            </a:r>
            <a:r>
              <a:rPr lang="en-US" altLang="zh-CN" dirty="0" err="1"/>
              <a:t>params</a:t>
            </a:r>
            <a:r>
              <a:rPr lang="en-US" altLang="zh-CN" dirty="0"/>
              <a:t>: { </a:t>
            </a:r>
            <a:r>
              <a:rPr lang="en-US" altLang="zh-CN" dirty="0" err="1"/>
              <a:t>userId</a:t>
            </a:r>
            <a:r>
              <a:rPr lang="en-US" altLang="zh-CN" dirty="0"/>
              <a:t>: '123' }})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带查询参数，结果是</a:t>
            </a:r>
            <a:r>
              <a:rPr lang="en-US" altLang="zh-CN" dirty="0"/>
              <a:t> /</a:t>
            </a:r>
            <a:r>
              <a:rPr lang="en-US" altLang="zh-CN" dirty="0" err="1"/>
              <a:t>register?plan</a:t>
            </a:r>
            <a:r>
              <a:rPr lang="en-US" altLang="zh-CN" dirty="0"/>
              <a:t>=private</a:t>
            </a:r>
            <a:endParaRPr lang="zh-CN" altLang="zh-CN" dirty="0"/>
          </a:p>
          <a:p>
            <a:r>
              <a:rPr lang="en-US" altLang="zh-CN" dirty="0" err="1"/>
              <a:t>router.push</a:t>
            </a:r>
            <a:r>
              <a:rPr lang="en-US" altLang="zh-CN" dirty="0"/>
              <a:t>({ path: 'register', query: { plan: 'private' }})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默认使用</a:t>
            </a:r>
            <a:r>
              <a:rPr lang="en-US" altLang="zh-CN" dirty="0"/>
              <a:t>hash</a:t>
            </a:r>
            <a:r>
              <a:rPr lang="zh-CN" altLang="zh-CN" dirty="0"/>
              <a:t>模式，这会在</a:t>
            </a:r>
            <a:r>
              <a:rPr lang="en-US" altLang="zh-CN" dirty="0"/>
              <a:t>URL</a:t>
            </a:r>
            <a:r>
              <a:rPr lang="zh-CN" altLang="zh-CN" dirty="0"/>
              <a:t>中使用</a:t>
            </a:r>
            <a:r>
              <a:rPr lang="en-US" altLang="zh-CN" dirty="0"/>
              <a:t>#</a:t>
            </a:r>
            <a:r>
              <a:rPr lang="zh-CN" altLang="zh-CN" dirty="0"/>
              <a:t>来标识要跳转目标的</a:t>
            </a:r>
            <a:r>
              <a:rPr lang="zh-CN" altLang="zh-CN" dirty="0" smtClean="0"/>
              <a:t>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可以在创建路由实例时，设置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选项的值为</a:t>
            </a:r>
            <a:r>
              <a:rPr lang="en-US" altLang="zh-CN" dirty="0" smtClean="0"/>
              <a:t>‘history’</a:t>
            </a:r>
            <a:r>
              <a:rPr lang="zh-CN" altLang="en-US" dirty="0" smtClean="0"/>
              <a:t>，来将路由修改为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导航守卫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全局守卫分为全局前置守卫、全局解析守卫和全局后置</a:t>
            </a:r>
            <a:r>
              <a:rPr lang="zh-CN" altLang="zh-CN" sz="2800" dirty="0" smtClean="0"/>
              <a:t>钩子</a:t>
            </a:r>
            <a:endParaRPr lang="en-US" altLang="zh-CN" sz="2800" dirty="0" smtClean="0"/>
          </a:p>
          <a:p>
            <a:pPr lvl="1"/>
            <a:r>
              <a:rPr lang="zh-CN" altLang="zh-CN" sz="2400" dirty="0"/>
              <a:t>全局前置守卫使用</a:t>
            </a:r>
            <a:r>
              <a:rPr lang="en-US" altLang="zh-CN" sz="2400" dirty="0" err="1" smtClean="0"/>
              <a:t>router.beforeEach</a:t>
            </a:r>
            <a:r>
              <a:rPr lang="zh-CN" altLang="zh-CN" sz="2400" dirty="0" smtClean="0"/>
              <a:t>注册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全局解析守卫是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-router 2.5.0</a:t>
            </a:r>
            <a:r>
              <a:rPr lang="zh-CN" altLang="zh-CN" sz="2400" dirty="0"/>
              <a:t>版本新增的，使用</a:t>
            </a:r>
            <a:r>
              <a:rPr lang="en-US" altLang="zh-CN" sz="2400" dirty="0" err="1"/>
              <a:t>router.beforeResolve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注册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全局后置钩子使用</a:t>
            </a:r>
            <a:r>
              <a:rPr lang="en-US" altLang="zh-CN" sz="2400" dirty="0" err="1"/>
              <a:t>router.afterEach</a:t>
            </a:r>
            <a:r>
              <a:rPr lang="zh-CN" altLang="zh-CN" sz="2400" dirty="0" smtClean="0"/>
              <a:t>注册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与守卫不同的是，全局后置钩子不接受</a:t>
            </a:r>
            <a:r>
              <a:rPr lang="en-US" altLang="zh-CN" sz="2400" dirty="0"/>
              <a:t>next</a:t>
            </a:r>
            <a:r>
              <a:rPr lang="zh-CN" altLang="zh-CN" sz="2400" dirty="0"/>
              <a:t>函数，也不会改变导航</a:t>
            </a:r>
            <a:endParaRPr lang="en-US" altLang="zh-CN" sz="2400" dirty="0" smtClean="0"/>
          </a:p>
          <a:p>
            <a:r>
              <a:rPr lang="zh-CN" altLang="zh-CN" sz="2800" dirty="0"/>
              <a:t>路由独享的守卫是在</a:t>
            </a:r>
            <a:r>
              <a:rPr lang="en-US" altLang="zh-CN" sz="2800" dirty="0"/>
              <a:t>routes</a:t>
            </a:r>
            <a:r>
              <a:rPr lang="zh-CN" altLang="zh-CN" sz="2800" dirty="0"/>
              <a:t>配置的路由对象中直接定义的</a:t>
            </a:r>
            <a:r>
              <a:rPr lang="en-US" altLang="zh-CN" sz="2800" dirty="0" err="1"/>
              <a:t>beforeEnter</a:t>
            </a:r>
            <a:r>
              <a:rPr lang="zh-CN" altLang="zh-CN" sz="2800" dirty="0" smtClean="0"/>
              <a:t>守卫</a:t>
            </a:r>
            <a:endParaRPr lang="en-US" altLang="zh-CN" sz="2800" dirty="0" smtClean="0"/>
          </a:p>
          <a:p>
            <a:r>
              <a:rPr lang="zh-CN" altLang="zh-CN" sz="2800" dirty="0"/>
              <a:t>组件内</a:t>
            </a:r>
            <a:r>
              <a:rPr lang="zh-CN" altLang="zh-CN" sz="2800" dirty="0" smtClean="0"/>
              <a:t>守卫</a:t>
            </a:r>
            <a:r>
              <a:rPr lang="zh-CN" altLang="en-US" sz="2800" dirty="0" smtClean="0"/>
              <a:t>有三个：</a:t>
            </a:r>
            <a:r>
              <a:rPr lang="en-US" altLang="zh-CN" sz="2800" dirty="0" err="1" smtClean="0"/>
              <a:t>beforeRouteEnter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beforeRouteUpdate</a:t>
            </a:r>
            <a:r>
              <a:rPr lang="zh-CN" altLang="en-US" sz="2800" dirty="0" smtClean="0"/>
              <a:t>和</a:t>
            </a:r>
            <a:r>
              <a:rPr lang="en-US" altLang="zh-CN" sz="2800" dirty="0" err="1"/>
              <a:t>beforeRouteLeave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88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延迟加载路由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当应用变得复杂后，路由组件也会增多，而</a:t>
            </a:r>
            <a:r>
              <a:rPr lang="en-US" altLang="zh-CN" sz="2400" dirty="0" err="1"/>
              <a:t>Webpack</a:t>
            </a:r>
            <a:r>
              <a:rPr lang="zh-CN" altLang="zh-CN" sz="2400" dirty="0"/>
              <a:t>的打包机制会将应用程序中所有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打包成一个文件（除</a:t>
            </a:r>
            <a:r>
              <a:rPr lang="en-US" altLang="zh-CN" sz="2400" dirty="0"/>
              <a:t>public</a:t>
            </a:r>
            <a:r>
              <a:rPr lang="zh-CN" altLang="zh-CN" sz="2400" dirty="0"/>
              <a:t>目录下的</a:t>
            </a:r>
            <a:r>
              <a:rPr lang="en-US" altLang="zh-CN" sz="2400" dirty="0" err="1"/>
              <a:t>js</a:t>
            </a:r>
            <a:r>
              <a:rPr lang="zh-CN" altLang="zh-CN" sz="2400" dirty="0"/>
              <a:t>文件），这个文件可能相当大，影响页面的加载效率，为此，我们可以结合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的异步组件和</a:t>
            </a:r>
            <a:r>
              <a:rPr lang="en-US" altLang="zh-CN" sz="2400" dirty="0" err="1"/>
              <a:t>Webpack</a:t>
            </a:r>
            <a:r>
              <a:rPr lang="zh-CN" altLang="zh-CN" sz="2400" dirty="0"/>
              <a:t>的代码分割功能，实现路由的延迟加载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/>
              <a:t>Webpack</a:t>
            </a:r>
            <a:r>
              <a:rPr lang="zh-CN" altLang="zh-CN" sz="2400" dirty="0"/>
              <a:t>的</a:t>
            </a:r>
            <a:r>
              <a:rPr lang="en-US" altLang="zh-CN" sz="2400" dirty="0"/>
              <a:t>import</a:t>
            </a:r>
            <a:r>
              <a:rPr lang="zh-CN" altLang="zh-CN" sz="2400" dirty="0"/>
              <a:t>方法可以定义代码分割点，且是动态加载，它返回一个</a:t>
            </a:r>
            <a:r>
              <a:rPr lang="en-US" altLang="zh-CN" sz="2400" dirty="0"/>
              <a:t>Promise</a:t>
            </a:r>
            <a:r>
              <a:rPr lang="zh-CN" altLang="zh-CN" sz="2400" dirty="0"/>
              <a:t>对象。这样，只有当路由导航到该路径时，才会动态加载该组件。在代码中所有被</a:t>
            </a:r>
            <a:r>
              <a:rPr lang="en-US" altLang="zh-CN" sz="2400" dirty="0"/>
              <a:t>import()</a:t>
            </a:r>
            <a:r>
              <a:rPr lang="zh-CN" altLang="zh-CN" sz="2400" dirty="0"/>
              <a:t>的模块，都将打包成一个单独的</a:t>
            </a:r>
            <a:r>
              <a:rPr lang="en-US" altLang="zh-CN" sz="2400" dirty="0"/>
              <a:t>JS</a:t>
            </a:r>
            <a:r>
              <a:rPr lang="zh-CN" altLang="zh-CN" sz="2400" dirty="0"/>
              <a:t>文件，在路由匹配到该组件时，就会自动请求这个资源，实现异步加载。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5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与服务端通信</a:t>
            </a:r>
            <a:r>
              <a:rPr lang="en-US" altLang="zh-CN" dirty="0"/>
              <a:t>—</a:t>
            </a:r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/>
          <a:lstStyle/>
          <a:p>
            <a:r>
              <a:rPr lang="en-US" altLang="zh-CN" sz="2800" dirty="0" err="1"/>
              <a:t>Axios</a:t>
            </a:r>
            <a:r>
              <a:rPr lang="en-US" altLang="zh-CN" sz="2800" dirty="0"/>
              <a:t> </a:t>
            </a:r>
            <a:r>
              <a:rPr lang="zh-CN" altLang="zh-CN" sz="2800" dirty="0"/>
              <a:t>是一个基于</a:t>
            </a:r>
            <a:r>
              <a:rPr lang="en-US" altLang="zh-CN" sz="2800" dirty="0"/>
              <a:t>Promise</a:t>
            </a:r>
            <a:r>
              <a:rPr lang="zh-CN" altLang="zh-CN" sz="2800" dirty="0"/>
              <a:t>的</a:t>
            </a:r>
            <a:r>
              <a:rPr lang="en-US" altLang="zh-CN" sz="2800" dirty="0"/>
              <a:t>HTTP</a:t>
            </a:r>
            <a:r>
              <a:rPr lang="zh-CN" altLang="zh-CN" sz="2800" dirty="0"/>
              <a:t>库，可以用在浏览器和</a:t>
            </a:r>
            <a:r>
              <a:rPr lang="en-US" altLang="zh-CN" sz="2800" dirty="0"/>
              <a:t>Node.js</a:t>
            </a:r>
            <a:r>
              <a:rPr lang="zh-CN" altLang="zh-CN" sz="2800" dirty="0"/>
              <a:t>中。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npm</a:t>
            </a:r>
            <a:r>
              <a:rPr lang="en-US" altLang="zh-CN" sz="2400" dirty="0"/>
              <a:t> install </a:t>
            </a:r>
            <a:r>
              <a:rPr lang="en-US" altLang="zh-CN" sz="2400" dirty="0" err="1"/>
              <a:t>axios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vue-axios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3352801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axios.get</a:t>
            </a:r>
            <a:r>
              <a:rPr lang="en-US" altLang="zh-CN" dirty="0"/>
              <a:t>('/</a:t>
            </a:r>
            <a:r>
              <a:rPr lang="en-US" altLang="zh-CN" dirty="0" err="1"/>
              <a:t>book?id</a:t>
            </a:r>
            <a:r>
              <a:rPr lang="en-US" altLang="zh-CN" dirty="0"/>
              <a:t>=1')</a:t>
            </a:r>
            <a:endParaRPr lang="zh-CN" altLang="zh-CN" dirty="0"/>
          </a:p>
          <a:p>
            <a:r>
              <a:rPr lang="en-US" altLang="zh-CN" dirty="0"/>
              <a:t>  .then(function (response) {</a:t>
            </a:r>
            <a:endParaRPr lang="zh-CN" altLang="zh-CN" dirty="0"/>
          </a:p>
          <a:p>
            <a:r>
              <a:rPr lang="en-US" altLang="zh-CN" dirty="0"/>
              <a:t>     console.log(response);</a:t>
            </a:r>
            <a:endParaRPr lang="zh-CN" altLang="zh-CN" dirty="0"/>
          </a:p>
          <a:p>
            <a:r>
              <a:rPr lang="en-US" altLang="zh-CN" dirty="0"/>
              <a:t>  })</a:t>
            </a:r>
            <a:endParaRPr lang="zh-CN" altLang="zh-CN" dirty="0"/>
          </a:p>
          <a:p>
            <a:r>
              <a:rPr lang="en-US" altLang="zh-CN" dirty="0"/>
              <a:t>  .catch(function (error) {</a:t>
            </a:r>
            <a:endParaRPr lang="zh-CN" altLang="zh-CN" dirty="0"/>
          </a:p>
          <a:p>
            <a:r>
              <a:rPr lang="en-US" altLang="zh-CN" dirty="0"/>
              <a:t>     console.log(error);</a:t>
            </a:r>
            <a:endParaRPr lang="zh-CN" altLang="zh-CN" dirty="0"/>
          </a:p>
          <a:p>
            <a:r>
              <a:rPr lang="en-US" altLang="zh-CN" dirty="0"/>
              <a:t>  });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8626" y="33528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axios.post</a:t>
            </a:r>
            <a:r>
              <a:rPr lang="en-US" altLang="zh-CN" dirty="0"/>
              <a:t>('/login',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    username: '</a:t>
            </a:r>
            <a:r>
              <a:rPr lang="en-US" altLang="zh-CN" b="1" dirty="0" err="1"/>
              <a:t>lisi</a:t>
            </a:r>
            <a:r>
              <a:rPr lang="en-US" altLang="zh-CN" b="1" dirty="0"/>
              <a:t>',</a:t>
            </a:r>
            <a:endParaRPr lang="zh-CN" altLang="zh-CN" dirty="0"/>
          </a:p>
          <a:p>
            <a:r>
              <a:rPr lang="en-US" altLang="zh-CN" b="1" dirty="0"/>
              <a:t>    password: '1234'</a:t>
            </a:r>
            <a:endParaRPr lang="zh-CN" altLang="zh-CN" dirty="0"/>
          </a:p>
          <a:p>
            <a:r>
              <a:rPr lang="en-US" altLang="zh-CN" b="1" dirty="0"/>
              <a:t>  }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.then(function (response) {</a:t>
            </a:r>
            <a:endParaRPr lang="zh-CN" altLang="zh-CN" dirty="0"/>
          </a:p>
          <a:p>
            <a:r>
              <a:rPr lang="en-US" altLang="zh-CN" dirty="0"/>
              <a:t>      console.log(response);</a:t>
            </a:r>
            <a:endParaRPr lang="zh-CN" altLang="zh-CN" dirty="0"/>
          </a:p>
          <a:p>
            <a:r>
              <a:rPr lang="en-US" altLang="zh-CN" dirty="0"/>
              <a:t>  })</a:t>
            </a:r>
            <a:endParaRPr lang="zh-CN" altLang="zh-CN" dirty="0"/>
          </a:p>
          <a:p>
            <a:r>
              <a:rPr lang="en-US" altLang="zh-CN" dirty="0"/>
              <a:t>  .catch(function (error) {</a:t>
            </a:r>
            <a:endParaRPr lang="zh-CN" altLang="zh-CN" dirty="0"/>
          </a:p>
          <a:p>
            <a:r>
              <a:rPr lang="en-US" altLang="zh-CN" dirty="0"/>
              <a:t>      console.log(error);</a:t>
            </a:r>
            <a:endParaRPr lang="zh-CN" altLang="zh-CN" dirty="0"/>
          </a:p>
          <a:p>
            <a:r>
              <a:rPr lang="en-US" altLang="zh-CN" dirty="0"/>
              <a:t> 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4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状态管理</a:t>
            </a:r>
            <a:r>
              <a:rPr lang="en-US" altLang="zh-CN" dirty="0"/>
              <a:t>—</a:t>
            </a:r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zh-CN" dirty="0"/>
              <a:t>是一个专为</a:t>
            </a:r>
            <a:r>
              <a:rPr lang="en-US" altLang="zh-CN" dirty="0"/>
              <a:t>Vue.js</a:t>
            </a:r>
            <a:r>
              <a:rPr lang="zh-CN" altLang="zh-CN" dirty="0"/>
              <a:t>应用程序开发的状态管理模式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Vuex</a:t>
            </a:r>
            <a:r>
              <a:rPr lang="zh-CN" altLang="zh-CN" dirty="0" smtClean="0"/>
              <a:t>采用</a:t>
            </a:r>
            <a:r>
              <a:rPr lang="zh-CN" altLang="zh-CN" dirty="0"/>
              <a:t>集中式存储来管理应用程序中所有组件的状态，并以相应的规则保证状态以一种可预测的方式发生变化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8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Vuex</a:t>
            </a:r>
            <a:r>
              <a:rPr lang="zh-CN" altLang="zh-CN" sz="2400" dirty="0"/>
              <a:t>使用单一状态树，也就是说，用一个对象包含了所有应用层级的状态，作为唯一数据源（</a:t>
            </a:r>
            <a:r>
              <a:rPr lang="en-US" altLang="zh-CN" sz="2400" dirty="0"/>
              <a:t>single source of truth</a:t>
            </a:r>
            <a:r>
              <a:rPr lang="zh-CN" altLang="zh-CN" sz="2400" dirty="0"/>
              <a:t>）而存在。每一个</a:t>
            </a:r>
            <a:r>
              <a:rPr lang="en-US" altLang="zh-CN" sz="2400" dirty="0" err="1"/>
              <a:t>Vuex</a:t>
            </a:r>
            <a:r>
              <a:rPr lang="zh-CN" altLang="zh-CN" sz="2400" dirty="0"/>
              <a:t>应用的核心就是</a:t>
            </a:r>
            <a:r>
              <a:rPr lang="en-US" altLang="zh-CN" sz="2400" dirty="0"/>
              <a:t>store</a:t>
            </a:r>
            <a:r>
              <a:rPr lang="zh-CN" altLang="zh-CN" sz="2400" dirty="0"/>
              <a:t>，</a:t>
            </a:r>
            <a:r>
              <a:rPr lang="en-US" altLang="zh-CN" sz="2400" dirty="0"/>
              <a:t>store</a:t>
            </a:r>
            <a:r>
              <a:rPr lang="zh-CN" altLang="zh-CN" sz="2400" dirty="0"/>
              <a:t>可理解为保存应用程序状态的容器。</a:t>
            </a:r>
            <a:r>
              <a:rPr lang="en-US" altLang="zh-CN" sz="2400" dirty="0"/>
              <a:t>store</a:t>
            </a:r>
            <a:r>
              <a:rPr lang="zh-CN" altLang="zh-CN" sz="2400" dirty="0"/>
              <a:t>与普通的全局对象的区别有以下两点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Vuex</a:t>
            </a:r>
            <a:r>
              <a:rPr lang="zh-CN" altLang="zh-CN" sz="2000" dirty="0"/>
              <a:t>的状态存储是响应式的。当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组件从</a:t>
            </a:r>
            <a:r>
              <a:rPr lang="en-US" altLang="zh-CN" sz="2000" dirty="0"/>
              <a:t>store</a:t>
            </a:r>
            <a:r>
              <a:rPr lang="zh-CN" altLang="zh-CN" sz="2000" dirty="0"/>
              <a:t>中检索状态的时候，如果</a:t>
            </a:r>
            <a:r>
              <a:rPr lang="en-US" altLang="zh-CN" sz="2000" dirty="0"/>
              <a:t>store</a:t>
            </a:r>
            <a:r>
              <a:rPr lang="zh-CN" altLang="zh-CN" sz="2000" dirty="0"/>
              <a:t>中的状态发生变化，那么组件也会相应地得到高效更新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不能直接改变</a:t>
            </a:r>
            <a:r>
              <a:rPr lang="en-US" altLang="zh-CN" sz="2000" dirty="0"/>
              <a:t>store</a:t>
            </a:r>
            <a:r>
              <a:rPr lang="zh-CN" altLang="zh-CN" sz="2000" dirty="0"/>
              <a:t>中的状态。改变</a:t>
            </a:r>
            <a:r>
              <a:rPr lang="en-US" altLang="zh-CN" sz="2000" dirty="0"/>
              <a:t>store</a:t>
            </a:r>
            <a:r>
              <a:rPr lang="zh-CN" altLang="zh-CN" sz="2000" dirty="0"/>
              <a:t>中的状态的唯一途径就是显式地提交</a:t>
            </a:r>
            <a:r>
              <a:rPr lang="en-US" altLang="zh-CN" sz="2000" dirty="0"/>
              <a:t>mutation</a:t>
            </a:r>
            <a:r>
              <a:rPr lang="zh-CN" altLang="zh-CN" sz="2000" dirty="0"/>
              <a:t>。这可以确保每个状态更改都留下可跟踪的记录，从而让我们能够启用一些工具来帮助我们更好地理解我们的应用。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4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更改</a:t>
            </a:r>
            <a:r>
              <a:rPr lang="en-US" altLang="zh-CN" sz="2400" dirty="0"/>
              <a:t>store</a:t>
            </a:r>
            <a:r>
              <a:rPr lang="zh-CN" altLang="zh-CN" sz="2400" dirty="0"/>
              <a:t>中的状态的唯一方式是提交</a:t>
            </a:r>
            <a:r>
              <a:rPr lang="en-US" altLang="zh-CN" sz="2400" dirty="0"/>
              <a:t>mutation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在严格模式下，如果</a:t>
            </a:r>
            <a:r>
              <a:rPr lang="en-US" altLang="zh-CN" sz="2400" dirty="0"/>
              <a:t>store</a:t>
            </a:r>
            <a:r>
              <a:rPr lang="zh-CN" altLang="zh-CN" sz="2400" dirty="0"/>
              <a:t>中的状态改变不是由</a:t>
            </a:r>
            <a:r>
              <a:rPr lang="en-US" altLang="zh-CN" sz="2400" dirty="0"/>
              <a:t>mutation</a:t>
            </a:r>
            <a:r>
              <a:rPr lang="zh-CN" altLang="zh-CN" sz="2400" dirty="0"/>
              <a:t>函数引起的，则会抛出错误，而且如果直接修改</a:t>
            </a:r>
            <a:r>
              <a:rPr lang="en-US" altLang="zh-CN" sz="2400" dirty="0"/>
              <a:t>store</a:t>
            </a:r>
            <a:r>
              <a:rPr lang="zh-CN" altLang="zh-CN" sz="2400" dirty="0"/>
              <a:t>中的状态，</a:t>
            </a:r>
            <a:r>
              <a:rPr lang="en-US" altLang="zh-CN" sz="2400" dirty="0" err="1"/>
              <a:t>Vue</a:t>
            </a:r>
            <a:r>
              <a:rPr lang="zh-CN" altLang="zh-CN" sz="2400" dirty="0"/>
              <a:t>的调试工具也无法跟踪状态的改变。在开发阶段，可以启用严格模式，以避免直接的状态修改，在创建</a:t>
            </a:r>
            <a:r>
              <a:rPr lang="en-US" altLang="zh-CN" sz="2400" dirty="0"/>
              <a:t>store</a:t>
            </a:r>
            <a:r>
              <a:rPr lang="zh-CN" altLang="zh-CN" sz="2400" dirty="0"/>
              <a:t>的时候，传入</a:t>
            </a:r>
            <a:r>
              <a:rPr lang="en-US" altLang="zh-CN" sz="2400" dirty="0"/>
              <a:t>strict: 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在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store.commit</a:t>
            </a:r>
            <a:r>
              <a:rPr lang="zh-CN" altLang="zh-CN" sz="2400" dirty="0"/>
              <a:t>方法提交</a:t>
            </a:r>
            <a:r>
              <a:rPr lang="en-US" altLang="zh-CN" sz="2400" dirty="0"/>
              <a:t>mutation</a:t>
            </a:r>
            <a:r>
              <a:rPr lang="zh-CN" altLang="zh-CN" sz="2400" dirty="0"/>
              <a:t>时，还可以传入额外的参数，即</a:t>
            </a:r>
            <a:r>
              <a:rPr lang="en-US" altLang="zh-CN" sz="2400" dirty="0"/>
              <a:t>mutation </a:t>
            </a:r>
            <a:r>
              <a:rPr lang="zh-CN" altLang="zh-CN" sz="2400" dirty="0"/>
              <a:t>的 载荷（</a:t>
            </a:r>
            <a:r>
              <a:rPr lang="en-US" altLang="zh-CN" sz="2400" dirty="0"/>
              <a:t>payload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使用</a:t>
            </a:r>
            <a:r>
              <a:rPr lang="en-US" altLang="zh-CN" sz="2400" dirty="0" err="1"/>
              <a:t>mapMutations</a:t>
            </a:r>
            <a:r>
              <a:rPr lang="zh-CN" altLang="zh-CN" sz="2400" dirty="0"/>
              <a:t>辅助函数将组件中的方法映射为</a:t>
            </a:r>
            <a:r>
              <a:rPr lang="en-US" altLang="zh-CN" sz="2400" dirty="0" err="1"/>
              <a:t>store.commit</a:t>
            </a:r>
            <a:r>
              <a:rPr lang="zh-CN" altLang="zh-CN" sz="2400" dirty="0"/>
              <a:t>调用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69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当一个组件需要使用多个</a:t>
            </a:r>
            <a:r>
              <a:rPr lang="en-US" altLang="zh-CN" dirty="0"/>
              <a:t>store</a:t>
            </a:r>
            <a:r>
              <a:rPr lang="zh-CN" altLang="zh-CN" dirty="0"/>
              <a:t>状态属性时，将这些状态都声明为计算属性就会有些重复和冗余。为了解决这个问题，我们可以使用</a:t>
            </a:r>
            <a:r>
              <a:rPr lang="en-US" altLang="zh-CN" dirty="0" err="1"/>
              <a:t>mapState</a:t>
            </a:r>
            <a:r>
              <a:rPr lang="zh-CN" altLang="zh-CN" dirty="0"/>
              <a:t>辅助函数帮助我们生成计算属性。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4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zh-CN" dirty="0"/>
              <a:t>允许我们在</a:t>
            </a:r>
            <a:r>
              <a:rPr lang="en-US" altLang="zh-CN" dirty="0"/>
              <a:t>store</a:t>
            </a:r>
            <a:r>
              <a:rPr lang="zh-CN" altLang="zh-CN" dirty="0"/>
              <a:t>中定义“</a:t>
            </a:r>
            <a:r>
              <a:rPr lang="en-US" altLang="zh-CN" dirty="0"/>
              <a:t>getters</a:t>
            </a:r>
            <a:r>
              <a:rPr lang="zh-CN" altLang="zh-CN" dirty="0"/>
              <a:t>”（可以认为是</a:t>
            </a:r>
            <a:r>
              <a:rPr lang="en-US" altLang="zh-CN" dirty="0"/>
              <a:t> store </a:t>
            </a:r>
            <a:r>
              <a:rPr lang="zh-CN" altLang="zh-CN" dirty="0"/>
              <a:t>的计算属性）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zh-CN" altLang="zh-CN" dirty="0"/>
              <a:t>计算属性一样，</a:t>
            </a:r>
            <a:r>
              <a:rPr lang="en-US" altLang="zh-CN" dirty="0"/>
              <a:t>getter </a:t>
            </a:r>
            <a:r>
              <a:rPr lang="zh-CN" altLang="zh-CN" dirty="0"/>
              <a:t>的返回值会根据它的依赖项被缓存起来，且只有在它的依赖项发生改变时才会重新计算。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指令是带有</a:t>
            </a:r>
            <a:r>
              <a:rPr lang="en-US" altLang="zh-CN" dirty="0"/>
              <a:t>v-</a:t>
            </a:r>
            <a:r>
              <a:rPr lang="zh-CN" altLang="zh-CN" dirty="0"/>
              <a:t>前缀的特殊属性，其值限定为单个</a:t>
            </a:r>
            <a:r>
              <a:rPr lang="zh-CN" altLang="zh-CN" dirty="0" smtClean="0"/>
              <a:t>表达式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指令的作用是，当表达式的值发生改变时，将这个变化反映到</a:t>
            </a:r>
            <a:r>
              <a:rPr lang="en-US" altLang="zh-CN" dirty="0"/>
              <a:t>DOM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v-on</a:t>
            </a:r>
            <a:r>
              <a:rPr lang="zh-CN" altLang="en-US" dirty="0" smtClean="0"/>
              <a:t>用于监听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事件，简写语法为：</a:t>
            </a:r>
            <a:r>
              <a:rPr lang="en-US" altLang="zh-CN" dirty="0" smtClean="0"/>
              <a:t>@</a:t>
            </a:r>
          </a:p>
          <a:p>
            <a:r>
              <a:rPr lang="en-US" altLang="zh-CN" dirty="0"/>
              <a:t>Vue.js 2.6.0</a:t>
            </a:r>
            <a:r>
              <a:rPr lang="zh-CN" altLang="zh-CN" dirty="0"/>
              <a:t>版本开始，指令的参数可以是</a:t>
            </a:r>
            <a:r>
              <a:rPr lang="zh-CN" altLang="zh-CN" dirty="0" smtClean="0"/>
              <a:t>动态参数</a:t>
            </a:r>
            <a:r>
              <a:rPr lang="zh-CN" altLang="en-US" dirty="0" smtClean="0"/>
              <a:t>，</a:t>
            </a:r>
            <a:r>
              <a:rPr lang="zh-CN" altLang="zh-CN" dirty="0"/>
              <a:t>语法为：指令</a:t>
            </a:r>
            <a:r>
              <a:rPr lang="en-US" altLang="zh-CN" dirty="0"/>
              <a:t>:[JavaScript</a:t>
            </a:r>
            <a:r>
              <a:rPr lang="zh-CN" altLang="zh-CN" dirty="0"/>
              <a:t>表达式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避免使用大写字符来命名动态参数</a:t>
            </a:r>
          </a:p>
        </p:txBody>
      </p:sp>
    </p:spTree>
    <p:extLst>
      <p:ext uri="{BB962C8B-B14F-4D97-AF65-F5344CB8AC3E}">
        <p14:creationId xmlns:p14="http://schemas.microsoft.com/office/powerpoint/2010/main" val="24147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在定义</a:t>
            </a:r>
            <a:r>
              <a:rPr lang="en-US" altLang="zh-CN" dirty="0"/>
              <a:t>mutation</a:t>
            </a:r>
            <a:r>
              <a:rPr lang="zh-CN" altLang="zh-CN" dirty="0"/>
              <a:t>时，有一条重要的原则就是</a:t>
            </a:r>
            <a:r>
              <a:rPr lang="en-US" altLang="zh-CN" dirty="0"/>
              <a:t>mutation</a:t>
            </a:r>
            <a:r>
              <a:rPr lang="zh-CN" altLang="zh-CN" dirty="0"/>
              <a:t>必须是同步函数。换句话说，在</a:t>
            </a:r>
            <a:r>
              <a:rPr lang="en-US" altLang="zh-CN" dirty="0"/>
              <a:t>mutation</a:t>
            </a:r>
            <a:r>
              <a:rPr lang="zh-CN" altLang="zh-CN" dirty="0"/>
              <a:t>处理器函数中，不能存在异步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，</a:t>
            </a:r>
            <a:r>
              <a:rPr lang="zh-CN" altLang="zh-CN" dirty="0"/>
              <a:t>因为这会让调试变得困难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如果确实需要执行异步操作，那么应该使用</a:t>
            </a:r>
            <a:r>
              <a:rPr lang="en-US" altLang="zh-CN" dirty="0"/>
              <a:t>action</a:t>
            </a:r>
            <a:r>
              <a:rPr lang="zh-CN" altLang="zh-CN" dirty="0"/>
              <a:t>。</a:t>
            </a:r>
            <a:r>
              <a:rPr lang="en-US" altLang="zh-CN" dirty="0"/>
              <a:t>action</a:t>
            </a:r>
            <a:r>
              <a:rPr lang="zh-CN" altLang="zh-CN" dirty="0"/>
              <a:t>类似于</a:t>
            </a:r>
            <a:r>
              <a:rPr lang="en-US" altLang="zh-CN" dirty="0"/>
              <a:t>mutation</a:t>
            </a:r>
            <a:r>
              <a:rPr lang="zh-CN" altLang="zh-CN" dirty="0"/>
              <a:t>，不同之处在于：</a:t>
            </a:r>
          </a:p>
          <a:p>
            <a:pPr lvl="1"/>
            <a:r>
              <a:rPr lang="en-US" altLang="zh-CN" dirty="0"/>
              <a:t>action</a:t>
            </a:r>
            <a:r>
              <a:rPr lang="zh-CN" altLang="zh-CN" dirty="0"/>
              <a:t>提交的是</a:t>
            </a:r>
            <a:r>
              <a:rPr lang="en-US" altLang="zh-CN" dirty="0"/>
              <a:t> mutation</a:t>
            </a:r>
            <a:r>
              <a:rPr lang="zh-CN" altLang="zh-CN" dirty="0"/>
              <a:t>，而不是直接变更状态。</a:t>
            </a:r>
          </a:p>
          <a:p>
            <a:pPr lvl="1"/>
            <a:r>
              <a:rPr lang="en-US" altLang="zh-CN" dirty="0"/>
              <a:t>action</a:t>
            </a:r>
            <a:r>
              <a:rPr lang="zh-CN" altLang="zh-CN" dirty="0"/>
              <a:t>可以包含任意异步操作。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1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zh-CN" dirty="0"/>
              <a:t>使用单一状态树，应用程序的所有状态都包含在一个大的对象中，当应用变得复杂时，</a:t>
            </a:r>
            <a:r>
              <a:rPr lang="en-US" altLang="zh-CN" dirty="0"/>
              <a:t>store</a:t>
            </a:r>
            <a:r>
              <a:rPr lang="zh-CN" altLang="zh-CN" dirty="0"/>
              <a:t>对象就会变得非常臃肿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为了解决这个问题，</a:t>
            </a:r>
            <a:r>
              <a:rPr lang="en-US" altLang="zh-CN" dirty="0" err="1"/>
              <a:t>Vuex</a:t>
            </a:r>
            <a:r>
              <a:rPr lang="zh-CN" altLang="zh-CN" dirty="0"/>
              <a:t>允许我们将</a:t>
            </a:r>
            <a:r>
              <a:rPr lang="en-US" altLang="zh-CN" dirty="0"/>
              <a:t>store</a:t>
            </a:r>
            <a:r>
              <a:rPr lang="zh-CN" altLang="zh-CN" dirty="0"/>
              <a:t>划分为多个模块，每个模块可以包含自己的状态、</a:t>
            </a:r>
            <a:r>
              <a:rPr lang="en-US" altLang="zh-CN" dirty="0"/>
              <a:t>mutation</a:t>
            </a:r>
            <a:r>
              <a:rPr lang="zh-CN" altLang="zh-CN" dirty="0"/>
              <a:t>、</a:t>
            </a:r>
            <a:r>
              <a:rPr lang="en-US" altLang="zh-CN" dirty="0"/>
              <a:t>action</a:t>
            </a:r>
            <a:r>
              <a:rPr lang="zh-CN" altLang="zh-CN" dirty="0"/>
              <a:t>、</a:t>
            </a:r>
            <a:r>
              <a:rPr lang="en-US" altLang="zh-CN" dirty="0"/>
              <a:t>getter</a:t>
            </a:r>
            <a:r>
              <a:rPr lang="zh-CN" altLang="zh-CN" dirty="0"/>
              <a:t>，以及嵌套的子模块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5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默认情况下，模块内部的</a:t>
            </a:r>
            <a:r>
              <a:rPr lang="en-US" altLang="zh-CN" dirty="0"/>
              <a:t>action</a:t>
            </a:r>
            <a:r>
              <a:rPr lang="zh-CN" altLang="zh-CN" dirty="0"/>
              <a:t>、</a:t>
            </a:r>
            <a:r>
              <a:rPr lang="en-US" altLang="zh-CN" dirty="0"/>
              <a:t>mutation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是注册在全局命名空间下的，这使得多个模块能够对同一</a:t>
            </a:r>
            <a:r>
              <a:rPr lang="en-US" altLang="zh-CN" dirty="0"/>
              <a:t>mutation</a:t>
            </a:r>
            <a:r>
              <a:rPr lang="zh-CN" altLang="zh-CN" dirty="0"/>
              <a:t>或</a:t>
            </a:r>
            <a:r>
              <a:rPr lang="en-US" altLang="zh-CN" dirty="0"/>
              <a:t>action</a:t>
            </a:r>
            <a:r>
              <a:rPr lang="zh-CN" altLang="zh-CN" dirty="0"/>
              <a:t>作出响应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如果你希望模块具有更高的封装度和复用性，你可以通过添加</a:t>
            </a:r>
            <a:r>
              <a:rPr lang="en-US" altLang="zh-CN" dirty="0" err="1"/>
              <a:t>namespaced</a:t>
            </a:r>
            <a:r>
              <a:rPr lang="en-US" altLang="zh-CN" dirty="0"/>
              <a:t>: true</a:t>
            </a:r>
            <a:r>
              <a:rPr lang="zh-CN" altLang="zh-CN" dirty="0"/>
              <a:t>的方式使其成为带命名空间的模块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 smtClean="0"/>
              <a:t>当</a:t>
            </a:r>
            <a:r>
              <a:rPr lang="zh-CN" altLang="zh-CN" b="1" dirty="0"/>
              <a:t>模块被注册后，它的所有</a:t>
            </a:r>
            <a:r>
              <a:rPr lang="en-US" altLang="zh-CN" b="1" dirty="0"/>
              <a:t>mutation</a:t>
            </a:r>
            <a:r>
              <a:rPr lang="zh-CN" altLang="zh-CN" b="1" dirty="0"/>
              <a:t>、</a:t>
            </a:r>
            <a:r>
              <a:rPr lang="en-US" altLang="zh-CN" b="1" dirty="0"/>
              <a:t>action</a:t>
            </a:r>
            <a:r>
              <a:rPr lang="zh-CN" altLang="zh-CN" b="1" dirty="0"/>
              <a:t>和</a:t>
            </a:r>
            <a:r>
              <a:rPr lang="en-US" altLang="zh-CN" b="1" dirty="0"/>
              <a:t>getter</a:t>
            </a:r>
            <a:r>
              <a:rPr lang="zh-CN" altLang="zh-CN" b="1" dirty="0"/>
              <a:t>都会根据模块注册的路径自动命名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5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模块的组织结构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1905000"/>
            <a:ext cx="8305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│──</a:t>
            </a:r>
            <a:r>
              <a:rPr lang="en-US" altLang="zh-CN" sz="2400" dirty="0"/>
              <a:t> store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├──</a:t>
            </a:r>
            <a:r>
              <a:rPr lang="en-US" altLang="zh-CN" sz="2400" dirty="0"/>
              <a:t> index.js          </a:t>
            </a:r>
            <a:r>
              <a:rPr lang="en-US" altLang="zh-CN" sz="2400" dirty="0" smtClean="0"/>
              <a:t> # </a:t>
            </a:r>
            <a:r>
              <a:rPr lang="zh-CN" altLang="zh-CN" sz="2400" dirty="0"/>
              <a:t>我们组装模块并导出</a:t>
            </a:r>
            <a:r>
              <a:rPr lang="en-US" altLang="zh-CN" sz="2400" dirty="0"/>
              <a:t>store</a:t>
            </a:r>
            <a:r>
              <a:rPr lang="zh-CN" altLang="zh-CN" sz="2400" dirty="0"/>
              <a:t>的地方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├──</a:t>
            </a:r>
            <a:r>
              <a:rPr lang="en-US" altLang="zh-CN" sz="2400" dirty="0"/>
              <a:t> actions.js        # </a:t>
            </a:r>
            <a:r>
              <a:rPr lang="zh-CN" altLang="zh-CN" sz="2400" dirty="0"/>
              <a:t>根级别的</a:t>
            </a:r>
            <a:r>
              <a:rPr lang="en-US" altLang="zh-CN" sz="2400" dirty="0"/>
              <a:t>action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├──</a:t>
            </a:r>
            <a:r>
              <a:rPr lang="en-US" altLang="zh-CN" sz="2400" dirty="0"/>
              <a:t> mutations.js    </a:t>
            </a:r>
            <a:r>
              <a:rPr lang="en-US" altLang="zh-CN" sz="2400" dirty="0" smtClean="0"/>
              <a:t># </a:t>
            </a:r>
            <a:r>
              <a:rPr lang="zh-CN" altLang="zh-CN" sz="2400" dirty="0"/>
              <a:t>根级别的</a:t>
            </a:r>
            <a:r>
              <a:rPr lang="en-US" altLang="zh-CN" sz="2400" dirty="0"/>
              <a:t> mutation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└──</a:t>
            </a:r>
            <a:r>
              <a:rPr lang="en-US" altLang="zh-CN" sz="2400" dirty="0"/>
              <a:t> modules</a:t>
            </a:r>
            <a:endParaRPr lang="zh-CN" altLang="zh-CN" sz="2400" dirty="0"/>
          </a:p>
          <a:p>
            <a:r>
              <a:rPr lang="en-US" altLang="zh-CN" sz="2400" dirty="0"/>
              <a:t>        </a:t>
            </a:r>
            <a:r>
              <a:rPr lang="zh-CN" altLang="zh-CN" sz="2400" dirty="0"/>
              <a:t>├──</a:t>
            </a:r>
            <a:r>
              <a:rPr lang="en-US" altLang="zh-CN" sz="2400" dirty="0"/>
              <a:t> cart.js      </a:t>
            </a:r>
            <a:r>
              <a:rPr lang="en-US" altLang="zh-CN" sz="2400" dirty="0" smtClean="0"/>
              <a:t>    # </a:t>
            </a:r>
            <a:r>
              <a:rPr lang="zh-CN" altLang="zh-CN" sz="2400" dirty="0"/>
              <a:t>购物车模块</a:t>
            </a:r>
          </a:p>
          <a:p>
            <a:r>
              <a:rPr lang="en-US" altLang="zh-CN" sz="2400" dirty="0"/>
              <a:t>        </a:t>
            </a:r>
            <a:r>
              <a:rPr lang="zh-CN" altLang="zh-CN" sz="2400" dirty="0"/>
              <a:t>└──</a:t>
            </a:r>
            <a:r>
              <a:rPr lang="en-US" altLang="zh-CN" sz="2400" dirty="0"/>
              <a:t> </a:t>
            </a:r>
            <a:r>
              <a:rPr lang="en-US" altLang="zh-CN" sz="2400"/>
              <a:t>products.js  </a:t>
            </a:r>
            <a:r>
              <a:rPr lang="en-US" altLang="zh-CN" sz="2400" smtClean="0"/>
              <a:t># </a:t>
            </a:r>
            <a:r>
              <a:rPr lang="zh-CN" altLang="zh-CN" sz="2400" dirty="0"/>
              <a:t>产品模块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9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v-show</a:t>
            </a:r>
            <a:endParaRPr lang="en-US" altLang="zh-CN" sz="2000" dirty="0"/>
          </a:p>
          <a:p>
            <a:r>
              <a:rPr lang="en-US" altLang="zh-CN" sz="2000" dirty="0"/>
              <a:t>v-if</a:t>
            </a:r>
          </a:p>
          <a:p>
            <a:r>
              <a:rPr lang="en-US" altLang="zh-CN" sz="2000" dirty="0"/>
              <a:t>v-else</a:t>
            </a:r>
          </a:p>
          <a:p>
            <a:r>
              <a:rPr lang="en-US" altLang="zh-CN" sz="2000" dirty="0"/>
              <a:t>v-else-if</a:t>
            </a:r>
          </a:p>
          <a:p>
            <a:r>
              <a:rPr lang="en-US" altLang="zh-CN" sz="2000" dirty="0" smtClean="0"/>
              <a:t>v-for</a:t>
            </a:r>
          </a:p>
          <a:p>
            <a:r>
              <a:rPr lang="en-US" altLang="zh-CN" sz="2000" dirty="0" smtClean="0"/>
              <a:t>v-bind</a:t>
            </a:r>
          </a:p>
          <a:p>
            <a:r>
              <a:rPr lang="en-US" altLang="zh-CN" sz="2000" dirty="0" smtClean="0"/>
              <a:t>v-model</a:t>
            </a:r>
            <a:endParaRPr lang="en-US" altLang="zh-CN" sz="2000" dirty="0"/>
          </a:p>
          <a:p>
            <a:r>
              <a:rPr lang="en-US" altLang="zh-CN" sz="2000" dirty="0" smtClean="0"/>
              <a:t>v-on</a:t>
            </a:r>
            <a:endParaRPr lang="en-US" altLang="zh-CN" sz="2000" dirty="0"/>
          </a:p>
          <a:p>
            <a:r>
              <a:rPr lang="en-US" altLang="zh-CN" sz="2000" dirty="0" smtClean="0"/>
              <a:t>v-text</a:t>
            </a:r>
            <a:endParaRPr lang="en-US" altLang="zh-CN" sz="2000" dirty="0"/>
          </a:p>
          <a:p>
            <a:r>
              <a:rPr lang="en-US" altLang="zh-CN" sz="2000" dirty="0" smtClean="0"/>
              <a:t>v-html</a:t>
            </a:r>
          </a:p>
          <a:p>
            <a:r>
              <a:rPr lang="en-US" altLang="zh-CN" sz="2000" dirty="0" smtClean="0"/>
              <a:t>v-once</a:t>
            </a:r>
            <a:endParaRPr lang="en-US" altLang="zh-CN" sz="2000" dirty="0"/>
          </a:p>
          <a:p>
            <a:r>
              <a:rPr lang="en-US" altLang="zh-CN" sz="2000" dirty="0" smtClean="0"/>
              <a:t>v-pre</a:t>
            </a:r>
            <a:endParaRPr lang="en-US" altLang="zh-CN" sz="2000" dirty="0"/>
          </a:p>
          <a:p>
            <a:r>
              <a:rPr lang="en-US" altLang="zh-CN" sz="2000" dirty="0"/>
              <a:t>v-cloak</a:t>
            </a:r>
          </a:p>
          <a:p>
            <a:r>
              <a:rPr lang="en-US" altLang="zh-CN" sz="2000" dirty="0" smtClean="0"/>
              <a:t>v-slot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40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v-show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v-show</a:t>
            </a:r>
            <a:r>
              <a:rPr lang="zh-CN" altLang="zh-CN" dirty="0"/>
              <a:t>指令根据表达式的值的真假，来显示或隐藏</a:t>
            </a:r>
            <a:r>
              <a:rPr lang="en-US" altLang="zh-CN" dirty="0"/>
              <a:t>HTML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如果需要</a:t>
            </a:r>
            <a:r>
              <a:rPr lang="zh-CN" altLang="zh-CN" dirty="0" smtClean="0"/>
              <a:t>切换</a:t>
            </a:r>
            <a:r>
              <a:rPr lang="zh-CN" altLang="zh-CN" dirty="0"/>
              <a:t>显示与隐藏</a:t>
            </a:r>
            <a:r>
              <a:rPr lang="zh-CN" altLang="zh-CN" dirty="0" smtClean="0"/>
              <a:t>的多</a:t>
            </a:r>
            <a:r>
              <a:rPr lang="zh-CN" altLang="zh-CN" dirty="0"/>
              <a:t>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，可以使用</a:t>
            </a:r>
            <a:r>
              <a:rPr lang="en-US" altLang="zh-CN" dirty="0"/>
              <a:t>&lt;template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元素来包裹这些元素，然后在</a:t>
            </a:r>
            <a:r>
              <a:rPr lang="en-US" altLang="zh-CN" dirty="0"/>
              <a:t>&lt;template&gt;</a:t>
            </a:r>
            <a:r>
              <a:rPr lang="zh-CN" altLang="en-US" dirty="0" smtClean="0"/>
              <a:t>元素上使用</a:t>
            </a:r>
            <a:r>
              <a:rPr lang="en-US" altLang="zh-CN" dirty="0"/>
              <a:t>v-show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</TotalTime>
  <Words>5411</Words>
  <Application>Microsoft Office PowerPoint</Application>
  <PresentationFormat>全屏显示(4:3)</PresentationFormat>
  <Paragraphs>437</Paragraphs>
  <Slides>73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黑体</vt:lpstr>
      <vt:lpstr>宋体</vt:lpstr>
      <vt:lpstr>微软雅黑</vt:lpstr>
      <vt:lpstr>Arial</vt:lpstr>
      <vt:lpstr>Calibri</vt:lpstr>
      <vt:lpstr>Times New Roman</vt:lpstr>
      <vt:lpstr>默认设计模板</vt:lpstr>
      <vt:lpstr>Vue.js</vt:lpstr>
      <vt:lpstr>内容</vt:lpstr>
      <vt:lpstr>Vue.js是什么？</vt:lpstr>
      <vt:lpstr>安装Vue.js</vt:lpstr>
      <vt:lpstr>初识Vue</vt:lpstr>
      <vt:lpstr>数据双向绑定</vt:lpstr>
      <vt:lpstr>指令</vt:lpstr>
      <vt:lpstr>内置指令</vt:lpstr>
      <vt:lpstr>v-show</vt:lpstr>
      <vt:lpstr>v-if/v-else-if/v-else</vt:lpstr>
      <vt:lpstr>v-for</vt:lpstr>
      <vt:lpstr>数组更新检测</vt:lpstr>
      <vt:lpstr>v-for与key属性</vt:lpstr>
      <vt:lpstr>v-for与v-if一同使用</vt:lpstr>
      <vt:lpstr>v-bind</vt:lpstr>
      <vt:lpstr>v-model</vt:lpstr>
      <vt:lpstr>v-on</vt:lpstr>
      <vt:lpstr>v-on指令的事件修饰符</vt:lpstr>
      <vt:lpstr>v-on指令的按键修饰符</vt:lpstr>
      <vt:lpstr>PowerPoint 演示文稿</vt:lpstr>
      <vt:lpstr>v-text和v-html</vt:lpstr>
      <vt:lpstr>v-once</vt:lpstr>
      <vt:lpstr>v-pre</vt:lpstr>
      <vt:lpstr>v-cloak</vt:lpstr>
      <vt:lpstr>自定义指令</vt:lpstr>
      <vt:lpstr>钩子函数</vt:lpstr>
      <vt:lpstr>钩子函数的参数</vt:lpstr>
      <vt:lpstr>动态指令参数</vt:lpstr>
      <vt:lpstr>实例</vt:lpstr>
      <vt:lpstr>计算属性</vt:lpstr>
      <vt:lpstr>实例</vt:lpstr>
      <vt:lpstr>监听器</vt:lpstr>
      <vt:lpstr>class与style绑定</vt:lpstr>
      <vt:lpstr>实例</vt:lpstr>
      <vt:lpstr>表单输入绑定</vt:lpstr>
      <vt:lpstr>过滤器</vt:lpstr>
      <vt:lpstr>组件</vt:lpstr>
      <vt:lpstr>使用Prop向子组件传递数据</vt:lpstr>
      <vt:lpstr>Prop验证</vt:lpstr>
      <vt:lpstr>Prop验证</vt:lpstr>
      <vt:lpstr>Prop验证</vt:lpstr>
      <vt:lpstr>监听子组件事件</vt:lpstr>
      <vt:lpstr>自定义组件的v-model</vt:lpstr>
      <vt:lpstr>实例</vt:lpstr>
      <vt:lpstr>使用插槽（slot）分发内容</vt:lpstr>
      <vt:lpstr>动态组件</vt:lpstr>
      <vt:lpstr>组件的生命周期</vt:lpstr>
      <vt:lpstr>混入</vt:lpstr>
      <vt:lpstr>全局混入</vt:lpstr>
      <vt:lpstr>组件通信的其他方式</vt:lpstr>
      <vt:lpstr>异步更新队列</vt:lpstr>
      <vt:lpstr>Vue CLI</vt:lpstr>
      <vt:lpstr>使用Vue Router开发单页应用</vt:lpstr>
      <vt:lpstr>动态路由匹配</vt:lpstr>
      <vt:lpstr>查询参数</vt:lpstr>
      <vt:lpstr>嵌套路由</vt:lpstr>
      <vt:lpstr>命名路由</vt:lpstr>
      <vt:lpstr>命名视图</vt:lpstr>
      <vt:lpstr>编程式导航</vt:lpstr>
      <vt:lpstr>编程式导航</vt:lpstr>
      <vt:lpstr>HTML5 history模式</vt:lpstr>
      <vt:lpstr>导航守卫</vt:lpstr>
      <vt:lpstr>延迟加载路由</vt:lpstr>
      <vt:lpstr>与服务端通信—axios</vt:lpstr>
      <vt:lpstr>状态管理—Vuex</vt:lpstr>
      <vt:lpstr>基本用法</vt:lpstr>
      <vt:lpstr>mutation</vt:lpstr>
      <vt:lpstr>mapState</vt:lpstr>
      <vt:lpstr>getter</vt:lpstr>
      <vt:lpstr>action</vt:lpstr>
      <vt:lpstr>模块</vt:lpstr>
      <vt:lpstr>命名空间</vt:lpstr>
      <vt:lpstr>模块的组织结构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zutao</dc:creator>
  <cp:lastModifiedBy>sun xin</cp:lastModifiedBy>
  <cp:revision>260</cp:revision>
  <cp:lastPrinted>1601-01-01T00:00:00Z</cp:lastPrinted>
  <dcterms:created xsi:type="dcterms:W3CDTF">2011-05-04T06:56:31Z</dcterms:created>
  <dcterms:modified xsi:type="dcterms:W3CDTF">2019-12-05T11:02:30Z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