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0" r:id="rId3"/>
    <p:sldId id="261" r:id="rId4"/>
    <p:sldId id="257" r:id="rId5"/>
    <p:sldId id="266" r:id="rId6"/>
    <p:sldId id="267" r:id="rId7"/>
    <p:sldId id="269" r:id="rId8"/>
    <p:sldId id="268" r:id="rId9"/>
    <p:sldId id="270" r:id="rId10"/>
    <p:sldId id="304" r:id="rId11"/>
    <p:sldId id="271" r:id="rId12"/>
    <p:sldId id="272" r:id="rId13"/>
    <p:sldId id="281" r:id="rId14"/>
    <p:sldId id="282" r:id="rId15"/>
    <p:sldId id="291" r:id="rId16"/>
    <p:sldId id="292" r:id="rId17"/>
    <p:sldId id="305" r:id="rId18"/>
    <p:sldId id="273" r:id="rId19"/>
    <p:sldId id="286" r:id="rId20"/>
    <p:sldId id="276" r:id="rId21"/>
    <p:sldId id="277" r:id="rId22"/>
    <p:sldId id="278" r:id="rId23"/>
    <p:sldId id="283" r:id="rId24"/>
    <p:sldId id="284"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F03507-19EC-4935-8B75-A3CA9360A6D8}"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03507-19EC-4935-8B75-A3CA9360A6D8}"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03507-19EC-4935-8B75-A3CA9360A6D8}"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03507-19EC-4935-8B75-A3CA9360A6D8}"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03507-19EC-4935-8B75-A3CA9360A6D8}"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F03507-19EC-4935-8B75-A3CA9360A6D8}"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F03507-19EC-4935-8B75-A3CA9360A6D8}"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F03507-19EC-4935-8B75-A3CA9360A6D8}"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03507-19EC-4935-8B75-A3CA9360A6D8}"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03507-19EC-4935-8B75-A3CA9360A6D8}"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03507-19EC-4935-8B75-A3CA9360A6D8}"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DCB1F-A998-469F-BAFA-23B12CB345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03507-19EC-4935-8B75-A3CA9360A6D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DCB1F-A998-469F-BAFA-23B12CB345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24" y="1077190"/>
            <a:ext cx="8229600" cy="1285884"/>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ATTENDANCE USING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FACIAL RECOGNITION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6050" y="3929066"/>
            <a:ext cx="6357950" cy="2714644"/>
          </a:xfrm>
        </p:spPr>
        <p:txBody>
          <a:bodyPr/>
          <a:lstStyle/>
          <a:p>
            <a:r>
              <a:rPr lang="en-IN" dirty="0">
                <a:solidFill>
                  <a:srgbClr val="002060"/>
                </a:solidFill>
                <a:latin typeface="Times New Roman" panose="02020603050405020304" pitchFamily="18" charset="0"/>
                <a:cs typeface="Times New Roman" panose="02020603050405020304" pitchFamily="18" charset="0"/>
              </a:rPr>
              <a:t>PRESENTATION BY:</a:t>
            </a:r>
          </a:p>
          <a:p>
            <a:r>
              <a:rPr lang="en-IN" dirty="0">
                <a:solidFill>
                  <a:srgbClr val="002060"/>
                </a:solidFill>
                <a:latin typeface="Times New Roman" panose="02020603050405020304" pitchFamily="18" charset="0"/>
                <a:cs typeface="Times New Roman" panose="02020603050405020304" pitchFamily="18" charset="0"/>
              </a:rPr>
              <a:t>                               S.GOWTHAM</a:t>
            </a:r>
          </a:p>
          <a:p>
            <a:r>
              <a:rPr lang="en-IN" dirty="0">
                <a:solidFill>
                  <a:srgbClr val="002060"/>
                </a:solidFill>
                <a:latin typeface="Times New Roman" panose="02020603050405020304" pitchFamily="18" charset="0"/>
                <a:cs typeface="Times New Roman" panose="02020603050405020304" pitchFamily="18" charset="0"/>
              </a:rPr>
              <a:t>                         T.SHARAN</a:t>
            </a:r>
          </a:p>
          <a:p>
            <a:r>
              <a:rPr lang="en-IN" dirty="0">
                <a:solidFill>
                  <a:srgbClr val="002060"/>
                </a:solidFill>
                <a:latin typeface="Times New Roman" panose="02020603050405020304" pitchFamily="18" charset="0"/>
                <a:cs typeface="Times New Roman" panose="02020603050405020304" pitchFamily="18" charset="0"/>
              </a:rPr>
              <a:t>                            M.VIGNESH</a:t>
            </a:r>
          </a:p>
        </p:txBody>
      </p:sp>
      <p:pic>
        <p:nvPicPr>
          <p:cNvPr id="5" name="Picture 4" descr="vaigai.png"/>
          <p:cNvPicPr>
            <a:picLocks noChangeAspect="1"/>
          </p:cNvPicPr>
          <p:nvPr/>
        </p:nvPicPr>
        <p:blipFill>
          <a:blip r:embed="rId2"/>
          <a:stretch>
            <a:fillRect/>
          </a:stretch>
        </p:blipFill>
        <p:spPr>
          <a:xfrm>
            <a:off x="0" y="-24"/>
            <a:ext cx="9144000" cy="1357298"/>
          </a:xfrm>
          <a:prstGeom prst="rect">
            <a:avLst/>
          </a:prstGeom>
        </p:spPr>
      </p:pic>
      <p:sp>
        <p:nvSpPr>
          <p:cNvPr id="6" name="TextBox 5"/>
          <p:cNvSpPr txBox="1"/>
          <p:nvPr/>
        </p:nvSpPr>
        <p:spPr>
          <a:xfrm>
            <a:off x="285720" y="4000504"/>
            <a:ext cx="4143404" cy="1077218"/>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GUIDE NAME:</a:t>
            </a:r>
          </a:p>
          <a:p>
            <a:r>
              <a:rPr lang="en-US" sz="3200" dirty="0">
                <a:solidFill>
                  <a:srgbClr val="002060"/>
                </a:solidFill>
                <a:latin typeface="Times New Roman" panose="02020603050405020304" pitchFamily="18" charset="0"/>
                <a:cs typeface="Times New Roman" panose="02020603050405020304" pitchFamily="18" charset="0"/>
              </a:rPr>
              <a:t>KAVERI AP/CSE</a:t>
            </a:r>
            <a:endParaRPr lang="en-IN" sz="3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REQUIREMENTS:</a:t>
            </a:r>
            <a:endParaRPr lang="en-US" b="1" dirty="0"/>
          </a:p>
        </p:txBody>
      </p:sp>
      <p:sp>
        <p:nvSpPr>
          <p:cNvPr id="3" name="Content Placeholder 2"/>
          <p:cNvSpPr>
            <a:spLocks noGrp="1"/>
          </p:cNvSpPr>
          <p:nvPr>
            <p:ph idx="1"/>
          </p:nvPr>
        </p:nvSpPr>
        <p:spPr>
          <a:xfrm>
            <a:off x="440432" y="1916832"/>
            <a:ext cx="8229600" cy="4525963"/>
          </a:xfrm>
        </p:spPr>
        <p:txBody>
          <a:bodyPr>
            <a:normAutofit/>
          </a:bodyPr>
          <a:lstStyle/>
          <a:p>
            <a:pPr marL="347472" indent="-347472" algn="l" rtl="0" eaLnBrk="1" latinLnBrk="0" hangingPunct="1">
              <a:spcBef>
                <a:spcPts val="672"/>
              </a:spcBef>
              <a:spcAft>
                <a:spcPts val="0"/>
              </a:spcAft>
              <a:buClrTx/>
              <a:buSzPts val="2800"/>
              <a:buFont typeface="Arial" panose="020B0604020202020204" pitchFamily="34" charset="0"/>
              <a:buChar char="•"/>
            </a:pPr>
            <a:r>
              <a:rPr lang="en-IN" sz="2800" b="0" i="0" kern="1200" dirty="0">
                <a:solidFill>
                  <a:srgbClr val="212529"/>
                </a:solidFill>
                <a:effectLst/>
                <a:latin typeface="Inter"/>
                <a:ea typeface="+mn-ea"/>
                <a:cs typeface="+mn-cs"/>
              </a:rPr>
              <a:t>Microsoft Windows XP with service pack 2/ Windows 7 with service pack 2</a:t>
            </a:r>
          </a:p>
          <a:p>
            <a:pPr marL="347472" indent="-347472">
              <a:spcBef>
                <a:spcPts val="672"/>
              </a:spcBef>
              <a:buSzPts val="2800"/>
            </a:pPr>
            <a:r>
              <a:rPr lang="en-IN" sz="2800" b="0" i="0" kern="1200" dirty="0">
                <a:solidFill>
                  <a:srgbClr val="212529"/>
                </a:solidFill>
                <a:effectLst/>
                <a:latin typeface="Inter"/>
                <a:ea typeface="+mn-ea"/>
                <a:cs typeface="+mn-cs"/>
              </a:rPr>
              <a:t>SQL Server 2008 R2</a:t>
            </a:r>
            <a:endParaRPr lang="en-IN" sz="4400" dirty="0">
              <a:effectLst/>
            </a:endParaRPr>
          </a:p>
          <a:p>
            <a:pPr marL="347472" indent="-347472" algn="l" rtl="0" eaLnBrk="1" latinLnBrk="0" hangingPunct="1">
              <a:spcBef>
                <a:spcPts val="672"/>
              </a:spcBef>
              <a:spcAft>
                <a:spcPts val="0"/>
              </a:spcAft>
              <a:buClrTx/>
              <a:buSzPts val="2800"/>
              <a:buFont typeface="Arial" panose="020B0604020202020204" pitchFamily="34" charset="0"/>
              <a:buChar char="•"/>
            </a:pPr>
            <a:r>
              <a:rPr lang="en-IN" sz="2800" b="0" i="0" kern="1200" dirty="0">
                <a:solidFill>
                  <a:srgbClr val="212529"/>
                </a:solidFill>
                <a:effectLst/>
                <a:latin typeface="Inter"/>
                <a:ea typeface="+mn-ea"/>
                <a:cs typeface="+mn-cs"/>
              </a:rPr>
              <a:t>Image/Video Processing Libraries</a:t>
            </a:r>
          </a:p>
          <a:p>
            <a:pPr marL="347472" indent="-347472" algn="l" rtl="0" eaLnBrk="1" latinLnBrk="0" hangingPunct="1">
              <a:spcBef>
                <a:spcPts val="672"/>
              </a:spcBef>
              <a:spcAft>
                <a:spcPts val="0"/>
              </a:spcAft>
              <a:buClrTx/>
              <a:buSzPts val="2800"/>
              <a:buFont typeface="Arial" panose="020B0604020202020204" pitchFamily="34" charset="0"/>
              <a:buChar char="•"/>
            </a:pPr>
            <a:r>
              <a:rPr lang="en-IN" sz="2800" b="0" i="0" kern="1200" dirty="0">
                <a:solidFill>
                  <a:srgbClr val="212529"/>
                </a:solidFill>
                <a:effectLst/>
                <a:latin typeface="Inter"/>
                <a:ea typeface="+mn-ea"/>
                <a:cs typeface="+mn-cs"/>
              </a:rPr>
              <a:t>Network Connectivity</a:t>
            </a:r>
          </a:p>
          <a:p>
            <a:pPr marL="347472" indent="-347472" algn="l" rtl="0" eaLnBrk="1" latinLnBrk="0" hangingPunct="1">
              <a:spcBef>
                <a:spcPts val="672"/>
              </a:spcBef>
              <a:spcAft>
                <a:spcPts val="0"/>
              </a:spcAft>
              <a:buClrTx/>
              <a:buSzPts val="2800"/>
              <a:buFont typeface="Arial" panose="020B0604020202020204" pitchFamily="34" charset="0"/>
              <a:buChar char="•"/>
            </a:pPr>
            <a:r>
              <a:rPr lang="en-IN" sz="2800" b="0" i="0" kern="1200" dirty="0">
                <a:solidFill>
                  <a:srgbClr val="212529"/>
                </a:solidFill>
                <a:effectLst/>
                <a:latin typeface="Inter"/>
                <a:ea typeface="+mn-ea"/>
                <a:cs typeface="+mn-cs"/>
              </a:rPr>
              <a:t>Database Management System</a:t>
            </a:r>
          </a:p>
          <a:p>
            <a:pPr marL="347472" indent="-347472" algn="l" rtl="0" eaLnBrk="1" latinLnBrk="0" hangingPunct="1">
              <a:spcBef>
                <a:spcPts val="672"/>
              </a:spcBef>
              <a:spcAft>
                <a:spcPts val="0"/>
              </a:spcAft>
              <a:buClrTx/>
              <a:buSzPts val="2800"/>
              <a:buFont typeface="Arial" panose="020B0604020202020204" pitchFamily="34" charset="0"/>
              <a:buChar char="•"/>
            </a:pPr>
            <a:endParaRPr lang="en-IN" sz="2800" dirty="0">
              <a:effectLst/>
            </a:endParaRPr>
          </a:p>
          <a:p>
            <a:pPr algn="l">
              <a:buFont typeface="Arial" panose="020B0604020202020204" pitchFamily="34" charset="0"/>
              <a:buChar char="•"/>
            </a:pPr>
            <a:endParaRPr lang="en-IN" sz="4400" b="0" i="0" dirty="0">
              <a:solidFill>
                <a:srgbClr val="212529"/>
              </a:solidFill>
              <a:effectLst/>
              <a:latin typeface="Inter"/>
            </a:endParaRPr>
          </a:p>
        </p:txBody>
      </p:sp>
    </p:spTree>
    <p:extLst>
      <p:ext uri="{BB962C8B-B14F-4D97-AF65-F5344CB8AC3E}">
        <p14:creationId xmlns:p14="http://schemas.microsoft.com/office/powerpoint/2010/main" val="3220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 END:</a:t>
            </a:r>
            <a:endParaRPr lang="en-US" dirty="0"/>
          </a:p>
        </p:txBody>
      </p:sp>
      <p:sp>
        <p:nvSpPr>
          <p:cNvPr id="3" name="Content Placeholder 2"/>
          <p:cNvSpPr>
            <a:spLocks noGrp="1"/>
          </p:cNvSpPr>
          <p:nvPr>
            <p:ph idx="1"/>
          </p:nvPr>
        </p:nvSpPr>
        <p:spPr/>
        <p:txBody>
          <a:bodyPr>
            <a:normAutofit/>
          </a:bodyPr>
          <a:lstStyle/>
          <a:p>
            <a:r>
              <a:rPr lang="en-US" sz="2400" dirty="0"/>
              <a:t>The front end is the user-facing part of a software application that allows users to interact with the system through a graphical interface.</a:t>
            </a:r>
          </a:p>
          <a:p>
            <a:r>
              <a:rPr lang="en-US" sz="2400" dirty="0"/>
              <a:t>I used </a:t>
            </a:r>
            <a:r>
              <a:rPr lang="en-US" sz="2400" b="1" dirty="0"/>
              <a:t>PYTHON </a:t>
            </a:r>
            <a:r>
              <a:rPr lang="en-US" sz="2400" dirty="0"/>
              <a:t>as a front-end </a:t>
            </a:r>
            <a:r>
              <a:rPr lang="en-US" sz="2400" dirty="0" err="1"/>
              <a:t>because,Python</a:t>
            </a:r>
            <a:r>
              <a:rPr lang="en-US" sz="2400" dirty="0"/>
              <a:t> can be used to create user-friendly interfaces for web or desktop applications.</a:t>
            </a:r>
          </a:p>
          <a:p>
            <a:r>
              <a:rPr lang="en-IN" sz="2400" dirty="0"/>
              <a:t>To design these things ,I used </a:t>
            </a:r>
            <a:r>
              <a:rPr lang="en-US" sz="2400" dirty="0"/>
              <a:t>OpenCV it is a popular computer vision library that includes face detection and recognition capabilities. You can use OpenCV in combination with Flask to capture images, detect faces, and perform facial recognition tasks.</a:t>
            </a:r>
            <a:r>
              <a:rPr lang="en-IN" sz="2400" dirty="0"/>
              <a:t> </a:t>
            </a:r>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 END:</a:t>
            </a:r>
            <a:endParaRPr lang="en-US" dirty="0"/>
          </a:p>
        </p:txBody>
      </p:sp>
      <p:sp>
        <p:nvSpPr>
          <p:cNvPr id="3" name="Content Placeholder 2"/>
          <p:cNvSpPr>
            <a:spLocks noGrp="1"/>
          </p:cNvSpPr>
          <p:nvPr>
            <p:ph idx="1"/>
          </p:nvPr>
        </p:nvSpPr>
        <p:spPr/>
        <p:txBody>
          <a:bodyPr>
            <a:normAutofit/>
          </a:bodyPr>
          <a:lstStyle/>
          <a:p>
            <a:r>
              <a:rPr lang="en-US" sz="2400" dirty="0"/>
              <a:t>The back end refers to parts of a computer application or a program's code that allow it to operate and that cannot be accessed by a user.</a:t>
            </a:r>
          </a:p>
          <a:p>
            <a:r>
              <a:rPr lang="en-US" sz="2400" dirty="0"/>
              <a:t>CSV can be used as a simple and lightweight option for storing attendance data in the back end of an attendance system using facial recognition. </a:t>
            </a:r>
          </a:p>
          <a:p>
            <a:r>
              <a:rPr lang="en-US" sz="2400" dirty="0"/>
              <a:t>Each row in the CSV file can represent an attendance entry, containing information such as name, timestamp.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a:t>ARCHITECTURE</a:t>
            </a:r>
          </a:p>
        </p:txBody>
      </p:sp>
      <p:pic>
        <p:nvPicPr>
          <p:cNvPr id="1026" name="Picture 2" descr="Smart Attendance Management System Based on Face Recognition Using CNN |  Semantic Scholar">
            <a:extLst>
              <a:ext uri="{FF2B5EF4-FFF2-40B4-BE49-F238E27FC236}">
                <a16:creationId xmlns:a16="http://schemas.microsoft.com/office/drawing/2014/main" id="{CD45C1FD-FFF5-938E-99CF-9F542F527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68760"/>
            <a:ext cx="5467350" cy="499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SEQUENCE DIAGRAM</a:t>
            </a:r>
            <a:endParaRPr lang="en-US" b="1" dirty="0"/>
          </a:p>
        </p:txBody>
      </p:sp>
      <p:pic>
        <p:nvPicPr>
          <p:cNvPr id="6" name="Picture 5">
            <a:extLst>
              <a:ext uri="{FF2B5EF4-FFF2-40B4-BE49-F238E27FC236}">
                <a16:creationId xmlns:a16="http://schemas.microsoft.com/office/drawing/2014/main" id="{06411E8A-B13F-0AC5-93DF-ECC437AC80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4" y="1340768"/>
            <a:ext cx="9144000" cy="5016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CD03-3624-9618-15E6-A8794DD09FAD}"/>
              </a:ext>
            </a:extLst>
          </p:cNvPr>
          <p:cNvSpPr>
            <a:spLocks noGrp="1"/>
          </p:cNvSpPr>
          <p:nvPr>
            <p:ph type="title"/>
          </p:nvPr>
        </p:nvSpPr>
        <p:spPr/>
        <p:txBody>
          <a:bodyPr/>
          <a:lstStyle/>
          <a:p>
            <a:r>
              <a:rPr lang="en-IN" b="1" dirty="0"/>
              <a:t>IMPLEMENTATION:</a:t>
            </a:r>
          </a:p>
        </p:txBody>
      </p:sp>
      <p:sp>
        <p:nvSpPr>
          <p:cNvPr id="3" name="Content Placeholder 2">
            <a:extLst>
              <a:ext uri="{FF2B5EF4-FFF2-40B4-BE49-F238E27FC236}">
                <a16:creationId xmlns:a16="http://schemas.microsoft.com/office/drawing/2014/main" id="{A46DEA11-081D-133D-5968-F04232FF45D5}"/>
              </a:ext>
            </a:extLst>
          </p:cNvPr>
          <p:cNvSpPr>
            <a:spLocks noGrp="1"/>
          </p:cNvSpPr>
          <p:nvPr>
            <p:ph idx="1"/>
          </p:nvPr>
        </p:nvSpPr>
        <p:spPr/>
        <p:txBody>
          <a:bodyPr>
            <a:normAutofit lnSpcReduction="10000"/>
          </a:bodyPr>
          <a:lstStyle/>
          <a:p>
            <a:r>
              <a:rPr lang="en-US" sz="2400" dirty="0"/>
              <a:t> The Facial recognition Attendance system is implemented involves several steps:</a:t>
            </a:r>
          </a:p>
          <a:p>
            <a:pPr marL="0" indent="0">
              <a:buNone/>
            </a:pPr>
            <a:endParaRPr lang="en-US" sz="2400" dirty="0"/>
          </a:p>
          <a:p>
            <a:r>
              <a:rPr lang="en-US" sz="2000" b="1" dirty="0"/>
              <a:t>Data Collection and Enrollment:</a:t>
            </a:r>
          </a:p>
          <a:p>
            <a:pPr marL="0" indent="0">
              <a:buNone/>
            </a:pPr>
            <a:r>
              <a:rPr lang="en-US" sz="2000" dirty="0"/>
              <a:t>                                                     Capture facial images or video footage of individuals who will be enrolled in the system.</a:t>
            </a:r>
          </a:p>
          <a:p>
            <a:pPr marL="0" indent="0">
              <a:buNone/>
            </a:pPr>
            <a:r>
              <a:rPr lang="en-US" sz="2000" dirty="0"/>
              <a:t>                                                     Store the templates along with relevant information such as user ID and name.</a:t>
            </a:r>
          </a:p>
          <a:p>
            <a:r>
              <a:rPr lang="en-US" sz="2000" b="1" dirty="0"/>
              <a:t>Real-Time Face Detection:</a:t>
            </a:r>
          </a:p>
          <a:p>
            <a:pPr marL="0" indent="0">
              <a:buNone/>
            </a:pPr>
            <a:r>
              <a:rPr lang="en-US" sz="2000" dirty="0"/>
              <a:t>                                                     Continuously capture images or video frames from a camera feed.</a:t>
            </a:r>
          </a:p>
          <a:p>
            <a:pPr marL="0" indent="0" algn="just">
              <a:buNone/>
            </a:pPr>
            <a:r>
              <a:rPr lang="en-US" sz="2000" dirty="0"/>
              <a:t>                                                     Apply face detection algorithms to locate faces within the captured images or frames</a:t>
            </a:r>
            <a:endParaRPr lang="en-IN" sz="2400" dirty="0"/>
          </a:p>
        </p:txBody>
      </p:sp>
    </p:spTree>
    <p:extLst>
      <p:ext uri="{BB962C8B-B14F-4D97-AF65-F5344CB8AC3E}">
        <p14:creationId xmlns:p14="http://schemas.microsoft.com/office/powerpoint/2010/main" val="406078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D9F42-5D0F-58E0-96C4-B99ECB559541}"/>
              </a:ext>
            </a:extLst>
          </p:cNvPr>
          <p:cNvSpPr>
            <a:spLocks noGrp="1"/>
          </p:cNvSpPr>
          <p:nvPr>
            <p:ph idx="1"/>
          </p:nvPr>
        </p:nvSpPr>
        <p:spPr>
          <a:xfrm>
            <a:off x="755576" y="764704"/>
            <a:ext cx="8196943" cy="5832648"/>
          </a:xfrm>
        </p:spPr>
        <p:txBody>
          <a:bodyPr>
            <a:noAutofit/>
          </a:bodyPr>
          <a:lstStyle/>
          <a:p>
            <a:pPr marL="0" indent="0">
              <a:buNone/>
            </a:pPr>
            <a:r>
              <a:rPr lang="en-US" sz="2200" dirty="0"/>
              <a:t> </a:t>
            </a:r>
          </a:p>
        </p:txBody>
      </p:sp>
      <p:sp>
        <p:nvSpPr>
          <p:cNvPr id="2" name="Content Placeholder 2">
            <a:extLst>
              <a:ext uri="{FF2B5EF4-FFF2-40B4-BE49-F238E27FC236}">
                <a16:creationId xmlns:a16="http://schemas.microsoft.com/office/drawing/2014/main" id="{7CBB61D1-0E65-2870-A3E9-1A8230022ECF}"/>
              </a:ext>
            </a:extLst>
          </p:cNvPr>
          <p:cNvSpPr txBox="1">
            <a:spLocks/>
          </p:cNvSpPr>
          <p:nvPr/>
        </p:nvSpPr>
        <p:spPr>
          <a:xfrm>
            <a:off x="457200" y="293516"/>
            <a:ext cx="8229600" cy="5832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r>
              <a:rPr lang="en-US" sz="2000" b="1" dirty="0"/>
              <a:t>Face Recognition:</a:t>
            </a:r>
          </a:p>
          <a:p>
            <a:pPr marL="0" indent="0">
              <a:buNone/>
            </a:pPr>
            <a:r>
              <a:rPr lang="en-US" sz="2000" dirty="0"/>
              <a:t>                                    Perform face recognition on the detected faces using the enrolled templates.</a:t>
            </a:r>
          </a:p>
          <a:p>
            <a:pPr marL="0" indent="0">
              <a:buNone/>
            </a:pPr>
            <a:r>
              <a:rPr lang="en-US" sz="2000" dirty="0"/>
              <a:t>                                    Compare the captured face with the enrolled templates to determine if there is a match.</a:t>
            </a:r>
          </a:p>
          <a:p>
            <a:pPr marL="0" indent="0">
              <a:buNone/>
            </a:pPr>
            <a:r>
              <a:rPr lang="en-US" sz="2000" dirty="0"/>
              <a:t>                                    Assign an identity to the recognized face based on the matched template.</a:t>
            </a:r>
          </a:p>
          <a:p>
            <a:pPr marL="0" indent="0">
              <a:buNone/>
            </a:pPr>
            <a:r>
              <a:rPr lang="en-US" sz="2000" dirty="0"/>
              <a:t>                                     Face recognition process can be divided into three steps prepare training data, train face recognizer, prediction. Here training data will be the images present in the dataset.</a:t>
            </a:r>
          </a:p>
          <a:p>
            <a:pPr marL="0" indent="0">
              <a:buNone/>
            </a:pPr>
            <a:r>
              <a:rPr lang="en-US" sz="2000" dirty="0"/>
              <a:t>                                      During Face recognition process histogram of the face to be recognized is calculated and then compared with the already computed histograms and returns the best matched label associated with the student</a:t>
            </a:r>
          </a:p>
        </p:txBody>
      </p:sp>
    </p:spTree>
    <p:extLst>
      <p:ext uri="{BB962C8B-B14F-4D97-AF65-F5344CB8AC3E}">
        <p14:creationId xmlns:p14="http://schemas.microsoft.com/office/powerpoint/2010/main" val="300231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D9F42-5D0F-58E0-96C4-B99ECB559541}"/>
              </a:ext>
            </a:extLst>
          </p:cNvPr>
          <p:cNvSpPr>
            <a:spLocks noGrp="1"/>
          </p:cNvSpPr>
          <p:nvPr>
            <p:ph idx="1"/>
          </p:nvPr>
        </p:nvSpPr>
        <p:spPr>
          <a:xfrm>
            <a:off x="755576" y="764704"/>
            <a:ext cx="8196943" cy="5832648"/>
          </a:xfrm>
        </p:spPr>
        <p:txBody>
          <a:bodyPr>
            <a:noAutofit/>
          </a:bodyPr>
          <a:lstStyle/>
          <a:p>
            <a:pPr marL="0" indent="0">
              <a:buNone/>
            </a:pPr>
            <a:r>
              <a:rPr lang="en-US" sz="2200" dirty="0"/>
              <a:t> </a:t>
            </a:r>
          </a:p>
        </p:txBody>
      </p:sp>
      <p:sp>
        <p:nvSpPr>
          <p:cNvPr id="2" name="Content Placeholder 2">
            <a:extLst>
              <a:ext uri="{FF2B5EF4-FFF2-40B4-BE49-F238E27FC236}">
                <a16:creationId xmlns:a16="http://schemas.microsoft.com/office/drawing/2014/main" id="{7CBB61D1-0E65-2870-A3E9-1A8230022ECF}"/>
              </a:ext>
            </a:extLst>
          </p:cNvPr>
          <p:cNvSpPr txBox="1">
            <a:spLocks/>
          </p:cNvSpPr>
          <p:nvPr/>
        </p:nvSpPr>
        <p:spPr>
          <a:xfrm>
            <a:off x="457200" y="293516"/>
            <a:ext cx="8229600" cy="5832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r>
              <a:rPr lang="en-US" sz="2000" b="1" dirty="0"/>
              <a:t>Attendance </a:t>
            </a:r>
            <a:r>
              <a:rPr lang="en-US" sz="2000" b="1" dirty="0" err="1"/>
              <a:t>Updation</a:t>
            </a:r>
            <a:r>
              <a:rPr lang="en-US" sz="2000" b="1" dirty="0"/>
              <a:t>:</a:t>
            </a:r>
          </a:p>
          <a:p>
            <a:pPr marL="0" indent="0">
              <a:buNone/>
            </a:pPr>
            <a:r>
              <a:rPr lang="en-US" sz="2000" dirty="0"/>
              <a:t>                                    Record the attendance details of recognized individuals, name, and timestamp.</a:t>
            </a:r>
          </a:p>
          <a:p>
            <a:pPr marL="0" indent="0">
              <a:buNone/>
            </a:pPr>
            <a:r>
              <a:rPr lang="en-US" sz="2000" dirty="0"/>
              <a:t>                                   After face recognition process, the recognized faces will be marked as present in the excel sheet and the rest will be marked as absent and the list of absentees will be mailed to the respective faculties. </a:t>
            </a:r>
          </a:p>
          <a:p>
            <a:pPr marL="0" indent="0">
              <a:buNone/>
            </a:pPr>
            <a:r>
              <a:rPr lang="en-US" sz="2000" dirty="0"/>
              <a:t>                                    Faculties will be updated with monthly attendance sheet at the end of every month.</a:t>
            </a:r>
          </a:p>
        </p:txBody>
      </p:sp>
    </p:spTree>
    <p:extLst>
      <p:ext uri="{BB962C8B-B14F-4D97-AF65-F5344CB8AC3E}">
        <p14:creationId xmlns:p14="http://schemas.microsoft.com/office/powerpoint/2010/main" val="24404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08" y="207951"/>
            <a:ext cx="6663684" cy="727058"/>
          </a:xfrm>
        </p:spPr>
        <p:txBody>
          <a:bodyPr>
            <a:noAutofit/>
          </a:bodyPr>
          <a:lstStyle/>
          <a:p>
            <a:r>
              <a:rPr lang="en-IN" sz="2400" dirty="0"/>
              <a:t>ADDING INFORMATION ABOUT CLIENTS:</a:t>
            </a:r>
            <a:endParaRPr lang="en-US" sz="2800" dirty="0"/>
          </a:p>
        </p:txBody>
      </p:sp>
      <p:sp>
        <p:nvSpPr>
          <p:cNvPr id="7" name="Text Placeholder 6"/>
          <p:cNvSpPr>
            <a:spLocks noGrp="1"/>
          </p:cNvSpPr>
          <p:nvPr>
            <p:ph type="body" sz="half" idx="2"/>
          </p:nvPr>
        </p:nvSpPr>
        <p:spPr>
          <a:xfrm>
            <a:off x="428596" y="2071678"/>
            <a:ext cx="4071966" cy="4214842"/>
          </a:xfrm>
        </p:spPr>
        <p:txBody>
          <a:bodyPr>
            <a:normAutofit/>
          </a:bodyPr>
          <a:lstStyle/>
          <a:p>
            <a:r>
              <a:rPr lang="en-US" sz="2800" dirty="0"/>
              <a:t>This database stores the data about the clients/students who enrolled individuals' facial information ,names.</a:t>
            </a:r>
          </a:p>
        </p:txBody>
      </p:sp>
      <p:pic>
        <p:nvPicPr>
          <p:cNvPr id="4" name="Picture 3">
            <a:extLst>
              <a:ext uri="{FF2B5EF4-FFF2-40B4-BE49-F238E27FC236}">
                <a16:creationId xmlns:a16="http://schemas.microsoft.com/office/drawing/2014/main" id="{45FC6940-EFE0-C5D9-31D4-CE807400345A}"/>
              </a:ext>
            </a:extLst>
          </p:cNvPr>
          <p:cNvPicPr>
            <a:picLocks noChangeAspect="1"/>
          </p:cNvPicPr>
          <p:nvPr/>
        </p:nvPicPr>
        <p:blipFill>
          <a:blip r:embed="rId2"/>
          <a:stretch>
            <a:fillRect/>
          </a:stretch>
        </p:blipFill>
        <p:spPr>
          <a:xfrm>
            <a:off x="5524032" y="1590577"/>
            <a:ext cx="2765717" cy="1614192"/>
          </a:xfrm>
          <a:prstGeom prst="rect">
            <a:avLst/>
          </a:prstGeom>
        </p:spPr>
      </p:pic>
      <p:pic>
        <p:nvPicPr>
          <p:cNvPr id="6" name="Picture 5">
            <a:extLst>
              <a:ext uri="{FF2B5EF4-FFF2-40B4-BE49-F238E27FC236}">
                <a16:creationId xmlns:a16="http://schemas.microsoft.com/office/drawing/2014/main" id="{DF458324-1327-73E4-DD1D-07FBD65422FF}"/>
              </a:ext>
            </a:extLst>
          </p:cNvPr>
          <p:cNvPicPr>
            <a:picLocks noChangeAspect="1"/>
          </p:cNvPicPr>
          <p:nvPr/>
        </p:nvPicPr>
        <p:blipFill>
          <a:blip r:embed="rId3"/>
          <a:stretch>
            <a:fillRect/>
          </a:stretch>
        </p:blipFill>
        <p:spPr>
          <a:xfrm>
            <a:off x="4902347" y="3665817"/>
            <a:ext cx="4009089" cy="17794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273050"/>
            <a:ext cx="3471858" cy="1162050"/>
          </a:xfrm>
        </p:spPr>
        <p:txBody>
          <a:bodyPr/>
          <a:lstStyle/>
          <a:p>
            <a:r>
              <a:rPr lang="en-US" dirty="0"/>
              <a:t>LOGIN PAGE:</a:t>
            </a:r>
          </a:p>
        </p:txBody>
      </p:sp>
      <p:sp>
        <p:nvSpPr>
          <p:cNvPr id="15" name="Text Placeholder 14"/>
          <p:cNvSpPr>
            <a:spLocks noGrp="1"/>
          </p:cNvSpPr>
          <p:nvPr>
            <p:ph type="body" sz="half" idx="2"/>
          </p:nvPr>
        </p:nvSpPr>
        <p:spPr>
          <a:xfrm>
            <a:off x="457200" y="1857364"/>
            <a:ext cx="3471858" cy="4268799"/>
          </a:xfrm>
        </p:spPr>
        <p:txBody>
          <a:bodyPr>
            <a:normAutofit fontScale="92500" lnSpcReduction="10000"/>
          </a:bodyPr>
          <a:lstStyle/>
          <a:p>
            <a:pPr marL="342900" indent="-342900">
              <a:buFont typeface="Arial" panose="020B0604020202020204" pitchFamily="34" charset="0"/>
              <a:buChar char="•"/>
            </a:pPr>
            <a:r>
              <a:rPr lang="en-US" sz="2400" dirty="0"/>
              <a:t>The administrator login is used to configure the attendance system according to the specific requirements of the organization. This may include setting up working hours, defining attendance rules, managing user roles and permissions, and customizing various system settings.</a:t>
            </a:r>
          </a:p>
        </p:txBody>
      </p:sp>
      <p:pic>
        <p:nvPicPr>
          <p:cNvPr id="5" name="Content Placeholder 4">
            <a:extLst>
              <a:ext uri="{FF2B5EF4-FFF2-40B4-BE49-F238E27FC236}">
                <a16:creationId xmlns:a16="http://schemas.microsoft.com/office/drawing/2014/main" id="{D00A6960-2B9C-31C7-F2F8-43F148D5BDBF}"/>
              </a:ext>
            </a:extLst>
          </p:cNvPr>
          <p:cNvPicPr>
            <a:picLocks noGrp="1" noChangeAspect="1"/>
          </p:cNvPicPr>
          <p:nvPr>
            <p:ph idx="1"/>
          </p:nvPr>
        </p:nvPicPr>
        <p:blipFill rotWithShape="1">
          <a:blip r:embed="rId2"/>
          <a:srcRect t="15689"/>
          <a:stretch/>
        </p:blipFill>
        <p:spPr>
          <a:xfrm>
            <a:off x="4067944" y="3070894"/>
            <a:ext cx="4976730" cy="93916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0" i="0" dirty="0">
                <a:effectLst/>
                <a:latin typeface="Times New Roman" panose="02020603050405020304" pitchFamily="18" charset="0"/>
                <a:cs typeface="Times New Roman" panose="02020603050405020304" pitchFamily="18" charset="0"/>
              </a:rPr>
              <a:t>Facial recognition-based attendance systems have become increasingly popular in a variety of settings, including educational institutions, corporate offices, and even events</a:t>
            </a:r>
          </a:p>
          <a:p>
            <a:r>
              <a:rPr lang="en-US" sz="2800" b="0" i="0" dirty="0">
                <a:effectLst/>
                <a:latin typeface="Times New Roman" panose="02020603050405020304" pitchFamily="18" charset="0"/>
                <a:cs typeface="Times New Roman" panose="02020603050405020304" pitchFamily="18" charset="0"/>
              </a:rPr>
              <a:t>Facial recognition attendance systems offer heightened security by significantly reducing the chances of proxy attendance or identity fraud.</a:t>
            </a:r>
          </a:p>
          <a:p>
            <a:r>
              <a:rPr lang="en-US" sz="2800" dirty="0">
                <a:latin typeface="Times New Roman" panose="02020603050405020304" pitchFamily="18" charset="0"/>
                <a:cs typeface="Times New Roman" panose="02020603050405020304" pitchFamily="18" charset="0"/>
              </a:rPr>
              <a:t>Face recognition system can also be used for attendance marking in schools, colleges, offices, etc.</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73050"/>
            <a:ext cx="3543296" cy="1012810"/>
          </a:xfrm>
        </p:spPr>
        <p:txBody>
          <a:bodyPr>
            <a:normAutofit/>
          </a:bodyPr>
          <a:lstStyle/>
          <a:p>
            <a:r>
              <a:rPr lang="en-US" sz="2400" dirty="0"/>
              <a:t>FACE DETECTION POPUP:</a:t>
            </a:r>
          </a:p>
        </p:txBody>
      </p:sp>
      <p:sp>
        <p:nvSpPr>
          <p:cNvPr id="13" name="Text Placeholder 12"/>
          <p:cNvSpPr>
            <a:spLocks noGrp="1"/>
          </p:cNvSpPr>
          <p:nvPr>
            <p:ph type="body" sz="half" idx="2"/>
          </p:nvPr>
        </p:nvSpPr>
        <p:spPr>
          <a:xfrm>
            <a:off x="457200" y="1928802"/>
            <a:ext cx="3614734" cy="4197361"/>
          </a:xfrm>
        </p:spPr>
        <p:txBody>
          <a:bodyPr>
            <a:normAutofit/>
          </a:bodyPr>
          <a:lstStyle/>
          <a:p>
            <a:r>
              <a:rPr lang="en-US" sz="2400" dirty="0">
                <a:latin typeface="Times New Roman" panose="02020603050405020304" pitchFamily="18" charset="0"/>
                <a:cs typeface="Times New Roman" panose="02020603050405020304" pitchFamily="18" charset="0"/>
              </a:rPr>
              <a:t>The face recognition process begins with face detection, where an algorithm locates and extracts facial features from an image or video frame. This step involves identifying regions of an image that potentially contain faces.</a:t>
            </a:r>
          </a:p>
          <a:p>
            <a:endParaRPr lang="en-US"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ECA0D60-327F-D9E7-1178-FC8C7EC667D8}"/>
              </a:ext>
            </a:extLst>
          </p:cNvPr>
          <p:cNvPicPr>
            <a:picLocks noGrp="1" noChangeAspect="1"/>
          </p:cNvPicPr>
          <p:nvPr>
            <p:ph idx="1"/>
          </p:nvPr>
        </p:nvPicPr>
        <p:blipFill>
          <a:blip r:embed="rId2"/>
          <a:stretch>
            <a:fillRect/>
          </a:stretch>
        </p:blipFill>
        <p:spPr>
          <a:xfrm>
            <a:off x="4660185" y="1927274"/>
            <a:ext cx="4020111" cy="385816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3543296" cy="1012810"/>
          </a:xfrm>
        </p:spPr>
        <p:txBody>
          <a:bodyPr/>
          <a:lstStyle/>
          <a:p>
            <a:r>
              <a:rPr lang="en-US" dirty="0">
                <a:latin typeface="Times New Roman" panose="02020603050405020304" pitchFamily="18" charset="0"/>
                <a:cs typeface="Times New Roman" panose="02020603050405020304" pitchFamily="18" charset="0"/>
              </a:rPr>
              <a:t>FACE ANALIZATION</a:t>
            </a:r>
          </a:p>
        </p:txBody>
      </p:sp>
      <p:sp>
        <p:nvSpPr>
          <p:cNvPr id="6" name="Text Placeholder 5"/>
          <p:cNvSpPr>
            <a:spLocks noGrp="1"/>
          </p:cNvSpPr>
          <p:nvPr>
            <p:ph type="body" sz="half" idx="2"/>
          </p:nvPr>
        </p:nvSpPr>
        <p:spPr>
          <a:xfrm>
            <a:off x="457200" y="1428736"/>
            <a:ext cx="3543296" cy="4697427"/>
          </a:xfrm>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works by identifying and measuring facial features in an image. Facial recognition can identify human faces in images or videos, determine if the face in two images belongs to the same person, or search for a face among a large collection of existing images.</a:t>
            </a:r>
          </a:p>
        </p:txBody>
      </p:sp>
      <p:pic>
        <p:nvPicPr>
          <p:cNvPr id="8" name="Content Placeholder 7">
            <a:extLst>
              <a:ext uri="{FF2B5EF4-FFF2-40B4-BE49-F238E27FC236}">
                <a16:creationId xmlns:a16="http://schemas.microsoft.com/office/drawing/2014/main" id="{C1D00056-2AC3-3F1C-8DBD-B37965A4E48D}"/>
              </a:ext>
            </a:extLst>
          </p:cNvPr>
          <p:cNvPicPr>
            <a:picLocks noGrp="1" noChangeAspect="1"/>
          </p:cNvPicPr>
          <p:nvPr>
            <p:ph idx="1"/>
          </p:nvPr>
        </p:nvPicPr>
        <p:blipFill>
          <a:blip r:embed="rId2"/>
          <a:stretch>
            <a:fillRect/>
          </a:stretch>
        </p:blipFill>
        <p:spPr>
          <a:xfrm>
            <a:off x="4029075" y="1916832"/>
            <a:ext cx="5011433" cy="273630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585E6A-B684-35A6-134F-218E63568BE2}"/>
              </a:ext>
            </a:extLst>
          </p:cNvPr>
          <p:cNvSpPr>
            <a:spLocks noGrp="1"/>
          </p:cNvSpPr>
          <p:nvPr>
            <p:ph type="title"/>
          </p:nvPr>
        </p:nvSpPr>
        <p:spPr>
          <a:xfrm>
            <a:off x="457200" y="273050"/>
            <a:ext cx="4186808" cy="1162050"/>
          </a:xfrm>
        </p:spPr>
        <p:txBody>
          <a:bodyPr>
            <a:normAutofit/>
          </a:bodyPr>
          <a:lstStyle/>
          <a:p>
            <a:r>
              <a:rPr lang="en-IN" sz="2800" b="1" dirty="0">
                <a:latin typeface="Times New Roman" panose="02020603050405020304" pitchFamily="18" charset="0"/>
                <a:cs typeface="Times New Roman" panose="02020603050405020304" pitchFamily="18" charset="0"/>
              </a:rPr>
              <a:t>Attendance </a:t>
            </a:r>
            <a:r>
              <a:rPr lang="en-IN" sz="2800" b="1" dirty="0" err="1">
                <a:latin typeface="Times New Roman" panose="02020603050405020304" pitchFamily="18" charset="0"/>
                <a:cs typeface="Times New Roman" panose="02020603050405020304" pitchFamily="18" charset="0"/>
              </a:rPr>
              <a:t>Updation</a:t>
            </a:r>
            <a:br>
              <a:rPr lang="en-IN" sz="2800" b="1" dirty="0">
                <a:latin typeface="Times New Roman" panose="02020603050405020304" pitchFamily="18" charset="0"/>
                <a:cs typeface="Times New Roman" panose="02020603050405020304" pitchFamily="18" charset="0"/>
              </a:rPr>
            </a:br>
            <a:endParaRPr lang="en-IN" sz="2800" dirty="0"/>
          </a:p>
        </p:txBody>
      </p:sp>
      <p:pic>
        <p:nvPicPr>
          <p:cNvPr id="7" name="Content Placeholder 6">
            <a:extLst>
              <a:ext uri="{FF2B5EF4-FFF2-40B4-BE49-F238E27FC236}">
                <a16:creationId xmlns:a16="http://schemas.microsoft.com/office/drawing/2014/main" id="{D9696D8A-D074-36D6-32F8-AB7D96E4A609}"/>
              </a:ext>
            </a:extLst>
          </p:cNvPr>
          <p:cNvPicPr>
            <a:picLocks noGrp="1" noChangeAspect="1"/>
          </p:cNvPicPr>
          <p:nvPr>
            <p:ph idx="1"/>
          </p:nvPr>
        </p:nvPicPr>
        <p:blipFill>
          <a:blip r:embed="rId2"/>
          <a:stretch>
            <a:fillRect/>
          </a:stretch>
        </p:blipFill>
        <p:spPr>
          <a:xfrm>
            <a:off x="3708722" y="1700808"/>
            <a:ext cx="5111750" cy="942707"/>
          </a:xfrm>
        </p:spPr>
      </p:pic>
      <p:sp>
        <p:nvSpPr>
          <p:cNvPr id="5" name="Text Placeholder 4">
            <a:extLst>
              <a:ext uri="{FF2B5EF4-FFF2-40B4-BE49-F238E27FC236}">
                <a16:creationId xmlns:a16="http://schemas.microsoft.com/office/drawing/2014/main" id="{1501C10B-139F-821D-DFF7-A1A4E97BF5C1}"/>
              </a:ext>
            </a:extLst>
          </p:cNvPr>
          <p:cNvSpPr>
            <a:spLocks noGrp="1"/>
          </p:cNvSpPr>
          <p:nvPr>
            <p:ph type="body" sz="half" idx="2"/>
          </p:nvPr>
        </p:nvSpPr>
        <p:spPr>
          <a:xfrm>
            <a:off x="323528" y="1435100"/>
            <a:ext cx="3141985" cy="4691063"/>
          </a:xfrm>
        </p:spPr>
        <p:txBody>
          <a:bodyPr>
            <a:normAutofit/>
          </a:bodyPr>
          <a:lstStyle/>
          <a:p>
            <a:r>
              <a:rPr lang="en-US" sz="2400" dirty="0">
                <a:latin typeface="Times New Roman" panose="02020603050405020304" pitchFamily="18" charset="0"/>
                <a:cs typeface="Times New Roman" panose="02020603050405020304" pitchFamily="18" charset="0"/>
              </a:rPr>
              <a:t>After face recognition process, the recognized faces will be marked as present in the excel sheet and the rest will be marked as absent and the list of absentees will be mailed to the respective faculties.</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3A012D9-C3F4-5B10-9F8C-15E38D0A838C}"/>
              </a:ext>
            </a:extLst>
          </p:cNvPr>
          <p:cNvPicPr>
            <a:picLocks noChangeAspect="1"/>
          </p:cNvPicPr>
          <p:nvPr/>
        </p:nvPicPr>
        <p:blipFill>
          <a:blip r:embed="rId3"/>
          <a:stretch>
            <a:fillRect/>
          </a:stretch>
        </p:blipFill>
        <p:spPr>
          <a:xfrm>
            <a:off x="4428393" y="3588767"/>
            <a:ext cx="3672408" cy="1543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Hapani</a:t>
            </a:r>
            <a:r>
              <a:rPr lang="en-IN" sz="2400" dirty="0">
                <a:latin typeface="Times New Roman" panose="02020603050405020304" pitchFamily="18" charset="0"/>
                <a:cs typeface="Times New Roman" panose="02020603050405020304" pitchFamily="18" charset="0"/>
              </a:rPr>
              <a:t>, Smit, et al. "Automated Attendance System Using Image Processing." 2018 Fourth International Conference on Computing Communication Control and Automation (ICCUBEA). IEEE, 2018. </a:t>
            </a:r>
          </a:p>
          <a:p>
            <a:r>
              <a:rPr lang="en-IN" sz="2400" dirty="0">
                <a:latin typeface="Times New Roman" panose="02020603050405020304" pitchFamily="18" charset="0"/>
                <a:cs typeface="Times New Roman" panose="02020603050405020304" pitchFamily="18" charset="0"/>
              </a:rPr>
              <a:t>[2] Akbar, Md Sajid, et al. "Face Recognition and RFID Verified Attendance System." 2018 International Conference on Computing, Electronics &amp; Communications Engineering (</a:t>
            </a:r>
            <a:r>
              <a:rPr lang="en-IN" sz="2400" dirty="0" err="1">
                <a:latin typeface="Times New Roman" panose="02020603050405020304" pitchFamily="18" charset="0"/>
                <a:cs typeface="Times New Roman" panose="02020603050405020304" pitchFamily="18" charset="0"/>
              </a:rPr>
              <a:t>iCCECE</a:t>
            </a:r>
            <a:r>
              <a:rPr lang="en-IN" sz="2400" dirty="0">
                <a:latin typeface="Times New Roman" panose="02020603050405020304" pitchFamily="18" charset="0"/>
                <a:cs typeface="Times New Roman" panose="02020603050405020304" pitchFamily="18" charset="0"/>
              </a:rPr>
              <a:t>). IEEE, 2018.</a:t>
            </a:r>
          </a:p>
          <a:p>
            <a:r>
              <a:rPr lang="en-IN" sz="2400" dirty="0">
                <a:latin typeface="Times New Roman" panose="02020603050405020304" pitchFamily="18" charset="0"/>
                <a:cs typeface="Times New Roman" panose="02020603050405020304" pitchFamily="18" charset="0"/>
              </a:rPr>
              <a:t> [3] </a:t>
            </a:r>
            <a:r>
              <a:rPr lang="en-IN" sz="2400" dirty="0" err="1">
                <a:latin typeface="Times New Roman" panose="02020603050405020304" pitchFamily="18" charset="0"/>
                <a:cs typeface="Times New Roman" panose="02020603050405020304" pitchFamily="18" charset="0"/>
              </a:rPr>
              <a:t>Okokpujie</a:t>
            </a:r>
            <a:r>
              <a:rPr lang="en-IN" sz="2400" dirty="0">
                <a:latin typeface="Times New Roman" panose="02020603050405020304" pitchFamily="18" charset="0"/>
                <a:cs typeface="Times New Roman" panose="02020603050405020304" pitchFamily="18" charset="0"/>
              </a:rPr>
              <a:t>, Kennedy O., et al. "Design and implementation of a student attendance system using iris biometric recognition." 2017 International Conference on Computational Science and Computational Intelligence (CSCI). IEEE, 2017</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US" dirty="0"/>
          </a:p>
        </p:txBody>
      </p:sp>
      <p:sp>
        <p:nvSpPr>
          <p:cNvPr id="3" name="Content Placeholder 2"/>
          <p:cNvSpPr>
            <a:spLocks noGrp="1"/>
          </p:cNvSpPr>
          <p:nvPr>
            <p:ph idx="1"/>
          </p:nvPr>
        </p:nvSpPr>
        <p:spPr>
          <a:xfrm>
            <a:off x="457200" y="1426968"/>
            <a:ext cx="8229600" cy="4525963"/>
          </a:xfrm>
        </p:spPr>
        <p:txBody>
          <a:bodyPr>
            <a:normAutofit fontScale="77500" lnSpcReduction="20000"/>
          </a:bodyPr>
          <a:lstStyle/>
          <a:p>
            <a:pPr>
              <a:buNone/>
            </a:pPr>
            <a:r>
              <a:rPr lang="en-IN" sz="3200" dirty="0">
                <a:latin typeface="Times New Roman" panose="02020603050405020304" pitchFamily="18" charset="0"/>
                <a:cs typeface="Times New Roman" panose="02020603050405020304" pitchFamily="18" charset="0"/>
              </a:rPr>
              <a:t>. [4] Rathod, </a:t>
            </a:r>
            <a:r>
              <a:rPr lang="en-IN" sz="3200" dirty="0" err="1">
                <a:latin typeface="Times New Roman" panose="02020603050405020304" pitchFamily="18" charset="0"/>
                <a:cs typeface="Times New Roman" panose="02020603050405020304" pitchFamily="18" charset="0"/>
              </a:rPr>
              <a:t>Hemantkumar</a:t>
            </a:r>
            <a:r>
              <a:rPr lang="en-IN" sz="3200" dirty="0">
                <a:latin typeface="Times New Roman" panose="02020603050405020304" pitchFamily="18" charset="0"/>
                <a:cs typeface="Times New Roman" panose="02020603050405020304" pitchFamily="18" charset="0"/>
              </a:rPr>
              <a:t>, et al. "Automated attendance system using machine learning approach." 2017 International Conference on Nascent Technologies in Engineering (ICNTE). IEEE, 2017.</a:t>
            </a:r>
          </a:p>
          <a:p>
            <a:pPr>
              <a:buNone/>
            </a:pPr>
            <a:r>
              <a:rPr lang="en-IN" sz="3200" dirty="0">
                <a:latin typeface="Times New Roman" panose="02020603050405020304" pitchFamily="18" charset="0"/>
                <a:cs typeface="Times New Roman" panose="02020603050405020304" pitchFamily="18" charset="0"/>
              </a:rPr>
              <a:t> [5] Siswanto, Adrian </a:t>
            </a:r>
            <a:r>
              <a:rPr lang="en-IN" sz="3200" dirty="0" err="1">
                <a:latin typeface="Times New Roman" panose="02020603050405020304" pitchFamily="18" charset="0"/>
                <a:cs typeface="Times New Roman" panose="02020603050405020304" pitchFamily="18" charset="0"/>
              </a:rPr>
              <a:t>Rhesa</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Septian</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Anto</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Satriyo</a:t>
            </a:r>
            <a:r>
              <a:rPr lang="en-IN" sz="3200" dirty="0">
                <a:latin typeface="Times New Roman" panose="02020603050405020304" pitchFamily="18" charset="0"/>
                <a:cs typeface="Times New Roman" panose="02020603050405020304" pitchFamily="18" charset="0"/>
              </a:rPr>
              <a:t> Nugroho, and </a:t>
            </a:r>
            <a:r>
              <a:rPr lang="en-IN" sz="3200" dirty="0" err="1">
                <a:latin typeface="Times New Roman" panose="02020603050405020304" pitchFamily="18" charset="0"/>
                <a:cs typeface="Times New Roman" panose="02020603050405020304" pitchFamily="18" charset="0"/>
              </a:rPr>
              <a:t>Maulahikmah</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Galinium</a:t>
            </a:r>
            <a:r>
              <a:rPr lang="en-IN" sz="3200" dirty="0">
                <a:latin typeface="Times New Roman" panose="02020603050405020304" pitchFamily="18" charset="0"/>
                <a:cs typeface="Times New Roman" panose="02020603050405020304" pitchFamily="18" charset="0"/>
              </a:rPr>
              <a:t>. "Implementation of face recognition algorithm for biometrics based time attendance system." 2014 International Conference on ICT For Smart Society (ICISS). IEEE, 2014.</a:t>
            </a:r>
          </a:p>
          <a:p>
            <a:pPr>
              <a:buNone/>
            </a:pPr>
            <a:r>
              <a:rPr lang="en-IN" sz="3200" dirty="0">
                <a:latin typeface="Times New Roman" panose="02020603050405020304" pitchFamily="18" charset="0"/>
                <a:cs typeface="Times New Roman" panose="02020603050405020304" pitchFamily="18" charset="0"/>
              </a:rPr>
              <a:t> [6] Lukas, Samuel, et al. "Student attendance system in classroom using face recognition technique." 2016 International Conference on Information and Communication Technology Convergence (ICTC). IEEE, 2016.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441583"/>
          </a:xfrm>
        </p:spPr>
        <p:txBody>
          <a:bodyPr>
            <a:noAutofit/>
          </a:bodyPr>
          <a:lstStyle/>
          <a:p>
            <a:r>
              <a:rPr lang="en-IN" sz="9600" b="1" dirty="0">
                <a:latin typeface="Times New Roman" panose="02020603050405020304" pitchFamily="18" charset="0"/>
                <a:cs typeface="Times New Roman" panose="02020603050405020304" pitchFamily="18" charset="0"/>
              </a:rPr>
              <a:t>THANK YOU</a:t>
            </a:r>
            <a:endParaRPr lang="en-US" sz="9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00108"/>
            <a:ext cx="8229600" cy="5572164"/>
          </a:xfrm>
        </p:spPr>
        <p:txBody>
          <a:bodyPr>
            <a:normAutofit/>
          </a:bodyPr>
          <a:lstStyle/>
          <a:p>
            <a:r>
              <a:rPr lang="en-US" sz="2800" dirty="0">
                <a:latin typeface="Times New Roman" panose="02020603050405020304" pitchFamily="18" charset="0"/>
                <a:cs typeface="Times New Roman" panose="02020603050405020304" pitchFamily="18" charset="0"/>
              </a:rPr>
              <a:t>In this digital era, face recognition system plays a vital role in almost every sector. Face recognition is one of the mostly used biometrics. </a:t>
            </a:r>
          </a:p>
          <a:p>
            <a:r>
              <a:rPr lang="en-US" sz="2800" dirty="0">
                <a:latin typeface="Times New Roman" panose="02020603050405020304" pitchFamily="18" charset="0"/>
                <a:cs typeface="Times New Roman" panose="02020603050405020304" pitchFamily="18" charset="0"/>
              </a:rPr>
              <a:t>This system aims to build a class attendance system which uses the concept of face recognition as existing manual attendance system is time consuming and cumbersome to maintain.</a:t>
            </a:r>
          </a:p>
          <a:p>
            <a:r>
              <a:rPr lang="en-US" sz="2800" dirty="0">
                <a:latin typeface="Times New Roman" panose="02020603050405020304" pitchFamily="18" charset="0"/>
                <a:cs typeface="Times New Roman" panose="02020603050405020304" pitchFamily="18" charset="0"/>
              </a:rPr>
              <a:t>This system consists of four phases- database creation, face detection, face recognition, attendance </a:t>
            </a:r>
            <a:r>
              <a:rPr lang="en-US" sz="2800" dirty="0" err="1">
                <a:latin typeface="Times New Roman" panose="02020603050405020304" pitchFamily="18" charset="0"/>
                <a:cs typeface="Times New Roman" panose="02020603050405020304" pitchFamily="18" charset="0"/>
              </a:rPr>
              <a:t>updation</a:t>
            </a:r>
            <a:r>
              <a:rPr lang="en-US" sz="2800" dirty="0">
                <a:latin typeface="Times New Roman" panose="02020603050405020304" pitchFamily="18" charset="0"/>
                <a:cs typeface="Times New Roman" panose="02020603050405020304" pitchFamily="18" charset="0"/>
              </a:rPr>
              <a:t>. Database is created by the images of the students in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28736"/>
            <a:ext cx="8929718" cy="4857783"/>
          </a:xfrm>
          <a:ln>
            <a:noFill/>
          </a:ln>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[1]Rathod, </a:t>
            </a:r>
            <a:r>
              <a:rPr lang="en-IN" sz="2400" dirty="0" err="1">
                <a:latin typeface="Times New Roman" panose="02020603050405020304" pitchFamily="18" charset="0"/>
                <a:cs typeface="Times New Roman" panose="02020603050405020304" pitchFamily="18" charset="0"/>
              </a:rPr>
              <a:t>Hemantkumar</a:t>
            </a:r>
            <a:r>
              <a:rPr lang="en-IN" sz="2400" dirty="0">
                <a:latin typeface="Times New Roman" panose="02020603050405020304" pitchFamily="18" charset="0"/>
                <a:cs typeface="Times New Roman" panose="02020603050405020304" pitchFamily="18" charset="0"/>
              </a:rPr>
              <a:t>, et al. "Automated attendance      system using machine learning approach." 2017 International Conference on Nascent Technologies in Engineering (ICNTE). IEEE, 2017.</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Akbar, Md Sajid, et al. "Face Recognition and RFID Verified Attendance System." 2018 International Conference on Computing, Electronics &amp; Communications Engineering (</a:t>
            </a:r>
            <a:r>
              <a:rPr lang="en-IN" sz="2400" dirty="0" err="1">
                <a:latin typeface="Times New Roman" panose="02020603050405020304" pitchFamily="18" charset="0"/>
                <a:cs typeface="Times New Roman" panose="02020603050405020304" pitchFamily="18" charset="0"/>
              </a:rPr>
              <a:t>iCCECE</a:t>
            </a:r>
            <a:r>
              <a:rPr lang="en-IN" sz="2400" dirty="0">
                <a:latin typeface="Times New Roman" panose="02020603050405020304" pitchFamily="18" charset="0"/>
                <a:cs typeface="Times New Roman" panose="02020603050405020304" pitchFamily="18" charset="0"/>
              </a:rPr>
              <a:t>). IEEE, 2018.</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Hapani</a:t>
            </a:r>
            <a:r>
              <a:rPr lang="en-US" sz="2400" dirty="0">
                <a:latin typeface="Times New Roman" panose="02020603050405020304" pitchFamily="18" charset="0"/>
                <a:cs typeface="Times New Roman" panose="02020603050405020304" pitchFamily="18" charset="0"/>
              </a:rPr>
              <a:t>, Smit, et al. "Automated Attendance System Using Image Processing." 2018 Fourth International Conference on Computing Communication Control and Automation (ICCUBEA). IEEE, 2018.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In present , a current system for the for facial recognition uses Holistic Matching complete face region is taken into account as input data into face catching system.</a:t>
            </a:r>
          </a:p>
          <a:p>
            <a:r>
              <a:rPr lang="en-US" sz="2800" dirty="0">
                <a:latin typeface="Times New Roman" panose="02020603050405020304" pitchFamily="18" charset="0"/>
                <a:cs typeface="Times New Roman" panose="02020603050405020304" pitchFamily="18" charset="0"/>
              </a:rPr>
              <a:t>One of the best example of holistic methods are Eigenfaces, PCA, Linear Discriminant Analysis and independent component analysis etc.</a:t>
            </a: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fontScale="90000"/>
          </a:bodyPr>
          <a:lstStyle/>
          <a:p>
            <a:r>
              <a:rPr lang="en-IN" b="1" dirty="0">
                <a:latin typeface="Times New Roman" panose="02020603050405020304" pitchFamily="18" charset="0"/>
                <a:cs typeface="Times New Roman" panose="02020603050405020304" pitchFamily="18" charset="0"/>
              </a:rPr>
              <a:t>DISADVANTAGES OF 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a:t>In existing system there are also some potential disadvantages to consider:</a:t>
            </a:r>
          </a:p>
          <a:p>
            <a:pPr marL="0" indent="0">
              <a:buNone/>
            </a:pPr>
            <a:endParaRPr lang="en-US" sz="2800" dirty="0"/>
          </a:p>
          <a:p>
            <a:r>
              <a:rPr lang="en-US" sz="2800" dirty="0"/>
              <a:t>User Experience  </a:t>
            </a:r>
          </a:p>
          <a:p>
            <a:r>
              <a:rPr lang="en-US" sz="2800" dirty="0"/>
              <a:t>Implementation and Cost</a:t>
            </a:r>
          </a:p>
          <a:p>
            <a:r>
              <a:rPr lang="en-US" sz="2800" dirty="0"/>
              <a:t>Privacy Concerns</a:t>
            </a:r>
          </a:p>
          <a:p>
            <a:r>
              <a:rPr lang="en-US" sz="2800" dirty="0"/>
              <a:t>Accuracy </a:t>
            </a:r>
          </a:p>
          <a:p>
            <a:r>
              <a:rPr lang="en-US" sz="2800" dirty="0"/>
              <a:t>Reliability</a:t>
            </a:r>
          </a:p>
          <a:p>
            <a:endParaRPr lang="en-US" sz="2800" dirty="0"/>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PROPOSAL SYSTEM:</a:t>
            </a:r>
            <a:endParaRPr lang="en-US" b="1" dirty="0"/>
          </a:p>
        </p:txBody>
      </p:sp>
      <p:sp>
        <p:nvSpPr>
          <p:cNvPr id="3" name="Content Placeholder 2"/>
          <p:cNvSpPr>
            <a:spLocks noGrp="1"/>
          </p:cNvSpPr>
          <p:nvPr>
            <p:ph idx="1"/>
          </p:nvPr>
        </p:nvSpPr>
        <p:spPr/>
        <p:txBody>
          <a:bodyPr>
            <a:normAutofit/>
          </a:bodyPr>
          <a:lstStyle/>
          <a:p>
            <a:r>
              <a:rPr lang="en-US" sz="2400" dirty="0"/>
              <a:t> We use Histogram Equalization it is employed technique to enhance image contrast. It redistributes pixel intensities in an image, effectively stretching the intensity range. This method can help improve facial feature visibility and enhance recognition accuracy in images with poor lighting.</a:t>
            </a:r>
          </a:p>
          <a:p>
            <a:endParaRPr lang="en-US" sz="2400" dirty="0"/>
          </a:p>
          <a:p>
            <a:r>
              <a:rPr lang="en-US" sz="2400" dirty="0"/>
              <a:t>Facial recognition systems heavily rely on lighting conditions for accurate face detection and feature extraction. Poor lighting, extreme shadows, or overexposure can affect the quality of captured images or video, leading to decreased recognition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939784"/>
          </a:xfrm>
        </p:spPr>
        <p:txBody>
          <a:bodyPr>
            <a:normAutofit fontScale="90000"/>
          </a:bodyPr>
          <a:lstStyle/>
          <a:p>
            <a:r>
              <a:rPr lang="en-IN" b="1" dirty="0"/>
              <a:t>ADVANTAGES OF PROPOSAL SYSTEM:</a:t>
            </a:r>
            <a:endParaRPr lang="en-US" b="1" dirty="0"/>
          </a:p>
        </p:txBody>
      </p:sp>
      <p:sp>
        <p:nvSpPr>
          <p:cNvPr id="3" name="Content Placeholder 2"/>
          <p:cNvSpPr>
            <a:spLocks noGrp="1"/>
          </p:cNvSpPr>
          <p:nvPr>
            <p:ph idx="1"/>
          </p:nvPr>
        </p:nvSpPr>
        <p:spPr>
          <a:xfrm>
            <a:off x="357158" y="1071546"/>
            <a:ext cx="8329642" cy="5054617"/>
          </a:xfrm>
        </p:spPr>
        <p:txBody>
          <a:bodyPr>
            <a:noAutofit/>
          </a:bodyPr>
          <a:lstStyle/>
          <a:p>
            <a:r>
              <a:rPr lang="en-US" sz="2400" dirty="0"/>
              <a:t>In proposed system By using </a:t>
            </a:r>
            <a:r>
              <a:rPr lang="en-US" sz="2400" b="1" dirty="0"/>
              <a:t>Histogram Equalization </a:t>
            </a:r>
            <a:r>
              <a:rPr lang="en-US" sz="2400" dirty="0"/>
              <a:t>helps bring out details and improve the visibility of facial features such as eyes, nose, mouth, and facial contours. This increased visibility of accurate facial recognition, as the algorithm can more effectively extract and analyze key facial characteristics.</a:t>
            </a:r>
          </a:p>
          <a:p>
            <a:r>
              <a:rPr lang="en-US" sz="2400" dirty="0"/>
              <a:t>It is effective in a wide range of lighting conditions, including both low-light and high-light scenarios. It can handle images that are underexposed or overexposed, bringing out details in dark or bright regions of the face.</a:t>
            </a:r>
          </a:p>
          <a:p>
            <a:r>
              <a:rPr lang="en-US" sz="2400" dirty="0"/>
              <a:t>Histogram equalization is an adaptive technique that adjusts the image's contrast based on the distribution of pixel intensities within local regions.</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REQUIREMENTS:</a:t>
            </a:r>
            <a:endParaRPr lang="en-US" b="1"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IN" b="0" i="0" dirty="0">
                <a:solidFill>
                  <a:srgbClr val="212529"/>
                </a:solidFill>
                <a:effectLst/>
                <a:latin typeface="Inter"/>
              </a:rPr>
              <a:t>4 GB RAM (Minimum)</a:t>
            </a:r>
          </a:p>
          <a:p>
            <a:pPr algn="l">
              <a:buFont typeface="Arial" panose="020B0604020202020204" pitchFamily="34" charset="0"/>
              <a:buChar char="•"/>
            </a:pPr>
            <a:r>
              <a:rPr lang="en-IN" b="0" i="0" dirty="0">
                <a:solidFill>
                  <a:srgbClr val="212529"/>
                </a:solidFill>
                <a:effectLst/>
                <a:latin typeface="Inter"/>
              </a:rPr>
              <a:t>80 GB HDD</a:t>
            </a:r>
          </a:p>
          <a:p>
            <a:pPr algn="l">
              <a:buFont typeface="Arial" panose="020B0604020202020204" pitchFamily="34" charset="0"/>
              <a:buChar char="•"/>
            </a:pPr>
            <a:r>
              <a:rPr lang="en-IN" b="0" i="0" dirty="0">
                <a:solidFill>
                  <a:srgbClr val="212529"/>
                </a:solidFill>
                <a:effectLst/>
                <a:latin typeface="Inter"/>
              </a:rPr>
              <a:t>Dual Core processor</a:t>
            </a:r>
          </a:p>
          <a:p>
            <a:pPr algn="l">
              <a:buFont typeface="Arial" panose="020B0604020202020204" pitchFamily="34" charset="0"/>
              <a:buChar char="•"/>
            </a:pPr>
            <a:r>
              <a:rPr lang="en-IN" b="0" i="0" dirty="0">
                <a:solidFill>
                  <a:srgbClr val="212529"/>
                </a:solidFill>
                <a:effectLst/>
                <a:latin typeface="Inter"/>
              </a:rPr>
              <a:t>CDROM (installation only). VGA resolution monitor</a:t>
            </a:r>
          </a:p>
          <a:p>
            <a:pPr algn="l">
              <a:buFont typeface="Arial" panose="020B0604020202020204" pitchFamily="34" charset="0"/>
              <a:buChar char="•"/>
            </a:pPr>
            <a:r>
              <a:rPr lang="en-IN" b="0" i="0" dirty="0">
                <a:solidFill>
                  <a:srgbClr val="212529"/>
                </a:solidFill>
                <a:effectLst/>
                <a:latin typeface="Inter"/>
              </a:rPr>
              <a:t>Camera Devices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TotalTime>
  <Words>1512</Words>
  <Application>Microsoft Office PowerPoint</Application>
  <PresentationFormat>On-screen Show (4:3)</PresentationFormat>
  <Paragraphs>104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Inter</vt:lpstr>
      <vt:lpstr>Times New Roman</vt:lpstr>
      <vt:lpstr>Office Theme</vt:lpstr>
      <vt:lpstr>  ATTENDANCE USING  FACIAL RECOGNITION</vt:lpstr>
      <vt:lpstr>INTRODUCTION:</vt:lpstr>
      <vt:lpstr>ABSTRACT:</vt:lpstr>
      <vt:lpstr>LITERATURE SURVEY:</vt:lpstr>
      <vt:lpstr>EXISTING SYSTEM:</vt:lpstr>
      <vt:lpstr>DISADVANTAGES OF EXISTING SYSTEM:</vt:lpstr>
      <vt:lpstr>PROPOSAL SYSTEM:</vt:lpstr>
      <vt:lpstr>ADVANTAGES OF PROPOSAL SYSTEM:</vt:lpstr>
      <vt:lpstr>HARDWARE REQUIREMENTS:</vt:lpstr>
      <vt:lpstr>SOFTWARE REQUIREMENTS:</vt:lpstr>
      <vt:lpstr>FRONT END:</vt:lpstr>
      <vt:lpstr>BACK END:</vt:lpstr>
      <vt:lpstr>ARCHITECTURE</vt:lpstr>
      <vt:lpstr>SEQUENCE DIAGRAM</vt:lpstr>
      <vt:lpstr>IMPLEMENTATION:</vt:lpstr>
      <vt:lpstr>PowerPoint Presentation</vt:lpstr>
      <vt:lpstr>PowerPoint Presentation</vt:lpstr>
      <vt:lpstr>ADDING INFORMATION ABOUT CLIENTS:</vt:lpstr>
      <vt:lpstr>LOGIN PAGE:</vt:lpstr>
      <vt:lpstr>FACE DETECTION POPUP:</vt:lpstr>
      <vt:lpstr>FACE ANALIZATION</vt:lpstr>
      <vt:lpstr>Attendance Updation </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DEVELOPMENT-first review</dc:title>
  <dc:creator>ELCOT</dc:creator>
  <cp:lastModifiedBy>I'm</cp:lastModifiedBy>
  <cp:revision>58</cp:revision>
  <dcterms:created xsi:type="dcterms:W3CDTF">2023-04-27T01:48:50Z</dcterms:created>
  <dcterms:modified xsi:type="dcterms:W3CDTF">2023-05-29T09:56:36Z</dcterms:modified>
</cp:coreProperties>
</file>