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2" r:id="rId4"/>
  </p:sldMasterIdLst>
  <p:notesMasterIdLst>
    <p:notesMasterId r:id="rId32"/>
  </p:notesMasterIdLst>
  <p:handoutMasterIdLst>
    <p:handoutMasterId r:id="rId33"/>
  </p:handoutMasterIdLst>
  <p:sldIdLst>
    <p:sldId id="266" r:id="rId5"/>
    <p:sldId id="267" r:id="rId6"/>
    <p:sldId id="290" r:id="rId7"/>
    <p:sldId id="291" r:id="rId8"/>
    <p:sldId id="274" r:id="rId9"/>
    <p:sldId id="278" r:id="rId10"/>
    <p:sldId id="284" r:id="rId11"/>
    <p:sldId id="277" r:id="rId12"/>
    <p:sldId id="292" r:id="rId13"/>
    <p:sldId id="283" r:id="rId14"/>
    <p:sldId id="285" r:id="rId15"/>
    <p:sldId id="286" r:id="rId16"/>
    <p:sldId id="293" r:id="rId17"/>
    <p:sldId id="294" r:id="rId18"/>
    <p:sldId id="301" r:id="rId19"/>
    <p:sldId id="303" r:id="rId20"/>
    <p:sldId id="302" r:id="rId21"/>
    <p:sldId id="304" r:id="rId22"/>
    <p:sldId id="305" r:id="rId23"/>
    <p:sldId id="307" r:id="rId24"/>
    <p:sldId id="306" r:id="rId25"/>
    <p:sldId id="308" r:id="rId26"/>
    <p:sldId id="295" r:id="rId27"/>
    <p:sldId id="298" r:id="rId28"/>
    <p:sldId id="296" r:id="rId29"/>
    <p:sldId id="297"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5FACEF-A16D-4819-B7B8-32D76CC26BAD}">
          <p14:sldIdLst>
            <p14:sldId id="266"/>
            <p14:sldId id="267"/>
            <p14:sldId id="290"/>
            <p14:sldId id="291"/>
            <p14:sldId id="274"/>
            <p14:sldId id="278"/>
            <p14:sldId id="284"/>
            <p14:sldId id="277"/>
            <p14:sldId id="292"/>
          </p14:sldIdLst>
        </p14:section>
        <p14:section name="Untitled Section" id="{5417854D-FA0C-4E4E-98AC-7FF5C41500A1}">
          <p14:sldIdLst>
            <p14:sldId id="283"/>
            <p14:sldId id="285"/>
            <p14:sldId id="286"/>
            <p14:sldId id="293"/>
            <p14:sldId id="294"/>
            <p14:sldId id="301"/>
            <p14:sldId id="303"/>
            <p14:sldId id="302"/>
            <p14:sldId id="304"/>
            <p14:sldId id="305"/>
            <p14:sldId id="307"/>
            <p14:sldId id="306"/>
            <p14:sldId id="308"/>
            <p14:sldId id="295"/>
            <p14:sldId id="298"/>
            <p14:sldId id="296"/>
            <p14:sldId id="297"/>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CB4"/>
    <a:srgbClr val="2644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13" autoAdjust="0"/>
    <p:restoredTop sz="94660"/>
  </p:normalViewPr>
  <p:slideViewPr>
    <p:cSldViewPr snapToGrid="0">
      <p:cViewPr varScale="1">
        <p:scale>
          <a:sx n="109" d="100"/>
          <a:sy n="109"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8F0D6D-BFC3-F1FD-EF2E-61BD984411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78225DD-91C3-1C69-5FFC-81E3EF4E20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3CB6F8-C5AA-4E19-8901-EB909D72BF84}" type="datetime1">
              <a:rPr lang="en-US" smtClean="0"/>
              <a:t>5/13/2024</a:t>
            </a:fld>
            <a:endParaRPr lang="en-IN"/>
          </a:p>
        </p:txBody>
      </p:sp>
      <p:sp>
        <p:nvSpPr>
          <p:cNvPr id="4" name="Footer Placeholder 3">
            <a:extLst>
              <a:ext uri="{FF2B5EF4-FFF2-40B4-BE49-F238E27FC236}">
                <a16:creationId xmlns:a16="http://schemas.microsoft.com/office/drawing/2014/main" id="{D0EF067C-81AB-7CC4-AFAA-85B7A841F4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K.L.N COLLEGE OF ENGINEERING</a:t>
            </a:r>
            <a:endParaRPr lang="en-IN"/>
          </a:p>
        </p:txBody>
      </p:sp>
      <p:sp>
        <p:nvSpPr>
          <p:cNvPr id="5" name="Slide Number Placeholder 4">
            <a:extLst>
              <a:ext uri="{FF2B5EF4-FFF2-40B4-BE49-F238E27FC236}">
                <a16:creationId xmlns:a16="http://schemas.microsoft.com/office/drawing/2014/main" id="{193B39ED-3D0E-0D58-FF89-1154F425A7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41DC46-E1B9-4AC8-BC69-4FF16920D843}" type="slidenum">
              <a:rPr lang="en-IN" smtClean="0"/>
              <a:t>‹#›</a:t>
            </a:fld>
            <a:endParaRPr lang="en-IN"/>
          </a:p>
        </p:txBody>
      </p:sp>
    </p:spTree>
    <p:extLst>
      <p:ext uri="{BB962C8B-B14F-4D97-AF65-F5344CB8AC3E}">
        <p14:creationId xmlns:p14="http://schemas.microsoft.com/office/powerpoint/2010/main" val="33422933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A90DB-58DC-4512-A450-A80E7A4A74F5}" type="datetime1">
              <a:rPr lang="en-US" smtClean="0"/>
              <a:t>5/13/2024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K.L.N COLLEGE OF ENGINEERING</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4AFE6-52F8-436F-9DAC-607E2BE5A99D}" type="slidenum">
              <a:rPr lang="en-US" smtClean="0"/>
              <a:t>‹#›</a:t>
            </a:fld>
            <a:endParaRPr lang="en-US" dirty="0"/>
          </a:p>
        </p:txBody>
      </p:sp>
    </p:spTree>
    <p:extLst>
      <p:ext uri="{BB962C8B-B14F-4D97-AF65-F5344CB8AC3E}">
        <p14:creationId xmlns:p14="http://schemas.microsoft.com/office/powerpoint/2010/main" val="36356316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D80DF8-63B4-45D4-B349-5215FF3D4920}" type="datetime1">
              <a:rPr lang="en-US" smtClean="0"/>
              <a:t>5/13/2024</a:t>
            </a:fld>
            <a:endParaRPr lang="en-US" dirty="0"/>
          </a:p>
        </p:txBody>
      </p:sp>
      <p:sp>
        <p:nvSpPr>
          <p:cNvPr id="5" name="Footer Placeholder 4"/>
          <p:cNvSpPr>
            <a:spLocks noGrp="1"/>
          </p:cNvSpPr>
          <p:nvPr>
            <p:ph type="ftr" sz="quarter" idx="11"/>
          </p:nvPr>
        </p:nvSpPr>
        <p:spPr/>
        <p:txBody>
          <a:bodyPr/>
          <a:lstStyle/>
          <a:p>
            <a:r>
              <a:rPr lang="en-US"/>
              <a:t>K.L.N COLLEGE OF ENGINEERING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43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59D43-FB56-4B45-8849-DF8900825D50}" type="datetime1">
              <a:rPr lang="en-US" smtClean="0"/>
              <a:t>5/13/2024</a:t>
            </a:fld>
            <a:endParaRPr lang="en-US" dirty="0"/>
          </a:p>
        </p:txBody>
      </p:sp>
      <p:sp>
        <p:nvSpPr>
          <p:cNvPr id="5" name="Footer Placeholder 4"/>
          <p:cNvSpPr>
            <a:spLocks noGrp="1"/>
          </p:cNvSpPr>
          <p:nvPr>
            <p:ph type="ftr" sz="quarter" idx="11"/>
          </p:nvPr>
        </p:nvSpPr>
        <p:spPr/>
        <p:txBody>
          <a:bodyPr/>
          <a:lstStyle/>
          <a:p>
            <a:r>
              <a:rPr lang="en-US"/>
              <a:t>K.L.N COLLEGE OF ENGINEERING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5639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E844C-3471-4036-B0AB-052EC7F6E419}" type="datetime1">
              <a:rPr lang="en-US" smtClean="0"/>
              <a:t>5/13/2024</a:t>
            </a:fld>
            <a:endParaRPr lang="en-US" dirty="0"/>
          </a:p>
        </p:txBody>
      </p:sp>
      <p:sp>
        <p:nvSpPr>
          <p:cNvPr id="5" name="Footer Placeholder 4"/>
          <p:cNvSpPr>
            <a:spLocks noGrp="1"/>
          </p:cNvSpPr>
          <p:nvPr>
            <p:ph type="ftr" sz="quarter" idx="11"/>
          </p:nvPr>
        </p:nvSpPr>
        <p:spPr/>
        <p:txBody>
          <a:bodyPr/>
          <a:lstStyle/>
          <a:p>
            <a:r>
              <a:rPr lang="en-US"/>
              <a:t>K.L.N COLLEGE OF ENGINEERING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897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1F934-9E28-4FD6-82F4-597331E786AE}" type="datetime1">
              <a:rPr lang="en-US" smtClean="0"/>
              <a:t>5/13/2024</a:t>
            </a:fld>
            <a:endParaRPr lang="en-US" dirty="0"/>
          </a:p>
        </p:txBody>
      </p:sp>
      <p:sp>
        <p:nvSpPr>
          <p:cNvPr id="5" name="Footer Placeholder 4"/>
          <p:cNvSpPr>
            <a:spLocks noGrp="1"/>
          </p:cNvSpPr>
          <p:nvPr>
            <p:ph type="ftr" sz="quarter" idx="11"/>
          </p:nvPr>
        </p:nvSpPr>
        <p:spPr/>
        <p:txBody>
          <a:bodyPr/>
          <a:lstStyle/>
          <a:p>
            <a:r>
              <a:rPr lang="en-US"/>
              <a:t>K.L.N COLLEGE OF ENGINEERING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4328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4C952-3FD7-4D63-B3B2-D25F9208FA6F}" type="datetime1">
              <a:rPr lang="en-US" smtClean="0"/>
              <a:t>5/13/2024</a:t>
            </a:fld>
            <a:endParaRPr lang="en-US" dirty="0"/>
          </a:p>
        </p:txBody>
      </p:sp>
      <p:sp>
        <p:nvSpPr>
          <p:cNvPr id="5" name="Footer Placeholder 4"/>
          <p:cNvSpPr>
            <a:spLocks noGrp="1"/>
          </p:cNvSpPr>
          <p:nvPr>
            <p:ph type="ftr" sz="quarter" idx="11"/>
          </p:nvPr>
        </p:nvSpPr>
        <p:spPr/>
        <p:txBody>
          <a:bodyPr/>
          <a:lstStyle/>
          <a:p>
            <a:r>
              <a:rPr lang="en-US"/>
              <a:t>K.L.N COLLEGE OF ENGINEERING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77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AB635-8395-47AB-95AB-780D707CD1D0}" type="datetime1">
              <a:rPr lang="en-US" smtClean="0"/>
              <a:t>5/13/2024</a:t>
            </a:fld>
            <a:endParaRPr lang="en-US" dirty="0"/>
          </a:p>
        </p:txBody>
      </p:sp>
      <p:sp>
        <p:nvSpPr>
          <p:cNvPr id="6" name="Footer Placeholder 5"/>
          <p:cNvSpPr>
            <a:spLocks noGrp="1"/>
          </p:cNvSpPr>
          <p:nvPr>
            <p:ph type="ftr" sz="quarter" idx="11"/>
          </p:nvPr>
        </p:nvSpPr>
        <p:spPr/>
        <p:txBody>
          <a:bodyPr/>
          <a:lstStyle/>
          <a:p>
            <a:r>
              <a:rPr lang="en-US"/>
              <a:t>K.L.N COLLEGE OF ENGINEERING</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207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2C473A-AE5C-48EA-ABBD-9CC7C3486178}" type="datetime1">
              <a:rPr lang="en-US" smtClean="0"/>
              <a:t>5/13/2024</a:t>
            </a:fld>
            <a:endParaRPr lang="en-US" dirty="0"/>
          </a:p>
        </p:txBody>
      </p:sp>
      <p:sp>
        <p:nvSpPr>
          <p:cNvPr id="8" name="Footer Placeholder 7"/>
          <p:cNvSpPr>
            <a:spLocks noGrp="1"/>
          </p:cNvSpPr>
          <p:nvPr>
            <p:ph type="ftr" sz="quarter" idx="11"/>
          </p:nvPr>
        </p:nvSpPr>
        <p:spPr/>
        <p:txBody>
          <a:bodyPr/>
          <a:lstStyle/>
          <a:p>
            <a:r>
              <a:rPr lang="en-US"/>
              <a:t>K.L.N COLLEGE OF ENGINEERING</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322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9F0797-D1B7-4614-8D12-59A38B4C2A4F}" type="datetime1">
              <a:rPr lang="en-US" smtClean="0"/>
              <a:t>5/13/2024</a:t>
            </a:fld>
            <a:endParaRPr lang="en-US" dirty="0"/>
          </a:p>
        </p:txBody>
      </p:sp>
      <p:sp>
        <p:nvSpPr>
          <p:cNvPr id="4" name="Footer Placeholder 3"/>
          <p:cNvSpPr>
            <a:spLocks noGrp="1"/>
          </p:cNvSpPr>
          <p:nvPr>
            <p:ph type="ftr" sz="quarter" idx="11"/>
          </p:nvPr>
        </p:nvSpPr>
        <p:spPr/>
        <p:txBody>
          <a:bodyPr/>
          <a:lstStyle/>
          <a:p>
            <a:r>
              <a:rPr lang="en-US"/>
              <a:t>K.L.N COLLEGE OF ENGINEERING</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7914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6D3BBA1-5CCE-4FA8-90B9-8873AA2125E6}" type="datetime1">
              <a:rPr lang="en-US" smtClean="0"/>
              <a:t>5/13/2024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K.L.N COLLEGE OF ENGINEERING</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5515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76EE9EC-1336-4243-8E3C-D46752775D58}" type="datetime1">
              <a:rPr lang="en-US" smtClean="0"/>
              <a:t>5/13/2024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K.L.N COLLEGE OF ENGINEERING</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045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8DA769-99A4-43D5-84C7-5B668730DE2F}" type="datetime1">
              <a:rPr lang="en-US" smtClean="0"/>
              <a:t>5/13/2024</a:t>
            </a:fld>
            <a:endParaRPr lang="en-US" dirty="0"/>
          </a:p>
        </p:txBody>
      </p:sp>
      <p:sp>
        <p:nvSpPr>
          <p:cNvPr id="6" name="Footer Placeholder 5"/>
          <p:cNvSpPr>
            <a:spLocks noGrp="1"/>
          </p:cNvSpPr>
          <p:nvPr>
            <p:ph type="ftr" sz="quarter" idx="11"/>
          </p:nvPr>
        </p:nvSpPr>
        <p:spPr/>
        <p:txBody>
          <a:bodyPr/>
          <a:lstStyle/>
          <a:p>
            <a:r>
              <a:rPr lang="en-US"/>
              <a:t>K.L.N COLLEGE OF ENGINEERING</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688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18D566D-8250-4EAF-A310-E2C07DF97B54}" type="datetime1">
              <a:rPr lang="en-US" smtClean="0"/>
              <a:t>5/13/2024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K.L.N COLLEGE OF ENGINEERING</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41049"/>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 name="Google Shape;111;p25">
            <a:extLst>
              <a:ext uri="{FF2B5EF4-FFF2-40B4-BE49-F238E27FC236}">
                <a16:creationId xmlns:a16="http://schemas.microsoft.com/office/drawing/2014/main" id="{CE9E5C01-FE71-AC58-1237-1CED7CD7B720}"/>
              </a:ext>
            </a:extLst>
          </p:cNvPr>
          <p:cNvSpPr txBox="1"/>
          <p:nvPr/>
        </p:nvSpPr>
        <p:spPr>
          <a:xfrm>
            <a:off x="1263162" y="2036618"/>
            <a:ext cx="9769474" cy="248475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800"/>
              </a:spcBef>
              <a:spcAft>
                <a:spcPts val="0"/>
              </a:spcAft>
              <a:buNone/>
            </a:pPr>
            <a:endParaRPr sz="3200" b="1" dirty="0">
              <a:solidFill>
                <a:schemeClr val="tx1"/>
              </a:solidFill>
              <a:effectLst>
                <a:outerShdw blurRad="38100" dist="38100" dir="2700000" algn="tl">
                  <a:srgbClr val="000000">
                    <a:alpha val="43137"/>
                  </a:srgbClr>
                </a:outerShdw>
              </a:effectLst>
              <a:latin typeface="+mj-lt"/>
              <a:ea typeface="Times"/>
              <a:cs typeface="Times"/>
              <a:sym typeface="Times"/>
            </a:endParaRPr>
          </a:p>
          <a:p>
            <a:pPr algn="ctr"/>
            <a:r>
              <a:rPr lang="en-IN" sz="2600" b="1" dirty="0">
                <a:solidFill>
                  <a:schemeClr val="tx1"/>
                </a:solidFill>
                <a:latin typeface="Times New Roman" panose="02020603050405020304" pitchFamily="18" charset="0"/>
                <a:cs typeface="Times New Roman" panose="02020603050405020304" pitchFamily="18" charset="0"/>
              </a:rPr>
              <a:t>BOOSTING-BASED DDOS DETECTION IN INTERNET OF THINGS SYSTEM</a:t>
            </a:r>
          </a:p>
          <a:p>
            <a:pPr algn="ctr"/>
            <a:r>
              <a:rPr lang="en-IN" sz="2600" b="1" dirty="0">
                <a:solidFill>
                  <a:schemeClr val="tx1"/>
                </a:solidFill>
                <a:latin typeface="Times New Roman" panose="02020603050405020304" pitchFamily="18" charset="0"/>
                <a:cs typeface="Times New Roman" panose="02020603050405020304" pitchFamily="18" charset="0"/>
              </a:rPr>
              <a:t>USING MACHINE LEARNING</a:t>
            </a:r>
          </a:p>
          <a:p>
            <a:pPr algn="ctr"/>
            <a:endParaRPr lang="en-US" sz="2800" dirty="0">
              <a:solidFill>
                <a:schemeClr val="tx1"/>
              </a:solidFill>
              <a:latin typeface="+mj-lt"/>
            </a:endParaRPr>
          </a:p>
        </p:txBody>
      </p:sp>
      <p:sp>
        <p:nvSpPr>
          <p:cNvPr id="12" name="TextBox 11">
            <a:extLst>
              <a:ext uri="{FF2B5EF4-FFF2-40B4-BE49-F238E27FC236}">
                <a16:creationId xmlns:a16="http://schemas.microsoft.com/office/drawing/2014/main" id="{EFCE0781-0997-6D89-319C-6547BE3EBAB0}"/>
              </a:ext>
            </a:extLst>
          </p:cNvPr>
          <p:cNvSpPr txBox="1"/>
          <p:nvPr/>
        </p:nvSpPr>
        <p:spPr>
          <a:xfrm>
            <a:off x="4255006" y="4635666"/>
            <a:ext cx="4258735" cy="1661993"/>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Presented By :</a:t>
            </a:r>
          </a:p>
          <a:p>
            <a:br>
              <a:rPr lang="en-IN" dirty="0">
                <a:latin typeface="+mj-lt"/>
              </a:rPr>
            </a:br>
            <a:r>
              <a:rPr lang="en-IN" sz="2000" dirty="0">
                <a:latin typeface="Times New Roman" panose="02020603050405020304" pitchFamily="18" charset="0"/>
                <a:cs typeface="Times New Roman" panose="02020603050405020304" pitchFamily="18" charset="0"/>
              </a:rPr>
              <a:t>GOWTHAM S	    (</a:t>
            </a:r>
            <a:r>
              <a:rPr lang="en-GB" sz="2000" dirty="0">
                <a:latin typeface="Times New Roman" panose="02020603050405020304" pitchFamily="18" charset="0"/>
                <a:cs typeface="Times New Roman" panose="02020603050405020304" pitchFamily="18" charset="0"/>
                <a:sym typeface="Times"/>
              </a:rPr>
              <a:t>913320104017)</a:t>
            </a:r>
          </a:p>
          <a:p>
            <a:r>
              <a:rPr lang="en-GB" sz="2000" dirty="0">
                <a:latin typeface="Times New Roman" panose="02020603050405020304" pitchFamily="18" charset="0"/>
                <a:ea typeface="Times"/>
                <a:cs typeface="Times New Roman" panose="02020603050405020304" pitchFamily="18" charset="0"/>
                <a:sym typeface="Times"/>
              </a:rPr>
              <a:t>KARTHIK S            (913320104301)</a:t>
            </a:r>
            <a:br>
              <a:rPr lang="en-GB" sz="2000" dirty="0">
                <a:latin typeface="Times New Roman" panose="02020603050405020304" pitchFamily="18" charset="0"/>
                <a:ea typeface="Times"/>
                <a:cs typeface="Times New Roman" panose="02020603050405020304" pitchFamily="18" charset="0"/>
                <a:sym typeface="Times"/>
              </a:rPr>
            </a:br>
            <a:r>
              <a:rPr lang="en-GB" sz="2000" dirty="0">
                <a:latin typeface="Times New Roman" panose="02020603050405020304" pitchFamily="18" charset="0"/>
                <a:ea typeface="Times"/>
                <a:cs typeface="Times New Roman" panose="02020603050405020304" pitchFamily="18" charset="0"/>
                <a:sym typeface="Times"/>
              </a:rPr>
              <a:t>VIGNESH M           (913320104304)</a:t>
            </a:r>
            <a:endParaRPr lang="en-IN"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AD97645-37FA-CC37-C7FA-671985A4F545}"/>
              </a:ext>
            </a:extLst>
          </p:cNvPr>
          <p:cNvSpPr/>
          <p:nvPr/>
        </p:nvSpPr>
        <p:spPr>
          <a:xfrm>
            <a:off x="1721181" y="469510"/>
            <a:ext cx="9769473" cy="1815882"/>
          </a:xfrm>
          <a:prstGeom prst="rect">
            <a:avLst/>
          </a:prstGeom>
        </p:spPr>
        <p:txBody>
          <a:bodyPr wrap="square">
            <a:spAutoFit/>
          </a:bodyPr>
          <a:lstStyle/>
          <a:p>
            <a:pPr algn="ctr" fontAlgn="base">
              <a:spcBef>
                <a:spcPct val="0"/>
              </a:spcBef>
              <a:spcAft>
                <a:spcPct val="0"/>
              </a:spcAft>
            </a:pPr>
            <a:r>
              <a:rPr lang="en-US" sz="3000" b="1" kern="10" dirty="0">
                <a:ln w="25400">
                  <a:noFill/>
                  <a:round/>
                  <a:headEnd/>
                  <a:tailEnd/>
                </a:ln>
                <a:latin typeface="Times New Roman" panose="02020603050405020304" pitchFamily="18" charset="0"/>
                <a:cs typeface="Times New Roman" panose="02020603050405020304" pitchFamily="18" charset="0"/>
              </a:rPr>
              <a:t>VAIGAI COLLEGE OF ENGINEERING,</a:t>
            </a:r>
          </a:p>
          <a:p>
            <a:pPr algn="ctr" fontAlgn="base">
              <a:spcBef>
                <a:spcPct val="0"/>
              </a:spcBef>
              <a:spcAft>
                <a:spcPct val="0"/>
              </a:spcAft>
            </a:pPr>
            <a:r>
              <a:rPr lang="en-US" sz="3000" b="1" kern="10" dirty="0">
                <a:ln w="25400">
                  <a:noFill/>
                  <a:round/>
                  <a:headEnd/>
                  <a:tailEnd/>
                </a:ln>
                <a:latin typeface="Times New Roman" panose="02020603050405020304" pitchFamily="18" charset="0"/>
                <a:cs typeface="Times New Roman" panose="02020603050405020304" pitchFamily="18" charset="0"/>
              </a:rPr>
              <a:t>MADURAI</a:t>
            </a:r>
            <a:r>
              <a:rPr lang="en-IN" sz="2800" b="1" dirty="0">
                <a:latin typeface="Times New Roman" panose="02020603050405020304" pitchFamily="18" charset="0"/>
                <a:cs typeface="Times New Roman" panose="02020603050405020304" pitchFamily="18" charset="0"/>
              </a:rPr>
              <a:t> – 600 025</a:t>
            </a:r>
            <a:endParaRPr lang="en-US" sz="3000" b="1" kern="10" dirty="0">
              <a:ln w="25400">
                <a:noFill/>
                <a:round/>
                <a:headEnd/>
                <a:tailEnd/>
              </a:ln>
              <a:latin typeface="Times New Roman" panose="02020603050405020304" pitchFamily="18" charset="0"/>
              <a:cs typeface="Times New Roman" panose="02020603050405020304" pitchFamily="18" charset="0"/>
            </a:endParaRPr>
          </a:p>
          <a:p>
            <a:pPr algn="ctr" fontAlgn="base">
              <a:spcBef>
                <a:spcPct val="0"/>
              </a:spcBef>
              <a:spcAft>
                <a:spcPct val="0"/>
              </a:spcAft>
            </a:pPr>
            <a:endParaRPr lang="en-US" sz="2800" b="1" dirty="0">
              <a:latin typeface="Times New Roman" panose="02020603050405020304" pitchFamily="18" charset="0"/>
              <a:cs typeface="Times New Roman" panose="02020603050405020304" pitchFamily="18" charset="0"/>
            </a:endParaRPr>
          </a:p>
          <a:p>
            <a:pPr algn="ctr" fontAlgn="base">
              <a:spcBef>
                <a:spcPct val="0"/>
              </a:spcBef>
              <a:spcAft>
                <a:spcPct val="0"/>
              </a:spcAft>
            </a:pPr>
            <a:r>
              <a:rPr lang="en-US" sz="2400" b="1" dirty="0">
                <a:latin typeface="Times New Roman" panose="02020603050405020304" pitchFamily="18" charset="0"/>
                <a:cs typeface="Times New Roman" panose="02020603050405020304" pitchFamily="18" charset="0"/>
              </a:rPr>
              <a:t>DEPARTMENT OF COMPUTER SCIENCE AND ENGINEERING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31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831783" y="582982"/>
            <a:ext cx="10800572" cy="769441"/>
          </a:xfrm>
          <a:prstGeom prst="rect">
            <a:avLst/>
          </a:prstGeom>
          <a:noFill/>
        </p:spPr>
        <p:txBody>
          <a:bodyPr wrap="square" rtlCol="0">
            <a:spAutoFit/>
          </a:bodyPr>
          <a:lstStyle/>
          <a:p>
            <a:pPr algn="ctr"/>
            <a:r>
              <a:rPr lang="en-IN" sz="4400" b="1" dirty="0">
                <a:latin typeface="Times New Roman" panose="02020603050405020304" pitchFamily="18" charset="0"/>
                <a:ea typeface="Calibri" panose="020F0502020204030204" pitchFamily="34" charset="0"/>
                <a:cs typeface="Times New Roman" panose="02020603050405020304" pitchFamily="18" charset="0"/>
              </a:rPr>
              <a:t>DATA PRE-PROCESSING</a:t>
            </a:r>
          </a:p>
        </p:txBody>
      </p:sp>
      <p:sp>
        <p:nvSpPr>
          <p:cNvPr id="3" name="TextBox 2">
            <a:extLst>
              <a:ext uri="{FF2B5EF4-FFF2-40B4-BE49-F238E27FC236}">
                <a16:creationId xmlns:a16="http://schemas.microsoft.com/office/drawing/2014/main" id="{C3E6582C-0B49-EC42-1571-9CC23920D8BE}"/>
              </a:ext>
            </a:extLst>
          </p:cNvPr>
          <p:cNvSpPr txBox="1"/>
          <p:nvPr/>
        </p:nvSpPr>
        <p:spPr>
          <a:xfrm>
            <a:off x="728752" y="1631326"/>
            <a:ext cx="10903603" cy="3730317"/>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 pre-processing is the process of removing the unwanted data from the dataset. </a:t>
            </a:r>
          </a:p>
          <a:p>
            <a:pPr marL="342900" lvl="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Pre-processing data transformation operations are used to transform the dataset into a structure suitable for machine learning. </a:t>
            </a:r>
          </a:p>
          <a:p>
            <a:pPr marL="342900" lvl="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Missing data removal: In this process, the null values such as missing values and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(Not a Number) values are replaced by 0.</a:t>
            </a:r>
          </a:p>
          <a:p>
            <a:pPr marL="342900" lvl="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Encoding Categorical data: That categorical data is defined as variables with a finite set of label values.</a:t>
            </a:r>
          </a:p>
          <a:p>
            <a:pPr marL="342900" indent="-342900" algn="just">
              <a:lnSpc>
                <a:spcPct val="150000"/>
              </a:lnSpc>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566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728752" y="483435"/>
            <a:ext cx="10800572" cy="769441"/>
          </a:xfrm>
          <a:prstGeom prst="rect">
            <a:avLst/>
          </a:prstGeom>
          <a:noFill/>
        </p:spPr>
        <p:txBody>
          <a:bodyPr wrap="square" rtlCol="0">
            <a:spAutoFit/>
          </a:bodyPr>
          <a:lstStyle/>
          <a:p>
            <a:pPr algn="ctr"/>
            <a:r>
              <a:rPr lang="en-IN" sz="4400" b="1" dirty="0">
                <a:latin typeface="Times New Roman" panose="02020603050405020304" pitchFamily="18" charset="0"/>
                <a:ea typeface="Calibri" panose="020F0502020204030204" pitchFamily="34" charset="0"/>
                <a:cs typeface="Times New Roman" panose="02020603050405020304" pitchFamily="18" charset="0"/>
              </a:rPr>
              <a:t>CLASSIFICATION</a:t>
            </a:r>
          </a:p>
        </p:txBody>
      </p:sp>
      <p:sp>
        <p:nvSpPr>
          <p:cNvPr id="3" name="TextBox 2">
            <a:extLst>
              <a:ext uri="{FF2B5EF4-FFF2-40B4-BE49-F238E27FC236}">
                <a16:creationId xmlns:a16="http://schemas.microsoft.com/office/drawing/2014/main" id="{C3E6582C-0B49-EC42-1571-9CC23920D8BE}"/>
              </a:ext>
            </a:extLst>
          </p:cNvPr>
          <p:cNvSpPr txBox="1"/>
          <p:nvPr/>
        </p:nvSpPr>
        <p:spPr>
          <a:xfrm>
            <a:off x="677236" y="1402726"/>
            <a:ext cx="10903603" cy="4191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our process, we have to implement the machine and deep learning algorithms such as MLP, KNN, RF, Ada boost and RNN respectively.</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MLP is a type of feedforward ANN. It can refer broadly to any such network or specifically to those with multiple layers of perceptions.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Random forest is a classification algorithm comprising multiple decision trees. It employs bagging and feature randomness in tree construction to create an uncorrelated forest for more accurate predictions.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Ada-boost or Adaptive Boosting is one of ensemble boosting classifier. It combines multiple classifiers to increase the accuracy of classifiers. AdaBoost is an iterative ensemble method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08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831783" y="491902"/>
            <a:ext cx="10800572" cy="769441"/>
          </a:xfrm>
          <a:prstGeom prst="rect">
            <a:avLst/>
          </a:prstGeom>
          <a:noFill/>
        </p:spPr>
        <p:txBody>
          <a:bodyPr wrap="square" rtlCol="0">
            <a:spAutoFit/>
          </a:bodyPr>
          <a:lstStyle/>
          <a:p>
            <a:pPr algn="ctr"/>
            <a:r>
              <a:rPr lang="en-IN" sz="4400" b="1" dirty="0">
                <a:latin typeface="Times New Roman" panose="02020603050405020304" pitchFamily="18" charset="0"/>
                <a:ea typeface="Calibri" panose="020F0502020204030204" pitchFamily="34" charset="0"/>
                <a:cs typeface="Times New Roman" panose="02020603050405020304" pitchFamily="18" charset="0"/>
              </a:rPr>
              <a:t>PERFORMANCE ANALYSIS</a:t>
            </a:r>
          </a:p>
        </p:txBody>
      </p:sp>
      <p:sp>
        <p:nvSpPr>
          <p:cNvPr id="3" name="TextBox 2">
            <a:extLst>
              <a:ext uri="{FF2B5EF4-FFF2-40B4-BE49-F238E27FC236}">
                <a16:creationId xmlns:a16="http://schemas.microsoft.com/office/drawing/2014/main" id="{C3E6582C-0B49-EC42-1571-9CC23920D8BE}"/>
              </a:ext>
            </a:extLst>
          </p:cNvPr>
          <p:cNvSpPr txBox="1"/>
          <p:nvPr/>
        </p:nvSpPr>
        <p:spPr>
          <a:xfrm>
            <a:off x="728752" y="1368860"/>
            <a:ext cx="10903603" cy="3730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like,</a:t>
            </a:r>
          </a:p>
          <a:p>
            <a:pPr marL="342900" lvl="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Accuracy</a:t>
            </a:r>
          </a:p>
          <a:p>
            <a:pPr marL="342900" lvl="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Precision</a:t>
            </a:r>
          </a:p>
          <a:p>
            <a:pPr marL="342900" lvl="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Recall</a:t>
            </a:r>
          </a:p>
          <a:p>
            <a:pPr marL="342900" lvl="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F1-score</a:t>
            </a:r>
          </a:p>
          <a:p>
            <a:pPr marL="342900" lvl="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Comparison graph for all algorithms based on accuracy.</a:t>
            </a: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52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831783" y="491902"/>
            <a:ext cx="10800572" cy="769441"/>
          </a:xfrm>
          <a:prstGeom prst="rect">
            <a:avLst/>
          </a:prstGeom>
          <a:noFill/>
        </p:spPr>
        <p:txBody>
          <a:bodyPr wrap="square" rtlCol="0">
            <a:spAutoFit/>
          </a:bodyPr>
          <a:lstStyle/>
          <a:p>
            <a:pPr algn="ctr"/>
            <a:r>
              <a:rPr lang="en-IN" sz="4400" dirty="0">
                <a:latin typeface="Calibri (Body)"/>
                <a:ea typeface="Calibri" panose="020F0502020204030204" pitchFamily="34" charset="0"/>
                <a:cs typeface="Calibri" panose="020F0502020204030204" pitchFamily="34" charset="0"/>
              </a:rPr>
              <a:t>OUTPUT</a:t>
            </a:r>
          </a:p>
        </p:txBody>
      </p:sp>
      <p:pic>
        <p:nvPicPr>
          <p:cNvPr id="4" name="Picture 3">
            <a:extLst>
              <a:ext uri="{FF2B5EF4-FFF2-40B4-BE49-F238E27FC236}">
                <a16:creationId xmlns:a16="http://schemas.microsoft.com/office/drawing/2014/main" id="{FBC26B4C-D14A-19E5-A675-20A183A71788}"/>
              </a:ext>
            </a:extLst>
          </p:cNvPr>
          <p:cNvPicPr>
            <a:picLocks noChangeAspect="1"/>
          </p:cNvPicPr>
          <p:nvPr/>
        </p:nvPicPr>
        <p:blipFill>
          <a:blip r:embed="rId2"/>
          <a:srcRect/>
          <a:stretch/>
        </p:blipFill>
        <p:spPr>
          <a:xfrm>
            <a:off x="2226593" y="1703682"/>
            <a:ext cx="7998790" cy="4499894"/>
          </a:xfrm>
          <a:prstGeom prst="rect">
            <a:avLst/>
          </a:prstGeom>
        </p:spPr>
      </p:pic>
    </p:spTree>
    <p:extLst>
      <p:ext uri="{BB962C8B-B14F-4D97-AF65-F5344CB8AC3E}">
        <p14:creationId xmlns:p14="http://schemas.microsoft.com/office/powerpoint/2010/main" val="1684567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831783" y="491902"/>
            <a:ext cx="10800572" cy="769441"/>
          </a:xfrm>
          <a:prstGeom prst="rect">
            <a:avLst/>
          </a:prstGeom>
          <a:noFill/>
        </p:spPr>
        <p:txBody>
          <a:bodyPr wrap="square" rtlCol="0">
            <a:spAutoFit/>
          </a:bodyPr>
          <a:lstStyle/>
          <a:p>
            <a:pPr algn="ctr"/>
            <a:r>
              <a:rPr lang="en-IN" sz="4400" dirty="0">
                <a:latin typeface="Calibri (Body)"/>
                <a:ea typeface="Calibri" panose="020F0502020204030204" pitchFamily="34" charset="0"/>
                <a:cs typeface="Calibri" panose="020F0502020204030204" pitchFamily="34" charset="0"/>
              </a:rPr>
              <a:t>OUTPUT</a:t>
            </a:r>
          </a:p>
        </p:txBody>
      </p:sp>
      <p:pic>
        <p:nvPicPr>
          <p:cNvPr id="6" name="Picture 5">
            <a:extLst>
              <a:ext uri="{FF2B5EF4-FFF2-40B4-BE49-F238E27FC236}">
                <a16:creationId xmlns:a16="http://schemas.microsoft.com/office/drawing/2014/main" id="{468EC4DB-8694-AE21-CFFA-0864AA363F94}"/>
              </a:ext>
            </a:extLst>
          </p:cNvPr>
          <p:cNvPicPr>
            <a:picLocks noChangeAspect="1"/>
          </p:cNvPicPr>
          <p:nvPr/>
        </p:nvPicPr>
        <p:blipFill>
          <a:blip r:embed="rId2"/>
          <a:srcRect/>
          <a:stretch/>
        </p:blipFill>
        <p:spPr>
          <a:xfrm>
            <a:off x="3149926" y="1947003"/>
            <a:ext cx="6496440" cy="3369067"/>
          </a:xfrm>
          <a:prstGeom prst="rect">
            <a:avLst/>
          </a:prstGeom>
        </p:spPr>
      </p:pic>
      <p:sp>
        <p:nvSpPr>
          <p:cNvPr id="4" name="TextBox 3">
            <a:extLst>
              <a:ext uri="{FF2B5EF4-FFF2-40B4-BE49-F238E27FC236}">
                <a16:creationId xmlns:a16="http://schemas.microsoft.com/office/drawing/2014/main" id="{388C5AEB-8FBE-E419-A720-EF48BAA2ABA6}"/>
              </a:ext>
            </a:extLst>
          </p:cNvPr>
          <p:cNvSpPr txBox="1"/>
          <p:nvPr/>
        </p:nvSpPr>
        <p:spPr>
          <a:xfrm>
            <a:off x="5075622" y="4946738"/>
            <a:ext cx="2169458" cy="369332"/>
          </a:xfrm>
          <a:prstGeom prst="rect">
            <a:avLst/>
          </a:prstGeom>
          <a:noFill/>
        </p:spPr>
        <p:txBody>
          <a:bodyPr wrap="square" rtlCol="0">
            <a:spAutoFit/>
          </a:bodyPr>
          <a:lstStyle/>
          <a:p>
            <a:pPr algn="ctr"/>
            <a:r>
              <a:rPr lang="en-IN" b="1" dirty="0"/>
              <a:t>MLP</a:t>
            </a:r>
          </a:p>
        </p:txBody>
      </p:sp>
    </p:spTree>
    <p:extLst>
      <p:ext uri="{BB962C8B-B14F-4D97-AF65-F5344CB8AC3E}">
        <p14:creationId xmlns:p14="http://schemas.microsoft.com/office/powerpoint/2010/main" val="2017084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831783" y="491902"/>
            <a:ext cx="10800572" cy="769441"/>
          </a:xfrm>
          <a:prstGeom prst="rect">
            <a:avLst/>
          </a:prstGeom>
          <a:noFill/>
        </p:spPr>
        <p:txBody>
          <a:bodyPr wrap="square" rtlCol="0">
            <a:spAutoFit/>
          </a:bodyPr>
          <a:lstStyle/>
          <a:p>
            <a:pPr algn="ctr"/>
            <a:r>
              <a:rPr lang="en-IN" sz="4400" dirty="0">
                <a:latin typeface="Calibri (Body)"/>
                <a:ea typeface="Calibri" panose="020F0502020204030204" pitchFamily="34" charset="0"/>
                <a:cs typeface="Calibri" panose="020F0502020204030204" pitchFamily="34" charset="0"/>
              </a:rPr>
              <a:t>OUTPUT</a:t>
            </a:r>
          </a:p>
        </p:txBody>
      </p:sp>
      <p:pic>
        <p:nvPicPr>
          <p:cNvPr id="6" name="Picture 5">
            <a:extLst>
              <a:ext uri="{FF2B5EF4-FFF2-40B4-BE49-F238E27FC236}">
                <a16:creationId xmlns:a16="http://schemas.microsoft.com/office/drawing/2014/main" id="{468EC4DB-8694-AE21-CFFA-0864AA363F94}"/>
              </a:ext>
            </a:extLst>
          </p:cNvPr>
          <p:cNvPicPr>
            <a:picLocks noChangeAspect="1"/>
          </p:cNvPicPr>
          <p:nvPr/>
        </p:nvPicPr>
        <p:blipFill>
          <a:blip r:embed="rId2"/>
          <a:srcRect/>
          <a:stretch/>
        </p:blipFill>
        <p:spPr>
          <a:xfrm>
            <a:off x="3384921" y="1947003"/>
            <a:ext cx="6026450" cy="3369067"/>
          </a:xfrm>
          <a:prstGeom prst="rect">
            <a:avLst/>
          </a:prstGeom>
        </p:spPr>
      </p:pic>
      <p:sp>
        <p:nvSpPr>
          <p:cNvPr id="4" name="TextBox 3">
            <a:extLst>
              <a:ext uri="{FF2B5EF4-FFF2-40B4-BE49-F238E27FC236}">
                <a16:creationId xmlns:a16="http://schemas.microsoft.com/office/drawing/2014/main" id="{388C5AEB-8FBE-E419-A720-EF48BAA2ABA6}"/>
              </a:ext>
            </a:extLst>
          </p:cNvPr>
          <p:cNvSpPr txBox="1"/>
          <p:nvPr/>
        </p:nvSpPr>
        <p:spPr>
          <a:xfrm>
            <a:off x="5075622" y="4946738"/>
            <a:ext cx="2169458" cy="369332"/>
          </a:xfrm>
          <a:prstGeom prst="rect">
            <a:avLst/>
          </a:prstGeom>
          <a:noFill/>
        </p:spPr>
        <p:txBody>
          <a:bodyPr wrap="square" rtlCol="0">
            <a:spAutoFit/>
          </a:bodyPr>
          <a:lstStyle/>
          <a:p>
            <a:pPr algn="ctr"/>
            <a:r>
              <a:rPr lang="en-IN" b="1" dirty="0"/>
              <a:t>MLP</a:t>
            </a:r>
          </a:p>
        </p:txBody>
      </p:sp>
    </p:spTree>
    <p:extLst>
      <p:ext uri="{BB962C8B-B14F-4D97-AF65-F5344CB8AC3E}">
        <p14:creationId xmlns:p14="http://schemas.microsoft.com/office/powerpoint/2010/main" val="1010465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831783" y="491902"/>
            <a:ext cx="10800572" cy="769441"/>
          </a:xfrm>
          <a:prstGeom prst="rect">
            <a:avLst/>
          </a:prstGeom>
          <a:noFill/>
        </p:spPr>
        <p:txBody>
          <a:bodyPr wrap="square" rtlCol="0">
            <a:spAutoFit/>
          </a:bodyPr>
          <a:lstStyle/>
          <a:p>
            <a:pPr algn="ctr"/>
            <a:r>
              <a:rPr lang="en-IN" sz="4400" dirty="0">
                <a:latin typeface="Calibri (Body)"/>
                <a:ea typeface="Calibri" panose="020F0502020204030204" pitchFamily="34" charset="0"/>
                <a:cs typeface="Calibri" panose="020F0502020204030204" pitchFamily="34" charset="0"/>
              </a:rPr>
              <a:t>OUTPUT</a:t>
            </a:r>
          </a:p>
        </p:txBody>
      </p:sp>
      <p:pic>
        <p:nvPicPr>
          <p:cNvPr id="6" name="Picture 5">
            <a:extLst>
              <a:ext uri="{FF2B5EF4-FFF2-40B4-BE49-F238E27FC236}">
                <a16:creationId xmlns:a16="http://schemas.microsoft.com/office/drawing/2014/main" id="{468EC4DB-8694-AE21-CFFA-0864AA363F94}"/>
              </a:ext>
            </a:extLst>
          </p:cNvPr>
          <p:cNvPicPr>
            <a:picLocks noChangeAspect="1"/>
          </p:cNvPicPr>
          <p:nvPr/>
        </p:nvPicPr>
        <p:blipFill>
          <a:blip r:embed="rId2"/>
          <a:srcRect/>
          <a:stretch/>
        </p:blipFill>
        <p:spPr>
          <a:xfrm>
            <a:off x="3403420" y="1947003"/>
            <a:ext cx="5989452" cy="3369067"/>
          </a:xfrm>
          <a:prstGeom prst="rect">
            <a:avLst/>
          </a:prstGeom>
        </p:spPr>
      </p:pic>
      <p:sp>
        <p:nvSpPr>
          <p:cNvPr id="4" name="TextBox 3">
            <a:extLst>
              <a:ext uri="{FF2B5EF4-FFF2-40B4-BE49-F238E27FC236}">
                <a16:creationId xmlns:a16="http://schemas.microsoft.com/office/drawing/2014/main" id="{388C5AEB-8FBE-E419-A720-EF48BAA2ABA6}"/>
              </a:ext>
            </a:extLst>
          </p:cNvPr>
          <p:cNvSpPr txBox="1"/>
          <p:nvPr/>
        </p:nvSpPr>
        <p:spPr>
          <a:xfrm>
            <a:off x="5075622" y="4946738"/>
            <a:ext cx="2169458" cy="369332"/>
          </a:xfrm>
          <a:prstGeom prst="rect">
            <a:avLst/>
          </a:prstGeom>
          <a:noFill/>
        </p:spPr>
        <p:txBody>
          <a:bodyPr wrap="square" rtlCol="0">
            <a:spAutoFit/>
          </a:bodyPr>
          <a:lstStyle/>
          <a:p>
            <a:pPr algn="ctr"/>
            <a:r>
              <a:rPr lang="en-IN" b="1" dirty="0"/>
              <a:t>MLP</a:t>
            </a:r>
          </a:p>
        </p:txBody>
      </p:sp>
    </p:spTree>
    <p:extLst>
      <p:ext uri="{BB962C8B-B14F-4D97-AF65-F5344CB8AC3E}">
        <p14:creationId xmlns:p14="http://schemas.microsoft.com/office/powerpoint/2010/main" val="51214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831783" y="491902"/>
            <a:ext cx="10800572" cy="769441"/>
          </a:xfrm>
          <a:prstGeom prst="rect">
            <a:avLst/>
          </a:prstGeom>
          <a:noFill/>
        </p:spPr>
        <p:txBody>
          <a:bodyPr wrap="square" rtlCol="0">
            <a:spAutoFit/>
          </a:bodyPr>
          <a:lstStyle/>
          <a:p>
            <a:pPr algn="ctr"/>
            <a:r>
              <a:rPr lang="en-IN" sz="4400" dirty="0">
                <a:latin typeface="Calibri (Body)"/>
                <a:ea typeface="Calibri" panose="020F0502020204030204" pitchFamily="34" charset="0"/>
                <a:cs typeface="Calibri" panose="020F0502020204030204" pitchFamily="34" charset="0"/>
              </a:rPr>
              <a:t>OUTPUT</a:t>
            </a:r>
          </a:p>
        </p:txBody>
      </p:sp>
      <p:pic>
        <p:nvPicPr>
          <p:cNvPr id="6" name="Picture 5">
            <a:extLst>
              <a:ext uri="{FF2B5EF4-FFF2-40B4-BE49-F238E27FC236}">
                <a16:creationId xmlns:a16="http://schemas.microsoft.com/office/drawing/2014/main" id="{468EC4DB-8694-AE21-CFFA-0864AA363F94}"/>
              </a:ext>
            </a:extLst>
          </p:cNvPr>
          <p:cNvPicPr>
            <a:picLocks noChangeAspect="1"/>
          </p:cNvPicPr>
          <p:nvPr/>
        </p:nvPicPr>
        <p:blipFill>
          <a:blip r:embed="rId2"/>
          <a:srcRect/>
          <a:stretch/>
        </p:blipFill>
        <p:spPr>
          <a:xfrm>
            <a:off x="2657210" y="2435980"/>
            <a:ext cx="7481872" cy="2391113"/>
          </a:xfrm>
          <a:prstGeom prst="rect">
            <a:avLst/>
          </a:prstGeom>
        </p:spPr>
      </p:pic>
    </p:spTree>
    <p:extLst>
      <p:ext uri="{BB962C8B-B14F-4D97-AF65-F5344CB8AC3E}">
        <p14:creationId xmlns:p14="http://schemas.microsoft.com/office/powerpoint/2010/main" val="3283529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831783" y="491902"/>
            <a:ext cx="10800572" cy="769441"/>
          </a:xfrm>
          <a:prstGeom prst="rect">
            <a:avLst/>
          </a:prstGeom>
          <a:noFill/>
        </p:spPr>
        <p:txBody>
          <a:bodyPr wrap="square" rtlCol="0">
            <a:spAutoFit/>
          </a:bodyPr>
          <a:lstStyle/>
          <a:p>
            <a:pPr algn="ctr"/>
            <a:r>
              <a:rPr lang="en-IN" sz="4400" dirty="0">
                <a:latin typeface="Calibri (Body)"/>
                <a:ea typeface="Calibri" panose="020F0502020204030204" pitchFamily="34" charset="0"/>
                <a:cs typeface="Calibri" panose="020F0502020204030204" pitchFamily="34" charset="0"/>
              </a:rPr>
              <a:t>OUTPUT</a:t>
            </a:r>
          </a:p>
        </p:txBody>
      </p:sp>
      <p:pic>
        <p:nvPicPr>
          <p:cNvPr id="6" name="Picture 5">
            <a:extLst>
              <a:ext uri="{FF2B5EF4-FFF2-40B4-BE49-F238E27FC236}">
                <a16:creationId xmlns:a16="http://schemas.microsoft.com/office/drawing/2014/main" id="{468EC4DB-8694-AE21-CFFA-0864AA363F94}"/>
              </a:ext>
            </a:extLst>
          </p:cNvPr>
          <p:cNvPicPr>
            <a:picLocks noChangeAspect="1"/>
          </p:cNvPicPr>
          <p:nvPr/>
        </p:nvPicPr>
        <p:blipFill>
          <a:blip r:embed="rId2"/>
          <a:srcRect/>
          <a:stretch/>
        </p:blipFill>
        <p:spPr>
          <a:xfrm>
            <a:off x="3796703" y="2435980"/>
            <a:ext cx="5202885" cy="2391113"/>
          </a:xfrm>
          <a:prstGeom prst="rect">
            <a:avLst/>
          </a:prstGeom>
        </p:spPr>
      </p:pic>
    </p:spTree>
    <p:extLst>
      <p:ext uri="{BB962C8B-B14F-4D97-AF65-F5344CB8AC3E}">
        <p14:creationId xmlns:p14="http://schemas.microsoft.com/office/powerpoint/2010/main" val="1154312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831783" y="491902"/>
            <a:ext cx="10800572" cy="769441"/>
          </a:xfrm>
          <a:prstGeom prst="rect">
            <a:avLst/>
          </a:prstGeom>
          <a:noFill/>
        </p:spPr>
        <p:txBody>
          <a:bodyPr wrap="square" rtlCol="0">
            <a:spAutoFit/>
          </a:bodyPr>
          <a:lstStyle/>
          <a:p>
            <a:pPr algn="ctr"/>
            <a:r>
              <a:rPr lang="en-IN" sz="4400" dirty="0">
                <a:latin typeface="Calibri (Body)"/>
                <a:ea typeface="Calibri" panose="020F0502020204030204" pitchFamily="34" charset="0"/>
                <a:cs typeface="Calibri" panose="020F0502020204030204" pitchFamily="34" charset="0"/>
              </a:rPr>
              <a:t>OUTPUT</a:t>
            </a:r>
          </a:p>
        </p:txBody>
      </p:sp>
      <p:pic>
        <p:nvPicPr>
          <p:cNvPr id="6" name="Picture 5">
            <a:extLst>
              <a:ext uri="{FF2B5EF4-FFF2-40B4-BE49-F238E27FC236}">
                <a16:creationId xmlns:a16="http://schemas.microsoft.com/office/drawing/2014/main" id="{468EC4DB-8694-AE21-CFFA-0864AA363F94}"/>
              </a:ext>
            </a:extLst>
          </p:cNvPr>
          <p:cNvPicPr>
            <a:picLocks noChangeAspect="1"/>
          </p:cNvPicPr>
          <p:nvPr/>
        </p:nvPicPr>
        <p:blipFill>
          <a:blip r:embed="rId2"/>
          <a:srcRect/>
          <a:stretch/>
        </p:blipFill>
        <p:spPr>
          <a:xfrm>
            <a:off x="4273717" y="2435980"/>
            <a:ext cx="4248858" cy="2391113"/>
          </a:xfrm>
          <a:prstGeom prst="rect">
            <a:avLst/>
          </a:prstGeom>
        </p:spPr>
      </p:pic>
    </p:spTree>
    <p:extLst>
      <p:ext uri="{BB962C8B-B14F-4D97-AF65-F5344CB8AC3E}">
        <p14:creationId xmlns:p14="http://schemas.microsoft.com/office/powerpoint/2010/main" val="1566155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631577" y="116541"/>
            <a:ext cx="10925423" cy="923330"/>
          </a:xfrm>
          <a:prstGeom prst="rect">
            <a:avLst/>
          </a:prstGeom>
          <a:noFill/>
        </p:spPr>
        <p:txBody>
          <a:bodyPr wrap="square" rtlCol="0" anchor="ctr">
            <a:spAutoFit/>
          </a:bodyPr>
          <a:lstStyle/>
          <a:p>
            <a:pPr algn="ctr"/>
            <a:r>
              <a:rPr lang="en-IN" sz="4400" b="1" dirty="0">
                <a:solidFill>
                  <a:schemeClr val="bg1"/>
                </a:solidFill>
                <a:latin typeface="Times New Roman" panose="02020603050405020304" pitchFamily="18" charset="0"/>
                <a:cs typeface="Times New Roman" panose="02020603050405020304" pitchFamily="18" charset="0"/>
              </a:rPr>
              <a:t>ABSTRACT</a:t>
            </a:r>
            <a:r>
              <a:rPr lang="en-IN" sz="5400" b="1" dirty="0">
                <a:solidFill>
                  <a:schemeClr val="bg1"/>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547C90D6-0179-17E8-92D6-3320F1D16802}"/>
              </a:ext>
            </a:extLst>
          </p:cNvPr>
          <p:cNvSpPr txBox="1"/>
          <p:nvPr/>
        </p:nvSpPr>
        <p:spPr>
          <a:xfrm>
            <a:off x="961107" y="1213597"/>
            <a:ext cx="10752163" cy="4191981"/>
          </a:xfrm>
          <a:prstGeom prst="rect">
            <a:avLst/>
          </a:prstGeom>
          <a:solidFill>
            <a:schemeClr val="tx1"/>
          </a:solidFill>
        </p:spPr>
        <p:txBody>
          <a:bodyPr wrap="square" rtlCol="0">
            <a:spAutoFit/>
          </a:bodyPr>
          <a:lstStyle/>
          <a:p>
            <a:pPr marL="342900" lvl="0" indent="-34290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To classify or predict the DDOS attack.</a:t>
            </a:r>
          </a:p>
          <a:p>
            <a:pPr marL="342900" lvl="0" indent="-342900" algn="just">
              <a:lnSpc>
                <a:spcPct val="150000"/>
              </a:lnSpc>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 To identify or detecting the attacks which in occurred in the network by using the various classification algorithms. </a:t>
            </a:r>
          </a:p>
          <a:p>
            <a:pPr marL="342900" lvl="0" indent="-342900" algn="just">
              <a:lnSpc>
                <a:spcPct val="150000"/>
              </a:lnSpc>
              <a:buFont typeface="Arial" panose="020B0604020202020204" pitchFamily="34" charset="0"/>
              <a:buChar char="•"/>
            </a:pPr>
            <a:endParaRPr lang="en-IN" sz="2000" dirty="0">
              <a:solidFill>
                <a:schemeClr val="bg1"/>
              </a:solidFill>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To implement the different machine and deep learning algorithms.</a:t>
            </a:r>
          </a:p>
          <a:p>
            <a:pPr marL="342900" lvl="0" indent="-342900" algn="just">
              <a:lnSpc>
                <a:spcPct val="150000"/>
              </a:lnSpc>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To enhance the overall performance for classification algorithms. </a:t>
            </a:r>
            <a:endParaRPr lang="en-IN"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Courier New" panose="02070309020205020404" pitchFamily="49" charset="0"/>
              <a:buChar char="o"/>
            </a:pP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42096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831783" y="491902"/>
            <a:ext cx="10800572" cy="769441"/>
          </a:xfrm>
          <a:prstGeom prst="rect">
            <a:avLst/>
          </a:prstGeom>
          <a:noFill/>
        </p:spPr>
        <p:txBody>
          <a:bodyPr wrap="square" rtlCol="0">
            <a:spAutoFit/>
          </a:bodyPr>
          <a:lstStyle/>
          <a:p>
            <a:pPr algn="ctr"/>
            <a:r>
              <a:rPr lang="en-IN" sz="4400" dirty="0">
                <a:latin typeface="Calibri (Body)"/>
                <a:ea typeface="Calibri" panose="020F0502020204030204" pitchFamily="34" charset="0"/>
                <a:cs typeface="Calibri" panose="020F0502020204030204" pitchFamily="34" charset="0"/>
              </a:rPr>
              <a:t>OUTPUT</a:t>
            </a:r>
          </a:p>
        </p:txBody>
      </p:sp>
      <p:pic>
        <p:nvPicPr>
          <p:cNvPr id="6" name="Picture 5">
            <a:extLst>
              <a:ext uri="{FF2B5EF4-FFF2-40B4-BE49-F238E27FC236}">
                <a16:creationId xmlns:a16="http://schemas.microsoft.com/office/drawing/2014/main" id="{468EC4DB-8694-AE21-CFFA-0864AA363F94}"/>
              </a:ext>
            </a:extLst>
          </p:cNvPr>
          <p:cNvPicPr>
            <a:picLocks noChangeAspect="1"/>
          </p:cNvPicPr>
          <p:nvPr/>
        </p:nvPicPr>
        <p:blipFill>
          <a:blip r:embed="rId2"/>
          <a:srcRect/>
          <a:stretch/>
        </p:blipFill>
        <p:spPr>
          <a:xfrm>
            <a:off x="4296865" y="2435980"/>
            <a:ext cx="4202561" cy="2391113"/>
          </a:xfrm>
          <a:prstGeom prst="rect">
            <a:avLst/>
          </a:prstGeom>
        </p:spPr>
      </p:pic>
      <p:sp>
        <p:nvSpPr>
          <p:cNvPr id="4" name="TextBox 3">
            <a:extLst>
              <a:ext uri="{FF2B5EF4-FFF2-40B4-BE49-F238E27FC236}">
                <a16:creationId xmlns:a16="http://schemas.microsoft.com/office/drawing/2014/main" id="{388C5AEB-8FBE-E419-A720-EF48BAA2ABA6}"/>
              </a:ext>
            </a:extLst>
          </p:cNvPr>
          <p:cNvSpPr txBox="1"/>
          <p:nvPr/>
        </p:nvSpPr>
        <p:spPr>
          <a:xfrm>
            <a:off x="5075622" y="4946738"/>
            <a:ext cx="2169458" cy="369332"/>
          </a:xfrm>
          <a:prstGeom prst="rect">
            <a:avLst/>
          </a:prstGeom>
          <a:noFill/>
        </p:spPr>
        <p:txBody>
          <a:bodyPr wrap="square" rtlCol="0">
            <a:spAutoFit/>
          </a:bodyPr>
          <a:lstStyle/>
          <a:p>
            <a:pPr algn="ctr"/>
            <a:r>
              <a:rPr lang="en-IN" b="1" dirty="0"/>
              <a:t>MLP</a:t>
            </a:r>
          </a:p>
        </p:txBody>
      </p:sp>
    </p:spTree>
    <p:extLst>
      <p:ext uri="{BB962C8B-B14F-4D97-AF65-F5344CB8AC3E}">
        <p14:creationId xmlns:p14="http://schemas.microsoft.com/office/powerpoint/2010/main" val="2926417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831783" y="491902"/>
            <a:ext cx="10800572" cy="769441"/>
          </a:xfrm>
          <a:prstGeom prst="rect">
            <a:avLst/>
          </a:prstGeom>
          <a:noFill/>
        </p:spPr>
        <p:txBody>
          <a:bodyPr wrap="square" rtlCol="0">
            <a:spAutoFit/>
          </a:bodyPr>
          <a:lstStyle/>
          <a:p>
            <a:pPr algn="ctr"/>
            <a:r>
              <a:rPr lang="en-IN" sz="4400" dirty="0">
                <a:latin typeface="Calibri (Body)"/>
                <a:ea typeface="Calibri" panose="020F0502020204030204" pitchFamily="34" charset="0"/>
                <a:cs typeface="Calibri" panose="020F0502020204030204" pitchFamily="34" charset="0"/>
              </a:rPr>
              <a:t>OUTPUT</a:t>
            </a:r>
          </a:p>
        </p:txBody>
      </p:sp>
      <p:pic>
        <p:nvPicPr>
          <p:cNvPr id="6" name="Picture 5">
            <a:extLst>
              <a:ext uri="{FF2B5EF4-FFF2-40B4-BE49-F238E27FC236}">
                <a16:creationId xmlns:a16="http://schemas.microsoft.com/office/drawing/2014/main" id="{468EC4DB-8694-AE21-CFFA-0864AA363F94}"/>
              </a:ext>
            </a:extLst>
          </p:cNvPr>
          <p:cNvPicPr>
            <a:picLocks noChangeAspect="1"/>
          </p:cNvPicPr>
          <p:nvPr/>
        </p:nvPicPr>
        <p:blipFill>
          <a:blip r:embed="rId2"/>
          <a:srcRect/>
          <a:stretch/>
        </p:blipFill>
        <p:spPr>
          <a:xfrm>
            <a:off x="4195309" y="2435980"/>
            <a:ext cx="4405673" cy="2391113"/>
          </a:xfrm>
          <a:prstGeom prst="rect">
            <a:avLst/>
          </a:prstGeom>
        </p:spPr>
      </p:pic>
      <p:sp>
        <p:nvSpPr>
          <p:cNvPr id="4" name="TextBox 3">
            <a:extLst>
              <a:ext uri="{FF2B5EF4-FFF2-40B4-BE49-F238E27FC236}">
                <a16:creationId xmlns:a16="http://schemas.microsoft.com/office/drawing/2014/main" id="{388C5AEB-8FBE-E419-A720-EF48BAA2ABA6}"/>
              </a:ext>
            </a:extLst>
          </p:cNvPr>
          <p:cNvSpPr txBox="1"/>
          <p:nvPr/>
        </p:nvSpPr>
        <p:spPr>
          <a:xfrm>
            <a:off x="5075622" y="4946738"/>
            <a:ext cx="2169458" cy="369332"/>
          </a:xfrm>
          <a:prstGeom prst="rect">
            <a:avLst/>
          </a:prstGeom>
          <a:noFill/>
        </p:spPr>
        <p:txBody>
          <a:bodyPr wrap="square" rtlCol="0">
            <a:spAutoFit/>
          </a:bodyPr>
          <a:lstStyle/>
          <a:p>
            <a:pPr algn="ctr"/>
            <a:r>
              <a:rPr lang="en-IN" b="1" dirty="0"/>
              <a:t>RANDOM FOREST</a:t>
            </a:r>
          </a:p>
        </p:txBody>
      </p:sp>
    </p:spTree>
    <p:extLst>
      <p:ext uri="{BB962C8B-B14F-4D97-AF65-F5344CB8AC3E}">
        <p14:creationId xmlns:p14="http://schemas.microsoft.com/office/powerpoint/2010/main" val="1698256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831783" y="491902"/>
            <a:ext cx="10800572" cy="769441"/>
          </a:xfrm>
          <a:prstGeom prst="rect">
            <a:avLst/>
          </a:prstGeom>
          <a:noFill/>
        </p:spPr>
        <p:txBody>
          <a:bodyPr wrap="square" rtlCol="0">
            <a:spAutoFit/>
          </a:bodyPr>
          <a:lstStyle/>
          <a:p>
            <a:pPr algn="ctr"/>
            <a:r>
              <a:rPr lang="en-IN" sz="4400" dirty="0">
                <a:latin typeface="Calibri (Body)"/>
                <a:ea typeface="Calibri" panose="020F0502020204030204" pitchFamily="34" charset="0"/>
                <a:cs typeface="Calibri" panose="020F0502020204030204" pitchFamily="34" charset="0"/>
              </a:rPr>
              <a:t>OUTPUT</a:t>
            </a:r>
          </a:p>
        </p:txBody>
      </p:sp>
      <p:pic>
        <p:nvPicPr>
          <p:cNvPr id="6" name="Picture 5">
            <a:extLst>
              <a:ext uri="{FF2B5EF4-FFF2-40B4-BE49-F238E27FC236}">
                <a16:creationId xmlns:a16="http://schemas.microsoft.com/office/drawing/2014/main" id="{468EC4DB-8694-AE21-CFFA-0864AA363F94}"/>
              </a:ext>
            </a:extLst>
          </p:cNvPr>
          <p:cNvPicPr>
            <a:picLocks noChangeAspect="1"/>
          </p:cNvPicPr>
          <p:nvPr/>
        </p:nvPicPr>
        <p:blipFill>
          <a:blip r:embed="rId2"/>
          <a:srcRect/>
          <a:stretch/>
        </p:blipFill>
        <p:spPr>
          <a:xfrm>
            <a:off x="4294685" y="2435980"/>
            <a:ext cx="4206921" cy="2391113"/>
          </a:xfrm>
          <a:prstGeom prst="rect">
            <a:avLst/>
          </a:prstGeom>
        </p:spPr>
      </p:pic>
      <p:sp>
        <p:nvSpPr>
          <p:cNvPr id="4" name="TextBox 3">
            <a:extLst>
              <a:ext uri="{FF2B5EF4-FFF2-40B4-BE49-F238E27FC236}">
                <a16:creationId xmlns:a16="http://schemas.microsoft.com/office/drawing/2014/main" id="{388C5AEB-8FBE-E419-A720-EF48BAA2ABA6}"/>
              </a:ext>
            </a:extLst>
          </p:cNvPr>
          <p:cNvSpPr txBox="1"/>
          <p:nvPr/>
        </p:nvSpPr>
        <p:spPr>
          <a:xfrm>
            <a:off x="5075622" y="4946738"/>
            <a:ext cx="2169458" cy="369332"/>
          </a:xfrm>
          <a:prstGeom prst="rect">
            <a:avLst/>
          </a:prstGeom>
          <a:noFill/>
        </p:spPr>
        <p:txBody>
          <a:bodyPr wrap="square" rtlCol="0">
            <a:spAutoFit/>
          </a:bodyPr>
          <a:lstStyle/>
          <a:p>
            <a:pPr algn="ctr"/>
            <a:r>
              <a:rPr lang="en-IN" b="1" dirty="0"/>
              <a:t>ADABOOST</a:t>
            </a:r>
          </a:p>
        </p:txBody>
      </p:sp>
    </p:spTree>
    <p:extLst>
      <p:ext uri="{BB962C8B-B14F-4D97-AF65-F5344CB8AC3E}">
        <p14:creationId xmlns:p14="http://schemas.microsoft.com/office/powerpoint/2010/main" val="298841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831783" y="491902"/>
            <a:ext cx="10800572" cy="769441"/>
          </a:xfrm>
          <a:prstGeom prst="rect">
            <a:avLst/>
          </a:prstGeom>
          <a:noFill/>
        </p:spPr>
        <p:txBody>
          <a:bodyPr wrap="square" rtlCol="0">
            <a:spAutoFit/>
          </a:bodyPr>
          <a:lstStyle/>
          <a:p>
            <a:pPr algn="ctr"/>
            <a:r>
              <a:rPr lang="en-IN" sz="4400" dirty="0">
                <a:latin typeface="Calibri (Body)"/>
                <a:ea typeface="Calibri" panose="020F0502020204030204" pitchFamily="34" charset="0"/>
                <a:cs typeface="Calibri" panose="020F0502020204030204" pitchFamily="34" charset="0"/>
              </a:rPr>
              <a:t>OUTPUT</a:t>
            </a:r>
          </a:p>
        </p:txBody>
      </p:sp>
      <p:pic>
        <p:nvPicPr>
          <p:cNvPr id="3" name="Picture 2">
            <a:extLst>
              <a:ext uri="{FF2B5EF4-FFF2-40B4-BE49-F238E27FC236}">
                <a16:creationId xmlns:a16="http://schemas.microsoft.com/office/drawing/2014/main" id="{6311E1D1-1D9F-3A33-769D-3D7BF9709504}"/>
              </a:ext>
            </a:extLst>
          </p:cNvPr>
          <p:cNvPicPr>
            <a:picLocks noChangeAspect="1"/>
          </p:cNvPicPr>
          <p:nvPr/>
        </p:nvPicPr>
        <p:blipFill>
          <a:blip r:embed="rId2"/>
          <a:stretch>
            <a:fillRect/>
          </a:stretch>
        </p:blipFill>
        <p:spPr>
          <a:xfrm>
            <a:off x="302941" y="1982875"/>
            <a:ext cx="5651482" cy="2712955"/>
          </a:xfrm>
          <a:prstGeom prst="rect">
            <a:avLst/>
          </a:prstGeom>
        </p:spPr>
      </p:pic>
      <p:pic>
        <p:nvPicPr>
          <p:cNvPr id="4" name="Picture 3">
            <a:extLst>
              <a:ext uri="{FF2B5EF4-FFF2-40B4-BE49-F238E27FC236}">
                <a16:creationId xmlns:a16="http://schemas.microsoft.com/office/drawing/2014/main" id="{EA1902FD-C647-C4A1-C8E5-08B83E930375}"/>
              </a:ext>
            </a:extLst>
          </p:cNvPr>
          <p:cNvPicPr>
            <a:picLocks noChangeAspect="1"/>
          </p:cNvPicPr>
          <p:nvPr/>
        </p:nvPicPr>
        <p:blipFill>
          <a:blip r:embed="rId3"/>
          <a:stretch>
            <a:fillRect/>
          </a:stretch>
        </p:blipFill>
        <p:spPr>
          <a:xfrm>
            <a:off x="5954423" y="1982875"/>
            <a:ext cx="6039072" cy="2712955"/>
          </a:xfrm>
          <a:prstGeom prst="rect">
            <a:avLst/>
          </a:prstGeom>
        </p:spPr>
      </p:pic>
      <p:sp>
        <p:nvSpPr>
          <p:cNvPr id="5" name="TextBox 4">
            <a:extLst>
              <a:ext uri="{FF2B5EF4-FFF2-40B4-BE49-F238E27FC236}">
                <a16:creationId xmlns:a16="http://schemas.microsoft.com/office/drawing/2014/main" id="{E1B64334-748D-346C-C3FA-93C54AD32A41}"/>
              </a:ext>
            </a:extLst>
          </p:cNvPr>
          <p:cNvSpPr txBox="1"/>
          <p:nvPr/>
        </p:nvSpPr>
        <p:spPr>
          <a:xfrm>
            <a:off x="1909482" y="1699839"/>
            <a:ext cx="2097741" cy="369332"/>
          </a:xfrm>
          <a:prstGeom prst="rect">
            <a:avLst/>
          </a:prstGeom>
          <a:noFill/>
        </p:spPr>
        <p:txBody>
          <a:bodyPr wrap="square" rtlCol="0">
            <a:spAutoFit/>
          </a:bodyPr>
          <a:lstStyle/>
          <a:p>
            <a:pPr algn="ctr"/>
            <a:r>
              <a:rPr lang="en-IN" b="1" dirty="0">
                <a:solidFill>
                  <a:schemeClr val="bg1"/>
                </a:solidFill>
              </a:rPr>
              <a:t>RANDOM FOREST</a:t>
            </a:r>
          </a:p>
        </p:txBody>
      </p:sp>
      <p:sp>
        <p:nvSpPr>
          <p:cNvPr id="6" name="TextBox 5">
            <a:extLst>
              <a:ext uri="{FF2B5EF4-FFF2-40B4-BE49-F238E27FC236}">
                <a16:creationId xmlns:a16="http://schemas.microsoft.com/office/drawing/2014/main" id="{D8BD9BAC-6B7D-A64A-99BE-08C133599D65}"/>
              </a:ext>
            </a:extLst>
          </p:cNvPr>
          <p:cNvSpPr txBox="1"/>
          <p:nvPr/>
        </p:nvSpPr>
        <p:spPr>
          <a:xfrm>
            <a:off x="7929570" y="1699839"/>
            <a:ext cx="2088777" cy="369332"/>
          </a:xfrm>
          <a:prstGeom prst="rect">
            <a:avLst/>
          </a:prstGeom>
          <a:noFill/>
        </p:spPr>
        <p:txBody>
          <a:bodyPr wrap="square" rtlCol="0">
            <a:spAutoFit/>
          </a:bodyPr>
          <a:lstStyle/>
          <a:p>
            <a:pPr algn="ctr"/>
            <a:r>
              <a:rPr lang="en-IN" b="1" dirty="0">
                <a:solidFill>
                  <a:schemeClr val="bg1"/>
                </a:solidFill>
              </a:rPr>
              <a:t>AdaBoost</a:t>
            </a:r>
          </a:p>
        </p:txBody>
      </p:sp>
    </p:spTree>
    <p:extLst>
      <p:ext uri="{BB962C8B-B14F-4D97-AF65-F5344CB8AC3E}">
        <p14:creationId xmlns:p14="http://schemas.microsoft.com/office/powerpoint/2010/main" val="3725425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831783" y="491902"/>
            <a:ext cx="10800572" cy="769441"/>
          </a:xfrm>
          <a:prstGeom prst="rect">
            <a:avLst/>
          </a:prstGeom>
          <a:noFill/>
        </p:spPr>
        <p:txBody>
          <a:bodyPr wrap="square" rtlCol="0">
            <a:spAutoFit/>
          </a:bodyPr>
          <a:lstStyle/>
          <a:p>
            <a:pPr algn="ctr"/>
            <a:r>
              <a:rPr lang="en-IN" sz="4400" dirty="0">
                <a:latin typeface="Calibri (Body)"/>
                <a:ea typeface="Calibri" panose="020F0502020204030204" pitchFamily="34" charset="0"/>
                <a:cs typeface="Calibri" panose="020F0502020204030204" pitchFamily="34" charset="0"/>
              </a:rPr>
              <a:t>PERFORM ANALYSIS</a:t>
            </a:r>
          </a:p>
        </p:txBody>
      </p:sp>
      <p:pic>
        <p:nvPicPr>
          <p:cNvPr id="10" name="Picture 9">
            <a:extLst>
              <a:ext uri="{FF2B5EF4-FFF2-40B4-BE49-F238E27FC236}">
                <a16:creationId xmlns:a16="http://schemas.microsoft.com/office/drawing/2014/main" id="{F3604A4A-615E-F37E-133B-535DAB9ACFAC}"/>
              </a:ext>
            </a:extLst>
          </p:cNvPr>
          <p:cNvPicPr>
            <a:picLocks noChangeAspect="1"/>
          </p:cNvPicPr>
          <p:nvPr/>
        </p:nvPicPr>
        <p:blipFill>
          <a:blip r:embed="rId2"/>
          <a:srcRect/>
          <a:stretch/>
        </p:blipFill>
        <p:spPr>
          <a:xfrm>
            <a:off x="2933057" y="1698918"/>
            <a:ext cx="6598023" cy="4141479"/>
          </a:xfrm>
          <a:prstGeom prst="rect">
            <a:avLst/>
          </a:prstGeom>
        </p:spPr>
      </p:pic>
    </p:spTree>
    <p:extLst>
      <p:ext uri="{BB962C8B-B14F-4D97-AF65-F5344CB8AC3E}">
        <p14:creationId xmlns:p14="http://schemas.microsoft.com/office/powerpoint/2010/main" val="3394754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831783" y="491902"/>
            <a:ext cx="10800572" cy="769441"/>
          </a:xfrm>
          <a:prstGeom prst="rect">
            <a:avLst/>
          </a:prstGeom>
          <a:noFill/>
        </p:spPr>
        <p:txBody>
          <a:bodyPr wrap="square" rtlCol="0">
            <a:spAutoFit/>
          </a:bodyPr>
          <a:lstStyle/>
          <a:p>
            <a:pPr algn="ctr"/>
            <a:r>
              <a:rPr lang="en-IN" sz="4400" dirty="0">
                <a:latin typeface="Calibri (Body)"/>
                <a:ea typeface="Calibri" panose="020F0502020204030204" pitchFamily="34" charset="0"/>
                <a:cs typeface="Calibri" panose="020F0502020204030204" pitchFamily="34" charset="0"/>
              </a:rPr>
              <a:t>FUTURE ENHANCEMENT</a:t>
            </a:r>
          </a:p>
        </p:txBody>
      </p:sp>
      <p:sp>
        <p:nvSpPr>
          <p:cNvPr id="3" name="TextBox 2">
            <a:extLst>
              <a:ext uri="{FF2B5EF4-FFF2-40B4-BE49-F238E27FC236}">
                <a16:creationId xmlns:a16="http://schemas.microsoft.com/office/drawing/2014/main" id="{C3E6582C-0B49-EC42-1571-9CC23920D8BE}"/>
              </a:ext>
            </a:extLst>
          </p:cNvPr>
          <p:cNvSpPr txBox="1"/>
          <p:nvPr/>
        </p:nvSpPr>
        <p:spPr>
          <a:xfrm>
            <a:off x="728752" y="1467471"/>
            <a:ext cx="10903603" cy="3730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future, we should like to hybrid the two different machine learning or to hybrid two deep learning algorithms as a multi-layered model to improve the detection performance.</a:t>
            </a:r>
          </a:p>
          <a:p>
            <a:pPr marL="342900" indent="-3429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analyzed in this study was from a single network. This study can be conducted with a larger and smaller network area.</a:t>
            </a:r>
          </a:p>
          <a:p>
            <a:pPr marL="342900" indent="-3429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near future systems are moving towards Analytics and Data network to find the Prediction through machine learning or deep learning.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1232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831783" y="491902"/>
            <a:ext cx="10800572" cy="769441"/>
          </a:xfrm>
          <a:prstGeom prst="rect">
            <a:avLst/>
          </a:prstGeom>
          <a:noFill/>
        </p:spPr>
        <p:txBody>
          <a:bodyPr wrap="square" rtlCol="0">
            <a:spAutoFit/>
          </a:bodyPr>
          <a:lstStyle/>
          <a:p>
            <a:pPr algn="ctr"/>
            <a:r>
              <a:rPr lang="en-IN" sz="4400" dirty="0">
                <a:latin typeface="Calibri (Body)"/>
                <a:ea typeface="Calibri" panose="020F0502020204030204" pitchFamily="34" charset="0"/>
                <a:cs typeface="Calibri" panose="020F0502020204030204" pitchFamily="34" charset="0"/>
              </a:rPr>
              <a:t>REFERENCES</a:t>
            </a:r>
          </a:p>
        </p:txBody>
      </p:sp>
      <p:sp>
        <p:nvSpPr>
          <p:cNvPr id="3" name="TextBox 2">
            <a:extLst>
              <a:ext uri="{FF2B5EF4-FFF2-40B4-BE49-F238E27FC236}">
                <a16:creationId xmlns:a16="http://schemas.microsoft.com/office/drawing/2014/main" id="{C3E6582C-0B49-EC42-1571-9CC23920D8BE}"/>
              </a:ext>
            </a:extLst>
          </p:cNvPr>
          <p:cNvSpPr txBox="1"/>
          <p:nvPr/>
        </p:nvSpPr>
        <p:spPr>
          <a:xfrm>
            <a:off x="728752" y="1368860"/>
            <a:ext cx="10903603" cy="511531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[1] S. </a:t>
            </a:r>
            <a:r>
              <a:rPr lang="en-IN" sz="2000" dirty="0" err="1">
                <a:latin typeface="Times New Roman" panose="02020603050405020304" pitchFamily="18" charset="0"/>
                <a:cs typeface="Times New Roman" panose="02020603050405020304" pitchFamily="18" charset="0"/>
              </a:rPr>
              <a:t>Chavhan</a:t>
            </a:r>
            <a:r>
              <a:rPr lang="en-IN" sz="2000" dirty="0">
                <a:latin typeface="Times New Roman" panose="02020603050405020304" pitchFamily="18" charset="0"/>
                <a:cs typeface="Times New Roman" panose="02020603050405020304" pitchFamily="18" charset="0"/>
              </a:rPr>
              <a:t>, D. Gupta, B. Chandana, A. Khanna, and J. J. Rodrigues, “</a:t>
            </a:r>
            <a:r>
              <a:rPr lang="en-IN" sz="2000" dirty="0" err="1">
                <a:latin typeface="Times New Roman" panose="02020603050405020304" pitchFamily="18" charset="0"/>
                <a:cs typeface="Times New Roman" panose="02020603050405020304" pitchFamily="18" charset="0"/>
              </a:rPr>
              <a:t>Iot</a:t>
            </a:r>
            <a:r>
              <a:rPr lang="en-IN" sz="2000" dirty="0">
                <a:latin typeface="Times New Roman" panose="02020603050405020304" pitchFamily="18" charset="0"/>
                <a:cs typeface="Times New Roman" panose="02020603050405020304" pitchFamily="18" charset="0"/>
              </a:rPr>
              <a:t>-based context-aware intelligent public transport system in a metropolitan area,” IEEE Internet of Things Journal, 2021.</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 L. Chettri and R. Bera, “A comprehensive survey on internet of things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towards 5g wireless systems,” IEEE Internet of Things Journal, vol. 7, no. 1, pp. 16–32, 2020.</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[3] Z. Wang, Y. Liu, Z. Ma, X. Liu, and J. Ma, “</a:t>
            </a:r>
            <a:r>
              <a:rPr lang="en-IN" sz="2000" dirty="0" err="1">
                <a:latin typeface="Times New Roman" panose="02020603050405020304" pitchFamily="18" charset="0"/>
                <a:cs typeface="Times New Roman" panose="02020603050405020304" pitchFamily="18" charset="0"/>
              </a:rPr>
              <a:t>Lipsg</a:t>
            </a:r>
            <a:r>
              <a:rPr lang="en-IN" sz="2000" dirty="0">
                <a:latin typeface="Times New Roman" panose="02020603050405020304" pitchFamily="18" charset="0"/>
                <a:cs typeface="Times New Roman" panose="02020603050405020304" pitchFamily="18" charset="0"/>
              </a:rPr>
              <a:t>: Lightweight </a:t>
            </a:r>
            <a:r>
              <a:rPr lang="en-IN" sz="2000" dirty="0" err="1">
                <a:latin typeface="Times New Roman" panose="02020603050405020304" pitchFamily="18" charset="0"/>
                <a:cs typeface="Times New Roman" panose="02020603050405020304" pitchFamily="18" charset="0"/>
              </a:rPr>
              <a:t>privacypreserving</a:t>
            </a:r>
            <a:r>
              <a:rPr lang="en-IN" sz="2000" dirty="0">
                <a:latin typeface="Times New Roman" panose="02020603050405020304" pitchFamily="18" charset="0"/>
                <a:cs typeface="Times New Roman" panose="02020603050405020304" pitchFamily="18" charset="0"/>
              </a:rPr>
              <a:t> q-learning based energy management for the </a:t>
            </a:r>
            <a:r>
              <a:rPr lang="en-IN" sz="2000" dirty="0" err="1">
                <a:latin typeface="Times New Roman" panose="02020603050405020304" pitchFamily="18" charset="0"/>
                <a:cs typeface="Times New Roman" panose="02020603050405020304" pitchFamily="18" charset="0"/>
              </a:rPr>
              <a:t>iot</a:t>
            </a:r>
            <a:r>
              <a:rPr lang="en-IN" sz="2000" dirty="0">
                <a:latin typeface="Times New Roman" panose="02020603050405020304" pitchFamily="18" charset="0"/>
                <a:cs typeface="Times New Roman" panose="02020603050405020304" pitchFamily="18" charset="0"/>
              </a:rPr>
              <a:t>-enable smart grid,” IEEE Internet of Things Journal, vol. 7, no. 5, pp. 3935–3947, 2020.</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J. Qiu, Z. Tian, C. Du, Q. </a:t>
            </a:r>
            <a:r>
              <a:rPr lang="en-US" sz="2000" dirty="0" err="1">
                <a:latin typeface="Times New Roman" panose="02020603050405020304" pitchFamily="18" charset="0"/>
                <a:cs typeface="Times New Roman" panose="02020603050405020304" pitchFamily="18" charset="0"/>
              </a:rPr>
              <a:t>Zuo</a:t>
            </a:r>
            <a:r>
              <a:rPr lang="en-US" sz="2000" dirty="0">
                <a:latin typeface="Times New Roman" panose="02020603050405020304" pitchFamily="18" charset="0"/>
                <a:cs typeface="Times New Roman" panose="02020603050405020304" pitchFamily="18" charset="0"/>
              </a:rPr>
              <a:t>, S. Su, and B. Fang, “A survey on access control in the age of internet of things,” IEEE Internet of Things Journal, 2020.</a:t>
            </a: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[5] </a:t>
            </a:r>
            <a:r>
              <a:rPr lang="en-US" sz="2000" dirty="0">
                <a:latin typeface="Times New Roman" panose="02020603050405020304" pitchFamily="18" charset="0"/>
                <a:cs typeface="Times New Roman" panose="02020603050405020304" pitchFamily="18" charset="0"/>
              </a:rPr>
              <a:t>K. Lab. (2019) Amount of malware targeting smart devices more than doubled in. [Online].</a:t>
            </a:r>
          </a:p>
          <a:p>
            <a:pPr marL="342900" indent="-342900" algn="just">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233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7A1A35-030B-EE8F-6837-23021CA29210}"/>
              </a:ext>
            </a:extLst>
          </p:cNvPr>
          <p:cNvSpPr txBox="1"/>
          <p:nvPr/>
        </p:nvSpPr>
        <p:spPr>
          <a:xfrm>
            <a:off x="4106064" y="2875002"/>
            <a:ext cx="4280339" cy="1107996"/>
          </a:xfrm>
          <a:prstGeom prst="rect">
            <a:avLst/>
          </a:prstGeom>
          <a:noFill/>
        </p:spPr>
        <p:txBody>
          <a:bodyPr wrap="none" rtlCol="0" anchor="ctr">
            <a:spAutoFit/>
          </a:bodyPr>
          <a:lstStyle/>
          <a:p>
            <a:r>
              <a:rPr lang="en-IN" sz="6600" dirty="0">
                <a:solidFill>
                  <a:schemeClr val="bg1"/>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66236176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631577" y="116541"/>
            <a:ext cx="10925423" cy="923330"/>
          </a:xfrm>
          <a:prstGeom prst="rect">
            <a:avLst/>
          </a:prstGeom>
          <a:noFill/>
        </p:spPr>
        <p:txBody>
          <a:bodyPr wrap="square" rtlCol="0" anchor="ctr">
            <a:spAutoFit/>
          </a:bodyPr>
          <a:lstStyle/>
          <a:p>
            <a:pPr algn="ctr"/>
            <a:r>
              <a:rPr lang="en-IN" sz="4400" b="1" dirty="0">
                <a:solidFill>
                  <a:schemeClr val="bg1"/>
                </a:solidFill>
                <a:latin typeface="Times New Roman" panose="02020603050405020304" pitchFamily="18" charset="0"/>
                <a:cs typeface="Times New Roman" panose="02020603050405020304" pitchFamily="18" charset="0"/>
              </a:rPr>
              <a:t>INTRODUCTION</a:t>
            </a:r>
            <a:r>
              <a:rPr lang="en-IN" sz="5400" b="1" dirty="0">
                <a:solidFill>
                  <a:schemeClr val="bg1"/>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547C90D6-0179-17E8-92D6-3320F1D16802}"/>
              </a:ext>
            </a:extLst>
          </p:cNvPr>
          <p:cNvSpPr txBox="1"/>
          <p:nvPr/>
        </p:nvSpPr>
        <p:spPr>
          <a:xfrm>
            <a:off x="961107" y="1213597"/>
            <a:ext cx="10752163" cy="46536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Internet of Things (IoT) devices and systems are becoming common place, and hence they are increasingly targeted by attackers, for example, by identifying and exploiting vulnerabilities in IoT software and hardware, or their implementation, to facilitate unauthorized and malicious activities.</a:t>
            </a:r>
          </a:p>
          <a:p>
            <a:pPr>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There have been many applications of machine learning techniques to detect DDoS traffic, which can be categorized into those based on supervised techniques.</a:t>
            </a:r>
          </a:p>
          <a:p>
            <a:pPr marL="342900" indent="-342900">
              <a:lnSpc>
                <a:spcPct val="150000"/>
              </a:lnSpc>
              <a:buFont typeface="Courier New" panose="02070309020205020404" pitchFamily="49" charset="0"/>
              <a:buChar char="o"/>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As with any machine learning model development, the goal is to use those independent features whose change has the greatest impact on changing the dependent feature.</a:t>
            </a:r>
          </a:p>
          <a:p>
            <a:pPr marL="342900" indent="-342900">
              <a:lnSpc>
                <a:spcPct val="150000"/>
              </a:lnSpc>
              <a:buFont typeface="Courier New" panose="02070309020205020404" pitchFamily="49" charset="0"/>
              <a:buChar char="o"/>
            </a:pP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93109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631577" y="116541"/>
            <a:ext cx="10925423" cy="923330"/>
          </a:xfrm>
          <a:prstGeom prst="rect">
            <a:avLst/>
          </a:prstGeom>
          <a:noFill/>
        </p:spPr>
        <p:txBody>
          <a:bodyPr wrap="square" rtlCol="0" anchor="ctr">
            <a:spAutoFit/>
          </a:bodyPr>
          <a:lstStyle/>
          <a:p>
            <a:pPr algn="ctr"/>
            <a:r>
              <a:rPr lang="en-IN" sz="4400" b="1" dirty="0">
                <a:solidFill>
                  <a:schemeClr val="bg1"/>
                </a:solidFill>
                <a:latin typeface="Times New Roman" panose="02020603050405020304" pitchFamily="18" charset="0"/>
                <a:cs typeface="Times New Roman" panose="02020603050405020304" pitchFamily="18" charset="0"/>
              </a:rPr>
              <a:t>EXISTING SYSTEM</a:t>
            </a:r>
            <a:r>
              <a:rPr lang="en-IN" sz="5400" b="1" dirty="0">
                <a:solidFill>
                  <a:schemeClr val="bg1"/>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547C90D6-0179-17E8-92D6-3320F1D16802}"/>
              </a:ext>
            </a:extLst>
          </p:cNvPr>
          <p:cNvSpPr txBox="1"/>
          <p:nvPr/>
        </p:nvSpPr>
        <p:spPr>
          <a:xfrm>
            <a:off x="961107" y="1213597"/>
            <a:ext cx="10752163" cy="465364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 existing, Distributed denial of service (DDoS) attacks remain challenging to mitigate in existing systems, including in-home networks that comprise different Internet of Things (IoT) devices. </a:t>
            </a:r>
          </a:p>
          <a:p>
            <a:pPr marL="342900" indent="-34290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 this paper, we present a DDoS traffic detection model that uses a boosting method of logistic model trees for different IoT device classes. </a:t>
            </a:r>
          </a:p>
          <a:p>
            <a:pPr marL="342900" indent="-34290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Different model versions are generated for each device class due to subtle variations in network traffic characteristics. For instance, in a smart home, devices can be categorized into four classes for analysis.</a:t>
            </a:r>
          </a:p>
          <a:p>
            <a:pPr marL="342900" indent="-34290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Our evaluations indicate accuracy rates of 99.92% to 99.99% for the four device classes, showcasing their effectiveness in detecting DDoS traffic.</a:t>
            </a:r>
          </a:p>
          <a:p>
            <a:pPr marL="342900" indent="-342900">
              <a:lnSpc>
                <a:spcPct val="150000"/>
              </a:lnSpc>
              <a:buFont typeface="Arial" panose="020B0604020202020204" pitchFamily="34" charset="0"/>
              <a:buChar char="•"/>
            </a:pP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43524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294068" y="406400"/>
            <a:ext cx="11603863" cy="769441"/>
          </a:xfrm>
          <a:prstGeom prst="rect">
            <a:avLst/>
          </a:prstGeom>
          <a:noFill/>
        </p:spPr>
        <p:txBody>
          <a:bodyPr wrap="square" rtlCol="0">
            <a:spAutoFit/>
          </a:bodyPr>
          <a:lstStyle/>
          <a:p>
            <a:pPr algn="ctr"/>
            <a:r>
              <a:rPr lang="en-IN" sz="4400" b="1" dirty="0">
                <a:solidFill>
                  <a:schemeClr val="bg1"/>
                </a:solidFill>
                <a:latin typeface="Times New Roman" panose="02020603050405020304" pitchFamily="18" charset="0"/>
                <a:cs typeface="Times New Roman" panose="02020603050405020304" pitchFamily="18" charset="0"/>
              </a:rPr>
              <a:t>PROPOSED SYSTEM</a:t>
            </a:r>
          </a:p>
        </p:txBody>
      </p:sp>
      <p:sp>
        <p:nvSpPr>
          <p:cNvPr id="3" name="TextBox 2">
            <a:extLst>
              <a:ext uri="{FF2B5EF4-FFF2-40B4-BE49-F238E27FC236}">
                <a16:creationId xmlns:a16="http://schemas.microsoft.com/office/drawing/2014/main" id="{36EE597C-85E8-0EC4-288C-7DC07F37BAB6}"/>
              </a:ext>
            </a:extLst>
          </p:cNvPr>
          <p:cNvSpPr txBox="1"/>
          <p:nvPr/>
        </p:nvSpPr>
        <p:spPr>
          <a:xfrm>
            <a:off x="294068" y="1488582"/>
            <a:ext cx="11603864" cy="3176319"/>
          </a:xfrm>
          <a:prstGeom prst="rect">
            <a:avLst/>
          </a:prstGeom>
        </p:spPr>
        <p:txBody>
          <a:bodyPr wrap="square" lIns="0" tIns="0" rIns="0" bIns="0" rtlCol="0" anchor="t">
            <a:spAutoFit/>
          </a:bodyPr>
          <a:lstStyle/>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In this system, </a:t>
            </a:r>
            <a:r>
              <a:rPr lang="en-IN" sz="2000" b="1" dirty="0">
                <a:solidFill>
                  <a:schemeClr val="bg1"/>
                </a:solidFill>
                <a:latin typeface="Times New Roman" panose="02020603050405020304" pitchFamily="18" charset="0"/>
                <a:cs typeface="Times New Roman" panose="02020603050405020304" pitchFamily="18" charset="0"/>
              </a:rPr>
              <a:t>UNWS dataset </a:t>
            </a:r>
            <a:r>
              <a:rPr lang="en-IN" sz="2000" dirty="0">
                <a:solidFill>
                  <a:schemeClr val="bg1"/>
                </a:solidFill>
                <a:latin typeface="Times New Roman" panose="02020603050405020304" pitchFamily="18" charset="0"/>
                <a:cs typeface="Times New Roman" panose="02020603050405020304" pitchFamily="18" charset="0"/>
              </a:rPr>
              <a:t>was taken as input from the dataset repository like UCI repository.</a:t>
            </a: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We have to implement the data pre-processing step. In this step, we have to handle the missing values for avoid wrong prediction, to encode the label for input data and drop the unwanted columns from our input data.</a:t>
            </a: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Then, we have to implement the different classification algorithms both </a:t>
            </a:r>
            <a:r>
              <a:rPr lang="en-IN" sz="2000" b="1" dirty="0">
                <a:solidFill>
                  <a:schemeClr val="bg1"/>
                </a:solidFill>
                <a:latin typeface="Times New Roman" panose="02020603050405020304" pitchFamily="18" charset="0"/>
                <a:cs typeface="Times New Roman" panose="02020603050405020304" pitchFamily="18" charset="0"/>
              </a:rPr>
              <a:t>machine and deep learning </a:t>
            </a:r>
            <a:r>
              <a:rPr lang="en-IN" sz="2000" dirty="0">
                <a:solidFill>
                  <a:schemeClr val="bg1"/>
                </a:solidFill>
                <a:latin typeface="Times New Roman" panose="02020603050405020304" pitchFamily="18" charset="0"/>
                <a:cs typeface="Times New Roman" panose="02020603050405020304" pitchFamily="18" charset="0"/>
              </a:rPr>
              <a:t>algorithms for detecting the DDOS attack.</a:t>
            </a:r>
          </a:p>
          <a:p>
            <a:pPr marL="342900" indent="-34290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machine learning classification algorithms such as MLP, KNN, random forest and </a:t>
            </a:r>
            <a:r>
              <a:rPr lang="en-US" sz="2000" dirty="0" err="1">
                <a:solidFill>
                  <a:schemeClr val="bg1"/>
                </a:solidFill>
                <a:latin typeface="Times New Roman" panose="02020603050405020304" pitchFamily="18" charset="0"/>
                <a:cs typeface="Times New Roman" panose="02020603050405020304" pitchFamily="18" charset="0"/>
              </a:rPr>
              <a:t>ada</a:t>
            </a:r>
            <a:r>
              <a:rPr lang="en-US" sz="2000" dirty="0">
                <a:solidFill>
                  <a:schemeClr val="bg1"/>
                </a:solidFill>
                <a:latin typeface="Times New Roman" panose="02020603050405020304" pitchFamily="18" charset="0"/>
                <a:cs typeface="Times New Roman" panose="02020603050405020304" pitchFamily="18" charset="0"/>
              </a:rPr>
              <a:t>-boost algorithms.</a:t>
            </a: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The experimental results shows that the performance metrics such as accuracy , precision, recall and f1-score.</a:t>
            </a:r>
          </a:p>
        </p:txBody>
      </p:sp>
    </p:spTree>
    <p:extLst>
      <p:ext uri="{BB962C8B-B14F-4D97-AF65-F5344CB8AC3E}">
        <p14:creationId xmlns:p14="http://schemas.microsoft.com/office/powerpoint/2010/main" val="31719024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695714" y="482968"/>
            <a:ext cx="10800572" cy="769441"/>
          </a:xfrm>
          <a:prstGeom prst="rect">
            <a:avLst/>
          </a:prstGeom>
          <a:noFill/>
        </p:spPr>
        <p:txBody>
          <a:bodyPr wrap="square" rtlCol="0">
            <a:spAutoFit/>
          </a:bodyPr>
          <a:lstStyle/>
          <a:p>
            <a:pPr algn="ctr"/>
            <a:r>
              <a:rPr lang="en-IN" sz="4400" b="1" dirty="0">
                <a:latin typeface="Times New Roman" panose="02020603050405020304" pitchFamily="18" charset="0"/>
                <a:ea typeface="Calibri" panose="020F0502020204030204" pitchFamily="34" charset="0"/>
                <a:cs typeface="Times New Roman" panose="02020603050405020304" pitchFamily="18" charset="0"/>
              </a:rPr>
              <a:t>SYSTEM REQUIREMENTS</a:t>
            </a:r>
          </a:p>
        </p:txBody>
      </p:sp>
      <p:sp>
        <p:nvSpPr>
          <p:cNvPr id="7" name="TextBox 6">
            <a:extLst>
              <a:ext uri="{FF2B5EF4-FFF2-40B4-BE49-F238E27FC236}">
                <a16:creationId xmlns:a16="http://schemas.microsoft.com/office/drawing/2014/main" id="{C5350DF5-73CA-3650-0AED-1E706F38F11B}"/>
              </a:ext>
            </a:extLst>
          </p:cNvPr>
          <p:cNvSpPr txBox="1"/>
          <p:nvPr/>
        </p:nvSpPr>
        <p:spPr>
          <a:xfrm>
            <a:off x="941294" y="1757083"/>
            <a:ext cx="8543365" cy="2806987"/>
          </a:xfrm>
          <a:prstGeom prst="rect">
            <a:avLst/>
          </a:prstGeom>
          <a:noFill/>
        </p:spPr>
        <p:txBody>
          <a:bodyPr wrap="square">
            <a:sp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Hardware Requirements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System	        :   Pentium IV 2.4 GHz </a:t>
            </a:r>
          </a:p>
          <a:p>
            <a:pPr lvl="0" algn="just">
              <a:lnSpc>
                <a:spcPct val="150000"/>
              </a:lnSpc>
            </a:pPr>
            <a:r>
              <a:rPr lang="en-IN" sz="2000" dirty="0">
                <a:latin typeface="Times New Roman" panose="02020603050405020304" pitchFamily="18" charset="0"/>
                <a:cs typeface="Times New Roman" panose="02020603050405020304" pitchFamily="18" charset="0"/>
              </a:rPr>
              <a:t>Hard Disk      :   200 GB</a:t>
            </a:r>
          </a:p>
          <a:p>
            <a:pPr lvl="0" algn="just">
              <a:lnSpc>
                <a:spcPct val="150000"/>
              </a:lnSpc>
            </a:pPr>
            <a:r>
              <a:rPr lang="en-IN" sz="2000" dirty="0">
                <a:latin typeface="Times New Roman" panose="02020603050405020304" pitchFamily="18" charset="0"/>
                <a:cs typeface="Times New Roman" panose="02020603050405020304" pitchFamily="18" charset="0"/>
              </a:rPr>
              <a:t>Mouse	        :   Logitech.</a:t>
            </a:r>
          </a:p>
          <a:p>
            <a:pPr lvl="0" algn="just">
              <a:lnSpc>
                <a:spcPct val="150000"/>
              </a:lnSpc>
            </a:pPr>
            <a:r>
              <a:rPr lang="en-IN" sz="2000" dirty="0">
                <a:latin typeface="Times New Roman" panose="02020603050405020304" pitchFamily="18" charset="0"/>
                <a:cs typeface="Times New Roman" panose="02020603050405020304" pitchFamily="18" charset="0"/>
              </a:rPr>
              <a:t>Keyboard	 :   110 keys enhanced</a:t>
            </a:r>
          </a:p>
          <a:p>
            <a:pPr lvl="0" algn="just">
              <a:lnSpc>
                <a:spcPct val="150000"/>
              </a:lnSpc>
            </a:pPr>
            <a:r>
              <a:rPr lang="en-IN" sz="2000" dirty="0">
                <a:latin typeface="Times New Roman" panose="02020603050405020304" pitchFamily="18" charset="0"/>
                <a:cs typeface="Times New Roman" panose="02020603050405020304" pitchFamily="18" charset="0"/>
              </a:rPr>
              <a:t>Ram	        :   4GB</a:t>
            </a:r>
          </a:p>
        </p:txBody>
      </p:sp>
    </p:spTree>
    <p:extLst>
      <p:ext uri="{BB962C8B-B14F-4D97-AF65-F5344CB8AC3E}">
        <p14:creationId xmlns:p14="http://schemas.microsoft.com/office/powerpoint/2010/main" val="359888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728750" y="495437"/>
            <a:ext cx="10903603" cy="769441"/>
          </a:xfrm>
          <a:prstGeom prst="rect">
            <a:avLst/>
          </a:prstGeom>
          <a:noFill/>
        </p:spPr>
        <p:txBody>
          <a:bodyPr wrap="square" rtlCol="0">
            <a:spAutoFit/>
          </a:bodyPr>
          <a:lstStyle/>
          <a:p>
            <a:pPr algn="ctr"/>
            <a:r>
              <a:rPr lang="en-IN" sz="4400" b="1" dirty="0">
                <a:latin typeface="Times New Roman" panose="02020603050405020304" pitchFamily="18" charset="0"/>
                <a:ea typeface="Calibri" panose="020F0502020204030204" pitchFamily="34" charset="0"/>
                <a:cs typeface="Times New Roman" panose="02020603050405020304" pitchFamily="18" charset="0"/>
              </a:rPr>
              <a:t>FLOW DIAGRAM</a:t>
            </a:r>
          </a:p>
        </p:txBody>
      </p:sp>
      <p:pic>
        <p:nvPicPr>
          <p:cNvPr id="76" name="Picture 75">
            <a:extLst>
              <a:ext uri="{FF2B5EF4-FFF2-40B4-BE49-F238E27FC236}">
                <a16:creationId xmlns:a16="http://schemas.microsoft.com/office/drawing/2014/main" id="{A0E2018C-A9BD-E4E0-6F0B-147F870193CB}"/>
              </a:ext>
            </a:extLst>
          </p:cNvPr>
          <p:cNvPicPr>
            <a:picLocks noChangeAspect="1"/>
          </p:cNvPicPr>
          <p:nvPr/>
        </p:nvPicPr>
        <p:blipFill>
          <a:blip r:embed="rId2"/>
          <a:stretch>
            <a:fillRect/>
          </a:stretch>
        </p:blipFill>
        <p:spPr>
          <a:xfrm>
            <a:off x="2259418" y="1510255"/>
            <a:ext cx="7673164" cy="4927347"/>
          </a:xfrm>
          <a:prstGeom prst="rect">
            <a:avLst/>
          </a:prstGeom>
        </p:spPr>
      </p:pic>
    </p:spTree>
    <p:extLst>
      <p:ext uri="{BB962C8B-B14F-4D97-AF65-F5344CB8AC3E}">
        <p14:creationId xmlns:p14="http://schemas.microsoft.com/office/powerpoint/2010/main" val="254008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717178" y="412875"/>
            <a:ext cx="10479740"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MODULES</a:t>
            </a:r>
            <a:r>
              <a:rPr lang="en-IN" sz="4400" b="1" dirty="0">
                <a:solidFill>
                  <a:srgbClr val="FFFF00"/>
                </a:solidFill>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3F590314-DEB9-E34B-4AF0-AD081D8BFA1A}"/>
              </a:ext>
            </a:extLst>
          </p:cNvPr>
          <p:cNvSpPr txBox="1"/>
          <p:nvPr/>
        </p:nvSpPr>
        <p:spPr>
          <a:xfrm>
            <a:off x="785558" y="1647853"/>
            <a:ext cx="10620883" cy="2241960"/>
          </a:xfrm>
          <a:prstGeom prst="rect">
            <a:avLst/>
          </a:prstGeom>
          <a:noFill/>
        </p:spPr>
        <p:txBody>
          <a:bodyPr wrap="square" rtlCol="0">
            <a:spAutoFit/>
          </a:bodyPr>
          <a:lstStyle/>
          <a:p>
            <a:pPr lvl="1">
              <a:lnSpc>
                <a:spcPct val="150000"/>
              </a:lnSpc>
            </a:pPr>
            <a:r>
              <a:rPr lang="en-US" sz="2400" b="1" dirty="0">
                <a:latin typeface="Times New Roman" panose="02020603050405020304" pitchFamily="18" charset="0"/>
                <a:cs typeface="Times New Roman" panose="02020603050405020304" pitchFamily="18" charset="0"/>
              </a:rPr>
              <a:t>Module I        -     </a:t>
            </a:r>
            <a:r>
              <a:rPr lang="en-US" sz="2400" dirty="0">
                <a:latin typeface="Times New Roman" panose="02020603050405020304" pitchFamily="18" charset="0"/>
                <a:cs typeface="Times New Roman" panose="02020603050405020304" pitchFamily="18" charset="0"/>
              </a:rPr>
              <a:t>  Data selection</a:t>
            </a:r>
            <a:endParaRPr lang="en-IN" sz="2400" dirty="0">
              <a:latin typeface="Times New Roman" panose="02020603050405020304" pitchFamily="18" charset="0"/>
              <a:cs typeface="Times New Roman" panose="02020603050405020304" pitchFamily="18" charset="0"/>
            </a:endParaRPr>
          </a:p>
          <a:p>
            <a:pPr lvl="1">
              <a:lnSpc>
                <a:spcPct val="150000"/>
              </a:lnSpc>
            </a:pPr>
            <a:r>
              <a:rPr lang="en-IN" sz="2400" b="1" dirty="0">
                <a:latin typeface="Times New Roman" panose="02020603050405020304" pitchFamily="18" charset="0"/>
                <a:cs typeface="Times New Roman" panose="02020603050405020304" pitchFamily="18" charset="0"/>
              </a:rPr>
              <a:t>Module II       </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preprocessing</a:t>
            </a:r>
            <a:endParaRPr lang="en-IN" sz="2400" dirty="0">
              <a:latin typeface="Times New Roman" panose="02020603050405020304" pitchFamily="18" charset="0"/>
              <a:cs typeface="Times New Roman" panose="02020603050405020304" pitchFamily="18" charset="0"/>
            </a:endParaRPr>
          </a:p>
          <a:p>
            <a:pPr lvl="1">
              <a:lnSpc>
                <a:spcPct val="150000"/>
              </a:lnSpc>
            </a:pPr>
            <a:r>
              <a:rPr lang="en-US" sz="2400" b="1" dirty="0">
                <a:latin typeface="Times New Roman" panose="02020603050405020304" pitchFamily="18" charset="0"/>
                <a:cs typeface="Times New Roman" panose="02020603050405020304" pitchFamily="18" charset="0"/>
              </a:rPr>
              <a:t>Module III     </a:t>
            </a:r>
            <a:r>
              <a:rPr lang="en-US" sz="2400" dirty="0">
                <a:latin typeface="Times New Roman" panose="02020603050405020304" pitchFamily="18" charset="0"/>
                <a:cs typeface="Times New Roman" panose="02020603050405020304" pitchFamily="18" charset="0"/>
              </a:rPr>
              <a:t>-      Classification</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844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E796C-495B-4C20-1225-AD6A5143B2BE}"/>
              </a:ext>
            </a:extLst>
          </p:cNvPr>
          <p:cNvSpPr txBox="1"/>
          <p:nvPr/>
        </p:nvSpPr>
        <p:spPr>
          <a:xfrm>
            <a:off x="695714" y="482968"/>
            <a:ext cx="10800572" cy="769441"/>
          </a:xfrm>
          <a:prstGeom prst="rect">
            <a:avLst/>
          </a:prstGeom>
          <a:noFill/>
        </p:spPr>
        <p:txBody>
          <a:bodyPr wrap="square" rtlCol="0">
            <a:spAutoFit/>
          </a:bodyPr>
          <a:lstStyle/>
          <a:p>
            <a:pPr algn="ctr"/>
            <a:r>
              <a:rPr lang="en-IN" sz="4400" b="1" dirty="0">
                <a:latin typeface="Times New Roman" panose="02020603050405020304" pitchFamily="18" charset="0"/>
                <a:ea typeface="Calibri" panose="020F0502020204030204" pitchFamily="34" charset="0"/>
                <a:cs typeface="Times New Roman" panose="02020603050405020304" pitchFamily="18" charset="0"/>
              </a:rPr>
              <a:t>DATA SELECTION</a:t>
            </a:r>
          </a:p>
        </p:txBody>
      </p:sp>
      <p:sp>
        <p:nvSpPr>
          <p:cNvPr id="3" name="TextBox 2">
            <a:extLst>
              <a:ext uri="{FF2B5EF4-FFF2-40B4-BE49-F238E27FC236}">
                <a16:creationId xmlns:a16="http://schemas.microsoft.com/office/drawing/2014/main" id="{C3E6582C-0B49-EC42-1571-9CC23920D8BE}"/>
              </a:ext>
            </a:extLst>
          </p:cNvPr>
          <p:cNvSpPr txBox="1"/>
          <p:nvPr/>
        </p:nvSpPr>
        <p:spPr>
          <a:xfrm>
            <a:off x="762618" y="1538193"/>
            <a:ext cx="10903603" cy="4062651"/>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n-IN" sz="2000" dirty="0">
                <a:latin typeface="Times" panose="02020603050405020304" pitchFamily="18" charset="0"/>
                <a:cs typeface="Times" panose="02020603050405020304" pitchFamily="18" charset="0"/>
              </a:rPr>
              <a:t>The input data was collected from dataset repository. </a:t>
            </a:r>
          </a:p>
          <a:p>
            <a:pPr marL="342900" lvl="0" indent="-342900" algn="just">
              <a:lnSpc>
                <a:spcPct val="150000"/>
              </a:lnSpc>
              <a:buFont typeface="Arial" panose="020B0604020202020204" pitchFamily="34" charset="0"/>
              <a:buChar char="•"/>
            </a:pPr>
            <a:r>
              <a:rPr lang="en-IN" sz="2000" dirty="0">
                <a:latin typeface="Times" panose="02020603050405020304" pitchFamily="18" charset="0"/>
                <a:cs typeface="Times" panose="02020603050405020304" pitchFamily="18" charset="0"/>
              </a:rPr>
              <a:t>In our process, the UNWS dataset is used.</a:t>
            </a:r>
          </a:p>
          <a:p>
            <a:pPr marL="342900" lvl="0" indent="-342900" algn="just">
              <a:lnSpc>
                <a:spcPct val="150000"/>
              </a:lnSpc>
              <a:buFont typeface="Arial" panose="020B0604020202020204" pitchFamily="34" charset="0"/>
              <a:buChar char="•"/>
            </a:pPr>
            <a:r>
              <a:rPr lang="en-US" sz="2000" dirty="0">
                <a:latin typeface="Times" panose="02020603050405020304" pitchFamily="18" charset="0"/>
                <a:cs typeface="Times" panose="02020603050405020304" pitchFamily="18" charset="0"/>
              </a:rPr>
              <a:t>The data selection is the process of detecting the malicious traffic.</a:t>
            </a:r>
            <a:endParaRPr lang="en-IN" sz="2000" dirty="0">
              <a:latin typeface="Times" panose="02020603050405020304" pitchFamily="18" charset="0"/>
              <a:cs typeface="Times" panose="02020603050405020304" pitchFamily="18" charset="0"/>
            </a:endParaRPr>
          </a:p>
          <a:p>
            <a:pPr marL="342900" lvl="0" indent="-342900" algn="just">
              <a:lnSpc>
                <a:spcPct val="150000"/>
              </a:lnSpc>
              <a:buFont typeface="Arial" panose="020B0604020202020204" pitchFamily="34" charset="0"/>
              <a:buChar char="•"/>
            </a:pPr>
            <a:r>
              <a:rPr lang="en-IN" sz="2000" dirty="0">
                <a:latin typeface="Times" panose="02020603050405020304" pitchFamily="18" charset="0"/>
                <a:cs typeface="Times" panose="02020603050405020304" pitchFamily="18" charset="0"/>
              </a:rPr>
              <a:t>The dataset includes on the Internet of Things, and normal traffic flows as well as several numerous cyber-attacks traffic flows of botnets attacks.</a:t>
            </a:r>
          </a:p>
          <a:p>
            <a:pPr marL="342900" indent="-342900" algn="just">
              <a:lnSpc>
                <a:spcPct val="150000"/>
              </a:lnSpc>
              <a:buFont typeface="Arial" panose="020B0604020202020204" pitchFamily="34" charset="0"/>
              <a:buChar char="•"/>
            </a:pPr>
            <a:r>
              <a:rPr lang="en-IN" sz="2000" dirty="0">
                <a:latin typeface="Times" panose="02020603050405020304" pitchFamily="18" charset="0"/>
                <a:cs typeface="Times" panose="02020603050405020304" pitchFamily="18" charset="0"/>
              </a:rPr>
              <a:t>However, for better performance results, the extracted features are labelled, such as attack flow, categories, and subcategories.</a:t>
            </a:r>
          </a:p>
          <a:p>
            <a:pPr lvl="0"/>
            <a:endParaRPr lang="en-IN" sz="2400" dirty="0">
              <a:latin typeface="Times" panose="02020603050405020304" pitchFamily="18" charset="0"/>
              <a:cs typeface="Times" panose="02020603050405020304" pitchFamily="18" charset="0"/>
            </a:endParaRPr>
          </a:p>
          <a:p>
            <a:endParaRPr lang="en-IN"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9447822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0B8EF33-82AA-4779-AFAA-C56669D00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FDEB4C-941C-4EBE-9462-062D8A0ADE9E}">
  <ds:schemaRefs>
    <ds:schemaRef ds:uri="http://schemas.microsoft.com/sharepoint/v3/contenttype/forms"/>
  </ds:schemaRefs>
</ds:datastoreItem>
</file>

<file path=customXml/itemProps3.xml><?xml version="1.0" encoding="utf-8"?>
<ds:datastoreItem xmlns:ds="http://schemas.openxmlformats.org/officeDocument/2006/customXml" ds:itemID="{60B414F3-C833-4395-8C69-0E806C518171}">
  <ds:schemaRefs>
    <ds:schemaRef ds:uri="http://www.w3.org/XML/1998/namespace"/>
    <ds:schemaRef ds:uri="16c05727-aa75-4e4a-9b5f-8a80a1165891"/>
    <ds:schemaRef ds:uri="http://purl.org/dc/dcmitype/"/>
    <ds:schemaRef ds:uri="http://schemas.microsoft.com/office/2006/documentManagement/types"/>
    <ds:schemaRef ds:uri="71af3243-3dd4-4a8d-8c0d-dd76da1f02a5"/>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Retrospect</Template>
  <TotalTime>7843</TotalTime>
  <Words>1142</Words>
  <Application>Microsoft Office PowerPoint</Application>
  <PresentationFormat>Widescreen</PresentationFormat>
  <Paragraphs>103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(Body)</vt:lpstr>
      <vt:lpstr>Calibri Light</vt:lpstr>
      <vt:lpstr>Courier New</vt:lpstr>
      <vt:lpstr>Times</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Devesh</dc:creator>
  <cp:lastModifiedBy>I'm Gowtham</cp:lastModifiedBy>
  <cp:revision>93</cp:revision>
  <dcterms:created xsi:type="dcterms:W3CDTF">2023-08-30T13:42:53Z</dcterms:created>
  <dcterms:modified xsi:type="dcterms:W3CDTF">2024-05-13T17:41:49Z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