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76" r:id="rId2"/>
    <p:sldId id="392" r:id="rId3"/>
    <p:sldId id="393" r:id="rId4"/>
    <p:sldId id="378" r:id="rId5"/>
    <p:sldId id="379" r:id="rId6"/>
    <p:sldId id="380" r:id="rId7"/>
    <p:sldId id="381" r:id="rId8"/>
    <p:sldId id="382" r:id="rId9"/>
    <p:sldId id="383" r:id="rId10"/>
    <p:sldId id="395" r:id="rId11"/>
    <p:sldId id="384" r:id="rId12"/>
    <p:sldId id="385" r:id="rId13"/>
    <p:sldId id="386" r:id="rId14"/>
    <p:sldId id="387" r:id="rId15"/>
    <p:sldId id="394" r:id="rId16"/>
  </p:sldIdLst>
  <p:sldSz cx="9144000" cy="6858000" type="screen4x3"/>
  <p:notesSz cx="6934200" cy="92329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30" userDrawn="1">
          <p15:clr>
            <a:srgbClr val="A4A3A4"/>
          </p15:clr>
        </p15:guide>
        <p15:guide id="2" pos="298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003399"/>
    <a:srgbClr val="F1E2FE"/>
    <a:srgbClr val="323232"/>
    <a:srgbClr val="CCCCFF"/>
    <a:srgbClr val="EAE2FE"/>
    <a:srgbClr val="DCCEFE"/>
    <a:srgbClr val="B9A0F8"/>
    <a:srgbClr val="99CCFF"/>
    <a:srgbClr val="8E9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194" autoAdjust="0"/>
  </p:normalViewPr>
  <p:slideViewPr>
    <p:cSldViewPr>
      <p:cViewPr varScale="1">
        <p:scale>
          <a:sx n="73" d="100"/>
          <a:sy n="73" d="100"/>
        </p:scale>
        <p:origin x="166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299" y="-1133"/>
      </p:cViewPr>
      <p:guideLst>
        <p:guide orient="horz" pos="2030"/>
        <p:guide pos="2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22" y="1"/>
            <a:ext cx="3004713" cy="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488" y="1"/>
            <a:ext cx="3004712" cy="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8500"/>
            <a:ext cx="4598987" cy="3449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155" y="4385220"/>
            <a:ext cx="5086269" cy="415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22" y="8770437"/>
            <a:ext cx="3004713" cy="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488" y="8770437"/>
            <a:ext cx="3004712" cy="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dirty="0"/>
              <a:t>Dip CSF – core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Dip IT, FI – optional elective</a:t>
            </a:r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3246D-02BB-461D-823D-487AB6E1A5E9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E7C1C682-4E42-40A5-A4BB-DC722778A4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38719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+mj-lt"/>
              </a:rPr>
              <a:t>Diploma in CSF, IT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     Year 2/3</a:t>
            </a:r>
            <a:r>
              <a:rPr lang="en-US" sz="1200" baseline="0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(2020/21), Semester 4/6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70625"/>
            <a:ext cx="1676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181600" y="6399684"/>
            <a:ext cx="1688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/>
              <a:t>Last Update: 15 Oct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1295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sz="40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3418114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CSF,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Module Briefing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 (20%)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Conducted in week 17</a:t>
            </a:r>
          </a:p>
          <a:p>
            <a:r>
              <a:rPr lang="en-US" b="0" dirty="0"/>
              <a:t>Testing on understanding and application of concepts from weeks 8, 9, 12, 13</a:t>
            </a:r>
          </a:p>
          <a:p>
            <a:r>
              <a:rPr lang="en-US" b="0" dirty="0"/>
              <a:t>1 hour duration</a:t>
            </a:r>
          </a:p>
          <a:p>
            <a:r>
              <a:rPr lang="en-US" b="0" dirty="0"/>
              <a:t>Open-book</a:t>
            </a:r>
          </a:p>
          <a:p>
            <a:r>
              <a:rPr lang="en-US" b="0" dirty="0"/>
              <a:t>Online Submission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2" descr="Test Image Cbt Computer Based Clipart Transparent Png - Test Clip Art  Computer , Free Transparent Clipart - ClipartKey">
            <a:extLst>
              <a:ext uri="{FF2B5EF4-FFF2-40B4-BE49-F238E27FC236}">
                <a16:creationId xmlns:a16="http://schemas.microsoft.com/office/drawing/2014/main" id="{52E14C83-CE18-429E-94A0-A74FED932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0" r="10813"/>
          <a:stretch/>
        </p:blipFill>
        <p:spPr bwMode="auto">
          <a:xfrm>
            <a:off x="6365328" y="3048000"/>
            <a:ext cx="1295400" cy="29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6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(40%)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To develop an application (team with individual component) according to given problem specification</a:t>
            </a:r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Weeks 14 to 16</a:t>
            </a:r>
          </a:p>
          <a:p>
            <a:pPr lvl="1"/>
            <a:r>
              <a:rPr lang="en-US" b="0" dirty="0">
                <a:solidFill>
                  <a:srgbClr val="FF0000"/>
                </a:solidFill>
              </a:rPr>
              <a:t>Warning: </a:t>
            </a:r>
            <a:r>
              <a:rPr lang="en-US" b="0" dirty="0"/>
              <a:t>Additional hours beyond class are expected. You have to start early.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A3C5C-E781-442C-A76F-E2DC5879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86000"/>
            <a:ext cx="3962400" cy="19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2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0992A2-471F-4F7D-8E54-9D7C78CD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 l="-10098" t="1" r="1" b="-10098"/>
          <a:stretch/>
        </p:blipFill>
        <p:spPr>
          <a:xfrm>
            <a:off x="5715000" y="822960"/>
            <a:ext cx="3103781" cy="2438400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softEdge rad="2921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Schedule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705640"/>
              </p:ext>
            </p:extLst>
          </p:nvPr>
        </p:nvGraphicFramePr>
        <p:xfrm>
          <a:off x="914400" y="2042160"/>
          <a:ext cx="5572810" cy="260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392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003399"/>
                          </a:solidFill>
                        </a:rPr>
                        <a:t>Sessions</a:t>
                      </a:r>
                    </a:p>
                  </a:txBody>
                  <a:tcPr marL="104140" marR="104140" marT="52070" marB="52070" anchor="ctr" anchorCtr="1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003399"/>
                          </a:solidFill>
                        </a:rPr>
                        <a:t>Activities</a:t>
                      </a:r>
                    </a:p>
                  </a:txBody>
                  <a:tcPr marL="104140" marR="104140" marT="52070" marB="52070" anchor="ctr" anchorCtr="1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192">
                <a:tc>
                  <a:txBody>
                    <a:bodyPr/>
                    <a:lstStyle/>
                    <a:p>
                      <a:r>
                        <a:rPr lang="en-US" sz="2300" dirty="0"/>
                        <a:t>Session 1</a:t>
                      </a:r>
                    </a:p>
                  </a:txBody>
                  <a:tcPr marL="104140" marR="104140" marT="52070" marB="52070" anchor="ctr" anchorCtr="1">
                    <a:solidFill>
                      <a:srgbClr val="F1E2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Lecture</a:t>
                      </a:r>
                    </a:p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Tutorial  </a:t>
                      </a:r>
                    </a:p>
                  </a:txBody>
                  <a:tcPr marL="104140" marR="104140" marT="52070" marB="52070" anchor="ctr" anchorCtr="1">
                    <a:solidFill>
                      <a:srgbClr val="F1E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455">
                <a:tc>
                  <a:txBody>
                    <a:bodyPr/>
                    <a:lstStyle/>
                    <a:p>
                      <a:r>
                        <a:rPr lang="en-US" sz="2300" dirty="0"/>
                        <a:t>Session 2</a:t>
                      </a:r>
                    </a:p>
                  </a:txBody>
                  <a:tcPr marL="104140" marR="104140" marT="52070" marB="52070" anchor="ctr" anchorCtr="1">
                    <a:solidFill>
                      <a:srgbClr val="F1E2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Practical</a:t>
                      </a:r>
                    </a:p>
                    <a:p>
                      <a:pPr algn="ctr"/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Exploration</a:t>
                      </a:r>
                    </a:p>
                  </a:txBody>
                  <a:tcPr marL="104140" marR="104140" marT="52070" marB="52070" anchor="ctr" anchorCtr="1">
                    <a:solidFill>
                      <a:srgbClr val="F1E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1CA88-0E84-411B-908B-7AFA98CC5B4A}"/>
              </a:ext>
            </a:extLst>
          </p:cNvPr>
          <p:cNvSpPr txBox="1"/>
          <p:nvPr/>
        </p:nvSpPr>
        <p:spPr>
          <a:xfrm>
            <a:off x="914400" y="4947641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Session 1 refers to the first and second lesson of the week respectively. </a:t>
            </a:r>
          </a:p>
          <a:p>
            <a:r>
              <a:rPr lang="en-US" sz="2000" dirty="0"/>
              <a:t>Do check your timetable on whether you need to go to classroom or </a:t>
            </a:r>
            <a:r>
              <a:rPr lang="en-US" sz="2000" dirty="0" err="1"/>
              <a:t>hbl</a:t>
            </a:r>
            <a:r>
              <a:rPr lang="en-US" sz="2000" dirty="0"/>
              <a:t>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155D7-7667-4B2C-9E54-F9366C0CA07C}"/>
              </a:ext>
            </a:extLst>
          </p:cNvPr>
          <p:cNvSpPr txBox="1"/>
          <p:nvPr/>
        </p:nvSpPr>
        <p:spPr>
          <a:xfrm>
            <a:off x="6054972" y="968187"/>
            <a:ext cx="226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23D28-FCE4-4338-B7EA-1FE0B522D9B0}"/>
              </a:ext>
            </a:extLst>
          </p:cNvPr>
          <p:cNvSpPr txBox="1"/>
          <p:nvPr/>
        </p:nvSpPr>
        <p:spPr>
          <a:xfrm>
            <a:off x="7162800" y="1600444"/>
            <a:ext cx="226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Tues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29F2F-916B-4ED6-B2D0-B32C6F3C7362}"/>
              </a:ext>
            </a:extLst>
          </p:cNvPr>
          <p:cNvSpPr txBox="1"/>
          <p:nvPr/>
        </p:nvSpPr>
        <p:spPr>
          <a:xfrm>
            <a:off x="7848600" y="2967335"/>
            <a:ext cx="226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4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57150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66FF"/>
                </a:solidFill>
              </a:rPr>
              <a:t>Data Structures and Problem Solving with C++</a:t>
            </a:r>
            <a:r>
              <a:rPr lang="en-US" sz="2000" b="0" dirty="0"/>
              <a:t> (6th Edition), Frank M. </a:t>
            </a:r>
            <a:r>
              <a:rPr lang="en-US" sz="2000" b="0" dirty="0" err="1"/>
              <a:t>Carrano</a:t>
            </a:r>
            <a:r>
              <a:rPr lang="en-US" sz="2000" b="0" dirty="0"/>
              <a:t>, Prentice Hall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>
                <a:solidFill>
                  <a:srgbClr val="0066FF"/>
                </a:solidFill>
              </a:rPr>
              <a:t>Introduction to Algorithms</a:t>
            </a:r>
            <a:r>
              <a:rPr lang="en-US" sz="2000" b="0" dirty="0"/>
              <a:t> (3rd Edition), Thomas H. </a:t>
            </a:r>
            <a:r>
              <a:rPr lang="en-US" sz="2000" b="0" dirty="0" err="1"/>
              <a:t>Cormen</a:t>
            </a:r>
            <a:r>
              <a:rPr lang="en-US" sz="2000" b="0" dirty="0"/>
              <a:t>, Charles E. </a:t>
            </a:r>
            <a:r>
              <a:rPr lang="en-US" sz="2000" b="0" dirty="0" err="1"/>
              <a:t>Leiserson</a:t>
            </a:r>
            <a:r>
              <a:rPr lang="en-US" sz="2000" b="0" dirty="0"/>
              <a:t>, Ronald L. </a:t>
            </a:r>
            <a:r>
              <a:rPr lang="en-US" sz="2000" b="0" dirty="0" err="1"/>
              <a:t>Rivest</a:t>
            </a:r>
            <a:r>
              <a:rPr lang="en-US" sz="2000" b="0" dirty="0"/>
              <a:t>, Clifford Stein, The MIT Press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u="sng" dirty="0"/>
              <a:t>Useful Online References</a:t>
            </a:r>
          </a:p>
          <a:p>
            <a:pPr marL="0" indent="0">
              <a:buNone/>
            </a:pPr>
            <a:r>
              <a:rPr lang="en-US" sz="2000" b="0" dirty="0"/>
              <a:t>http://ocw.mit.edu/courses/electrical-engineering-and-computer-science/6-046j-introduction-to-algorithms-sma-5503-fall-2005/video-lectures/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6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26" y="2181225"/>
            <a:ext cx="167974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6172200" y="4419600"/>
            <a:ext cx="2438400" cy="1447800"/>
          </a:xfrm>
          <a:prstGeom prst="wedgeRoundRectCallout">
            <a:avLst>
              <a:gd name="adj1" fmla="val -72778"/>
              <a:gd name="adj2" fmla="val -2858"/>
              <a:gd name="adj3" fmla="val 1666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Please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share your online resources with your tutor or classmates.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76400"/>
            <a:ext cx="2003535" cy="1602828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Recommended</a:t>
            </a:r>
          </a:p>
          <a:p>
            <a:pPr lvl="1"/>
            <a:r>
              <a:rPr lang="en-US" sz="2000" b="0" dirty="0"/>
              <a:t>Visual Studio Professional 2019</a:t>
            </a:r>
            <a:endParaRPr lang="en-US" sz="1600" b="0" i="1" dirty="0"/>
          </a:p>
          <a:p>
            <a:pPr marL="0" indent="0">
              <a:buNone/>
            </a:pPr>
            <a:endParaRPr lang="en-US" b="0" dirty="0"/>
          </a:p>
          <a:p>
            <a:pPr marL="57150" indent="0">
              <a:buNone/>
            </a:pPr>
            <a:r>
              <a:rPr lang="en-US" sz="2800" dirty="0"/>
              <a:t>Others</a:t>
            </a:r>
          </a:p>
          <a:p>
            <a:pPr lvl="1"/>
            <a:r>
              <a:rPr lang="en-US" sz="2000" b="0" dirty="0"/>
              <a:t>Visual Studio Code</a:t>
            </a:r>
          </a:p>
          <a:p>
            <a:pPr lvl="1"/>
            <a:r>
              <a:rPr lang="en-US" sz="2000" b="0" dirty="0"/>
              <a:t>Dev C++</a:t>
            </a:r>
          </a:p>
          <a:p>
            <a:pPr lvl="1"/>
            <a:r>
              <a:rPr lang="en-US" sz="2000" b="0" dirty="0"/>
              <a:t>Eclipse</a:t>
            </a:r>
          </a:p>
          <a:p>
            <a:pPr lvl="1"/>
            <a:r>
              <a:rPr lang="en-US" sz="2000" b="0" dirty="0"/>
              <a:t>Code::Blocks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6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Begins…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169" y="4786266"/>
            <a:ext cx="2895600" cy="1038607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/>
              <a:t>Enjoy!!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4106" name="Picture 10" descr="John Carmack on Twitter: &quot;I wouldn't put my C++ code on too high of a  pedestal -- the tension between producing value and polishing code hasn't  left too many beautiful jewels.… https://t.co/ioPPCgo2uo&quot;">
            <a:extLst>
              <a:ext uri="{FF2B5EF4-FFF2-40B4-BE49-F238E27FC236}">
                <a16:creationId xmlns:a16="http://schemas.microsoft.com/office/drawing/2014/main" id="{C7ECB51E-1610-4532-B85C-F9C6665F2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r="9568"/>
          <a:stretch/>
        </p:blipFill>
        <p:spPr bwMode="auto">
          <a:xfrm>
            <a:off x="816665" y="1019811"/>
            <a:ext cx="2706698" cy="2344597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24 images about menhera chan kayako chan on We Heart It | See more about  anime, girl and manga">
            <a:extLst>
              <a:ext uri="{FF2B5EF4-FFF2-40B4-BE49-F238E27FC236}">
                <a16:creationId xmlns:a16="http://schemas.microsoft.com/office/drawing/2014/main" id="{B5D429ED-89F2-435B-8BF5-8568ABBE9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994" y="2722871"/>
            <a:ext cx="3775292" cy="32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ata Structures">
            <a:extLst>
              <a:ext uri="{FF2B5EF4-FFF2-40B4-BE49-F238E27FC236}">
                <a16:creationId xmlns:a16="http://schemas.microsoft.com/office/drawing/2014/main" id="{12681F7F-FB15-4E71-A09C-2867D5B4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414" y="1121653"/>
            <a:ext cx="4533900" cy="15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033EAF-988D-4616-8F57-FAB09A40C4A1}"/>
              </a:ext>
            </a:extLst>
          </p:cNvPr>
          <p:cNvGrpSpPr/>
          <p:nvPr/>
        </p:nvGrpSpPr>
        <p:grpSpPr>
          <a:xfrm>
            <a:off x="2303845" y="2536423"/>
            <a:ext cx="2307021" cy="1290404"/>
            <a:chOff x="685800" y="2751590"/>
            <a:chExt cx="2173005" cy="1515852"/>
          </a:xfrm>
          <a:solidFill>
            <a:schemeClr val="bg1">
              <a:lumMod val="85000"/>
              <a:alpha val="22000"/>
            </a:schemeClr>
          </a:solidFill>
          <a:effectLst>
            <a:glow rad="101600">
              <a:srgbClr val="CCECFF">
                <a:alpha val="4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411154-F5B8-4F87-84AD-7E6F4A12476B}"/>
                </a:ext>
              </a:extLst>
            </p:cNvPr>
            <p:cNvSpPr/>
            <p:nvPr/>
          </p:nvSpPr>
          <p:spPr bwMode="auto">
            <a:xfrm>
              <a:off x="685800" y="3276600"/>
              <a:ext cx="152400" cy="9906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2AD65C-9988-4240-A35B-BAE103022856}"/>
                </a:ext>
              </a:extLst>
            </p:cNvPr>
            <p:cNvSpPr/>
            <p:nvPr/>
          </p:nvSpPr>
          <p:spPr bwMode="auto">
            <a:xfrm>
              <a:off x="848710" y="2895600"/>
              <a:ext cx="152400" cy="13716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ED56BB-17E0-4BBA-B145-1D7F836B23F1}"/>
                </a:ext>
              </a:extLst>
            </p:cNvPr>
            <p:cNvSpPr/>
            <p:nvPr/>
          </p:nvSpPr>
          <p:spPr bwMode="auto">
            <a:xfrm>
              <a:off x="1011620" y="3048000"/>
              <a:ext cx="152400" cy="1219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927C0F-65C4-4B29-9916-E7B87D15FD33}"/>
                </a:ext>
              </a:extLst>
            </p:cNvPr>
            <p:cNvSpPr/>
            <p:nvPr/>
          </p:nvSpPr>
          <p:spPr bwMode="auto">
            <a:xfrm>
              <a:off x="1295400" y="3276600"/>
              <a:ext cx="152400" cy="9906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64F8B0-FB85-496D-A884-ABE64503F1D4}"/>
                </a:ext>
              </a:extLst>
            </p:cNvPr>
            <p:cNvSpPr/>
            <p:nvPr/>
          </p:nvSpPr>
          <p:spPr bwMode="auto">
            <a:xfrm>
              <a:off x="1158764" y="3124200"/>
              <a:ext cx="152400" cy="11432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D7FCD-181A-4F3F-B4B9-64D838346349}"/>
                </a:ext>
              </a:extLst>
            </p:cNvPr>
            <p:cNvSpPr/>
            <p:nvPr/>
          </p:nvSpPr>
          <p:spPr bwMode="auto">
            <a:xfrm>
              <a:off x="1458308" y="2895600"/>
              <a:ext cx="152400" cy="13716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655007-486A-466F-B842-9A49C63A2320}"/>
                </a:ext>
              </a:extLst>
            </p:cNvPr>
            <p:cNvSpPr/>
            <p:nvPr/>
          </p:nvSpPr>
          <p:spPr bwMode="auto">
            <a:xfrm>
              <a:off x="1615962" y="3124200"/>
              <a:ext cx="152400" cy="11432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8C3BDE-FCC4-4C83-A586-B6664C14B710}"/>
                </a:ext>
              </a:extLst>
            </p:cNvPr>
            <p:cNvSpPr/>
            <p:nvPr/>
          </p:nvSpPr>
          <p:spPr bwMode="auto">
            <a:xfrm>
              <a:off x="1776243" y="3276600"/>
              <a:ext cx="152400" cy="9906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0797E6-44B4-4768-BFB1-C5076DBEBB97}"/>
                </a:ext>
              </a:extLst>
            </p:cNvPr>
            <p:cNvSpPr/>
            <p:nvPr/>
          </p:nvSpPr>
          <p:spPr bwMode="auto">
            <a:xfrm>
              <a:off x="1939153" y="3429000"/>
              <a:ext cx="157652" cy="838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0230F8-00F9-4BB1-9520-C133F420468C}"/>
                </a:ext>
              </a:extLst>
            </p:cNvPr>
            <p:cNvSpPr/>
            <p:nvPr/>
          </p:nvSpPr>
          <p:spPr bwMode="auto">
            <a:xfrm>
              <a:off x="2102063" y="3048000"/>
              <a:ext cx="152400" cy="12192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87D7BC-DAD4-4786-83BD-3430B49B0450}"/>
                </a:ext>
              </a:extLst>
            </p:cNvPr>
            <p:cNvSpPr/>
            <p:nvPr/>
          </p:nvSpPr>
          <p:spPr bwMode="auto">
            <a:xfrm>
              <a:off x="2385843" y="3276600"/>
              <a:ext cx="152400" cy="9906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52F303-D977-441E-9B37-3483D226E640}"/>
                </a:ext>
              </a:extLst>
            </p:cNvPr>
            <p:cNvSpPr/>
            <p:nvPr/>
          </p:nvSpPr>
          <p:spPr bwMode="auto">
            <a:xfrm>
              <a:off x="2249207" y="2751590"/>
              <a:ext cx="152400" cy="151585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54B623-7EF5-441D-88FC-C794F3F1DFDA}"/>
                </a:ext>
              </a:extLst>
            </p:cNvPr>
            <p:cNvSpPr/>
            <p:nvPr/>
          </p:nvSpPr>
          <p:spPr bwMode="auto">
            <a:xfrm>
              <a:off x="2548751" y="2895600"/>
              <a:ext cx="152400" cy="13716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16D77D-5139-4CB7-B8AE-E590BBAD7B2A}"/>
                </a:ext>
              </a:extLst>
            </p:cNvPr>
            <p:cNvSpPr/>
            <p:nvPr/>
          </p:nvSpPr>
          <p:spPr bwMode="auto">
            <a:xfrm>
              <a:off x="2706405" y="3124200"/>
              <a:ext cx="152400" cy="11432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50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Professionalism@ICT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381000"/>
          </a:xfrm>
        </p:spPr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7119937" cy="50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7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Professionalism@ICT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381000"/>
          </a:xfrm>
        </p:spPr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24" y="914400"/>
            <a:ext cx="6443662" cy="4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1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dirty="0" err="1"/>
              <a:t>Ms</a:t>
            </a:r>
            <a:r>
              <a:rPr lang="en-US" sz="1800" b="0" dirty="0"/>
              <a:t> LEE Ching Yun</a:t>
            </a:r>
          </a:p>
          <a:p>
            <a:pPr marL="0" indent="0">
              <a:buNone/>
            </a:pPr>
            <a:r>
              <a:rPr lang="en-US" sz="1800" b="0" dirty="0"/>
              <a:t>Email: lcy9@np.edu.sg</a:t>
            </a:r>
          </a:p>
          <a:p>
            <a:pPr marL="0" indent="0">
              <a:buNone/>
            </a:pPr>
            <a:r>
              <a:rPr lang="en-US" sz="1800" b="0" dirty="0"/>
              <a:t>Work Phone: 6460 8228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err="1"/>
              <a:t>Mr</a:t>
            </a:r>
            <a:r>
              <a:rPr lang="en-US" sz="1800" b="0" dirty="0"/>
              <a:t> LIM Poh Seng</a:t>
            </a:r>
          </a:p>
          <a:p>
            <a:pPr marL="0" indent="0">
              <a:buNone/>
            </a:pPr>
            <a:r>
              <a:rPr lang="en-US" sz="1800" b="0" dirty="0"/>
              <a:t>Email: lps@np.edu.sg</a:t>
            </a:r>
          </a:p>
          <a:p>
            <a:pPr marL="0" indent="0">
              <a:buNone/>
            </a:pPr>
            <a:r>
              <a:rPr lang="en-US" sz="1800" b="0" dirty="0"/>
              <a:t>Work Phone: 6460 6886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err="1"/>
              <a:t>Dr</a:t>
            </a:r>
            <a:r>
              <a:rPr lang="en-US" sz="1800" b="0" dirty="0"/>
              <a:t> Pamela LOY</a:t>
            </a:r>
          </a:p>
          <a:p>
            <a:pPr marL="0" indent="0">
              <a:buNone/>
            </a:pPr>
            <a:r>
              <a:rPr lang="en-US" sz="1800" b="0" dirty="0"/>
              <a:t>Email: lsm@np.edu.sg</a:t>
            </a:r>
          </a:p>
          <a:p>
            <a:pPr marL="0" indent="0">
              <a:buNone/>
            </a:pPr>
            <a:r>
              <a:rPr lang="en-US" sz="1800" b="0" dirty="0"/>
              <a:t>Work Phone: 6460 6722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err="1"/>
              <a:t>Mr</a:t>
            </a:r>
            <a:r>
              <a:rPr lang="en-US" sz="1800" b="0" dirty="0"/>
              <a:t> TEO Wen Qiang</a:t>
            </a:r>
          </a:p>
          <a:p>
            <a:pPr marL="0" indent="0">
              <a:buNone/>
            </a:pPr>
            <a:r>
              <a:rPr lang="en-US" sz="1800" b="0" dirty="0"/>
              <a:t>Email: twq2@np.edu.sg</a:t>
            </a:r>
          </a:p>
          <a:p>
            <a:pPr marL="0" indent="0">
              <a:buNone/>
            </a:pPr>
            <a:r>
              <a:rPr lang="en-US" sz="1800" b="0" dirty="0"/>
              <a:t>Work Phone: 6460 7237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contact – Learn New Technology">
            <a:extLst>
              <a:ext uri="{FF2B5EF4-FFF2-40B4-BE49-F238E27FC236}">
                <a16:creationId xmlns:a16="http://schemas.microsoft.com/office/drawing/2014/main" id="{F3052F0E-9E39-461C-8B22-94DAC3EBF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6600"/>
            <a:ext cx="3197514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8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be learning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Upon successful completion of this module, you should be able to</a:t>
            </a:r>
          </a:p>
          <a:p>
            <a:pPr lvl="1"/>
            <a:r>
              <a:rPr lang="en-US" sz="2400" b="0" dirty="0"/>
              <a:t>Select and construct appropriate data structures to represent the data inherent in the problem domain</a:t>
            </a:r>
          </a:p>
          <a:p>
            <a:pPr lvl="1"/>
            <a:r>
              <a:rPr lang="en-US" sz="2400" b="0" dirty="0" err="1"/>
              <a:t>Analyse</a:t>
            </a:r>
            <a:r>
              <a:rPr lang="en-US" sz="2400" b="0" dirty="0"/>
              <a:t> and construct suitable algorithms based on the data structures</a:t>
            </a:r>
            <a:br>
              <a:rPr lang="en-US" sz="2400" b="0" dirty="0"/>
            </a:br>
            <a:endParaRPr lang="en-US" sz="2400" b="0" dirty="0"/>
          </a:p>
          <a:p>
            <a:r>
              <a:rPr lang="en-US" sz="2800" b="0" dirty="0"/>
              <a:t>Teaching Plan</a:t>
            </a:r>
          </a:p>
          <a:p>
            <a:pPr lvl="1"/>
            <a:r>
              <a:rPr lang="en-US" sz="2400" b="0" dirty="0"/>
              <a:t>Refer to MeL </a:t>
            </a:r>
            <a:r>
              <a:rPr lang="en-US" sz="2400" b="0" dirty="0">
                <a:sym typeface="Wingdings" panose="05000000000000000000" pitchFamily="2" charset="2"/>
              </a:rPr>
              <a:t> </a:t>
            </a:r>
            <a:r>
              <a:rPr lang="en-US" sz="2400" b="0" dirty="0"/>
              <a:t>DSA </a:t>
            </a:r>
            <a:r>
              <a:rPr lang="en-US" sz="2400" b="0" dirty="0">
                <a:sym typeface="Wingdings" panose="05000000000000000000" pitchFamily="2" charset="2"/>
              </a:rPr>
              <a:t> </a:t>
            </a:r>
            <a:r>
              <a:rPr lang="en-US" sz="2400" b="0" dirty="0"/>
              <a:t>Module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1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22986"/>
            <a:ext cx="7924800" cy="5181600"/>
          </a:xfrm>
        </p:spPr>
        <p:txBody>
          <a:bodyPr/>
          <a:lstStyle/>
          <a:p>
            <a:r>
              <a:rPr lang="en-US" sz="2800" b="0" dirty="0"/>
              <a:t>19 Oct 2020 – 14 Feb 2021</a:t>
            </a:r>
          </a:p>
          <a:p>
            <a:pPr lvl="1"/>
            <a:r>
              <a:rPr lang="en-US" sz="2000" b="0" dirty="0"/>
              <a:t>Week 1 to 9</a:t>
            </a:r>
          </a:p>
          <a:p>
            <a:pPr lvl="1"/>
            <a:r>
              <a:rPr lang="en-US" sz="2000" dirty="0"/>
              <a:t>TWO </a:t>
            </a:r>
            <a:r>
              <a:rPr lang="en-US" sz="2000" b="0" dirty="0"/>
              <a:t>weeks break (Dec - Jan)</a:t>
            </a:r>
          </a:p>
          <a:p>
            <a:pPr lvl="1"/>
            <a:r>
              <a:rPr lang="en-US" sz="2000" b="0" dirty="0"/>
              <a:t>Week 12 to 17</a:t>
            </a:r>
          </a:p>
          <a:p>
            <a:pPr lvl="1"/>
            <a:r>
              <a:rPr lang="en-US" sz="2000" b="0" dirty="0"/>
              <a:t>Assignment (weeks 14 - 16)</a:t>
            </a:r>
          </a:p>
          <a:p>
            <a:r>
              <a:rPr lang="en-US" sz="2800" b="0" dirty="0"/>
              <a:t>Holidays</a:t>
            </a:r>
          </a:p>
          <a:p>
            <a:pPr lvl="1" defTabSz="877888"/>
            <a:r>
              <a:rPr lang="en-US" sz="1800" b="0" dirty="0"/>
              <a:t>14 Nov 2020  		</a:t>
            </a:r>
            <a:r>
              <a:rPr lang="en-US" sz="1800" b="0" dirty="0" err="1"/>
              <a:t>Deepavali</a:t>
            </a:r>
            <a:r>
              <a:rPr lang="en-US" sz="1800" b="0" dirty="0"/>
              <a:t> holiday</a:t>
            </a:r>
            <a:endParaRPr lang="en-US" sz="1800" b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defTabSz="877888"/>
            <a:r>
              <a:rPr lang="en-US" sz="1800" b="0" dirty="0"/>
              <a:t>12 – 13 Feb 2021 		CNY holiday</a:t>
            </a:r>
            <a:endParaRPr lang="en-US" sz="1800" b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9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790137"/>
              </p:ext>
            </p:extLst>
          </p:nvPr>
        </p:nvGraphicFramePr>
        <p:xfrm>
          <a:off x="647700" y="1065486"/>
          <a:ext cx="7848600" cy="49530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10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solidFill>
                            <a:srgbClr val="003399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Assessment Type</a:t>
                      </a:r>
                    </a:p>
                  </a:txBody>
                  <a:tcPr anchor="ctr" anchorCtr="1">
                    <a:solidFill>
                      <a:srgbClr val="8E97EE">
                        <a:alpha val="5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solidFill>
                            <a:srgbClr val="003399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Weightage</a:t>
                      </a:r>
                    </a:p>
                  </a:txBody>
                  <a:tcPr anchor="ctr" anchorCtr="1">
                    <a:solidFill>
                      <a:srgbClr val="8E97EE">
                        <a:alpha val="5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l"/>
                      <a:r>
                        <a:rPr lang="en-US" sz="2300" b="1" dirty="0">
                          <a:solidFill>
                            <a:srgbClr val="323232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CA (Continuous</a:t>
                      </a:r>
                      <a:r>
                        <a:rPr lang="en-US" sz="2300" b="1" baseline="0" dirty="0">
                          <a:solidFill>
                            <a:srgbClr val="323232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 Assessment)</a:t>
                      </a:r>
                      <a:endParaRPr lang="en-US" sz="2300" b="1" dirty="0">
                        <a:solidFill>
                          <a:srgbClr val="323232"/>
                        </a:solidFill>
                        <a:latin typeface="Arial Narrow" panose="020B060602020203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>
                    <a:solidFill>
                      <a:srgbClr val="CCCCFF">
                        <a:alpha val="5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rgbClr val="323232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anchor="ctr" anchorCtr="1">
                    <a:solidFill>
                      <a:srgbClr val="CCCCFF">
                        <a:alpha val="5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l"/>
                      <a:r>
                        <a:rPr lang="en-US" sz="2300" b="1" dirty="0">
                          <a:solidFill>
                            <a:srgbClr val="323232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Test 1</a:t>
                      </a:r>
                    </a:p>
                  </a:txBody>
                  <a:tcPr anchor="ctr" anchorCtr="1">
                    <a:solidFill>
                      <a:srgbClr val="CCCCFF">
                        <a:alpha val="5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rgbClr val="323232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anchor="ctr" anchorCtr="1">
                    <a:solidFill>
                      <a:srgbClr val="CCCCFF">
                        <a:alpha val="5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l"/>
                      <a:r>
                        <a:rPr lang="en-US" sz="2300" b="1" dirty="0">
                          <a:solidFill>
                            <a:srgbClr val="323232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Test 2</a:t>
                      </a:r>
                    </a:p>
                  </a:txBody>
                  <a:tcPr anchor="ctr" anchorCtr="1">
                    <a:solidFill>
                      <a:srgbClr val="CCCCFF">
                        <a:alpha val="5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rgbClr val="323232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20%</a:t>
                      </a:r>
                    </a:p>
                  </a:txBody>
                  <a:tcPr anchor="ctr" anchorCtr="1">
                    <a:solidFill>
                      <a:srgbClr val="CCCCFF">
                        <a:alpha val="5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87597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l"/>
                      <a:r>
                        <a:rPr lang="en-US" sz="2300" b="1" dirty="0">
                          <a:solidFill>
                            <a:srgbClr val="323232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Assignment</a:t>
                      </a:r>
                    </a:p>
                  </a:txBody>
                  <a:tcPr anchor="ctr" anchorCtr="1">
                    <a:solidFill>
                      <a:srgbClr val="CCCCFF">
                        <a:alpha val="5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rgbClr val="323232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40%</a:t>
                      </a:r>
                    </a:p>
                  </a:txBody>
                  <a:tcPr anchor="ctr" anchorCtr="1">
                    <a:solidFill>
                      <a:srgbClr val="CCCCFF">
                        <a:alpha val="5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r"/>
                      <a:r>
                        <a:rPr lang="en-US" sz="2300" b="1" dirty="0">
                          <a:solidFill>
                            <a:srgbClr val="323232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Total</a:t>
                      </a:r>
                    </a:p>
                  </a:txBody>
                  <a:tcPr anchor="ctr" anchorCtr="1">
                    <a:solidFill>
                      <a:srgbClr val="CCCCFF">
                        <a:alpha val="5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rgbClr val="323232"/>
                          </a:solidFill>
                          <a:latin typeface="Arial Narrow" panose="020B0606020202030204" pitchFamily="34" charset="0"/>
                          <a:cs typeface="Segoe UI" panose="020B0502040204020203" pitchFamily="34" charset="0"/>
                        </a:rPr>
                        <a:t>100%</a:t>
                      </a:r>
                    </a:p>
                  </a:txBody>
                  <a:tcPr anchor="ctr" anchorCtr="1">
                    <a:solidFill>
                      <a:srgbClr val="CCCCFF">
                        <a:alpha val="5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5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CA – Continuous Assessment </a:t>
            </a:r>
            <a:r>
              <a:rPr lang="en-US" altLang="zh-CN" b="0" dirty="0">
                <a:ea typeface="宋体" panose="02010600030101010101" pitchFamily="2" charset="-122"/>
              </a:rPr>
              <a:t>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486400"/>
          </a:xfrm>
        </p:spPr>
        <p:txBody>
          <a:bodyPr/>
          <a:lstStyle/>
          <a:p>
            <a:r>
              <a:rPr lang="en-US" sz="2800" b="0" dirty="0"/>
              <a:t>Participation in tutorials and </a:t>
            </a:r>
            <a:r>
              <a:rPr lang="en-US" sz="2800" b="0" dirty="0" err="1"/>
              <a:t>practicals</a:t>
            </a:r>
            <a:r>
              <a:rPr lang="en-US" sz="2800" b="0" dirty="0"/>
              <a:t> (weekly)</a:t>
            </a:r>
          </a:p>
          <a:p>
            <a:r>
              <a:rPr lang="en-US" sz="2800" b="0" i="1" dirty="0"/>
              <a:t>“learn from expert” </a:t>
            </a:r>
            <a:r>
              <a:rPr lang="en-US" sz="2800" b="0" dirty="0"/>
              <a:t>- video segments</a:t>
            </a:r>
          </a:p>
          <a:p>
            <a:r>
              <a:rPr lang="en-US" sz="2800" b="0" i="1" dirty="0"/>
              <a:t>“</a:t>
            </a:r>
            <a:r>
              <a:rPr lang="en-US" sz="2800" b="0" i="1" dirty="0" err="1"/>
              <a:t>VisuAlgo</a:t>
            </a:r>
            <a:r>
              <a:rPr lang="en-US" sz="2800" b="0" i="1" dirty="0"/>
              <a:t>” – online tool to </a:t>
            </a:r>
            <a:r>
              <a:rPr lang="en-US" sz="2800" b="0" i="1" dirty="0" err="1"/>
              <a:t>visualise</a:t>
            </a:r>
            <a:r>
              <a:rPr lang="en-US" sz="2800" b="0" i="1" dirty="0"/>
              <a:t> data structures and algorithms through animation</a:t>
            </a:r>
            <a:endParaRPr lang="en-US" sz="2800" b="0" dirty="0"/>
          </a:p>
          <a:p>
            <a:r>
              <a:rPr lang="en-US" sz="2800" b="0" dirty="0"/>
              <a:t>Work done during practical sessions to be submitted to the DSA network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757F6-D273-48F2-B004-374DCD9C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3810000"/>
            <a:ext cx="3905250" cy="20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 (20%)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Conducted in week 9</a:t>
            </a:r>
          </a:p>
          <a:p>
            <a:r>
              <a:rPr lang="en-US" b="0" dirty="0"/>
              <a:t>Testing on understanding and application of concepts from weeks 1-7</a:t>
            </a:r>
          </a:p>
          <a:p>
            <a:r>
              <a:rPr lang="en-US" b="0" dirty="0"/>
              <a:t>1 hour duration</a:t>
            </a:r>
          </a:p>
          <a:p>
            <a:r>
              <a:rPr lang="en-US" b="0" dirty="0"/>
              <a:t>Open-book</a:t>
            </a:r>
          </a:p>
          <a:p>
            <a:r>
              <a:rPr lang="en-US" b="0" dirty="0"/>
              <a:t>Online Submission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074" name="Picture 2" descr="Test Image Cbt Computer Based Clipart Transparent Png - Test Clip Art  Computer , Free Transparent Clipart - ClipartKey">
            <a:extLst>
              <a:ext uri="{FF2B5EF4-FFF2-40B4-BE49-F238E27FC236}">
                <a16:creationId xmlns:a16="http://schemas.microsoft.com/office/drawing/2014/main" id="{52837B5D-BCD9-4C7F-A65D-502AE42EC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r="53582"/>
          <a:stretch/>
        </p:blipFill>
        <p:spPr bwMode="auto">
          <a:xfrm>
            <a:off x="6416205" y="2819400"/>
            <a:ext cx="135619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67957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5898</TotalTime>
  <Words>603</Words>
  <Application>Microsoft Office PowerPoint</Application>
  <PresentationFormat>On-screen Show (4:3)</PresentationFormat>
  <Paragraphs>130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宋体</vt:lpstr>
      <vt:lpstr>Arial</vt:lpstr>
      <vt:lpstr>Arial Narrow</vt:lpstr>
      <vt:lpstr>Segoe UI</vt:lpstr>
      <vt:lpstr>Tahoma</vt:lpstr>
      <vt:lpstr>Verdana</vt:lpstr>
      <vt:lpstr>Wingdings</vt:lpstr>
      <vt:lpstr>Contport</vt:lpstr>
      <vt:lpstr>PowerPoint Presentation</vt:lpstr>
      <vt:lpstr>Professionalism@ICT</vt:lpstr>
      <vt:lpstr>Professionalism@ICT</vt:lpstr>
      <vt:lpstr>Teaching Team</vt:lpstr>
      <vt:lpstr>What you will be learning …</vt:lpstr>
      <vt:lpstr>Teaching Plan</vt:lpstr>
      <vt:lpstr>Assessment</vt:lpstr>
      <vt:lpstr>CA – Continuous Assessment (20%)</vt:lpstr>
      <vt:lpstr>Test 1 (20%)</vt:lpstr>
      <vt:lpstr>Test 2 (20%)</vt:lpstr>
      <vt:lpstr>Assignment (40%)</vt:lpstr>
      <vt:lpstr>Weekly Schedule</vt:lpstr>
      <vt:lpstr>References</vt:lpstr>
      <vt:lpstr>Resources</vt:lpstr>
      <vt:lpstr>The Journey Begins…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Ching Yun LEE (NP)</cp:lastModifiedBy>
  <cp:revision>338</cp:revision>
  <cp:lastPrinted>2012-09-03T02:35:02Z</cp:lastPrinted>
  <dcterms:created xsi:type="dcterms:W3CDTF">1995-05-28T16:29:18Z</dcterms:created>
  <dcterms:modified xsi:type="dcterms:W3CDTF">2020-10-15T08:45:31Z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False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twq2@np.edu.sg</vt:lpwstr>
  </property>
  <property fmtid="{D5CDD505-2E9C-101B-9397-08002B2CF9AE}" pid="5" name="MSIP_Label_84f81056-721b-4b22-8334-0449c6cc893e_SetDate">
    <vt:lpwstr>2020-09-30T08:31:17.6583885Z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d11c776c-48cb-4e4b-9c83-48bf5b12acaa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False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twq2@np.edu.sg</vt:lpwstr>
  </property>
  <property fmtid="{D5CDD505-2E9C-101B-9397-08002B2CF9AE}" pid="13" name="MSIP_Label_30286cb9-b49f-4646-87a5-340028348160_SetDate">
    <vt:lpwstr>2020-09-30T08:31:17.6583885Z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d11c776c-48cb-4e4b-9c83-48bf5b12acaa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</Properties>
</file>