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36"/>
  </p:notesMasterIdLst>
  <p:handoutMasterIdLst>
    <p:handoutMasterId r:id="rId37"/>
  </p:handoutMasterIdLst>
  <p:sldIdLst>
    <p:sldId id="376" r:id="rId2"/>
    <p:sldId id="404" r:id="rId3"/>
    <p:sldId id="405" r:id="rId4"/>
    <p:sldId id="406" r:id="rId5"/>
    <p:sldId id="407" r:id="rId6"/>
    <p:sldId id="408" r:id="rId7"/>
    <p:sldId id="409" r:id="rId8"/>
    <p:sldId id="410" r:id="rId9"/>
    <p:sldId id="451" r:id="rId10"/>
    <p:sldId id="412" r:id="rId11"/>
    <p:sldId id="454" r:id="rId12"/>
    <p:sldId id="418" r:id="rId13"/>
    <p:sldId id="419" r:id="rId14"/>
    <p:sldId id="420" r:id="rId15"/>
    <p:sldId id="421" r:id="rId16"/>
    <p:sldId id="422" r:id="rId17"/>
    <p:sldId id="423" r:id="rId18"/>
    <p:sldId id="424" r:id="rId19"/>
    <p:sldId id="425" r:id="rId20"/>
    <p:sldId id="426" r:id="rId21"/>
    <p:sldId id="459" r:id="rId22"/>
    <p:sldId id="428" r:id="rId23"/>
    <p:sldId id="427" r:id="rId24"/>
    <p:sldId id="453" r:id="rId25"/>
    <p:sldId id="429" r:id="rId26"/>
    <p:sldId id="455" r:id="rId27"/>
    <p:sldId id="458" r:id="rId28"/>
    <p:sldId id="460" r:id="rId29"/>
    <p:sldId id="463" r:id="rId30"/>
    <p:sldId id="461" r:id="rId31"/>
    <p:sldId id="462" r:id="rId32"/>
    <p:sldId id="464" r:id="rId33"/>
    <p:sldId id="448" r:id="rId34"/>
    <p:sldId id="449" r:id="rId35"/>
  </p:sldIdLst>
  <p:sldSz cx="9144000" cy="6858000" type="screen4x3"/>
  <p:notesSz cx="7315200" cy="9601200"/>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11" userDrawn="1">
          <p15:clr>
            <a:srgbClr val="A4A3A4"/>
          </p15:clr>
        </p15:guide>
        <p15:guide id="2" pos="314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0000FF"/>
    <a:srgbClr val="009900"/>
    <a:srgbClr val="008000"/>
    <a:srgbClr val="0066FF"/>
    <a:srgbClr val="CCFFFF"/>
    <a:srgbClr val="00CC00"/>
    <a:srgbClr val="800000"/>
    <a:srgbClr val="CCE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662" autoAdjust="0"/>
  </p:normalViewPr>
  <p:slideViewPr>
    <p:cSldViewPr>
      <p:cViewPr varScale="1">
        <p:scale>
          <a:sx n="109" d="100"/>
          <a:sy n="109" d="100"/>
        </p:scale>
        <p:origin x="1674" y="10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p:scale>
          <a:sx n="100" d="100"/>
          <a:sy n="100" d="100"/>
        </p:scale>
        <p:origin x="-888" y="648"/>
      </p:cViewPr>
      <p:guideLst>
        <p:guide orient="horz" pos="2111"/>
        <p:guide pos="314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ng Yun LEE (NP)" userId="9d06d9f4-cfeb-4a53-ab09-d24f5e015007" providerId="ADAL" clId="{E7653CCE-1F26-4EB4-87A0-347CD82A221F}"/>
    <pc:docChg chg="modSld">
      <pc:chgData name="Ching Yun LEE (NP)" userId="9d06d9f4-cfeb-4a53-ab09-d24f5e015007" providerId="ADAL" clId="{E7653CCE-1F26-4EB4-87A0-347CD82A221F}" dt="2020-11-07T16:43:59.756" v="152" actId="207"/>
      <pc:docMkLst>
        <pc:docMk/>
      </pc:docMkLst>
      <pc:sldChg chg="modSp">
        <pc:chgData name="Ching Yun LEE (NP)" userId="9d06d9f4-cfeb-4a53-ab09-d24f5e015007" providerId="ADAL" clId="{E7653CCE-1F26-4EB4-87A0-347CD82A221F}" dt="2020-11-07T16:43:59.756" v="152" actId="207"/>
        <pc:sldMkLst>
          <pc:docMk/>
          <pc:sldMk cId="1313754360" sldId="448"/>
        </pc:sldMkLst>
        <pc:spChg chg="mod">
          <ac:chgData name="Ching Yun LEE (NP)" userId="9d06d9f4-cfeb-4a53-ab09-d24f5e015007" providerId="ADAL" clId="{E7653CCE-1F26-4EB4-87A0-347CD82A221F}" dt="2020-11-07T16:43:59.756" v="152" actId="207"/>
          <ac:spMkLst>
            <pc:docMk/>
            <pc:sldMk cId="1313754360" sldId="448"/>
            <ac:spMk id="6246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0799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712" y="0"/>
            <a:ext cx="3169807" cy="480911"/>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smtClean="0">
                <a:latin typeface="Arial" charset="0"/>
              </a:defRPr>
            </a:lvl1pPr>
          </a:lstStyle>
          <a:p>
            <a:pPr>
              <a:defRPr/>
            </a:pPr>
            <a:endParaRPr lang="en-US"/>
          </a:p>
        </p:txBody>
      </p:sp>
      <p:sp>
        <p:nvSpPr>
          <p:cNvPr id="2051" name="Rectangle 3"/>
          <p:cNvSpPr>
            <a:spLocks noGrp="1" noChangeArrowheads="1"/>
          </p:cNvSpPr>
          <p:nvPr>
            <p:ph type="dt" idx="1"/>
          </p:nvPr>
        </p:nvSpPr>
        <p:spPr bwMode="auto">
          <a:xfrm>
            <a:off x="4145394" y="0"/>
            <a:ext cx="3169806" cy="480911"/>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smtClean="0">
                <a:latin typeface="Arial"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265238" y="727075"/>
            <a:ext cx="4783137" cy="3587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73877" y="4560146"/>
            <a:ext cx="5365735" cy="4320462"/>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712" y="9120290"/>
            <a:ext cx="3169807" cy="480911"/>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smtClean="0">
                <a:latin typeface="Arial" charset="0"/>
              </a:defRPr>
            </a:lvl1pPr>
          </a:lstStyle>
          <a:p>
            <a:pPr>
              <a:defRPr/>
            </a:pPr>
            <a:endParaRPr lang="en-US"/>
          </a:p>
        </p:txBody>
      </p:sp>
      <p:sp>
        <p:nvSpPr>
          <p:cNvPr id="2055" name="Rectangle 7"/>
          <p:cNvSpPr>
            <a:spLocks noGrp="1" noChangeArrowheads="1"/>
          </p:cNvSpPr>
          <p:nvPr>
            <p:ph type="sldNum" sz="quarter" idx="5"/>
          </p:nvPr>
        </p:nvSpPr>
        <p:spPr bwMode="auto">
          <a:xfrm>
            <a:off x="4145394" y="9120290"/>
            <a:ext cx="3169806" cy="480911"/>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smtClean="0">
                <a:latin typeface="Arial" charset="0"/>
              </a:defRPr>
            </a:lvl1pPr>
          </a:lstStyle>
          <a:p>
            <a:pPr>
              <a:defRPr/>
            </a:pPr>
            <a:fld id="{6F73246D-02BB-461D-823D-487AB6E1A5E9}" type="slidenum">
              <a:rPr lang="en-GB"/>
              <a:pPr>
                <a:defRPr/>
              </a:pPr>
              <a:t>‹#›</a:t>
            </a:fld>
            <a:endParaRPr lang="en-GB"/>
          </a:p>
        </p:txBody>
      </p:sp>
    </p:spTree>
    <p:extLst>
      <p:ext uri="{BB962C8B-B14F-4D97-AF65-F5344CB8AC3E}">
        <p14:creationId xmlns:p14="http://schemas.microsoft.com/office/powerpoint/2010/main" val="14255401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itchFamily="34" charset="0"/>
              </a:defRPr>
            </a:lvl1pPr>
            <a:lvl2pPr marL="742950" indent="-285750" defTabSz="922338">
              <a:defRPr sz="2400">
                <a:solidFill>
                  <a:schemeClr val="tx1"/>
                </a:solidFill>
                <a:latin typeface="Verdana" pitchFamily="34" charset="0"/>
              </a:defRPr>
            </a:lvl2pPr>
            <a:lvl3pPr marL="1143000" indent="-228600" defTabSz="922338">
              <a:defRPr sz="2400">
                <a:solidFill>
                  <a:schemeClr val="tx1"/>
                </a:solidFill>
                <a:latin typeface="Verdana" pitchFamily="34" charset="0"/>
              </a:defRPr>
            </a:lvl3pPr>
            <a:lvl4pPr marL="1600200" indent="-228600" defTabSz="922338">
              <a:defRPr sz="2400">
                <a:solidFill>
                  <a:schemeClr val="tx1"/>
                </a:solidFill>
                <a:latin typeface="Verdana" pitchFamily="34" charset="0"/>
              </a:defRPr>
            </a:lvl4pPr>
            <a:lvl5pPr marL="2057400" indent="-228600" defTabSz="922338">
              <a:defRPr sz="2400">
                <a:solidFill>
                  <a:schemeClr val="tx1"/>
                </a:solidFill>
                <a:latin typeface="Verdana" pitchFamily="34" charset="0"/>
              </a:defRPr>
            </a:lvl5pPr>
            <a:lvl6pPr marL="2514600" indent="-228600" defTabSz="922338" eaLnBrk="0" fontAlgn="base" hangingPunct="0">
              <a:spcBef>
                <a:spcPct val="0"/>
              </a:spcBef>
              <a:spcAft>
                <a:spcPct val="0"/>
              </a:spcAft>
              <a:defRPr sz="2400">
                <a:solidFill>
                  <a:schemeClr val="tx1"/>
                </a:solidFill>
                <a:latin typeface="Verdana" pitchFamily="34" charset="0"/>
              </a:defRPr>
            </a:lvl6pPr>
            <a:lvl7pPr marL="2971800" indent="-228600" defTabSz="922338" eaLnBrk="0" fontAlgn="base" hangingPunct="0">
              <a:spcBef>
                <a:spcPct val="0"/>
              </a:spcBef>
              <a:spcAft>
                <a:spcPct val="0"/>
              </a:spcAft>
              <a:defRPr sz="2400">
                <a:solidFill>
                  <a:schemeClr val="tx1"/>
                </a:solidFill>
                <a:latin typeface="Verdana" pitchFamily="34" charset="0"/>
              </a:defRPr>
            </a:lvl7pPr>
            <a:lvl8pPr marL="3429000" indent="-228600" defTabSz="922338" eaLnBrk="0" fontAlgn="base" hangingPunct="0">
              <a:spcBef>
                <a:spcPct val="0"/>
              </a:spcBef>
              <a:spcAft>
                <a:spcPct val="0"/>
              </a:spcAft>
              <a:defRPr sz="2400">
                <a:solidFill>
                  <a:schemeClr val="tx1"/>
                </a:solidFill>
                <a:latin typeface="Verdana" pitchFamily="34" charset="0"/>
              </a:defRPr>
            </a:lvl8pPr>
            <a:lvl9pPr marL="3886200" indent="-228600" defTabSz="922338" eaLnBrk="0" fontAlgn="base" hangingPunct="0">
              <a:spcBef>
                <a:spcPct val="0"/>
              </a:spcBef>
              <a:spcAft>
                <a:spcPct val="0"/>
              </a:spcAft>
              <a:defRPr sz="2400">
                <a:solidFill>
                  <a:schemeClr val="tx1"/>
                </a:solidFill>
                <a:latin typeface="Verdana" pitchFamily="34" charset="0"/>
              </a:defRPr>
            </a:lvl9pPr>
          </a:lstStyle>
          <a:p>
            <a:fld id="{9C3CA44E-CC5E-4E28-BF84-3A65885CCE5B}" type="slidenum">
              <a:rPr lang="en-GB" sz="1000">
                <a:latin typeface="Arial" charset="0"/>
              </a:rPr>
              <a:pPr/>
              <a:t>1</a:t>
            </a:fld>
            <a:endParaRPr lang="en-GB" sz="1000" dirty="0">
              <a:latin typeface="Arial"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endParaRPr lang="en-US" dirty="0"/>
          </a:p>
        </p:txBody>
      </p:sp>
    </p:spTree>
    <p:extLst>
      <p:ext uri="{BB962C8B-B14F-4D97-AF65-F5344CB8AC3E}">
        <p14:creationId xmlns:p14="http://schemas.microsoft.com/office/powerpoint/2010/main" val="3065614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989013" y="519113"/>
            <a:ext cx="5349875" cy="4011612"/>
          </a:xfrm>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Let us look</a:t>
            </a:r>
            <a:r>
              <a:rPr lang="en-US" baseline="0" dirty="0">
                <a:latin typeface="Arial" panose="020B0604020202020204" pitchFamily="34" charset="0"/>
              </a:rPr>
              <a:t> at an array implementation of a stack.</a:t>
            </a:r>
          </a:p>
          <a:p>
            <a:r>
              <a:rPr lang="en-US" baseline="0" dirty="0">
                <a:latin typeface="Arial" panose="020B0604020202020204" pitchFamily="34" charset="0"/>
              </a:rPr>
              <a:t>A variable, top, is used to keep track of the top of the stack.</a:t>
            </a:r>
          </a:p>
          <a:p>
            <a:r>
              <a:rPr lang="en-US" baseline="0" dirty="0">
                <a:latin typeface="Arial" panose="020B0604020202020204" pitchFamily="34" charset="0"/>
              </a:rPr>
              <a:t>So, if item1 is pushed into the stack, it will be placed at index 0.</a:t>
            </a:r>
          </a:p>
          <a:p>
            <a:r>
              <a:rPr lang="en-US" baseline="0" dirty="0">
                <a:latin typeface="Arial" panose="020B0604020202020204" pitchFamily="34" charset="0"/>
              </a:rPr>
              <a:t>Item2 is next pushed in, and so it will be placed at index 1.</a:t>
            </a:r>
          </a:p>
          <a:p>
            <a:r>
              <a:rPr lang="en-US" baseline="0" dirty="0">
                <a:latin typeface="Arial" panose="020B0604020202020204" pitchFamily="34" charset="0"/>
              </a:rPr>
              <a:t>Item3 will then pushed and placed at index 2.</a:t>
            </a:r>
          </a:p>
          <a:p>
            <a:r>
              <a:rPr lang="en-US" baseline="0" dirty="0">
                <a:latin typeface="Arial" panose="020B0604020202020204" pitchFamily="34" charset="0"/>
              </a:rPr>
              <a:t>So, after k items have been pushed into the stack, the value of the top of the stack is k-1 – which is the last occupied entry in the array.</a:t>
            </a:r>
          </a:p>
          <a:p>
            <a:r>
              <a:rPr lang="en-US" baseline="0" dirty="0">
                <a:latin typeface="Arial" panose="020B0604020202020204" pitchFamily="34" charset="0"/>
              </a:rPr>
              <a:t>Note that the number of items to be stored is limited by the size of the array.</a:t>
            </a:r>
          </a:p>
          <a:p>
            <a:r>
              <a:rPr lang="en-US" baseline="0" dirty="0">
                <a:latin typeface="Arial" panose="020B0604020202020204" pitchFamily="34" charset="0"/>
              </a:rPr>
              <a:t>However, if the array is not fully used, this will result in memory wastage, esp. if a large array has been declared.</a:t>
            </a:r>
          </a:p>
          <a:p>
            <a:endParaRPr lang="en-US" baseline="0" dirty="0">
              <a:latin typeface="Arial" panose="020B0604020202020204" pitchFamily="34" charset="0"/>
            </a:endParaRPr>
          </a:p>
          <a:p>
            <a:r>
              <a:rPr lang="en-US" baseline="0" dirty="0">
                <a:latin typeface="Arial" panose="020B0604020202020204" pitchFamily="34" charset="0"/>
              </a:rPr>
              <a:t>When items are removed, the value of top will be decreased at each pop().  There is no need to physically remove the items, as the value of top would determine how may items are in the stack.</a:t>
            </a:r>
          </a:p>
          <a:p>
            <a:r>
              <a:rPr lang="en-US" baseline="0" dirty="0">
                <a:latin typeface="Arial" panose="020B0604020202020204" pitchFamily="34" charset="0"/>
              </a:rPr>
              <a:t>When top has value -1, the stack is considered empty.</a:t>
            </a:r>
            <a:endParaRPr lang="en-US" dirty="0">
              <a:latin typeface="Arial" panose="020B0604020202020204" pitchFamily="34" charset="0"/>
            </a:endParaRPr>
          </a:p>
        </p:txBody>
      </p:sp>
      <p:sp>
        <p:nvSpPr>
          <p:cNvPr id="7373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373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373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7A45DBDC-0028-4C05-8BD4-4B724B5723FA}" type="slidenum">
              <a:rPr lang="zh-CN" altLang="en-GB" sz="1000">
                <a:latin typeface="Arial" panose="020B0604020202020204" pitchFamily="34" charset="0"/>
              </a:rPr>
              <a:pPr/>
              <a:t>10</a:t>
            </a:fld>
            <a:endParaRPr lang="en-GB" altLang="zh-CN" sz="1000">
              <a:latin typeface="Arial" panose="020B0604020202020204" pitchFamily="34" charset="0"/>
            </a:endParaRPr>
          </a:p>
        </p:txBody>
      </p:sp>
    </p:spTree>
    <p:extLst>
      <p:ext uri="{BB962C8B-B14F-4D97-AF65-F5344CB8AC3E}">
        <p14:creationId xmlns:p14="http://schemas.microsoft.com/office/powerpoint/2010/main" val="2793986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989013" y="519113"/>
            <a:ext cx="5349875" cy="4011612"/>
          </a:xfrm>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Lastly, we implement the functions in the </a:t>
            </a:r>
            <a:r>
              <a:rPr lang="en-US" dirty="0" err="1">
                <a:latin typeface="Arial" panose="020B0604020202020204" pitchFamily="34" charset="0"/>
              </a:rPr>
              <a:t>stack.h</a:t>
            </a:r>
            <a:r>
              <a:rPr lang="en-US" dirty="0">
                <a:latin typeface="Arial" panose="020B0604020202020204" pitchFamily="34" charset="0"/>
              </a:rPr>
              <a:t> file.</a:t>
            </a:r>
          </a:p>
          <a:p>
            <a:r>
              <a:rPr lang="en-US" dirty="0">
                <a:latin typeface="Arial" panose="020B0604020202020204" pitchFamily="34" charset="0"/>
              </a:rPr>
              <a:t>For the constructor, the top of the stack is set to -1 in the constructor to signify that the stack</a:t>
            </a:r>
            <a:r>
              <a:rPr lang="en-US" baseline="0" dirty="0">
                <a:latin typeface="Arial" panose="020B0604020202020204" pitchFamily="34" charset="0"/>
              </a:rPr>
              <a:t> is empty.</a:t>
            </a:r>
          </a:p>
          <a:p>
            <a:r>
              <a:rPr lang="en-US" baseline="0" dirty="0">
                <a:latin typeface="Arial" panose="020B0604020202020204" pitchFamily="34" charset="0"/>
              </a:rPr>
              <a:t>No need to write any code for the destructor, as this is not a pointer implementation.</a:t>
            </a:r>
          </a:p>
          <a:p>
            <a:r>
              <a:rPr lang="en-US" baseline="0" dirty="0">
                <a:latin typeface="Arial" panose="020B0604020202020204" pitchFamily="34" charset="0"/>
              </a:rPr>
              <a:t>The push() function first checks if the stack is not full.  If this is true, then item is added to the next position at the top.</a:t>
            </a:r>
          </a:p>
          <a:p>
            <a:r>
              <a:rPr lang="en-US" baseline="0" dirty="0">
                <a:latin typeface="Arial" panose="020B0604020202020204" pitchFamily="34" charset="0"/>
              </a:rPr>
              <a:t>For the pop() function, it first checks if the stack is not empty.  If this is true, then decrease the top variable by 1.  There is no need to physically remove an item.</a:t>
            </a:r>
          </a:p>
          <a:p>
            <a:r>
              <a:rPr lang="en-US" baseline="0" dirty="0">
                <a:latin typeface="Arial" panose="020B0604020202020204" pitchFamily="34" charset="0"/>
              </a:rPr>
              <a:t>The </a:t>
            </a:r>
            <a:r>
              <a:rPr lang="en-US" baseline="0" dirty="0" err="1">
                <a:latin typeface="Arial" panose="020B0604020202020204" pitchFamily="34" charset="0"/>
              </a:rPr>
              <a:t>getTop</a:t>
            </a:r>
            <a:r>
              <a:rPr lang="en-US" baseline="0" dirty="0">
                <a:latin typeface="Arial" panose="020B0604020202020204" pitchFamily="34" charset="0"/>
              </a:rPr>
              <a:t>() function first checks if the stack is not empty.  If this is true, then it stores the value of items[top]  into the item variable – which will be returned to the calling function, as stated with an &amp; in the parameter.</a:t>
            </a:r>
          </a:p>
          <a:p>
            <a:r>
              <a:rPr lang="en-US" baseline="0" dirty="0">
                <a:latin typeface="Arial" panose="020B0604020202020204" pitchFamily="34" charset="0"/>
              </a:rPr>
              <a:t>The </a:t>
            </a:r>
            <a:r>
              <a:rPr lang="en-US" baseline="0" dirty="0" err="1">
                <a:latin typeface="Arial" panose="020B0604020202020204" pitchFamily="34" charset="0"/>
              </a:rPr>
              <a:t>isEmpty</a:t>
            </a:r>
            <a:r>
              <a:rPr lang="en-US" baseline="0" dirty="0">
                <a:latin typeface="Arial" panose="020B0604020202020204" pitchFamily="34" charset="0"/>
              </a:rPr>
              <a:t>() function checks if the stack is empty.  It is true when top is -1 i.e. &lt; 0 and false otherwise.</a:t>
            </a:r>
            <a:endParaRPr lang="en-US" dirty="0">
              <a:latin typeface="Arial" panose="020B0604020202020204" pitchFamily="34" charset="0"/>
            </a:endParaRPr>
          </a:p>
        </p:txBody>
      </p:sp>
      <p:sp>
        <p:nvSpPr>
          <p:cNvPr id="7475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475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475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F383A63E-AF5A-45CA-B9F7-BC7BCA1124D5}" type="slidenum">
              <a:rPr lang="zh-CN" altLang="en-GB" sz="1000">
                <a:latin typeface="Arial" panose="020B0604020202020204" pitchFamily="34" charset="0"/>
              </a:rPr>
              <a:pPr/>
              <a:t>11</a:t>
            </a:fld>
            <a:endParaRPr lang="en-GB" altLang="zh-CN" sz="1000">
              <a:latin typeface="Arial" panose="020B0604020202020204" pitchFamily="34" charset="0"/>
            </a:endParaRPr>
          </a:p>
        </p:txBody>
      </p:sp>
    </p:spTree>
    <p:extLst>
      <p:ext uri="{BB962C8B-B14F-4D97-AF65-F5344CB8AC3E}">
        <p14:creationId xmlns:p14="http://schemas.microsoft.com/office/powerpoint/2010/main" val="2299745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989013" y="519113"/>
            <a:ext cx="5349875" cy="4011612"/>
          </a:xfrm>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panose="020B0604020202020204" pitchFamily="34" charset="0"/>
            </a:endParaRPr>
          </a:p>
        </p:txBody>
      </p:sp>
      <p:sp>
        <p:nvSpPr>
          <p:cNvPr id="7987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987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987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20AA8CBD-6E4A-4890-BFA1-0B1F87B98DC6}" type="slidenum">
              <a:rPr lang="zh-CN" altLang="en-GB" sz="1000">
                <a:latin typeface="Arial" panose="020B0604020202020204" pitchFamily="34" charset="0"/>
              </a:rPr>
              <a:pPr/>
              <a:t>12</a:t>
            </a:fld>
            <a:endParaRPr lang="en-GB" altLang="zh-CN" sz="1000">
              <a:latin typeface="Arial" panose="020B0604020202020204" pitchFamily="34" charset="0"/>
            </a:endParaRPr>
          </a:p>
        </p:txBody>
      </p:sp>
    </p:spTree>
    <p:extLst>
      <p:ext uri="{BB962C8B-B14F-4D97-AF65-F5344CB8AC3E}">
        <p14:creationId xmlns:p14="http://schemas.microsoft.com/office/powerpoint/2010/main" val="759069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989013" y="519113"/>
            <a:ext cx="5349875" cy="4011612"/>
          </a:xfrm>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090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090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090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DCF5A761-EC94-4679-B44B-909133277073}" type="slidenum">
              <a:rPr lang="zh-CN" altLang="en-GB" sz="1000">
                <a:latin typeface="Arial" panose="020B0604020202020204" pitchFamily="34" charset="0"/>
              </a:rPr>
              <a:pPr/>
              <a:t>13</a:t>
            </a:fld>
            <a:endParaRPr lang="en-GB" altLang="zh-CN" sz="1000">
              <a:latin typeface="Arial" panose="020B0604020202020204" pitchFamily="34" charset="0"/>
            </a:endParaRPr>
          </a:p>
        </p:txBody>
      </p:sp>
    </p:spTree>
    <p:extLst>
      <p:ext uri="{BB962C8B-B14F-4D97-AF65-F5344CB8AC3E}">
        <p14:creationId xmlns:p14="http://schemas.microsoft.com/office/powerpoint/2010/main" val="2075925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989013" y="519113"/>
            <a:ext cx="5349875" cy="4011612"/>
          </a:xfrm>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192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192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192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F521D572-3EEC-4C11-8C6B-5AD264CD265A}" type="slidenum">
              <a:rPr lang="zh-CN" altLang="en-GB" sz="1000">
                <a:latin typeface="Arial" panose="020B0604020202020204" pitchFamily="34" charset="0"/>
              </a:rPr>
              <a:pPr/>
              <a:t>14</a:t>
            </a:fld>
            <a:endParaRPr lang="en-GB" altLang="zh-CN" sz="1000">
              <a:latin typeface="Arial" panose="020B0604020202020204" pitchFamily="34" charset="0"/>
            </a:endParaRPr>
          </a:p>
        </p:txBody>
      </p:sp>
    </p:spTree>
    <p:extLst>
      <p:ext uri="{BB962C8B-B14F-4D97-AF65-F5344CB8AC3E}">
        <p14:creationId xmlns:p14="http://schemas.microsoft.com/office/powerpoint/2010/main" val="1505756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989013" y="519113"/>
            <a:ext cx="5349875" cy="4011612"/>
          </a:xfrm>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294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294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295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1CEE5110-CDC6-48AA-B0A2-BBE6ABBF5A15}" type="slidenum">
              <a:rPr lang="zh-CN" altLang="en-GB" sz="1000">
                <a:latin typeface="Arial" panose="020B0604020202020204" pitchFamily="34" charset="0"/>
              </a:rPr>
              <a:pPr/>
              <a:t>15</a:t>
            </a:fld>
            <a:endParaRPr lang="en-GB" altLang="zh-CN" sz="1000">
              <a:latin typeface="Arial" panose="020B0604020202020204" pitchFamily="34" charset="0"/>
            </a:endParaRPr>
          </a:p>
        </p:txBody>
      </p:sp>
    </p:spTree>
    <p:extLst>
      <p:ext uri="{BB962C8B-B14F-4D97-AF65-F5344CB8AC3E}">
        <p14:creationId xmlns:p14="http://schemas.microsoft.com/office/powerpoint/2010/main" val="2527416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989013" y="519113"/>
            <a:ext cx="5349875" cy="4011612"/>
          </a:xfrm>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397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397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397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FDC04A11-2293-4E03-9BC5-5CF3309C672A}" type="slidenum">
              <a:rPr lang="zh-CN" altLang="en-GB" sz="1000">
                <a:latin typeface="Arial" panose="020B0604020202020204" pitchFamily="34" charset="0"/>
              </a:rPr>
              <a:pPr/>
              <a:t>16</a:t>
            </a:fld>
            <a:endParaRPr lang="en-GB" altLang="zh-CN" sz="1000">
              <a:latin typeface="Arial" panose="020B0604020202020204" pitchFamily="34" charset="0"/>
            </a:endParaRPr>
          </a:p>
        </p:txBody>
      </p:sp>
    </p:spTree>
    <p:extLst>
      <p:ext uri="{BB962C8B-B14F-4D97-AF65-F5344CB8AC3E}">
        <p14:creationId xmlns:p14="http://schemas.microsoft.com/office/powerpoint/2010/main" val="3677708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989013" y="519113"/>
            <a:ext cx="5349875" cy="4011612"/>
          </a:xfrm>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499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499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499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E3E58A72-C199-486D-943B-1726B691C224}" type="slidenum">
              <a:rPr lang="zh-CN" altLang="en-GB" sz="1000">
                <a:latin typeface="Arial" panose="020B0604020202020204" pitchFamily="34" charset="0"/>
              </a:rPr>
              <a:pPr/>
              <a:t>17</a:t>
            </a:fld>
            <a:endParaRPr lang="en-GB" altLang="zh-CN" sz="1000">
              <a:latin typeface="Arial" panose="020B0604020202020204" pitchFamily="34" charset="0"/>
            </a:endParaRPr>
          </a:p>
        </p:txBody>
      </p:sp>
    </p:spTree>
    <p:extLst>
      <p:ext uri="{BB962C8B-B14F-4D97-AF65-F5344CB8AC3E}">
        <p14:creationId xmlns:p14="http://schemas.microsoft.com/office/powerpoint/2010/main" val="4244233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989013" y="519113"/>
            <a:ext cx="5349875" cy="4011612"/>
          </a:xfrm>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602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602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602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5696F635-0400-4B2D-84D9-04060A66213C}" type="slidenum">
              <a:rPr lang="zh-CN" altLang="en-GB" sz="1000">
                <a:latin typeface="Arial" panose="020B0604020202020204" pitchFamily="34" charset="0"/>
              </a:rPr>
              <a:pPr/>
              <a:t>18</a:t>
            </a:fld>
            <a:endParaRPr lang="en-GB" altLang="zh-CN" sz="1000">
              <a:latin typeface="Arial" panose="020B0604020202020204" pitchFamily="34" charset="0"/>
            </a:endParaRPr>
          </a:p>
        </p:txBody>
      </p:sp>
    </p:spTree>
    <p:extLst>
      <p:ext uri="{BB962C8B-B14F-4D97-AF65-F5344CB8AC3E}">
        <p14:creationId xmlns:p14="http://schemas.microsoft.com/office/powerpoint/2010/main" val="1441191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989013" y="519113"/>
            <a:ext cx="5349875" cy="4011612"/>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70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704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704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84EA62CB-7ECA-4E34-8AB5-E0293C60FD29}" type="slidenum">
              <a:rPr lang="zh-CN" altLang="en-GB" sz="1000">
                <a:latin typeface="Arial" panose="020B0604020202020204" pitchFamily="34" charset="0"/>
              </a:rPr>
              <a:pPr/>
              <a:t>19</a:t>
            </a:fld>
            <a:endParaRPr lang="en-GB" altLang="zh-CN" sz="1000">
              <a:latin typeface="Arial" panose="020B0604020202020204" pitchFamily="34" charset="0"/>
            </a:endParaRPr>
          </a:p>
        </p:txBody>
      </p:sp>
    </p:spTree>
    <p:extLst>
      <p:ext uri="{BB962C8B-B14F-4D97-AF65-F5344CB8AC3E}">
        <p14:creationId xmlns:p14="http://schemas.microsoft.com/office/powerpoint/2010/main" val="383469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dirty="0">
              <a:latin typeface="Arial" panose="020B0604020202020204" pitchFamily="34" charset="0"/>
            </a:endParaRPr>
          </a:p>
        </p:txBody>
      </p:sp>
      <p:sp>
        <p:nvSpPr>
          <p:cNvPr id="655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dirty="0">
              <a:latin typeface="Arial" panose="020B0604020202020204" pitchFamily="34" charset="0"/>
            </a:endParaRPr>
          </a:p>
        </p:txBody>
      </p:sp>
      <p:sp>
        <p:nvSpPr>
          <p:cNvPr id="655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657E0B8E-F529-4070-9CD4-21DDA73D44C6}" type="slidenum">
              <a:rPr lang="zh-CN" altLang="en-GB" sz="1000">
                <a:latin typeface="Arial" panose="020B0604020202020204" pitchFamily="34" charset="0"/>
              </a:rPr>
              <a:pPr/>
              <a:t>2</a:t>
            </a:fld>
            <a:endParaRPr lang="en-GB" altLang="zh-CN" sz="1000" dirty="0">
              <a:latin typeface="Arial" panose="020B0604020202020204" pitchFamily="34" charset="0"/>
            </a:endParaRPr>
          </a:p>
        </p:txBody>
      </p:sp>
      <p:sp>
        <p:nvSpPr>
          <p:cNvPr id="65541" name="Rectangle 2"/>
          <p:cNvSpPr>
            <a:spLocks noGrp="1" noRot="1" noChangeAspect="1" noChangeArrowheads="1" noTextEdit="1"/>
          </p:cNvSpPr>
          <p:nvPr>
            <p:ph type="sldImg"/>
          </p:nvPr>
        </p:nvSpPr>
        <p:spPr>
          <a:xfrm>
            <a:off x="989013" y="519113"/>
            <a:ext cx="5349875" cy="4011612"/>
          </a:xfrm>
          <a:ln/>
        </p:spPr>
      </p:sp>
      <p:sp>
        <p:nvSpPr>
          <p:cNvPr id="655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569662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989013" y="519113"/>
            <a:ext cx="5349875" cy="4011612"/>
          </a:xfrm>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80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806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807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4899BFCA-74A3-44AA-9FA8-6F4FFBDB70B0}" type="slidenum">
              <a:rPr lang="zh-CN" altLang="en-GB" sz="1000">
                <a:latin typeface="Arial" panose="020B0604020202020204" pitchFamily="34" charset="0"/>
              </a:rPr>
              <a:pPr/>
              <a:t>20</a:t>
            </a:fld>
            <a:endParaRPr lang="en-GB" altLang="zh-CN" sz="1000">
              <a:latin typeface="Arial" panose="020B0604020202020204" pitchFamily="34" charset="0"/>
            </a:endParaRPr>
          </a:p>
        </p:txBody>
      </p:sp>
    </p:spTree>
    <p:extLst>
      <p:ext uri="{BB962C8B-B14F-4D97-AF65-F5344CB8AC3E}">
        <p14:creationId xmlns:p14="http://schemas.microsoft.com/office/powerpoint/2010/main" val="1062704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Language</a:t>
            </a:r>
            <a:r>
              <a:rPr lang="en-US" baseline="0" dirty="0"/>
              <a:t> Processing</a:t>
            </a:r>
          </a:p>
          <a:p>
            <a:pPr marL="457200" lvl="1" indent="0">
              <a:buNone/>
            </a:pPr>
            <a:r>
              <a:rPr lang="en-US" baseline="0" dirty="0"/>
              <a:t>A compiler’s syntax check for matching brackets is implemented using a stack.</a:t>
            </a:r>
          </a:p>
          <a:p>
            <a:pPr marL="457200" lvl="1" indent="0">
              <a:buNone/>
            </a:pPr>
            <a:r>
              <a:rPr lang="en-US" baseline="0" dirty="0"/>
              <a:t>Expressions can be represented in prefix, postfix or infix notations and conversion from one form to another may be accomplished using a stack.  More on prefix, postfix and infix when we cover the topic on Trees.</a:t>
            </a:r>
          </a:p>
          <a:p>
            <a:pPr marL="228600" indent="-228600">
              <a:buAutoNum type="arabicParenR"/>
            </a:pPr>
            <a:r>
              <a:rPr lang="en-US" baseline="0" dirty="0"/>
              <a:t>Reversing</a:t>
            </a:r>
          </a:p>
          <a:p>
            <a:pPr marL="457200" lvl="1" indent="0">
              <a:buNone/>
            </a:pPr>
            <a:r>
              <a:rPr lang="en-US" baseline="0" dirty="0"/>
              <a:t>When you want to undo something in a text editor like MS Word, we need to keep all text changes in a stack.</a:t>
            </a:r>
          </a:p>
          <a:p>
            <a:pPr marL="457200" lvl="1" indent="0">
              <a:buNone/>
            </a:pPr>
            <a:r>
              <a:rPr lang="en-US" baseline="0" dirty="0"/>
              <a:t>Reversing a string.  Each character is pushed into a stack.  Then pop each character from the stack.</a:t>
            </a:r>
          </a:p>
          <a:p>
            <a:pPr marL="228600" indent="-228600">
              <a:buAutoNum type="arabicParenR"/>
            </a:pPr>
            <a:r>
              <a:rPr lang="en-US" baseline="0" dirty="0"/>
              <a:t>Backtracking</a:t>
            </a:r>
          </a:p>
          <a:p>
            <a:pPr marL="457200" lvl="1" indent="0">
              <a:buFont typeface="+mj-lt"/>
              <a:buNone/>
            </a:pPr>
            <a:r>
              <a:rPr lang="en-US" baseline="0" dirty="0"/>
              <a:t>Consider a simple example of finding the correct path in a maze.  There are a series of points from the starting point to the destination.  There are several paths.  If we find that we reach a dead end in a path, we need to return to the previous point to try a different way.  Stacks will be useful here where each point in the path is pushed into the stack.  </a:t>
            </a:r>
          </a:p>
          <a:p>
            <a:pPr marL="457200" lvl="1" indent="0">
              <a:buFont typeface="+mj-lt"/>
              <a:buNone/>
            </a:pPr>
            <a:r>
              <a:rPr lang="en-US" baseline="0" dirty="0"/>
              <a:t>This concept is similarly used in Google maps, when you specify a start point and a destination, Google will try to find a path to the destination.  If a wrong path is selected (where we get further away from the destination), there is a need to backtrack to a previous point to continue the quest to find the right path to the destination.</a:t>
            </a:r>
            <a:endParaRPr lang="en-US" dirty="0"/>
          </a:p>
        </p:txBody>
      </p:sp>
      <p:sp>
        <p:nvSpPr>
          <p:cNvPr id="4" name="Slide Number Placeholder 3"/>
          <p:cNvSpPr>
            <a:spLocks noGrp="1"/>
          </p:cNvSpPr>
          <p:nvPr>
            <p:ph type="sldNum" sz="quarter" idx="10"/>
          </p:nvPr>
        </p:nvSpPr>
        <p:spPr/>
        <p:txBody>
          <a:bodyPr/>
          <a:lstStyle/>
          <a:p>
            <a:pPr>
              <a:defRPr/>
            </a:pPr>
            <a:fld id="{6F73246D-02BB-461D-823D-487AB6E1A5E9}" type="slidenum">
              <a:rPr lang="en-GB" smtClean="0"/>
              <a:pPr>
                <a:defRPr/>
              </a:pPr>
              <a:t>21</a:t>
            </a:fld>
            <a:endParaRPr lang="en-GB"/>
          </a:p>
        </p:txBody>
      </p:sp>
    </p:spTree>
    <p:extLst>
      <p:ext uri="{BB962C8B-B14F-4D97-AF65-F5344CB8AC3E}">
        <p14:creationId xmlns:p14="http://schemas.microsoft.com/office/powerpoint/2010/main" val="1115999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989013" y="519113"/>
            <a:ext cx="5349875" cy="4011612"/>
          </a:xfrm>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011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9011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9011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0C275C30-98FB-4F82-A7DE-6A9BB0B9382B}" type="slidenum">
              <a:rPr lang="zh-CN" altLang="en-GB" sz="1000">
                <a:latin typeface="Arial" panose="020B0604020202020204" pitchFamily="34" charset="0"/>
              </a:rPr>
              <a:pPr/>
              <a:t>22</a:t>
            </a:fld>
            <a:endParaRPr lang="en-GB" altLang="zh-CN" sz="1000">
              <a:latin typeface="Arial" panose="020B0604020202020204" pitchFamily="34" charset="0"/>
            </a:endParaRPr>
          </a:p>
        </p:txBody>
      </p:sp>
    </p:spTree>
    <p:extLst>
      <p:ext uri="{BB962C8B-B14F-4D97-AF65-F5344CB8AC3E}">
        <p14:creationId xmlns:p14="http://schemas.microsoft.com/office/powerpoint/2010/main" val="340861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989013" y="519113"/>
            <a:ext cx="5349875" cy="4011612"/>
          </a:xfrm>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909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909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909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09EAFFDA-3886-4532-9D57-52C99FC348F2}" type="slidenum">
              <a:rPr lang="zh-CN" altLang="en-GB" sz="1000">
                <a:latin typeface="Arial" panose="020B0604020202020204" pitchFamily="34" charset="0"/>
              </a:rPr>
              <a:pPr/>
              <a:t>23</a:t>
            </a:fld>
            <a:endParaRPr lang="en-GB" altLang="zh-CN" sz="1000">
              <a:latin typeface="Arial" panose="020B0604020202020204" pitchFamily="34" charset="0"/>
            </a:endParaRPr>
          </a:p>
        </p:txBody>
      </p:sp>
    </p:spTree>
    <p:extLst>
      <p:ext uri="{BB962C8B-B14F-4D97-AF65-F5344CB8AC3E}">
        <p14:creationId xmlns:p14="http://schemas.microsoft.com/office/powerpoint/2010/main" val="3633244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989013" y="519113"/>
            <a:ext cx="5349875" cy="4011612"/>
          </a:xfrm>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011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9011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9011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0C275C30-98FB-4F82-A7DE-6A9BB0B9382B}" type="slidenum">
              <a:rPr lang="zh-CN" altLang="en-GB" sz="1000">
                <a:latin typeface="Arial" panose="020B0604020202020204" pitchFamily="34" charset="0"/>
              </a:rPr>
              <a:pPr/>
              <a:t>24</a:t>
            </a:fld>
            <a:endParaRPr lang="en-GB" altLang="zh-CN" sz="1000">
              <a:latin typeface="Arial" panose="020B0604020202020204" pitchFamily="34" charset="0"/>
            </a:endParaRPr>
          </a:p>
        </p:txBody>
      </p:sp>
    </p:spTree>
    <p:extLst>
      <p:ext uri="{BB962C8B-B14F-4D97-AF65-F5344CB8AC3E}">
        <p14:creationId xmlns:p14="http://schemas.microsoft.com/office/powerpoint/2010/main" val="340861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989013" y="519113"/>
            <a:ext cx="5349875" cy="4011612"/>
          </a:xfrm>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11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9114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9114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986B8955-FA65-4F0A-8C23-DFD0833D27EA}" type="slidenum">
              <a:rPr lang="zh-CN" altLang="en-GB" sz="1000">
                <a:latin typeface="Arial" panose="020B0604020202020204" pitchFamily="34" charset="0"/>
              </a:rPr>
              <a:pPr/>
              <a:t>25</a:t>
            </a:fld>
            <a:endParaRPr lang="en-GB" altLang="zh-CN" sz="1000">
              <a:latin typeface="Arial" panose="020B0604020202020204" pitchFamily="34" charset="0"/>
            </a:endParaRPr>
          </a:p>
        </p:txBody>
      </p:sp>
    </p:spTree>
    <p:extLst>
      <p:ext uri="{BB962C8B-B14F-4D97-AF65-F5344CB8AC3E}">
        <p14:creationId xmlns:p14="http://schemas.microsoft.com/office/powerpoint/2010/main" val="4151021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Now let's solve a basic problem. Let's say we want to keep track of the websites we have visited in a web browser. The simple purpose of this could be to implement the back button we all know. We're also interested in keeping the current web address always available through a function. So let's see how the stack ADT can help. </a:t>
            </a:r>
            <a:endParaRPr lang="en-US" dirty="0"/>
          </a:p>
        </p:txBody>
      </p:sp>
      <p:sp>
        <p:nvSpPr>
          <p:cNvPr id="4" name="Slide Number Placeholder 3"/>
          <p:cNvSpPr>
            <a:spLocks noGrp="1"/>
          </p:cNvSpPr>
          <p:nvPr>
            <p:ph type="sldNum" sz="quarter" idx="10"/>
          </p:nvPr>
        </p:nvSpPr>
        <p:spPr/>
        <p:txBody>
          <a:bodyPr/>
          <a:lstStyle/>
          <a:p>
            <a:pPr>
              <a:defRPr/>
            </a:pPr>
            <a:fld id="{6F73246D-02BB-461D-823D-487AB6E1A5E9}" type="slidenum">
              <a:rPr lang="en-GB" smtClean="0"/>
              <a:pPr>
                <a:defRPr/>
              </a:pPr>
              <a:t>26</a:t>
            </a:fld>
            <a:endParaRPr lang="en-GB"/>
          </a:p>
        </p:txBody>
      </p:sp>
    </p:spTree>
    <p:extLst>
      <p:ext uri="{BB962C8B-B14F-4D97-AF65-F5344CB8AC3E}">
        <p14:creationId xmlns:p14="http://schemas.microsoft.com/office/powerpoint/2010/main" val="3233715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989013" y="519113"/>
            <a:ext cx="5349875" cy="4011612"/>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Arial" charset="0"/>
                <a:ea typeface="+mn-ea"/>
                <a:cs typeface="+mn-cs"/>
              </a:rPr>
              <a:t>A website history for implementing a back button is a typical example</a:t>
            </a:r>
            <a:r>
              <a:rPr lang="en-US" sz="1200" b="0" i="0" kern="1200" baseline="0" dirty="0">
                <a:solidFill>
                  <a:schemeClr val="tx1"/>
                </a:solidFill>
                <a:effectLst/>
                <a:latin typeface="Arial" charset="0"/>
                <a:ea typeface="+mn-ea"/>
                <a:cs typeface="+mn-cs"/>
              </a:rPr>
              <a:t> of the behavior of a stack. </a:t>
            </a:r>
          </a:p>
          <a:p>
            <a:r>
              <a:rPr lang="en-US" dirty="0"/>
              <a:t>Here</a:t>
            </a:r>
            <a:r>
              <a:rPr lang="en-US" baseline="0" dirty="0"/>
              <a:t> is the algorithm</a:t>
            </a:r>
          </a:p>
          <a:p>
            <a:r>
              <a:rPr lang="en-US" baseline="0" dirty="0"/>
              <a:t>We will use a stack of strings which we'll call </a:t>
            </a:r>
            <a:r>
              <a:rPr lang="en-US" baseline="0" dirty="0" err="1"/>
              <a:t>back_stack</a:t>
            </a:r>
            <a:r>
              <a:rPr lang="en-US" baseline="0" dirty="0"/>
              <a:t>.</a:t>
            </a:r>
          </a:p>
          <a:p>
            <a:r>
              <a:rPr lang="en-US" baseline="0" dirty="0"/>
              <a:t>Next we have a temp variable where the user will enter the web address.  In the while loop we present a menu with two options.  One is visit URL to enter a web address and the second option is back as to simulate that the user has pressed the back button.  So after we take in the user input, we evaluate it to see if the user entered exit.  If so, we finish this program. </a:t>
            </a:r>
          </a:p>
          <a:p>
            <a:r>
              <a:rPr lang="en-US" baseline="0" dirty="0"/>
              <a:t>If the user enters 1, we get the </a:t>
            </a:r>
            <a:r>
              <a:rPr lang="en-US" baseline="0" dirty="0" err="1"/>
              <a:t>url</a:t>
            </a:r>
            <a:r>
              <a:rPr lang="en-US" baseline="0" dirty="0"/>
              <a:t> and push it into the </a:t>
            </a:r>
            <a:r>
              <a:rPr lang="en-US" baseline="0" dirty="0" err="1"/>
              <a:t>back_stack</a:t>
            </a:r>
            <a:r>
              <a:rPr lang="en-US" baseline="0" dirty="0"/>
              <a:t>.</a:t>
            </a:r>
          </a:p>
          <a:p>
            <a:r>
              <a:rPr lang="en-US" baseline="0" dirty="0"/>
              <a:t>If the user enters 2, we pop the stack</a:t>
            </a:r>
          </a:p>
          <a:p>
            <a:r>
              <a:rPr lang="en-US" baseline="0" dirty="0"/>
              <a:t>The current </a:t>
            </a:r>
            <a:r>
              <a:rPr lang="en-US" baseline="0" dirty="0" err="1"/>
              <a:t>url</a:t>
            </a:r>
            <a:r>
              <a:rPr lang="en-US" baseline="0" dirty="0"/>
              <a:t> is displayed which is at the top of the </a:t>
            </a:r>
            <a:r>
              <a:rPr lang="en-US" baseline="0" dirty="0" err="1"/>
              <a:t>back_stack</a:t>
            </a:r>
            <a:r>
              <a:rPr lang="en-US" baseline="0" dirty="0"/>
              <a:t>, before starting the loop again.</a:t>
            </a:r>
          </a:p>
          <a:p>
            <a:endParaRPr lang="en-US" baseline="0" dirty="0"/>
          </a:p>
          <a:p>
            <a:r>
              <a:rPr lang="en-US" dirty="0"/>
              <a:t>Now let's think how the back button works.  When you visit</a:t>
            </a:r>
            <a:r>
              <a:rPr lang="en-US" baseline="0" dirty="0"/>
              <a:t> a URL, this address gets stored in the stack and when you visit a next address, this next address is also store there and so on.  But when you hit back button, you go back to the last address you visited and so this is just the behavior of a stack. </a:t>
            </a:r>
          </a:p>
          <a:p>
            <a:endParaRPr lang="en-US" baseline="0" dirty="0"/>
          </a:p>
          <a:p>
            <a:r>
              <a:rPr lang="en-US" baseline="0" dirty="0"/>
              <a:t>Thus what we need to do is after we enter a URL is just to push that string into the </a:t>
            </a:r>
            <a:r>
              <a:rPr lang="en-US" baseline="0" dirty="0" err="1"/>
              <a:t>back_stack</a:t>
            </a:r>
            <a:r>
              <a:rPr lang="en-US" baseline="0" dirty="0"/>
              <a:t>.  </a:t>
            </a:r>
          </a:p>
          <a:p>
            <a:endParaRPr lang="en-US" baseline="0" dirty="0"/>
          </a:p>
          <a:p>
            <a:r>
              <a:rPr lang="en-US" baseline="0" dirty="0"/>
              <a:t>For option 2, we put a message that we are going back.  And next we need to actually get rid of the top of the stack and so we will do that by popping the </a:t>
            </a:r>
            <a:r>
              <a:rPr lang="en-US" baseline="0" dirty="0" err="1"/>
              <a:t>back_stack</a:t>
            </a:r>
            <a:r>
              <a:rPr lang="en-US" baseline="0" dirty="0"/>
              <a:t>.</a:t>
            </a:r>
          </a:p>
          <a:p>
            <a:endParaRPr lang="en-US" dirty="0"/>
          </a:p>
          <a:p>
            <a:endParaRPr lang="en-US" dirty="0">
              <a:latin typeface="Arial" panose="020B0604020202020204" pitchFamily="34" charset="0"/>
            </a:endParaRPr>
          </a:p>
        </p:txBody>
      </p:sp>
      <p:sp>
        <p:nvSpPr>
          <p:cNvPr id="870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704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704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84EA62CB-7ECA-4E34-8AB5-E0293C60FD29}" type="slidenum">
              <a:rPr lang="zh-CN" altLang="en-GB" sz="1000">
                <a:latin typeface="Arial" panose="020B0604020202020204" pitchFamily="34" charset="0"/>
              </a:rPr>
              <a:pPr/>
              <a:t>27</a:t>
            </a:fld>
            <a:endParaRPr lang="en-GB" altLang="zh-CN" sz="1000">
              <a:latin typeface="Arial" panose="020B0604020202020204" pitchFamily="34" charset="0"/>
            </a:endParaRPr>
          </a:p>
        </p:txBody>
      </p:sp>
    </p:spTree>
    <p:extLst>
      <p:ext uri="{BB962C8B-B14F-4D97-AF65-F5344CB8AC3E}">
        <p14:creationId xmlns:p14="http://schemas.microsoft.com/office/powerpoint/2010/main" val="16935853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Consider a simple example of finding the correct path in a maze. There are a series of points, from the starting point to the destination. We start from one point. To reach the final destination, there are several paths. Suppose we choose a random path. After following a certain path, we </a:t>
            </a:r>
            <a:r>
              <a:rPr lang="en-US" sz="1200" b="0" i="0" kern="1200" dirty="0" err="1">
                <a:solidFill>
                  <a:schemeClr val="tx1"/>
                </a:solidFill>
                <a:effectLst/>
                <a:latin typeface="Arial" charset="0"/>
                <a:ea typeface="+mn-ea"/>
                <a:cs typeface="+mn-cs"/>
              </a:rPr>
              <a:t>realise</a:t>
            </a:r>
            <a:r>
              <a:rPr lang="en-US" sz="1200" b="0" i="0" kern="1200" dirty="0">
                <a:solidFill>
                  <a:schemeClr val="tx1"/>
                </a:solidFill>
                <a:effectLst/>
                <a:latin typeface="Arial" charset="0"/>
                <a:ea typeface="+mn-ea"/>
                <a:cs typeface="+mn-cs"/>
              </a:rPr>
              <a:t> that the path we have chosen is wrong. So we need to find a way by which we can return to the beginning of that path. This can be done with the use of stacks. With the help of stacks, we remember the point where we have reached. This is done by pushing that point into the stack. In case we end up on the wrong path, we can pop the last point from the stack and thus return to the last point and continue our quest to find the right path. This is called backtracking.</a:t>
            </a:r>
            <a:endParaRPr lang="en-US" dirty="0"/>
          </a:p>
        </p:txBody>
      </p:sp>
      <p:sp>
        <p:nvSpPr>
          <p:cNvPr id="4" name="Slide Number Placeholder 3"/>
          <p:cNvSpPr>
            <a:spLocks noGrp="1"/>
          </p:cNvSpPr>
          <p:nvPr>
            <p:ph type="sldNum" sz="quarter" idx="10"/>
          </p:nvPr>
        </p:nvSpPr>
        <p:spPr/>
        <p:txBody>
          <a:bodyPr/>
          <a:lstStyle/>
          <a:p>
            <a:pPr>
              <a:defRPr/>
            </a:pPr>
            <a:fld id="{6F73246D-02BB-461D-823D-487AB6E1A5E9}" type="slidenum">
              <a:rPr lang="en-GB" smtClean="0"/>
              <a:pPr>
                <a:defRPr/>
              </a:pPr>
              <a:t>28</a:t>
            </a:fld>
            <a:endParaRPr lang="en-GB"/>
          </a:p>
        </p:txBody>
      </p:sp>
    </p:spTree>
    <p:extLst>
      <p:ext uri="{BB962C8B-B14F-4D97-AF65-F5344CB8AC3E}">
        <p14:creationId xmlns:p14="http://schemas.microsoft.com/office/powerpoint/2010/main" val="2772707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maze can be represented as a 2d array.  The array on the left</a:t>
            </a:r>
            <a:r>
              <a:rPr lang="en-US" baseline="0" dirty="0"/>
              <a:t> shows the walls in the maze represented by ‘#’ in the cell and the open space represented by ‘.’.  In finding the path from start to end, we need to mark the cell visited with ‘v’ as well as push this cell into the stack.  The next cell to visit would be the neighbor cell which has a ‘.’ .   If there are no more neighbor cells that has a ‘.’ and the end cell is not yet reached, it means we need to backtrack.  To backtrack, pop the cell from the stack.  This gives the previous cell visited.  </a:t>
            </a:r>
            <a:endParaRPr lang="en-US" dirty="0"/>
          </a:p>
        </p:txBody>
      </p:sp>
      <p:sp>
        <p:nvSpPr>
          <p:cNvPr id="4" name="Slide Number Placeholder 3"/>
          <p:cNvSpPr>
            <a:spLocks noGrp="1"/>
          </p:cNvSpPr>
          <p:nvPr>
            <p:ph type="sldNum" sz="quarter" idx="10"/>
          </p:nvPr>
        </p:nvSpPr>
        <p:spPr/>
        <p:txBody>
          <a:bodyPr/>
          <a:lstStyle/>
          <a:p>
            <a:pPr>
              <a:defRPr/>
            </a:pPr>
            <a:fld id="{6F73246D-02BB-461D-823D-487AB6E1A5E9}" type="slidenum">
              <a:rPr lang="en-GB" smtClean="0"/>
              <a:pPr>
                <a:defRPr/>
              </a:pPr>
              <a:t>29</a:t>
            </a:fld>
            <a:endParaRPr lang="en-GB"/>
          </a:p>
        </p:txBody>
      </p:sp>
    </p:spTree>
    <p:extLst>
      <p:ext uri="{BB962C8B-B14F-4D97-AF65-F5344CB8AC3E}">
        <p14:creationId xmlns:p14="http://schemas.microsoft.com/office/powerpoint/2010/main" val="3346090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989013" y="519113"/>
            <a:ext cx="5349875" cy="4011612"/>
          </a:xfrm>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panose="020B0604020202020204" pitchFamily="34" charset="0"/>
            </a:endParaRPr>
          </a:p>
        </p:txBody>
      </p:sp>
      <p:sp>
        <p:nvSpPr>
          <p:cNvPr id="6656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dirty="0">
              <a:latin typeface="Arial" panose="020B0604020202020204" pitchFamily="34" charset="0"/>
            </a:endParaRPr>
          </a:p>
        </p:txBody>
      </p:sp>
      <p:sp>
        <p:nvSpPr>
          <p:cNvPr id="6656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dirty="0">
              <a:latin typeface="Arial" panose="020B0604020202020204" pitchFamily="34" charset="0"/>
            </a:endParaRPr>
          </a:p>
        </p:txBody>
      </p:sp>
      <p:sp>
        <p:nvSpPr>
          <p:cNvPr id="6656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97AB9CF0-2D2B-4EA2-9D46-A3FB401C3AC8}" type="slidenum">
              <a:rPr lang="zh-CN" altLang="en-GB" sz="1000">
                <a:latin typeface="Arial" panose="020B0604020202020204" pitchFamily="34" charset="0"/>
              </a:rPr>
              <a:pPr/>
              <a:t>3</a:t>
            </a:fld>
            <a:endParaRPr lang="en-GB" altLang="zh-CN" sz="1000" dirty="0">
              <a:latin typeface="Arial" panose="020B0604020202020204" pitchFamily="34" charset="0"/>
            </a:endParaRPr>
          </a:p>
        </p:txBody>
      </p:sp>
    </p:spTree>
    <p:extLst>
      <p:ext uri="{BB962C8B-B14F-4D97-AF65-F5344CB8AC3E}">
        <p14:creationId xmlns:p14="http://schemas.microsoft.com/office/powerpoint/2010/main" val="2693208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989013" y="519113"/>
            <a:ext cx="5349875" cy="4011612"/>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12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declare and initialize the maze array – this array shows the path travelled.</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12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make a copy of the maze, call it visited – this array keeps track of the cells that were visited.</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12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initialize the start and end cells</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12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mark the start cell as ‘v’ in both maze and visited arrays</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12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Push the start cell into the stack</a:t>
            </a:r>
          </a:p>
          <a:p>
            <a:endParaRPr lang="en-US" dirty="0">
              <a:latin typeface="Arial" panose="020B0604020202020204" pitchFamily="34" charset="0"/>
            </a:endParaRPr>
          </a:p>
        </p:txBody>
      </p:sp>
      <p:sp>
        <p:nvSpPr>
          <p:cNvPr id="870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704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704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84EA62CB-7ECA-4E34-8AB5-E0293C60FD29}" type="slidenum">
              <a:rPr lang="zh-CN" altLang="en-GB" sz="1000">
                <a:latin typeface="Arial" panose="020B0604020202020204" pitchFamily="34" charset="0"/>
              </a:rPr>
              <a:pPr/>
              <a:t>30</a:t>
            </a:fld>
            <a:endParaRPr lang="en-GB" altLang="zh-CN" sz="1000">
              <a:latin typeface="Arial" panose="020B0604020202020204" pitchFamily="34" charset="0"/>
            </a:endParaRPr>
          </a:p>
        </p:txBody>
      </p:sp>
    </p:spTree>
    <p:extLst>
      <p:ext uri="{BB962C8B-B14F-4D97-AF65-F5344CB8AC3E}">
        <p14:creationId xmlns:p14="http://schemas.microsoft.com/office/powerpoint/2010/main" val="14424272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989013" y="519113"/>
            <a:ext cx="5349875" cy="4011612"/>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panose="020B0604020202020204" pitchFamily="34" charset="0"/>
            </a:endParaRPr>
          </a:p>
        </p:txBody>
      </p:sp>
      <p:sp>
        <p:nvSpPr>
          <p:cNvPr id="870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704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704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84EA62CB-7ECA-4E34-8AB5-E0293C60FD29}" type="slidenum">
              <a:rPr lang="zh-CN" altLang="en-GB" sz="1000">
                <a:latin typeface="Arial" panose="020B0604020202020204" pitchFamily="34" charset="0"/>
              </a:rPr>
              <a:pPr/>
              <a:t>31</a:t>
            </a:fld>
            <a:endParaRPr lang="en-GB" altLang="zh-CN" sz="1000">
              <a:latin typeface="Arial" panose="020B0604020202020204" pitchFamily="34" charset="0"/>
            </a:endParaRPr>
          </a:p>
        </p:txBody>
      </p:sp>
    </p:spTree>
    <p:extLst>
      <p:ext uri="{BB962C8B-B14F-4D97-AF65-F5344CB8AC3E}">
        <p14:creationId xmlns:p14="http://schemas.microsoft.com/office/powerpoint/2010/main" val="21908894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out the algorithm using this maze.</a:t>
            </a:r>
          </a:p>
          <a:p>
            <a:r>
              <a:rPr lang="en-US" dirty="0"/>
              <a:t>When</a:t>
            </a:r>
            <a:r>
              <a:rPr lang="en-US" baseline="0" dirty="0"/>
              <a:t> writing the program, you will need to have a function to display the maze and a function to check if there are </a:t>
            </a:r>
            <a:r>
              <a:rPr lang="en-US" baseline="0" dirty="0" err="1"/>
              <a:t>neighbours</a:t>
            </a:r>
            <a:r>
              <a:rPr lang="en-US" baseline="0" dirty="0"/>
              <a:t>.</a:t>
            </a:r>
          </a:p>
          <a:p>
            <a:r>
              <a:rPr lang="en-US" baseline="0" dirty="0"/>
              <a:t>The </a:t>
            </a:r>
            <a:r>
              <a:rPr lang="en-US" baseline="0" dirty="0" err="1"/>
              <a:t>hasNeighbour</a:t>
            </a:r>
            <a:r>
              <a:rPr lang="en-US" baseline="0" dirty="0"/>
              <a:t>() function will check the maze for a neighbor in the given cell and returns the neighboring cell, if any.</a:t>
            </a:r>
            <a:endParaRPr lang="en-US" dirty="0"/>
          </a:p>
        </p:txBody>
      </p:sp>
      <p:sp>
        <p:nvSpPr>
          <p:cNvPr id="4" name="Slide Number Placeholder 3"/>
          <p:cNvSpPr>
            <a:spLocks noGrp="1"/>
          </p:cNvSpPr>
          <p:nvPr>
            <p:ph type="sldNum" sz="quarter" idx="10"/>
          </p:nvPr>
        </p:nvSpPr>
        <p:spPr/>
        <p:txBody>
          <a:bodyPr/>
          <a:lstStyle/>
          <a:p>
            <a:pPr>
              <a:defRPr/>
            </a:pPr>
            <a:fld id="{6F73246D-02BB-461D-823D-487AB6E1A5E9}" type="slidenum">
              <a:rPr lang="en-GB" smtClean="0"/>
              <a:pPr>
                <a:defRPr/>
              </a:pPr>
              <a:t>32</a:t>
            </a:fld>
            <a:endParaRPr lang="en-GB"/>
          </a:p>
        </p:txBody>
      </p:sp>
    </p:spTree>
    <p:extLst>
      <p:ext uri="{BB962C8B-B14F-4D97-AF65-F5344CB8AC3E}">
        <p14:creationId xmlns:p14="http://schemas.microsoft.com/office/powerpoint/2010/main" val="6846278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989013" y="519113"/>
            <a:ext cx="5349875" cy="4011612"/>
          </a:xfrm>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11059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11059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11059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1A122941-5FDE-41FA-A297-45CD552637C9}" type="slidenum">
              <a:rPr lang="zh-CN" altLang="en-GB" sz="1000">
                <a:latin typeface="Arial" panose="020B0604020202020204" pitchFamily="34" charset="0"/>
              </a:rPr>
              <a:pPr/>
              <a:t>33</a:t>
            </a:fld>
            <a:endParaRPr lang="en-GB" altLang="zh-CN" sz="1000">
              <a:latin typeface="Arial" panose="020B0604020202020204" pitchFamily="34" charset="0"/>
            </a:endParaRPr>
          </a:p>
        </p:txBody>
      </p:sp>
    </p:spTree>
    <p:extLst>
      <p:ext uri="{BB962C8B-B14F-4D97-AF65-F5344CB8AC3E}">
        <p14:creationId xmlns:p14="http://schemas.microsoft.com/office/powerpoint/2010/main" val="36004151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xfrm>
            <a:off x="989013" y="519113"/>
            <a:ext cx="5349875" cy="4011612"/>
          </a:xfrm>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11162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11162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11162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B7A12CF1-DBCA-47CC-8160-F4474DD52671}" type="slidenum">
              <a:rPr lang="zh-CN" altLang="en-GB" sz="1000">
                <a:latin typeface="Arial" panose="020B0604020202020204" pitchFamily="34" charset="0"/>
              </a:rPr>
              <a:pPr/>
              <a:t>34</a:t>
            </a:fld>
            <a:endParaRPr lang="en-GB" altLang="zh-CN" sz="1000">
              <a:latin typeface="Arial" panose="020B0604020202020204" pitchFamily="34" charset="0"/>
            </a:endParaRPr>
          </a:p>
        </p:txBody>
      </p:sp>
    </p:spTree>
    <p:extLst>
      <p:ext uri="{BB962C8B-B14F-4D97-AF65-F5344CB8AC3E}">
        <p14:creationId xmlns:p14="http://schemas.microsoft.com/office/powerpoint/2010/main" val="2541427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989013" y="519113"/>
            <a:ext cx="5349875" cy="4011612"/>
          </a:xfrm>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A stack is a</a:t>
            </a:r>
            <a:r>
              <a:rPr lang="en-US" baseline="0" dirty="0">
                <a:latin typeface="Arial" panose="020B0604020202020204" pitchFamily="34" charset="0"/>
              </a:rPr>
              <a:t> data structure that organizes the data such that the last item in would be the first item out.  </a:t>
            </a:r>
          </a:p>
          <a:p>
            <a:r>
              <a:rPr lang="en-US" baseline="0" dirty="0">
                <a:latin typeface="Arial" panose="020B0604020202020204" pitchFamily="34" charset="0"/>
              </a:rPr>
              <a:t>This is similar to a stack of plates in a canteen like the one shown above, where we can only remove the top plate.  The first plate that was inserted is at the bottom and will be the last to be removed.</a:t>
            </a:r>
          </a:p>
          <a:p>
            <a:r>
              <a:rPr lang="en-US" baseline="0" dirty="0">
                <a:latin typeface="Arial" panose="020B0604020202020204" pitchFamily="34" charset="0"/>
              </a:rPr>
              <a:t>A stack is like when we wear many bangles on our hand.  We can put on the bangles one by one on our hand only from the fingers end.  While taking off the bangles, the last bangle we wear is the first bangle we can remove.  This is the only way we can wear and remove the bangles, from one end.</a:t>
            </a:r>
          </a:p>
          <a:p>
            <a:endParaRPr lang="en-US" baseline="0" dirty="0">
              <a:latin typeface="Arial" panose="020B0604020202020204" pitchFamily="34" charset="0"/>
            </a:endParaRPr>
          </a:p>
          <a:p>
            <a:r>
              <a:rPr lang="en-US" baseline="0" dirty="0">
                <a:latin typeface="Arial" panose="020B0604020202020204" pitchFamily="34" charset="0"/>
              </a:rPr>
              <a:t>Bangle image accessed from:</a:t>
            </a:r>
          </a:p>
          <a:p>
            <a:r>
              <a:rPr lang="en-US" dirty="0">
                <a:latin typeface="Arial" panose="020B0604020202020204" pitchFamily="34" charset="0"/>
              </a:rPr>
              <a:t>https://www.google.com/url?sa=i&amp;url=https%3A%2F%2Fwww.dreamstime.com%2Fillustration%2Fbracelets.html&amp;psig=AOvVaw2o0WTKfHtTsutLhrbUEZtK&amp;ust=1602579356060000&amp;source=images&amp;cd=vfe&amp;ved=0CAIQjRxqFwoTCIC8oL_XruwCFQAAAAAdAAAAABAD</a:t>
            </a:r>
          </a:p>
        </p:txBody>
      </p:sp>
      <p:sp>
        <p:nvSpPr>
          <p:cNvPr id="6758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6758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6759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B8A2F5F5-E640-46BE-ADE0-CBAB73FA75FA}" type="slidenum">
              <a:rPr lang="zh-CN" altLang="en-GB" sz="1000">
                <a:latin typeface="Arial" panose="020B0604020202020204" pitchFamily="34" charset="0"/>
              </a:rPr>
              <a:pPr/>
              <a:t>4</a:t>
            </a:fld>
            <a:endParaRPr lang="en-GB" altLang="zh-CN" sz="1000">
              <a:latin typeface="Arial" panose="020B0604020202020204" pitchFamily="34" charset="0"/>
            </a:endParaRPr>
          </a:p>
        </p:txBody>
      </p:sp>
    </p:spTree>
    <p:extLst>
      <p:ext uri="{BB962C8B-B14F-4D97-AF65-F5344CB8AC3E}">
        <p14:creationId xmlns:p14="http://schemas.microsoft.com/office/powerpoint/2010/main" val="1141025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989013" y="519113"/>
            <a:ext cx="5349875" cy="4011612"/>
          </a:xfrm>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A stack data structure</a:t>
            </a:r>
            <a:r>
              <a:rPr lang="en-US" baseline="0" dirty="0">
                <a:latin typeface="Arial" panose="020B0604020202020204" pitchFamily="34" charset="0"/>
              </a:rPr>
              <a:t> is a list with some restriction on the list's operations.  It can only perform operation s from one end, called the top. New items can only be inserted in the top position and items can only be removed from the top position.  </a:t>
            </a:r>
            <a:endParaRPr lang="en-US" dirty="0">
              <a:latin typeface="Arial" panose="020B0604020202020204" pitchFamily="34" charset="0"/>
            </a:endParaRPr>
          </a:p>
        </p:txBody>
      </p:sp>
      <p:sp>
        <p:nvSpPr>
          <p:cNvPr id="6861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6861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6861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6E333FA5-C5F4-4ED3-B123-9A83F6B31AE3}" type="slidenum">
              <a:rPr lang="zh-CN" altLang="en-GB" sz="1000">
                <a:latin typeface="Arial" panose="020B0604020202020204" pitchFamily="34" charset="0"/>
              </a:rPr>
              <a:pPr/>
              <a:t>5</a:t>
            </a:fld>
            <a:endParaRPr lang="en-GB" altLang="zh-CN" sz="1000">
              <a:latin typeface="Arial" panose="020B0604020202020204" pitchFamily="34" charset="0"/>
            </a:endParaRPr>
          </a:p>
        </p:txBody>
      </p:sp>
    </p:spTree>
    <p:extLst>
      <p:ext uri="{BB962C8B-B14F-4D97-AF65-F5344CB8AC3E}">
        <p14:creationId xmlns:p14="http://schemas.microsoft.com/office/powerpoint/2010/main" val="3923883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989013" y="519113"/>
            <a:ext cx="5349875" cy="4011612"/>
          </a:xfrm>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We apply the following steps to implement a Stack ADT.</a:t>
            </a:r>
          </a:p>
          <a:p>
            <a:pPr marL="228600" indent="-228600">
              <a:buAutoNum type="arabicParenR"/>
            </a:pPr>
            <a:r>
              <a:rPr lang="en-US" dirty="0">
                <a:latin typeface="Arial" panose="020B0604020202020204" pitchFamily="34" charset="0"/>
              </a:rPr>
              <a:t>Identify and list the operations for the Stack ADT.</a:t>
            </a:r>
          </a:p>
          <a:p>
            <a:pPr marL="228600" indent="-228600">
              <a:buAutoNum type="arabicParenR"/>
            </a:pPr>
            <a:r>
              <a:rPr lang="en-US" dirty="0">
                <a:latin typeface="Arial" panose="020B0604020202020204" pitchFamily="34" charset="0"/>
              </a:rPr>
              <a:t>Specify</a:t>
            </a:r>
            <a:r>
              <a:rPr lang="en-US" baseline="0" dirty="0">
                <a:latin typeface="Arial" panose="020B0604020202020204" pitchFamily="34" charset="0"/>
              </a:rPr>
              <a:t> the interface i.e. the function prototypes of the operations required.  These will be placed in the </a:t>
            </a:r>
            <a:r>
              <a:rPr lang="en-US" baseline="0" dirty="0" err="1">
                <a:latin typeface="Arial" panose="020B0604020202020204" pitchFamily="34" charset="0"/>
              </a:rPr>
              <a:t>stack.h</a:t>
            </a:r>
            <a:r>
              <a:rPr lang="en-US" baseline="0" dirty="0">
                <a:latin typeface="Arial" panose="020B0604020202020204" pitchFamily="34" charset="0"/>
              </a:rPr>
              <a:t> file.</a:t>
            </a:r>
          </a:p>
          <a:p>
            <a:pPr marL="228600" indent="-228600">
              <a:buAutoNum type="arabicParenR"/>
            </a:pPr>
            <a:r>
              <a:rPr lang="en-US" baseline="0" dirty="0">
                <a:latin typeface="Arial" panose="020B0604020202020204" pitchFamily="34" charset="0"/>
              </a:rPr>
              <a:t>Implement the Stack operations in the stack.cpp file.</a:t>
            </a:r>
            <a:endParaRPr lang="en-US" dirty="0">
              <a:latin typeface="Arial" panose="020B0604020202020204" pitchFamily="34" charset="0"/>
            </a:endParaRPr>
          </a:p>
        </p:txBody>
      </p:sp>
      <p:sp>
        <p:nvSpPr>
          <p:cNvPr id="696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6963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6963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2E1475D0-F580-481D-87F6-AD3518A66028}" type="slidenum">
              <a:rPr lang="zh-CN" altLang="en-GB" sz="1000">
                <a:latin typeface="Arial" panose="020B0604020202020204" pitchFamily="34" charset="0"/>
              </a:rPr>
              <a:pPr/>
              <a:t>6</a:t>
            </a:fld>
            <a:endParaRPr lang="en-GB" altLang="zh-CN" sz="1000">
              <a:latin typeface="Arial" panose="020B0604020202020204" pitchFamily="34" charset="0"/>
            </a:endParaRPr>
          </a:p>
        </p:txBody>
      </p:sp>
    </p:spTree>
    <p:extLst>
      <p:ext uri="{BB962C8B-B14F-4D97-AF65-F5344CB8AC3E}">
        <p14:creationId xmlns:p14="http://schemas.microsoft.com/office/powerpoint/2010/main" val="101596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989013" y="519113"/>
            <a:ext cx="5349875" cy="4011612"/>
          </a:xfrm>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First, to identify and list the operations for</a:t>
            </a:r>
            <a:r>
              <a:rPr lang="en-US" baseline="0" dirty="0">
                <a:latin typeface="Arial" panose="020B0604020202020204" pitchFamily="34" charset="0"/>
              </a:rPr>
              <a:t> the stack ADT.</a:t>
            </a:r>
          </a:p>
          <a:p>
            <a:r>
              <a:rPr lang="en-US" baseline="0" dirty="0">
                <a:latin typeface="Arial" panose="020B0604020202020204" pitchFamily="34" charset="0"/>
              </a:rPr>
              <a:t>We need the following operations:</a:t>
            </a:r>
          </a:p>
          <a:p>
            <a:pPr marL="228600" indent="-228600">
              <a:buAutoNum type="arabicParenR"/>
            </a:pPr>
            <a:r>
              <a:rPr lang="en-US" baseline="0" dirty="0">
                <a:latin typeface="Arial" panose="020B0604020202020204" pitchFamily="34" charset="0"/>
              </a:rPr>
              <a:t>Create an empty stack</a:t>
            </a:r>
          </a:p>
          <a:p>
            <a:pPr marL="228600" indent="-228600">
              <a:buAutoNum type="arabicParenR"/>
            </a:pPr>
            <a:r>
              <a:rPr lang="en-US" baseline="0" dirty="0">
                <a:latin typeface="Arial" panose="020B0604020202020204" pitchFamily="34" charset="0"/>
              </a:rPr>
              <a:t>Push – to add an item to the top of the stack</a:t>
            </a:r>
          </a:p>
          <a:p>
            <a:pPr marL="228600" indent="-228600">
              <a:buAutoNum type="arabicParenR"/>
            </a:pPr>
            <a:r>
              <a:rPr lang="en-US" baseline="0" dirty="0">
                <a:latin typeface="Arial" panose="020B0604020202020204" pitchFamily="34" charset="0"/>
              </a:rPr>
              <a:t>Pop – to remove an item from the top of the stack</a:t>
            </a:r>
          </a:p>
          <a:p>
            <a:pPr marL="228600" indent="-228600">
              <a:buAutoNum type="arabicParenR"/>
            </a:pPr>
            <a:r>
              <a:rPr lang="en-US" baseline="0" dirty="0">
                <a:latin typeface="Arial" panose="020B0604020202020204" pitchFamily="34" charset="0"/>
              </a:rPr>
              <a:t>Peek or </a:t>
            </a:r>
            <a:r>
              <a:rPr lang="en-US" baseline="0" dirty="0" err="1">
                <a:latin typeface="Arial" panose="020B0604020202020204" pitchFamily="34" charset="0"/>
              </a:rPr>
              <a:t>getTop</a:t>
            </a:r>
            <a:r>
              <a:rPr lang="en-US" baseline="0" dirty="0">
                <a:latin typeface="Arial" panose="020B0604020202020204" pitchFamily="34" charset="0"/>
              </a:rPr>
              <a:t> – to look at an item at the top of the stack (without removing it)</a:t>
            </a:r>
          </a:p>
          <a:p>
            <a:pPr marL="228600" indent="-228600">
              <a:buAutoNum type="arabicParenR"/>
            </a:pPr>
            <a:r>
              <a:rPr lang="en-US" baseline="0" dirty="0" err="1">
                <a:latin typeface="Arial" panose="020B0604020202020204" pitchFamily="34" charset="0"/>
              </a:rPr>
              <a:t>isEmpty</a:t>
            </a:r>
            <a:r>
              <a:rPr lang="en-US" baseline="0" dirty="0">
                <a:latin typeface="Arial" panose="020B0604020202020204" pitchFamily="34" charset="0"/>
              </a:rPr>
              <a:t> – to check whether the stack is empty</a:t>
            </a:r>
          </a:p>
          <a:p>
            <a:pPr marL="228600" indent="-228600">
              <a:buAutoNum type="arabicParenR"/>
            </a:pPr>
            <a:r>
              <a:rPr lang="en-US" baseline="0" dirty="0">
                <a:latin typeface="Arial" panose="020B0604020202020204" pitchFamily="34" charset="0"/>
              </a:rPr>
              <a:t>Destroy – to remove the stack from the runtime memory</a:t>
            </a:r>
          </a:p>
          <a:p>
            <a:pPr marL="228600" indent="-228600">
              <a:buAutoNum type="arabicParenR"/>
            </a:pPr>
            <a:endParaRPr lang="en-US" dirty="0">
              <a:latin typeface="Arial" panose="020B0604020202020204" pitchFamily="34" charset="0"/>
            </a:endParaRPr>
          </a:p>
        </p:txBody>
      </p:sp>
      <p:sp>
        <p:nvSpPr>
          <p:cNvPr id="7066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066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066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B0B0E07E-4F38-4FC7-9CD1-4EB04D4B87EE}" type="slidenum">
              <a:rPr lang="zh-CN" altLang="en-GB" sz="1000">
                <a:latin typeface="Arial" panose="020B0604020202020204" pitchFamily="34" charset="0"/>
              </a:rPr>
              <a:pPr/>
              <a:t>7</a:t>
            </a:fld>
            <a:endParaRPr lang="en-GB" altLang="zh-CN" sz="1000">
              <a:latin typeface="Arial" panose="020B0604020202020204" pitchFamily="34" charset="0"/>
            </a:endParaRPr>
          </a:p>
        </p:txBody>
      </p:sp>
    </p:spTree>
    <p:extLst>
      <p:ext uri="{BB962C8B-B14F-4D97-AF65-F5344CB8AC3E}">
        <p14:creationId xmlns:p14="http://schemas.microsoft.com/office/powerpoint/2010/main" val="3173769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989013" y="519113"/>
            <a:ext cx="5349875" cy="4011612"/>
          </a:xfrm>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Step 2 is to specify the </a:t>
            </a:r>
            <a:r>
              <a:rPr lang="en-US" dirty="0" err="1">
                <a:latin typeface="Arial" panose="020B0604020202020204" pitchFamily="34" charset="0"/>
              </a:rPr>
              <a:t>stack.h</a:t>
            </a:r>
            <a:r>
              <a:rPr lang="en-US" dirty="0">
                <a:latin typeface="Arial" panose="020B0604020202020204" pitchFamily="34" charset="0"/>
              </a:rPr>
              <a:t> file.  This is to</a:t>
            </a:r>
            <a:r>
              <a:rPr lang="en-US" baseline="0" dirty="0">
                <a:latin typeface="Arial" panose="020B0604020202020204" pitchFamily="34" charset="0"/>
              </a:rPr>
              <a:t> translate the operations in the previous slide into function prototypes or headers.</a:t>
            </a:r>
          </a:p>
          <a:p>
            <a:r>
              <a:rPr lang="en-US" baseline="0" dirty="0">
                <a:latin typeface="Arial" panose="020B0604020202020204" pitchFamily="34" charset="0"/>
              </a:rPr>
              <a:t>So we have:</a:t>
            </a:r>
          </a:p>
          <a:p>
            <a:pPr marL="228600" indent="-228600">
              <a:buAutoNum type="arabicParenR"/>
            </a:pPr>
            <a:r>
              <a:rPr lang="en-US" baseline="0" dirty="0">
                <a:latin typeface="Arial" panose="020B0604020202020204" pitchFamily="34" charset="0"/>
              </a:rPr>
              <a:t>Stack() – the constructor</a:t>
            </a:r>
          </a:p>
          <a:p>
            <a:pPr marL="228600" indent="-228600">
              <a:buAutoNum type="arabicParenR"/>
            </a:pPr>
            <a:r>
              <a:rPr lang="en-US" baseline="0" dirty="0">
                <a:latin typeface="Arial" panose="020B0604020202020204" pitchFamily="34" charset="0"/>
              </a:rPr>
              <a:t>push(</a:t>
            </a:r>
            <a:r>
              <a:rPr lang="en-US" baseline="0" dirty="0" err="1">
                <a:latin typeface="Arial" panose="020B0604020202020204" pitchFamily="34" charset="0"/>
              </a:rPr>
              <a:t>ItemType</a:t>
            </a:r>
            <a:r>
              <a:rPr lang="en-US" baseline="0" dirty="0">
                <a:latin typeface="Arial" panose="020B0604020202020204" pitchFamily="34" charset="0"/>
              </a:rPr>
              <a:t> item): </a:t>
            </a:r>
            <a:r>
              <a:rPr lang="en-US" baseline="0" dirty="0" err="1">
                <a:latin typeface="Arial" panose="020B0604020202020204" pitchFamily="34" charset="0"/>
              </a:rPr>
              <a:t>boolean</a:t>
            </a:r>
            <a:r>
              <a:rPr lang="en-US" baseline="0" dirty="0">
                <a:latin typeface="Arial" panose="020B0604020202020204" pitchFamily="34" charset="0"/>
              </a:rPr>
              <a:t> – which will push an item of type </a:t>
            </a:r>
            <a:r>
              <a:rPr lang="en-US" baseline="0" dirty="0" err="1">
                <a:latin typeface="Arial" panose="020B0604020202020204" pitchFamily="34" charset="0"/>
              </a:rPr>
              <a:t>ItemType</a:t>
            </a:r>
            <a:r>
              <a:rPr lang="en-US" baseline="0" dirty="0">
                <a:latin typeface="Arial" panose="020B0604020202020204" pitchFamily="34" charset="0"/>
              </a:rPr>
              <a:t> into the stack and returns true if successful or false if unsuccessful (because the stack is full).</a:t>
            </a:r>
          </a:p>
          <a:p>
            <a:pPr marL="228600" indent="-228600">
              <a:buAutoNum type="arabicParenR"/>
            </a:pPr>
            <a:r>
              <a:rPr lang="en-US" baseline="0" dirty="0">
                <a:latin typeface="Arial" panose="020B0604020202020204" pitchFamily="34" charset="0"/>
              </a:rPr>
              <a:t>pop(): </a:t>
            </a:r>
            <a:r>
              <a:rPr lang="en-US" baseline="0" dirty="0" err="1">
                <a:latin typeface="Arial" panose="020B0604020202020204" pitchFamily="34" charset="0"/>
              </a:rPr>
              <a:t>boolean</a:t>
            </a:r>
            <a:r>
              <a:rPr lang="en-US" baseline="0" dirty="0">
                <a:latin typeface="Arial" panose="020B0604020202020204" pitchFamily="34" charset="0"/>
              </a:rPr>
              <a:t> – to remove an item from the stack.  It returns true if successful or false if unsuccessful (because the stack is empty).</a:t>
            </a:r>
          </a:p>
          <a:p>
            <a:pPr marL="228600" indent="-228600">
              <a:buAutoNum type="arabicParenR"/>
            </a:pPr>
            <a:r>
              <a:rPr lang="en-US" baseline="0" dirty="0" err="1">
                <a:latin typeface="Arial" panose="020B0604020202020204" pitchFamily="34" charset="0"/>
              </a:rPr>
              <a:t>getTop</a:t>
            </a:r>
            <a:r>
              <a:rPr lang="en-US" baseline="0" dirty="0">
                <a:latin typeface="Arial" panose="020B0604020202020204" pitchFamily="34" charset="0"/>
              </a:rPr>
              <a:t>(</a:t>
            </a:r>
            <a:r>
              <a:rPr lang="en-US" baseline="0" dirty="0" err="1">
                <a:latin typeface="Arial" panose="020B0604020202020204" pitchFamily="34" charset="0"/>
              </a:rPr>
              <a:t>ItemType</a:t>
            </a:r>
            <a:r>
              <a:rPr lang="en-US" baseline="0" dirty="0">
                <a:latin typeface="Arial" panose="020B0604020202020204" pitchFamily="34" charset="0"/>
              </a:rPr>
              <a:t> &amp;item): void – which will get a copy of the top item in the stack.  This item is placed in the parameter item.  Note the &amp; sign means that the value will be passed back to the calling function.</a:t>
            </a:r>
          </a:p>
          <a:p>
            <a:pPr marL="228600" indent="-228600">
              <a:buAutoNum type="arabicParenR"/>
            </a:pPr>
            <a:r>
              <a:rPr lang="en-US" baseline="0" dirty="0" err="1">
                <a:latin typeface="Arial" panose="020B0604020202020204" pitchFamily="34" charset="0"/>
              </a:rPr>
              <a:t>isEmpty</a:t>
            </a:r>
            <a:r>
              <a:rPr lang="en-US" baseline="0" dirty="0">
                <a:latin typeface="Arial" panose="020B0604020202020204" pitchFamily="34" charset="0"/>
              </a:rPr>
              <a:t>(): </a:t>
            </a:r>
            <a:r>
              <a:rPr lang="en-US" baseline="0" dirty="0" err="1">
                <a:latin typeface="Arial" panose="020B0604020202020204" pitchFamily="34" charset="0"/>
              </a:rPr>
              <a:t>boolean</a:t>
            </a:r>
            <a:r>
              <a:rPr lang="en-US" baseline="0" dirty="0">
                <a:latin typeface="Arial" panose="020B0604020202020204" pitchFamily="34" charset="0"/>
              </a:rPr>
              <a:t> – this function checks whether the stack is empty and returns true, if it is and false, otherwise.</a:t>
            </a:r>
          </a:p>
          <a:p>
            <a:pPr marL="228600" indent="-228600">
              <a:buAutoNum type="arabicParenR"/>
            </a:pPr>
            <a:r>
              <a:rPr lang="en-US" baseline="0" dirty="0">
                <a:latin typeface="Arial" panose="020B0604020202020204" pitchFamily="34" charset="0"/>
              </a:rPr>
              <a:t>~Stack() – is the destructor and only implemented if the stack is implemented using pointers.</a:t>
            </a:r>
            <a:endParaRPr lang="en-US" dirty="0">
              <a:latin typeface="Arial" panose="020B0604020202020204" pitchFamily="34" charset="0"/>
            </a:endParaRPr>
          </a:p>
        </p:txBody>
      </p:sp>
      <p:sp>
        <p:nvSpPr>
          <p:cNvPr id="7168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168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168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9D43993F-7AD8-4413-B777-6F3BC1FE7C80}" type="slidenum">
              <a:rPr lang="zh-CN" altLang="en-GB" sz="1000">
                <a:latin typeface="Arial" panose="020B0604020202020204" pitchFamily="34" charset="0"/>
              </a:rPr>
              <a:pPr/>
              <a:t>8</a:t>
            </a:fld>
            <a:endParaRPr lang="en-GB" altLang="zh-CN" sz="1000">
              <a:latin typeface="Arial" panose="020B0604020202020204" pitchFamily="34" charset="0"/>
            </a:endParaRPr>
          </a:p>
        </p:txBody>
      </p:sp>
    </p:spTree>
    <p:extLst>
      <p:ext uri="{BB962C8B-B14F-4D97-AF65-F5344CB8AC3E}">
        <p14:creationId xmlns:p14="http://schemas.microsoft.com/office/powerpoint/2010/main" val="305108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989013" y="519113"/>
            <a:ext cx="5349875" cy="4011612"/>
          </a:xfrm>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Here</a:t>
            </a:r>
            <a:r>
              <a:rPr lang="en-US" baseline="0" dirty="0">
                <a:latin typeface="Arial" panose="020B0604020202020204" pitchFamily="34" charset="0"/>
              </a:rPr>
              <a:t> we see the </a:t>
            </a:r>
            <a:r>
              <a:rPr lang="en-US" baseline="0" dirty="0" err="1">
                <a:latin typeface="Arial" panose="020B0604020202020204" pitchFamily="34" charset="0"/>
              </a:rPr>
              <a:t>stack.h</a:t>
            </a:r>
            <a:r>
              <a:rPr lang="en-US" baseline="0" dirty="0">
                <a:latin typeface="Arial" panose="020B0604020202020204" pitchFamily="34" charset="0"/>
              </a:rPr>
              <a:t> file contents.</a:t>
            </a:r>
          </a:p>
          <a:p>
            <a:r>
              <a:rPr lang="en-US" baseline="0" dirty="0">
                <a:latin typeface="Arial" panose="020B0604020202020204" pitchFamily="34" charset="0"/>
              </a:rPr>
              <a:t>Note that we declare the max size of the stack to be 100.</a:t>
            </a:r>
          </a:p>
          <a:p>
            <a:r>
              <a:rPr lang="en-US" baseline="0" dirty="0">
                <a:latin typeface="Arial" panose="020B0604020202020204" pitchFamily="34" charset="0"/>
              </a:rPr>
              <a:t>So the array items has MAX_SIZE elements of type </a:t>
            </a:r>
            <a:r>
              <a:rPr lang="en-US" baseline="0" dirty="0" err="1">
                <a:latin typeface="Arial" panose="020B0604020202020204" pitchFamily="34" charset="0"/>
              </a:rPr>
              <a:t>ItemType</a:t>
            </a:r>
            <a:r>
              <a:rPr lang="en-US" baseline="0" dirty="0">
                <a:latin typeface="Arial" panose="020B0604020202020204" pitchFamily="34" charset="0"/>
              </a:rPr>
              <a:t>.  The </a:t>
            </a:r>
            <a:r>
              <a:rPr lang="en-US" baseline="0" dirty="0" err="1">
                <a:latin typeface="Arial" panose="020B0604020202020204" pitchFamily="34" charset="0"/>
              </a:rPr>
              <a:t>ItemType</a:t>
            </a:r>
            <a:r>
              <a:rPr lang="en-US" baseline="0" dirty="0">
                <a:latin typeface="Arial" panose="020B0604020202020204" pitchFamily="34" charset="0"/>
              </a:rPr>
              <a:t> is int.</a:t>
            </a:r>
          </a:p>
          <a:p>
            <a:r>
              <a:rPr lang="en-US" baseline="0" dirty="0">
                <a:latin typeface="Arial" panose="020B0604020202020204" pitchFamily="34" charset="0"/>
              </a:rPr>
              <a:t>Besides the functions mentioned in the previous slide, we also have 2 other functions:</a:t>
            </a:r>
          </a:p>
          <a:p>
            <a:r>
              <a:rPr lang="en-US" baseline="0" dirty="0" err="1">
                <a:latin typeface="Arial" panose="020B0604020202020204" pitchFamily="34" charset="0"/>
              </a:rPr>
              <a:t>displayInOrder</a:t>
            </a:r>
            <a:r>
              <a:rPr lang="en-US" baseline="0" dirty="0">
                <a:latin typeface="Arial" panose="020B0604020202020204" pitchFamily="34" charset="0"/>
              </a:rPr>
              <a:t>() – which will display the stack in the order of its contents.</a:t>
            </a:r>
          </a:p>
          <a:p>
            <a:r>
              <a:rPr lang="en-US" baseline="0" dirty="0">
                <a:latin typeface="Arial" panose="020B0604020202020204" pitchFamily="34" charset="0"/>
              </a:rPr>
              <a:t>And</a:t>
            </a:r>
          </a:p>
          <a:p>
            <a:r>
              <a:rPr lang="en-US" baseline="0" dirty="0" err="1">
                <a:latin typeface="Arial" panose="020B0604020202020204" pitchFamily="34" charset="0"/>
              </a:rPr>
              <a:t>displayInOrderOfInsertion</a:t>
            </a:r>
            <a:r>
              <a:rPr lang="en-US" baseline="0" dirty="0">
                <a:latin typeface="Arial" panose="020B0604020202020204" pitchFamily="34" charset="0"/>
              </a:rPr>
              <a:t>() – which will display the stack contents in the order of insertion.</a:t>
            </a:r>
          </a:p>
          <a:p>
            <a:r>
              <a:rPr lang="en-US" baseline="0" dirty="0">
                <a:latin typeface="Arial" panose="020B0604020202020204" pitchFamily="34" charset="0"/>
              </a:rPr>
              <a:t>So if a, b, c, d are inserted into the stack,</a:t>
            </a:r>
          </a:p>
          <a:p>
            <a:r>
              <a:rPr lang="en-US" baseline="0" dirty="0" err="1">
                <a:latin typeface="Arial" panose="020B0604020202020204" pitchFamily="34" charset="0"/>
              </a:rPr>
              <a:t>displayInOrder</a:t>
            </a:r>
            <a:r>
              <a:rPr lang="en-US" baseline="0" dirty="0">
                <a:latin typeface="Arial" panose="020B0604020202020204" pitchFamily="34" charset="0"/>
              </a:rPr>
              <a:t>() will display d, c, b, a.</a:t>
            </a:r>
          </a:p>
          <a:p>
            <a:r>
              <a:rPr lang="en-US" baseline="0" dirty="0">
                <a:latin typeface="Arial" panose="020B0604020202020204" pitchFamily="34" charset="0"/>
              </a:rPr>
              <a:t>But </a:t>
            </a:r>
          </a:p>
          <a:p>
            <a:r>
              <a:rPr lang="en-US" baseline="0" dirty="0" err="1">
                <a:latin typeface="Arial" panose="020B0604020202020204" pitchFamily="34" charset="0"/>
              </a:rPr>
              <a:t>displayInOrderOfInsertion</a:t>
            </a:r>
            <a:r>
              <a:rPr lang="en-US" baseline="0" dirty="0">
                <a:latin typeface="Arial" panose="020B0604020202020204" pitchFamily="34" charset="0"/>
              </a:rPr>
              <a:t>() will display a, b, c, d.</a:t>
            </a:r>
            <a:endParaRPr lang="en-US" dirty="0">
              <a:latin typeface="Arial" panose="020B0604020202020204" pitchFamily="34" charset="0"/>
            </a:endParaRPr>
          </a:p>
        </p:txBody>
      </p:sp>
      <p:sp>
        <p:nvSpPr>
          <p:cNvPr id="7270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270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271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540784BC-622D-4601-828C-CB8F44E708BA}" type="slidenum">
              <a:rPr lang="zh-CN" altLang="en-GB" sz="1000">
                <a:latin typeface="Arial" panose="020B0604020202020204" pitchFamily="34" charset="0"/>
              </a:rPr>
              <a:pPr/>
              <a:t>9</a:t>
            </a:fld>
            <a:endParaRPr lang="en-GB" altLang="zh-CN" sz="1000">
              <a:latin typeface="Arial" panose="020B0604020202020204" pitchFamily="34" charset="0"/>
            </a:endParaRPr>
          </a:p>
        </p:txBody>
      </p:sp>
    </p:spTree>
    <p:extLst>
      <p:ext uri="{BB962C8B-B14F-4D97-AF65-F5344CB8AC3E}">
        <p14:creationId xmlns:p14="http://schemas.microsoft.com/office/powerpoint/2010/main" val="2531854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Segoe UI" panose="020B0502040204020203" pitchFamily="34" charset="0"/>
                <a:cs typeface="Segoe UI" panose="020B0502040204020203" pitchFamily="34" charset="0"/>
              </a:defRPr>
            </a:lvl1pPr>
          </a:lstStyle>
          <a:p>
            <a:r>
              <a:rPr lang="en-US" dirty="0"/>
              <a:t>Click to edit Master subtitle style</a:t>
            </a:r>
          </a:p>
        </p:txBody>
      </p:sp>
    </p:spTree>
    <p:extLst>
      <p:ext uri="{BB962C8B-B14F-4D97-AF65-F5344CB8AC3E}">
        <p14:creationId xmlns:p14="http://schemas.microsoft.com/office/powerpoint/2010/main" val="6660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65C40F34-B04C-4010-AF6A-290752D05D74}" type="slidenum">
              <a:rPr lang="en-US"/>
              <a:pPr>
                <a:defRPr/>
              </a:pPr>
              <a:t>‹#›</a:t>
            </a:fld>
            <a:endParaRPr lang="en-US"/>
          </a:p>
        </p:txBody>
      </p:sp>
    </p:spTree>
    <p:extLst>
      <p:ext uri="{BB962C8B-B14F-4D97-AF65-F5344CB8AC3E}">
        <p14:creationId xmlns:p14="http://schemas.microsoft.com/office/powerpoint/2010/main" val="203329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D74EC182-B4D6-430F-90F4-6447F58F84E8}" type="slidenum">
              <a:rPr lang="en-US"/>
              <a:pPr>
                <a:defRPr/>
              </a:pPr>
              <a:t>‹#›</a:t>
            </a:fld>
            <a:endParaRPr lang="en-US"/>
          </a:p>
        </p:txBody>
      </p:sp>
    </p:spTree>
    <p:extLst>
      <p:ext uri="{BB962C8B-B14F-4D97-AF65-F5344CB8AC3E}">
        <p14:creationId xmlns:p14="http://schemas.microsoft.com/office/powerpoint/2010/main" val="3129077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able Placeholder 2"/>
          <p:cNvSpPr>
            <a:spLocks noGrp="1"/>
          </p:cNvSpPr>
          <p:nvPr>
            <p:ph type="tbl" idx="1"/>
          </p:nvPr>
        </p:nvSpPr>
        <p:spPr>
          <a:xfrm>
            <a:off x="381000" y="1066800"/>
            <a:ext cx="8153400" cy="5181600"/>
          </a:xfrm>
        </p:spPr>
        <p:txBody>
          <a:bodyPr/>
          <a:lstStyle/>
          <a:p>
            <a:pPr lvl="0"/>
            <a:endParaRPr lang="en-US" noProof="0"/>
          </a:p>
        </p:txBody>
      </p:sp>
      <p:sp>
        <p:nvSpPr>
          <p:cNvPr id="4"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919D6695-9D65-41CD-B358-D1B6D5FA548F}" type="slidenum">
              <a:rPr lang="en-US"/>
              <a:pPr>
                <a:defRPr/>
              </a:pPr>
              <a:t>‹#›</a:t>
            </a:fld>
            <a:endParaRPr lang="en-US"/>
          </a:p>
        </p:txBody>
      </p:sp>
    </p:spTree>
    <p:extLst>
      <p:ext uri="{BB962C8B-B14F-4D97-AF65-F5344CB8AC3E}">
        <p14:creationId xmlns:p14="http://schemas.microsoft.com/office/powerpoint/2010/main" val="769630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dirty="0"/>
              <a:t>Lecture 3</a:t>
            </a:r>
            <a:br>
              <a:rPr lang="en-US" dirty="0"/>
            </a:br>
            <a:r>
              <a:rPr lang="en-US" dirty="0"/>
              <a:t> Slide </a:t>
            </a:r>
            <a:fld id="{0E83DEA0-A52D-4926-9FFF-5CE2B9BB0237}" type="slidenum">
              <a:rPr lang="en-US"/>
              <a:pPr>
                <a:defRPr/>
              </a:pPr>
              <a:t>‹#›</a:t>
            </a:fld>
            <a:endParaRPr lang="en-US" dirty="0"/>
          </a:p>
        </p:txBody>
      </p:sp>
    </p:spTree>
    <p:extLst>
      <p:ext uri="{BB962C8B-B14F-4D97-AF65-F5344CB8AC3E}">
        <p14:creationId xmlns:p14="http://schemas.microsoft.com/office/powerpoint/2010/main" val="635072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7657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8220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898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dirty="0"/>
              <a:t>Slide </a:t>
            </a:r>
            <a:fld id="{3AB58B8B-E877-4321-9F0F-4A9028D7E038}" type="slidenum">
              <a:rPr lang="en-US"/>
              <a:pPr>
                <a:defRPr/>
              </a:pPr>
              <a:t>‹#›</a:t>
            </a:fld>
            <a:endParaRPr lang="en-US" dirty="0"/>
          </a:p>
        </p:txBody>
      </p:sp>
    </p:spTree>
    <p:extLst>
      <p:ext uri="{BB962C8B-B14F-4D97-AF65-F5344CB8AC3E}">
        <p14:creationId xmlns:p14="http://schemas.microsoft.com/office/powerpoint/2010/main" val="2278127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29B76250-1D13-463E-9B75-237760DF6D39}" type="slidenum">
              <a:rPr lang="en-US"/>
              <a:pPr>
                <a:defRPr/>
              </a:pPr>
              <a:t>‹#›</a:t>
            </a:fld>
            <a:endParaRPr lang="en-US"/>
          </a:p>
        </p:txBody>
      </p:sp>
    </p:spTree>
    <p:extLst>
      <p:ext uri="{BB962C8B-B14F-4D97-AF65-F5344CB8AC3E}">
        <p14:creationId xmlns:p14="http://schemas.microsoft.com/office/powerpoint/2010/main" val="278756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dirty="0"/>
              <a:t>Slide </a:t>
            </a:r>
            <a:fld id="{B213905C-15B9-438C-8FFC-2EF2972A8236}" type="slidenum">
              <a:rPr lang="en-US"/>
              <a:pPr>
                <a:defRPr/>
              </a:pPr>
              <a:t>‹#›</a:t>
            </a:fld>
            <a:endParaRPr lang="en-US" dirty="0"/>
          </a:p>
        </p:txBody>
      </p:sp>
    </p:spTree>
    <p:extLst>
      <p:ext uri="{BB962C8B-B14F-4D97-AF65-F5344CB8AC3E}">
        <p14:creationId xmlns:p14="http://schemas.microsoft.com/office/powerpoint/2010/main" val="4172760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447ACB60-1944-4C41-8F75-FA99A6836FCD}" type="slidenum">
              <a:rPr lang="en-US"/>
              <a:pPr>
                <a:defRPr/>
              </a:pPr>
              <a:t>‹#›</a:t>
            </a:fld>
            <a:endParaRPr lang="en-US"/>
          </a:p>
        </p:txBody>
      </p:sp>
    </p:spTree>
    <p:extLst>
      <p:ext uri="{BB962C8B-B14F-4D97-AF65-F5344CB8AC3E}">
        <p14:creationId xmlns:p14="http://schemas.microsoft.com/office/powerpoint/2010/main" val="41921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7D769E21-3D3B-4426-B1FE-79E47711597C}" type="slidenum">
              <a:rPr lang="en-US"/>
              <a:pPr>
                <a:defRPr/>
              </a:pPr>
              <a:t>‹#›</a:t>
            </a:fld>
            <a:endParaRPr lang="en-US"/>
          </a:p>
        </p:txBody>
      </p:sp>
    </p:spTree>
    <p:extLst>
      <p:ext uri="{BB962C8B-B14F-4D97-AF65-F5344CB8AC3E}">
        <p14:creationId xmlns:p14="http://schemas.microsoft.com/office/powerpoint/2010/main" val="1780034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1066800"/>
            <a:ext cx="8153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6"/>
          <p:cNvSpPr>
            <a:spLocks noChangeArrowheads="1"/>
          </p:cNvSpPr>
          <p:nvPr userDrawn="1"/>
        </p:nvSpPr>
        <p:spPr bwMode="auto">
          <a:xfrm>
            <a:off x="1538288" y="6324600"/>
            <a:ext cx="26527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lvl="1" algn="ctr">
              <a:spcBef>
                <a:spcPct val="50000"/>
              </a:spcBef>
            </a:pPr>
            <a:r>
              <a:rPr lang="en-US" sz="1200" dirty="0">
                <a:latin typeface="Arial Narrow" pitchFamily="34" charset="0"/>
              </a:rPr>
              <a:t>Diploma in IT, CSF, FI</a:t>
            </a:r>
            <a:br>
              <a:rPr lang="en-US" sz="1200" dirty="0">
                <a:latin typeface="Arial Narrow" pitchFamily="34" charset="0"/>
              </a:rPr>
            </a:br>
            <a:r>
              <a:rPr lang="en-US" sz="1200" dirty="0">
                <a:latin typeface="Arial Narrow" pitchFamily="34" charset="0"/>
              </a:rPr>
              <a:t>     Year 2 (2020/21), Semester 4</a:t>
            </a:r>
          </a:p>
        </p:txBody>
      </p:sp>
      <p:sp>
        <p:nvSpPr>
          <p:cNvPr id="1029"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 name="Rectangle 18"/>
          <p:cNvSpPr>
            <a:spLocks noChangeArrowheads="1"/>
          </p:cNvSpPr>
          <p:nvPr userDrawn="1"/>
        </p:nvSpPr>
        <p:spPr bwMode="auto">
          <a:xfrm>
            <a:off x="0" y="0"/>
            <a:ext cx="9144000" cy="762000"/>
          </a:xfrm>
          <a:prstGeom prst="rect">
            <a:avLst/>
          </a:prstGeom>
          <a:gradFill flip="none" rotWithShape="1">
            <a:gsLst>
              <a:gs pos="43000">
                <a:srgbClr val="0066FF">
                  <a:alpha val="70000"/>
                  <a:lumMod val="92000"/>
                </a:srgbClr>
              </a:gs>
              <a:gs pos="0">
                <a:srgbClr val="0033CC"/>
              </a:gs>
              <a:gs pos="100000">
                <a:schemeClr val="bg1"/>
              </a:gs>
            </a:gsLst>
            <a:lin ang="0" scaled="1"/>
            <a:tileRect/>
          </a:gradFill>
          <a:ln w="19050">
            <a:noFill/>
            <a:miter lim="800000"/>
            <a:headEnd type="none" w="sm" len="sm"/>
            <a:tailEnd type="none" w="sm" len="sm"/>
          </a:ln>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2" name="Picture 22" descr="School of ICT"/>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81000" y="6270625"/>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5"/>
          <p:cNvSpPr txBox="1">
            <a:spLocks noChangeArrowheads="1"/>
          </p:cNvSpPr>
          <p:nvPr userDrawn="1"/>
        </p:nvSpPr>
        <p:spPr bwMode="auto">
          <a:xfrm>
            <a:off x="4343400" y="6330950"/>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r>
              <a:rPr lang="en-US" dirty="0"/>
              <a:t>  </a:t>
            </a:r>
            <a:r>
              <a:rPr lang="en-US" sz="1200" kern="1200" dirty="0">
                <a:solidFill>
                  <a:schemeClr val="tx1"/>
                </a:solidFill>
                <a:effectLst/>
                <a:latin typeface="Arial Narrow" pitchFamily="34" charset="0"/>
                <a:ea typeface="+mn-ea"/>
                <a:cs typeface="+mn-cs"/>
              </a:rPr>
              <a:t>Last Update: 12 Oct 2020</a:t>
            </a:r>
            <a:endParaRPr lang="en-GB" sz="1200" kern="1200" dirty="0">
              <a:solidFill>
                <a:schemeClr val="tx1"/>
              </a:solidFill>
              <a:effectLst/>
              <a:latin typeface="Arial Narrow" pitchFamily="34" charset="0"/>
              <a:ea typeface="+mn-ea"/>
              <a:cs typeface="+mn-cs"/>
            </a:endParaRPr>
          </a:p>
        </p:txBody>
      </p:sp>
      <p:sp>
        <p:nvSpPr>
          <p:cNvPr id="10" name="Rectangle 15"/>
          <p:cNvSpPr txBox="1">
            <a:spLocks noChangeArrowheads="1"/>
          </p:cNvSpPr>
          <p:nvPr userDrawn="1"/>
        </p:nvSpPr>
        <p:spPr bwMode="auto">
          <a:xfrm>
            <a:off x="6629400" y="6311153"/>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defRPr/>
            </a:pPr>
            <a:fld id="{AC737DDC-275D-4A59-B60C-94ACFB3E4BD4}" type="slidenum">
              <a:rPr lang="en-US" smtClean="0"/>
              <a:t>‹#›</a:t>
            </a:fld>
            <a:endParaRPr lang="en-US" dirty="0"/>
          </a:p>
        </p:txBody>
      </p:sp>
      <p:sp>
        <p:nvSpPr>
          <p:cNvPr id="2" name="MSIPCMContentMarking" descr="{&quot;HashCode&quot;:-1818968269,&quot;Placement&quot;:&quot;Header&quot;}"/>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792"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3" r:id="rId13"/>
  </p:sldLayoutIdLst>
  <p:hf hdr="0" ftr="0" dt="0"/>
  <p:txStyles>
    <p:titleStyle>
      <a:lvl1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5pPr>
      <a:lvl6pPr marL="4572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6pPr>
      <a:lvl7pPr marL="9144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7pPr>
      <a:lvl8pPr marL="13716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8pPr>
      <a:lvl9pPr marL="18288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Segoe UI" panose="020B0502040204020203" pitchFamily="34" charset="0"/>
          <a:cs typeface="Segoe UI" panose="020B0502040204020203" pitchFamily="34" charset="0"/>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rgbClr val="0070C0"/>
          </a:solidFill>
          <a:latin typeface="Segoe UI" panose="020B0502040204020203" pitchFamily="34" charset="0"/>
          <a:cs typeface="Segoe UI" panose="020B0502040204020203" pitchFamily="34" charset="0"/>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Segoe UI" panose="020B0502040204020203" pitchFamily="34" charset="0"/>
          <a:cs typeface="Segoe UI" panose="020B0502040204020203" pitchFamily="34" charset="0"/>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Segoe UI" panose="020B0502040204020203" pitchFamily="34" charset="0"/>
          <a:cs typeface="Segoe UI" panose="020B0502040204020203" pitchFamily="34" charset="0"/>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ChangeArrowheads="1"/>
          </p:cNvSpPr>
          <p:nvPr/>
        </p:nvSpPr>
        <p:spPr bwMode="auto">
          <a:xfrm>
            <a:off x="0" y="0"/>
            <a:ext cx="1828800" cy="6858000"/>
          </a:xfrm>
          <a:prstGeom prst="rect">
            <a:avLst/>
          </a:prstGeom>
          <a:gradFill flip="none" rotWithShape="1">
            <a:gsLst>
              <a:gs pos="74000">
                <a:srgbClr val="0066FF">
                  <a:alpha val="70000"/>
                  <a:lumMod val="92000"/>
                </a:srgbClr>
              </a:gs>
              <a:gs pos="0">
                <a:srgbClr val="0033CC"/>
              </a:gs>
              <a:gs pos="100000">
                <a:schemeClr val="bg1"/>
              </a:gs>
            </a:gsLst>
            <a:lin ang="5400000" scaled="1"/>
            <a:tileRect/>
          </a:gradFill>
          <a:ln w="28575">
            <a:no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2781300" y="1643483"/>
            <a:ext cx="5410200" cy="2057400"/>
          </a:xfrm>
        </p:spPr>
        <p:txBody>
          <a:bodyPr/>
          <a:lstStyle/>
          <a:p>
            <a:pPr algn="ctr">
              <a:lnSpc>
                <a:spcPct val="130000"/>
              </a:lnSpc>
              <a:defRPr/>
            </a:pPr>
            <a:endParaRPr lang="en-GB" sz="4400" b="0" dirty="0">
              <a:solidFill>
                <a:srgbClr val="0033CC"/>
              </a:solidFill>
              <a:effectLst>
                <a:outerShdw blurRad="38100" dist="38100" dir="2700000" algn="tl">
                  <a:srgbClr val="C0C0C0"/>
                </a:outerShdw>
              </a:effectLst>
            </a:endParaRPr>
          </a:p>
          <a:p>
            <a:pPr algn="ctr">
              <a:lnSpc>
                <a:spcPct val="130000"/>
              </a:lnSpc>
              <a:defRPr/>
            </a:pPr>
            <a:r>
              <a:rPr lang="en-GB" sz="2800" dirty="0">
                <a:effectLst>
                  <a:outerShdw blurRad="38100" dist="38100" dir="2700000" algn="tl">
                    <a:srgbClr val="C0C0C0"/>
                  </a:outerShdw>
                </a:effectLst>
              </a:rPr>
              <a:t>Week 4</a:t>
            </a:r>
          </a:p>
        </p:txBody>
      </p:sp>
      <p:sp>
        <p:nvSpPr>
          <p:cNvPr id="129028" name="Text Box 4"/>
          <p:cNvSpPr txBox="1">
            <a:spLocks noChangeArrowheads="1"/>
          </p:cNvSpPr>
          <p:nvPr/>
        </p:nvSpPr>
        <p:spPr bwMode="auto">
          <a:xfrm>
            <a:off x="609600" y="1066800"/>
            <a:ext cx="609600" cy="584775"/>
          </a:xfrm>
          <a:prstGeom prst="rect">
            <a:avLst/>
          </a:prstGeom>
          <a:noFill/>
          <a:ln w="9525">
            <a:noFill/>
            <a:miter lim="800000"/>
            <a:headEnd/>
            <a:tailEnd/>
          </a:ln>
          <a:effectLst/>
        </p:spPr>
        <p:txBody>
          <a:bodyPr>
            <a:spAutoFit/>
          </a:bodyPr>
          <a:lstStyle/>
          <a:p>
            <a:pPr eaLnBrk="1" hangingPunct="1">
              <a:spcBef>
                <a:spcPct val="50000"/>
              </a:spcBef>
              <a:defRPr/>
            </a:pPr>
            <a:r>
              <a:rPr lang="en-GB" sz="3200" b="1" dirty="0">
                <a:solidFill>
                  <a:srgbClr val="FF0000"/>
                </a:solidFill>
                <a:effectLst>
                  <a:outerShdw blurRad="38100" dist="38100" dir="2700000" algn="tl">
                    <a:srgbClr val="C0C0C0"/>
                  </a:outerShdw>
                </a:effectLst>
                <a:latin typeface="Tahoma" pitchFamily="34" charset="0"/>
              </a:rPr>
              <a:t>  </a:t>
            </a:r>
          </a:p>
        </p:txBody>
      </p:sp>
      <p:sp>
        <p:nvSpPr>
          <p:cNvPr id="3077" name="Text Box 9"/>
          <p:cNvSpPr txBox="1">
            <a:spLocks noChangeArrowheads="1"/>
          </p:cNvSpPr>
          <p:nvPr/>
        </p:nvSpPr>
        <p:spPr bwMode="auto">
          <a:xfrm>
            <a:off x="0" y="152400"/>
            <a:ext cx="175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lgn="ctr" eaLnBrk="1" hangingPunct="1">
              <a:spcBef>
                <a:spcPct val="50000"/>
              </a:spcBef>
            </a:pPr>
            <a:r>
              <a:rPr lang="en-GB" sz="3200" b="1" dirty="0">
                <a:solidFill>
                  <a:schemeClr val="bg1"/>
                </a:solidFill>
                <a:latin typeface="Tahoma" pitchFamily="34" charset="0"/>
              </a:rPr>
              <a:t>DSA</a:t>
            </a:r>
          </a:p>
        </p:txBody>
      </p:sp>
      <p:sp>
        <p:nvSpPr>
          <p:cNvPr id="129035" name="Text Box 11"/>
          <p:cNvSpPr txBox="1">
            <a:spLocks noChangeArrowheads="1"/>
          </p:cNvSpPr>
          <p:nvPr/>
        </p:nvSpPr>
        <p:spPr bwMode="auto">
          <a:xfrm>
            <a:off x="304800" y="5622925"/>
            <a:ext cx="1143000" cy="708025"/>
          </a:xfrm>
          <a:prstGeom prst="rect">
            <a:avLst/>
          </a:prstGeom>
          <a:noFill/>
          <a:ln w="9525">
            <a:noFill/>
            <a:miter lim="800000"/>
            <a:headEnd/>
            <a:tailEnd/>
          </a:ln>
          <a:effectLst/>
        </p:spPr>
        <p:txBody>
          <a:bodyPr>
            <a:spAutoFit/>
          </a:bodyPr>
          <a:lstStyle/>
          <a:p>
            <a:pPr algn="ctr" eaLnBrk="1" hangingPunct="1">
              <a:spcBef>
                <a:spcPct val="50000"/>
              </a:spcBef>
              <a:defRPr/>
            </a:pPr>
            <a:r>
              <a:rPr lang="en-GB" sz="4000" b="1" dirty="0">
                <a:solidFill>
                  <a:schemeClr val="bg1"/>
                </a:solidFill>
                <a:effectLst>
                  <a:outerShdw blurRad="38100" dist="38100" dir="2700000" algn="tl">
                    <a:srgbClr val="C0C0C0"/>
                  </a:outerShdw>
                </a:effectLst>
                <a:latin typeface="Arial" charset="0"/>
              </a:rPr>
              <a:t> </a:t>
            </a:r>
          </a:p>
        </p:txBody>
      </p:sp>
      <p:sp>
        <p:nvSpPr>
          <p:cNvPr id="129038" name="Rectangle 14"/>
          <p:cNvSpPr>
            <a:spLocks noChangeArrowheads="1"/>
          </p:cNvSpPr>
          <p:nvPr/>
        </p:nvSpPr>
        <p:spPr bwMode="auto">
          <a:xfrm>
            <a:off x="2667000" y="4632325"/>
            <a:ext cx="5486400" cy="19812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US" b="1" dirty="0">
                <a:latin typeface="Segoe UI" panose="020B0502040204020203" pitchFamily="34" charset="0"/>
                <a:cs typeface="Segoe UI" panose="020B0502040204020203" pitchFamily="34" charset="0"/>
              </a:rPr>
              <a:t>Data Structures and Algorithms (DSA)</a:t>
            </a:r>
          </a:p>
          <a:p>
            <a:pPr algn="ctr">
              <a:lnSpc>
                <a:spcPct val="90000"/>
              </a:lnSpc>
              <a:spcBef>
                <a:spcPct val="20000"/>
              </a:spcBef>
              <a:buClr>
                <a:schemeClr val="tx2"/>
              </a:buClr>
              <a:buSzPct val="140000"/>
              <a:buFont typeface="Wingdings" pitchFamily="2" charset="2"/>
              <a:buNone/>
              <a:defRPr/>
            </a:pPr>
            <a:r>
              <a:rPr kumimoji="1" lang="en-US" b="1" dirty="0">
                <a:latin typeface="Segoe UI" panose="020B0502040204020203" pitchFamily="34" charset="0"/>
                <a:cs typeface="Segoe UI" panose="020B0502040204020203" pitchFamily="34" charset="0"/>
              </a:rPr>
              <a:t>Prescribed Module/Elective</a:t>
            </a:r>
          </a:p>
          <a:p>
            <a:pPr algn="ctr">
              <a:lnSpc>
                <a:spcPct val="90000"/>
              </a:lnSpc>
              <a:spcBef>
                <a:spcPct val="20000"/>
              </a:spcBef>
              <a:buClr>
                <a:schemeClr val="tx2"/>
              </a:buClr>
              <a:buSzPct val="140000"/>
              <a:buFont typeface="Wingdings" pitchFamily="2" charset="2"/>
              <a:buNone/>
              <a:defRPr/>
            </a:pPr>
            <a:r>
              <a:rPr kumimoji="1" lang="en-GB" dirty="0">
                <a:latin typeface="Segoe UI" panose="020B0502040204020203" pitchFamily="34" charset="0"/>
                <a:cs typeface="Segoe UI" panose="020B0502040204020203" pitchFamily="34" charset="0"/>
              </a:rPr>
              <a:t>Diploma in CSF, IT</a:t>
            </a:r>
          </a:p>
          <a:p>
            <a:pPr algn="ctr">
              <a:lnSpc>
                <a:spcPct val="90000"/>
              </a:lnSpc>
              <a:spcBef>
                <a:spcPct val="20000"/>
              </a:spcBef>
              <a:buClr>
                <a:schemeClr val="tx2"/>
              </a:buClr>
              <a:buSzPct val="140000"/>
              <a:buFont typeface="Wingdings" pitchFamily="2" charset="2"/>
              <a:buNone/>
              <a:defRPr/>
            </a:pPr>
            <a:r>
              <a:rPr kumimoji="1" lang="en-GB" dirty="0">
                <a:latin typeface="Segoe UI" panose="020B0502040204020203" pitchFamily="34" charset="0"/>
                <a:cs typeface="Segoe UI" panose="020B0502040204020203" pitchFamily="34" charset="0"/>
              </a:rPr>
              <a:t>Year 2/3 (2020/21), Semester 4/6</a:t>
            </a:r>
            <a:endParaRPr kumimoji="1" lang="en-GB" sz="4000" dirty="0">
              <a:effectLst>
                <a:outerShdw blurRad="38100" dist="38100" dir="2700000" algn="tl">
                  <a:srgbClr val="C0C0C0"/>
                </a:outerShdw>
              </a:effectLst>
              <a:latin typeface="Segoe UI" panose="020B0502040204020203" pitchFamily="34" charset="0"/>
              <a:cs typeface="Segoe UI" panose="020B0502040204020203" pitchFamily="34" charset="0"/>
            </a:endParaRPr>
          </a:p>
        </p:txBody>
      </p:sp>
      <p:sp>
        <p:nvSpPr>
          <p:cNvPr id="3080"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pic>
        <p:nvPicPr>
          <p:cNvPr id="3081" name="Picture 16" descr="School of I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0"/>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42" name="Rectangle 18"/>
          <p:cNvSpPr>
            <a:spLocks noChangeArrowheads="1"/>
          </p:cNvSpPr>
          <p:nvPr/>
        </p:nvSpPr>
        <p:spPr bwMode="auto">
          <a:xfrm>
            <a:off x="2667000" y="1752600"/>
            <a:ext cx="5638800" cy="685801"/>
          </a:xfrm>
          <a:prstGeom prst="rect">
            <a:avLst/>
          </a:prstGeom>
          <a:noFill/>
          <a:ln w="9525">
            <a:noFill/>
            <a:miter lim="800000"/>
            <a:headEnd/>
            <a:tailEnd/>
          </a:ln>
        </p:spPr>
        <p:txBody>
          <a:bodyPr/>
          <a:lstStyle/>
          <a:p>
            <a:pPr algn="ctr">
              <a:lnSpc>
                <a:spcPct val="130000"/>
              </a:lnSpc>
              <a:spcBef>
                <a:spcPct val="20000"/>
              </a:spcBef>
              <a:buClr>
                <a:schemeClr val="tx2"/>
              </a:buClr>
              <a:buSzPct val="140000"/>
              <a:buFont typeface="Wingdings" pitchFamily="2" charset="2"/>
              <a:buNone/>
              <a:defRPr/>
            </a:pPr>
            <a:r>
              <a:rPr kumimoji="1" lang="en-GB" sz="3600" b="1" dirty="0">
                <a:solidFill>
                  <a:srgbClr val="0033CC"/>
                </a:solidFill>
                <a:effectLst>
                  <a:outerShdw blurRad="38100" dist="38100" dir="2700000" algn="tl">
                    <a:srgbClr val="C0C0C0"/>
                  </a:outerShdw>
                </a:effectLst>
                <a:latin typeface="Segoe UI" panose="020B0502040204020203" pitchFamily="34" charset="0"/>
                <a:cs typeface="Segoe UI" panose="020B0502040204020203" pitchFamily="34" charset="0"/>
              </a:rPr>
              <a:t>Stacks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zh-CN" b="0">
                <a:ea typeface="宋体" panose="02010600030101010101" pitchFamily="2" charset="-122"/>
              </a:rPr>
              <a:t>Array-based Implementation of Stack ADT</a:t>
            </a:r>
            <a:endParaRPr lang="en-US" altLang="zh-CN" b="0" i="1">
              <a:ea typeface="宋体" panose="02010600030101010101" pitchFamily="2" charset="-122"/>
            </a:endParaRPr>
          </a:p>
        </p:txBody>
      </p:sp>
      <p:sp>
        <p:nvSpPr>
          <p:cNvPr id="8" name="Rectangle 3"/>
          <p:cNvSpPr txBox="1">
            <a:spLocks noChangeArrowheads="1"/>
          </p:cNvSpPr>
          <p:nvPr/>
        </p:nvSpPr>
        <p:spPr bwMode="auto">
          <a:xfrm>
            <a:off x="609600" y="990600"/>
            <a:ext cx="5181600" cy="4876800"/>
          </a:xfrm>
          <a:prstGeom prst="rect">
            <a:avLst/>
          </a:prstGeom>
          <a:noFill/>
          <a:ln w="9525">
            <a:noFill/>
            <a:miter lim="800000"/>
            <a:headEnd/>
            <a:tailEnd/>
          </a:ln>
        </p:spPr>
        <p:txBody>
          <a:bodyPr/>
          <a:lstStyle>
            <a:lvl1pPr marL="342900" indent="-342900"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lnSpc>
                <a:spcPct val="90000"/>
              </a:lnSpc>
              <a:spcBef>
                <a:spcPct val="20000"/>
              </a:spcBef>
              <a:buSzPct val="100000"/>
              <a:buFont typeface="Wingdings" panose="05000000000000000000" pitchFamily="2" charset="2"/>
              <a:buNone/>
            </a:pPr>
            <a:r>
              <a:rPr kumimoji="1" lang="en-US" u="sng">
                <a:latin typeface="Arial" panose="020B0604020202020204" pitchFamily="34" charset="0"/>
                <a:cs typeface="Arial" panose="020B0604020202020204" pitchFamily="34" charset="0"/>
              </a:rPr>
              <a:t>Note</a:t>
            </a:r>
          </a:p>
          <a:p>
            <a:pPr eaLnBrk="1" hangingPunct="1">
              <a:lnSpc>
                <a:spcPct val="90000"/>
              </a:lnSpc>
              <a:spcBef>
                <a:spcPct val="20000"/>
              </a:spcBef>
              <a:buSzPct val="100000"/>
              <a:buFont typeface="Arial" panose="020B0604020202020204" pitchFamily="34" charset="0"/>
              <a:buChar char="•"/>
            </a:pPr>
            <a:r>
              <a:rPr kumimoji="1" lang="en-US" b="1" i="1" u="sng">
                <a:solidFill>
                  <a:srgbClr val="FF0000"/>
                </a:solidFill>
                <a:latin typeface="Arial" panose="020B0604020202020204" pitchFamily="34" charset="0"/>
                <a:cs typeface="Arial" panose="020B0604020202020204" pitchFamily="34" charset="0"/>
              </a:rPr>
              <a:t>Top</a:t>
            </a:r>
            <a:r>
              <a:rPr kumimoji="1" lang="en-US" i="1">
                <a:latin typeface="Arial" panose="020B0604020202020204" pitchFamily="34" charset="0"/>
                <a:cs typeface="Arial" panose="020B0604020202020204" pitchFamily="34" charset="0"/>
              </a:rPr>
              <a:t> of stack corresponds to the</a:t>
            </a:r>
            <a:r>
              <a:rPr kumimoji="1" lang="en-US" i="1" u="sng">
                <a:latin typeface="Arial" panose="020B0604020202020204" pitchFamily="34" charset="0"/>
                <a:cs typeface="Arial" panose="020B0604020202020204" pitchFamily="34" charset="0"/>
              </a:rPr>
              <a:t> last occupied entry </a:t>
            </a:r>
            <a:r>
              <a:rPr kumimoji="1" lang="en-US" i="1">
                <a:latin typeface="Arial" panose="020B0604020202020204" pitchFamily="34" charset="0"/>
                <a:cs typeface="Arial" panose="020B0604020202020204" pitchFamily="34" charset="0"/>
              </a:rPr>
              <a:t>in array </a:t>
            </a:r>
          </a:p>
          <a:p>
            <a:pPr eaLnBrk="1" hangingPunct="1">
              <a:lnSpc>
                <a:spcPct val="90000"/>
              </a:lnSpc>
              <a:spcBef>
                <a:spcPct val="20000"/>
              </a:spcBef>
              <a:buSzPct val="100000"/>
              <a:buFont typeface="Arial" panose="020B0604020202020204" pitchFamily="34" charset="0"/>
              <a:buChar char="•"/>
            </a:pPr>
            <a:r>
              <a:rPr kumimoji="1" lang="en-US" i="1">
                <a:latin typeface="Arial" panose="020B0604020202020204" pitchFamily="34" charset="0"/>
                <a:cs typeface="Arial" panose="020B0604020202020204" pitchFamily="34" charset="0"/>
              </a:rPr>
              <a:t>pushing &amp; popping data can only be done at </a:t>
            </a:r>
            <a:r>
              <a:rPr kumimoji="1" lang="en-US" b="1" i="1" u="sng">
                <a:solidFill>
                  <a:srgbClr val="FF0000"/>
                </a:solidFill>
                <a:latin typeface="Arial" panose="020B0604020202020204" pitchFamily="34" charset="0"/>
                <a:cs typeface="Arial" panose="020B0604020202020204" pitchFamily="34" charset="0"/>
              </a:rPr>
              <a:t>top</a:t>
            </a:r>
          </a:p>
          <a:p>
            <a:pPr eaLnBrk="1" hangingPunct="1">
              <a:lnSpc>
                <a:spcPct val="90000"/>
              </a:lnSpc>
              <a:spcBef>
                <a:spcPct val="20000"/>
              </a:spcBef>
              <a:buSzPct val="100000"/>
              <a:buFont typeface="Arial" panose="020B0604020202020204" pitchFamily="34" charset="0"/>
              <a:buChar char="•"/>
            </a:pPr>
            <a:r>
              <a:rPr kumimoji="1" lang="en-US" i="1">
                <a:latin typeface="Arial" panose="020B0604020202020204" pitchFamily="34" charset="0"/>
                <a:cs typeface="Arial" panose="020B0604020202020204" pitchFamily="34" charset="0"/>
              </a:rPr>
              <a:t>pushing &amp; popping data is fast (access top via index : </a:t>
            </a:r>
            <a:r>
              <a:rPr kumimoji="1" lang="en-US" b="1" i="1">
                <a:solidFill>
                  <a:srgbClr val="FF0000"/>
                </a:solidFill>
                <a:latin typeface="Arial" panose="020B0604020202020204" pitchFamily="34" charset="0"/>
                <a:cs typeface="Arial" panose="020B0604020202020204" pitchFamily="34" charset="0"/>
              </a:rPr>
              <a:t>O(1)</a:t>
            </a:r>
            <a:r>
              <a:rPr kumimoji="1" lang="en-US" i="1">
                <a:latin typeface="Arial" panose="020B0604020202020204" pitchFamily="34" charset="0"/>
                <a:cs typeface="Arial" panose="020B0604020202020204" pitchFamily="34" charset="0"/>
              </a:rPr>
              <a:t> ) </a:t>
            </a:r>
          </a:p>
          <a:p>
            <a:pPr eaLnBrk="1" hangingPunct="1">
              <a:lnSpc>
                <a:spcPct val="90000"/>
              </a:lnSpc>
              <a:spcBef>
                <a:spcPct val="20000"/>
              </a:spcBef>
              <a:buSzPct val="100000"/>
              <a:buFont typeface="Arial" panose="020B0604020202020204" pitchFamily="34" charset="0"/>
              <a:buChar char="•"/>
            </a:pPr>
            <a:r>
              <a:rPr kumimoji="1" lang="en-US" i="1">
                <a:latin typeface="Arial" panose="020B0604020202020204" pitchFamily="34" charset="0"/>
                <a:cs typeface="Arial" panose="020B0604020202020204" pitchFamily="34" charset="0"/>
              </a:rPr>
              <a:t>number of items can be stored is limited</a:t>
            </a:r>
          </a:p>
          <a:p>
            <a:pPr eaLnBrk="1" hangingPunct="1">
              <a:lnSpc>
                <a:spcPct val="90000"/>
              </a:lnSpc>
              <a:spcBef>
                <a:spcPct val="20000"/>
              </a:spcBef>
              <a:buSzPct val="100000"/>
              <a:buFont typeface="Arial" panose="020B0604020202020204" pitchFamily="34" charset="0"/>
              <a:buChar char="•"/>
            </a:pPr>
            <a:r>
              <a:rPr kumimoji="1" lang="en-US" i="1">
                <a:latin typeface="Arial" panose="020B0604020202020204" pitchFamily="34" charset="0"/>
                <a:cs typeface="Arial" panose="020B0604020202020204" pitchFamily="34" charset="0"/>
              </a:rPr>
              <a:t>may waste storage (array may not be fully utilized)</a:t>
            </a:r>
          </a:p>
          <a:p>
            <a:pPr eaLnBrk="1" hangingPunct="1">
              <a:lnSpc>
                <a:spcPct val="90000"/>
              </a:lnSpc>
              <a:spcBef>
                <a:spcPct val="20000"/>
              </a:spcBef>
              <a:buClr>
                <a:srgbClr val="0000FF"/>
              </a:buClr>
              <a:buSzPct val="100000"/>
              <a:buFont typeface="Wingdings" panose="05000000000000000000" pitchFamily="2" charset="2"/>
              <a:buNone/>
            </a:pPr>
            <a:endParaRPr kumimoji="1" lang="en-US">
              <a:solidFill>
                <a:srgbClr val="0000FF"/>
              </a:solidFill>
              <a:latin typeface="Arial" panose="020B0604020202020204" pitchFamily="34" charset="0"/>
              <a:cs typeface="Arial" panose="020B0604020202020204" pitchFamily="34" charset="0"/>
            </a:endParaRPr>
          </a:p>
          <a:p>
            <a:pPr eaLnBrk="1" hangingPunct="1">
              <a:lnSpc>
                <a:spcPct val="90000"/>
              </a:lnSpc>
              <a:spcBef>
                <a:spcPct val="20000"/>
              </a:spcBef>
              <a:buClr>
                <a:srgbClr val="0000FF"/>
              </a:buClr>
              <a:buSzPct val="100000"/>
              <a:buFont typeface="Wingdings" panose="05000000000000000000" pitchFamily="2" charset="2"/>
              <a:buNone/>
            </a:pPr>
            <a:endParaRPr kumimoji="1" lang="en-US">
              <a:solidFill>
                <a:srgbClr val="0000FF"/>
              </a:solidFill>
              <a:latin typeface="Arial" panose="020B0604020202020204" pitchFamily="34" charset="0"/>
              <a:cs typeface="Arial" panose="020B0604020202020204" pitchFamily="34" charset="0"/>
            </a:endParaRPr>
          </a:p>
          <a:p>
            <a:pPr eaLnBrk="1" hangingPunct="1">
              <a:lnSpc>
                <a:spcPct val="90000"/>
              </a:lnSpc>
              <a:spcBef>
                <a:spcPct val="20000"/>
              </a:spcBef>
              <a:buClr>
                <a:srgbClr val="0000FF"/>
              </a:buClr>
              <a:buSzPct val="100000"/>
              <a:buFont typeface="Wingdings" panose="05000000000000000000" pitchFamily="2" charset="2"/>
              <a:buNone/>
            </a:pPr>
            <a:endParaRPr kumimoji="1" lang="en-US">
              <a:solidFill>
                <a:srgbClr val="0000FF"/>
              </a:solidFill>
              <a:latin typeface="Arial" panose="020B0604020202020204" pitchFamily="34" charset="0"/>
              <a:cs typeface="Arial" panose="020B0604020202020204" pitchFamily="34" charset="0"/>
            </a:endParaRPr>
          </a:p>
          <a:p>
            <a:pPr eaLnBrk="1" hangingPunct="1">
              <a:lnSpc>
                <a:spcPct val="90000"/>
              </a:lnSpc>
              <a:spcBef>
                <a:spcPct val="20000"/>
              </a:spcBef>
              <a:buClr>
                <a:srgbClr val="0000FF"/>
              </a:buClr>
              <a:buSzPct val="100000"/>
              <a:buFont typeface="Wingdings" panose="05000000000000000000" pitchFamily="2" charset="2"/>
              <a:buNone/>
            </a:pPr>
            <a:endParaRPr kumimoji="1" lang="en-US">
              <a:solidFill>
                <a:srgbClr val="0000FF"/>
              </a:solidFill>
              <a:latin typeface="Arial" panose="020B0604020202020204" pitchFamily="34" charset="0"/>
              <a:cs typeface="Arial" panose="020B0604020202020204" pitchFamily="34" charset="0"/>
            </a:endParaRPr>
          </a:p>
          <a:p>
            <a:pPr>
              <a:spcBef>
                <a:spcPct val="20000"/>
              </a:spcBef>
              <a:buClr>
                <a:srgbClr val="0000FF"/>
              </a:buClr>
              <a:buSzPct val="100000"/>
              <a:buFont typeface="Wingdings" panose="05000000000000000000" pitchFamily="2" charset="2"/>
              <a:buNone/>
            </a:pPr>
            <a:endParaRPr kumimoji="1" lang="en-US">
              <a:solidFill>
                <a:srgbClr val="00B0F0"/>
              </a:solidFill>
              <a:latin typeface="Arial" panose="020B0604020202020204" pitchFamily="34" charset="0"/>
              <a:cs typeface="Arial" panose="020B0604020202020204" pitchFamily="34" charset="0"/>
            </a:endParaRPr>
          </a:p>
          <a:p>
            <a:pPr>
              <a:spcBef>
                <a:spcPct val="20000"/>
              </a:spcBef>
              <a:buClr>
                <a:schemeClr val="tx2"/>
              </a:buClr>
              <a:buSzPct val="140000"/>
              <a:buFont typeface="Wingdings" panose="05000000000000000000" pitchFamily="2" charset="2"/>
              <a:buNone/>
            </a:pPr>
            <a:endParaRPr kumimoji="1" lang="en-US" altLang="zh-CN">
              <a:latin typeface="Arial" panose="020B0604020202020204" pitchFamily="34" charset="0"/>
              <a:ea typeface="宋体" panose="02010600030101010101" pitchFamily="2" charset="-122"/>
            </a:endParaRPr>
          </a:p>
        </p:txBody>
      </p:sp>
      <p:sp>
        <p:nvSpPr>
          <p:cNvPr id="25605" name="TextBox 12"/>
          <p:cNvSpPr txBox="1">
            <a:spLocks noChangeArrowheads="1"/>
          </p:cNvSpPr>
          <p:nvPr/>
        </p:nvSpPr>
        <p:spPr bwMode="auto">
          <a:xfrm>
            <a:off x="6088380" y="1884340"/>
            <a:ext cx="1219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sz="1600" b="1" i="1" dirty="0">
                <a:solidFill>
                  <a:srgbClr val="FF0000"/>
                </a:solidFill>
              </a:rPr>
              <a:t>top = ?</a:t>
            </a:r>
            <a:endParaRPr lang="en-SG" sz="1600" b="1" i="1" dirty="0">
              <a:solidFill>
                <a:srgbClr val="FF0000"/>
              </a:solidFill>
            </a:endParaRPr>
          </a:p>
        </p:txBody>
      </p:sp>
      <p:sp>
        <p:nvSpPr>
          <p:cNvPr id="25606" name="Rectangle 15"/>
          <p:cNvSpPr>
            <a:spLocks noChangeArrowheads="1"/>
          </p:cNvSpPr>
          <p:nvPr/>
        </p:nvSpPr>
        <p:spPr bwMode="auto">
          <a:xfrm>
            <a:off x="6934200" y="1752600"/>
            <a:ext cx="685800" cy="228600"/>
          </a:xfrm>
          <a:prstGeom prst="rect">
            <a:avLst/>
          </a:prstGeom>
          <a:solidFill>
            <a:schemeClr val="bg1"/>
          </a:solidFill>
          <a:ln w="12700" algn="ctr">
            <a:solidFill>
              <a:schemeClr val="bg1"/>
            </a:solidFill>
            <a:round/>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sp>
        <p:nvSpPr>
          <p:cNvPr id="25607" name="Rectangle 16"/>
          <p:cNvSpPr>
            <a:spLocks noChangeArrowheads="1"/>
          </p:cNvSpPr>
          <p:nvPr/>
        </p:nvSpPr>
        <p:spPr bwMode="auto">
          <a:xfrm>
            <a:off x="7010400" y="2286000"/>
            <a:ext cx="685800" cy="228600"/>
          </a:xfrm>
          <a:prstGeom prst="rect">
            <a:avLst/>
          </a:prstGeom>
          <a:solidFill>
            <a:schemeClr val="bg1"/>
          </a:solidFill>
          <a:ln w="12700" algn="ctr">
            <a:solidFill>
              <a:schemeClr val="bg1"/>
            </a:solidFill>
            <a:round/>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cxnSp>
        <p:nvCxnSpPr>
          <p:cNvPr id="25608" name="Straight Connector 22"/>
          <p:cNvCxnSpPr>
            <a:cxnSpLocks noChangeShapeType="1"/>
          </p:cNvCxnSpPr>
          <p:nvPr/>
        </p:nvCxnSpPr>
        <p:spPr bwMode="auto">
          <a:xfrm>
            <a:off x="7924800" y="2895600"/>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nvGrpSpPr>
          <p:cNvPr id="25609" name="Group 44"/>
          <p:cNvGrpSpPr>
            <a:grpSpLocks/>
          </p:cNvGrpSpPr>
          <p:nvPr/>
        </p:nvGrpSpPr>
        <p:grpSpPr bwMode="auto">
          <a:xfrm>
            <a:off x="6019800" y="990600"/>
            <a:ext cx="2667000" cy="5138738"/>
            <a:chOff x="6477000" y="1143000"/>
            <a:chExt cx="2438400" cy="5139154"/>
          </a:xfrm>
        </p:grpSpPr>
        <p:sp>
          <p:nvSpPr>
            <p:cNvPr id="25610" name="TextBox 10"/>
            <p:cNvSpPr txBox="1">
              <a:spLocks noChangeArrowheads="1"/>
            </p:cNvSpPr>
            <p:nvPr/>
          </p:nvSpPr>
          <p:spPr bwMode="auto">
            <a:xfrm>
              <a:off x="6477000" y="5943600"/>
              <a:ext cx="2057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sz="1600">
                  <a:solidFill>
                    <a:srgbClr val="008000"/>
                  </a:solidFill>
                </a:rPr>
                <a:t>Array indices</a:t>
              </a:r>
              <a:endParaRPr lang="en-SG" sz="1600">
                <a:solidFill>
                  <a:srgbClr val="008000"/>
                </a:solidFill>
              </a:endParaRPr>
            </a:p>
          </p:txBody>
        </p:sp>
        <p:cxnSp>
          <p:nvCxnSpPr>
            <p:cNvPr id="25611" name="Straight Connector 20"/>
            <p:cNvCxnSpPr>
              <a:cxnSpLocks noChangeShapeType="1"/>
            </p:cNvCxnSpPr>
            <p:nvPr/>
          </p:nvCxnSpPr>
          <p:spPr bwMode="auto">
            <a:xfrm>
              <a:off x="8153400" y="1827212"/>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5612" name="Straight Connector 21"/>
            <p:cNvCxnSpPr>
              <a:cxnSpLocks noChangeShapeType="1"/>
            </p:cNvCxnSpPr>
            <p:nvPr/>
          </p:nvCxnSpPr>
          <p:spPr bwMode="auto">
            <a:xfrm>
              <a:off x="8153400" y="2436812"/>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5613" name="Straight Connector 23"/>
            <p:cNvCxnSpPr>
              <a:cxnSpLocks noChangeShapeType="1"/>
            </p:cNvCxnSpPr>
            <p:nvPr/>
          </p:nvCxnSpPr>
          <p:spPr bwMode="auto">
            <a:xfrm>
              <a:off x="8153400" y="3656012"/>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5614" name="Straight Connector 24"/>
            <p:cNvCxnSpPr>
              <a:cxnSpLocks noChangeShapeType="1"/>
            </p:cNvCxnSpPr>
            <p:nvPr/>
          </p:nvCxnSpPr>
          <p:spPr bwMode="auto">
            <a:xfrm>
              <a:off x="8153400" y="4267200"/>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5615" name="Straight Connector 25"/>
            <p:cNvCxnSpPr>
              <a:cxnSpLocks noChangeShapeType="1"/>
            </p:cNvCxnSpPr>
            <p:nvPr/>
          </p:nvCxnSpPr>
          <p:spPr bwMode="auto">
            <a:xfrm>
              <a:off x="8153400" y="4875212"/>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5616" name="Straight Connector 26"/>
            <p:cNvCxnSpPr>
              <a:cxnSpLocks noChangeShapeType="1"/>
            </p:cNvCxnSpPr>
            <p:nvPr/>
          </p:nvCxnSpPr>
          <p:spPr bwMode="auto">
            <a:xfrm>
              <a:off x="8153400" y="5486400"/>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5617" name="TextBox 27"/>
            <p:cNvSpPr txBox="1">
              <a:spLocks noChangeArrowheads="1"/>
            </p:cNvSpPr>
            <p:nvPr/>
          </p:nvSpPr>
          <p:spPr bwMode="auto">
            <a:xfrm>
              <a:off x="8001000" y="5638800"/>
              <a:ext cx="914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item1</a:t>
              </a:r>
            </a:p>
          </p:txBody>
        </p:sp>
        <p:sp>
          <p:nvSpPr>
            <p:cNvPr id="25618" name="TextBox 28"/>
            <p:cNvSpPr txBox="1">
              <a:spLocks noChangeArrowheads="1"/>
            </p:cNvSpPr>
            <p:nvPr/>
          </p:nvSpPr>
          <p:spPr bwMode="auto">
            <a:xfrm>
              <a:off x="8001000" y="5105400"/>
              <a:ext cx="914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item2</a:t>
              </a:r>
            </a:p>
          </p:txBody>
        </p:sp>
        <p:sp>
          <p:nvSpPr>
            <p:cNvPr id="25619" name="TextBox 29"/>
            <p:cNvSpPr txBox="1">
              <a:spLocks noChangeArrowheads="1"/>
            </p:cNvSpPr>
            <p:nvPr/>
          </p:nvSpPr>
          <p:spPr bwMode="auto">
            <a:xfrm>
              <a:off x="8001000" y="4462790"/>
              <a:ext cx="914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item3</a:t>
              </a:r>
            </a:p>
          </p:txBody>
        </p:sp>
        <p:sp>
          <p:nvSpPr>
            <p:cNvPr id="25620" name="TextBox 30"/>
            <p:cNvSpPr txBox="1">
              <a:spLocks noChangeArrowheads="1"/>
            </p:cNvSpPr>
            <p:nvPr/>
          </p:nvSpPr>
          <p:spPr bwMode="auto">
            <a:xfrm>
              <a:off x="8001000" y="3886200"/>
              <a:ext cx="914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item4</a:t>
              </a:r>
            </a:p>
          </p:txBody>
        </p:sp>
        <p:sp>
          <p:nvSpPr>
            <p:cNvPr id="25621" name="TextBox 31"/>
            <p:cNvSpPr txBox="1">
              <a:spLocks noChangeArrowheads="1"/>
            </p:cNvSpPr>
            <p:nvPr/>
          </p:nvSpPr>
          <p:spPr bwMode="auto">
            <a:xfrm rot="5400000">
              <a:off x="8055605" y="3298195"/>
              <a:ext cx="914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a:t>
              </a:r>
            </a:p>
          </p:txBody>
        </p:sp>
        <p:sp>
          <p:nvSpPr>
            <p:cNvPr id="25622" name="TextBox 32"/>
            <p:cNvSpPr txBox="1">
              <a:spLocks noChangeArrowheads="1"/>
            </p:cNvSpPr>
            <p:nvPr/>
          </p:nvSpPr>
          <p:spPr bwMode="auto">
            <a:xfrm>
              <a:off x="8001000" y="2633990"/>
              <a:ext cx="914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itemk</a:t>
              </a:r>
            </a:p>
          </p:txBody>
        </p:sp>
        <p:sp>
          <p:nvSpPr>
            <p:cNvPr id="25623" name="TextBox 33"/>
            <p:cNvSpPr txBox="1">
              <a:spLocks noChangeArrowheads="1"/>
            </p:cNvSpPr>
            <p:nvPr/>
          </p:nvSpPr>
          <p:spPr bwMode="auto">
            <a:xfrm rot="5400000">
              <a:off x="7979405" y="2078995"/>
              <a:ext cx="914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a:t>
              </a:r>
            </a:p>
          </p:txBody>
        </p:sp>
        <p:sp>
          <p:nvSpPr>
            <p:cNvPr id="25624" name="TextBox 36"/>
            <p:cNvSpPr txBox="1">
              <a:spLocks noChangeArrowheads="1"/>
            </p:cNvSpPr>
            <p:nvPr/>
          </p:nvSpPr>
          <p:spPr bwMode="auto">
            <a:xfrm>
              <a:off x="7391400" y="5638800"/>
              <a:ext cx="914400"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200" b="1">
                  <a:solidFill>
                    <a:srgbClr val="008000"/>
                  </a:solidFill>
                </a:rPr>
                <a:t>0</a:t>
              </a:r>
            </a:p>
          </p:txBody>
        </p:sp>
        <p:sp>
          <p:nvSpPr>
            <p:cNvPr id="25625" name="TextBox 37"/>
            <p:cNvSpPr txBox="1">
              <a:spLocks noChangeArrowheads="1"/>
            </p:cNvSpPr>
            <p:nvPr/>
          </p:nvSpPr>
          <p:spPr bwMode="auto">
            <a:xfrm>
              <a:off x="7391400" y="5029200"/>
              <a:ext cx="914400"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200" b="1">
                  <a:solidFill>
                    <a:srgbClr val="008000"/>
                  </a:solidFill>
                </a:rPr>
                <a:t>1</a:t>
              </a:r>
            </a:p>
          </p:txBody>
        </p:sp>
        <p:sp>
          <p:nvSpPr>
            <p:cNvPr id="25626" name="TextBox 38"/>
            <p:cNvSpPr txBox="1">
              <a:spLocks noChangeArrowheads="1"/>
            </p:cNvSpPr>
            <p:nvPr/>
          </p:nvSpPr>
          <p:spPr bwMode="auto">
            <a:xfrm>
              <a:off x="7391400" y="4419600"/>
              <a:ext cx="914400"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200" b="1">
                  <a:solidFill>
                    <a:srgbClr val="008000"/>
                  </a:solidFill>
                </a:rPr>
                <a:t>2</a:t>
              </a:r>
            </a:p>
          </p:txBody>
        </p:sp>
        <p:sp>
          <p:nvSpPr>
            <p:cNvPr id="25627" name="TextBox 39"/>
            <p:cNvSpPr txBox="1">
              <a:spLocks noChangeArrowheads="1"/>
            </p:cNvSpPr>
            <p:nvPr/>
          </p:nvSpPr>
          <p:spPr bwMode="auto">
            <a:xfrm>
              <a:off x="7391400" y="3810000"/>
              <a:ext cx="914400"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200" b="1">
                  <a:solidFill>
                    <a:srgbClr val="008000"/>
                  </a:solidFill>
                </a:rPr>
                <a:t>3</a:t>
              </a:r>
            </a:p>
          </p:txBody>
        </p:sp>
        <p:sp>
          <p:nvSpPr>
            <p:cNvPr id="25628" name="TextBox 40"/>
            <p:cNvSpPr txBox="1">
              <a:spLocks noChangeArrowheads="1"/>
            </p:cNvSpPr>
            <p:nvPr/>
          </p:nvSpPr>
          <p:spPr bwMode="auto">
            <a:xfrm>
              <a:off x="7315200" y="2667000"/>
              <a:ext cx="914400"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200" b="1">
                  <a:solidFill>
                    <a:srgbClr val="008000"/>
                  </a:solidFill>
                </a:rPr>
                <a:t>k - 1</a:t>
              </a:r>
            </a:p>
          </p:txBody>
        </p:sp>
        <p:sp>
          <p:nvSpPr>
            <p:cNvPr id="25629" name="TextBox 41"/>
            <p:cNvSpPr txBox="1">
              <a:spLocks noChangeArrowheads="1"/>
            </p:cNvSpPr>
            <p:nvPr/>
          </p:nvSpPr>
          <p:spPr bwMode="auto">
            <a:xfrm>
              <a:off x="6553200" y="1371600"/>
              <a:ext cx="1828800"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200" b="1">
                  <a:solidFill>
                    <a:srgbClr val="008000"/>
                  </a:solidFill>
                </a:rPr>
                <a:t>MAX_SIZE -1</a:t>
              </a:r>
            </a:p>
          </p:txBody>
        </p:sp>
        <p:sp>
          <p:nvSpPr>
            <p:cNvPr id="25630" name="Rectangle 43"/>
            <p:cNvSpPr>
              <a:spLocks noChangeArrowheads="1"/>
            </p:cNvSpPr>
            <p:nvPr/>
          </p:nvSpPr>
          <p:spPr bwMode="auto">
            <a:xfrm>
              <a:off x="8153400" y="1143000"/>
              <a:ext cx="609600" cy="4876800"/>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grpSp>
    </p:spTree>
    <p:extLst>
      <p:ext uri="{BB962C8B-B14F-4D97-AF65-F5344CB8AC3E}">
        <p14:creationId xmlns:p14="http://schemas.microsoft.com/office/powerpoint/2010/main" val="278983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152400" y="76200"/>
            <a:ext cx="8991600" cy="685800"/>
          </a:xfrm>
        </p:spPr>
        <p:txBody>
          <a:bodyPr/>
          <a:lstStyle/>
          <a:p>
            <a:r>
              <a:rPr lang="en-US" altLang="zh-CN" sz="2400" b="0" dirty="0">
                <a:latin typeface="Arial" panose="020B0604020202020204" pitchFamily="34" charset="0"/>
                <a:ea typeface="宋体" panose="02010600030101010101" pitchFamily="2" charset="-122"/>
                <a:cs typeface="Arial" panose="020B0604020202020204" pitchFamily="34" charset="0"/>
              </a:rPr>
              <a:t>Implementing the operations (</a:t>
            </a:r>
            <a:r>
              <a:rPr lang="en-US" altLang="zh-CN" sz="2400" b="0" dirty="0">
                <a:solidFill>
                  <a:srgbClr val="FF0000"/>
                </a:solidFill>
                <a:latin typeface="Arial" panose="020B0604020202020204" pitchFamily="34" charset="0"/>
                <a:ea typeface="宋体" panose="02010600030101010101" pitchFamily="2" charset="-122"/>
                <a:cs typeface="Arial" panose="020B0604020202020204" pitchFamily="34" charset="0"/>
              </a:rPr>
              <a:t>Array-based</a:t>
            </a:r>
            <a:r>
              <a:rPr lang="en-US" altLang="zh-CN" sz="2400" b="0" dirty="0">
                <a:latin typeface="Arial" panose="020B0604020202020204" pitchFamily="34" charset="0"/>
                <a:ea typeface="宋体" panose="02010600030101010101" pitchFamily="2" charset="-122"/>
                <a:cs typeface="Arial" panose="020B0604020202020204" pitchFamily="34" charset="0"/>
              </a:rPr>
              <a:t>)- </a:t>
            </a:r>
            <a:r>
              <a:rPr lang="en-US" altLang="zh-CN" sz="2400" b="0" dirty="0">
                <a:latin typeface="Courier New" panose="02070309020205020404" pitchFamily="49" charset="0"/>
                <a:ea typeface="宋体" panose="02010600030101010101" pitchFamily="2" charset="-122"/>
                <a:cs typeface="Courier New" panose="02070309020205020404" pitchFamily="49" charset="0"/>
              </a:rPr>
              <a:t>stack.cpp</a:t>
            </a:r>
            <a:endParaRPr lang="en-US" altLang="zh-CN" sz="2400" b="0" i="1" dirty="0">
              <a:ea typeface="宋体" panose="02010600030101010101" pitchFamily="2" charset="-122"/>
            </a:endParaRPr>
          </a:p>
        </p:txBody>
      </p:sp>
      <p:pic>
        <p:nvPicPr>
          <p:cNvPr id="5" name="Picture 4">
            <a:extLst>
              <a:ext uri="{FF2B5EF4-FFF2-40B4-BE49-F238E27FC236}">
                <a16:creationId xmlns:a16="http://schemas.microsoft.com/office/drawing/2014/main" id="{53A200AC-3202-4E57-91C9-88EF0E29883F}"/>
              </a:ext>
            </a:extLst>
          </p:cNvPr>
          <p:cNvPicPr>
            <a:picLocks noChangeAspect="1"/>
          </p:cNvPicPr>
          <p:nvPr/>
        </p:nvPicPr>
        <p:blipFill>
          <a:blip r:embed="rId3"/>
          <a:stretch>
            <a:fillRect/>
          </a:stretch>
        </p:blipFill>
        <p:spPr>
          <a:xfrm>
            <a:off x="457200" y="817245"/>
            <a:ext cx="4029075" cy="5374004"/>
          </a:xfrm>
          <a:prstGeom prst="rect">
            <a:avLst/>
          </a:prstGeom>
        </p:spPr>
      </p:pic>
      <p:pic>
        <p:nvPicPr>
          <p:cNvPr id="7" name="Picture 6">
            <a:extLst>
              <a:ext uri="{FF2B5EF4-FFF2-40B4-BE49-F238E27FC236}">
                <a16:creationId xmlns:a16="http://schemas.microsoft.com/office/drawing/2014/main" id="{BABA33CA-ABE6-4A76-9146-C610523BD280}"/>
              </a:ext>
            </a:extLst>
          </p:cNvPr>
          <p:cNvPicPr>
            <a:picLocks noChangeAspect="1"/>
          </p:cNvPicPr>
          <p:nvPr/>
        </p:nvPicPr>
        <p:blipFill>
          <a:blip r:embed="rId4"/>
          <a:stretch>
            <a:fillRect/>
          </a:stretch>
        </p:blipFill>
        <p:spPr>
          <a:xfrm>
            <a:off x="4610100" y="817245"/>
            <a:ext cx="4205308" cy="5374004"/>
          </a:xfrm>
          <a:prstGeom prst="rect">
            <a:avLst/>
          </a:prstGeom>
        </p:spPr>
      </p:pic>
      <p:sp>
        <p:nvSpPr>
          <p:cNvPr id="2" name="Rectangle 1"/>
          <p:cNvSpPr/>
          <p:nvPr/>
        </p:nvSpPr>
        <p:spPr bwMode="auto">
          <a:xfrm>
            <a:off x="533400" y="1295400"/>
            <a:ext cx="1905000" cy="304800"/>
          </a:xfrm>
          <a:prstGeom prst="rect">
            <a:avLst/>
          </a:prstGeom>
          <a:solidFill>
            <a:schemeClr val="accent3">
              <a:lumMod val="95000"/>
            </a:schemeClr>
          </a:solidFill>
          <a:ln w="12700" cap="flat" cmpd="sng" algn="ctr">
            <a:solidFill>
              <a:schemeClr val="accent3">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122292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0" y="0"/>
            <a:ext cx="9296400" cy="685800"/>
          </a:xfrm>
        </p:spPr>
        <p:txBody>
          <a:bodyPr/>
          <a:lstStyle/>
          <a:p>
            <a:r>
              <a:rPr lang="en-US" altLang="zh-CN" sz="3200" dirty="0">
                <a:solidFill>
                  <a:srgbClr val="FF0000"/>
                </a:solidFill>
                <a:ea typeface="宋体" panose="02010600030101010101" pitchFamily="2" charset="-122"/>
              </a:rPr>
              <a:t>Pointer-based</a:t>
            </a:r>
            <a:r>
              <a:rPr lang="en-US" altLang="zh-CN" sz="3200" dirty="0">
                <a:ea typeface="宋体" panose="02010600030101010101" pitchFamily="2" charset="-122"/>
              </a:rPr>
              <a:t> Implementation of Stack ADT</a:t>
            </a:r>
            <a:endParaRPr lang="en-US" altLang="zh-CN" sz="3200" i="1" dirty="0">
              <a:ea typeface="宋体" panose="02010600030101010101" pitchFamily="2" charset="-122"/>
            </a:endParaRPr>
          </a:p>
        </p:txBody>
      </p:sp>
      <p:sp>
        <p:nvSpPr>
          <p:cNvPr id="31748" name="Rectangle 3"/>
          <p:cNvSpPr>
            <a:spLocks noGrp="1" noChangeArrowheads="1"/>
          </p:cNvSpPr>
          <p:nvPr>
            <p:ph type="body" idx="1"/>
          </p:nvPr>
        </p:nvSpPr>
        <p:spPr>
          <a:xfrm>
            <a:off x="304800" y="1066800"/>
            <a:ext cx="4114800" cy="1752600"/>
          </a:xfrm>
        </p:spPr>
        <p:txBody>
          <a:bodyPr/>
          <a:lstStyle/>
          <a:p>
            <a:pPr marL="90488" indent="-90488">
              <a:lnSpc>
                <a:spcPct val="90000"/>
              </a:lnSpc>
              <a:buFont typeface="Wingdings" panose="05000000000000000000" pitchFamily="2" charset="2"/>
              <a:buNone/>
            </a:pPr>
            <a:r>
              <a:rPr lang="en-US" altLang="zh-CN" sz="2400" b="0">
                <a:latin typeface="Arial" panose="020B0604020202020204" pitchFamily="34" charset="0"/>
                <a:ea typeface="Verdana" panose="020B0604030504040204" pitchFamily="34" charset="0"/>
                <a:cs typeface="Arial" panose="020B0604020202020204" pitchFamily="34" charset="0"/>
              </a:rPr>
              <a:t>Pointers can be used to</a:t>
            </a:r>
          </a:p>
          <a:p>
            <a:pPr marL="90488" indent="-90488">
              <a:lnSpc>
                <a:spcPct val="90000"/>
              </a:lnSpc>
              <a:buFont typeface="Wingdings" panose="05000000000000000000" pitchFamily="2" charset="2"/>
              <a:buNone/>
            </a:pPr>
            <a:r>
              <a:rPr lang="en-US" altLang="zh-CN" sz="2400" b="0">
                <a:latin typeface="Arial" panose="020B0604020202020204" pitchFamily="34" charset="0"/>
                <a:ea typeface="Verdana" panose="020B0604030504040204" pitchFamily="34" charset="0"/>
                <a:cs typeface="Arial" panose="020B0604020202020204" pitchFamily="34" charset="0"/>
              </a:rPr>
              <a:t>link data to form a stack, </a:t>
            </a:r>
          </a:p>
          <a:p>
            <a:pPr marL="90488" indent="-90488">
              <a:lnSpc>
                <a:spcPct val="90000"/>
              </a:lnSpc>
              <a:buFont typeface="Wingdings" panose="05000000000000000000" pitchFamily="2" charset="2"/>
              <a:buNone/>
            </a:pPr>
            <a:r>
              <a:rPr lang="en-US" altLang="zh-CN" sz="2400" b="0">
                <a:latin typeface="Arial" panose="020B0604020202020204" pitchFamily="34" charset="0"/>
                <a:ea typeface="Verdana" panose="020B0604030504040204" pitchFamily="34" charset="0"/>
                <a:cs typeface="Arial" panose="020B0604020202020204" pitchFamily="34" charset="0"/>
              </a:rPr>
              <a:t>as shown on the right.</a:t>
            </a:r>
          </a:p>
        </p:txBody>
      </p:sp>
      <p:sp>
        <p:nvSpPr>
          <p:cNvPr id="20" name="Rectangle 3"/>
          <p:cNvSpPr txBox="1">
            <a:spLocks noChangeArrowheads="1"/>
          </p:cNvSpPr>
          <p:nvPr/>
        </p:nvSpPr>
        <p:spPr bwMode="auto">
          <a:xfrm>
            <a:off x="304800" y="2362200"/>
            <a:ext cx="5334000" cy="2971800"/>
          </a:xfrm>
          <a:prstGeom prst="rect">
            <a:avLst/>
          </a:prstGeom>
          <a:noFill/>
          <a:ln w="9525">
            <a:noFill/>
            <a:miter lim="800000"/>
            <a:headEnd/>
            <a:tailEnd/>
          </a:ln>
        </p:spPr>
        <p:txBody>
          <a:bodyPr/>
          <a:lstStyle/>
          <a:p>
            <a:pPr eaLnBrk="0" hangingPunct="0">
              <a:lnSpc>
                <a:spcPct val="90000"/>
              </a:lnSpc>
              <a:spcBef>
                <a:spcPct val="20000"/>
              </a:spcBef>
              <a:buClr>
                <a:schemeClr val="tx2"/>
              </a:buClr>
              <a:buSzPct val="140000"/>
              <a:buFont typeface="Wingdings" pitchFamily="2" charset="2"/>
              <a:buNone/>
              <a:defRPr/>
            </a:pPr>
            <a:r>
              <a:rPr kumimoji="1" lang="en-US" altLang="zh-CN" kern="0" dirty="0">
                <a:latin typeface="Arial" charset="0"/>
                <a:ea typeface="宋体" charset="-122"/>
              </a:rPr>
              <a:t>Likewise, need to have a </a:t>
            </a:r>
            <a:r>
              <a:rPr kumimoji="1" lang="en-US" altLang="zh-CN" u="sng" kern="0" dirty="0">
                <a:latin typeface="Arial" charset="0"/>
                <a:ea typeface="宋体" charset="-122"/>
              </a:rPr>
              <a:t>inner structure</a:t>
            </a:r>
            <a:r>
              <a:rPr kumimoji="1" lang="en-US" altLang="zh-CN" kern="0" dirty="0">
                <a:latin typeface="Arial" charset="0"/>
                <a:ea typeface="宋体" charset="-122"/>
              </a:rPr>
              <a:t> known as a </a:t>
            </a:r>
            <a:r>
              <a:rPr kumimoji="1" lang="en-US" altLang="zh-CN" b="1" u="sng" kern="0" dirty="0">
                <a:solidFill>
                  <a:srgbClr val="0000FF"/>
                </a:solidFill>
                <a:latin typeface="Arial" charset="0"/>
                <a:ea typeface="宋体" charset="-122"/>
              </a:rPr>
              <a:t>Node</a:t>
            </a:r>
            <a:r>
              <a:rPr kumimoji="1" lang="en-US" altLang="zh-CN" kern="0" dirty="0">
                <a:latin typeface="Arial" charset="0"/>
                <a:ea typeface="宋体" charset="-122"/>
              </a:rPr>
              <a:t> that has 2 parts:</a:t>
            </a:r>
          </a:p>
          <a:p>
            <a:pPr marL="342900" indent="-342900" eaLnBrk="0" hangingPunct="0">
              <a:lnSpc>
                <a:spcPct val="90000"/>
              </a:lnSpc>
              <a:spcBef>
                <a:spcPct val="20000"/>
              </a:spcBef>
              <a:buClr>
                <a:schemeClr val="tx2"/>
              </a:buClr>
              <a:buSzPct val="140000"/>
              <a:defRPr/>
            </a:pPr>
            <a:r>
              <a:rPr kumimoji="1" lang="en-US" altLang="zh-CN" b="1" kern="0" dirty="0">
                <a:solidFill>
                  <a:srgbClr val="0000FF"/>
                </a:solidFill>
                <a:latin typeface="Arial" charset="0"/>
                <a:ea typeface="宋体" charset="-122"/>
              </a:rPr>
              <a:t>-  </a:t>
            </a:r>
            <a:r>
              <a:rPr kumimoji="1" lang="en-US" altLang="zh-CN" b="1" kern="0" dirty="0" err="1">
                <a:solidFill>
                  <a:srgbClr val="0000FF"/>
                </a:solidFill>
                <a:latin typeface="Arial" charset="0"/>
                <a:ea typeface="宋体" charset="-122"/>
              </a:rPr>
              <a:t>i</a:t>
            </a:r>
            <a:r>
              <a:rPr kumimoji="1" lang="en-US" altLang="zh-CN" b="1" kern="0" dirty="0">
                <a:solidFill>
                  <a:srgbClr val="0000FF"/>
                </a:solidFill>
                <a:latin typeface="Arial" charset="0"/>
                <a:ea typeface="宋体" charset="-122"/>
              </a:rPr>
              <a:t>tem</a:t>
            </a:r>
            <a:r>
              <a:rPr kumimoji="1" lang="en-US" altLang="zh-CN" kern="0" dirty="0">
                <a:solidFill>
                  <a:srgbClr val="0000FF"/>
                </a:solidFill>
                <a:latin typeface="Arial" charset="0"/>
                <a:ea typeface="宋体" charset="-122"/>
              </a:rPr>
              <a:t>  </a:t>
            </a:r>
            <a:r>
              <a:rPr kumimoji="1" lang="en-US" altLang="zh-CN" kern="0" dirty="0">
                <a:latin typeface="Arial" charset="0"/>
                <a:ea typeface="宋体" charset="-122"/>
              </a:rPr>
              <a:t>(</a:t>
            </a:r>
            <a:r>
              <a:rPr kumimoji="1" lang="en-US" altLang="zh-CN" kern="0" dirty="0">
                <a:latin typeface="Arial Narrow" panose="020B0606020202030204" pitchFamily="34" charset="0"/>
                <a:ea typeface="宋体" charset="-122"/>
              </a:rPr>
              <a:t>to store the data item</a:t>
            </a:r>
            <a:r>
              <a:rPr kumimoji="1" lang="en-US" altLang="zh-CN" kern="0" dirty="0">
                <a:latin typeface="Arial" charset="0"/>
                <a:ea typeface="宋体" charset="-122"/>
              </a:rPr>
              <a:t>)</a:t>
            </a:r>
          </a:p>
          <a:p>
            <a:pPr marL="342900" indent="-342900" eaLnBrk="0" hangingPunct="0">
              <a:lnSpc>
                <a:spcPct val="90000"/>
              </a:lnSpc>
              <a:spcBef>
                <a:spcPct val="20000"/>
              </a:spcBef>
              <a:buClr>
                <a:schemeClr val="tx2"/>
              </a:buClr>
              <a:buSzPct val="140000"/>
              <a:defRPr/>
            </a:pPr>
            <a:r>
              <a:rPr kumimoji="1" lang="en-US" altLang="zh-CN" b="1" kern="0" dirty="0">
                <a:solidFill>
                  <a:srgbClr val="0000FF"/>
                </a:solidFill>
                <a:latin typeface="Arial" charset="0"/>
                <a:ea typeface="宋体" charset="-122"/>
              </a:rPr>
              <a:t>-  next</a:t>
            </a:r>
            <a:r>
              <a:rPr kumimoji="1" lang="en-US" altLang="zh-CN" kern="0" dirty="0">
                <a:solidFill>
                  <a:srgbClr val="0000FF"/>
                </a:solidFill>
                <a:latin typeface="Arial" charset="0"/>
                <a:ea typeface="宋体" charset="-122"/>
              </a:rPr>
              <a:t>  </a:t>
            </a:r>
            <a:r>
              <a:rPr kumimoji="1" lang="en-US" altLang="zh-CN" kern="0" dirty="0">
                <a:latin typeface="Arial" charset="0"/>
                <a:ea typeface="宋体" charset="-122"/>
              </a:rPr>
              <a:t>(</a:t>
            </a:r>
            <a:r>
              <a:rPr kumimoji="1" lang="en-US" altLang="zh-CN" kern="0" dirty="0">
                <a:latin typeface="Arial Narrow" panose="020B0606020202030204" pitchFamily="34" charset="0"/>
                <a:ea typeface="宋体" charset="-122"/>
              </a:rPr>
              <a:t>to store the address of next node</a:t>
            </a:r>
            <a:r>
              <a:rPr kumimoji="1" lang="en-US" altLang="zh-CN" kern="0" dirty="0">
                <a:latin typeface="Arial" charset="0"/>
                <a:ea typeface="宋体" charset="-122"/>
              </a:rPr>
              <a:t>)</a:t>
            </a:r>
          </a:p>
        </p:txBody>
      </p:sp>
      <p:sp>
        <p:nvSpPr>
          <p:cNvPr id="31750" name="TextBox 28"/>
          <p:cNvSpPr txBox="1">
            <a:spLocks noChangeArrowheads="1"/>
          </p:cNvSpPr>
          <p:nvPr/>
        </p:nvSpPr>
        <p:spPr bwMode="auto">
          <a:xfrm rot="5400000">
            <a:off x="7115175" y="3914775"/>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a:t>
            </a:r>
            <a:endParaRPr lang="en-SG" sz="2000">
              <a:solidFill>
                <a:srgbClr val="0000FF"/>
              </a:solidFill>
            </a:endParaRPr>
          </a:p>
        </p:txBody>
      </p:sp>
      <p:grpSp>
        <p:nvGrpSpPr>
          <p:cNvPr id="31752" name="Group 55"/>
          <p:cNvGrpSpPr>
            <a:grpSpLocks/>
          </p:cNvGrpSpPr>
          <p:nvPr/>
        </p:nvGrpSpPr>
        <p:grpSpPr bwMode="auto">
          <a:xfrm>
            <a:off x="6172200" y="4572000"/>
            <a:ext cx="2743200" cy="1160463"/>
            <a:chOff x="6172200" y="4648200"/>
            <a:chExt cx="2743200" cy="1160522"/>
          </a:xfrm>
        </p:grpSpPr>
        <p:sp>
          <p:nvSpPr>
            <p:cNvPr id="31779" name="TextBox 36"/>
            <p:cNvSpPr txBox="1">
              <a:spLocks noChangeArrowheads="1"/>
            </p:cNvSpPr>
            <p:nvPr/>
          </p:nvSpPr>
          <p:spPr bwMode="auto">
            <a:xfrm>
              <a:off x="6172200" y="4951412"/>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Node</a:t>
              </a:r>
              <a:endParaRPr lang="en-SG">
                <a:solidFill>
                  <a:srgbClr val="0000FF"/>
                </a:solidFill>
              </a:endParaRPr>
            </a:p>
          </p:txBody>
        </p:sp>
        <p:sp>
          <p:nvSpPr>
            <p:cNvPr id="31780" name="TextBox 37"/>
            <p:cNvSpPr txBox="1">
              <a:spLocks noChangeArrowheads="1"/>
            </p:cNvSpPr>
            <p:nvPr/>
          </p:nvSpPr>
          <p:spPr bwMode="auto">
            <a:xfrm>
              <a:off x="7620000" y="477990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item</a:t>
              </a:r>
              <a:endParaRPr lang="en-SG" sz="2000">
                <a:solidFill>
                  <a:srgbClr val="0000FF"/>
                </a:solidFill>
              </a:endParaRPr>
            </a:p>
          </p:txBody>
        </p:sp>
        <p:sp>
          <p:nvSpPr>
            <p:cNvPr id="31781" name="TextBox 38"/>
            <p:cNvSpPr txBox="1">
              <a:spLocks noChangeArrowheads="1"/>
            </p:cNvSpPr>
            <p:nvPr/>
          </p:nvSpPr>
          <p:spPr bwMode="auto">
            <a:xfrm>
              <a:off x="7696200" y="540861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next</a:t>
              </a:r>
              <a:endParaRPr lang="en-SG" sz="2000">
                <a:solidFill>
                  <a:srgbClr val="0000FF"/>
                </a:solidFill>
              </a:endParaRPr>
            </a:p>
          </p:txBody>
        </p:sp>
        <p:grpSp>
          <p:nvGrpSpPr>
            <p:cNvPr id="31782" name="Group 53"/>
            <p:cNvGrpSpPr>
              <a:grpSpLocks/>
            </p:cNvGrpSpPr>
            <p:nvPr/>
          </p:nvGrpSpPr>
          <p:grpSpPr bwMode="auto">
            <a:xfrm>
              <a:off x="7010400" y="4648200"/>
              <a:ext cx="1219200" cy="1141411"/>
              <a:chOff x="7696200" y="3201988"/>
              <a:chExt cx="1219200" cy="1141411"/>
            </a:xfrm>
          </p:grpSpPr>
          <p:grpSp>
            <p:nvGrpSpPr>
              <p:cNvPr id="31783" name="Group 52"/>
              <p:cNvGrpSpPr>
                <a:grpSpLocks/>
              </p:cNvGrpSpPr>
              <p:nvPr/>
            </p:nvGrpSpPr>
            <p:grpSpPr bwMode="auto">
              <a:xfrm>
                <a:off x="7696200" y="3201988"/>
                <a:ext cx="1219200" cy="1141411"/>
                <a:chOff x="6781800" y="4649789"/>
                <a:chExt cx="1219200" cy="1141411"/>
              </a:xfrm>
            </p:grpSpPr>
            <p:sp>
              <p:nvSpPr>
                <p:cNvPr id="31785" name="TextBox 33"/>
                <p:cNvSpPr txBox="1">
                  <a:spLocks noChangeArrowheads="1"/>
                </p:cNvSpPr>
                <p:nvPr/>
              </p:nvSpPr>
              <p:spPr bwMode="auto">
                <a:xfrm rot="5400000">
                  <a:off x="6848709" y="4989662"/>
                  <a:ext cx="1141411"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endParaRPr lang="en-SG" sz="1400">
                    <a:solidFill>
                      <a:srgbClr val="0000FF"/>
                    </a:solidFill>
                  </a:endParaRPr>
                </a:p>
              </p:txBody>
            </p:sp>
            <p:sp>
              <p:nvSpPr>
                <p:cNvPr id="31786" name="TextBox 51"/>
                <p:cNvSpPr txBox="1">
                  <a:spLocks noChangeArrowheads="1"/>
                </p:cNvSpPr>
                <p:nvPr/>
              </p:nvSpPr>
              <p:spPr bwMode="auto">
                <a:xfrm>
                  <a:off x="6781800" y="4800600"/>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a:t>Mic</a:t>
                  </a:r>
                  <a:endParaRPr lang="en-SG" sz="1800"/>
                </a:p>
              </p:txBody>
            </p:sp>
          </p:grpSp>
          <p:cxnSp>
            <p:nvCxnSpPr>
              <p:cNvPr id="31784" name="Straight Connector 34"/>
              <p:cNvCxnSpPr>
                <a:cxnSpLocks noChangeShapeType="1"/>
              </p:cNvCxnSpPr>
              <p:nvPr/>
            </p:nvCxnSpPr>
            <p:spPr bwMode="auto">
              <a:xfrm rot="10800000">
                <a:off x="8077200" y="3962400"/>
                <a:ext cx="457994"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grpSp>
      <p:cxnSp>
        <p:nvCxnSpPr>
          <p:cNvPr id="31753" name="Straight Arrow Connector 42"/>
          <p:cNvCxnSpPr>
            <a:cxnSpLocks noChangeShapeType="1"/>
          </p:cNvCxnSpPr>
          <p:nvPr/>
        </p:nvCxnSpPr>
        <p:spPr bwMode="auto">
          <a:xfrm rot="5400000">
            <a:off x="7391401" y="5788025"/>
            <a:ext cx="457200"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1755" name="Group 56"/>
          <p:cNvGrpSpPr>
            <a:grpSpLocks/>
          </p:cNvGrpSpPr>
          <p:nvPr/>
        </p:nvGrpSpPr>
        <p:grpSpPr bwMode="auto">
          <a:xfrm>
            <a:off x="6172200" y="2743200"/>
            <a:ext cx="2743200" cy="1143000"/>
            <a:chOff x="6172200" y="4665722"/>
            <a:chExt cx="2743200" cy="1143000"/>
          </a:xfrm>
        </p:grpSpPr>
        <p:sp>
          <p:nvSpPr>
            <p:cNvPr id="31771" name="TextBox 57"/>
            <p:cNvSpPr txBox="1">
              <a:spLocks noChangeArrowheads="1"/>
            </p:cNvSpPr>
            <p:nvPr/>
          </p:nvSpPr>
          <p:spPr bwMode="auto">
            <a:xfrm>
              <a:off x="6172200" y="4951412"/>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Node</a:t>
              </a:r>
              <a:endParaRPr lang="en-SG">
                <a:solidFill>
                  <a:srgbClr val="0000FF"/>
                </a:solidFill>
              </a:endParaRPr>
            </a:p>
          </p:txBody>
        </p:sp>
        <p:sp>
          <p:nvSpPr>
            <p:cNvPr id="31772" name="TextBox 58"/>
            <p:cNvSpPr txBox="1">
              <a:spLocks noChangeArrowheads="1"/>
            </p:cNvSpPr>
            <p:nvPr/>
          </p:nvSpPr>
          <p:spPr bwMode="auto">
            <a:xfrm>
              <a:off x="7620000" y="477990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item</a:t>
              </a:r>
              <a:endParaRPr lang="en-SG" sz="2000">
                <a:solidFill>
                  <a:srgbClr val="0000FF"/>
                </a:solidFill>
              </a:endParaRPr>
            </a:p>
          </p:txBody>
        </p:sp>
        <p:sp>
          <p:nvSpPr>
            <p:cNvPr id="31773" name="TextBox 59"/>
            <p:cNvSpPr txBox="1">
              <a:spLocks noChangeArrowheads="1"/>
            </p:cNvSpPr>
            <p:nvPr/>
          </p:nvSpPr>
          <p:spPr bwMode="auto">
            <a:xfrm>
              <a:off x="7696200" y="540861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next</a:t>
              </a:r>
              <a:endParaRPr lang="en-SG" sz="2000">
                <a:solidFill>
                  <a:srgbClr val="0000FF"/>
                </a:solidFill>
              </a:endParaRPr>
            </a:p>
          </p:txBody>
        </p:sp>
        <p:grpSp>
          <p:nvGrpSpPr>
            <p:cNvPr id="31774" name="Group 53"/>
            <p:cNvGrpSpPr>
              <a:grpSpLocks/>
            </p:cNvGrpSpPr>
            <p:nvPr/>
          </p:nvGrpSpPr>
          <p:grpSpPr bwMode="auto">
            <a:xfrm>
              <a:off x="7010400" y="4665722"/>
              <a:ext cx="1219200" cy="1123889"/>
              <a:chOff x="7696200" y="3219510"/>
              <a:chExt cx="1219200" cy="1123889"/>
            </a:xfrm>
          </p:grpSpPr>
          <p:grpSp>
            <p:nvGrpSpPr>
              <p:cNvPr id="31775" name="Group 52"/>
              <p:cNvGrpSpPr>
                <a:grpSpLocks/>
              </p:cNvGrpSpPr>
              <p:nvPr/>
            </p:nvGrpSpPr>
            <p:grpSpPr bwMode="auto">
              <a:xfrm>
                <a:off x="7696200" y="3219510"/>
                <a:ext cx="1219200" cy="1123889"/>
                <a:chOff x="6781800" y="4667311"/>
                <a:chExt cx="1219200" cy="1123889"/>
              </a:xfrm>
            </p:grpSpPr>
            <p:sp>
              <p:nvSpPr>
                <p:cNvPr id="31777" name="TextBox 63"/>
                <p:cNvSpPr txBox="1">
                  <a:spLocks noChangeArrowheads="1"/>
                </p:cNvSpPr>
                <p:nvPr/>
              </p:nvSpPr>
              <p:spPr bwMode="auto">
                <a:xfrm rot="5400000">
                  <a:off x="6857470" y="4998423"/>
                  <a:ext cx="1123889"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endParaRPr lang="en-SG" sz="1400">
                    <a:solidFill>
                      <a:srgbClr val="0000FF"/>
                    </a:solidFill>
                  </a:endParaRPr>
                </a:p>
              </p:txBody>
            </p:sp>
            <p:sp>
              <p:nvSpPr>
                <p:cNvPr id="31778" name="TextBox 64"/>
                <p:cNvSpPr txBox="1">
                  <a:spLocks noChangeArrowheads="1"/>
                </p:cNvSpPr>
                <p:nvPr/>
              </p:nvSpPr>
              <p:spPr bwMode="auto">
                <a:xfrm>
                  <a:off x="6781800" y="4800600"/>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a:t>Sam</a:t>
                  </a:r>
                  <a:endParaRPr lang="en-SG" sz="1800"/>
                </a:p>
              </p:txBody>
            </p:sp>
          </p:grpSp>
          <p:cxnSp>
            <p:nvCxnSpPr>
              <p:cNvPr id="31776" name="Straight Connector 62"/>
              <p:cNvCxnSpPr>
                <a:cxnSpLocks noChangeShapeType="1"/>
              </p:cNvCxnSpPr>
              <p:nvPr/>
            </p:nvCxnSpPr>
            <p:spPr bwMode="auto">
              <a:xfrm rot="10800000">
                <a:off x="8077200" y="3962400"/>
                <a:ext cx="457994"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grpSp>
      <p:cxnSp>
        <p:nvCxnSpPr>
          <p:cNvPr id="31756" name="Straight Arrow Connector 31"/>
          <p:cNvCxnSpPr>
            <a:cxnSpLocks noChangeShapeType="1"/>
          </p:cNvCxnSpPr>
          <p:nvPr/>
        </p:nvCxnSpPr>
        <p:spPr bwMode="auto">
          <a:xfrm rot="5400000">
            <a:off x="7467601" y="4419600"/>
            <a:ext cx="304800"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1757" name="Group 66"/>
          <p:cNvGrpSpPr>
            <a:grpSpLocks/>
          </p:cNvGrpSpPr>
          <p:nvPr/>
        </p:nvGrpSpPr>
        <p:grpSpPr bwMode="auto">
          <a:xfrm>
            <a:off x="6172200" y="1295400"/>
            <a:ext cx="2743200" cy="1143000"/>
            <a:chOff x="6172200" y="4665722"/>
            <a:chExt cx="2743200" cy="1143000"/>
          </a:xfrm>
        </p:grpSpPr>
        <p:sp>
          <p:nvSpPr>
            <p:cNvPr id="31763" name="TextBox 67"/>
            <p:cNvSpPr txBox="1">
              <a:spLocks noChangeArrowheads="1"/>
            </p:cNvSpPr>
            <p:nvPr/>
          </p:nvSpPr>
          <p:spPr bwMode="auto">
            <a:xfrm>
              <a:off x="6172200" y="4951412"/>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Node</a:t>
              </a:r>
              <a:endParaRPr lang="en-SG">
                <a:solidFill>
                  <a:srgbClr val="0000FF"/>
                </a:solidFill>
              </a:endParaRPr>
            </a:p>
          </p:txBody>
        </p:sp>
        <p:sp>
          <p:nvSpPr>
            <p:cNvPr id="31764" name="TextBox 68"/>
            <p:cNvSpPr txBox="1">
              <a:spLocks noChangeArrowheads="1"/>
            </p:cNvSpPr>
            <p:nvPr/>
          </p:nvSpPr>
          <p:spPr bwMode="auto">
            <a:xfrm>
              <a:off x="7620000" y="477990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item</a:t>
              </a:r>
              <a:endParaRPr lang="en-SG" sz="2000">
                <a:solidFill>
                  <a:srgbClr val="0000FF"/>
                </a:solidFill>
              </a:endParaRPr>
            </a:p>
          </p:txBody>
        </p:sp>
        <p:sp>
          <p:nvSpPr>
            <p:cNvPr id="31765" name="TextBox 69"/>
            <p:cNvSpPr txBox="1">
              <a:spLocks noChangeArrowheads="1"/>
            </p:cNvSpPr>
            <p:nvPr/>
          </p:nvSpPr>
          <p:spPr bwMode="auto">
            <a:xfrm>
              <a:off x="7696200" y="540861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next</a:t>
              </a:r>
              <a:endParaRPr lang="en-SG" sz="2000">
                <a:solidFill>
                  <a:srgbClr val="0000FF"/>
                </a:solidFill>
              </a:endParaRPr>
            </a:p>
          </p:txBody>
        </p:sp>
        <p:grpSp>
          <p:nvGrpSpPr>
            <p:cNvPr id="31766" name="Group 53"/>
            <p:cNvGrpSpPr>
              <a:grpSpLocks/>
            </p:cNvGrpSpPr>
            <p:nvPr/>
          </p:nvGrpSpPr>
          <p:grpSpPr bwMode="auto">
            <a:xfrm>
              <a:off x="7010400" y="4665722"/>
              <a:ext cx="1219200" cy="1123889"/>
              <a:chOff x="7696200" y="3219510"/>
              <a:chExt cx="1219200" cy="1123889"/>
            </a:xfrm>
          </p:grpSpPr>
          <p:grpSp>
            <p:nvGrpSpPr>
              <p:cNvPr id="31767" name="Group 52"/>
              <p:cNvGrpSpPr>
                <a:grpSpLocks/>
              </p:cNvGrpSpPr>
              <p:nvPr/>
            </p:nvGrpSpPr>
            <p:grpSpPr bwMode="auto">
              <a:xfrm>
                <a:off x="7696200" y="3219510"/>
                <a:ext cx="1219200" cy="1123889"/>
                <a:chOff x="6781800" y="4667311"/>
                <a:chExt cx="1219200" cy="1123889"/>
              </a:xfrm>
            </p:grpSpPr>
            <p:sp>
              <p:nvSpPr>
                <p:cNvPr id="31769" name="TextBox 73"/>
                <p:cNvSpPr txBox="1">
                  <a:spLocks noChangeArrowheads="1"/>
                </p:cNvSpPr>
                <p:nvPr/>
              </p:nvSpPr>
              <p:spPr bwMode="auto">
                <a:xfrm rot="5400000">
                  <a:off x="6857470" y="4998423"/>
                  <a:ext cx="1123889"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endParaRPr lang="en-SG" sz="1400">
                    <a:solidFill>
                      <a:srgbClr val="0000FF"/>
                    </a:solidFill>
                  </a:endParaRPr>
                </a:p>
              </p:txBody>
            </p:sp>
            <p:sp>
              <p:nvSpPr>
                <p:cNvPr id="31770" name="TextBox 74"/>
                <p:cNvSpPr txBox="1">
                  <a:spLocks noChangeArrowheads="1"/>
                </p:cNvSpPr>
                <p:nvPr/>
              </p:nvSpPr>
              <p:spPr bwMode="auto">
                <a:xfrm>
                  <a:off x="6781800" y="4800600"/>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a:t>Riz</a:t>
                  </a:r>
                  <a:endParaRPr lang="en-SG" sz="1800"/>
                </a:p>
              </p:txBody>
            </p:sp>
          </p:grpSp>
          <p:cxnSp>
            <p:nvCxnSpPr>
              <p:cNvPr id="31768" name="Straight Connector 72"/>
              <p:cNvCxnSpPr>
                <a:cxnSpLocks noChangeShapeType="1"/>
              </p:cNvCxnSpPr>
              <p:nvPr/>
            </p:nvCxnSpPr>
            <p:spPr bwMode="auto">
              <a:xfrm rot="10800000">
                <a:off x="8077200" y="3962400"/>
                <a:ext cx="457994"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grpSp>
      <p:cxnSp>
        <p:nvCxnSpPr>
          <p:cNvPr id="31758" name="Straight Arrow Connector 75"/>
          <p:cNvCxnSpPr>
            <a:cxnSpLocks noChangeShapeType="1"/>
          </p:cNvCxnSpPr>
          <p:nvPr/>
        </p:nvCxnSpPr>
        <p:spPr bwMode="auto">
          <a:xfrm rot="5400000">
            <a:off x="7354094" y="2475706"/>
            <a:ext cx="5334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59" name="TextBox 81"/>
          <p:cNvSpPr txBox="1">
            <a:spLocks noChangeArrowheads="1"/>
          </p:cNvSpPr>
          <p:nvPr/>
        </p:nvSpPr>
        <p:spPr bwMode="auto">
          <a:xfrm>
            <a:off x="5562600" y="895350"/>
            <a:ext cx="1066800" cy="4000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cxnSp>
        <p:nvCxnSpPr>
          <p:cNvPr id="31760" name="Curved Connector 82"/>
          <p:cNvCxnSpPr>
            <a:cxnSpLocks noChangeShapeType="1"/>
          </p:cNvCxnSpPr>
          <p:nvPr/>
        </p:nvCxnSpPr>
        <p:spPr bwMode="auto">
          <a:xfrm>
            <a:off x="6248400" y="1066800"/>
            <a:ext cx="1143000" cy="304800"/>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61" name="TextBox 83"/>
          <p:cNvSpPr txBox="1">
            <a:spLocks noChangeArrowheads="1"/>
          </p:cNvSpPr>
          <p:nvPr/>
        </p:nvSpPr>
        <p:spPr bwMode="auto">
          <a:xfrm>
            <a:off x="4267200" y="895484"/>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b="1" dirty="0" err="1">
                <a:solidFill>
                  <a:srgbClr val="FF0000"/>
                </a:solidFill>
                <a:latin typeface="Arial" panose="020B0604020202020204" pitchFamily="34" charset="0"/>
                <a:cs typeface="Arial" panose="020B0604020202020204" pitchFamily="34" charset="0"/>
              </a:rPr>
              <a:t>topNode</a:t>
            </a:r>
            <a:endParaRPr lang="en-SG" sz="2000" b="1" dirty="0">
              <a:solidFill>
                <a:srgbClr val="FF0000"/>
              </a:solidFill>
              <a:latin typeface="Arial" panose="020B0604020202020204" pitchFamily="34" charset="0"/>
              <a:cs typeface="Arial" panose="020B0604020202020204" pitchFamily="34" charset="0"/>
            </a:endParaRPr>
          </a:p>
        </p:txBody>
      </p:sp>
      <p:sp>
        <p:nvSpPr>
          <p:cNvPr id="31762" name="Rectangle 3"/>
          <p:cNvSpPr txBox="1">
            <a:spLocks noChangeArrowheads="1"/>
          </p:cNvSpPr>
          <p:nvPr/>
        </p:nvSpPr>
        <p:spPr bwMode="auto">
          <a:xfrm>
            <a:off x="304800" y="4648200"/>
            <a:ext cx="5102224"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nSpc>
                <a:spcPct val="90000"/>
              </a:lnSpc>
              <a:spcBef>
                <a:spcPct val="50000"/>
              </a:spcBef>
              <a:buFont typeface="Wingdings" panose="05000000000000000000" pitchFamily="2" charset="2"/>
              <a:buNone/>
            </a:pPr>
            <a:r>
              <a:rPr lang="en-US" altLang="zh-CN" u="sng">
                <a:latin typeface="Arial" panose="020B0604020202020204" pitchFamily="34" charset="0"/>
                <a:ea typeface="宋体" panose="02010600030101010101" pitchFamily="2" charset="-122"/>
              </a:rPr>
              <a:t>Overall Stack ADT </a:t>
            </a:r>
            <a:r>
              <a:rPr lang="en-US" altLang="zh-CN">
                <a:latin typeface="Arial" panose="020B0604020202020204" pitchFamily="34" charset="0"/>
                <a:ea typeface="宋体" panose="02010600030101010101" pitchFamily="2" charset="-122"/>
              </a:rPr>
              <a:t>needs:</a:t>
            </a:r>
          </a:p>
          <a:p>
            <a:pPr marL="171450" indent="-171450">
              <a:lnSpc>
                <a:spcPct val="90000"/>
              </a:lnSpc>
              <a:spcBef>
                <a:spcPct val="50000"/>
              </a:spcBef>
            </a:pPr>
            <a:r>
              <a:rPr lang="en-US" altLang="zh-CN">
                <a:latin typeface="Arial" panose="020B0604020202020204" pitchFamily="34" charset="0"/>
                <a:ea typeface="宋体" panose="02010600030101010101" pitchFamily="2" charset="-122"/>
              </a:rPr>
              <a:t>- a pointer </a:t>
            </a:r>
            <a:r>
              <a:rPr lang="en-US" altLang="zh-CN" b="1">
                <a:solidFill>
                  <a:srgbClr val="FF0000"/>
                </a:solidFill>
                <a:latin typeface="Arial" panose="020B0604020202020204" pitchFamily="34" charset="0"/>
                <a:ea typeface="宋体" panose="02010600030101010101" pitchFamily="2" charset="-122"/>
              </a:rPr>
              <a:t>topNode</a:t>
            </a:r>
            <a:r>
              <a:rPr lang="en-US" altLang="zh-CN" b="1">
                <a:solidFill>
                  <a:srgbClr val="0000FF"/>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to point to the node at top most position    (initially point to NULL)</a:t>
            </a:r>
          </a:p>
        </p:txBody>
      </p:sp>
      <p:sp>
        <p:nvSpPr>
          <p:cNvPr id="40" name="TextBox 81"/>
          <p:cNvSpPr txBox="1">
            <a:spLocks noChangeArrowheads="1"/>
          </p:cNvSpPr>
          <p:nvPr/>
        </p:nvSpPr>
        <p:spPr bwMode="auto">
          <a:xfrm>
            <a:off x="5562600" y="4416854"/>
            <a:ext cx="1066800" cy="4000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cxnSp>
        <p:nvCxnSpPr>
          <p:cNvPr id="41" name="Curved Connector 82"/>
          <p:cNvCxnSpPr>
            <a:cxnSpLocks noChangeShapeType="1"/>
          </p:cNvCxnSpPr>
          <p:nvPr/>
        </p:nvCxnSpPr>
        <p:spPr bwMode="auto">
          <a:xfrm>
            <a:off x="6248400" y="4588304"/>
            <a:ext cx="1143000" cy="304800"/>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2" name="TextBox 83"/>
          <p:cNvSpPr txBox="1">
            <a:spLocks noChangeArrowheads="1"/>
          </p:cNvSpPr>
          <p:nvPr/>
        </p:nvSpPr>
        <p:spPr bwMode="auto">
          <a:xfrm>
            <a:off x="4267200" y="4435904"/>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b="1" dirty="0" err="1">
                <a:solidFill>
                  <a:srgbClr val="FF0000"/>
                </a:solidFill>
                <a:latin typeface="Arial" panose="020B0604020202020204" pitchFamily="34" charset="0"/>
                <a:cs typeface="Arial" panose="020B0604020202020204" pitchFamily="34" charset="0"/>
              </a:rPr>
              <a:t>topNode</a:t>
            </a:r>
            <a:endParaRPr lang="en-SG" sz="20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231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subTnLst>
                                    <p:set>
                                      <p:cBhvr override="childStyle">
                                        <p:cTn dur="1" fill="hold" display="0" masterRel="nextClick" afterEffect="1"/>
                                        <p:tgtEl>
                                          <p:spTgt spid="42"/>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subTnLst>
                                    <p:set>
                                      <p:cBhvr override="childStyle">
                                        <p:cTn dur="1" fill="hold" display="0" masterRel="nextClick" afterEffect="1"/>
                                        <p:tgtEl>
                                          <p:spTgt spid="40"/>
                                        </p:tgtEl>
                                        <p:attrNameLst>
                                          <p:attrName>style.visibility</p:attrName>
                                        </p:attrNameLst>
                                      </p:cBhvr>
                                      <p:to>
                                        <p:strVal val="hidden"/>
                                      </p:to>
                                    </p:set>
                                  </p:sub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0" y="0"/>
            <a:ext cx="9525000" cy="685800"/>
          </a:xfrm>
        </p:spPr>
        <p:txBody>
          <a:bodyPr/>
          <a:lstStyle/>
          <a:p>
            <a:r>
              <a:rPr lang="en-US" altLang="zh-CN" sz="3200" dirty="0">
                <a:solidFill>
                  <a:srgbClr val="FF0000"/>
                </a:solidFill>
                <a:latin typeface="Segoe UI" panose="020B0502040204020203" pitchFamily="34" charset="0"/>
                <a:ea typeface="宋体" panose="02010600030101010101" pitchFamily="2" charset="-122"/>
                <a:cs typeface="Segoe UI" panose="020B0502040204020203" pitchFamily="34" charset="0"/>
              </a:rPr>
              <a:t>Pointer-based</a:t>
            </a:r>
            <a:r>
              <a:rPr lang="en-US" altLang="zh-CN" sz="3200" dirty="0">
                <a:latin typeface="Segoe UI" panose="020B0502040204020203" pitchFamily="34" charset="0"/>
                <a:ea typeface="宋体" panose="02010600030101010101" pitchFamily="2" charset="-122"/>
                <a:cs typeface="Segoe UI" panose="020B0502040204020203" pitchFamily="34" charset="0"/>
              </a:rPr>
              <a:t> Implementation of Stack ADT</a:t>
            </a:r>
          </a:p>
        </p:txBody>
      </p:sp>
      <p:sp>
        <p:nvSpPr>
          <p:cNvPr id="8" name="Rectangle 3"/>
          <p:cNvSpPr txBox="1">
            <a:spLocks noChangeArrowheads="1"/>
          </p:cNvSpPr>
          <p:nvPr/>
        </p:nvSpPr>
        <p:spPr bwMode="auto">
          <a:xfrm>
            <a:off x="533399" y="1142999"/>
            <a:ext cx="5288047" cy="4875213"/>
          </a:xfrm>
          <a:prstGeom prst="rect">
            <a:avLst/>
          </a:prstGeom>
          <a:noFill/>
          <a:ln w="9525">
            <a:noFill/>
            <a:miter lim="800000"/>
            <a:headEnd/>
            <a:tailEnd/>
          </a:ln>
        </p:spPr>
        <p:txBody>
          <a:bodyPr/>
          <a:lstStyle>
            <a:lvl1pPr marL="342900" indent="-342900"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lnSpc>
                <a:spcPct val="90000"/>
              </a:lnSpc>
              <a:spcBef>
                <a:spcPct val="20000"/>
              </a:spcBef>
              <a:buSzPct val="100000"/>
              <a:buFont typeface="Wingdings" panose="05000000000000000000" pitchFamily="2" charset="2"/>
              <a:buNone/>
            </a:pPr>
            <a:r>
              <a:rPr kumimoji="1" lang="en-US" u="sng">
                <a:latin typeface="Arial" panose="020B0604020202020204" pitchFamily="34" charset="0"/>
                <a:cs typeface="Arial" panose="020B0604020202020204" pitchFamily="34" charset="0"/>
              </a:rPr>
              <a:t>Note</a:t>
            </a:r>
          </a:p>
          <a:p>
            <a:pPr eaLnBrk="1" hangingPunct="1">
              <a:lnSpc>
                <a:spcPct val="90000"/>
              </a:lnSpc>
              <a:spcBef>
                <a:spcPct val="20000"/>
              </a:spcBef>
              <a:buSzPct val="100000"/>
              <a:buFont typeface="Arial" panose="020B0604020202020204" pitchFamily="34" charset="0"/>
              <a:buChar char="•"/>
            </a:pPr>
            <a:r>
              <a:rPr kumimoji="1" lang="en-US" i="1" u="sng">
                <a:solidFill>
                  <a:srgbClr val="FF0000"/>
                </a:solidFill>
                <a:latin typeface="Arial" panose="020B0604020202020204" pitchFamily="34" charset="0"/>
                <a:cs typeface="Arial" panose="020B0604020202020204" pitchFamily="34" charset="0"/>
              </a:rPr>
              <a:t>TopNode</a:t>
            </a:r>
            <a:r>
              <a:rPr kumimoji="1" lang="en-US">
                <a:latin typeface="Arial" panose="020B0604020202020204" pitchFamily="34" charset="0"/>
                <a:cs typeface="Arial" panose="020B0604020202020204" pitchFamily="34" charset="0"/>
              </a:rPr>
              <a:t> </a:t>
            </a:r>
            <a:r>
              <a:rPr kumimoji="1" lang="en-US" i="1">
                <a:latin typeface="Arial" panose="020B0604020202020204" pitchFamily="34" charset="0"/>
                <a:cs typeface="Arial" panose="020B0604020202020204" pitchFamily="34" charset="0"/>
              </a:rPr>
              <a:t>points to </a:t>
            </a:r>
            <a:r>
              <a:rPr kumimoji="1" lang="en-US" i="1" u="sng">
                <a:latin typeface="Arial" panose="020B0604020202020204" pitchFamily="34" charset="0"/>
                <a:cs typeface="Arial" panose="020B0604020202020204" pitchFamily="34" charset="0"/>
              </a:rPr>
              <a:t>top node </a:t>
            </a:r>
            <a:r>
              <a:rPr kumimoji="1" lang="en-US" i="1">
                <a:latin typeface="Arial" panose="020B0604020202020204" pitchFamily="34" charset="0"/>
                <a:cs typeface="Arial" panose="020B0604020202020204" pitchFamily="34" charset="0"/>
              </a:rPr>
              <a:t>of stack(NB: as opposed to last item in array implementation)</a:t>
            </a:r>
          </a:p>
          <a:p>
            <a:pPr eaLnBrk="1" hangingPunct="1">
              <a:lnSpc>
                <a:spcPct val="90000"/>
              </a:lnSpc>
              <a:spcBef>
                <a:spcPct val="20000"/>
              </a:spcBef>
              <a:buSzPct val="100000"/>
              <a:buFont typeface="Arial" panose="020B0604020202020204" pitchFamily="34" charset="0"/>
              <a:buChar char="•"/>
            </a:pPr>
            <a:r>
              <a:rPr kumimoji="1" lang="en-US" i="1">
                <a:latin typeface="Arial" panose="020B0604020202020204" pitchFamily="34" charset="0"/>
                <a:cs typeface="Arial" panose="020B0604020202020204" pitchFamily="34" charset="0"/>
              </a:rPr>
              <a:t>pushing &amp; popping data can only be done at top</a:t>
            </a:r>
          </a:p>
          <a:p>
            <a:pPr eaLnBrk="1" hangingPunct="1">
              <a:lnSpc>
                <a:spcPct val="90000"/>
              </a:lnSpc>
              <a:spcBef>
                <a:spcPct val="20000"/>
              </a:spcBef>
              <a:buSzPct val="100000"/>
              <a:buFont typeface="Arial" panose="020B0604020202020204" pitchFamily="34" charset="0"/>
              <a:buChar char="•"/>
            </a:pPr>
            <a:r>
              <a:rPr kumimoji="1" lang="en-US" i="1">
                <a:latin typeface="Arial" panose="020B0604020202020204" pitchFamily="34" charset="0"/>
                <a:cs typeface="Arial" panose="020B0604020202020204" pitchFamily="34" charset="0"/>
              </a:rPr>
              <a:t>pushing &amp; popping data involves manipulation of linkages including topNode (fast : </a:t>
            </a:r>
            <a:r>
              <a:rPr kumimoji="1" lang="en-US" i="1">
                <a:solidFill>
                  <a:srgbClr val="FF0000"/>
                </a:solidFill>
                <a:latin typeface="Arial" panose="020B0604020202020204" pitchFamily="34" charset="0"/>
                <a:cs typeface="Arial" panose="020B0604020202020204" pitchFamily="34" charset="0"/>
              </a:rPr>
              <a:t>O(1)</a:t>
            </a:r>
            <a:r>
              <a:rPr kumimoji="1" lang="en-US" i="1">
                <a:latin typeface="Arial" panose="020B0604020202020204" pitchFamily="34" charset="0"/>
                <a:cs typeface="Arial" panose="020B0604020202020204" pitchFamily="34" charset="0"/>
              </a:rPr>
              <a:t>)</a:t>
            </a:r>
          </a:p>
          <a:p>
            <a:pPr eaLnBrk="1" hangingPunct="1">
              <a:lnSpc>
                <a:spcPct val="90000"/>
              </a:lnSpc>
              <a:spcBef>
                <a:spcPct val="20000"/>
              </a:spcBef>
              <a:buSzPct val="100000"/>
              <a:buFont typeface="Arial" panose="020B0604020202020204" pitchFamily="34" charset="0"/>
              <a:buChar char="•"/>
            </a:pPr>
            <a:r>
              <a:rPr kumimoji="1" lang="en-US" i="1">
                <a:latin typeface="Arial" panose="020B0604020202020204" pitchFamily="34" charset="0"/>
                <a:cs typeface="Arial" panose="020B0604020202020204" pitchFamily="34" charset="0"/>
              </a:rPr>
              <a:t>Stack can dynamically grow and shrink</a:t>
            </a:r>
          </a:p>
          <a:p>
            <a:pPr eaLnBrk="1" hangingPunct="1">
              <a:lnSpc>
                <a:spcPct val="90000"/>
              </a:lnSpc>
              <a:spcBef>
                <a:spcPct val="20000"/>
              </a:spcBef>
              <a:buSzPct val="100000"/>
              <a:buFont typeface="Arial" panose="020B0604020202020204" pitchFamily="34" charset="0"/>
              <a:buChar char="•"/>
            </a:pPr>
            <a:r>
              <a:rPr kumimoji="1" lang="en-US" i="1">
                <a:latin typeface="Arial" panose="020B0604020202020204" pitchFamily="34" charset="0"/>
                <a:cs typeface="Arial" panose="020B0604020202020204" pitchFamily="34" charset="0"/>
              </a:rPr>
              <a:t>Additional memory need to store the linkages</a:t>
            </a:r>
          </a:p>
          <a:p>
            <a:pPr eaLnBrk="1" hangingPunct="1">
              <a:lnSpc>
                <a:spcPct val="90000"/>
              </a:lnSpc>
              <a:spcBef>
                <a:spcPct val="20000"/>
              </a:spcBef>
              <a:buClr>
                <a:srgbClr val="0000FF"/>
              </a:buClr>
              <a:buSzPct val="100000"/>
              <a:buFont typeface="Wingdings" panose="05000000000000000000" pitchFamily="2" charset="2"/>
              <a:buNone/>
            </a:pPr>
            <a:endParaRPr kumimoji="1" lang="en-US">
              <a:solidFill>
                <a:srgbClr val="0000FF"/>
              </a:solidFill>
              <a:latin typeface="Arial" panose="020B0604020202020204" pitchFamily="34" charset="0"/>
              <a:cs typeface="Arial" panose="020B0604020202020204" pitchFamily="34" charset="0"/>
            </a:endParaRPr>
          </a:p>
          <a:p>
            <a:pPr eaLnBrk="1" hangingPunct="1">
              <a:lnSpc>
                <a:spcPct val="90000"/>
              </a:lnSpc>
              <a:spcBef>
                <a:spcPct val="20000"/>
              </a:spcBef>
              <a:buClr>
                <a:srgbClr val="0000FF"/>
              </a:buClr>
              <a:buSzPct val="100000"/>
              <a:buFont typeface="Wingdings" panose="05000000000000000000" pitchFamily="2" charset="2"/>
              <a:buNone/>
            </a:pPr>
            <a:endParaRPr kumimoji="1" lang="en-US">
              <a:solidFill>
                <a:srgbClr val="0000FF"/>
              </a:solidFill>
              <a:latin typeface="Arial" panose="020B0604020202020204" pitchFamily="34" charset="0"/>
              <a:cs typeface="Arial" panose="020B0604020202020204" pitchFamily="34" charset="0"/>
            </a:endParaRPr>
          </a:p>
          <a:p>
            <a:pPr eaLnBrk="1" hangingPunct="1">
              <a:lnSpc>
                <a:spcPct val="90000"/>
              </a:lnSpc>
              <a:spcBef>
                <a:spcPct val="20000"/>
              </a:spcBef>
              <a:buClr>
                <a:srgbClr val="0000FF"/>
              </a:buClr>
              <a:buSzPct val="100000"/>
              <a:buFont typeface="Wingdings" panose="05000000000000000000" pitchFamily="2" charset="2"/>
              <a:buNone/>
            </a:pPr>
            <a:endParaRPr kumimoji="1" lang="en-US">
              <a:solidFill>
                <a:srgbClr val="0000FF"/>
              </a:solidFill>
              <a:latin typeface="Arial" panose="020B0604020202020204" pitchFamily="34" charset="0"/>
              <a:cs typeface="Arial" panose="020B0604020202020204" pitchFamily="34" charset="0"/>
            </a:endParaRPr>
          </a:p>
          <a:p>
            <a:pPr eaLnBrk="1" hangingPunct="1">
              <a:lnSpc>
                <a:spcPct val="90000"/>
              </a:lnSpc>
              <a:spcBef>
                <a:spcPct val="20000"/>
              </a:spcBef>
              <a:buClr>
                <a:srgbClr val="0000FF"/>
              </a:buClr>
              <a:buSzPct val="100000"/>
              <a:buFont typeface="Wingdings" panose="05000000000000000000" pitchFamily="2" charset="2"/>
              <a:buNone/>
            </a:pPr>
            <a:endParaRPr kumimoji="1" lang="en-US">
              <a:solidFill>
                <a:srgbClr val="0000FF"/>
              </a:solidFill>
              <a:latin typeface="Arial" panose="020B0604020202020204" pitchFamily="34" charset="0"/>
              <a:cs typeface="Arial" panose="020B0604020202020204" pitchFamily="34" charset="0"/>
            </a:endParaRPr>
          </a:p>
          <a:p>
            <a:pPr>
              <a:spcBef>
                <a:spcPct val="20000"/>
              </a:spcBef>
              <a:buClr>
                <a:srgbClr val="0000FF"/>
              </a:buClr>
              <a:buSzPct val="100000"/>
              <a:buFont typeface="Wingdings" panose="05000000000000000000" pitchFamily="2" charset="2"/>
              <a:buNone/>
            </a:pPr>
            <a:endParaRPr kumimoji="1" lang="en-US">
              <a:solidFill>
                <a:srgbClr val="00B0F0"/>
              </a:solidFill>
              <a:latin typeface="Arial" panose="020B0604020202020204" pitchFamily="34" charset="0"/>
              <a:cs typeface="Arial" panose="020B0604020202020204" pitchFamily="34" charset="0"/>
            </a:endParaRPr>
          </a:p>
          <a:p>
            <a:pPr>
              <a:spcBef>
                <a:spcPct val="20000"/>
              </a:spcBef>
              <a:buClr>
                <a:schemeClr val="tx2"/>
              </a:buClr>
              <a:buSzPct val="140000"/>
              <a:buFont typeface="Wingdings" panose="05000000000000000000" pitchFamily="2" charset="2"/>
              <a:buNone/>
            </a:pPr>
            <a:endParaRPr kumimoji="1" lang="en-US" altLang="zh-CN">
              <a:latin typeface="Arial" panose="020B0604020202020204" pitchFamily="34" charset="0"/>
              <a:ea typeface="宋体" panose="02010600030101010101" pitchFamily="2" charset="-122"/>
            </a:endParaRPr>
          </a:p>
        </p:txBody>
      </p:sp>
      <p:sp>
        <p:nvSpPr>
          <p:cNvPr id="32773" name="Rectangle 15"/>
          <p:cNvSpPr>
            <a:spLocks noChangeArrowheads="1"/>
          </p:cNvSpPr>
          <p:nvPr/>
        </p:nvSpPr>
        <p:spPr bwMode="auto">
          <a:xfrm>
            <a:off x="6934200" y="1752600"/>
            <a:ext cx="685800" cy="228600"/>
          </a:xfrm>
          <a:prstGeom prst="rect">
            <a:avLst/>
          </a:prstGeom>
          <a:solidFill>
            <a:schemeClr val="bg1"/>
          </a:solidFill>
          <a:ln w="12700" algn="ctr">
            <a:solidFill>
              <a:schemeClr val="bg1"/>
            </a:solidFill>
            <a:round/>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sp>
        <p:nvSpPr>
          <p:cNvPr id="32774" name="Rectangle 16"/>
          <p:cNvSpPr>
            <a:spLocks noChangeArrowheads="1"/>
          </p:cNvSpPr>
          <p:nvPr/>
        </p:nvSpPr>
        <p:spPr bwMode="auto">
          <a:xfrm>
            <a:off x="7010400" y="2286000"/>
            <a:ext cx="685800" cy="228600"/>
          </a:xfrm>
          <a:prstGeom prst="rect">
            <a:avLst/>
          </a:prstGeom>
          <a:solidFill>
            <a:schemeClr val="bg1"/>
          </a:solidFill>
          <a:ln w="12700" algn="ctr">
            <a:solidFill>
              <a:schemeClr val="bg1"/>
            </a:solidFill>
            <a:round/>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sp>
        <p:nvSpPr>
          <p:cNvPr id="32775" name="TextBox 46"/>
          <p:cNvSpPr txBox="1">
            <a:spLocks noChangeArrowheads="1"/>
          </p:cNvSpPr>
          <p:nvPr/>
        </p:nvSpPr>
        <p:spPr bwMode="auto">
          <a:xfrm>
            <a:off x="5562600" y="895350"/>
            <a:ext cx="1066800" cy="4000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cxnSp>
        <p:nvCxnSpPr>
          <p:cNvPr id="32776" name="Curved Connector 47"/>
          <p:cNvCxnSpPr>
            <a:cxnSpLocks noChangeShapeType="1"/>
          </p:cNvCxnSpPr>
          <p:nvPr/>
        </p:nvCxnSpPr>
        <p:spPr bwMode="auto">
          <a:xfrm>
            <a:off x="6248400" y="1066800"/>
            <a:ext cx="1143000" cy="304800"/>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2777" name="TextBox 48"/>
          <p:cNvSpPr txBox="1">
            <a:spLocks noChangeArrowheads="1"/>
          </p:cNvSpPr>
          <p:nvPr/>
        </p:nvSpPr>
        <p:spPr bwMode="auto">
          <a:xfrm>
            <a:off x="4267200" y="9144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b="1">
                <a:solidFill>
                  <a:srgbClr val="FF0000"/>
                </a:solidFill>
                <a:latin typeface="Arial" panose="020B0604020202020204" pitchFamily="34" charset="0"/>
                <a:cs typeface="Arial" panose="020B0604020202020204" pitchFamily="34" charset="0"/>
              </a:rPr>
              <a:t>topNode</a:t>
            </a:r>
            <a:endParaRPr lang="en-SG" sz="2000" b="1">
              <a:solidFill>
                <a:srgbClr val="FF0000"/>
              </a:solidFill>
              <a:latin typeface="Arial" panose="020B0604020202020204" pitchFamily="34" charset="0"/>
              <a:cs typeface="Arial" panose="020B0604020202020204" pitchFamily="34" charset="0"/>
            </a:endParaRPr>
          </a:p>
        </p:txBody>
      </p:sp>
      <p:sp>
        <p:nvSpPr>
          <p:cNvPr id="32778" name="TextBox 49"/>
          <p:cNvSpPr txBox="1">
            <a:spLocks noChangeArrowheads="1"/>
          </p:cNvSpPr>
          <p:nvPr/>
        </p:nvSpPr>
        <p:spPr bwMode="auto">
          <a:xfrm rot="5400000">
            <a:off x="7115175" y="3914775"/>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a:t>
            </a:r>
            <a:endParaRPr lang="en-SG" sz="2000">
              <a:solidFill>
                <a:srgbClr val="0000FF"/>
              </a:solidFill>
            </a:endParaRPr>
          </a:p>
        </p:txBody>
      </p:sp>
      <p:grpSp>
        <p:nvGrpSpPr>
          <p:cNvPr id="32780" name="Group 55"/>
          <p:cNvGrpSpPr>
            <a:grpSpLocks/>
          </p:cNvGrpSpPr>
          <p:nvPr/>
        </p:nvGrpSpPr>
        <p:grpSpPr bwMode="auto">
          <a:xfrm>
            <a:off x="6172200" y="4572000"/>
            <a:ext cx="2743200" cy="1160463"/>
            <a:chOff x="6172200" y="4648200"/>
            <a:chExt cx="2743200" cy="1160522"/>
          </a:xfrm>
        </p:grpSpPr>
        <p:sp>
          <p:nvSpPr>
            <p:cNvPr id="32803" name="TextBox 73"/>
            <p:cNvSpPr txBox="1">
              <a:spLocks noChangeArrowheads="1"/>
            </p:cNvSpPr>
            <p:nvPr/>
          </p:nvSpPr>
          <p:spPr bwMode="auto">
            <a:xfrm>
              <a:off x="6172200" y="4951412"/>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Node</a:t>
              </a:r>
              <a:endParaRPr lang="en-SG">
                <a:solidFill>
                  <a:srgbClr val="0000FF"/>
                </a:solidFill>
              </a:endParaRPr>
            </a:p>
          </p:txBody>
        </p:sp>
        <p:sp>
          <p:nvSpPr>
            <p:cNvPr id="32804" name="TextBox 74"/>
            <p:cNvSpPr txBox="1">
              <a:spLocks noChangeArrowheads="1"/>
            </p:cNvSpPr>
            <p:nvPr/>
          </p:nvSpPr>
          <p:spPr bwMode="auto">
            <a:xfrm>
              <a:off x="7620000" y="477990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item</a:t>
              </a:r>
              <a:endParaRPr lang="en-SG" sz="2000">
                <a:solidFill>
                  <a:srgbClr val="0000FF"/>
                </a:solidFill>
              </a:endParaRPr>
            </a:p>
          </p:txBody>
        </p:sp>
        <p:sp>
          <p:nvSpPr>
            <p:cNvPr id="32805" name="TextBox 75"/>
            <p:cNvSpPr txBox="1">
              <a:spLocks noChangeArrowheads="1"/>
            </p:cNvSpPr>
            <p:nvPr/>
          </p:nvSpPr>
          <p:spPr bwMode="auto">
            <a:xfrm>
              <a:off x="7696200" y="540861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next</a:t>
              </a:r>
              <a:endParaRPr lang="en-SG" sz="2000">
                <a:solidFill>
                  <a:srgbClr val="0000FF"/>
                </a:solidFill>
              </a:endParaRPr>
            </a:p>
          </p:txBody>
        </p:sp>
        <p:grpSp>
          <p:nvGrpSpPr>
            <p:cNvPr id="32806" name="Group 53"/>
            <p:cNvGrpSpPr>
              <a:grpSpLocks/>
            </p:cNvGrpSpPr>
            <p:nvPr/>
          </p:nvGrpSpPr>
          <p:grpSpPr bwMode="auto">
            <a:xfrm>
              <a:off x="7010400" y="4648200"/>
              <a:ext cx="1219200" cy="1141411"/>
              <a:chOff x="7696200" y="3201988"/>
              <a:chExt cx="1219200" cy="1141411"/>
            </a:xfrm>
          </p:grpSpPr>
          <p:grpSp>
            <p:nvGrpSpPr>
              <p:cNvPr id="32807" name="Group 52"/>
              <p:cNvGrpSpPr>
                <a:grpSpLocks/>
              </p:cNvGrpSpPr>
              <p:nvPr/>
            </p:nvGrpSpPr>
            <p:grpSpPr bwMode="auto">
              <a:xfrm>
                <a:off x="7696200" y="3201988"/>
                <a:ext cx="1219200" cy="1141411"/>
                <a:chOff x="6781800" y="4649789"/>
                <a:chExt cx="1219200" cy="1141411"/>
              </a:xfrm>
            </p:grpSpPr>
            <p:sp>
              <p:nvSpPr>
                <p:cNvPr id="32809" name="TextBox 33"/>
                <p:cNvSpPr txBox="1">
                  <a:spLocks noChangeArrowheads="1"/>
                </p:cNvSpPr>
                <p:nvPr/>
              </p:nvSpPr>
              <p:spPr bwMode="auto">
                <a:xfrm rot="5400000">
                  <a:off x="6848709" y="4989662"/>
                  <a:ext cx="1141411"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endParaRPr lang="en-SG" sz="1400">
                    <a:solidFill>
                      <a:srgbClr val="0000FF"/>
                    </a:solidFill>
                  </a:endParaRPr>
                </a:p>
              </p:txBody>
            </p:sp>
            <p:sp>
              <p:nvSpPr>
                <p:cNvPr id="32810" name="TextBox 80"/>
                <p:cNvSpPr txBox="1">
                  <a:spLocks noChangeArrowheads="1"/>
                </p:cNvSpPr>
                <p:nvPr/>
              </p:nvSpPr>
              <p:spPr bwMode="auto">
                <a:xfrm>
                  <a:off x="6781800" y="4800600"/>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a:t>Mic</a:t>
                  </a:r>
                  <a:endParaRPr lang="en-SG" sz="1800"/>
                </a:p>
              </p:txBody>
            </p:sp>
          </p:grpSp>
          <p:cxnSp>
            <p:nvCxnSpPr>
              <p:cNvPr id="32808" name="Straight Connector 78"/>
              <p:cNvCxnSpPr>
                <a:cxnSpLocks noChangeShapeType="1"/>
              </p:cNvCxnSpPr>
              <p:nvPr/>
            </p:nvCxnSpPr>
            <p:spPr bwMode="auto">
              <a:xfrm rot="10800000">
                <a:off x="8077200" y="3962400"/>
                <a:ext cx="457994"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grpSp>
      <p:cxnSp>
        <p:nvCxnSpPr>
          <p:cNvPr id="32781" name="Straight Arrow Connector 52"/>
          <p:cNvCxnSpPr>
            <a:cxnSpLocks noChangeShapeType="1"/>
          </p:cNvCxnSpPr>
          <p:nvPr/>
        </p:nvCxnSpPr>
        <p:spPr bwMode="auto">
          <a:xfrm rot="5400000">
            <a:off x="7391401" y="5788025"/>
            <a:ext cx="457200"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2783" name="Group 56"/>
          <p:cNvGrpSpPr>
            <a:grpSpLocks/>
          </p:cNvGrpSpPr>
          <p:nvPr/>
        </p:nvGrpSpPr>
        <p:grpSpPr bwMode="auto">
          <a:xfrm>
            <a:off x="6172200" y="2743200"/>
            <a:ext cx="2743200" cy="1143000"/>
            <a:chOff x="6172200" y="4665722"/>
            <a:chExt cx="2743200" cy="1143000"/>
          </a:xfrm>
        </p:grpSpPr>
        <p:sp>
          <p:nvSpPr>
            <p:cNvPr id="32795" name="TextBox 65"/>
            <p:cNvSpPr txBox="1">
              <a:spLocks noChangeArrowheads="1"/>
            </p:cNvSpPr>
            <p:nvPr/>
          </p:nvSpPr>
          <p:spPr bwMode="auto">
            <a:xfrm>
              <a:off x="6172200" y="4951412"/>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Node</a:t>
              </a:r>
              <a:endParaRPr lang="en-SG">
                <a:solidFill>
                  <a:srgbClr val="0000FF"/>
                </a:solidFill>
              </a:endParaRPr>
            </a:p>
          </p:txBody>
        </p:sp>
        <p:sp>
          <p:nvSpPr>
            <p:cNvPr id="32796" name="TextBox 66"/>
            <p:cNvSpPr txBox="1">
              <a:spLocks noChangeArrowheads="1"/>
            </p:cNvSpPr>
            <p:nvPr/>
          </p:nvSpPr>
          <p:spPr bwMode="auto">
            <a:xfrm>
              <a:off x="7620000" y="477990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item</a:t>
              </a:r>
              <a:endParaRPr lang="en-SG" sz="2000">
                <a:solidFill>
                  <a:srgbClr val="0000FF"/>
                </a:solidFill>
              </a:endParaRPr>
            </a:p>
          </p:txBody>
        </p:sp>
        <p:sp>
          <p:nvSpPr>
            <p:cNvPr id="32797" name="TextBox 67"/>
            <p:cNvSpPr txBox="1">
              <a:spLocks noChangeArrowheads="1"/>
            </p:cNvSpPr>
            <p:nvPr/>
          </p:nvSpPr>
          <p:spPr bwMode="auto">
            <a:xfrm>
              <a:off x="7696200" y="540861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next</a:t>
              </a:r>
              <a:endParaRPr lang="en-SG" sz="2000">
                <a:solidFill>
                  <a:srgbClr val="0000FF"/>
                </a:solidFill>
              </a:endParaRPr>
            </a:p>
          </p:txBody>
        </p:sp>
        <p:grpSp>
          <p:nvGrpSpPr>
            <p:cNvPr id="32798" name="Group 53"/>
            <p:cNvGrpSpPr>
              <a:grpSpLocks/>
            </p:cNvGrpSpPr>
            <p:nvPr/>
          </p:nvGrpSpPr>
          <p:grpSpPr bwMode="auto">
            <a:xfrm>
              <a:off x="7010400" y="4665722"/>
              <a:ext cx="1219200" cy="1123889"/>
              <a:chOff x="7696200" y="3219510"/>
              <a:chExt cx="1219200" cy="1123889"/>
            </a:xfrm>
          </p:grpSpPr>
          <p:grpSp>
            <p:nvGrpSpPr>
              <p:cNvPr id="32799" name="Group 52"/>
              <p:cNvGrpSpPr>
                <a:grpSpLocks/>
              </p:cNvGrpSpPr>
              <p:nvPr/>
            </p:nvGrpSpPr>
            <p:grpSpPr bwMode="auto">
              <a:xfrm>
                <a:off x="7696200" y="3219510"/>
                <a:ext cx="1219200" cy="1123889"/>
                <a:chOff x="6781800" y="4667311"/>
                <a:chExt cx="1219200" cy="1123889"/>
              </a:xfrm>
            </p:grpSpPr>
            <p:sp>
              <p:nvSpPr>
                <p:cNvPr id="32801" name="TextBox 71"/>
                <p:cNvSpPr txBox="1">
                  <a:spLocks noChangeArrowheads="1"/>
                </p:cNvSpPr>
                <p:nvPr/>
              </p:nvSpPr>
              <p:spPr bwMode="auto">
                <a:xfrm rot="5400000">
                  <a:off x="6857470" y="4998423"/>
                  <a:ext cx="1123889"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endParaRPr lang="en-SG" sz="1400">
                    <a:solidFill>
                      <a:srgbClr val="0000FF"/>
                    </a:solidFill>
                  </a:endParaRPr>
                </a:p>
              </p:txBody>
            </p:sp>
            <p:sp>
              <p:nvSpPr>
                <p:cNvPr id="32802" name="TextBox 72"/>
                <p:cNvSpPr txBox="1">
                  <a:spLocks noChangeArrowheads="1"/>
                </p:cNvSpPr>
                <p:nvPr/>
              </p:nvSpPr>
              <p:spPr bwMode="auto">
                <a:xfrm>
                  <a:off x="6781800" y="4800600"/>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a:t>Sam</a:t>
                  </a:r>
                  <a:endParaRPr lang="en-SG" sz="1800"/>
                </a:p>
              </p:txBody>
            </p:sp>
          </p:grpSp>
          <p:cxnSp>
            <p:nvCxnSpPr>
              <p:cNvPr id="32800" name="Straight Connector 70"/>
              <p:cNvCxnSpPr>
                <a:cxnSpLocks noChangeShapeType="1"/>
              </p:cNvCxnSpPr>
              <p:nvPr/>
            </p:nvCxnSpPr>
            <p:spPr bwMode="auto">
              <a:xfrm rot="10800000">
                <a:off x="8077200" y="3962400"/>
                <a:ext cx="457994"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grpSp>
      <p:cxnSp>
        <p:nvCxnSpPr>
          <p:cNvPr id="32784" name="Straight Arrow Connector 55"/>
          <p:cNvCxnSpPr>
            <a:cxnSpLocks noChangeShapeType="1"/>
          </p:cNvCxnSpPr>
          <p:nvPr/>
        </p:nvCxnSpPr>
        <p:spPr bwMode="auto">
          <a:xfrm rot="5400000">
            <a:off x="7467601" y="4419600"/>
            <a:ext cx="304800"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2785" name="Group 66"/>
          <p:cNvGrpSpPr>
            <a:grpSpLocks/>
          </p:cNvGrpSpPr>
          <p:nvPr/>
        </p:nvGrpSpPr>
        <p:grpSpPr bwMode="auto">
          <a:xfrm>
            <a:off x="6172200" y="1295400"/>
            <a:ext cx="2743200" cy="1143000"/>
            <a:chOff x="6172200" y="4665722"/>
            <a:chExt cx="2743200" cy="1143000"/>
          </a:xfrm>
        </p:grpSpPr>
        <p:sp>
          <p:nvSpPr>
            <p:cNvPr id="32787" name="TextBox 57"/>
            <p:cNvSpPr txBox="1">
              <a:spLocks noChangeArrowheads="1"/>
            </p:cNvSpPr>
            <p:nvPr/>
          </p:nvSpPr>
          <p:spPr bwMode="auto">
            <a:xfrm>
              <a:off x="6172200" y="4951412"/>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Node</a:t>
              </a:r>
              <a:endParaRPr lang="en-SG">
                <a:solidFill>
                  <a:srgbClr val="0000FF"/>
                </a:solidFill>
              </a:endParaRPr>
            </a:p>
          </p:txBody>
        </p:sp>
        <p:sp>
          <p:nvSpPr>
            <p:cNvPr id="32788" name="TextBox 58"/>
            <p:cNvSpPr txBox="1">
              <a:spLocks noChangeArrowheads="1"/>
            </p:cNvSpPr>
            <p:nvPr/>
          </p:nvSpPr>
          <p:spPr bwMode="auto">
            <a:xfrm>
              <a:off x="7620000" y="477990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item</a:t>
              </a:r>
              <a:endParaRPr lang="en-SG" sz="2000">
                <a:solidFill>
                  <a:srgbClr val="0000FF"/>
                </a:solidFill>
              </a:endParaRPr>
            </a:p>
          </p:txBody>
        </p:sp>
        <p:sp>
          <p:nvSpPr>
            <p:cNvPr id="32789" name="TextBox 59"/>
            <p:cNvSpPr txBox="1">
              <a:spLocks noChangeArrowheads="1"/>
            </p:cNvSpPr>
            <p:nvPr/>
          </p:nvSpPr>
          <p:spPr bwMode="auto">
            <a:xfrm>
              <a:off x="7696200" y="540861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next</a:t>
              </a:r>
              <a:endParaRPr lang="en-SG" sz="2000">
                <a:solidFill>
                  <a:srgbClr val="0000FF"/>
                </a:solidFill>
              </a:endParaRPr>
            </a:p>
          </p:txBody>
        </p:sp>
        <p:grpSp>
          <p:nvGrpSpPr>
            <p:cNvPr id="32790" name="Group 53"/>
            <p:cNvGrpSpPr>
              <a:grpSpLocks/>
            </p:cNvGrpSpPr>
            <p:nvPr/>
          </p:nvGrpSpPr>
          <p:grpSpPr bwMode="auto">
            <a:xfrm>
              <a:off x="7010400" y="4665722"/>
              <a:ext cx="1219200" cy="1123889"/>
              <a:chOff x="7696200" y="3219510"/>
              <a:chExt cx="1219200" cy="1123889"/>
            </a:xfrm>
          </p:grpSpPr>
          <p:grpSp>
            <p:nvGrpSpPr>
              <p:cNvPr id="32791" name="Group 52"/>
              <p:cNvGrpSpPr>
                <a:grpSpLocks/>
              </p:cNvGrpSpPr>
              <p:nvPr/>
            </p:nvGrpSpPr>
            <p:grpSpPr bwMode="auto">
              <a:xfrm>
                <a:off x="7696200" y="3219510"/>
                <a:ext cx="1219200" cy="1123889"/>
                <a:chOff x="6781800" y="4667311"/>
                <a:chExt cx="1219200" cy="1123889"/>
              </a:xfrm>
            </p:grpSpPr>
            <p:sp>
              <p:nvSpPr>
                <p:cNvPr id="32793" name="TextBox 63"/>
                <p:cNvSpPr txBox="1">
                  <a:spLocks noChangeArrowheads="1"/>
                </p:cNvSpPr>
                <p:nvPr/>
              </p:nvSpPr>
              <p:spPr bwMode="auto">
                <a:xfrm rot="5400000">
                  <a:off x="6857470" y="4998423"/>
                  <a:ext cx="1123889"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endParaRPr lang="en-SG" sz="1400">
                    <a:solidFill>
                      <a:srgbClr val="0000FF"/>
                    </a:solidFill>
                  </a:endParaRPr>
                </a:p>
              </p:txBody>
            </p:sp>
            <p:sp>
              <p:nvSpPr>
                <p:cNvPr id="32794" name="TextBox 64"/>
                <p:cNvSpPr txBox="1">
                  <a:spLocks noChangeArrowheads="1"/>
                </p:cNvSpPr>
                <p:nvPr/>
              </p:nvSpPr>
              <p:spPr bwMode="auto">
                <a:xfrm>
                  <a:off x="6781800" y="4800600"/>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a:t>Riz</a:t>
                  </a:r>
                  <a:endParaRPr lang="en-SG" sz="1800"/>
                </a:p>
              </p:txBody>
            </p:sp>
          </p:grpSp>
          <p:cxnSp>
            <p:nvCxnSpPr>
              <p:cNvPr id="32792" name="Straight Connector 62"/>
              <p:cNvCxnSpPr>
                <a:cxnSpLocks noChangeShapeType="1"/>
              </p:cNvCxnSpPr>
              <p:nvPr/>
            </p:nvCxnSpPr>
            <p:spPr bwMode="auto">
              <a:xfrm rot="10800000">
                <a:off x="8077200" y="3962400"/>
                <a:ext cx="457994"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grpSp>
      <p:cxnSp>
        <p:nvCxnSpPr>
          <p:cNvPr id="32786" name="Straight Arrow Connector 81"/>
          <p:cNvCxnSpPr>
            <a:cxnSpLocks noChangeShapeType="1"/>
          </p:cNvCxnSpPr>
          <p:nvPr/>
        </p:nvCxnSpPr>
        <p:spPr bwMode="auto">
          <a:xfrm rot="5400000">
            <a:off x="7354094" y="2475706"/>
            <a:ext cx="5334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55025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zh-CN" sz="3200">
                <a:ea typeface="宋体" panose="02010600030101010101" pitchFamily="2" charset="-122"/>
              </a:rPr>
              <a:t>Node Structure </a:t>
            </a:r>
            <a:endParaRPr lang="en-US" altLang="zh-CN" sz="3200" i="1">
              <a:ea typeface="宋体" panose="02010600030101010101" pitchFamily="2" charset="-122"/>
            </a:endParaRPr>
          </a:p>
        </p:txBody>
      </p:sp>
      <p:sp>
        <p:nvSpPr>
          <p:cNvPr id="33796" name="Rectangle 3"/>
          <p:cNvSpPr>
            <a:spLocks noGrp="1" noChangeArrowheads="1"/>
          </p:cNvSpPr>
          <p:nvPr>
            <p:ph type="body" idx="1"/>
          </p:nvPr>
        </p:nvSpPr>
        <p:spPr>
          <a:xfrm>
            <a:off x="228600" y="914400"/>
            <a:ext cx="8763000" cy="609600"/>
          </a:xfrm>
        </p:spPr>
        <p:txBody>
          <a:bodyPr/>
          <a:lstStyle/>
          <a:p>
            <a:pPr>
              <a:lnSpc>
                <a:spcPct val="90000"/>
              </a:lnSpc>
              <a:buFont typeface="Wingdings" panose="05000000000000000000" pitchFamily="2" charset="2"/>
              <a:buNone/>
            </a:pPr>
            <a:r>
              <a:rPr lang="en-US" altLang="zh-CN" sz="2400" b="0">
                <a:latin typeface="Arial" panose="020B0604020202020204" pitchFamily="34" charset="0"/>
                <a:ea typeface="宋体" panose="02010600030101010101" pitchFamily="2" charset="-122"/>
              </a:rPr>
              <a:t>Recall format for declaring the </a:t>
            </a:r>
            <a:r>
              <a:rPr lang="en-US" altLang="zh-CN" sz="2400" b="0" u="sng">
                <a:solidFill>
                  <a:srgbClr val="0000FF"/>
                </a:solidFill>
                <a:latin typeface="Arial" panose="020B0604020202020204" pitchFamily="34" charset="0"/>
                <a:ea typeface="宋体" panose="02010600030101010101" pitchFamily="2" charset="-122"/>
              </a:rPr>
              <a:t>node</a:t>
            </a:r>
            <a:r>
              <a:rPr lang="en-US" altLang="zh-CN" sz="2400" b="0">
                <a:latin typeface="Arial" panose="020B0604020202020204" pitchFamily="34" charset="0"/>
                <a:ea typeface="宋体" panose="02010600030101010101" pitchFamily="2" charset="-122"/>
              </a:rPr>
              <a:t> structure in C++ is:</a:t>
            </a:r>
          </a:p>
        </p:txBody>
      </p:sp>
      <p:sp>
        <p:nvSpPr>
          <p:cNvPr id="33797" name="TextBox 14"/>
          <p:cNvSpPr txBox="1">
            <a:spLocks noChangeArrowheads="1"/>
          </p:cNvSpPr>
          <p:nvPr/>
        </p:nvSpPr>
        <p:spPr bwMode="auto">
          <a:xfrm>
            <a:off x="457200" y="4343400"/>
            <a:ext cx="3962400" cy="1016000"/>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endParaRPr lang="en-US"/>
          </a:p>
          <a:p>
            <a:pPr>
              <a:spcBef>
                <a:spcPct val="50000"/>
              </a:spcBef>
            </a:pPr>
            <a:r>
              <a:rPr lang="en-US"/>
              <a:t>     </a:t>
            </a:r>
            <a:endParaRPr lang="en-SG"/>
          </a:p>
        </p:txBody>
      </p:sp>
      <p:cxnSp>
        <p:nvCxnSpPr>
          <p:cNvPr id="33798" name="Straight Connector 15"/>
          <p:cNvCxnSpPr>
            <a:cxnSpLocks noChangeShapeType="1"/>
          </p:cNvCxnSpPr>
          <p:nvPr/>
        </p:nvCxnSpPr>
        <p:spPr bwMode="auto">
          <a:xfrm rot="5400000">
            <a:off x="2401094" y="4837906"/>
            <a:ext cx="990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33799" name="TextBox 17"/>
          <p:cNvSpPr txBox="1">
            <a:spLocks noChangeArrowheads="1"/>
          </p:cNvSpPr>
          <p:nvPr/>
        </p:nvSpPr>
        <p:spPr bwMode="auto">
          <a:xfrm>
            <a:off x="1066800" y="38862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item</a:t>
            </a:r>
            <a:endParaRPr lang="en-SG">
              <a:solidFill>
                <a:srgbClr val="0000FF"/>
              </a:solidFill>
            </a:endParaRPr>
          </a:p>
        </p:txBody>
      </p:sp>
      <p:sp>
        <p:nvSpPr>
          <p:cNvPr id="33800" name="TextBox 18"/>
          <p:cNvSpPr txBox="1">
            <a:spLocks noChangeArrowheads="1"/>
          </p:cNvSpPr>
          <p:nvPr/>
        </p:nvSpPr>
        <p:spPr bwMode="auto">
          <a:xfrm>
            <a:off x="3048000" y="3886200"/>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next</a:t>
            </a:r>
            <a:endParaRPr lang="en-SG">
              <a:solidFill>
                <a:srgbClr val="0000FF"/>
              </a:solidFill>
            </a:endParaRPr>
          </a:p>
        </p:txBody>
      </p:sp>
      <p:cxnSp>
        <p:nvCxnSpPr>
          <p:cNvPr id="33801" name="Straight Arrow Connector 20"/>
          <p:cNvCxnSpPr>
            <a:cxnSpLocks noChangeShapeType="1"/>
          </p:cNvCxnSpPr>
          <p:nvPr/>
        </p:nvCxnSpPr>
        <p:spPr bwMode="auto">
          <a:xfrm>
            <a:off x="3657600" y="4876800"/>
            <a:ext cx="1447800" cy="1588"/>
          </a:xfrm>
          <a:prstGeom prst="straightConnector1">
            <a:avLst/>
          </a:prstGeom>
          <a:noFill/>
          <a:ln w="12700"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sp>
        <p:nvSpPr>
          <p:cNvPr id="33802" name="Rectangle 3"/>
          <p:cNvSpPr txBox="1">
            <a:spLocks noChangeArrowheads="1"/>
          </p:cNvSpPr>
          <p:nvPr/>
        </p:nvSpPr>
        <p:spPr bwMode="auto">
          <a:xfrm>
            <a:off x="381000" y="1524000"/>
            <a:ext cx="8153400" cy="2057400"/>
          </a:xfrm>
          <a:prstGeom prst="rect">
            <a:avLst/>
          </a:prstGeom>
          <a:solidFill>
            <a:srgbClr val="CCFFFF"/>
          </a:solidFill>
          <a:ln w="9525">
            <a:solidFill>
              <a:schemeClr val="tx1"/>
            </a:solidFill>
            <a:miter lim="800000"/>
            <a:headEnd/>
            <a:tailEnd/>
          </a:ln>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r>
              <a:rPr lang="en-SG" b="1">
                <a:solidFill>
                  <a:srgbClr val="0000FF"/>
                </a:solidFill>
                <a:latin typeface="Consolas" panose="020B0609020204030204" pitchFamily="49" charset="0"/>
                <a:ea typeface="Verdana" panose="020B0604030504040204" pitchFamily="34" charset="0"/>
                <a:cs typeface="Courier New" panose="02070309020205020404" pitchFamily="49" charset="0"/>
              </a:rPr>
              <a:t>struct Node</a:t>
            </a:r>
          </a:p>
          <a:p>
            <a:r>
              <a:rPr lang="en-US" b="1">
                <a:solidFill>
                  <a:srgbClr val="0000FF"/>
                </a:solidFill>
                <a:latin typeface="Consolas" panose="020B0609020204030204" pitchFamily="49" charset="0"/>
                <a:ea typeface="Verdana" panose="020B0604030504040204" pitchFamily="34" charset="0"/>
                <a:cs typeface="Courier New" panose="02070309020205020404" pitchFamily="49" charset="0"/>
              </a:rPr>
              <a:t>{</a:t>
            </a:r>
          </a:p>
          <a:p>
            <a:r>
              <a:rPr lang="en-US" b="1">
                <a:solidFill>
                  <a:srgbClr val="0000FF"/>
                </a:solidFill>
                <a:latin typeface="Consolas" panose="020B0609020204030204" pitchFamily="49" charset="0"/>
                <a:ea typeface="Verdana" panose="020B0604030504040204" pitchFamily="34" charset="0"/>
                <a:cs typeface="Courier New" panose="02070309020205020404" pitchFamily="49" charset="0"/>
              </a:rPr>
              <a:t>   ItemType item;   </a:t>
            </a:r>
            <a:r>
              <a:rPr lang="en-US" i="1">
                <a:solidFill>
                  <a:srgbClr val="008000"/>
                </a:solidFill>
                <a:latin typeface="Arial" panose="020B0604020202020204" pitchFamily="34" charset="0"/>
                <a:ea typeface="Verdana" panose="020B0604030504040204" pitchFamily="34" charset="0"/>
                <a:cs typeface="Arial" panose="020B0604020202020204" pitchFamily="34" charset="0"/>
              </a:rPr>
              <a:t>// to store the data item</a:t>
            </a:r>
          </a:p>
          <a:p>
            <a:r>
              <a:rPr lang="en-US" b="1">
                <a:solidFill>
                  <a:srgbClr val="0000FF"/>
                </a:solidFill>
                <a:latin typeface="Consolas" panose="020B0609020204030204" pitchFamily="49" charset="0"/>
                <a:ea typeface="Verdana" panose="020B0604030504040204" pitchFamily="34" charset="0"/>
                <a:cs typeface="Courier New" panose="02070309020205020404" pitchFamily="49" charset="0"/>
              </a:rPr>
              <a:t>   Node     *next;  </a:t>
            </a:r>
            <a:r>
              <a:rPr lang="en-US" i="1">
                <a:solidFill>
                  <a:srgbClr val="008000"/>
                </a:solidFill>
                <a:latin typeface="Arial" panose="020B0604020202020204" pitchFamily="34" charset="0"/>
                <a:ea typeface="Verdana" panose="020B0604030504040204" pitchFamily="34" charset="0"/>
                <a:cs typeface="Arial" panose="020B0604020202020204" pitchFamily="34" charset="0"/>
              </a:rPr>
              <a:t>// pointer to point to next node</a:t>
            </a:r>
          </a:p>
          <a:p>
            <a:r>
              <a:rPr lang="en-US" b="1">
                <a:solidFill>
                  <a:srgbClr val="0000FF"/>
                </a:solidFill>
                <a:latin typeface="Consolas" panose="020B0609020204030204" pitchFamily="49" charset="0"/>
                <a:ea typeface="Verdana" panose="020B0604030504040204" pitchFamily="34" charset="0"/>
                <a:cs typeface="Courier New" panose="02070309020205020404" pitchFamily="49" charset="0"/>
              </a:rPr>
              <a:t>};</a:t>
            </a:r>
          </a:p>
          <a:p>
            <a:pPr>
              <a:lnSpc>
                <a:spcPct val="90000"/>
              </a:lnSpc>
              <a:spcBef>
                <a:spcPct val="20000"/>
              </a:spcBef>
              <a:buClr>
                <a:schemeClr val="tx2"/>
              </a:buClr>
              <a:buSzPct val="140000"/>
              <a:buFont typeface="Wingdings" panose="05000000000000000000" pitchFamily="2" charset="2"/>
              <a:buNone/>
            </a:pPr>
            <a:endParaRPr kumimoji="1" lang="en-US" altLang="zh-CN">
              <a:solidFill>
                <a:srgbClr val="0000FF"/>
              </a:solidFill>
              <a:ea typeface="宋体" panose="02010600030101010101" pitchFamily="2" charset="-122"/>
            </a:endParaRPr>
          </a:p>
          <a:p>
            <a:pPr>
              <a:lnSpc>
                <a:spcPct val="90000"/>
              </a:lnSpc>
              <a:spcBef>
                <a:spcPct val="20000"/>
              </a:spcBef>
              <a:buClr>
                <a:schemeClr val="tx2"/>
              </a:buClr>
              <a:buSzPct val="140000"/>
              <a:buFont typeface="Wingdings" panose="05000000000000000000" pitchFamily="2" charset="2"/>
              <a:buNone/>
            </a:pPr>
            <a:endParaRPr kumimoji="1" lang="en-US" altLang="zh-CN">
              <a:solidFill>
                <a:srgbClr val="0000FF"/>
              </a:solidFill>
              <a:ea typeface="宋体" panose="02010600030101010101" pitchFamily="2" charset="-122"/>
            </a:endParaRPr>
          </a:p>
          <a:p>
            <a:pPr>
              <a:lnSpc>
                <a:spcPct val="90000"/>
              </a:lnSpc>
              <a:spcBef>
                <a:spcPct val="20000"/>
              </a:spcBef>
              <a:buClr>
                <a:schemeClr val="tx2"/>
              </a:buClr>
              <a:buSzPct val="140000"/>
              <a:buFont typeface="Wingdings" panose="05000000000000000000" pitchFamily="2" charset="2"/>
              <a:buNone/>
            </a:pPr>
            <a:endParaRPr kumimoji="1" lang="en-US" altLang="zh-CN">
              <a:solidFill>
                <a:srgbClr val="0000FF"/>
              </a:solidFill>
              <a:ea typeface="宋体" panose="02010600030101010101" pitchFamily="2" charset="-122"/>
            </a:endParaRPr>
          </a:p>
        </p:txBody>
      </p:sp>
    </p:spTree>
    <p:extLst>
      <p:ext uri="{BB962C8B-B14F-4D97-AF65-F5344CB8AC3E}">
        <p14:creationId xmlns:p14="http://schemas.microsoft.com/office/powerpoint/2010/main" val="3383639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zh-CN" sz="2800" b="0" dirty="0">
                <a:latin typeface="Arial" panose="020B0604020202020204" pitchFamily="34" charset="0"/>
                <a:ea typeface="宋体" panose="02010600030101010101" pitchFamily="2" charset="-122"/>
                <a:cs typeface="Arial" panose="020B0604020202020204" pitchFamily="34" charset="0"/>
              </a:rPr>
              <a:t>Specification of Stack ADT(</a:t>
            </a:r>
            <a:r>
              <a:rPr lang="en-US" altLang="zh-CN" sz="2800" b="0" dirty="0">
                <a:solidFill>
                  <a:srgbClr val="FF0000"/>
                </a:solidFill>
                <a:latin typeface="Arial" panose="020B0604020202020204" pitchFamily="34" charset="0"/>
                <a:ea typeface="宋体" panose="02010600030101010101" pitchFamily="2" charset="-122"/>
                <a:cs typeface="Arial" panose="020B0604020202020204" pitchFamily="34" charset="0"/>
              </a:rPr>
              <a:t>Pointer-based</a:t>
            </a:r>
            <a:r>
              <a:rPr lang="en-US" altLang="zh-CN" sz="2800" b="0" dirty="0">
                <a:latin typeface="Arial" panose="020B0604020202020204" pitchFamily="34" charset="0"/>
                <a:ea typeface="宋体" panose="02010600030101010101" pitchFamily="2" charset="-122"/>
                <a:cs typeface="Arial" panose="020B0604020202020204" pitchFamily="34" charset="0"/>
              </a:rPr>
              <a:t>) - </a:t>
            </a:r>
            <a:r>
              <a:rPr lang="en-US" altLang="zh-CN" sz="2800" b="0" dirty="0" err="1">
                <a:latin typeface="Courier New" panose="02070309020205020404" pitchFamily="49" charset="0"/>
                <a:ea typeface="宋体" panose="02010600030101010101" pitchFamily="2" charset="-122"/>
                <a:cs typeface="Courier New" panose="02070309020205020404" pitchFamily="49" charset="0"/>
              </a:rPr>
              <a:t>Stack.h</a:t>
            </a:r>
            <a:endParaRPr lang="en-US" altLang="zh-CN" sz="2800" b="0" dirty="0">
              <a:latin typeface="Courier New" panose="02070309020205020404" pitchFamily="49" charset="0"/>
              <a:ea typeface="宋体" panose="02010600030101010101" pitchFamily="2" charset="-122"/>
              <a:cs typeface="Courier New" panose="02070309020205020404" pitchFamily="49" charset="0"/>
            </a:endParaRPr>
          </a:p>
        </p:txBody>
      </p:sp>
      <p:pic>
        <p:nvPicPr>
          <p:cNvPr id="4" name="Picture 3">
            <a:extLst>
              <a:ext uri="{FF2B5EF4-FFF2-40B4-BE49-F238E27FC236}">
                <a16:creationId xmlns:a16="http://schemas.microsoft.com/office/drawing/2014/main" id="{96A61997-3AF4-4070-8636-ACD7F50990A3}"/>
              </a:ext>
            </a:extLst>
          </p:cNvPr>
          <p:cNvPicPr>
            <a:picLocks noChangeAspect="1"/>
          </p:cNvPicPr>
          <p:nvPr/>
        </p:nvPicPr>
        <p:blipFill>
          <a:blip r:embed="rId3"/>
          <a:stretch>
            <a:fillRect/>
          </a:stretch>
        </p:blipFill>
        <p:spPr>
          <a:xfrm>
            <a:off x="4343400" y="838201"/>
            <a:ext cx="4791075" cy="5334000"/>
          </a:xfrm>
          <a:prstGeom prst="rect">
            <a:avLst/>
          </a:prstGeom>
        </p:spPr>
      </p:pic>
      <p:pic>
        <p:nvPicPr>
          <p:cNvPr id="5" name="Picture 4">
            <a:extLst>
              <a:ext uri="{FF2B5EF4-FFF2-40B4-BE49-F238E27FC236}">
                <a16:creationId xmlns:a16="http://schemas.microsoft.com/office/drawing/2014/main" id="{4146799B-DFCD-406C-AFD8-B92F27D690DB}"/>
              </a:ext>
            </a:extLst>
          </p:cNvPr>
          <p:cNvPicPr>
            <a:picLocks noChangeAspect="1"/>
          </p:cNvPicPr>
          <p:nvPr/>
        </p:nvPicPr>
        <p:blipFill>
          <a:blip r:embed="rId4"/>
          <a:stretch>
            <a:fillRect/>
          </a:stretch>
        </p:blipFill>
        <p:spPr>
          <a:xfrm>
            <a:off x="152400" y="838201"/>
            <a:ext cx="4191000" cy="4638675"/>
          </a:xfrm>
          <a:prstGeom prst="rect">
            <a:avLst/>
          </a:prstGeom>
        </p:spPr>
      </p:pic>
    </p:spTree>
    <p:extLst>
      <p:ext uri="{BB962C8B-B14F-4D97-AF65-F5344CB8AC3E}">
        <p14:creationId xmlns:p14="http://schemas.microsoft.com/office/powerpoint/2010/main" val="1657959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zh-CN" sz="3200" b="0">
                <a:ea typeface="宋体" panose="02010600030101010101" pitchFamily="2" charset="-122"/>
              </a:rPr>
              <a:t>Pushing an item on top of the Stack</a:t>
            </a:r>
            <a:endParaRPr lang="en-US" altLang="zh-CN" sz="3200" b="0" i="1">
              <a:ea typeface="宋体" panose="02010600030101010101" pitchFamily="2" charset="-122"/>
            </a:endParaRPr>
          </a:p>
        </p:txBody>
      </p:sp>
      <p:sp>
        <p:nvSpPr>
          <p:cNvPr id="35844" name="Rectangle 3"/>
          <p:cNvSpPr>
            <a:spLocks noGrp="1" noChangeArrowheads="1"/>
          </p:cNvSpPr>
          <p:nvPr>
            <p:ph type="body" idx="1"/>
          </p:nvPr>
        </p:nvSpPr>
        <p:spPr>
          <a:xfrm>
            <a:off x="228600" y="838200"/>
            <a:ext cx="5257800" cy="4419600"/>
          </a:xfrm>
        </p:spPr>
        <p:txBody>
          <a:bodyPr/>
          <a:lstStyle/>
          <a:p>
            <a:pPr marL="0" indent="0">
              <a:lnSpc>
                <a:spcPct val="90000"/>
              </a:lnSpc>
              <a:buFont typeface="Wingdings" panose="05000000000000000000" pitchFamily="2" charset="2"/>
              <a:buNone/>
            </a:pPr>
            <a:r>
              <a:rPr lang="en-US" altLang="zh-CN" sz="2400" b="0">
                <a:latin typeface="Arial" panose="020B0604020202020204" pitchFamily="34" charset="0"/>
                <a:ea typeface="宋体" panose="02010600030101010101" pitchFamily="2" charset="-122"/>
                <a:cs typeface="Arial" panose="020B0604020202020204" pitchFamily="34" charset="0"/>
              </a:rPr>
              <a:t>To push a new item to the top of the List, you need to :</a:t>
            </a:r>
          </a:p>
          <a:p>
            <a:pPr>
              <a:lnSpc>
                <a:spcPct val="90000"/>
              </a:lnSpc>
              <a:buFont typeface="Wingdings" panose="05000000000000000000" pitchFamily="2" charset="2"/>
              <a:buNone/>
            </a:pPr>
            <a:r>
              <a:rPr lang="en-SG" sz="240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a:latin typeface="Arial" panose="020B0604020202020204" pitchFamily="34" charset="0"/>
                <a:ea typeface="宋体" panose="02010600030101010101" pitchFamily="2" charset="-122"/>
                <a:cs typeface="Arial" panose="020B0604020202020204" pitchFamily="34" charset="0"/>
              </a:rPr>
              <a:t> </a:t>
            </a:r>
            <a:r>
              <a:rPr lang="en-US" altLang="zh-CN" sz="2400" b="0">
                <a:solidFill>
                  <a:srgbClr val="0000FF"/>
                </a:solidFill>
                <a:latin typeface="Arial" panose="020B0604020202020204" pitchFamily="34" charset="0"/>
                <a:ea typeface="宋体" panose="02010600030101010101" pitchFamily="2" charset="-122"/>
                <a:cs typeface="Arial" panose="020B0604020202020204" pitchFamily="34" charset="0"/>
              </a:rPr>
              <a:t>create a new node to store the item</a:t>
            </a:r>
          </a:p>
          <a:p>
            <a:pPr>
              <a:lnSpc>
                <a:spcPct val="90000"/>
              </a:lnSpc>
              <a:buFont typeface="Wingdings" panose="05000000000000000000" pitchFamily="2" charset="2"/>
              <a:buNone/>
            </a:pPr>
            <a:r>
              <a:rPr lang="en-SG" sz="240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a:solidFill>
                  <a:srgbClr val="0000FF"/>
                </a:solidFill>
                <a:latin typeface="Arial" panose="020B0604020202020204" pitchFamily="34" charset="0"/>
                <a:ea typeface="宋体" panose="02010600030101010101" pitchFamily="2" charset="-122"/>
                <a:cs typeface="Arial" panose="020B0604020202020204" pitchFamily="34" charset="0"/>
              </a:rPr>
              <a:t> make the new node’s next pointer point to the top node</a:t>
            </a:r>
          </a:p>
          <a:p>
            <a:pPr>
              <a:lnSpc>
                <a:spcPct val="90000"/>
              </a:lnSpc>
              <a:buFont typeface="Wingdings" panose="05000000000000000000" pitchFamily="2" charset="2"/>
              <a:buNone/>
            </a:pPr>
            <a:r>
              <a:rPr lang="en-SG" sz="240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a:solidFill>
                  <a:srgbClr val="0000FF"/>
                </a:solidFill>
                <a:latin typeface="Arial" panose="020B0604020202020204" pitchFamily="34" charset="0"/>
                <a:ea typeface="宋体" panose="02010600030101010101" pitchFamily="2" charset="-122"/>
                <a:cs typeface="Arial" panose="020B0604020202020204" pitchFamily="34" charset="0"/>
              </a:rPr>
              <a:t> Make the topNode pointer point to new node</a:t>
            </a:r>
          </a:p>
          <a:p>
            <a:pPr marL="0" indent="0">
              <a:lnSpc>
                <a:spcPct val="90000"/>
              </a:lnSpc>
              <a:buFont typeface="Wingdings" panose="05000000000000000000" pitchFamily="2" charset="2"/>
              <a:buNone/>
            </a:pPr>
            <a:endParaRPr lang="en-US" altLang="zh-CN" sz="2400" b="0">
              <a:latin typeface="Arial" panose="020B0604020202020204" pitchFamily="34" charset="0"/>
              <a:ea typeface="宋体" panose="02010600030101010101" pitchFamily="2" charset="-122"/>
              <a:cs typeface="Arial" panose="020B0604020202020204" pitchFamily="34" charset="0"/>
            </a:endParaRPr>
          </a:p>
        </p:txBody>
      </p:sp>
      <p:cxnSp>
        <p:nvCxnSpPr>
          <p:cNvPr id="35845" name="Curved Connector 11"/>
          <p:cNvCxnSpPr>
            <a:cxnSpLocks noChangeShapeType="1"/>
            <a:endCxn id="35864" idx="1"/>
          </p:cNvCxnSpPr>
          <p:nvPr/>
        </p:nvCxnSpPr>
        <p:spPr bwMode="auto">
          <a:xfrm rot="16200000" flipH="1">
            <a:off x="7811294" y="1713706"/>
            <a:ext cx="685800" cy="1588"/>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46" name="Straight Connector 22"/>
          <p:cNvCxnSpPr>
            <a:cxnSpLocks noChangeShapeType="1"/>
          </p:cNvCxnSpPr>
          <p:nvPr/>
        </p:nvCxnSpPr>
        <p:spPr bwMode="auto">
          <a:xfrm rot="10800000">
            <a:off x="6324600" y="3352800"/>
            <a:ext cx="457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nvGrpSpPr>
          <p:cNvPr id="35847" name="Group 57"/>
          <p:cNvGrpSpPr>
            <a:grpSpLocks/>
          </p:cNvGrpSpPr>
          <p:nvPr/>
        </p:nvGrpSpPr>
        <p:grpSpPr bwMode="auto">
          <a:xfrm>
            <a:off x="4953000" y="1143000"/>
            <a:ext cx="3505200" cy="4495800"/>
            <a:chOff x="4953000" y="914400"/>
            <a:chExt cx="3505200" cy="4495800"/>
          </a:xfrm>
        </p:grpSpPr>
        <p:sp>
          <p:nvSpPr>
            <p:cNvPr id="35848" name="TextBox 9"/>
            <p:cNvSpPr txBox="1">
              <a:spLocks noChangeArrowheads="1"/>
            </p:cNvSpPr>
            <p:nvPr/>
          </p:nvSpPr>
          <p:spPr bwMode="auto">
            <a:xfrm>
              <a:off x="7543800" y="914400"/>
              <a:ext cx="914400" cy="40011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grpSp>
          <p:nvGrpSpPr>
            <p:cNvPr id="35849" name="Group 33"/>
            <p:cNvGrpSpPr>
              <a:grpSpLocks/>
            </p:cNvGrpSpPr>
            <p:nvPr/>
          </p:nvGrpSpPr>
          <p:grpSpPr bwMode="auto">
            <a:xfrm>
              <a:off x="7924799" y="1828801"/>
              <a:ext cx="461666" cy="3581399"/>
              <a:chOff x="7924799" y="838201"/>
              <a:chExt cx="461666" cy="3581399"/>
            </a:xfrm>
          </p:grpSpPr>
          <p:sp>
            <p:nvSpPr>
              <p:cNvPr id="35864" name="TextBox 5"/>
              <p:cNvSpPr txBox="1">
                <a:spLocks noChangeArrowheads="1"/>
              </p:cNvSpPr>
              <p:nvPr/>
            </p:nvSpPr>
            <p:spPr bwMode="auto">
              <a:xfrm rot="5400000">
                <a:off x="7469832" y="1293169"/>
                <a:ext cx="1371601"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t>  </a:t>
                </a:r>
                <a:r>
                  <a:rPr lang="en-US" sz="2000">
                    <a:latin typeface="Arial" panose="020B0604020202020204" pitchFamily="34" charset="0"/>
                    <a:cs typeface="Arial" panose="020B0604020202020204" pitchFamily="34" charset="0"/>
                  </a:rPr>
                  <a:t>Annie </a:t>
                </a:r>
                <a:endParaRPr lang="en-SG" sz="2000">
                  <a:latin typeface="Arial" panose="020B0604020202020204" pitchFamily="34" charset="0"/>
                  <a:cs typeface="Arial" panose="020B0604020202020204" pitchFamily="34" charset="0"/>
                </a:endParaRPr>
              </a:p>
            </p:txBody>
          </p:sp>
          <p:cxnSp>
            <p:nvCxnSpPr>
              <p:cNvPr id="35865" name="Straight Connector 7"/>
              <p:cNvCxnSpPr>
                <a:cxnSpLocks noChangeShapeType="1"/>
              </p:cNvCxnSpPr>
              <p:nvPr/>
            </p:nvCxnSpPr>
            <p:spPr bwMode="auto">
              <a:xfrm rot="10800000">
                <a:off x="7924800" y="1904206"/>
                <a:ext cx="457200"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5866" name="Straight Arrow Connector 13"/>
              <p:cNvCxnSpPr>
                <a:cxnSpLocks noChangeShapeType="1"/>
              </p:cNvCxnSpPr>
              <p:nvPr/>
            </p:nvCxnSpPr>
            <p:spPr bwMode="auto">
              <a:xfrm rot="5400000">
                <a:off x="7849394" y="2361406"/>
                <a:ext cx="6096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5867" name="TextBox 14"/>
              <p:cNvSpPr txBox="1">
                <a:spLocks noChangeArrowheads="1"/>
              </p:cNvSpPr>
              <p:nvPr/>
            </p:nvSpPr>
            <p:spPr bwMode="auto">
              <a:xfrm rot="5400000">
                <a:off x="7469831" y="3121969"/>
                <a:ext cx="1371601"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r>
                  <a:rPr lang="en-US" sz="2000">
                    <a:latin typeface="Arial" panose="020B0604020202020204" pitchFamily="34" charset="0"/>
                    <a:cs typeface="Arial" panose="020B0604020202020204" pitchFamily="34" charset="0"/>
                  </a:rPr>
                  <a:t>John</a:t>
                </a:r>
                <a:r>
                  <a:rPr lang="en-US">
                    <a:solidFill>
                      <a:srgbClr val="0000FF"/>
                    </a:solidFill>
                  </a:rPr>
                  <a:t> </a:t>
                </a:r>
                <a:endParaRPr lang="en-SG">
                  <a:solidFill>
                    <a:srgbClr val="0000FF"/>
                  </a:solidFill>
                </a:endParaRPr>
              </a:p>
            </p:txBody>
          </p:sp>
          <p:cxnSp>
            <p:nvCxnSpPr>
              <p:cNvPr id="35868" name="Straight Arrow Connector 16"/>
              <p:cNvCxnSpPr>
                <a:cxnSpLocks noChangeShapeType="1"/>
              </p:cNvCxnSpPr>
              <p:nvPr/>
            </p:nvCxnSpPr>
            <p:spPr bwMode="auto">
              <a:xfrm rot="5400000">
                <a:off x="7887494" y="4152106"/>
                <a:ext cx="5334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35850" name="TextBox 18"/>
            <p:cNvSpPr txBox="1">
              <a:spLocks noChangeArrowheads="1"/>
            </p:cNvSpPr>
            <p:nvPr/>
          </p:nvSpPr>
          <p:spPr bwMode="auto">
            <a:xfrm>
              <a:off x="6400800" y="914400"/>
              <a:ext cx="1219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a:solidFill>
                    <a:srgbClr val="0000FF"/>
                  </a:solidFill>
                  <a:latin typeface="Arial" panose="020B0604020202020204" pitchFamily="34" charset="0"/>
                  <a:cs typeface="Arial" panose="020B0604020202020204" pitchFamily="34" charset="0"/>
                </a:rPr>
                <a:t>topNode</a:t>
              </a:r>
              <a:endParaRPr lang="en-SG" sz="1600">
                <a:solidFill>
                  <a:srgbClr val="0000FF"/>
                </a:solidFill>
                <a:latin typeface="Arial" panose="020B0604020202020204" pitchFamily="34" charset="0"/>
                <a:cs typeface="Arial" panose="020B0604020202020204" pitchFamily="34" charset="0"/>
              </a:endParaRPr>
            </a:p>
          </p:txBody>
        </p:sp>
        <p:grpSp>
          <p:nvGrpSpPr>
            <p:cNvPr id="35851" name="Group 48"/>
            <p:cNvGrpSpPr>
              <a:grpSpLocks/>
            </p:cNvGrpSpPr>
            <p:nvPr/>
          </p:nvGrpSpPr>
          <p:grpSpPr bwMode="auto">
            <a:xfrm>
              <a:off x="4953000" y="1676400"/>
              <a:ext cx="2057400" cy="2514600"/>
              <a:chOff x="5334000" y="1371600"/>
              <a:chExt cx="2057400" cy="2514600"/>
            </a:xfrm>
          </p:grpSpPr>
          <p:sp>
            <p:nvSpPr>
              <p:cNvPr id="35859" name="TextBox 20"/>
              <p:cNvSpPr txBox="1">
                <a:spLocks noChangeArrowheads="1"/>
              </p:cNvSpPr>
              <p:nvPr/>
            </p:nvSpPr>
            <p:spPr bwMode="auto">
              <a:xfrm rot="5400000">
                <a:off x="6251748" y="2511252"/>
                <a:ext cx="1369369"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r>
                  <a:rPr lang="en-US" sz="2000">
                    <a:solidFill>
                      <a:srgbClr val="0000FF"/>
                    </a:solidFill>
                    <a:latin typeface="Arial" panose="020B0604020202020204" pitchFamily="34" charset="0"/>
                    <a:cs typeface="Arial" panose="020B0604020202020204" pitchFamily="34" charset="0"/>
                  </a:rPr>
                  <a:t>Mary</a:t>
                </a:r>
                <a:r>
                  <a:rPr lang="en-US">
                    <a:solidFill>
                      <a:srgbClr val="0000FF"/>
                    </a:solidFill>
                  </a:rPr>
                  <a:t> </a:t>
                </a:r>
                <a:endParaRPr lang="en-SG">
                  <a:solidFill>
                    <a:srgbClr val="0000FF"/>
                  </a:solidFill>
                </a:endParaRPr>
              </a:p>
            </p:txBody>
          </p:sp>
          <p:sp>
            <p:nvSpPr>
              <p:cNvPr id="35860" name="TextBox 23"/>
              <p:cNvSpPr txBox="1">
                <a:spLocks noChangeArrowheads="1"/>
              </p:cNvSpPr>
              <p:nvPr/>
            </p:nvSpPr>
            <p:spPr bwMode="auto">
              <a:xfrm>
                <a:off x="6477000" y="1371600"/>
                <a:ext cx="914400" cy="40011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sp>
            <p:nvSpPr>
              <p:cNvPr id="35861" name="TextBox 25"/>
              <p:cNvSpPr txBox="1">
                <a:spLocks noChangeArrowheads="1"/>
              </p:cNvSpPr>
              <p:nvPr/>
            </p:nvSpPr>
            <p:spPr bwMode="auto">
              <a:xfrm>
                <a:off x="5334000" y="1371600"/>
                <a:ext cx="1219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a:solidFill>
                      <a:srgbClr val="0000FF"/>
                    </a:solidFill>
                    <a:latin typeface="Arial" panose="020B0604020202020204" pitchFamily="34" charset="0"/>
                    <a:cs typeface="Arial" panose="020B0604020202020204" pitchFamily="34" charset="0"/>
                  </a:rPr>
                  <a:t>newNode</a:t>
                </a:r>
                <a:endParaRPr lang="en-SG" sz="1600">
                  <a:solidFill>
                    <a:srgbClr val="0000FF"/>
                  </a:solidFill>
                  <a:latin typeface="Arial" panose="020B0604020202020204" pitchFamily="34" charset="0"/>
                  <a:cs typeface="Arial" panose="020B0604020202020204" pitchFamily="34" charset="0"/>
                </a:endParaRPr>
              </a:p>
            </p:txBody>
          </p:sp>
          <p:cxnSp>
            <p:nvCxnSpPr>
              <p:cNvPr id="35862" name="Straight Arrow Connector 26"/>
              <p:cNvCxnSpPr>
                <a:cxnSpLocks noChangeShapeType="1"/>
                <a:endCxn id="35859" idx="1"/>
              </p:cNvCxnSpPr>
              <p:nvPr/>
            </p:nvCxnSpPr>
            <p:spPr bwMode="auto">
              <a:xfrm rot="16200000" flipH="1">
                <a:off x="6706716" y="1827684"/>
                <a:ext cx="457200" cy="2232"/>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63" name="Straight Arrow Connector 39"/>
              <p:cNvCxnSpPr>
                <a:cxnSpLocks noChangeShapeType="1"/>
              </p:cNvCxnSpPr>
              <p:nvPr/>
            </p:nvCxnSpPr>
            <p:spPr bwMode="auto">
              <a:xfrm rot="5400000">
                <a:off x="6592094" y="3542506"/>
                <a:ext cx="6858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cxnSp>
          <p:nvCxnSpPr>
            <p:cNvPr id="35852" name="Curved Connector 31"/>
            <p:cNvCxnSpPr>
              <a:cxnSpLocks noChangeShapeType="1"/>
            </p:cNvCxnSpPr>
            <p:nvPr/>
          </p:nvCxnSpPr>
          <p:spPr bwMode="auto">
            <a:xfrm rot="5400000" flipH="1" flipV="1">
              <a:off x="6400800" y="1981200"/>
              <a:ext cx="1676400" cy="1371600"/>
            </a:xfrm>
            <a:prstGeom prst="curvedConnector3">
              <a:avLst>
                <a:gd name="adj1" fmla="val 50000"/>
              </a:avLst>
            </a:prstGeom>
            <a:noFill/>
            <a:ln w="25400" algn="ctr">
              <a:solidFill>
                <a:srgbClr val="FF0000"/>
              </a:solidFill>
              <a:prstDash val="dash"/>
              <a:round/>
              <a:headEnd/>
              <a:tailEnd type="arrow" w="med" len="med"/>
            </a:ln>
            <a:extLst>
              <a:ext uri="{909E8E84-426E-40DD-AFC4-6F175D3DCCD1}">
                <a14:hiddenFill xmlns:a14="http://schemas.microsoft.com/office/drawing/2010/main">
                  <a:noFill/>
                </a14:hiddenFill>
              </a:ext>
            </a:extLst>
          </p:spPr>
        </p:cxnSp>
        <p:cxnSp>
          <p:nvCxnSpPr>
            <p:cNvPr id="35853" name="Curved Connector 43"/>
            <p:cNvCxnSpPr>
              <a:cxnSpLocks noChangeShapeType="1"/>
            </p:cNvCxnSpPr>
            <p:nvPr/>
          </p:nvCxnSpPr>
          <p:spPr bwMode="auto">
            <a:xfrm rot="10800000" flipV="1">
              <a:off x="6781800" y="1219200"/>
              <a:ext cx="1371600" cy="1143000"/>
            </a:xfrm>
            <a:prstGeom prst="curvedConnector3">
              <a:avLst>
                <a:gd name="adj1" fmla="val 50000"/>
              </a:avLst>
            </a:prstGeom>
            <a:noFill/>
            <a:ln w="25400" algn="ctr">
              <a:solidFill>
                <a:srgbClr val="FF0000"/>
              </a:solidFill>
              <a:prstDash val="dash"/>
              <a:round/>
              <a:headEnd/>
              <a:tailEnd type="arrow" w="med" len="med"/>
            </a:ln>
            <a:extLst>
              <a:ext uri="{909E8E84-426E-40DD-AFC4-6F175D3DCCD1}">
                <a14:hiddenFill xmlns:a14="http://schemas.microsoft.com/office/drawing/2010/main">
                  <a:noFill/>
                </a14:hiddenFill>
              </a:ext>
            </a:extLst>
          </p:spPr>
        </p:cxnSp>
        <p:sp>
          <p:nvSpPr>
            <p:cNvPr id="47" name="Dodecagon 46"/>
            <p:cNvSpPr/>
            <p:nvPr/>
          </p:nvSpPr>
          <p:spPr bwMode="auto">
            <a:xfrm>
              <a:off x="7315200" y="2667000"/>
              <a:ext cx="457200" cy="460375"/>
            </a:xfrm>
            <a:prstGeom prst="dodecagon">
              <a:avLst/>
            </a:prstGeom>
            <a:noFill/>
            <a:ln w="12700" cap="flat" cmpd="sng" algn="ctr">
              <a:solidFill>
                <a:schemeClr val="tx1"/>
              </a:solidFill>
              <a:prstDash val="solid"/>
              <a:round/>
              <a:headEnd type="none" w="med" len="med"/>
              <a:tailEnd type="none" w="med" len="med"/>
            </a:ln>
            <a:effec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b="1">
                  <a:solidFill>
                    <a:srgbClr val="FF0000"/>
                  </a:solidFill>
                </a:rPr>
                <a:t>1</a:t>
              </a:r>
              <a:endParaRPr lang="en-SG" sz="1600" b="1">
                <a:solidFill>
                  <a:srgbClr val="FF0000"/>
                </a:solidFill>
              </a:endParaRPr>
            </a:p>
          </p:txBody>
        </p:sp>
        <p:sp>
          <p:nvSpPr>
            <p:cNvPr id="48" name="Dodecagon 47"/>
            <p:cNvSpPr/>
            <p:nvPr/>
          </p:nvSpPr>
          <p:spPr bwMode="auto">
            <a:xfrm>
              <a:off x="6934200" y="1219200"/>
              <a:ext cx="457200" cy="460375"/>
            </a:xfrm>
            <a:prstGeom prst="dodecagon">
              <a:avLst/>
            </a:prstGeom>
            <a:noFill/>
            <a:ln w="12700" cap="flat" cmpd="sng" algn="ctr">
              <a:solidFill>
                <a:schemeClr val="tx1"/>
              </a:solidFill>
              <a:prstDash val="solid"/>
              <a:round/>
              <a:headEnd type="none" w="med" len="med"/>
              <a:tailEnd type="none" w="med" len="med"/>
            </a:ln>
            <a:effec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b="1">
                  <a:solidFill>
                    <a:srgbClr val="FF0000"/>
                  </a:solidFill>
                </a:rPr>
                <a:t>2</a:t>
              </a:r>
              <a:endParaRPr lang="en-SG" sz="1600" b="1">
                <a:solidFill>
                  <a:srgbClr val="FF0000"/>
                </a:solidFill>
              </a:endParaRPr>
            </a:p>
          </p:txBody>
        </p:sp>
        <p:cxnSp>
          <p:nvCxnSpPr>
            <p:cNvPr id="35856" name="Straight Connector 51"/>
            <p:cNvCxnSpPr>
              <a:cxnSpLocks noChangeShapeType="1"/>
            </p:cNvCxnSpPr>
            <p:nvPr/>
          </p:nvCxnSpPr>
          <p:spPr bwMode="auto">
            <a:xfrm>
              <a:off x="6477000" y="4267200"/>
              <a:ext cx="228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5857" name="Straight Connector 52"/>
            <p:cNvCxnSpPr>
              <a:cxnSpLocks noChangeShapeType="1"/>
            </p:cNvCxnSpPr>
            <p:nvPr/>
          </p:nvCxnSpPr>
          <p:spPr bwMode="auto">
            <a:xfrm>
              <a:off x="6324600" y="4191000"/>
              <a:ext cx="457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5858" name="Straight Connector 56"/>
            <p:cNvCxnSpPr>
              <a:cxnSpLocks noChangeShapeType="1"/>
            </p:cNvCxnSpPr>
            <p:nvPr/>
          </p:nvCxnSpPr>
          <p:spPr bwMode="auto">
            <a:xfrm rot="10800000">
              <a:off x="7924800" y="4724400"/>
              <a:ext cx="457200"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cxnSp>
        <p:nvCxnSpPr>
          <p:cNvPr id="3" name="Straight Connector 2">
            <a:extLst>
              <a:ext uri="{FF2B5EF4-FFF2-40B4-BE49-F238E27FC236}">
                <a16:creationId xmlns:a16="http://schemas.microsoft.com/office/drawing/2014/main" id="{3AF45806-AEF5-4C26-A267-31BE204A4303}"/>
              </a:ext>
            </a:extLst>
          </p:cNvPr>
          <p:cNvCxnSpPr/>
          <p:nvPr/>
        </p:nvCxnSpPr>
        <p:spPr bwMode="auto">
          <a:xfrm>
            <a:off x="6324600" y="3581400"/>
            <a:ext cx="457200" cy="0"/>
          </a:xfrm>
          <a:prstGeom prst="line">
            <a:avLst/>
          </a:prstGeom>
          <a:solidFill>
            <a:schemeClr val="accent1"/>
          </a:solidFill>
          <a:ln w="12700" cap="flat"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2831445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zh-CN" sz="3200" b="0">
                <a:ea typeface="宋体" panose="02010600030101010101" pitchFamily="2" charset="-122"/>
              </a:rPr>
              <a:t>Algorithm : </a:t>
            </a:r>
            <a:r>
              <a:rPr lang="en-US" altLang="zh-CN" sz="3200" b="0" i="1">
                <a:ea typeface="宋体" panose="02010600030101010101" pitchFamily="2" charset="-122"/>
              </a:rPr>
              <a:t>push an item on top of the Stack</a:t>
            </a:r>
          </a:p>
        </p:txBody>
      </p:sp>
      <p:graphicFrame>
        <p:nvGraphicFramePr>
          <p:cNvPr id="8" name="Table 7"/>
          <p:cNvGraphicFramePr>
            <a:graphicFrameLocks noGrp="1"/>
          </p:cNvGraphicFramePr>
          <p:nvPr>
            <p:extLst>
              <p:ext uri="{D42A27DB-BD31-4B8C-83A1-F6EECF244321}">
                <p14:modId xmlns:p14="http://schemas.microsoft.com/office/powerpoint/2010/main" val="2208368709"/>
              </p:ext>
            </p:extLst>
          </p:nvPr>
        </p:nvGraphicFramePr>
        <p:xfrm>
          <a:off x="457200" y="914400"/>
          <a:ext cx="8153400" cy="4094099"/>
        </p:xfrm>
        <a:graphic>
          <a:graphicData uri="http://schemas.openxmlformats.org/drawingml/2006/table">
            <a:tbl>
              <a:tblPr/>
              <a:tblGrid>
                <a:gridCol w="8153400">
                  <a:extLst>
                    <a:ext uri="{9D8B030D-6E8A-4147-A177-3AD203B41FA5}">
                      <a16:colId xmlns:a16="http://schemas.microsoft.com/office/drawing/2014/main" val="20000"/>
                    </a:ext>
                  </a:extLst>
                </a:gridCol>
              </a:tblGrid>
              <a:tr h="36512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boolean push(ItemType item)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7347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Create a new node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Store the item to the node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Initialize the next pointer to null</a:t>
                      </a:r>
                      <a:endParaRPr kumimoji="0" lang="en-SG"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set new node’s next pointer to point to node pointed to by </a:t>
                      </a:r>
                      <a:r>
                        <a:rPr kumimoji="0" lang="en-US" sz="2000" b="0" i="0" u="none" strike="noStrike" cap="none" normalizeH="0" baseline="0" dirty="0" err="1">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topNode</a:t>
                      </a:r>
                      <a:endPar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set </a:t>
                      </a:r>
                      <a:r>
                        <a:rPr kumimoji="0" lang="en-US" sz="2000" b="0" i="0" u="none" strike="noStrike" cap="none" normalizeH="0" baseline="0" dirty="0" err="1">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topNode</a:t>
                      </a: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 (pointer) to point to new node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Return true</a:t>
                      </a:r>
                      <a:endParaRPr kumimoji="0" lang="en-SG"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66666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ltLang="zh-CN" sz="3200" b="0">
                <a:ea typeface="宋体" panose="02010600030101010101" pitchFamily="2" charset="-122"/>
              </a:rPr>
              <a:t>Pop an item from top of the Stack</a:t>
            </a:r>
            <a:endParaRPr lang="en-US" altLang="zh-CN" sz="3200" b="0" i="1">
              <a:ea typeface="宋体" panose="02010600030101010101" pitchFamily="2" charset="-122"/>
            </a:endParaRPr>
          </a:p>
        </p:txBody>
      </p:sp>
      <p:sp>
        <p:nvSpPr>
          <p:cNvPr id="37892" name="Rectangle 3"/>
          <p:cNvSpPr>
            <a:spLocks noGrp="1" noChangeArrowheads="1"/>
          </p:cNvSpPr>
          <p:nvPr>
            <p:ph type="body" idx="1"/>
          </p:nvPr>
        </p:nvSpPr>
        <p:spPr>
          <a:xfrm>
            <a:off x="152400" y="914400"/>
            <a:ext cx="5226050" cy="4572000"/>
          </a:xfrm>
        </p:spPr>
        <p:txBody>
          <a:bodyPr/>
          <a:lstStyle/>
          <a:p>
            <a:pPr marL="0" indent="0">
              <a:lnSpc>
                <a:spcPct val="90000"/>
              </a:lnSpc>
              <a:buFont typeface="Wingdings" panose="05000000000000000000" pitchFamily="2" charset="2"/>
              <a:buNone/>
            </a:pPr>
            <a:r>
              <a:rPr lang="en-US" altLang="zh-CN" sz="2400" b="0" dirty="0">
                <a:latin typeface="Arial" panose="020B0604020202020204" pitchFamily="34" charset="0"/>
                <a:ea typeface="宋体" panose="02010600030101010101" pitchFamily="2" charset="-122"/>
                <a:cs typeface="Arial" panose="020B0604020202020204" pitchFamily="34" charset="0"/>
              </a:rPr>
              <a:t>To pop item from  top of the Stack, you need to :</a:t>
            </a:r>
          </a:p>
          <a:p>
            <a:pPr>
              <a:lnSpc>
                <a:spcPct val="90000"/>
              </a:lnSpc>
              <a:buFont typeface="Wingdings" panose="05000000000000000000" pitchFamily="2" charset="2"/>
              <a:buNone/>
            </a:pPr>
            <a:r>
              <a:rPr lang="en-SG" sz="240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dirty="0">
                <a:latin typeface="Arial" panose="020B0604020202020204" pitchFamily="34" charset="0"/>
                <a:ea typeface="宋体" panose="02010600030101010101" pitchFamily="2" charset="-122"/>
                <a:cs typeface="Arial" panose="020B0604020202020204" pitchFamily="34" charset="0"/>
              </a:rPr>
              <a:t> </a:t>
            </a: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Use a temp pointer to point to top node</a:t>
            </a:r>
          </a:p>
          <a:p>
            <a:pPr>
              <a:lnSpc>
                <a:spcPct val="90000"/>
              </a:lnSpc>
              <a:buFont typeface="Wingdings" panose="05000000000000000000" pitchFamily="2" charset="2"/>
              <a:buNone/>
            </a:pPr>
            <a:endPar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marL="400050" indent="-400050">
              <a:lnSpc>
                <a:spcPct val="90000"/>
              </a:lnSpc>
              <a:buFont typeface="Wingdings" panose="05000000000000000000" pitchFamily="2" charset="2"/>
              <a:buNone/>
            </a:pPr>
            <a:r>
              <a:rPr lang="en-SG" sz="2400" dirty="0">
                <a:solidFill>
                  <a:srgbClr val="FF0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sz="2400" b="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a:t>
            </a:r>
            <a:r>
              <a:rPr lang="en-US" sz="2400" b="0" dirty="0">
                <a:solidFill>
                  <a:srgbClr val="FF0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Make the </a:t>
            </a:r>
            <a:r>
              <a:rPr lang="en-US" sz="2400" b="0" dirty="0" err="1">
                <a:solidFill>
                  <a:srgbClr val="FF0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topNode</a:t>
            </a:r>
            <a:r>
              <a:rPr lang="en-US" sz="2400" b="0" dirty="0">
                <a:solidFill>
                  <a:srgbClr val="FF0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point to the next node in stack</a:t>
            </a:r>
          </a:p>
          <a:p>
            <a:pPr marL="400050" indent="-400050">
              <a:lnSpc>
                <a:spcPct val="90000"/>
              </a:lnSpc>
              <a:buFont typeface="Wingdings" panose="05000000000000000000" pitchFamily="2" charset="2"/>
              <a:buNone/>
            </a:pPr>
            <a:endPar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a:lnSpc>
                <a:spcPct val="90000"/>
              </a:lnSpc>
              <a:buFont typeface="Wingdings" panose="05000000000000000000" pitchFamily="2" charset="2"/>
              <a:buNone/>
            </a:pPr>
            <a:r>
              <a:rPr lang="en-SG" sz="240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 Make removed node’s next pointer point to NULL and deallocate memory from removed node</a:t>
            </a:r>
          </a:p>
        </p:txBody>
      </p:sp>
      <p:grpSp>
        <p:nvGrpSpPr>
          <p:cNvPr id="37893" name="Group 27"/>
          <p:cNvGrpSpPr>
            <a:grpSpLocks/>
          </p:cNvGrpSpPr>
          <p:nvPr/>
        </p:nvGrpSpPr>
        <p:grpSpPr bwMode="auto">
          <a:xfrm>
            <a:off x="4953000" y="835025"/>
            <a:ext cx="4038600" cy="4803775"/>
            <a:chOff x="4953000" y="607100"/>
            <a:chExt cx="4038600" cy="4803100"/>
          </a:xfrm>
        </p:grpSpPr>
        <p:sp>
          <p:nvSpPr>
            <p:cNvPr id="37898" name="TextBox 28"/>
            <p:cNvSpPr txBox="1">
              <a:spLocks noChangeArrowheads="1"/>
            </p:cNvSpPr>
            <p:nvPr/>
          </p:nvSpPr>
          <p:spPr bwMode="auto">
            <a:xfrm>
              <a:off x="7543800" y="914400"/>
              <a:ext cx="914400" cy="40011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grpSp>
          <p:nvGrpSpPr>
            <p:cNvPr id="37899" name="Group 33"/>
            <p:cNvGrpSpPr>
              <a:grpSpLocks/>
            </p:cNvGrpSpPr>
            <p:nvPr/>
          </p:nvGrpSpPr>
          <p:grpSpPr bwMode="auto">
            <a:xfrm>
              <a:off x="7924799" y="1828801"/>
              <a:ext cx="461666" cy="3581399"/>
              <a:chOff x="7924799" y="838201"/>
              <a:chExt cx="461666" cy="3581399"/>
            </a:xfrm>
          </p:grpSpPr>
          <p:sp>
            <p:nvSpPr>
              <p:cNvPr id="37910" name="TextBox 5"/>
              <p:cNvSpPr txBox="1">
                <a:spLocks noChangeArrowheads="1"/>
              </p:cNvSpPr>
              <p:nvPr/>
            </p:nvSpPr>
            <p:spPr bwMode="auto">
              <a:xfrm rot="5400000">
                <a:off x="7469832" y="1293169"/>
                <a:ext cx="1371601"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t>  </a:t>
                </a:r>
                <a:r>
                  <a:rPr lang="en-US" sz="2000">
                    <a:latin typeface="Arial" panose="020B0604020202020204" pitchFamily="34" charset="0"/>
                    <a:cs typeface="Arial" panose="020B0604020202020204" pitchFamily="34" charset="0"/>
                  </a:rPr>
                  <a:t>Annie </a:t>
                </a:r>
                <a:endParaRPr lang="en-SG" sz="2000">
                  <a:latin typeface="Arial" panose="020B0604020202020204" pitchFamily="34" charset="0"/>
                  <a:cs typeface="Arial" panose="020B0604020202020204" pitchFamily="34" charset="0"/>
                </a:endParaRPr>
              </a:p>
            </p:txBody>
          </p:sp>
          <p:cxnSp>
            <p:nvCxnSpPr>
              <p:cNvPr id="37911" name="Straight Connector 50"/>
              <p:cNvCxnSpPr>
                <a:cxnSpLocks noChangeShapeType="1"/>
              </p:cNvCxnSpPr>
              <p:nvPr/>
            </p:nvCxnSpPr>
            <p:spPr bwMode="auto">
              <a:xfrm rot="10800000">
                <a:off x="7924800" y="1904206"/>
                <a:ext cx="457200"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7912" name="Straight Arrow Connector 51"/>
              <p:cNvCxnSpPr>
                <a:cxnSpLocks noChangeShapeType="1"/>
              </p:cNvCxnSpPr>
              <p:nvPr/>
            </p:nvCxnSpPr>
            <p:spPr bwMode="auto">
              <a:xfrm rot="5400000">
                <a:off x="7849394" y="2361406"/>
                <a:ext cx="6096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7913" name="TextBox 52"/>
              <p:cNvSpPr txBox="1">
                <a:spLocks noChangeArrowheads="1"/>
              </p:cNvSpPr>
              <p:nvPr/>
            </p:nvSpPr>
            <p:spPr bwMode="auto">
              <a:xfrm rot="5400000">
                <a:off x="7469831" y="3121969"/>
                <a:ext cx="1371601"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r>
                  <a:rPr lang="en-US" sz="2000">
                    <a:latin typeface="Arial" panose="020B0604020202020204" pitchFamily="34" charset="0"/>
                    <a:cs typeface="Arial" panose="020B0604020202020204" pitchFamily="34" charset="0"/>
                  </a:rPr>
                  <a:t>John</a:t>
                </a:r>
                <a:r>
                  <a:rPr lang="en-US">
                    <a:solidFill>
                      <a:srgbClr val="0000FF"/>
                    </a:solidFill>
                  </a:rPr>
                  <a:t> </a:t>
                </a:r>
                <a:endParaRPr lang="en-SG">
                  <a:solidFill>
                    <a:srgbClr val="0000FF"/>
                  </a:solidFill>
                </a:endParaRPr>
              </a:p>
            </p:txBody>
          </p:sp>
          <p:cxnSp>
            <p:nvCxnSpPr>
              <p:cNvPr id="37914" name="Straight Arrow Connector 53"/>
              <p:cNvCxnSpPr>
                <a:cxnSpLocks noChangeShapeType="1"/>
              </p:cNvCxnSpPr>
              <p:nvPr/>
            </p:nvCxnSpPr>
            <p:spPr bwMode="auto">
              <a:xfrm rot="5400000">
                <a:off x="7887494" y="4152106"/>
                <a:ext cx="5334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37900" name="TextBox 35"/>
            <p:cNvSpPr txBox="1">
              <a:spLocks noChangeArrowheads="1"/>
            </p:cNvSpPr>
            <p:nvPr/>
          </p:nvSpPr>
          <p:spPr bwMode="auto">
            <a:xfrm>
              <a:off x="6400800" y="914400"/>
              <a:ext cx="1219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a:solidFill>
                    <a:srgbClr val="0000FF"/>
                  </a:solidFill>
                  <a:latin typeface="Arial" panose="020B0604020202020204" pitchFamily="34" charset="0"/>
                  <a:cs typeface="Arial" panose="020B0604020202020204" pitchFamily="34" charset="0"/>
                </a:rPr>
                <a:t>topNode</a:t>
              </a:r>
              <a:endParaRPr lang="en-SG" sz="1600">
                <a:solidFill>
                  <a:srgbClr val="0000FF"/>
                </a:solidFill>
                <a:latin typeface="Arial" panose="020B0604020202020204" pitchFamily="34" charset="0"/>
                <a:cs typeface="Arial" panose="020B0604020202020204" pitchFamily="34" charset="0"/>
              </a:endParaRPr>
            </a:p>
          </p:txBody>
        </p:sp>
        <p:grpSp>
          <p:nvGrpSpPr>
            <p:cNvPr id="37901" name="Group 48"/>
            <p:cNvGrpSpPr>
              <a:grpSpLocks/>
            </p:cNvGrpSpPr>
            <p:nvPr/>
          </p:nvGrpSpPr>
          <p:grpSpPr bwMode="auto">
            <a:xfrm>
              <a:off x="4953000" y="1676400"/>
              <a:ext cx="2057400" cy="400110"/>
              <a:chOff x="5334000" y="1371600"/>
              <a:chExt cx="2057400" cy="400110"/>
            </a:xfrm>
          </p:grpSpPr>
          <p:sp>
            <p:nvSpPr>
              <p:cNvPr id="37908" name="TextBox 45"/>
              <p:cNvSpPr txBox="1">
                <a:spLocks noChangeArrowheads="1"/>
              </p:cNvSpPr>
              <p:nvPr/>
            </p:nvSpPr>
            <p:spPr bwMode="auto">
              <a:xfrm>
                <a:off x="6477000" y="1371600"/>
                <a:ext cx="914400" cy="40011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sp>
            <p:nvSpPr>
              <p:cNvPr id="37909" name="TextBox 46"/>
              <p:cNvSpPr txBox="1">
                <a:spLocks noChangeArrowheads="1"/>
              </p:cNvSpPr>
              <p:nvPr/>
            </p:nvSpPr>
            <p:spPr bwMode="auto">
              <a:xfrm>
                <a:off x="5334000" y="1371600"/>
                <a:ext cx="1219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a:solidFill>
                      <a:srgbClr val="0000FF"/>
                    </a:solidFill>
                    <a:latin typeface="Arial" panose="020B0604020202020204" pitchFamily="34" charset="0"/>
                    <a:cs typeface="Arial" panose="020B0604020202020204" pitchFamily="34" charset="0"/>
                  </a:rPr>
                  <a:t>temp</a:t>
                </a:r>
                <a:endParaRPr lang="en-SG" sz="1600">
                  <a:solidFill>
                    <a:srgbClr val="0000FF"/>
                  </a:solidFill>
                  <a:latin typeface="Arial" panose="020B0604020202020204" pitchFamily="34" charset="0"/>
                  <a:cs typeface="Arial" panose="020B0604020202020204" pitchFamily="34" charset="0"/>
                </a:endParaRPr>
              </a:p>
            </p:txBody>
          </p:sp>
        </p:grpSp>
        <p:cxnSp>
          <p:nvCxnSpPr>
            <p:cNvPr id="37902" name="Curved Connector 38"/>
            <p:cNvCxnSpPr>
              <a:cxnSpLocks noChangeShapeType="1"/>
            </p:cNvCxnSpPr>
            <p:nvPr/>
          </p:nvCxnSpPr>
          <p:spPr bwMode="auto">
            <a:xfrm flipV="1">
              <a:off x="6629400" y="1828800"/>
              <a:ext cx="1295400" cy="76200"/>
            </a:xfrm>
            <a:prstGeom prst="curvedConnector3">
              <a:avLst>
                <a:gd name="adj1" fmla="val 50000"/>
              </a:avLst>
            </a:prstGeom>
            <a:noFill/>
            <a:ln w="25400" algn="ctr">
              <a:solidFill>
                <a:srgbClr val="FF0000"/>
              </a:solidFill>
              <a:prstDash val="dash"/>
              <a:round/>
              <a:headEnd/>
              <a:tailEnd type="arrow" w="med" len="med"/>
            </a:ln>
            <a:extLst>
              <a:ext uri="{909E8E84-426E-40DD-AFC4-6F175D3DCCD1}">
                <a14:hiddenFill xmlns:a14="http://schemas.microsoft.com/office/drawing/2010/main">
                  <a:noFill/>
                </a14:hiddenFill>
              </a:ext>
            </a:extLst>
          </p:spPr>
        </p:cxnSp>
        <p:sp>
          <p:nvSpPr>
            <p:cNvPr id="40" name="Dodecagon 39"/>
            <p:cNvSpPr/>
            <p:nvPr/>
          </p:nvSpPr>
          <p:spPr bwMode="auto">
            <a:xfrm>
              <a:off x="7239000" y="1981682"/>
              <a:ext cx="457200" cy="458724"/>
            </a:xfrm>
            <a:prstGeom prst="dodecagon">
              <a:avLst/>
            </a:prstGeom>
            <a:noFill/>
            <a:ln w="12700" cap="flat" cmpd="sng" algn="ctr">
              <a:solidFill>
                <a:schemeClr val="tx1"/>
              </a:solidFill>
              <a:prstDash val="solid"/>
              <a:round/>
              <a:headEnd type="none" w="med" len="med"/>
              <a:tailEnd type="none" w="med" len="med"/>
            </a:ln>
            <a:effec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b="1">
                  <a:solidFill>
                    <a:srgbClr val="FF0000"/>
                  </a:solidFill>
                </a:rPr>
                <a:t>1</a:t>
              </a:r>
              <a:endParaRPr lang="en-SG" sz="1600" b="1">
                <a:solidFill>
                  <a:srgbClr val="FF0000"/>
                </a:solidFill>
              </a:endParaRPr>
            </a:p>
          </p:txBody>
        </p:sp>
        <p:sp>
          <p:nvSpPr>
            <p:cNvPr id="41" name="Dodecagon 40"/>
            <p:cNvSpPr/>
            <p:nvPr/>
          </p:nvSpPr>
          <p:spPr bwMode="auto">
            <a:xfrm>
              <a:off x="8534400" y="607100"/>
              <a:ext cx="457200" cy="460310"/>
            </a:xfrm>
            <a:prstGeom prst="dodecagon">
              <a:avLst/>
            </a:prstGeom>
            <a:noFill/>
            <a:ln w="12700" cap="flat" cmpd="sng" algn="ctr">
              <a:solidFill>
                <a:schemeClr val="tx1"/>
              </a:solidFill>
              <a:prstDash val="solid"/>
              <a:round/>
              <a:headEnd type="none" w="med" len="med"/>
              <a:tailEnd type="none" w="med" len="med"/>
            </a:ln>
            <a:effec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b="1">
                  <a:solidFill>
                    <a:srgbClr val="FF0000"/>
                  </a:solidFill>
                </a:rPr>
                <a:t>2</a:t>
              </a:r>
              <a:endParaRPr lang="en-SG" sz="1600" b="1">
                <a:solidFill>
                  <a:srgbClr val="FF0000"/>
                </a:solidFill>
              </a:endParaRPr>
            </a:p>
          </p:txBody>
        </p:sp>
        <p:cxnSp>
          <p:nvCxnSpPr>
            <p:cNvPr id="37905" name="Straight Connector 41"/>
            <p:cNvCxnSpPr>
              <a:cxnSpLocks noChangeShapeType="1"/>
            </p:cNvCxnSpPr>
            <p:nvPr/>
          </p:nvCxnSpPr>
          <p:spPr bwMode="auto">
            <a:xfrm>
              <a:off x="7239000" y="3429000"/>
              <a:ext cx="228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7906" name="Straight Connector 42"/>
            <p:cNvCxnSpPr>
              <a:cxnSpLocks noChangeShapeType="1"/>
            </p:cNvCxnSpPr>
            <p:nvPr/>
          </p:nvCxnSpPr>
          <p:spPr bwMode="auto">
            <a:xfrm>
              <a:off x="7086600" y="3352800"/>
              <a:ext cx="457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7907" name="Straight Connector 43"/>
            <p:cNvCxnSpPr>
              <a:cxnSpLocks noChangeShapeType="1"/>
            </p:cNvCxnSpPr>
            <p:nvPr/>
          </p:nvCxnSpPr>
          <p:spPr bwMode="auto">
            <a:xfrm rot="10800000">
              <a:off x="7924800" y="4724400"/>
              <a:ext cx="457200"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cxnSp>
        <p:nvCxnSpPr>
          <p:cNvPr id="37894" name="Straight Arrow Connector 54"/>
          <p:cNvCxnSpPr>
            <a:cxnSpLocks noChangeShapeType="1"/>
          </p:cNvCxnSpPr>
          <p:nvPr/>
        </p:nvCxnSpPr>
        <p:spPr bwMode="auto">
          <a:xfrm rot="5400000">
            <a:off x="7811294" y="1713706"/>
            <a:ext cx="6858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7895" name="Freeform 71"/>
          <p:cNvSpPr>
            <a:spLocks noChangeArrowheads="1"/>
          </p:cNvSpPr>
          <p:nvPr/>
        </p:nvSpPr>
        <p:spPr bwMode="auto">
          <a:xfrm>
            <a:off x="8147050" y="1266825"/>
            <a:ext cx="741363" cy="2628900"/>
          </a:xfrm>
          <a:custGeom>
            <a:avLst/>
            <a:gdLst>
              <a:gd name="T0" fmla="*/ 0 w 742208"/>
              <a:gd name="T1" fmla="*/ 51490 h 2628405"/>
              <a:gd name="T2" fmla="*/ 461557 w 742208"/>
              <a:gd name="T3" fmla="*/ 99018 h 2628405"/>
              <a:gd name="T4" fmla="*/ 698253 w 742208"/>
              <a:gd name="T5" fmla="*/ 645592 h 2628405"/>
              <a:gd name="T6" fmla="*/ 710089 w 742208"/>
              <a:gd name="T7" fmla="*/ 1453571 h 2628405"/>
              <a:gd name="T8" fmla="*/ 603575 w 742208"/>
              <a:gd name="T9" fmla="*/ 2035792 h 2628405"/>
              <a:gd name="T10" fmla="*/ 426052 w 742208"/>
              <a:gd name="T11" fmla="*/ 2332842 h 2628405"/>
              <a:gd name="T12" fmla="*/ 82843 w 742208"/>
              <a:gd name="T13" fmla="*/ 2629892 h 2628405"/>
              <a:gd name="T14" fmla="*/ 82843 w 742208"/>
              <a:gd name="T15" fmla="*/ 2629892 h 2628405"/>
              <a:gd name="T16" fmla="*/ 0 60000 65536"/>
              <a:gd name="T17" fmla="*/ 0 60000 65536"/>
              <a:gd name="T18" fmla="*/ 0 60000 65536"/>
              <a:gd name="T19" fmla="*/ 0 60000 65536"/>
              <a:gd name="T20" fmla="*/ 0 60000 65536"/>
              <a:gd name="T21" fmla="*/ 0 60000 65536"/>
              <a:gd name="T22" fmla="*/ 0 60000 65536"/>
              <a:gd name="T23" fmla="*/ 0 60000 65536"/>
              <a:gd name="T24" fmla="*/ 0 w 742208"/>
              <a:gd name="T25" fmla="*/ 0 h 2628405"/>
              <a:gd name="T26" fmla="*/ 742208 w 742208"/>
              <a:gd name="T27" fmla="*/ 2628405 h 26284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42208" h="2628405">
                <a:moveTo>
                  <a:pt x="0" y="51460"/>
                </a:moveTo>
                <a:cubicBezTo>
                  <a:pt x="173181" y="25730"/>
                  <a:pt x="346363" y="0"/>
                  <a:pt x="463137" y="98961"/>
                </a:cubicBezTo>
                <a:cubicBezTo>
                  <a:pt x="579911" y="197922"/>
                  <a:pt x="659080" y="419595"/>
                  <a:pt x="700644" y="645226"/>
                </a:cubicBezTo>
                <a:cubicBezTo>
                  <a:pt x="742208" y="870857"/>
                  <a:pt x="728353" y="1221179"/>
                  <a:pt x="712519" y="1452748"/>
                </a:cubicBezTo>
                <a:cubicBezTo>
                  <a:pt x="696685" y="1684317"/>
                  <a:pt x="653142" y="1888177"/>
                  <a:pt x="605641" y="2034639"/>
                </a:cubicBezTo>
                <a:cubicBezTo>
                  <a:pt x="558140" y="2181101"/>
                  <a:pt x="514597" y="2232561"/>
                  <a:pt x="427511" y="2331522"/>
                </a:cubicBezTo>
                <a:cubicBezTo>
                  <a:pt x="340425" y="2430483"/>
                  <a:pt x="83127" y="2628405"/>
                  <a:pt x="83127" y="2628405"/>
                </a:cubicBezTo>
              </a:path>
            </a:pathLst>
          </a:custGeom>
          <a:noFill/>
          <a:ln w="25400" algn="ctr">
            <a:solidFill>
              <a:srgbClr val="FF00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37896" name="Freeform 79"/>
          <p:cNvSpPr>
            <a:spLocks noChangeArrowheads="1"/>
          </p:cNvSpPr>
          <p:nvPr/>
        </p:nvSpPr>
        <p:spPr bwMode="auto">
          <a:xfrm>
            <a:off x="7362825" y="3192463"/>
            <a:ext cx="808038" cy="393700"/>
          </a:xfrm>
          <a:custGeom>
            <a:avLst/>
            <a:gdLst>
              <a:gd name="T0" fmla="*/ 809071 w 807522"/>
              <a:gd name="T1" fmla="*/ 61277 h 393864"/>
              <a:gd name="T2" fmla="*/ 345045 w 807522"/>
              <a:gd name="T3" fmla="*/ 13836 h 393864"/>
              <a:gd name="T4" fmla="*/ 95186 w 807522"/>
              <a:gd name="T5" fmla="*/ 144302 h 393864"/>
              <a:gd name="T6" fmla="*/ 0 w 807522"/>
              <a:gd name="T7" fmla="*/ 393372 h 393864"/>
              <a:gd name="T8" fmla="*/ 0 w 807522"/>
              <a:gd name="T9" fmla="*/ 393372 h 393864"/>
              <a:gd name="T10" fmla="*/ 0 60000 65536"/>
              <a:gd name="T11" fmla="*/ 0 60000 65536"/>
              <a:gd name="T12" fmla="*/ 0 60000 65536"/>
              <a:gd name="T13" fmla="*/ 0 60000 65536"/>
              <a:gd name="T14" fmla="*/ 0 60000 65536"/>
              <a:gd name="T15" fmla="*/ 0 w 807522"/>
              <a:gd name="T16" fmla="*/ 0 h 393864"/>
              <a:gd name="T17" fmla="*/ 807522 w 807522"/>
              <a:gd name="T18" fmla="*/ 393864 h 393864"/>
            </a:gdLst>
            <a:ahLst/>
            <a:cxnLst>
              <a:cxn ang="T10">
                <a:pos x="T0" y="T1"/>
              </a:cxn>
              <a:cxn ang="T11">
                <a:pos x="T2" y="T3"/>
              </a:cxn>
              <a:cxn ang="T12">
                <a:pos x="T4" y="T5"/>
              </a:cxn>
              <a:cxn ang="T13">
                <a:pos x="T6" y="T7"/>
              </a:cxn>
              <a:cxn ang="T14">
                <a:pos x="T8" y="T9"/>
              </a:cxn>
            </a:cxnLst>
            <a:rect l="T15" t="T16" r="T17" b="T18"/>
            <a:pathLst>
              <a:path w="807522" h="393864">
                <a:moveTo>
                  <a:pt x="807522" y="61355"/>
                </a:moveTo>
                <a:cubicBezTo>
                  <a:pt x="635330" y="30677"/>
                  <a:pt x="463138" y="0"/>
                  <a:pt x="344385" y="13854"/>
                </a:cubicBezTo>
                <a:cubicBezTo>
                  <a:pt x="225632" y="27708"/>
                  <a:pt x="152400" y="81147"/>
                  <a:pt x="95003" y="144482"/>
                </a:cubicBezTo>
                <a:cubicBezTo>
                  <a:pt x="37606" y="207817"/>
                  <a:pt x="0" y="393864"/>
                  <a:pt x="0" y="393864"/>
                </a:cubicBezTo>
              </a:path>
            </a:pathLst>
          </a:custGeom>
          <a:noFill/>
          <a:ln w="25400" algn="ctr">
            <a:solidFill>
              <a:srgbClr val="FF00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81" name="Dodecagon 80"/>
          <p:cNvSpPr/>
          <p:nvPr/>
        </p:nvSpPr>
        <p:spPr bwMode="auto">
          <a:xfrm>
            <a:off x="6553200" y="3048000"/>
            <a:ext cx="457200" cy="460375"/>
          </a:xfrm>
          <a:prstGeom prst="dodecagon">
            <a:avLst/>
          </a:prstGeom>
          <a:noFill/>
          <a:ln w="12700" cap="flat" cmpd="sng" algn="ctr">
            <a:solidFill>
              <a:schemeClr val="tx1"/>
            </a:solidFill>
            <a:prstDash val="solid"/>
            <a:round/>
            <a:headEnd type="none" w="med" len="med"/>
            <a:tailEnd type="none" w="med" len="med"/>
          </a:ln>
          <a:effec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b="1">
                <a:solidFill>
                  <a:srgbClr val="FF0000"/>
                </a:solidFill>
              </a:rPr>
              <a:t>3</a:t>
            </a:r>
            <a:endParaRPr lang="en-SG" sz="1600" b="1">
              <a:solidFill>
                <a:srgbClr val="FF0000"/>
              </a:solidFill>
            </a:endParaRPr>
          </a:p>
        </p:txBody>
      </p:sp>
    </p:spTree>
    <p:extLst>
      <p:ext uri="{BB962C8B-B14F-4D97-AF65-F5344CB8AC3E}">
        <p14:creationId xmlns:p14="http://schemas.microsoft.com/office/powerpoint/2010/main" val="3273582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CN" sz="3200" b="0">
                <a:ea typeface="宋体" panose="02010600030101010101" pitchFamily="2" charset="-122"/>
              </a:rPr>
              <a:t>Algorithm : </a:t>
            </a:r>
            <a:r>
              <a:rPr lang="en-US" altLang="zh-CN" sz="3200" b="0" i="1">
                <a:ea typeface="宋体" panose="02010600030101010101" pitchFamily="2" charset="-122"/>
              </a:rPr>
              <a:t>pop item from top of the stack</a:t>
            </a:r>
          </a:p>
        </p:txBody>
      </p:sp>
      <p:graphicFrame>
        <p:nvGraphicFramePr>
          <p:cNvPr id="8" name="Table 7"/>
          <p:cNvGraphicFramePr>
            <a:graphicFrameLocks noGrp="1"/>
          </p:cNvGraphicFramePr>
          <p:nvPr>
            <p:extLst>
              <p:ext uri="{D42A27DB-BD31-4B8C-83A1-F6EECF244321}">
                <p14:modId xmlns:p14="http://schemas.microsoft.com/office/powerpoint/2010/main" val="3857669955"/>
              </p:ext>
            </p:extLst>
          </p:nvPr>
        </p:nvGraphicFramePr>
        <p:xfrm>
          <a:off x="304800" y="914400"/>
          <a:ext cx="8534400" cy="4094099"/>
        </p:xfrm>
        <a:graphic>
          <a:graphicData uri="http://schemas.openxmlformats.org/drawingml/2006/table">
            <a:tbl>
              <a:tblPr/>
              <a:tblGrid>
                <a:gridCol w="8534400">
                  <a:extLst>
                    <a:ext uri="{9D8B030D-6E8A-4147-A177-3AD203B41FA5}">
                      <a16:colId xmlns:a16="http://schemas.microsoft.com/office/drawing/2014/main" val="20000"/>
                    </a:ext>
                  </a:extLst>
                </a:gridCol>
              </a:tblGrid>
              <a:tr h="36512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boolean pop()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7347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a:lnSpc>
                          <a:spcPct val="150000"/>
                        </a:lnSpc>
                      </a:pPr>
                      <a:r>
                        <a:rPr lang="en-US" sz="2400" b="0" kern="1200" dirty="0">
                          <a:solidFill>
                            <a:srgbClr val="FF0000"/>
                          </a:solidFill>
                          <a:latin typeface="Segoe UI" panose="020B0502040204020203" pitchFamily="34" charset="0"/>
                          <a:ea typeface="Verdana" pitchFamily="34" charset="0"/>
                          <a:cs typeface="Segoe UI" panose="020B0502040204020203" pitchFamily="34" charset="0"/>
                        </a:rPr>
                        <a:t>If stack is not empty</a:t>
                      </a:r>
                      <a:endParaRPr lang="en-US" sz="2400" b="0" kern="1200" baseline="0" dirty="0">
                        <a:solidFill>
                          <a:srgbClr val="FF0000"/>
                        </a:solidFill>
                        <a:latin typeface="Segoe UI" panose="020B0502040204020203" pitchFamily="34" charset="0"/>
                        <a:ea typeface="Verdana" pitchFamily="34" charset="0"/>
                        <a:cs typeface="Segoe UI" panose="020B0502040204020203"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set temp (pointer) point to the top node</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a:t>
                      </a:r>
                      <a:r>
                        <a:rPr kumimoji="0" lang="en-US" sz="2400" b="0" i="0" u="none" strike="noStrike" cap="none" normalizeH="0" baseline="0" dirty="0">
                          <a:ln>
                            <a:noFill/>
                          </a:ln>
                          <a:solidFill>
                            <a:srgbClr val="FF0000"/>
                          </a:solidFill>
                          <a:effectLst/>
                          <a:latin typeface="Segoe UI" panose="020B0502040204020203" pitchFamily="34" charset="0"/>
                          <a:ea typeface="Verdana" panose="020B0604030504040204" pitchFamily="34" charset="0"/>
                          <a:cs typeface="Segoe UI" panose="020B0502040204020203" pitchFamily="34" charset="0"/>
                        </a:rPr>
                        <a:t>make </a:t>
                      </a:r>
                      <a:r>
                        <a:rPr kumimoji="0" lang="en-US" sz="2400" b="0" i="0" u="none" strike="noStrike" cap="none" normalizeH="0" baseline="0" dirty="0" err="1">
                          <a:ln>
                            <a:noFill/>
                          </a:ln>
                          <a:solidFill>
                            <a:srgbClr val="FF0000"/>
                          </a:solidFill>
                          <a:effectLst/>
                          <a:latin typeface="Segoe UI" panose="020B0502040204020203" pitchFamily="34" charset="0"/>
                          <a:ea typeface="Verdana" panose="020B0604030504040204" pitchFamily="34" charset="0"/>
                          <a:cs typeface="Segoe UI" panose="020B0502040204020203" pitchFamily="34" charset="0"/>
                        </a:rPr>
                        <a:t>topNode</a:t>
                      </a:r>
                      <a:r>
                        <a:rPr kumimoji="0" lang="en-US" sz="2400" b="0" i="0" u="none" strike="noStrike" cap="none" normalizeH="0" baseline="0" dirty="0">
                          <a:ln>
                            <a:noFill/>
                          </a:ln>
                          <a:solidFill>
                            <a:srgbClr val="FF0000"/>
                          </a:solidFill>
                          <a:effectLst/>
                          <a:latin typeface="Segoe UI" panose="020B0502040204020203" pitchFamily="34" charset="0"/>
                          <a:ea typeface="Verdana" panose="020B0604030504040204" pitchFamily="34" charset="0"/>
                          <a:cs typeface="Segoe UI" panose="020B0502040204020203" pitchFamily="34" charset="0"/>
                        </a:rPr>
                        <a:t>(pointer) point to the next node in stack</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make removed node’s next (pointer) point to NULL</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deallocate memory from removed node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SG"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0269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dirty="0"/>
              <a:t>Topics</a:t>
            </a:r>
          </a:p>
        </p:txBody>
      </p:sp>
      <p:sp>
        <p:nvSpPr>
          <p:cNvPr id="17412" name="Rectangle 3"/>
          <p:cNvSpPr>
            <a:spLocks noGrp="1" noChangeArrowheads="1"/>
          </p:cNvSpPr>
          <p:nvPr>
            <p:ph type="body" idx="1"/>
          </p:nvPr>
        </p:nvSpPr>
        <p:spPr>
          <a:xfrm>
            <a:off x="381000" y="1066800"/>
            <a:ext cx="8305800" cy="4572000"/>
          </a:xfrm>
        </p:spPr>
        <p:txBody>
          <a:bodyPr/>
          <a:lstStyle/>
          <a:p>
            <a:pPr marL="0" indent="-533400">
              <a:lnSpc>
                <a:spcPct val="150000"/>
              </a:lnSpc>
              <a:spcBef>
                <a:spcPts val="0"/>
              </a:spcBef>
              <a:buClr>
                <a:srgbClr val="0000FF"/>
              </a:buClr>
              <a:buSzTx/>
              <a:buFont typeface="Wingdings" panose="05000000000000000000" pitchFamily="2" charset="2"/>
              <a:buAutoNum type="arabicPeriod"/>
            </a:pPr>
            <a:r>
              <a:rPr lang="en-US" sz="2800" b="0" dirty="0">
                <a:solidFill>
                  <a:srgbClr val="0000FF"/>
                </a:solidFill>
                <a:latin typeface="Arial" panose="020B0604020202020204" pitchFamily="34" charset="0"/>
              </a:rPr>
              <a:t>Introduction of the </a:t>
            </a:r>
            <a:r>
              <a:rPr lang="en-US" sz="2800" b="0">
                <a:solidFill>
                  <a:srgbClr val="0000FF"/>
                </a:solidFill>
                <a:latin typeface="Arial" panose="020B0604020202020204" pitchFamily="34" charset="0"/>
              </a:rPr>
              <a:t>ADT stack</a:t>
            </a:r>
          </a:p>
          <a:p>
            <a:pPr marL="0" indent="-533400">
              <a:lnSpc>
                <a:spcPct val="150000"/>
              </a:lnSpc>
              <a:spcBef>
                <a:spcPts val="0"/>
              </a:spcBef>
              <a:buClr>
                <a:srgbClr val="0000FF"/>
              </a:buClr>
              <a:buSzTx/>
              <a:buFont typeface="Wingdings" panose="05000000000000000000" pitchFamily="2" charset="2"/>
              <a:buAutoNum type="arabicPeriod"/>
            </a:pPr>
            <a:r>
              <a:rPr lang="en-US" sz="2800" b="0">
                <a:solidFill>
                  <a:srgbClr val="0000FF"/>
                </a:solidFill>
                <a:latin typeface="Arial" panose="020B0604020202020204" pitchFamily="34" charset="0"/>
              </a:rPr>
              <a:t>Implementation </a:t>
            </a:r>
            <a:r>
              <a:rPr lang="en-US" sz="2800" b="0" dirty="0">
                <a:solidFill>
                  <a:srgbClr val="0000FF"/>
                </a:solidFill>
                <a:latin typeface="Arial" panose="020B0604020202020204" pitchFamily="34" charset="0"/>
              </a:rPr>
              <a:t>of the </a:t>
            </a:r>
            <a:r>
              <a:rPr lang="en-US" sz="2800" b="0">
                <a:solidFill>
                  <a:srgbClr val="0000FF"/>
                </a:solidFill>
                <a:latin typeface="Arial" panose="020B0604020202020204" pitchFamily="34" charset="0"/>
              </a:rPr>
              <a:t>ADT stack</a:t>
            </a:r>
          </a:p>
          <a:p>
            <a:pPr marL="0" indent="-533400">
              <a:lnSpc>
                <a:spcPct val="150000"/>
              </a:lnSpc>
              <a:spcBef>
                <a:spcPts val="0"/>
              </a:spcBef>
              <a:buClr>
                <a:srgbClr val="0000FF"/>
              </a:buClr>
              <a:buSzTx/>
              <a:buFont typeface="Wingdings" panose="05000000000000000000" pitchFamily="2" charset="2"/>
              <a:buAutoNum type="arabicPeriod"/>
            </a:pPr>
            <a:r>
              <a:rPr lang="en-US" sz="2800" b="0">
                <a:solidFill>
                  <a:srgbClr val="0000FF"/>
                </a:solidFill>
                <a:latin typeface="Arial" panose="020B0604020202020204" pitchFamily="34" charset="0"/>
              </a:rPr>
              <a:t>Application </a:t>
            </a:r>
            <a:r>
              <a:rPr lang="en-US" sz="2800" b="0" dirty="0">
                <a:solidFill>
                  <a:srgbClr val="0000FF"/>
                </a:solidFill>
                <a:latin typeface="Arial" panose="020B0604020202020204" pitchFamily="34" charset="0"/>
              </a:rPr>
              <a:t>of the ADT stack</a:t>
            </a:r>
          </a:p>
          <a:p>
            <a:pPr marL="631825" lvl="1" indent="-631825">
              <a:buClrTx/>
              <a:buSzTx/>
              <a:buFont typeface="Wingdings" panose="05000000000000000000" pitchFamily="2" charset="2"/>
              <a:buNone/>
            </a:pPr>
            <a:endParaRPr lang="en-US" b="0" dirty="0">
              <a:solidFill>
                <a:schemeClr val="tx1"/>
              </a:solidFill>
              <a:latin typeface="Arial" panose="020B0604020202020204" pitchFamily="34" charset="0"/>
            </a:endParaRPr>
          </a:p>
        </p:txBody>
      </p:sp>
    </p:spTree>
    <p:extLst>
      <p:ext uri="{BB962C8B-B14F-4D97-AF65-F5344CB8AC3E}">
        <p14:creationId xmlns:p14="http://schemas.microsoft.com/office/powerpoint/2010/main" val="57683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zh-CN" sz="3200" b="0" dirty="0">
                <a:ea typeface="宋体" panose="02010600030101010101" pitchFamily="2" charset="-122"/>
              </a:rPr>
              <a:t>Algorithm : </a:t>
            </a:r>
            <a:r>
              <a:rPr lang="en-US" altLang="zh-CN" sz="3200" b="0" i="1" dirty="0">
                <a:ea typeface="宋体" panose="02010600030101010101" pitchFamily="2" charset="-122"/>
              </a:rPr>
              <a:t>retrieving an item at top of the Stack</a:t>
            </a:r>
          </a:p>
        </p:txBody>
      </p:sp>
      <p:graphicFrame>
        <p:nvGraphicFramePr>
          <p:cNvPr id="8" name="Table 7"/>
          <p:cNvGraphicFramePr>
            <a:graphicFrameLocks noGrp="1"/>
          </p:cNvGraphicFramePr>
          <p:nvPr>
            <p:extLst>
              <p:ext uri="{D42A27DB-BD31-4B8C-83A1-F6EECF244321}">
                <p14:modId xmlns:p14="http://schemas.microsoft.com/office/powerpoint/2010/main" val="2200854426"/>
              </p:ext>
            </p:extLst>
          </p:nvPr>
        </p:nvGraphicFramePr>
        <p:xfrm>
          <a:off x="457200" y="914400"/>
          <a:ext cx="8153400" cy="4094188"/>
        </p:xfrm>
        <a:graphic>
          <a:graphicData uri="http://schemas.openxmlformats.org/drawingml/2006/table">
            <a:tbl>
              <a:tblPr firstRow="1" bandRow="1">
                <a:tableStyleId>{5C22544A-7EE6-4342-B048-85BDC9FD1C3A}</a:tableStyleId>
              </a:tblPr>
              <a:tblGrid>
                <a:gridCol w="8153400">
                  <a:extLst>
                    <a:ext uri="{9D8B030D-6E8A-4147-A177-3AD203B41FA5}">
                      <a16:colId xmlns:a16="http://schemas.microsoft.com/office/drawing/2014/main" val="20000"/>
                    </a:ext>
                  </a:extLst>
                </a:gridCol>
              </a:tblGrid>
              <a:tr h="420591">
                <a:tc>
                  <a:txBody>
                    <a:bodyPr/>
                    <a:lstStyle/>
                    <a:p>
                      <a:pPr eaLnBrk="1" hangingPunct="1">
                        <a:lnSpc>
                          <a:spcPct val="90000"/>
                        </a:lnSpc>
                        <a:buNone/>
                      </a:pPr>
                      <a:r>
                        <a:rPr lang="en-US" sz="2400" b="0" u="none" baseline="0" dirty="0" err="1">
                          <a:solidFill>
                            <a:schemeClr val="tx1"/>
                          </a:solidFill>
                          <a:latin typeface="Verdana" pitchFamily="34" charset="0"/>
                          <a:ea typeface="Verdana" pitchFamily="34" charset="0"/>
                          <a:cs typeface="Verdana" pitchFamily="34" charset="0"/>
                        </a:rPr>
                        <a:t>ItemType</a:t>
                      </a:r>
                      <a:r>
                        <a:rPr lang="en-US" sz="2400" b="0" u="none" baseline="0" dirty="0">
                          <a:solidFill>
                            <a:schemeClr val="tx1"/>
                          </a:solidFill>
                          <a:latin typeface="Verdana" pitchFamily="34" charset="0"/>
                          <a:ea typeface="Verdana" pitchFamily="34" charset="0"/>
                          <a:cs typeface="Verdana" pitchFamily="34" charset="0"/>
                        </a:rPr>
                        <a:t> </a:t>
                      </a:r>
                      <a:r>
                        <a:rPr lang="en-US" sz="2400" b="0" u="none" baseline="0" dirty="0" err="1">
                          <a:solidFill>
                            <a:schemeClr val="tx1"/>
                          </a:solidFill>
                          <a:latin typeface="Verdana" pitchFamily="34" charset="0"/>
                          <a:ea typeface="Verdana" pitchFamily="34" charset="0"/>
                          <a:cs typeface="Verdana" pitchFamily="34" charset="0"/>
                        </a:rPr>
                        <a:t>getTop</a:t>
                      </a:r>
                      <a:r>
                        <a:rPr lang="en-US" sz="2400" b="0" u="none" baseline="0" dirty="0">
                          <a:solidFill>
                            <a:schemeClr val="tx1"/>
                          </a:solidFill>
                          <a:latin typeface="Verdana" pitchFamily="34" charset="0"/>
                          <a:ea typeface="Verdana" pitchFamily="34" charset="0"/>
                          <a:cs typeface="Verdana" pitchFamily="34" charset="0"/>
                        </a:rPr>
                        <a:t>()</a:t>
                      </a:r>
                      <a:endParaRPr lang="en-US" sz="2400" b="0" u="none" dirty="0">
                        <a:solidFill>
                          <a:schemeClr val="tx1"/>
                        </a:solidFill>
                        <a:latin typeface="Verdana" pitchFamily="34" charset="0"/>
                        <a:ea typeface="Verdana" pitchFamily="34" charset="0"/>
                        <a:cs typeface="Verdana" pitchFamily="34" charset="0"/>
                      </a:endParaRPr>
                    </a:p>
                  </a:txBody>
                  <a:tcPr marT="45716" marB="45716">
                    <a:solidFill>
                      <a:srgbClr val="FFCCFF"/>
                    </a:solidFill>
                  </a:tcPr>
                </a:tc>
                <a:extLst>
                  <a:ext uri="{0D108BD9-81ED-4DB2-BD59-A6C34878D82A}">
                    <a16:rowId xmlns:a16="http://schemas.microsoft.com/office/drawing/2014/main" val="10000"/>
                  </a:ext>
                </a:extLst>
              </a:tr>
              <a:tr h="3673572">
                <a:tc>
                  <a:txBody>
                    <a:bodyPr/>
                    <a:lstStyle/>
                    <a:p>
                      <a:r>
                        <a:rPr lang="en-US" sz="800" kern="1200">
                          <a:solidFill>
                            <a:srgbClr val="FF0000"/>
                          </a:solidFill>
                          <a:latin typeface="Segoe UI" panose="020B0502040204020203" pitchFamily="34" charset="0"/>
                          <a:ea typeface="Verdana" pitchFamily="34" charset="0"/>
                          <a:cs typeface="Segoe UI" panose="020B0502040204020203" pitchFamily="34" charset="0"/>
                        </a:rPr>
                        <a:t>  </a:t>
                      </a:r>
                    </a:p>
                    <a:p>
                      <a:pPr>
                        <a:lnSpc>
                          <a:spcPct val="150000"/>
                        </a:lnSpc>
                      </a:pPr>
                      <a:r>
                        <a:rPr lang="en-US" sz="2400" kern="1200">
                          <a:solidFill>
                            <a:srgbClr val="FF0000"/>
                          </a:solidFill>
                          <a:latin typeface="Segoe UI" panose="020B0502040204020203" pitchFamily="34" charset="0"/>
                          <a:ea typeface="Verdana" pitchFamily="34" charset="0"/>
                          <a:cs typeface="Segoe UI" panose="020B0502040204020203" pitchFamily="34" charset="0"/>
                        </a:rPr>
                        <a:t>If stack is not empty</a:t>
                      </a:r>
                      <a:endParaRPr lang="en-US" sz="2400" kern="1200" baseline="0" dirty="0">
                        <a:solidFill>
                          <a:srgbClr val="FF0000"/>
                        </a:solidFill>
                        <a:latin typeface="Segoe UI" panose="020B0502040204020203" pitchFamily="34" charset="0"/>
                        <a:ea typeface="Verdana" pitchFamily="34" charset="0"/>
                        <a:cs typeface="Segoe UI" panose="020B0502040204020203" pitchFamily="34" charset="0"/>
                      </a:endParaRPr>
                    </a:p>
                    <a:p>
                      <a:r>
                        <a:rPr lang="en-US" sz="2400" kern="1200" baseline="0" dirty="0">
                          <a:solidFill>
                            <a:srgbClr val="0000FF"/>
                          </a:solidFill>
                          <a:latin typeface="Segoe UI" panose="020B0502040204020203" pitchFamily="34" charset="0"/>
                          <a:ea typeface="Verdana" pitchFamily="34" charset="0"/>
                          <a:cs typeface="Segoe UI" panose="020B0502040204020203" pitchFamily="34" charset="0"/>
                        </a:rPr>
                        <a:t>    return the </a:t>
                      </a:r>
                      <a:r>
                        <a:rPr lang="en-US" sz="2400" kern="1200" baseline="0">
                          <a:solidFill>
                            <a:srgbClr val="0000FF"/>
                          </a:solidFill>
                          <a:latin typeface="Segoe UI" panose="020B0502040204020203" pitchFamily="34" charset="0"/>
                          <a:ea typeface="Verdana" pitchFamily="34" charset="0"/>
                          <a:cs typeface="Segoe UI" panose="020B0502040204020203" pitchFamily="34" charset="0"/>
                        </a:rPr>
                        <a:t>item contained in </a:t>
                      </a:r>
                      <a:r>
                        <a:rPr lang="en-US" sz="2400" kern="1200" baseline="0" dirty="0">
                          <a:solidFill>
                            <a:srgbClr val="0000FF"/>
                          </a:solidFill>
                          <a:latin typeface="Segoe UI" panose="020B0502040204020203" pitchFamily="34" charset="0"/>
                          <a:ea typeface="Verdana" pitchFamily="34" charset="0"/>
                          <a:cs typeface="Segoe UI" panose="020B0502040204020203" pitchFamily="34" charset="0"/>
                        </a:rPr>
                        <a:t>the top node</a:t>
                      </a:r>
                    </a:p>
                  </a:txBody>
                  <a:tcPr marT="45716" marB="45716">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78241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Stack</a:t>
            </a:r>
          </a:p>
        </p:txBody>
      </p:sp>
      <p:sp>
        <p:nvSpPr>
          <p:cNvPr id="3" name="Content Placeholder 2"/>
          <p:cNvSpPr>
            <a:spLocks noGrp="1"/>
          </p:cNvSpPr>
          <p:nvPr>
            <p:ph idx="1"/>
          </p:nvPr>
        </p:nvSpPr>
        <p:spPr/>
        <p:txBody>
          <a:bodyPr/>
          <a:lstStyle/>
          <a:p>
            <a:pPr>
              <a:lnSpc>
                <a:spcPct val="90000"/>
              </a:lnSpc>
            </a:pPr>
            <a:r>
              <a:rPr lang="en-US" altLang="zh-CN" b="0" dirty="0">
                <a:latin typeface="Arial" panose="020B0604020202020204" pitchFamily="34" charset="0"/>
                <a:ea typeface="宋体" panose="02010600030101010101" pitchFamily="2" charset="-122"/>
                <a:cs typeface="Arial" panose="020B0604020202020204" pitchFamily="34" charset="0"/>
              </a:rPr>
              <a:t>Language Processing</a:t>
            </a:r>
          </a:p>
          <a:p>
            <a:pPr marL="927100" indent="-457200">
              <a:lnSpc>
                <a:spcPct val="90000"/>
              </a:lnSpc>
              <a:buClr>
                <a:srgbClr val="0033CC"/>
              </a:buClr>
              <a:buSzPct val="100000"/>
              <a:buFont typeface="Wingdings" panose="05000000000000000000" pitchFamily="2" charset="2"/>
              <a:buChar char="v"/>
            </a:pP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Balancing of symbols</a:t>
            </a:r>
          </a:p>
          <a:p>
            <a:pPr marL="927100" indent="-457200">
              <a:lnSpc>
                <a:spcPct val="90000"/>
              </a:lnSpc>
              <a:buClr>
                <a:srgbClr val="0033CC"/>
              </a:buClr>
              <a:buSzPct val="100000"/>
              <a:buFont typeface="Wingdings" panose="05000000000000000000" pitchFamily="2" charset="2"/>
              <a:buChar char="v"/>
            </a:pP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Expression conversion (infix to postfix, postfix to prefix, </a:t>
            </a:r>
            <a:r>
              <a:rPr lang="en-US" altLang="zh-CN" sz="2400" b="0" dirty="0" err="1">
                <a:solidFill>
                  <a:srgbClr val="0000FF"/>
                </a:solidFill>
                <a:latin typeface="Arial" panose="020B0604020202020204" pitchFamily="34" charset="0"/>
                <a:ea typeface="宋体" panose="02010600030101010101" pitchFamily="2" charset="-122"/>
                <a:cs typeface="Arial" panose="020B0604020202020204" pitchFamily="34" charset="0"/>
              </a:rPr>
              <a:t>etc</a:t>
            </a: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a:t>
            </a:r>
            <a:endParaRPr lang="en-US" sz="2400" b="0" dirty="0">
              <a:solidFill>
                <a:srgbClr val="FF0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endParaRPr>
          </a:p>
          <a:p>
            <a:pPr>
              <a:lnSpc>
                <a:spcPct val="90000"/>
              </a:lnSpc>
            </a:pPr>
            <a:r>
              <a:rPr lang="en-US" altLang="zh-CN" b="0" dirty="0">
                <a:latin typeface="Arial" panose="020B0604020202020204" pitchFamily="34" charset="0"/>
                <a:ea typeface="宋体" panose="02010600030101010101" pitchFamily="2" charset="-122"/>
                <a:cs typeface="Arial" panose="020B0604020202020204" pitchFamily="34" charset="0"/>
              </a:rPr>
              <a:t>Reversing</a:t>
            </a:r>
          </a:p>
          <a:p>
            <a:pPr marL="927100" indent="-457200">
              <a:lnSpc>
                <a:spcPct val="90000"/>
              </a:lnSpc>
              <a:buClr>
                <a:srgbClr val="0033CC"/>
              </a:buClr>
              <a:buSzPct val="100000"/>
              <a:buFont typeface="Wingdings" panose="05000000000000000000" pitchFamily="2" charset="2"/>
              <a:buChar char="v"/>
            </a:pP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“undo” mechanism in text editors</a:t>
            </a:r>
          </a:p>
          <a:p>
            <a:pPr marL="927100" indent="-457200">
              <a:lnSpc>
                <a:spcPct val="90000"/>
              </a:lnSpc>
              <a:buClr>
                <a:srgbClr val="0033CC"/>
              </a:buClr>
              <a:buSzPct val="100000"/>
              <a:buFont typeface="Wingdings" panose="05000000000000000000" pitchFamily="2" charset="2"/>
              <a:buChar char="v"/>
            </a:pP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Reversing a string</a:t>
            </a:r>
            <a:endParaRPr lang="en-US" altLang="zh-CN" sz="2400" b="0" dirty="0">
              <a:latin typeface="Arial" panose="020B0604020202020204" pitchFamily="34" charset="0"/>
              <a:ea typeface="宋体" panose="02010600030101010101" pitchFamily="2" charset="-122"/>
              <a:cs typeface="Arial" panose="020B0604020202020204" pitchFamily="34" charset="0"/>
            </a:endParaRPr>
          </a:p>
          <a:p>
            <a:pPr>
              <a:lnSpc>
                <a:spcPct val="90000"/>
              </a:lnSpc>
            </a:pPr>
            <a:r>
              <a:rPr lang="en-US" altLang="zh-CN" b="0" dirty="0">
                <a:latin typeface="Arial" panose="020B0604020202020204" pitchFamily="34" charset="0"/>
                <a:ea typeface="宋体" panose="02010600030101010101" pitchFamily="2" charset="-122"/>
                <a:cs typeface="Arial" panose="020B0604020202020204" pitchFamily="34" charset="0"/>
              </a:rPr>
              <a:t>Backtracking</a:t>
            </a:r>
          </a:p>
          <a:p>
            <a:pPr marL="927100" indent="-457200">
              <a:lnSpc>
                <a:spcPct val="90000"/>
              </a:lnSpc>
              <a:buClr>
                <a:srgbClr val="0033CC"/>
              </a:buClr>
              <a:buSzPct val="100000"/>
              <a:buFont typeface="Wingdings" panose="05000000000000000000" pitchFamily="2" charset="2"/>
              <a:buChar char="v"/>
            </a:pP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Find way through a maze </a:t>
            </a:r>
          </a:p>
          <a:p>
            <a:pPr marL="927100" indent="-457200">
              <a:lnSpc>
                <a:spcPct val="90000"/>
              </a:lnSpc>
              <a:buClr>
                <a:srgbClr val="0033CC"/>
              </a:buClr>
              <a:buSzPct val="100000"/>
              <a:buFont typeface="Wingdings" panose="05000000000000000000" pitchFamily="2" charset="2"/>
              <a:buChar char="v"/>
            </a:pP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Find path from one point to another point</a:t>
            </a:r>
          </a:p>
          <a:p>
            <a:pPr>
              <a:lnSpc>
                <a:spcPct val="90000"/>
              </a:lnSpc>
            </a:pPr>
            <a:endParaRPr lang="en-US" altLang="zh-CN" b="0" dirty="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634695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sz="2400" dirty="0">
                <a:latin typeface="Arial" panose="020B0604020202020204" pitchFamily="34" charset="0"/>
                <a:cs typeface="Arial" panose="020B0604020202020204" pitchFamily="34" charset="0"/>
              </a:rPr>
              <a:t>3. Application of Stack ADT – Balanced Parentheses</a:t>
            </a:r>
            <a:endParaRPr lang="en-US" altLang="zh-CN" sz="2400" i="1" dirty="0">
              <a:ea typeface="宋体" panose="02010600030101010101" pitchFamily="2" charset="-122"/>
            </a:endParaRPr>
          </a:p>
        </p:txBody>
      </p:sp>
      <p:sp>
        <p:nvSpPr>
          <p:cNvPr id="41989" name="Rectangle 3"/>
          <p:cNvSpPr>
            <a:spLocks noGrp="1" noChangeArrowheads="1"/>
          </p:cNvSpPr>
          <p:nvPr>
            <p:ph type="body" sz="half" idx="1"/>
          </p:nvPr>
        </p:nvSpPr>
        <p:spPr>
          <a:xfrm>
            <a:off x="381000" y="954024"/>
            <a:ext cx="8763000" cy="5029200"/>
          </a:xfrm>
        </p:spPr>
        <p:txBody>
          <a:bodyPr/>
          <a:lstStyle/>
          <a:p>
            <a:pPr marL="0" indent="0">
              <a:lnSpc>
                <a:spcPct val="90000"/>
              </a:lnSpc>
              <a:buNone/>
            </a:pPr>
            <a:r>
              <a:rPr lang="en-US" altLang="zh-CN" sz="2400" b="0" dirty="0">
                <a:latin typeface="Arial" panose="020B0604020202020204" pitchFamily="34" charset="0"/>
                <a:ea typeface="宋体" panose="02010600030101010101" pitchFamily="2" charset="-122"/>
                <a:cs typeface="Arial" panose="020B0604020202020204" pitchFamily="34" charset="0"/>
              </a:rPr>
              <a:t>Scenario:</a:t>
            </a:r>
          </a:p>
          <a:p>
            <a:pPr marL="0" indent="0">
              <a:lnSpc>
                <a:spcPct val="90000"/>
              </a:lnSpc>
              <a:buNone/>
            </a:pPr>
            <a:r>
              <a:rPr lang="en-SG" sz="240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dirty="0">
                <a:latin typeface="Arial" panose="020B0604020202020204" pitchFamily="34" charset="0"/>
                <a:ea typeface="宋体" panose="02010600030101010101" pitchFamily="2" charset="-122"/>
                <a:cs typeface="Arial" panose="020B0604020202020204" pitchFamily="34" charset="0"/>
              </a:rPr>
              <a:t> </a:t>
            </a: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Given a list of brackets: round ( ), square [ ] , curly { }, etc.</a:t>
            </a:r>
          </a:p>
          <a:p>
            <a:pPr marL="0" indent="0">
              <a:lnSpc>
                <a:spcPct val="90000"/>
              </a:lnSpc>
              <a:buNone/>
            </a:pPr>
            <a:r>
              <a:rPr lang="en-SG" sz="240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sz="2400" b="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Can we make use of </a:t>
            </a:r>
            <a:r>
              <a:rPr lang="en-US" sz="2400" b="0" dirty="0">
                <a:solidFill>
                  <a:srgbClr val="FF0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stack</a:t>
            </a:r>
            <a:r>
              <a:rPr lang="en-US" sz="2400" b="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to identify if they are </a:t>
            </a:r>
            <a:r>
              <a:rPr lang="en-US" sz="2400" b="0" dirty="0">
                <a:solidFill>
                  <a:srgbClr val="FF0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balanced</a:t>
            </a:r>
          </a:p>
          <a:p>
            <a:pPr marL="0" indent="0">
              <a:lnSpc>
                <a:spcPct val="90000"/>
              </a:lnSpc>
              <a:buNone/>
            </a:pPr>
            <a:r>
              <a:rPr lang="en-US" altLang="zh-CN" sz="2400" b="0" dirty="0">
                <a:solidFill>
                  <a:srgbClr val="FF0000"/>
                </a:solidFill>
                <a:latin typeface="Arial" panose="020B0604020202020204" pitchFamily="34" charset="0"/>
                <a:ea typeface="宋体" panose="02010600030101010101" pitchFamily="2" charset="-122"/>
                <a:cs typeface="Arial" panose="020B0604020202020204" pitchFamily="34" charset="0"/>
              </a:rPr>
              <a:t>     </a:t>
            </a: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e.g. </a:t>
            </a:r>
            <a:r>
              <a:rPr lang="en-US" altLang="zh-CN" sz="2400" b="0" dirty="0">
                <a:solidFill>
                  <a:srgbClr val="0000FF"/>
                </a:solidFill>
                <a:latin typeface="Consolas" panose="020B0609020204030204" pitchFamily="49" charset="0"/>
                <a:ea typeface="宋体" panose="02010600030101010101" pitchFamily="2" charset="-122"/>
                <a:cs typeface="Arial" panose="020B0604020202020204" pitchFamily="34" charset="0"/>
              </a:rPr>
              <a:t>{[()]}, {[)]}, {{[])}}</a:t>
            </a:r>
          </a:p>
          <a:p>
            <a:pPr>
              <a:lnSpc>
                <a:spcPct val="90000"/>
              </a:lnSpc>
              <a:buFont typeface="Wingdings"/>
              <a:buChar char="F"/>
            </a:pPr>
            <a:endPar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marL="0" indent="0">
              <a:lnSpc>
                <a:spcPct val="90000"/>
              </a:lnSpc>
              <a:buNone/>
            </a:pPr>
            <a:r>
              <a:rPr lang="en-SG" sz="240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sz="2400" b="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a:t>
            </a: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The pseudocodes are defined as:</a:t>
            </a:r>
          </a:p>
          <a:p>
            <a:pPr lvl="1">
              <a:lnSpc>
                <a:spcPct val="90000"/>
              </a:lnSpc>
              <a:buFont typeface="Wingdings"/>
              <a:buChar char="F"/>
            </a:pPr>
            <a:r>
              <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rPr>
              <a:t>Algorithm </a:t>
            </a:r>
            <a:r>
              <a:rPr lang="en-US" altLang="zh-CN" sz="2000" b="0" dirty="0" err="1">
                <a:solidFill>
                  <a:srgbClr val="0000FF"/>
                </a:solidFill>
                <a:latin typeface="Arial" panose="020B0604020202020204" pitchFamily="34" charset="0"/>
                <a:ea typeface="宋体" panose="02010600030101010101" pitchFamily="2" charset="-122"/>
                <a:cs typeface="Arial" panose="020B0604020202020204" pitchFamily="34" charset="0"/>
              </a:rPr>
              <a:t>checkDelimiterBalance</a:t>
            </a:r>
            <a:r>
              <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rPr>
              <a:t> (expression) </a:t>
            </a:r>
            <a:r>
              <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main algorithm</a:t>
            </a:r>
            <a:endPar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lvl="1">
              <a:lnSpc>
                <a:spcPct val="90000"/>
              </a:lnSpc>
              <a:buFont typeface="Wingdings"/>
              <a:buChar char="F"/>
            </a:pPr>
            <a:r>
              <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rPr>
              <a:t>Algorithm </a:t>
            </a:r>
            <a:r>
              <a:rPr lang="en-US" altLang="zh-CN" sz="2000" b="0" dirty="0" err="1">
                <a:solidFill>
                  <a:srgbClr val="0000FF"/>
                </a:solidFill>
                <a:latin typeface="Arial" panose="020B0604020202020204" pitchFamily="34" charset="0"/>
                <a:ea typeface="宋体" panose="02010600030101010101" pitchFamily="2" charset="-122"/>
                <a:cs typeface="Arial" panose="020B0604020202020204" pitchFamily="34" charset="0"/>
              </a:rPr>
              <a:t>isPairOfDelimiters</a:t>
            </a:r>
            <a:r>
              <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rPr>
              <a:t> (char open, char close) </a:t>
            </a:r>
            <a:r>
              <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rPr>
              <a:t> supporting function</a:t>
            </a:r>
          </a:p>
        </p:txBody>
      </p:sp>
      <p:sp>
        <p:nvSpPr>
          <p:cNvPr id="5" name="TextBox 9"/>
          <p:cNvSpPr txBox="1">
            <a:spLocks noChangeArrowheads="1"/>
          </p:cNvSpPr>
          <p:nvPr/>
        </p:nvSpPr>
        <p:spPr bwMode="auto">
          <a:xfrm>
            <a:off x="3124200" y="4876800"/>
            <a:ext cx="2895600" cy="708025"/>
          </a:xfrm>
          <a:prstGeom prst="rect">
            <a:avLst/>
          </a:prstGeom>
          <a:solidFill>
            <a:srgbClr val="FFFFFF"/>
          </a:solidFill>
          <a:ln w="9525">
            <a:solidFill>
              <a:schemeClr val="accent1"/>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dirty="0">
                <a:solidFill>
                  <a:srgbClr val="FF9900"/>
                </a:solidFill>
                <a:latin typeface="Arial" panose="020B0604020202020204" pitchFamily="34" charset="0"/>
                <a:cs typeface="Arial" panose="020B0604020202020204" pitchFamily="34" charset="0"/>
              </a:rPr>
              <a:t>Download pseudocode from MEL</a:t>
            </a:r>
            <a:endParaRPr lang="en-SG" sz="2000" dirty="0">
              <a:solidFill>
                <a:srgbClr val="FF99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1213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6"/>
          <p:cNvGrpSpPr>
            <a:grpSpLocks/>
          </p:cNvGrpSpPr>
          <p:nvPr/>
        </p:nvGrpSpPr>
        <p:grpSpPr bwMode="auto">
          <a:xfrm>
            <a:off x="533400" y="2438400"/>
            <a:ext cx="7756525" cy="3429000"/>
            <a:chOff x="974725" y="2008188"/>
            <a:chExt cx="7885113" cy="2819400"/>
          </a:xfrm>
        </p:grpSpPr>
        <p:sp>
          <p:nvSpPr>
            <p:cNvPr id="10" name="Rectangle 6"/>
            <p:cNvSpPr>
              <a:spLocks noChangeArrowheads="1"/>
            </p:cNvSpPr>
            <p:nvPr/>
          </p:nvSpPr>
          <p:spPr bwMode="auto">
            <a:xfrm>
              <a:off x="974725" y="2008188"/>
              <a:ext cx="7885113" cy="2819400"/>
            </a:xfrm>
            <a:prstGeom prst="rect">
              <a:avLst/>
            </a:prstGeom>
            <a:solidFill>
              <a:schemeClr val="bg1"/>
            </a:solidFill>
            <a:ln w="9525" algn="ctr">
              <a:noFill/>
              <a:miter lim="800000"/>
              <a:headEnd/>
              <a:tailEnd/>
            </a:ln>
            <a:effectLst>
              <a:outerShdw dist="107763" dir="2700000" algn="ctr" rotWithShape="0">
                <a:schemeClr val="bg2">
                  <a:alpha val="50000"/>
                </a:schemeClr>
              </a:outerShdw>
            </a:effec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pic>
          <p:nvPicPr>
            <p:cNvPr id="40969" name="Picture 5" descr="fg21_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050" y="2062163"/>
              <a:ext cx="7735888"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64" name="Rectangle 2"/>
          <p:cNvSpPr>
            <a:spLocks noGrp="1" noChangeArrowheads="1"/>
          </p:cNvSpPr>
          <p:nvPr>
            <p:ph type="title"/>
          </p:nvPr>
        </p:nvSpPr>
        <p:spPr/>
        <p:txBody>
          <a:bodyPr/>
          <a:lstStyle/>
          <a:p>
            <a:r>
              <a:rPr lang="en-US" sz="2400" dirty="0">
                <a:latin typeface="Arial" panose="020B0604020202020204" pitchFamily="34" charset="0"/>
                <a:cs typeface="Arial" panose="020B0604020202020204" pitchFamily="34" charset="0"/>
              </a:rPr>
              <a:t>3. Application of Stack ADT – Balanced Parentheses</a:t>
            </a:r>
            <a:endParaRPr lang="en-US" altLang="zh-CN" sz="2400" i="1" dirty="0">
              <a:ea typeface="宋体" panose="02010600030101010101" pitchFamily="2" charset="-122"/>
            </a:endParaRPr>
          </a:p>
        </p:txBody>
      </p:sp>
      <p:sp>
        <p:nvSpPr>
          <p:cNvPr id="40965" name="Rectangle 3"/>
          <p:cNvSpPr>
            <a:spLocks noGrp="1" noChangeArrowheads="1"/>
          </p:cNvSpPr>
          <p:nvPr>
            <p:ph type="body" sz="half" idx="1"/>
          </p:nvPr>
        </p:nvSpPr>
        <p:spPr>
          <a:xfrm>
            <a:off x="381000" y="990600"/>
            <a:ext cx="8763000" cy="5029200"/>
          </a:xfrm>
        </p:spPr>
        <p:txBody>
          <a:bodyPr/>
          <a:lstStyle/>
          <a:p>
            <a:pPr marL="0" indent="0" eaLnBrk="1" hangingPunct="1">
              <a:lnSpc>
                <a:spcPct val="90000"/>
              </a:lnSpc>
              <a:buClr>
                <a:srgbClr val="0000FF"/>
              </a:buClr>
              <a:buSzPct val="100000"/>
              <a:buFont typeface="Wingdings" panose="05000000000000000000" pitchFamily="2" charset="2"/>
              <a:buNone/>
            </a:pPr>
            <a:r>
              <a:rPr lang="en-US" sz="2400" u="sng">
                <a:solidFill>
                  <a:srgbClr val="0000FF"/>
                </a:solidFill>
                <a:latin typeface="Arial" panose="020B0604020202020204" pitchFamily="34" charset="0"/>
                <a:cs typeface="Arial" panose="020B0604020202020204" pitchFamily="34" charset="0"/>
              </a:rPr>
              <a:t>Checking for Balanced Delimiters ( ) , [  ], { }</a:t>
            </a:r>
          </a:p>
          <a:p>
            <a:pPr marL="0" indent="0" eaLnBrk="1" hangingPunct="1">
              <a:lnSpc>
                <a:spcPct val="90000"/>
              </a:lnSpc>
              <a:buClr>
                <a:srgbClr val="0000FF"/>
              </a:buClr>
              <a:buSzPct val="100000"/>
              <a:buFont typeface="Wingdings" panose="05000000000000000000" pitchFamily="2" charset="2"/>
              <a:buNone/>
            </a:pPr>
            <a:endParaRPr lang="en-US" sz="2400" u="sng">
              <a:solidFill>
                <a:srgbClr val="0000FF"/>
              </a:solidFill>
              <a:latin typeface="Arial" panose="020B0604020202020204" pitchFamily="34" charset="0"/>
              <a:cs typeface="Arial" panose="020B0604020202020204" pitchFamily="34" charset="0"/>
            </a:endParaRPr>
          </a:p>
          <a:p>
            <a:pPr marL="0" indent="0" eaLnBrk="1" hangingPunct="1">
              <a:lnSpc>
                <a:spcPct val="90000"/>
              </a:lnSpc>
              <a:buClr>
                <a:srgbClr val="0000FF"/>
              </a:buClr>
              <a:buSzPct val="100000"/>
              <a:buFont typeface="Wingdings" panose="05000000000000000000" pitchFamily="2" charset="2"/>
              <a:buNone/>
            </a:pPr>
            <a:r>
              <a:rPr lang="en-US" sz="2400" b="0">
                <a:latin typeface="Arial" panose="020B0604020202020204" pitchFamily="34" charset="0"/>
                <a:cs typeface="Arial" panose="020B0604020202020204" pitchFamily="34" charset="0"/>
              </a:rPr>
              <a:t>Example of balanced delimiters:</a:t>
            </a:r>
          </a:p>
        </p:txBody>
      </p:sp>
      <p:sp>
        <p:nvSpPr>
          <p:cNvPr id="40966" name="Footer Placeholder 2"/>
          <p:cNvSpPr txBox="1">
            <a:spLocks/>
          </p:cNvSpPr>
          <p:nvPr/>
        </p:nvSpPr>
        <p:spPr bwMode="auto">
          <a:xfrm>
            <a:off x="6324600" y="4953000"/>
            <a:ext cx="274320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r">
              <a:spcBef>
                <a:spcPct val="50000"/>
              </a:spcBef>
            </a:pPr>
            <a:r>
              <a:rPr lang="en-US" sz="1000" dirty="0" err="1">
                <a:latin typeface="Arial Narrow" panose="020B0606020202030204" pitchFamily="34" charset="0"/>
              </a:rPr>
              <a:t>Carrano</a:t>
            </a:r>
            <a:r>
              <a:rPr lang="en-US" sz="1000" dirty="0">
                <a:latin typeface="Arial Narrow" panose="020B0606020202030204" pitchFamily="34" charset="0"/>
              </a:rPr>
              <a:t>, Data Structures and Abstractions with Java, Second Edition, (c) 2007 Pearson Education, Inc. All rights reserved. 0-13-237045-X</a:t>
            </a:r>
          </a:p>
        </p:txBody>
      </p:sp>
    </p:spTree>
    <p:extLst>
      <p:ext uri="{BB962C8B-B14F-4D97-AF65-F5344CB8AC3E}">
        <p14:creationId xmlns:p14="http://schemas.microsoft.com/office/powerpoint/2010/main" val="1136109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8"/>
          <p:cNvGrpSpPr>
            <a:grpSpLocks/>
          </p:cNvGrpSpPr>
          <p:nvPr/>
        </p:nvGrpSpPr>
        <p:grpSpPr bwMode="auto">
          <a:xfrm>
            <a:off x="606425" y="1676400"/>
            <a:ext cx="7089775" cy="3609975"/>
            <a:chOff x="1109663" y="1679575"/>
            <a:chExt cx="7240587" cy="3746500"/>
          </a:xfrm>
        </p:grpSpPr>
        <p:sp>
          <p:nvSpPr>
            <p:cNvPr id="10" name="Rectangle 6"/>
            <p:cNvSpPr>
              <a:spLocks noChangeArrowheads="1"/>
            </p:cNvSpPr>
            <p:nvPr/>
          </p:nvSpPr>
          <p:spPr bwMode="auto">
            <a:xfrm>
              <a:off x="1109663" y="1679575"/>
              <a:ext cx="7240587" cy="3746500"/>
            </a:xfrm>
            <a:prstGeom prst="rect">
              <a:avLst/>
            </a:prstGeom>
            <a:solidFill>
              <a:schemeClr val="bg1"/>
            </a:solidFill>
            <a:ln w="9525" algn="ctr">
              <a:noFill/>
              <a:miter lim="800000"/>
              <a:headEnd/>
              <a:tailEnd/>
            </a:ln>
            <a:effectLst>
              <a:outerShdw dist="107763" dir="2700000" algn="ctr" rotWithShape="0">
                <a:schemeClr val="bg2">
                  <a:alpha val="50000"/>
                </a:schemeClr>
              </a:outerShdw>
            </a:effec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pic>
          <p:nvPicPr>
            <p:cNvPr id="41992" name="Picture 5" descr="fg21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325" y="1806575"/>
              <a:ext cx="7011988" cy="351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88" name="Rectangle 2"/>
          <p:cNvSpPr>
            <a:spLocks noGrp="1" noChangeArrowheads="1"/>
          </p:cNvSpPr>
          <p:nvPr>
            <p:ph type="title"/>
          </p:nvPr>
        </p:nvSpPr>
        <p:spPr/>
        <p:txBody>
          <a:bodyPr/>
          <a:lstStyle/>
          <a:p>
            <a:r>
              <a:rPr lang="en-US" sz="2400" dirty="0">
                <a:latin typeface="Arial" panose="020B0604020202020204" pitchFamily="34" charset="0"/>
                <a:cs typeface="Arial" panose="020B0604020202020204" pitchFamily="34" charset="0"/>
              </a:rPr>
              <a:t>3. Application of Stack ADT – Balanced Parentheses</a:t>
            </a:r>
            <a:endParaRPr lang="en-US" altLang="zh-CN" sz="2400" i="1" dirty="0">
              <a:ea typeface="宋体" panose="02010600030101010101" pitchFamily="2" charset="-122"/>
            </a:endParaRPr>
          </a:p>
        </p:txBody>
      </p:sp>
      <p:sp>
        <p:nvSpPr>
          <p:cNvPr id="41989" name="Rectangle 3"/>
          <p:cNvSpPr>
            <a:spLocks noGrp="1" noChangeArrowheads="1"/>
          </p:cNvSpPr>
          <p:nvPr>
            <p:ph type="body" sz="half" idx="1"/>
          </p:nvPr>
        </p:nvSpPr>
        <p:spPr>
          <a:xfrm>
            <a:off x="381000" y="990600"/>
            <a:ext cx="8763000" cy="5029200"/>
          </a:xfrm>
        </p:spPr>
        <p:txBody>
          <a:bodyPr/>
          <a:lstStyle/>
          <a:p>
            <a:pPr marL="0" indent="0" eaLnBrk="1" hangingPunct="1">
              <a:lnSpc>
                <a:spcPct val="90000"/>
              </a:lnSpc>
              <a:buClr>
                <a:srgbClr val="0000FF"/>
              </a:buClr>
              <a:buSzPct val="100000"/>
              <a:buFont typeface="Wingdings" panose="05000000000000000000" pitchFamily="2" charset="2"/>
              <a:buNone/>
            </a:pPr>
            <a:r>
              <a:rPr lang="en-US" sz="2400" b="0">
                <a:latin typeface="Arial" panose="020B0604020202020204" pitchFamily="34" charset="0"/>
                <a:cs typeface="Arial" panose="020B0604020202020204" pitchFamily="34" charset="0"/>
              </a:rPr>
              <a:t>Example of unbalanced delimiters</a:t>
            </a:r>
            <a:r>
              <a:rPr lang="en-US" sz="2400" b="0">
                <a:solidFill>
                  <a:schemeClr val="accent2"/>
                </a:solidFill>
                <a:latin typeface="Arial" panose="020B0604020202020204" pitchFamily="34" charset="0"/>
                <a:cs typeface="Arial" panose="020B0604020202020204" pitchFamily="34" charset="0"/>
              </a:rPr>
              <a:t> </a:t>
            </a:r>
            <a:r>
              <a:rPr lang="en-US" sz="2400" b="0">
                <a:latin typeface="Consolas" panose="020B0609020204030204" pitchFamily="49" charset="0"/>
                <a:cs typeface="Arial" panose="020B0604020202020204" pitchFamily="34" charset="0"/>
              </a:rPr>
              <a:t>{[(])}</a:t>
            </a:r>
            <a:r>
              <a:rPr lang="en-US" sz="2400" b="0">
                <a:latin typeface="Arial" panose="020B0604020202020204" pitchFamily="34" charset="0"/>
                <a:cs typeface="Arial" panose="020B0604020202020204" pitchFamily="34" charset="0"/>
              </a:rPr>
              <a:t> :</a:t>
            </a:r>
          </a:p>
        </p:txBody>
      </p:sp>
      <p:sp>
        <p:nvSpPr>
          <p:cNvPr id="41990" name="Footer Placeholder 2"/>
          <p:cNvSpPr txBox="1">
            <a:spLocks/>
          </p:cNvSpPr>
          <p:nvPr/>
        </p:nvSpPr>
        <p:spPr bwMode="auto">
          <a:xfrm>
            <a:off x="6324600" y="4918075"/>
            <a:ext cx="274320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r">
              <a:spcBef>
                <a:spcPct val="50000"/>
              </a:spcBef>
            </a:pPr>
            <a:r>
              <a:rPr lang="en-US" sz="1000">
                <a:latin typeface="Arial Narrow" panose="020B0606020202030204" pitchFamily="34" charset="0"/>
              </a:rPr>
              <a:t>Carrano, Data Structures and Abstractions with Java, Second Edition, (c) 2007 Pearson Education, Inc. All rights reserved. 0-13-237045-X0</a:t>
            </a:r>
          </a:p>
        </p:txBody>
      </p:sp>
      <p:sp>
        <p:nvSpPr>
          <p:cNvPr id="2" name="Rectangle 1"/>
          <p:cNvSpPr/>
          <p:nvPr/>
        </p:nvSpPr>
        <p:spPr bwMode="auto">
          <a:xfrm>
            <a:off x="606425" y="1905000"/>
            <a:ext cx="1222375" cy="32850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 name="Rectangle 8"/>
          <p:cNvSpPr/>
          <p:nvPr/>
        </p:nvSpPr>
        <p:spPr bwMode="auto">
          <a:xfrm>
            <a:off x="1859924" y="1903927"/>
            <a:ext cx="1222375" cy="32850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1" name="Rectangle 10"/>
          <p:cNvSpPr/>
          <p:nvPr/>
        </p:nvSpPr>
        <p:spPr bwMode="auto">
          <a:xfrm>
            <a:off x="3218395" y="1886755"/>
            <a:ext cx="1048805" cy="32850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2" name="Rectangle 11"/>
          <p:cNvSpPr/>
          <p:nvPr/>
        </p:nvSpPr>
        <p:spPr bwMode="auto">
          <a:xfrm>
            <a:off x="4262245" y="1851885"/>
            <a:ext cx="766955" cy="32850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3" name="Rectangle 12"/>
          <p:cNvSpPr/>
          <p:nvPr/>
        </p:nvSpPr>
        <p:spPr bwMode="auto">
          <a:xfrm>
            <a:off x="4414645" y="1676401"/>
            <a:ext cx="1909955" cy="457199"/>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87500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1" grpId="0" animBg="1"/>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8"/>
          <p:cNvGrpSpPr>
            <a:grpSpLocks/>
          </p:cNvGrpSpPr>
          <p:nvPr/>
        </p:nvGrpSpPr>
        <p:grpSpPr bwMode="auto">
          <a:xfrm>
            <a:off x="685800" y="1714500"/>
            <a:ext cx="6858000" cy="3619500"/>
            <a:chOff x="1035050" y="1573213"/>
            <a:chExt cx="7508875" cy="3778250"/>
          </a:xfrm>
        </p:grpSpPr>
        <p:sp>
          <p:nvSpPr>
            <p:cNvPr id="12" name="Rectangle 6"/>
            <p:cNvSpPr>
              <a:spLocks noChangeArrowheads="1"/>
            </p:cNvSpPr>
            <p:nvPr/>
          </p:nvSpPr>
          <p:spPr bwMode="auto">
            <a:xfrm>
              <a:off x="1035050" y="1573213"/>
              <a:ext cx="7508875" cy="3778250"/>
            </a:xfrm>
            <a:prstGeom prst="rect">
              <a:avLst/>
            </a:prstGeom>
            <a:solidFill>
              <a:schemeClr val="bg1"/>
            </a:solidFill>
            <a:ln w="9525" algn="ctr">
              <a:noFill/>
              <a:miter lim="800000"/>
              <a:headEnd/>
              <a:tailEnd/>
            </a:ln>
            <a:effectLst>
              <a:outerShdw dist="107763" dir="2700000" algn="ctr" rotWithShape="0">
                <a:schemeClr val="bg2">
                  <a:alpha val="50000"/>
                </a:schemeClr>
              </a:outerShdw>
            </a:effec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pic>
          <p:nvPicPr>
            <p:cNvPr id="43016" name="Picture 5" descr="fg21_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88" y="1631950"/>
              <a:ext cx="7342187"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012" name="Rectangle 2"/>
          <p:cNvSpPr>
            <a:spLocks noGrp="1" noChangeArrowheads="1"/>
          </p:cNvSpPr>
          <p:nvPr>
            <p:ph type="title"/>
          </p:nvPr>
        </p:nvSpPr>
        <p:spPr/>
        <p:txBody>
          <a:bodyPr/>
          <a:lstStyle/>
          <a:p>
            <a:r>
              <a:rPr lang="en-US" sz="2400" dirty="0">
                <a:latin typeface="Arial" panose="020B0604020202020204" pitchFamily="34" charset="0"/>
                <a:cs typeface="Arial" panose="020B0604020202020204" pitchFamily="34" charset="0"/>
              </a:rPr>
              <a:t>3. Application of Stack ADT – Balanced Parentheses</a:t>
            </a:r>
            <a:endParaRPr lang="en-US" altLang="zh-CN" sz="2400" i="1" dirty="0">
              <a:ea typeface="宋体" panose="02010600030101010101" pitchFamily="2" charset="-122"/>
            </a:endParaRPr>
          </a:p>
        </p:txBody>
      </p:sp>
      <p:sp>
        <p:nvSpPr>
          <p:cNvPr id="43013" name="Rectangle 3"/>
          <p:cNvSpPr>
            <a:spLocks noGrp="1" noChangeArrowheads="1"/>
          </p:cNvSpPr>
          <p:nvPr>
            <p:ph type="body" sz="half" idx="1"/>
          </p:nvPr>
        </p:nvSpPr>
        <p:spPr>
          <a:xfrm>
            <a:off x="381000" y="990600"/>
            <a:ext cx="8763000" cy="5029200"/>
          </a:xfrm>
        </p:spPr>
        <p:txBody>
          <a:bodyPr/>
          <a:lstStyle/>
          <a:p>
            <a:pPr marL="0" indent="0" eaLnBrk="1" hangingPunct="1">
              <a:lnSpc>
                <a:spcPct val="90000"/>
              </a:lnSpc>
              <a:buClr>
                <a:srgbClr val="0000FF"/>
              </a:buClr>
              <a:buSzPct val="100000"/>
              <a:buFont typeface="Wingdings" panose="05000000000000000000" pitchFamily="2" charset="2"/>
              <a:buNone/>
            </a:pPr>
            <a:r>
              <a:rPr lang="en-US" sz="2400" b="0">
                <a:latin typeface="Arial" panose="020B0604020202020204" pitchFamily="34" charset="0"/>
                <a:cs typeface="Arial" panose="020B0604020202020204" pitchFamily="34" charset="0"/>
              </a:rPr>
              <a:t>Example of unbalanced delimiters</a:t>
            </a:r>
            <a:r>
              <a:rPr lang="en-US" sz="2400" b="0">
                <a:solidFill>
                  <a:schemeClr val="accent2"/>
                </a:solidFill>
                <a:latin typeface="Arial" panose="020B0604020202020204" pitchFamily="34" charset="0"/>
                <a:cs typeface="Arial" panose="020B0604020202020204" pitchFamily="34" charset="0"/>
              </a:rPr>
              <a:t> </a:t>
            </a:r>
            <a:r>
              <a:rPr lang="en-US" sz="2400" b="0">
                <a:latin typeface="Consolas" panose="020B0609020204030204" pitchFamily="49" charset="0"/>
                <a:cs typeface="Arial" panose="020B0604020202020204" pitchFamily="34" charset="0"/>
              </a:rPr>
              <a:t>[()]}</a:t>
            </a:r>
            <a:r>
              <a:rPr lang="en-US" sz="2400" b="0">
                <a:latin typeface="Arial" panose="020B0604020202020204" pitchFamily="34" charset="0"/>
                <a:cs typeface="Arial" panose="020B0604020202020204" pitchFamily="34" charset="0"/>
              </a:rPr>
              <a:t> :</a:t>
            </a:r>
          </a:p>
        </p:txBody>
      </p:sp>
      <p:sp>
        <p:nvSpPr>
          <p:cNvPr id="43014" name="Footer Placeholder 2"/>
          <p:cNvSpPr txBox="1">
            <a:spLocks/>
          </p:cNvSpPr>
          <p:nvPr/>
        </p:nvSpPr>
        <p:spPr bwMode="auto">
          <a:xfrm>
            <a:off x="6324600" y="4918075"/>
            <a:ext cx="274320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r">
              <a:spcBef>
                <a:spcPct val="50000"/>
              </a:spcBef>
            </a:pPr>
            <a:r>
              <a:rPr lang="en-US" sz="1000">
                <a:latin typeface="Arial Narrow" panose="020B0606020202030204" pitchFamily="34" charset="0"/>
              </a:rPr>
              <a:t>Carrano, Data Structures and Abstractions with Java, Second Edition, (c) 2007 Pearson Education, Inc. All rights reserved. 0-13-237045-X0</a:t>
            </a:r>
          </a:p>
        </p:txBody>
      </p:sp>
      <p:sp>
        <p:nvSpPr>
          <p:cNvPr id="8" name="Rectangle 7"/>
          <p:cNvSpPr/>
          <p:nvPr/>
        </p:nvSpPr>
        <p:spPr bwMode="auto">
          <a:xfrm>
            <a:off x="606425" y="1972793"/>
            <a:ext cx="1222375" cy="32850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 name="Rectangle 8"/>
          <p:cNvSpPr/>
          <p:nvPr/>
        </p:nvSpPr>
        <p:spPr bwMode="auto">
          <a:xfrm>
            <a:off x="1828800" y="1993615"/>
            <a:ext cx="990599" cy="32850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0" name="Rectangle 9"/>
          <p:cNvSpPr/>
          <p:nvPr/>
        </p:nvSpPr>
        <p:spPr bwMode="auto">
          <a:xfrm>
            <a:off x="2743199" y="1770769"/>
            <a:ext cx="2286001" cy="3487031"/>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1" name="Rectangle 10"/>
          <p:cNvSpPr/>
          <p:nvPr/>
        </p:nvSpPr>
        <p:spPr bwMode="auto">
          <a:xfrm>
            <a:off x="3581400" y="1997908"/>
            <a:ext cx="1447801" cy="3259891"/>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3" name="Rectangle 12"/>
          <p:cNvSpPr/>
          <p:nvPr/>
        </p:nvSpPr>
        <p:spPr bwMode="auto">
          <a:xfrm>
            <a:off x="4572000" y="2286000"/>
            <a:ext cx="685800" cy="3048000"/>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4" name="Rectangle 13"/>
          <p:cNvSpPr/>
          <p:nvPr/>
        </p:nvSpPr>
        <p:spPr bwMode="auto">
          <a:xfrm>
            <a:off x="5181600" y="4114800"/>
            <a:ext cx="1752599" cy="914400"/>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30796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3. Application of Stack ADT – website history</a:t>
            </a:r>
            <a:endParaRPr lang="en-US" dirty="0"/>
          </a:p>
        </p:txBody>
      </p:sp>
      <p:sp>
        <p:nvSpPr>
          <p:cNvPr id="3" name="Content Placeholder 2"/>
          <p:cNvSpPr>
            <a:spLocks noGrp="1"/>
          </p:cNvSpPr>
          <p:nvPr>
            <p:ph idx="1"/>
          </p:nvPr>
        </p:nvSpPr>
        <p:spPr/>
        <p:txBody>
          <a:bodyPr/>
          <a:lstStyle/>
          <a:p>
            <a:r>
              <a:rPr lang="en-US" b="0" dirty="0"/>
              <a:t>Track visited URLs in a web browser</a:t>
            </a:r>
          </a:p>
          <a:p>
            <a:r>
              <a:rPr lang="en-US" b="0" dirty="0"/>
              <a:t>Implement a back button</a:t>
            </a:r>
          </a:p>
          <a:p>
            <a:r>
              <a:rPr lang="en-US" b="0" dirty="0"/>
              <a:t>Make the current URL always available.</a:t>
            </a:r>
          </a:p>
        </p:txBody>
      </p:sp>
    </p:spTree>
    <p:extLst>
      <p:ext uri="{BB962C8B-B14F-4D97-AF65-F5344CB8AC3E}">
        <p14:creationId xmlns:p14="http://schemas.microsoft.com/office/powerpoint/2010/main" val="76765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CN" sz="3200" b="0" dirty="0">
                <a:ea typeface="宋体" panose="02010600030101010101" pitchFamily="2" charset="-122"/>
              </a:rPr>
              <a:t>Algorithm : </a:t>
            </a:r>
            <a:r>
              <a:rPr lang="en-US" altLang="zh-CN" sz="3200" b="0" i="1" dirty="0">
                <a:ea typeface="宋体" panose="02010600030101010101" pitchFamily="2" charset="-122"/>
              </a:rPr>
              <a:t>website history</a:t>
            </a:r>
          </a:p>
        </p:txBody>
      </p:sp>
      <p:graphicFrame>
        <p:nvGraphicFramePr>
          <p:cNvPr id="8" name="Table 7"/>
          <p:cNvGraphicFramePr>
            <a:graphicFrameLocks noGrp="1"/>
          </p:cNvGraphicFramePr>
          <p:nvPr>
            <p:extLst>
              <p:ext uri="{D42A27DB-BD31-4B8C-83A1-F6EECF244321}">
                <p14:modId xmlns:p14="http://schemas.microsoft.com/office/powerpoint/2010/main" val="3998317792"/>
              </p:ext>
            </p:extLst>
          </p:nvPr>
        </p:nvGraphicFramePr>
        <p:xfrm>
          <a:off x="381000" y="685800"/>
          <a:ext cx="8534400" cy="5945124"/>
        </p:xfrm>
        <a:graphic>
          <a:graphicData uri="http://schemas.openxmlformats.org/drawingml/2006/table">
            <a:tbl>
              <a:tblPr/>
              <a:tblGrid>
                <a:gridCol w="8534400">
                  <a:extLst>
                    <a:ext uri="{9D8B030D-6E8A-4147-A177-3AD203B41FA5}">
                      <a16:colId xmlns:a16="http://schemas.microsoft.com/office/drawing/2014/main" val="20000"/>
                    </a:ext>
                  </a:extLst>
                </a:gridCol>
              </a:tblGrid>
              <a:tr h="36512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main()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7347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declare </a:t>
                      </a:r>
                      <a:r>
                        <a:rPr kumimoji="0" lang="en-US" sz="2400" b="0" i="0" u="none" strike="noStrike" cap="none" normalizeH="0" baseline="0" dirty="0" err="1">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back_stack</a:t>
                      </a: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and temp</a:t>
                      </a:r>
                    </a:p>
                    <a:p>
                      <a:pPr>
                        <a:lnSpc>
                          <a:spcPct val="100000"/>
                        </a:lnSpc>
                        <a:spcBef>
                          <a:spcPts val="300"/>
                        </a:spcBef>
                        <a:spcAft>
                          <a:spcPts val="300"/>
                        </a:spcAft>
                      </a:pPr>
                      <a:r>
                        <a:rPr lang="en-US" sz="2400" b="0" kern="1200" dirty="0">
                          <a:solidFill>
                            <a:srgbClr val="FF0000"/>
                          </a:solidFill>
                          <a:latin typeface="Segoe UI" panose="020B0502040204020203" pitchFamily="34" charset="0"/>
                          <a:ea typeface="Verdana" pitchFamily="34" charset="0"/>
                          <a:cs typeface="Segoe UI" panose="020B0502040204020203" pitchFamily="34" charset="0"/>
                        </a:rPr>
                        <a:t>while temp is not "exit"</a:t>
                      </a:r>
                      <a:endParaRPr lang="en-US" sz="2400" b="0" kern="1200" baseline="0" dirty="0">
                        <a:solidFill>
                          <a:srgbClr val="FF0000"/>
                        </a:solidFill>
                        <a:latin typeface="Segoe UI" panose="020B0502040204020203" pitchFamily="34" charset="0"/>
                        <a:ea typeface="Verdana" pitchFamily="34" charset="0"/>
                        <a:cs typeface="Segoe UI" panose="020B0502040204020203" pitchFamily="34" charset="0"/>
                      </a:endParaRP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display menu with option 1 visit URL, option 2 back</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get input temp</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if temp is "1"</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get URL and store in temp</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push temp into </a:t>
                      </a:r>
                      <a:r>
                        <a:rPr kumimoji="0" lang="en-US" sz="2400" b="0" i="0" u="none" strike="noStrike" cap="none" normalizeH="0" baseline="0" dirty="0" err="1">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back_stack</a:t>
                      </a:r>
                      <a:endPar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endParaRP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if temp is "2"</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display "going back…."</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pop </a:t>
                      </a:r>
                      <a:r>
                        <a:rPr kumimoji="0" lang="en-US" sz="2400" b="0" i="0" u="none" strike="noStrike" cap="none" normalizeH="0" baseline="0" dirty="0" err="1">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back_stack</a:t>
                      </a:r>
                      <a:endPar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endParaRP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display current </a:t>
                      </a:r>
                      <a:r>
                        <a:rPr kumimoji="0" lang="en-US" sz="2400" b="0" i="0" u="none" strike="noStrike" cap="none" normalizeH="0" baseline="0" dirty="0" err="1">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url</a:t>
                      </a:r>
                      <a:endPar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SG"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60755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3. Application of Stack ADT – maze traversal</a:t>
            </a:r>
            <a:endParaRPr lang="en-US" dirty="0"/>
          </a:p>
        </p:txBody>
      </p:sp>
      <p:sp>
        <p:nvSpPr>
          <p:cNvPr id="3" name="Content Placeholder 2"/>
          <p:cNvSpPr>
            <a:spLocks noGrp="1"/>
          </p:cNvSpPr>
          <p:nvPr>
            <p:ph idx="1"/>
          </p:nvPr>
        </p:nvSpPr>
        <p:spPr>
          <a:xfrm>
            <a:off x="381000" y="1066800"/>
            <a:ext cx="8153400" cy="1447800"/>
          </a:xfrm>
        </p:spPr>
        <p:txBody>
          <a:bodyPr/>
          <a:lstStyle/>
          <a:p>
            <a:r>
              <a:rPr lang="en-US" b="0" dirty="0"/>
              <a:t>Maze given</a:t>
            </a:r>
          </a:p>
          <a:p>
            <a:r>
              <a:rPr lang="en-US" b="0" dirty="0"/>
              <a:t>Can move up, down, left, right until goal</a:t>
            </a:r>
          </a:p>
          <a:p>
            <a:pPr marL="0" indent="0">
              <a:buNone/>
            </a:pPr>
            <a:endParaRPr lang="en-US" b="0" dirty="0"/>
          </a:p>
        </p:txBody>
      </p:sp>
      <p:pic>
        <p:nvPicPr>
          <p:cNvPr id="1026" name="Picture 2" descr="https://www.geeksforgeeks.org/wp-content/uploads/ratinmaze_filled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208" y="2514600"/>
            <a:ext cx="3457575" cy="3000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geeksforgeeks.org/wp-content/uploads/ratinmaze_filled_path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5949" y="2525486"/>
            <a:ext cx="3362325"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86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3. Application of Stack ADT – maze traversal</a:t>
            </a:r>
            <a:endParaRPr lang="en-US" dirty="0"/>
          </a:p>
        </p:txBody>
      </p:sp>
      <p:sp>
        <p:nvSpPr>
          <p:cNvPr id="3" name="Content Placeholder 2"/>
          <p:cNvSpPr>
            <a:spLocks noGrp="1"/>
          </p:cNvSpPr>
          <p:nvPr>
            <p:ph idx="1"/>
          </p:nvPr>
        </p:nvSpPr>
        <p:spPr>
          <a:xfrm>
            <a:off x="381000" y="1066800"/>
            <a:ext cx="8153400" cy="1447800"/>
          </a:xfrm>
        </p:spPr>
        <p:txBody>
          <a:bodyPr/>
          <a:lstStyle/>
          <a:p>
            <a:r>
              <a:rPr lang="en-US" b="0" dirty="0"/>
              <a:t>Representation of Maze as 2D array:</a:t>
            </a:r>
          </a:p>
          <a:p>
            <a:pPr marL="0" indent="0">
              <a:buNone/>
            </a:pPr>
            <a:r>
              <a:rPr lang="en-US" b="0" dirty="0"/>
              <a:t>           original maze              maze path</a:t>
            </a:r>
          </a:p>
        </p:txBody>
      </p:sp>
      <p:sp>
        <p:nvSpPr>
          <p:cNvPr id="4" name="TextBox 3"/>
          <p:cNvSpPr txBox="1"/>
          <p:nvPr/>
        </p:nvSpPr>
        <p:spPr>
          <a:xfrm>
            <a:off x="183776" y="2419536"/>
            <a:ext cx="904415" cy="461665"/>
          </a:xfrm>
          <a:prstGeom prst="rect">
            <a:avLst/>
          </a:prstGeom>
          <a:noFill/>
        </p:spPr>
        <p:txBody>
          <a:bodyPr wrap="none" rtlCol="0">
            <a:spAutoFit/>
          </a:bodyPr>
          <a:lstStyle/>
          <a:p>
            <a:r>
              <a:rPr lang="en-US" dirty="0"/>
              <a:t>start</a:t>
            </a:r>
          </a:p>
        </p:txBody>
      </p:sp>
      <p:sp>
        <p:nvSpPr>
          <p:cNvPr id="8" name="TextBox 7"/>
          <p:cNvSpPr txBox="1"/>
          <p:nvPr/>
        </p:nvSpPr>
        <p:spPr>
          <a:xfrm>
            <a:off x="3774246" y="5038912"/>
            <a:ext cx="755335" cy="461665"/>
          </a:xfrm>
          <a:prstGeom prst="rect">
            <a:avLst/>
          </a:prstGeom>
          <a:noFill/>
        </p:spPr>
        <p:txBody>
          <a:bodyPr wrap="none" rtlCol="0">
            <a:spAutoFit/>
          </a:bodyPr>
          <a:lstStyle/>
          <a:p>
            <a:r>
              <a:rPr lang="en-US" dirty="0"/>
              <a:t>end</a:t>
            </a:r>
          </a:p>
        </p:txBody>
      </p:sp>
      <p:graphicFrame>
        <p:nvGraphicFramePr>
          <p:cNvPr id="11" name="Table 10"/>
          <p:cNvGraphicFramePr>
            <a:graphicFrameLocks noGrp="1"/>
          </p:cNvGraphicFramePr>
          <p:nvPr>
            <p:extLst>
              <p:ext uri="{D42A27DB-BD31-4B8C-83A1-F6EECF244321}">
                <p14:modId xmlns:p14="http://schemas.microsoft.com/office/powerpoint/2010/main" val="31041443"/>
              </p:ext>
            </p:extLst>
          </p:nvPr>
        </p:nvGraphicFramePr>
        <p:xfrm>
          <a:off x="1106659" y="2286000"/>
          <a:ext cx="3449816" cy="2804160"/>
        </p:xfrm>
        <a:graphic>
          <a:graphicData uri="http://schemas.openxmlformats.org/drawingml/2006/table">
            <a:tbl>
              <a:tblPr>
                <a:tableStyleId>{5940675A-B579-460E-94D1-54222C63F5DA}</a:tableStyleId>
              </a:tblPr>
              <a:tblGrid>
                <a:gridCol w="862454">
                  <a:extLst>
                    <a:ext uri="{9D8B030D-6E8A-4147-A177-3AD203B41FA5}">
                      <a16:colId xmlns:a16="http://schemas.microsoft.com/office/drawing/2014/main" val="1492153686"/>
                    </a:ext>
                  </a:extLst>
                </a:gridCol>
                <a:gridCol w="862454">
                  <a:extLst>
                    <a:ext uri="{9D8B030D-6E8A-4147-A177-3AD203B41FA5}">
                      <a16:colId xmlns:a16="http://schemas.microsoft.com/office/drawing/2014/main" val="560461927"/>
                    </a:ext>
                  </a:extLst>
                </a:gridCol>
                <a:gridCol w="862454">
                  <a:extLst>
                    <a:ext uri="{9D8B030D-6E8A-4147-A177-3AD203B41FA5}">
                      <a16:colId xmlns:a16="http://schemas.microsoft.com/office/drawing/2014/main" val="1018437182"/>
                    </a:ext>
                  </a:extLst>
                </a:gridCol>
                <a:gridCol w="862454">
                  <a:extLst>
                    <a:ext uri="{9D8B030D-6E8A-4147-A177-3AD203B41FA5}">
                      <a16:colId xmlns:a16="http://schemas.microsoft.com/office/drawing/2014/main" val="3837804689"/>
                    </a:ext>
                  </a:extLst>
                </a:gridCol>
              </a:tblGrid>
              <a:tr h="682625">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extLst>
                  <a:ext uri="{0D108BD9-81ED-4DB2-BD59-A6C34878D82A}">
                    <a16:rowId xmlns:a16="http://schemas.microsoft.com/office/drawing/2014/main" val="1756588119"/>
                  </a:ext>
                </a:extLst>
              </a:tr>
              <a:tr h="682625">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extLst>
                  <a:ext uri="{0D108BD9-81ED-4DB2-BD59-A6C34878D82A}">
                    <a16:rowId xmlns:a16="http://schemas.microsoft.com/office/drawing/2014/main" val="1637314647"/>
                  </a:ext>
                </a:extLst>
              </a:tr>
              <a:tr h="682625">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extLst>
                  <a:ext uri="{0D108BD9-81ED-4DB2-BD59-A6C34878D82A}">
                    <a16:rowId xmlns:a16="http://schemas.microsoft.com/office/drawing/2014/main" val="866979000"/>
                  </a:ext>
                </a:extLst>
              </a:tr>
              <a:tr h="682625">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extLst>
                  <a:ext uri="{0D108BD9-81ED-4DB2-BD59-A6C34878D82A}">
                    <a16:rowId xmlns:a16="http://schemas.microsoft.com/office/drawing/2014/main" val="118808303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834177445"/>
              </p:ext>
            </p:extLst>
          </p:nvPr>
        </p:nvGraphicFramePr>
        <p:xfrm>
          <a:off x="4939071" y="2259413"/>
          <a:ext cx="3449816" cy="2804160"/>
        </p:xfrm>
        <a:graphic>
          <a:graphicData uri="http://schemas.openxmlformats.org/drawingml/2006/table">
            <a:tbl>
              <a:tblPr>
                <a:tableStyleId>{5940675A-B579-460E-94D1-54222C63F5DA}</a:tableStyleId>
              </a:tblPr>
              <a:tblGrid>
                <a:gridCol w="862454">
                  <a:extLst>
                    <a:ext uri="{9D8B030D-6E8A-4147-A177-3AD203B41FA5}">
                      <a16:colId xmlns:a16="http://schemas.microsoft.com/office/drawing/2014/main" val="1492153686"/>
                    </a:ext>
                  </a:extLst>
                </a:gridCol>
                <a:gridCol w="862454">
                  <a:extLst>
                    <a:ext uri="{9D8B030D-6E8A-4147-A177-3AD203B41FA5}">
                      <a16:colId xmlns:a16="http://schemas.microsoft.com/office/drawing/2014/main" val="560461927"/>
                    </a:ext>
                  </a:extLst>
                </a:gridCol>
                <a:gridCol w="862454">
                  <a:extLst>
                    <a:ext uri="{9D8B030D-6E8A-4147-A177-3AD203B41FA5}">
                      <a16:colId xmlns:a16="http://schemas.microsoft.com/office/drawing/2014/main" val="1018437182"/>
                    </a:ext>
                  </a:extLst>
                </a:gridCol>
                <a:gridCol w="862454">
                  <a:extLst>
                    <a:ext uri="{9D8B030D-6E8A-4147-A177-3AD203B41FA5}">
                      <a16:colId xmlns:a16="http://schemas.microsoft.com/office/drawing/2014/main" val="3837804689"/>
                    </a:ext>
                  </a:extLst>
                </a:gridCol>
              </a:tblGrid>
              <a:tr h="682625">
                <a:tc>
                  <a:txBody>
                    <a:bodyPr/>
                    <a:lstStyle/>
                    <a:p>
                      <a:pPr algn="ctr"/>
                      <a:r>
                        <a:rPr lang="en-US" sz="4000" dirty="0">
                          <a:solidFill>
                            <a:srgbClr val="FF0000"/>
                          </a:solidFill>
                        </a:rPr>
                        <a:t>v</a:t>
                      </a:r>
                    </a:p>
                  </a:txBody>
                  <a:tcPr/>
                </a:tc>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extLst>
                  <a:ext uri="{0D108BD9-81ED-4DB2-BD59-A6C34878D82A}">
                    <a16:rowId xmlns:a16="http://schemas.microsoft.com/office/drawing/2014/main" val="1756588119"/>
                  </a:ext>
                </a:extLst>
              </a:tr>
              <a:tr h="682625">
                <a:tc>
                  <a:txBody>
                    <a:bodyPr/>
                    <a:lstStyle/>
                    <a:p>
                      <a:pPr algn="ctr"/>
                      <a:r>
                        <a:rPr lang="en-US" sz="4000" dirty="0">
                          <a:solidFill>
                            <a:srgbClr val="FF0000"/>
                          </a:solidFill>
                        </a:rPr>
                        <a:t>v</a:t>
                      </a:r>
                    </a:p>
                  </a:txBody>
                  <a:tcPr/>
                </a:tc>
                <a:tc>
                  <a:txBody>
                    <a:bodyPr/>
                    <a:lstStyle/>
                    <a:p>
                      <a:pPr algn="ctr"/>
                      <a:r>
                        <a:rPr lang="en-US" sz="4000" dirty="0">
                          <a:solidFill>
                            <a:srgbClr val="FF0000"/>
                          </a:solidFill>
                        </a:rPr>
                        <a:t>v</a:t>
                      </a:r>
                    </a:p>
                  </a:txBody>
                  <a:tcPr/>
                </a:tc>
                <a:tc>
                  <a:txBody>
                    <a:bodyPr/>
                    <a:lstStyle/>
                    <a:p>
                      <a:pPr algn="ctr"/>
                      <a:r>
                        <a:rPr lang="en-US" sz="4000" dirty="0"/>
                        <a:t>#</a:t>
                      </a:r>
                    </a:p>
                  </a:txBody>
                  <a:tcPr/>
                </a:tc>
                <a:tc>
                  <a:txBody>
                    <a:bodyPr/>
                    <a:lstStyle/>
                    <a:p>
                      <a:pPr algn="ctr"/>
                      <a:r>
                        <a:rPr lang="en-US" sz="4000" dirty="0"/>
                        <a:t>.</a:t>
                      </a:r>
                    </a:p>
                  </a:txBody>
                  <a:tcPr/>
                </a:tc>
                <a:extLst>
                  <a:ext uri="{0D108BD9-81ED-4DB2-BD59-A6C34878D82A}">
                    <a16:rowId xmlns:a16="http://schemas.microsoft.com/office/drawing/2014/main" val="1637314647"/>
                  </a:ext>
                </a:extLst>
              </a:tr>
              <a:tr h="682625">
                <a:tc>
                  <a:txBody>
                    <a:bodyPr/>
                    <a:lstStyle/>
                    <a:p>
                      <a:pPr algn="ctr"/>
                      <a:r>
                        <a:rPr lang="en-US" sz="4000" dirty="0"/>
                        <a:t>#</a:t>
                      </a:r>
                    </a:p>
                  </a:txBody>
                  <a:tcPr/>
                </a:tc>
                <a:tc>
                  <a:txBody>
                    <a:bodyPr/>
                    <a:lstStyle/>
                    <a:p>
                      <a:pPr algn="ctr"/>
                      <a:r>
                        <a:rPr lang="en-US" sz="4000" dirty="0">
                          <a:solidFill>
                            <a:srgbClr val="FF0000"/>
                          </a:solidFill>
                        </a:rPr>
                        <a:t>v</a:t>
                      </a:r>
                    </a:p>
                  </a:txBody>
                  <a:tcPr/>
                </a:tc>
                <a:tc>
                  <a:txBody>
                    <a:bodyPr/>
                    <a:lstStyle/>
                    <a:p>
                      <a:pPr algn="ctr"/>
                      <a:r>
                        <a:rPr lang="en-US" sz="4000" dirty="0"/>
                        <a:t>#</a:t>
                      </a:r>
                    </a:p>
                  </a:txBody>
                  <a:tcPr/>
                </a:tc>
                <a:tc>
                  <a:txBody>
                    <a:bodyPr/>
                    <a:lstStyle/>
                    <a:p>
                      <a:pPr algn="ctr"/>
                      <a:r>
                        <a:rPr lang="en-US" sz="4000" dirty="0"/>
                        <a:t>#</a:t>
                      </a:r>
                    </a:p>
                  </a:txBody>
                  <a:tcPr/>
                </a:tc>
                <a:extLst>
                  <a:ext uri="{0D108BD9-81ED-4DB2-BD59-A6C34878D82A}">
                    <a16:rowId xmlns:a16="http://schemas.microsoft.com/office/drawing/2014/main" val="866979000"/>
                  </a:ext>
                </a:extLst>
              </a:tr>
              <a:tr h="682625">
                <a:tc>
                  <a:txBody>
                    <a:bodyPr/>
                    <a:lstStyle/>
                    <a:p>
                      <a:pPr algn="ctr"/>
                      <a:r>
                        <a:rPr lang="en-US" sz="4000" dirty="0">
                          <a:solidFill>
                            <a:srgbClr val="FF0000"/>
                          </a:solidFill>
                        </a:rPr>
                        <a:t>v</a:t>
                      </a:r>
                      <a:endParaRPr lang="en-US" sz="4000" dirty="0"/>
                    </a:p>
                  </a:txBody>
                  <a:tcPr/>
                </a:tc>
                <a:tc>
                  <a:txBody>
                    <a:bodyPr/>
                    <a:lstStyle/>
                    <a:p>
                      <a:pPr algn="ctr"/>
                      <a:r>
                        <a:rPr lang="en-US" sz="4000" dirty="0">
                          <a:solidFill>
                            <a:srgbClr val="FF0000"/>
                          </a:solidFill>
                        </a:rPr>
                        <a:t>v</a:t>
                      </a:r>
                    </a:p>
                  </a:txBody>
                  <a:tcPr/>
                </a:tc>
                <a:tc>
                  <a:txBody>
                    <a:bodyPr/>
                    <a:lstStyle/>
                    <a:p>
                      <a:pPr algn="ctr"/>
                      <a:endParaRPr lang="en-US" sz="4000" dirty="0">
                        <a:solidFill>
                          <a:srgbClr val="FF0000"/>
                        </a:solidFill>
                      </a:endParaRPr>
                    </a:p>
                  </a:txBody>
                  <a:tcPr/>
                </a:tc>
                <a:tc>
                  <a:txBody>
                    <a:bodyPr/>
                    <a:lstStyle/>
                    <a:p>
                      <a:pPr algn="ctr"/>
                      <a:endParaRPr lang="en-US" sz="4000" dirty="0">
                        <a:solidFill>
                          <a:srgbClr val="FF0000"/>
                        </a:solidFill>
                      </a:endParaRPr>
                    </a:p>
                  </a:txBody>
                  <a:tcPr/>
                </a:tc>
                <a:extLst>
                  <a:ext uri="{0D108BD9-81ED-4DB2-BD59-A6C34878D82A}">
                    <a16:rowId xmlns:a16="http://schemas.microsoft.com/office/drawing/2014/main" val="1188083032"/>
                  </a:ext>
                </a:extLst>
              </a:tr>
            </a:tbl>
          </a:graphicData>
        </a:graphic>
      </p:graphicFrame>
      <p:sp>
        <p:nvSpPr>
          <p:cNvPr id="16" name="TextBox 15"/>
          <p:cNvSpPr txBox="1"/>
          <p:nvPr/>
        </p:nvSpPr>
        <p:spPr>
          <a:xfrm>
            <a:off x="5181600" y="5142445"/>
            <a:ext cx="3598999" cy="461665"/>
          </a:xfrm>
          <a:prstGeom prst="rect">
            <a:avLst/>
          </a:prstGeom>
          <a:noFill/>
        </p:spPr>
        <p:txBody>
          <a:bodyPr wrap="none" rtlCol="0">
            <a:spAutoFit/>
          </a:bodyPr>
          <a:lstStyle/>
          <a:p>
            <a:r>
              <a:rPr lang="en-US" dirty="0"/>
              <a:t>Requires backtracking</a:t>
            </a:r>
          </a:p>
        </p:txBody>
      </p:sp>
    </p:spTree>
    <p:extLst>
      <p:ext uri="{BB962C8B-B14F-4D97-AF65-F5344CB8AC3E}">
        <p14:creationId xmlns:p14="http://schemas.microsoft.com/office/powerpoint/2010/main" val="85474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zh-CN" dirty="0">
                <a:ea typeface="宋体" panose="02010600030101010101" pitchFamily="2" charset="-122"/>
              </a:rPr>
              <a:t>References</a:t>
            </a:r>
          </a:p>
        </p:txBody>
      </p:sp>
      <p:sp>
        <p:nvSpPr>
          <p:cNvPr id="18436" name="Rectangle 3"/>
          <p:cNvSpPr>
            <a:spLocks noGrp="1" noChangeArrowheads="1"/>
          </p:cNvSpPr>
          <p:nvPr>
            <p:ph type="body" idx="1"/>
          </p:nvPr>
        </p:nvSpPr>
        <p:spPr>
          <a:xfrm>
            <a:off x="381000" y="914400"/>
            <a:ext cx="8534400" cy="4953000"/>
          </a:xfrm>
        </p:spPr>
        <p:txBody>
          <a:bodyPr/>
          <a:lstStyle/>
          <a:p>
            <a:pPr marL="514350" indent="-514350">
              <a:lnSpc>
                <a:spcPct val="90000"/>
              </a:lnSpc>
              <a:buSzTx/>
              <a:buFont typeface="Wingdings" panose="05000000000000000000" pitchFamily="2" charset="2"/>
              <a:buNone/>
            </a:pPr>
            <a:r>
              <a:rPr lang="en-US" altLang="zh-CN" sz="2800" b="0" dirty="0">
                <a:latin typeface="Arial" panose="020B0604020202020204" pitchFamily="34" charset="0"/>
                <a:ea typeface="宋体" panose="02010600030101010101" pitchFamily="2" charset="-122"/>
              </a:rPr>
              <a:t>1.	Data Abstraction and Problem Solving with C++ 5</a:t>
            </a:r>
            <a:r>
              <a:rPr lang="en-US" altLang="zh-CN" sz="2800" b="0" baseline="30000" dirty="0">
                <a:latin typeface="Arial" panose="020B0604020202020204" pitchFamily="34" charset="0"/>
                <a:ea typeface="宋体" panose="02010600030101010101" pitchFamily="2" charset="-122"/>
              </a:rPr>
              <a:t>th</a:t>
            </a:r>
            <a:r>
              <a:rPr lang="en-US" altLang="zh-CN" sz="2800" b="0" dirty="0">
                <a:latin typeface="Arial" panose="020B0604020202020204" pitchFamily="34" charset="0"/>
                <a:ea typeface="宋体" panose="02010600030101010101" pitchFamily="2" charset="-122"/>
              </a:rPr>
              <a:t> Edition </a:t>
            </a:r>
          </a:p>
          <a:p>
            <a:pPr marL="514350" indent="-514350">
              <a:lnSpc>
                <a:spcPct val="90000"/>
              </a:lnSpc>
              <a:buSzTx/>
              <a:buFont typeface="Wingdings" panose="05000000000000000000" pitchFamily="2" charset="2"/>
              <a:buNone/>
            </a:pPr>
            <a:r>
              <a:rPr lang="en-US" altLang="zh-CN" sz="2800" b="0" dirty="0">
                <a:latin typeface="Arial" panose="020B0604020202020204" pitchFamily="34" charset="0"/>
                <a:ea typeface="宋体" panose="02010600030101010101" pitchFamily="2" charset="-122"/>
              </a:rPr>
              <a:t>	</a:t>
            </a:r>
            <a:r>
              <a:rPr lang="en-SG" sz="2800" dirty="0">
                <a:sym typeface="Wingdings" panose="05000000000000000000" pitchFamily="2" charset="2"/>
              </a:rPr>
              <a:t> </a:t>
            </a:r>
            <a:r>
              <a:rPr lang="en-SG" sz="2800" dirty="0">
                <a:solidFill>
                  <a:srgbClr val="0000FF"/>
                </a:solidFill>
                <a:latin typeface="Arial" panose="020B0604020202020204" pitchFamily="34" charset="0"/>
                <a:cs typeface="Arial" panose="020B0604020202020204" pitchFamily="34" charset="0"/>
                <a:sym typeface="Wingdings" panose="05000000000000000000" pitchFamily="2" charset="2"/>
              </a:rPr>
              <a:t></a:t>
            </a:r>
            <a:r>
              <a:rPr lang="en-SG" sz="2800" dirty="0">
                <a:latin typeface="Arial" panose="020B0604020202020204" pitchFamily="34" charset="0"/>
                <a:cs typeface="Arial" panose="020B0604020202020204" pitchFamily="34" charset="0"/>
                <a:sym typeface="Wingdings" panose="05000000000000000000" pitchFamily="2" charset="2"/>
              </a:rPr>
              <a:t> </a:t>
            </a:r>
            <a:r>
              <a:rPr lang="en-US" sz="2800" b="0" dirty="0">
                <a:solidFill>
                  <a:srgbClr val="0000FF"/>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c</a:t>
            </a:r>
            <a:r>
              <a:rPr lang="en-US" altLang="zh-CN" sz="2800" b="0" dirty="0">
                <a:solidFill>
                  <a:srgbClr val="0000FF"/>
                </a:solidFill>
                <a:latin typeface="Courier New" panose="02070309020205020404" pitchFamily="49" charset="0"/>
                <a:ea typeface="宋体" panose="02010600030101010101" pitchFamily="2" charset="-122"/>
                <a:cs typeface="Courier New" panose="02070309020205020404" pitchFamily="49" charset="0"/>
              </a:rPr>
              <a:t>hapter 6</a:t>
            </a:r>
          </a:p>
          <a:p>
            <a:pPr marL="514350" indent="-514350">
              <a:lnSpc>
                <a:spcPct val="90000"/>
              </a:lnSpc>
              <a:buSzTx/>
              <a:buFont typeface="Wingdings" panose="05000000000000000000" pitchFamily="2" charset="2"/>
              <a:buNone/>
            </a:pPr>
            <a:endParaRPr lang="en-US" altLang="zh-CN" sz="2800" b="0" dirty="0">
              <a:solidFill>
                <a:srgbClr val="0000FF"/>
              </a:solidFill>
              <a:latin typeface="Courier New" panose="02070309020205020404" pitchFamily="49" charset="0"/>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459278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CN" sz="3200" b="0" dirty="0">
                <a:ea typeface="宋体" panose="02010600030101010101" pitchFamily="2" charset="-122"/>
              </a:rPr>
              <a:t>Algorithm : </a:t>
            </a:r>
            <a:r>
              <a:rPr lang="en-US" altLang="zh-CN" sz="3200" b="0" i="1" dirty="0">
                <a:ea typeface="宋体" panose="02010600030101010101" pitchFamily="2" charset="-122"/>
              </a:rPr>
              <a:t>Maze traversal 1</a:t>
            </a:r>
          </a:p>
        </p:txBody>
      </p:sp>
      <p:graphicFrame>
        <p:nvGraphicFramePr>
          <p:cNvPr id="8" name="Table 7"/>
          <p:cNvGraphicFramePr>
            <a:graphicFrameLocks noGrp="1"/>
          </p:cNvGraphicFramePr>
          <p:nvPr>
            <p:extLst>
              <p:ext uri="{D42A27DB-BD31-4B8C-83A1-F6EECF244321}">
                <p14:modId xmlns:p14="http://schemas.microsoft.com/office/powerpoint/2010/main" val="3936375326"/>
              </p:ext>
            </p:extLst>
          </p:nvPr>
        </p:nvGraphicFramePr>
        <p:xfrm>
          <a:off x="381000" y="990600"/>
          <a:ext cx="8534400" cy="4094099"/>
        </p:xfrm>
        <a:graphic>
          <a:graphicData uri="http://schemas.openxmlformats.org/drawingml/2006/table">
            <a:tbl>
              <a:tblPr/>
              <a:tblGrid>
                <a:gridCol w="8534400">
                  <a:extLst>
                    <a:ext uri="{9D8B030D-6E8A-4147-A177-3AD203B41FA5}">
                      <a16:colId xmlns:a16="http://schemas.microsoft.com/office/drawing/2014/main" val="20000"/>
                    </a:ext>
                  </a:extLst>
                </a:gridCol>
              </a:tblGrid>
              <a:tr h="36512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main()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7347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declare and initialize the maze array</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make a copy of the maze, call it visited</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initialize the start and end cells</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mark the start cell as ‘v’ in both maze and visited arrays</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Push the start cell into the stack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19161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CN" sz="3200" b="0" dirty="0">
                <a:ea typeface="宋体" panose="02010600030101010101" pitchFamily="2" charset="-122"/>
              </a:rPr>
              <a:t>Algorithm : </a:t>
            </a:r>
            <a:r>
              <a:rPr lang="en-US" altLang="zh-CN" sz="3200" b="0" i="1" dirty="0">
                <a:ea typeface="宋体" panose="02010600030101010101" pitchFamily="2" charset="-122"/>
              </a:rPr>
              <a:t>Maze traversal 2</a:t>
            </a:r>
          </a:p>
        </p:txBody>
      </p:sp>
      <p:graphicFrame>
        <p:nvGraphicFramePr>
          <p:cNvPr id="8" name="Table 7"/>
          <p:cNvGraphicFramePr>
            <a:graphicFrameLocks noGrp="1"/>
          </p:cNvGraphicFramePr>
          <p:nvPr>
            <p:extLst>
              <p:ext uri="{D42A27DB-BD31-4B8C-83A1-F6EECF244321}">
                <p14:modId xmlns:p14="http://schemas.microsoft.com/office/powerpoint/2010/main" val="1195742772"/>
              </p:ext>
            </p:extLst>
          </p:nvPr>
        </p:nvGraphicFramePr>
        <p:xfrm>
          <a:off x="381000" y="685800"/>
          <a:ext cx="8534400" cy="6181344"/>
        </p:xfrm>
        <a:graphic>
          <a:graphicData uri="http://schemas.openxmlformats.org/drawingml/2006/table">
            <a:tbl>
              <a:tblPr/>
              <a:tblGrid>
                <a:gridCol w="8534400">
                  <a:extLst>
                    <a:ext uri="{9D8B030D-6E8A-4147-A177-3AD203B41FA5}">
                      <a16:colId xmlns:a16="http://schemas.microsoft.com/office/drawing/2014/main" val="20000"/>
                    </a:ext>
                  </a:extLst>
                </a:gridCol>
              </a:tblGrid>
              <a:tr h="36512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main()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7347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a:lnSpc>
                          <a:spcPct val="100000"/>
                        </a:lnSpc>
                        <a:spcBef>
                          <a:spcPts val="300"/>
                        </a:spcBef>
                        <a:spcAft>
                          <a:spcPts val="300"/>
                        </a:spcAft>
                      </a:pPr>
                      <a:r>
                        <a:rPr lang="en-US" sz="2400" b="0" kern="1200" dirty="0">
                          <a:solidFill>
                            <a:srgbClr val="FF0000"/>
                          </a:solidFill>
                          <a:latin typeface="Segoe UI" panose="020B0502040204020203" pitchFamily="34" charset="0"/>
                          <a:ea typeface="Verdana" pitchFamily="34" charset="0"/>
                          <a:cs typeface="Segoe UI" panose="020B0502040204020203" pitchFamily="34" charset="0"/>
                        </a:rPr>
                        <a:t>while stack is not empty</a:t>
                      </a:r>
                      <a:endParaRPr lang="en-US" sz="2400" b="0" kern="1200" baseline="0" dirty="0">
                        <a:solidFill>
                          <a:srgbClr val="FF0000"/>
                        </a:solidFill>
                        <a:latin typeface="Segoe UI" panose="020B0502040204020203" pitchFamily="34" charset="0"/>
                        <a:ea typeface="Verdana" pitchFamily="34" charset="0"/>
                        <a:cs typeface="Segoe UI" panose="020B0502040204020203" pitchFamily="34" charset="0"/>
                      </a:endParaRP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pop a cell from the stack and make it the current cell</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a:t>
                      </a:r>
                      <a:r>
                        <a:rPr kumimoji="0" lang="en-US" sz="2400" b="0" i="0" u="none" strike="noStrike" cap="none" normalizeH="0" baseline="0" dirty="0">
                          <a:ln>
                            <a:noFill/>
                          </a:ln>
                          <a:solidFill>
                            <a:srgbClr val="FF0000"/>
                          </a:solidFill>
                          <a:effectLst/>
                          <a:latin typeface="Segoe UI" panose="020B0502040204020203" pitchFamily="34" charset="0"/>
                          <a:ea typeface="Verdana" panose="020B0604030504040204" pitchFamily="34" charset="0"/>
                          <a:cs typeface="Segoe UI" panose="020B0502040204020203" pitchFamily="34" charset="0"/>
                        </a:rPr>
                        <a:t> if </a:t>
                      </a: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the current cell has neighours </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which have not been visited</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push the current cell into the stack</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choose one of the unvisited neighbours </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if this is the end cell </a:t>
                      </a:r>
                      <a:r>
                        <a:rPr kumimoji="0" lang="en-US" sz="2400" b="0" i="0" u="none" strike="noStrike" cap="none" normalizeH="0" baseline="0" dirty="0">
                          <a:ln>
                            <a:noFill/>
                          </a:ln>
                          <a:solidFill>
                            <a:srgbClr val="009900"/>
                          </a:solidFill>
                          <a:effectLst/>
                          <a:latin typeface="Segoe UI" panose="020B0502040204020203" pitchFamily="34" charset="0"/>
                          <a:ea typeface="Verdana" panose="020B0604030504040204" pitchFamily="34" charset="0"/>
                          <a:cs typeface="Segoe UI" panose="020B0502040204020203" pitchFamily="34" charset="0"/>
                        </a:rPr>
                        <a:t>// reached destination</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break out of loop</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mark the chosen cell ‘v’ in maze and visited arrays</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push the chosen cell into the  stack</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a:t>
                      </a:r>
                      <a:r>
                        <a:rPr kumimoji="0" lang="en-US" sz="2400" b="0" i="0" u="none" strike="noStrike" cap="none" normalizeH="0" baseline="0" dirty="0">
                          <a:ln>
                            <a:noFill/>
                          </a:ln>
                          <a:solidFill>
                            <a:srgbClr val="FF0000"/>
                          </a:solidFill>
                          <a:effectLst/>
                          <a:latin typeface="Segoe UI" panose="020B0502040204020203" pitchFamily="34" charset="0"/>
                          <a:ea typeface="Verdana" panose="020B0604030504040204" pitchFamily="34" charset="0"/>
                          <a:cs typeface="Segoe UI" panose="020B0502040204020203" pitchFamily="34" charset="0"/>
                        </a:rPr>
                        <a:t> else  </a:t>
                      </a:r>
                      <a:r>
                        <a:rPr kumimoji="0" lang="en-US" sz="2400" b="0" i="0" u="none" strike="noStrike" cap="none" normalizeH="0" baseline="0" dirty="0">
                          <a:ln>
                            <a:noFill/>
                          </a:ln>
                          <a:solidFill>
                            <a:srgbClr val="009900"/>
                          </a:solidFill>
                          <a:effectLst/>
                          <a:latin typeface="Segoe UI" panose="020B0502040204020203" pitchFamily="34" charset="0"/>
                          <a:ea typeface="Verdana" panose="020B0604030504040204" pitchFamily="34" charset="0"/>
                          <a:cs typeface="Segoe UI" panose="020B0502040204020203" pitchFamily="34" charset="0"/>
                        </a:rPr>
                        <a:t>// backtrack</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mark the current cell </a:t>
                      </a:r>
                      <a:r>
                        <a:rPr kumimoji="0" lang="en-US" sz="2400" b="0" i="0" u="none" strike="noStrike" kern="1200"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in the maze  </a:t>
                      </a:r>
                      <a:r>
                        <a:rPr kumimoji="0" lang="en-US" sz="2400" b="0" i="0" u="none" strike="noStrike" kern="1200" cap="none" normalizeH="0" baseline="0" dirty="0">
                          <a:ln>
                            <a:noFill/>
                          </a:ln>
                          <a:solidFill>
                            <a:srgbClr val="009900"/>
                          </a:solidFill>
                          <a:effectLst/>
                          <a:latin typeface="Segoe UI" panose="020B0502040204020203" pitchFamily="34" charset="0"/>
                          <a:ea typeface="Verdana" panose="020B0604030504040204" pitchFamily="34" charset="0"/>
                          <a:cs typeface="Segoe UI" panose="020B0502040204020203" pitchFamily="34" charset="0"/>
                        </a:rPr>
                        <a:t>// restore value  </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kern="1200"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display the maze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pic>
        <p:nvPicPr>
          <p:cNvPr id="4" name="Picture 2" descr="https://www.geeksforgeeks.org/wp-content/uploads/ratinmaze_filled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52400"/>
            <a:ext cx="1664368" cy="144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405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Maze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2972906"/>
              </p:ext>
            </p:extLst>
          </p:nvPr>
        </p:nvGraphicFramePr>
        <p:xfrm>
          <a:off x="381000" y="932333"/>
          <a:ext cx="8153400" cy="4450080"/>
        </p:xfrm>
        <a:graphic>
          <a:graphicData uri="http://schemas.openxmlformats.org/drawingml/2006/table">
            <a:tbl>
              <a:tblPr firstRow="1" bandRow="1">
                <a:tableStyleId>{5940675A-B579-460E-94D1-54222C63F5DA}</a:tableStyleId>
              </a:tblPr>
              <a:tblGrid>
                <a:gridCol w="679450">
                  <a:extLst>
                    <a:ext uri="{9D8B030D-6E8A-4147-A177-3AD203B41FA5}">
                      <a16:colId xmlns:a16="http://schemas.microsoft.com/office/drawing/2014/main" val="3247037928"/>
                    </a:ext>
                  </a:extLst>
                </a:gridCol>
                <a:gridCol w="679450">
                  <a:extLst>
                    <a:ext uri="{9D8B030D-6E8A-4147-A177-3AD203B41FA5}">
                      <a16:colId xmlns:a16="http://schemas.microsoft.com/office/drawing/2014/main" val="2995803032"/>
                    </a:ext>
                  </a:extLst>
                </a:gridCol>
                <a:gridCol w="679450">
                  <a:extLst>
                    <a:ext uri="{9D8B030D-6E8A-4147-A177-3AD203B41FA5}">
                      <a16:colId xmlns:a16="http://schemas.microsoft.com/office/drawing/2014/main" val="2009511466"/>
                    </a:ext>
                  </a:extLst>
                </a:gridCol>
                <a:gridCol w="679450">
                  <a:extLst>
                    <a:ext uri="{9D8B030D-6E8A-4147-A177-3AD203B41FA5}">
                      <a16:colId xmlns:a16="http://schemas.microsoft.com/office/drawing/2014/main" val="3008744666"/>
                    </a:ext>
                  </a:extLst>
                </a:gridCol>
                <a:gridCol w="679450">
                  <a:extLst>
                    <a:ext uri="{9D8B030D-6E8A-4147-A177-3AD203B41FA5}">
                      <a16:colId xmlns:a16="http://schemas.microsoft.com/office/drawing/2014/main" val="2618732296"/>
                    </a:ext>
                  </a:extLst>
                </a:gridCol>
                <a:gridCol w="679450">
                  <a:extLst>
                    <a:ext uri="{9D8B030D-6E8A-4147-A177-3AD203B41FA5}">
                      <a16:colId xmlns:a16="http://schemas.microsoft.com/office/drawing/2014/main" val="2471095582"/>
                    </a:ext>
                  </a:extLst>
                </a:gridCol>
                <a:gridCol w="679450">
                  <a:extLst>
                    <a:ext uri="{9D8B030D-6E8A-4147-A177-3AD203B41FA5}">
                      <a16:colId xmlns:a16="http://schemas.microsoft.com/office/drawing/2014/main" val="1905109118"/>
                    </a:ext>
                  </a:extLst>
                </a:gridCol>
                <a:gridCol w="679450">
                  <a:extLst>
                    <a:ext uri="{9D8B030D-6E8A-4147-A177-3AD203B41FA5}">
                      <a16:colId xmlns:a16="http://schemas.microsoft.com/office/drawing/2014/main" val="1216062112"/>
                    </a:ext>
                  </a:extLst>
                </a:gridCol>
                <a:gridCol w="679450">
                  <a:extLst>
                    <a:ext uri="{9D8B030D-6E8A-4147-A177-3AD203B41FA5}">
                      <a16:colId xmlns:a16="http://schemas.microsoft.com/office/drawing/2014/main" val="3083229449"/>
                    </a:ext>
                  </a:extLst>
                </a:gridCol>
                <a:gridCol w="679450">
                  <a:extLst>
                    <a:ext uri="{9D8B030D-6E8A-4147-A177-3AD203B41FA5}">
                      <a16:colId xmlns:a16="http://schemas.microsoft.com/office/drawing/2014/main" val="3881369517"/>
                    </a:ext>
                  </a:extLst>
                </a:gridCol>
                <a:gridCol w="679450">
                  <a:extLst>
                    <a:ext uri="{9D8B030D-6E8A-4147-A177-3AD203B41FA5}">
                      <a16:colId xmlns:a16="http://schemas.microsoft.com/office/drawing/2014/main" val="3812808887"/>
                    </a:ext>
                  </a:extLst>
                </a:gridCol>
                <a:gridCol w="679450">
                  <a:extLst>
                    <a:ext uri="{9D8B030D-6E8A-4147-A177-3AD203B41FA5}">
                      <a16:colId xmlns:a16="http://schemas.microsoft.com/office/drawing/2014/main" val="3966772508"/>
                    </a:ext>
                  </a:extLst>
                </a:gridCol>
              </a:tblGrid>
              <a:tr h="370840">
                <a:tc>
                  <a:txBody>
                    <a:bodyPr/>
                    <a:lstStyle/>
                    <a:p>
                      <a:pPr algn="ctr"/>
                      <a:r>
                        <a:rPr lang="en-US" dirty="0"/>
                        <a:t>#</a:t>
                      </a:r>
                    </a:p>
                  </a:txBody>
                  <a:tcPr/>
                </a:tc>
                <a:tc>
                  <a:txBody>
                    <a:bodyPr/>
                    <a:lstStyle/>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410398672"/>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445368843"/>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760758294"/>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675836675"/>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1502583"/>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199612247"/>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450486219"/>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976246878"/>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167732759"/>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695002011"/>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696246885"/>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585287119"/>
                  </a:ext>
                </a:extLst>
              </a:tr>
            </a:tbl>
          </a:graphicData>
        </a:graphic>
      </p:graphicFrame>
      <p:sp>
        <p:nvSpPr>
          <p:cNvPr id="5" name="TextBox 4"/>
          <p:cNvSpPr txBox="1"/>
          <p:nvPr/>
        </p:nvSpPr>
        <p:spPr>
          <a:xfrm>
            <a:off x="-76200" y="1694333"/>
            <a:ext cx="723275" cy="369332"/>
          </a:xfrm>
          <a:prstGeom prst="rect">
            <a:avLst/>
          </a:prstGeom>
          <a:noFill/>
        </p:spPr>
        <p:txBody>
          <a:bodyPr wrap="none" rtlCol="0">
            <a:spAutoFit/>
          </a:bodyPr>
          <a:lstStyle/>
          <a:p>
            <a:r>
              <a:rPr lang="en-US" sz="1800" dirty="0"/>
              <a:t>start</a:t>
            </a:r>
          </a:p>
        </p:txBody>
      </p:sp>
      <p:sp>
        <p:nvSpPr>
          <p:cNvPr id="6" name="TextBox 5"/>
          <p:cNvSpPr txBox="1"/>
          <p:nvPr/>
        </p:nvSpPr>
        <p:spPr>
          <a:xfrm>
            <a:off x="8505482" y="2352584"/>
            <a:ext cx="612668" cy="369332"/>
          </a:xfrm>
          <a:prstGeom prst="rect">
            <a:avLst/>
          </a:prstGeom>
          <a:noFill/>
        </p:spPr>
        <p:txBody>
          <a:bodyPr wrap="none" rtlCol="0">
            <a:spAutoFit/>
          </a:bodyPr>
          <a:lstStyle/>
          <a:p>
            <a:r>
              <a:rPr lang="en-US" sz="1800" dirty="0"/>
              <a:t>end</a:t>
            </a:r>
          </a:p>
        </p:txBody>
      </p:sp>
      <p:sp>
        <p:nvSpPr>
          <p:cNvPr id="7" name="TextBox 6"/>
          <p:cNvSpPr txBox="1"/>
          <p:nvPr/>
        </p:nvSpPr>
        <p:spPr>
          <a:xfrm>
            <a:off x="381000" y="5424604"/>
            <a:ext cx="7096623" cy="830997"/>
          </a:xfrm>
          <a:prstGeom prst="rect">
            <a:avLst/>
          </a:prstGeom>
          <a:noFill/>
        </p:spPr>
        <p:txBody>
          <a:bodyPr wrap="none" rtlCol="0">
            <a:spAutoFit/>
          </a:bodyPr>
          <a:lstStyle/>
          <a:p>
            <a:r>
              <a:rPr lang="en-US" dirty="0"/>
              <a:t>Needs functions: </a:t>
            </a:r>
            <a:r>
              <a:rPr lang="en-US" dirty="0" err="1"/>
              <a:t>hasNeighbour</a:t>
            </a:r>
            <a:r>
              <a:rPr lang="en-US" dirty="0"/>
              <a:t>(maze, cell), </a:t>
            </a:r>
          </a:p>
          <a:p>
            <a:r>
              <a:rPr lang="en-US" dirty="0"/>
              <a:t>                         display(maze)</a:t>
            </a:r>
          </a:p>
        </p:txBody>
      </p:sp>
    </p:spTree>
    <p:extLst>
      <p:ext uri="{BB962C8B-B14F-4D97-AF65-F5344CB8AC3E}">
        <p14:creationId xmlns:p14="http://schemas.microsoft.com/office/powerpoint/2010/main" val="3479106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altLang="zh-CN" sz="3200" b="0" i="1">
                <a:ea typeface="宋体" panose="02010600030101010101" pitchFamily="2" charset="-122"/>
              </a:rPr>
              <a:t>Some points to note</a:t>
            </a:r>
          </a:p>
        </p:txBody>
      </p:sp>
      <p:sp>
        <p:nvSpPr>
          <p:cNvPr id="62468" name="Rectangle 3"/>
          <p:cNvSpPr txBox="1">
            <a:spLocks noChangeArrowheads="1"/>
          </p:cNvSpPr>
          <p:nvPr/>
        </p:nvSpPr>
        <p:spPr bwMode="auto">
          <a:xfrm>
            <a:off x="152400" y="914400"/>
            <a:ext cx="8686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nSpc>
                <a:spcPct val="90000"/>
              </a:lnSpc>
              <a:spcBef>
                <a:spcPct val="20000"/>
              </a:spcBef>
              <a:buClr>
                <a:schemeClr val="tx2"/>
              </a:buClr>
              <a:buSzPct val="140000"/>
              <a:buFont typeface="Wingdings" panose="05000000000000000000" pitchFamily="2" charset="2"/>
              <a:buNone/>
            </a:pPr>
            <a:r>
              <a:rPr kumimoji="1" lang="en-US" altLang="zh-CN" dirty="0">
                <a:latin typeface="Arial" panose="020B0604020202020204" pitchFamily="34" charset="0"/>
                <a:ea typeface="宋体" panose="02010600030101010101" pitchFamily="2" charset="-122"/>
                <a:cs typeface="Arial" panose="020B0604020202020204" pitchFamily="34" charset="0"/>
              </a:rPr>
              <a:t>1. Again, format for specifying the ADT operations may vary</a:t>
            </a:r>
            <a:endParaRPr kumimoji="1" lang="en-US" altLang="zh-CN"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a:lnSpc>
                <a:spcPct val="90000"/>
              </a:lnSpc>
              <a:spcBef>
                <a:spcPct val="20000"/>
              </a:spcBef>
              <a:buClr>
                <a:schemeClr val="tx2"/>
              </a:buClr>
              <a:buSzPct val="140000"/>
              <a:buFont typeface="Wingdings" panose="05000000000000000000" pitchFamily="2" charset="2"/>
              <a:buNone/>
            </a:pPr>
            <a:r>
              <a:rPr kumimoji="1" lang="en-US" altLang="zh-CN"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e.g.</a:t>
            </a:r>
          </a:p>
          <a:p>
            <a:pPr>
              <a:lnSpc>
                <a:spcPct val="90000"/>
              </a:lnSpc>
              <a:spcBef>
                <a:spcPct val="20000"/>
              </a:spcBef>
              <a:buClr>
                <a:schemeClr val="tx2"/>
              </a:buClr>
              <a:buSzPct val="140000"/>
            </a:pP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	</a:t>
            </a:r>
            <a:r>
              <a:rPr lang="en-US" dirty="0" err="1">
                <a:solidFill>
                  <a:srgbClr val="0000FF"/>
                </a:solidFill>
                <a:latin typeface="Arial" panose="020B0604020202020204" pitchFamily="34" charset="0"/>
                <a:ea typeface="Verdana" panose="020B0604030504040204" pitchFamily="34" charset="0"/>
                <a:cs typeface="Arial" panose="020B0604020202020204" pitchFamily="34" charset="0"/>
              </a:rPr>
              <a:t>getTop</a:t>
            </a: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(int index):ItemType 	// format 1</a:t>
            </a:r>
            <a:endParaRPr lang="en-US" dirty="0">
              <a:solidFill>
                <a:srgbClr val="FF0000"/>
              </a:solidFill>
              <a:latin typeface="Arial" panose="020B0604020202020204" pitchFamily="34" charset="0"/>
              <a:ea typeface="Verdana" panose="020B0604030504040204" pitchFamily="34" charset="0"/>
              <a:cs typeface="Arial" panose="020B0604020202020204" pitchFamily="34" charset="0"/>
            </a:endParaRPr>
          </a:p>
          <a:p>
            <a:pPr>
              <a:lnSpc>
                <a:spcPct val="90000"/>
              </a:lnSpc>
              <a:spcBef>
                <a:spcPct val="20000"/>
              </a:spcBef>
              <a:buClr>
                <a:schemeClr val="tx2"/>
              </a:buClr>
              <a:buSzPct val="140000"/>
            </a:pP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	push(ItemType item):</a:t>
            </a:r>
            <a:r>
              <a:rPr lang="en-US" dirty="0" err="1">
                <a:solidFill>
                  <a:srgbClr val="0000FF"/>
                </a:solidFill>
                <a:latin typeface="Arial" panose="020B0604020202020204" pitchFamily="34" charset="0"/>
                <a:ea typeface="Verdana" panose="020B0604030504040204" pitchFamily="34" charset="0"/>
                <a:cs typeface="Arial" panose="020B0604020202020204" pitchFamily="34" charset="0"/>
              </a:rPr>
              <a:t>boolean</a:t>
            </a: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	// format 1</a:t>
            </a:r>
          </a:p>
          <a:p>
            <a:pPr>
              <a:lnSpc>
                <a:spcPct val="90000"/>
              </a:lnSpc>
              <a:spcBef>
                <a:spcPct val="20000"/>
              </a:spcBef>
              <a:buClr>
                <a:schemeClr val="tx2"/>
              </a:buClr>
              <a:buSzPct val="140000"/>
            </a:pPr>
            <a:r>
              <a:rPr lang="en-US" sz="1000" dirty="0">
                <a:solidFill>
                  <a:srgbClr val="FF0000"/>
                </a:solidFill>
                <a:latin typeface="Arial" panose="020B0604020202020204" pitchFamily="34" charset="0"/>
                <a:ea typeface="Verdana" panose="020B0604030504040204" pitchFamily="34" charset="0"/>
                <a:cs typeface="Arial" panose="020B0604020202020204" pitchFamily="34" charset="0"/>
              </a:rPr>
              <a:t>    </a:t>
            </a:r>
          </a:p>
          <a:p>
            <a:pPr>
              <a:lnSpc>
                <a:spcPct val="90000"/>
              </a:lnSpc>
              <a:spcBef>
                <a:spcPct val="20000"/>
              </a:spcBef>
              <a:buClr>
                <a:schemeClr val="tx2"/>
              </a:buClr>
              <a:buSzPct val="140000"/>
            </a:pP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	</a:t>
            </a:r>
            <a:r>
              <a:rPr lang="en-US" dirty="0" err="1">
                <a:solidFill>
                  <a:srgbClr val="FF0000"/>
                </a:solidFill>
                <a:latin typeface="Arial" panose="020B0604020202020204" pitchFamily="34" charset="0"/>
                <a:ea typeface="Verdana" panose="020B0604030504040204" pitchFamily="34" charset="0"/>
                <a:cs typeface="Arial" panose="020B0604020202020204" pitchFamily="34" charset="0"/>
              </a:rPr>
              <a:t>getTop</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(ItemType &amp;item):void	// format 2</a:t>
            </a:r>
          </a:p>
          <a:p>
            <a:pPr>
              <a:lnSpc>
                <a:spcPct val="90000"/>
              </a:lnSpc>
              <a:spcBef>
                <a:spcPct val="20000"/>
              </a:spcBef>
              <a:buClr>
                <a:schemeClr val="tx2"/>
              </a:buClr>
              <a:buSzPct val="140000"/>
            </a:pP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	push(ItemType &amp;item):void	           // format 2</a:t>
            </a:r>
          </a:p>
          <a:p>
            <a:pPr>
              <a:lnSpc>
                <a:spcPct val="90000"/>
              </a:lnSpc>
              <a:spcBef>
                <a:spcPct val="20000"/>
              </a:spcBef>
              <a:buClr>
                <a:schemeClr val="tx2"/>
              </a:buClr>
              <a:buSzPct val="140000"/>
            </a:pPr>
            <a:endParaRPr lang="en-US" dirty="0">
              <a:solidFill>
                <a:srgbClr val="FF0000"/>
              </a:solidFill>
              <a:latin typeface="Arial" panose="020B0604020202020204" pitchFamily="34" charset="0"/>
              <a:ea typeface="Verdana" panose="020B0604030504040204" pitchFamily="34" charset="0"/>
              <a:cs typeface="Arial" panose="020B0604020202020204" pitchFamily="34" charset="0"/>
            </a:endParaRPr>
          </a:p>
          <a:p>
            <a:pPr>
              <a:lnSpc>
                <a:spcPct val="90000"/>
              </a:lnSpc>
              <a:spcBef>
                <a:spcPct val="20000"/>
              </a:spcBef>
              <a:buClr>
                <a:schemeClr val="tx2"/>
              </a:buClr>
              <a:buSzPct val="140000"/>
            </a:pPr>
            <a:r>
              <a:rPr lang="en-US" dirty="0">
                <a:latin typeface="Arial" panose="020B0604020202020204" pitchFamily="34" charset="0"/>
                <a:ea typeface="Verdana" panose="020B0604030504040204" pitchFamily="34" charset="0"/>
                <a:cs typeface="Arial" panose="020B0604020202020204" pitchFamily="34" charset="0"/>
              </a:rPr>
              <a:t>2.  In C++, a node, if removed, should be returned to the</a:t>
            </a:r>
          </a:p>
          <a:p>
            <a:pPr>
              <a:lnSpc>
                <a:spcPct val="90000"/>
              </a:lnSpc>
              <a:spcBef>
                <a:spcPct val="20000"/>
              </a:spcBef>
              <a:buClr>
                <a:schemeClr val="tx2"/>
              </a:buClr>
              <a:buSzPct val="140000"/>
            </a:pPr>
            <a:r>
              <a:rPr lang="en-US" dirty="0">
                <a:latin typeface="Arial" panose="020B0604020202020204" pitchFamily="34" charset="0"/>
                <a:ea typeface="Verdana" panose="020B0604030504040204" pitchFamily="34" charset="0"/>
                <a:cs typeface="Arial" panose="020B0604020202020204" pitchFamily="34" charset="0"/>
              </a:rPr>
              <a:t>     system(or memory deallocated) using the keyword </a:t>
            </a:r>
            <a:r>
              <a:rPr lang="en-SG" dirty="0">
                <a:solidFill>
                  <a:srgbClr val="0000FF"/>
                </a:solidFill>
              </a:rPr>
              <a:t>delete</a:t>
            </a:r>
            <a:r>
              <a:rPr lang="en-US" dirty="0">
                <a:latin typeface="Arial" panose="020B0604020202020204" pitchFamily="34" charset="0"/>
                <a:ea typeface="Verdana" panose="020B0604030504040204" pitchFamily="34" charset="0"/>
                <a:cs typeface="Verdana" panose="020B0604030504040204" pitchFamily="34" charset="0"/>
              </a:rPr>
              <a:t> </a:t>
            </a:r>
          </a:p>
          <a:p>
            <a:pPr>
              <a:lnSpc>
                <a:spcPct val="90000"/>
              </a:lnSpc>
              <a:spcBef>
                <a:spcPct val="20000"/>
              </a:spcBef>
              <a:buClr>
                <a:schemeClr val="tx2"/>
              </a:buClr>
              <a:buSzPct val="140000"/>
            </a:pPr>
            <a:r>
              <a:rPr lang="en-US" dirty="0">
                <a:latin typeface="Arial" panose="020B0604020202020204" pitchFamily="34" charset="0"/>
                <a:ea typeface="Verdana" panose="020B0604030504040204" pitchFamily="34" charset="0"/>
                <a:cs typeface="Verdana" panose="020B0604030504040204" pitchFamily="34" charset="0"/>
              </a:rPr>
              <a:t>     e.g. </a:t>
            </a:r>
          </a:p>
          <a:p>
            <a:pPr>
              <a:lnSpc>
                <a:spcPct val="90000"/>
              </a:lnSpc>
              <a:spcBef>
                <a:spcPct val="20000"/>
              </a:spcBef>
              <a:buClr>
                <a:schemeClr val="tx2"/>
              </a:buClr>
              <a:buSzPct val="140000"/>
            </a:pPr>
            <a:r>
              <a:rPr lang="en-SG" dirty="0">
                <a:solidFill>
                  <a:srgbClr val="0000FF"/>
                </a:solidFill>
              </a:rPr>
              <a:t>    delete </a:t>
            </a:r>
            <a:r>
              <a:rPr lang="en-SG" dirty="0" err="1">
                <a:solidFill>
                  <a:srgbClr val="0000FF"/>
                </a:solidFill>
              </a:rPr>
              <a:t>removedNode</a:t>
            </a:r>
            <a:r>
              <a:rPr lang="en-SG" dirty="0">
                <a:solidFill>
                  <a:srgbClr val="0000FF"/>
                </a:solidFill>
              </a:rPr>
              <a:t>; //</a:t>
            </a:r>
            <a:r>
              <a:rPr lang="en-SG" dirty="0" err="1">
                <a:solidFill>
                  <a:srgbClr val="0000FF"/>
                </a:solidFill>
              </a:rPr>
              <a:t>removedNode</a:t>
            </a:r>
            <a:r>
              <a:rPr lang="en-SG" dirty="0">
                <a:solidFill>
                  <a:srgbClr val="0000FF"/>
                </a:solidFill>
              </a:rPr>
              <a:t> is </a:t>
            </a:r>
            <a:r>
              <a:rPr lang="en-SG" dirty="0" err="1">
                <a:solidFill>
                  <a:srgbClr val="0000FF"/>
                </a:solidFill>
              </a:rPr>
              <a:t>ptr</a:t>
            </a:r>
            <a:r>
              <a:rPr lang="en-SG" dirty="0">
                <a:solidFill>
                  <a:srgbClr val="0000FF"/>
                </a:solidFill>
              </a:rPr>
              <a:t> to node</a:t>
            </a:r>
          </a:p>
          <a:p>
            <a:pPr>
              <a:lnSpc>
                <a:spcPct val="90000"/>
              </a:lnSpc>
              <a:spcBef>
                <a:spcPct val="20000"/>
              </a:spcBef>
              <a:buClr>
                <a:schemeClr val="tx2"/>
              </a:buClr>
              <a:buSzPct val="140000"/>
            </a:pPr>
            <a:r>
              <a:rPr lang="en-SG" dirty="0">
                <a:latin typeface="Arial" panose="020B0604020202020204" pitchFamily="34" charset="0"/>
                <a:ea typeface="Verdana" panose="020B0604030504040204" pitchFamily="34" charset="0"/>
                <a:cs typeface="Verdana" panose="020B0604030504040204" pitchFamily="34" charset="0"/>
              </a:rPr>
              <a:t>    After that, do not forget to set the pointer to NULL:</a:t>
            </a:r>
          </a:p>
          <a:p>
            <a:pPr>
              <a:lnSpc>
                <a:spcPct val="90000"/>
              </a:lnSpc>
              <a:spcBef>
                <a:spcPct val="20000"/>
              </a:spcBef>
              <a:buClr>
                <a:schemeClr val="tx2"/>
              </a:buClr>
              <a:buSzPct val="140000"/>
            </a:pPr>
            <a:r>
              <a:rPr lang="en-SG" dirty="0">
                <a:latin typeface="Arial" panose="020B0604020202020204" pitchFamily="34" charset="0"/>
                <a:ea typeface="Verdana" panose="020B0604030504040204" pitchFamily="34" charset="0"/>
                <a:cs typeface="Verdana" panose="020B0604030504040204" pitchFamily="34" charset="0"/>
              </a:rPr>
              <a:t>      </a:t>
            </a:r>
            <a:r>
              <a:rPr lang="en-SG" dirty="0" err="1">
                <a:solidFill>
                  <a:srgbClr val="0033CC"/>
                </a:solidFill>
                <a:latin typeface="Arial" panose="020B0604020202020204" pitchFamily="34" charset="0"/>
                <a:ea typeface="Verdana" panose="020B0604030504040204" pitchFamily="34" charset="0"/>
                <a:cs typeface="Verdana" panose="020B0604030504040204" pitchFamily="34" charset="0"/>
              </a:rPr>
              <a:t>removedNode</a:t>
            </a:r>
            <a:r>
              <a:rPr lang="en-SG" dirty="0">
                <a:solidFill>
                  <a:srgbClr val="0033CC"/>
                </a:solidFill>
                <a:latin typeface="Arial" panose="020B0604020202020204" pitchFamily="34" charset="0"/>
                <a:ea typeface="Verdana" panose="020B0604030504040204" pitchFamily="34" charset="0"/>
                <a:cs typeface="Verdana" panose="020B0604030504040204" pitchFamily="34" charset="0"/>
              </a:rPr>
              <a:t> = NULL;</a:t>
            </a:r>
            <a:endParaRPr lang="en-US" dirty="0">
              <a:solidFill>
                <a:srgbClr val="0033CC"/>
              </a:solidFill>
              <a:latin typeface="Arial" panose="020B0604020202020204" pitchFamily="34" charset="0"/>
              <a:ea typeface="Verdana" panose="020B0604030504040204" pitchFamily="34" charset="0"/>
              <a:cs typeface="Verdana" panose="020B0604030504040204" pitchFamily="34" charset="0"/>
            </a:endParaRPr>
          </a:p>
          <a:p>
            <a:pPr>
              <a:lnSpc>
                <a:spcPct val="90000"/>
              </a:lnSpc>
              <a:spcBef>
                <a:spcPct val="20000"/>
              </a:spcBef>
              <a:buClr>
                <a:schemeClr val="tx2"/>
              </a:buClr>
              <a:buSzPct val="140000"/>
            </a:pPr>
            <a:endParaRPr lang="en-US" dirty="0">
              <a:solidFill>
                <a:srgbClr val="FF0000"/>
              </a:solidFill>
              <a:latin typeface="Arial" panose="020B0604020202020204" pitchFamily="34" charset="0"/>
              <a:ea typeface="Verdana" panose="020B0604030504040204" pitchFamily="34" charset="0"/>
              <a:cs typeface="Verdana" panose="020B0604030504040204" pitchFamily="34" charset="0"/>
            </a:endParaRPr>
          </a:p>
          <a:p>
            <a:pPr>
              <a:lnSpc>
                <a:spcPct val="90000"/>
              </a:lnSpc>
              <a:spcBef>
                <a:spcPct val="20000"/>
              </a:spcBef>
              <a:buClr>
                <a:schemeClr val="tx2"/>
              </a:buClr>
              <a:buSzPct val="140000"/>
              <a:buFont typeface="Wingdings" panose="05000000000000000000" pitchFamily="2" charset="2"/>
              <a:buNone/>
            </a:pPr>
            <a:endParaRPr kumimoji="1" lang="en-US" altLang="zh-CN" dirty="0">
              <a:solidFill>
                <a:srgbClr val="0000FF"/>
              </a:solidFill>
              <a:latin typeface="Arial" panose="020B0604020202020204" pitchFamily="34" charset="0"/>
              <a:ea typeface="宋体" panose="02010600030101010101" pitchFamily="2" charset="-122"/>
              <a:sym typeface="Wingdings" panose="05000000000000000000" pitchFamily="2" charset="2"/>
            </a:endParaRPr>
          </a:p>
          <a:p>
            <a:pPr>
              <a:lnSpc>
                <a:spcPct val="90000"/>
              </a:lnSpc>
              <a:spcBef>
                <a:spcPct val="20000"/>
              </a:spcBef>
              <a:buClr>
                <a:schemeClr val="tx2"/>
              </a:buClr>
              <a:buSzPct val="140000"/>
              <a:buFont typeface="Wingdings" panose="05000000000000000000" pitchFamily="2" charset="2"/>
              <a:buNone/>
            </a:pPr>
            <a:endParaRPr kumimoji="1" lang="en-US" altLang="zh-CN" dirty="0">
              <a:solidFill>
                <a:srgbClr val="0000FF"/>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13754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t>Summary</a:t>
            </a:r>
          </a:p>
        </p:txBody>
      </p:sp>
      <p:sp>
        <p:nvSpPr>
          <p:cNvPr id="137222" name="Rectangle 6"/>
          <p:cNvSpPr>
            <a:spLocks noGrp="1" noChangeArrowheads="1"/>
          </p:cNvSpPr>
          <p:nvPr>
            <p:ph type="body" idx="1"/>
          </p:nvPr>
        </p:nvSpPr>
        <p:spPr>
          <a:xfrm>
            <a:off x="381000" y="1066800"/>
            <a:ext cx="8534400" cy="4953000"/>
          </a:xfrm>
        </p:spPr>
        <p:txBody>
          <a:bodyPr/>
          <a:lstStyle/>
          <a:p>
            <a:pPr marL="533400" indent="-533400">
              <a:buClr>
                <a:srgbClr val="0000FF"/>
              </a:buClr>
              <a:buSzTx/>
              <a:buFont typeface="Wingdings" panose="05000000000000000000" pitchFamily="2" charset="2"/>
              <a:buChar char="ü"/>
            </a:pPr>
            <a:r>
              <a:rPr lang="en-US" sz="2800" b="0" dirty="0">
                <a:solidFill>
                  <a:srgbClr val="0000FF"/>
                </a:solidFill>
                <a:latin typeface="Arial" panose="020B0604020202020204" pitchFamily="34" charset="0"/>
              </a:rPr>
              <a:t>Introduction of the ADT stack</a:t>
            </a:r>
          </a:p>
          <a:p>
            <a:pPr marL="533400" indent="-533400">
              <a:buClr>
                <a:srgbClr val="0000FF"/>
              </a:buClr>
              <a:buSzTx/>
              <a:buFont typeface="Wingdings" panose="05000000000000000000" pitchFamily="2" charset="2"/>
              <a:buChar char="ü"/>
            </a:pPr>
            <a:r>
              <a:rPr lang="en-US" sz="2800" b="0" dirty="0">
                <a:solidFill>
                  <a:srgbClr val="0000FF"/>
                </a:solidFill>
                <a:latin typeface="Arial" panose="020B0604020202020204" pitchFamily="34" charset="0"/>
              </a:rPr>
              <a:t>Implementation of the ADT stack</a:t>
            </a:r>
          </a:p>
          <a:p>
            <a:pPr marL="533400" indent="-533400">
              <a:buClr>
                <a:srgbClr val="0000FF"/>
              </a:buClr>
              <a:buSzTx/>
              <a:buFont typeface="Wingdings" panose="05000000000000000000" pitchFamily="2" charset="2"/>
              <a:buChar char="ü"/>
            </a:pPr>
            <a:r>
              <a:rPr lang="en-US" sz="2800" b="0" dirty="0">
                <a:solidFill>
                  <a:srgbClr val="0000FF"/>
                </a:solidFill>
                <a:latin typeface="Arial" panose="020B0604020202020204" pitchFamily="34" charset="0"/>
              </a:rPr>
              <a:t>Application of the ADT stack</a:t>
            </a:r>
          </a:p>
        </p:txBody>
      </p:sp>
    </p:spTree>
    <p:extLst>
      <p:ext uri="{BB962C8B-B14F-4D97-AF65-F5344CB8AC3E}">
        <p14:creationId xmlns:p14="http://schemas.microsoft.com/office/powerpoint/2010/main" val="598135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2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2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zh-CN" dirty="0">
                <a:ea typeface="宋体" panose="02010600030101010101" pitchFamily="2" charset="-122"/>
              </a:rPr>
              <a:t>1. Stack ADT</a:t>
            </a:r>
          </a:p>
        </p:txBody>
      </p:sp>
      <p:sp>
        <p:nvSpPr>
          <p:cNvPr id="5" name="Rectangle 3"/>
          <p:cNvSpPr txBox="1">
            <a:spLocks noChangeArrowheads="1"/>
          </p:cNvSpPr>
          <p:nvPr/>
        </p:nvSpPr>
        <p:spPr bwMode="auto">
          <a:xfrm>
            <a:off x="152400" y="914400"/>
            <a:ext cx="8991600" cy="1676400"/>
          </a:xfrm>
          <a:prstGeom prst="rect">
            <a:avLst/>
          </a:prstGeom>
          <a:noFill/>
          <a:ln w="9525">
            <a:noFill/>
            <a:miter lim="800000"/>
            <a:headEnd/>
            <a:tailEnd/>
          </a:ln>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20000"/>
              </a:spcBef>
              <a:buClr>
                <a:schemeClr val="tx2"/>
              </a:buClr>
              <a:buSzPct val="140000"/>
              <a:buFont typeface="Wingdings" panose="05000000000000000000" pitchFamily="2" charset="2"/>
              <a:buNone/>
            </a:pPr>
            <a:r>
              <a:rPr kumimoji="1" lang="en-US" altLang="zh-CN" dirty="0">
                <a:latin typeface="Arial" panose="020B0604020202020204" pitchFamily="34" charset="0"/>
                <a:ea typeface="宋体" panose="02010600030101010101" pitchFamily="2" charset="-122"/>
                <a:cs typeface="Arial" panose="020B0604020202020204" pitchFamily="34" charset="0"/>
              </a:rPr>
              <a:t>A stack is another form of data structure for organizing data.</a:t>
            </a:r>
          </a:p>
          <a:p>
            <a:pPr>
              <a:spcBef>
                <a:spcPct val="20000"/>
              </a:spcBef>
              <a:buClr>
                <a:schemeClr val="tx2"/>
              </a:buClr>
              <a:buSzPct val="140000"/>
              <a:buFont typeface="Wingdings" panose="05000000000000000000" pitchFamily="2" charset="2"/>
              <a:buNone/>
            </a:pPr>
            <a:r>
              <a:rPr kumimoji="1" lang="en-US" altLang="zh-CN" dirty="0">
                <a:latin typeface="Arial" panose="020B0604020202020204" pitchFamily="34" charset="0"/>
                <a:ea typeface="宋体" panose="02010600030101010101" pitchFamily="2" charset="-122"/>
                <a:cs typeface="Arial" panose="020B0604020202020204" pitchFamily="34" charset="0"/>
              </a:rPr>
              <a:t>Important property: </a:t>
            </a:r>
            <a:r>
              <a:rPr kumimoji="1" lang="en-US" altLang="zh-CN" b="1" i="1" dirty="0">
                <a:solidFill>
                  <a:srgbClr val="FF0000"/>
                </a:solidFill>
                <a:latin typeface="Arial" panose="020B0604020202020204" pitchFamily="34" charset="0"/>
                <a:ea typeface="宋体" panose="02010600030101010101" pitchFamily="2" charset="-122"/>
                <a:cs typeface="Arial" panose="020B0604020202020204" pitchFamily="34" charset="0"/>
              </a:rPr>
              <a:t>LIFO (Last-in First-Out)</a:t>
            </a:r>
          </a:p>
          <a:p>
            <a:pPr>
              <a:spcBef>
                <a:spcPct val="20000"/>
              </a:spcBef>
              <a:buClr>
                <a:schemeClr val="tx2"/>
              </a:buClr>
              <a:buSzPct val="140000"/>
              <a:buFont typeface="Wingdings" panose="05000000000000000000" pitchFamily="2" charset="2"/>
              <a:buNone/>
            </a:pPr>
            <a:r>
              <a:rPr kumimoji="1" lang="en-US" altLang="zh-CN" dirty="0">
                <a:latin typeface="Arial" panose="020B0604020202020204" pitchFamily="34" charset="0"/>
                <a:ea typeface="宋体" panose="02010600030101010101" pitchFamily="2" charset="-122"/>
                <a:cs typeface="Arial" panose="020B0604020202020204" pitchFamily="34" charset="0"/>
              </a:rPr>
              <a:t>Last item placed on the stack will be removed first.</a:t>
            </a:r>
          </a:p>
          <a:p>
            <a:pPr>
              <a:spcBef>
                <a:spcPct val="20000"/>
              </a:spcBef>
              <a:buClr>
                <a:schemeClr val="tx2"/>
              </a:buClr>
              <a:buSzPct val="140000"/>
            </a:pPr>
            <a:r>
              <a:rPr kumimoji="1" lang="en-US" altLang="zh-CN" i="1" dirty="0">
                <a:solidFill>
                  <a:srgbClr val="008000"/>
                </a:solidFill>
                <a:latin typeface="Arial" panose="020B0604020202020204" pitchFamily="34" charset="0"/>
                <a:ea typeface="宋体" panose="02010600030101010101" pitchFamily="2" charset="-122"/>
                <a:cs typeface="Arial" panose="020B0604020202020204" pitchFamily="34" charset="0"/>
              </a:rPr>
              <a:t>e.g. stack of plates, bangles in a hand, </a:t>
            </a:r>
            <a:r>
              <a:rPr kumimoji="1" lang="en-US" altLang="zh-CN" i="1" dirty="0" err="1">
                <a:solidFill>
                  <a:srgbClr val="008000"/>
                </a:solidFill>
                <a:latin typeface="Arial" panose="020B0604020202020204" pitchFamily="34" charset="0"/>
                <a:ea typeface="宋体" panose="02010600030101010101" pitchFamily="2" charset="-122"/>
                <a:cs typeface="Arial" panose="020B0604020202020204" pitchFamily="34" charset="0"/>
              </a:rPr>
              <a:t>etc</a:t>
            </a:r>
            <a:endParaRPr kumimoji="1" lang="en-US" altLang="zh-CN" i="1" dirty="0">
              <a:solidFill>
                <a:srgbClr val="008000"/>
              </a:solidFill>
              <a:latin typeface="Arial" panose="020B0604020202020204" pitchFamily="34" charset="0"/>
              <a:ea typeface="宋体" panose="02010600030101010101" pitchFamily="2" charset="-122"/>
              <a:cs typeface="Arial" panose="020B0604020202020204" pitchFamily="34" charset="0"/>
            </a:endParaRPr>
          </a:p>
          <a:p>
            <a:pPr>
              <a:spcBef>
                <a:spcPct val="20000"/>
              </a:spcBef>
              <a:buClr>
                <a:schemeClr val="tx2"/>
              </a:buClr>
              <a:buSzPct val="140000"/>
              <a:buFont typeface="Wingdings" panose="05000000000000000000" pitchFamily="2" charset="2"/>
              <a:buNone/>
            </a:pPr>
            <a:endParaRPr kumimoji="1" lang="en-US" altLang="zh-CN" dirty="0">
              <a:latin typeface="Arial" panose="020B0604020202020204" pitchFamily="34" charset="0"/>
              <a:ea typeface="宋体" panose="02010600030101010101" pitchFamily="2" charset="-122"/>
              <a:cs typeface="Arial" panose="020B0604020202020204" pitchFamily="34" charset="0"/>
            </a:endParaRPr>
          </a:p>
        </p:txBody>
      </p:sp>
      <p:pic>
        <p:nvPicPr>
          <p:cNvPr id="19461" name="Picture 11" descr="fig06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99470"/>
            <a:ext cx="23383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Bracelets Stock Illustrations – 2,121 Bracelets Stock Illustrations,  Vectors &amp; Clipart - Dreamsti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831432"/>
            <a:ext cx="3889375" cy="311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651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zh-CN">
                <a:ea typeface="宋体" panose="02010600030101010101" pitchFamily="2" charset="-122"/>
              </a:rPr>
              <a:t>Stack ADT</a:t>
            </a:r>
          </a:p>
        </p:txBody>
      </p:sp>
      <p:sp>
        <p:nvSpPr>
          <p:cNvPr id="22532" name="Rectangle 3"/>
          <p:cNvSpPr>
            <a:spLocks noGrp="1" noChangeArrowheads="1"/>
          </p:cNvSpPr>
          <p:nvPr>
            <p:ph type="body" sz="half" idx="1"/>
          </p:nvPr>
        </p:nvSpPr>
        <p:spPr>
          <a:xfrm>
            <a:off x="228600" y="914400"/>
            <a:ext cx="8610600" cy="4038600"/>
          </a:xfrm>
        </p:spPr>
        <p:txBody>
          <a:bodyPr/>
          <a:lstStyle/>
          <a:p>
            <a:pPr marL="514350" indent="-514350">
              <a:buFont typeface="Wingdings" panose="05000000000000000000" pitchFamily="2" charset="2"/>
              <a:buNone/>
            </a:pPr>
            <a:r>
              <a:rPr lang="en-US" sz="2800" b="0">
                <a:solidFill>
                  <a:srgbClr val="0000FF"/>
                </a:solidFill>
                <a:latin typeface="Arial" panose="020B0604020202020204" pitchFamily="34" charset="0"/>
                <a:cs typeface="Arial" panose="020B0604020202020204" pitchFamily="34" charset="0"/>
              </a:rPr>
              <a:t>Stack ADT </a:t>
            </a:r>
            <a:endParaRPr lang="en-US"/>
          </a:p>
          <a:p>
            <a:pPr marL="514350" indent="-514350">
              <a:buClr>
                <a:srgbClr val="0000FF"/>
              </a:buClr>
              <a:buSzPct val="100000"/>
            </a:pPr>
            <a:r>
              <a:rPr lang="en-US" sz="2800" b="0">
                <a:solidFill>
                  <a:srgbClr val="0000FF"/>
                </a:solidFill>
                <a:latin typeface="Arial" panose="020B0604020202020204" pitchFamily="34" charset="0"/>
                <a:cs typeface="Arial" panose="020B0604020202020204" pitchFamily="34" charset="0"/>
              </a:rPr>
              <a:t>is a collection of items</a:t>
            </a:r>
          </a:p>
          <a:p>
            <a:pPr marL="514350" indent="-514350">
              <a:buClr>
                <a:srgbClr val="0000FF"/>
              </a:buClr>
              <a:buSzPct val="100000"/>
            </a:pPr>
            <a:r>
              <a:rPr lang="en-US" sz="2800" b="0">
                <a:solidFill>
                  <a:srgbClr val="FF0000"/>
                </a:solidFill>
                <a:latin typeface="Arial" panose="020B0604020202020204" pitchFamily="34" charset="0"/>
                <a:cs typeface="Arial" panose="020B0604020202020204" pitchFamily="34" charset="0"/>
              </a:rPr>
              <a:t>only item at top of stack is visible </a:t>
            </a:r>
            <a:r>
              <a:rPr lang="en-US" sz="2800" b="0">
                <a:solidFill>
                  <a:srgbClr val="0000FF"/>
                </a:solidFill>
                <a:latin typeface="Arial" panose="020B0604020202020204" pitchFamily="34" charset="0"/>
                <a:cs typeface="Arial" panose="020B0604020202020204" pitchFamily="34" charset="0"/>
              </a:rPr>
              <a:t>and can be retrieved.</a:t>
            </a:r>
            <a:endParaRPr lang="en-US"/>
          </a:p>
          <a:p>
            <a:pPr marL="514350" indent="-514350">
              <a:buClr>
                <a:srgbClr val="0000FF"/>
              </a:buClr>
              <a:buSzPct val="100000"/>
            </a:pPr>
            <a:r>
              <a:rPr lang="en-US" altLang="zh-CN" sz="2800" b="0">
                <a:solidFill>
                  <a:srgbClr val="0000FF"/>
                </a:solidFill>
                <a:latin typeface="Arial" panose="020B0604020202020204" pitchFamily="34" charset="0"/>
                <a:ea typeface="宋体" panose="02010600030101010101" pitchFamily="2" charset="-122"/>
                <a:cs typeface="Arial" panose="020B0604020202020204" pitchFamily="34" charset="0"/>
              </a:rPr>
              <a:t>new items can only be added to top of stack</a:t>
            </a:r>
            <a:endParaRPr lang="en-US"/>
          </a:p>
          <a:p>
            <a:pPr marL="514350" indent="-514350">
              <a:buClr>
                <a:srgbClr val="0000FF"/>
              </a:buClr>
              <a:buSzPct val="100000"/>
            </a:pPr>
            <a:r>
              <a:rPr lang="en-US" altLang="zh-CN" sz="2800" b="0">
                <a:solidFill>
                  <a:srgbClr val="0000FF"/>
                </a:solidFill>
                <a:latin typeface="Arial" panose="020B0604020202020204" pitchFamily="34" charset="0"/>
                <a:ea typeface="宋体" panose="02010600030101010101" pitchFamily="2" charset="-122"/>
              </a:rPr>
              <a:t>items can only be removed from top of stack</a:t>
            </a:r>
          </a:p>
          <a:p>
            <a:pPr marL="514350" indent="-514350">
              <a:buClr>
                <a:srgbClr val="0000FF"/>
              </a:buClr>
              <a:buSzPct val="100000"/>
            </a:pPr>
            <a:endParaRPr lang="en-US" altLang="zh-CN" sz="2800" b="0">
              <a:solidFill>
                <a:srgbClr val="0000FF"/>
              </a:solidFill>
              <a:latin typeface="Arial" panose="020B0604020202020204" pitchFamily="34" charset="0"/>
              <a:ea typeface="宋体" panose="02010600030101010101" pitchFamily="2" charset="-122"/>
            </a:endParaRPr>
          </a:p>
          <a:p>
            <a:pPr marL="514350" indent="-514350">
              <a:buFont typeface="Wingdings" panose="05000000000000000000" pitchFamily="2" charset="2"/>
              <a:buNone/>
            </a:pPr>
            <a:endParaRPr lang="en-US" altLang="zh-CN" sz="2400" b="0">
              <a:solidFill>
                <a:srgbClr val="0000FF"/>
              </a:solidFill>
              <a:latin typeface="Arial" panose="020B0604020202020204" pitchFamily="34" charset="0"/>
              <a:ea typeface="宋体" panose="02010600030101010101" pitchFamily="2" charset="-122"/>
            </a:endParaRPr>
          </a:p>
          <a:p>
            <a:pPr marL="514350" indent="-514350">
              <a:buFont typeface="Wingdings" panose="05000000000000000000" pitchFamily="2" charset="2"/>
              <a:buNone/>
            </a:pPr>
            <a:endParaRPr lang="en-US" altLang="zh-CN" sz="24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2768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zh-CN">
                <a:ea typeface="宋体" panose="02010600030101010101" pitchFamily="2" charset="-122"/>
              </a:rPr>
              <a:t>2.  Implementing </a:t>
            </a:r>
            <a:r>
              <a:rPr lang="en-US" altLang="zh-CN" u="sng">
                <a:ea typeface="宋体" panose="02010600030101010101" pitchFamily="2" charset="-122"/>
              </a:rPr>
              <a:t>Stack</a:t>
            </a:r>
            <a:r>
              <a:rPr lang="en-US" altLang="zh-CN">
                <a:ea typeface="宋体" panose="02010600030101010101" pitchFamily="2" charset="-122"/>
              </a:rPr>
              <a:t> ADT</a:t>
            </a:r>
          </a:p>
        </p:txBody>
      </p:sp>
      <p:sp>
        <p:nvSpPr>
          <p:cNvPr id="22532" name="Rectangle 3"/>
          <p:cNvSpPr>
            <a:spLocks noGrp="1" noChangeArrowheads="1"/>
          </p:cNvSpPr>
          <p:nvPr>
            <p:ph type="body" sz="half" idx="1"/>
          </p:nvPr>
        </p:nvSpPr>
        <p:spPr>
          <a:xfrm>
            <a:off x="228600" y="914400"/>
            <a:ext cx="8534400" cy="5334000"/>
          </a:xfrm>
        </p:spPr>
        <p:txBody>
          <a:bodyPr/>
          <a:lstStyle/>
          <a:p>
            <a:pPr marL="514350" indent="-514350">
              <a:lnSpc>
                <a:spcPct val="150000"/>
              </a:lnSpc>
              <a:buFont typeface="Wingdings" panose="05000000000000000000" pitchFamily="2" charset="2"/>
              <a:buNone/>
            </a:pPr>
            <a:r>
              <a:rPr lang="en-US" sz="2400" u="sng">
                <a:solidFill>
                  <a:srgbClr val="0000FF"/>
                </a:solidFill>
                <a:latin typeface="Arial" panose="020B0604020202020204" pitchFamily="34" charset="0"/>
                <a:cs typeface="Arial" panose="020B0604020202020204" pitchFamily="34" charset="0"/>
              </a:rPr>
              <a:t>Steps</a:t>
            </a:r>
            <a:endParaRPr lang="en-US"/>
          </a:p>
          <a:p>
            <a:pPr marL="514350" indent="-514350">
              <a:buClr>
                <a:srgbClr val="0000FF"/>
              </a:buClr>
              <a:buSzPct val="100000"/>
              <a:buFont typeface="Wingdings" panose="05000000000000000000" pitchFamily="2" charset="2"/>
              <a:buAutoNum type="arabicPeriod"/>
            </a:pPr>
            <a:r>
              <a:rPr lang="en-US" sz="2400" b="0" u="sng">
                <a:solidFill>
                  <a:srgbClr val="0000FF"/>
                </a:solidFill>
                <a:latin typeface="Arial" panose="020B0604020202020204" pitchFamily="34" charset="0"/>
                <a:cs typeface="Arial" panose="020B0604020202020204" pitchFamily="34" charset="0"/>
              </a:rPr>
              <a:t>Identify</a:t>
            </a:r>
            <a:r>
              <a:rPr lang="en-US" sz="2400" b="0">
                <a:solidFill>
                  <a:srgbClr val="0000FF"/>
                </a:solidFill>
                <a:latin typeface="Arial" panose="020B0604020202020204" pitchFamily="34" charset="0"/>
                <a:cs typeface="Arial" panose="020B0604020202020204" pitchFamily="34" charset="0"/>
              </a:rPr>
              <a:t> and </a:t>
            </a:r>
            <a:r>
              <a:rPr lang="en-US" sz="2400" b="0" u="sng">
                <a:solidFill>
                  <a:srgbClr val="0000FF"/>
                </a:solidFill>
                <a:latin typeface="Arial" panose="020B0604020202020204" pitchFamily="34" charset="0"/>
                <a:cs typeface="Arial" panose="020B0604020202020204" pitchFamily="34" charset="0"/>
              </a:rPr>
              <a:t>list</a:t>
            </a:r>
            <a:r>
              <a:rPr lang="en-US" sz="2400" b="0">
                <a:solidFill>
                  <a:srgbClr val="0000FF"/>
                </a:solidFill>
                <a:latin typeface="Arial" panose="020B0604020202020204" pitchFamily="34" charset="0"/>
                <a:cs typeface="Arial" panose="020B0604020202020204" pitchFamily="34" charset="0"/>
              </a:rPr>
              <a:t> the operations for </a:t>
            </a:r>
            <a:r>
              <a:rPr lang="en-US" sz="2400" b="0" u="sng">
                <a:solidFill>
                  <a:srgbClr val="0000FF"/>
                </a:solidFill>
                <a:latin typeface="Arial" panose="020B0604020202020204" pitchFamily="34" charset="0"/>
                <a:cs typeface="Arial" panose="020B0604020202020204" pitchFamily="34" charset="0"/>
              </a:rPr>
              <a:t>Stack</a:t>
            </a:r>
            <a:r>
              <a:rPr lang="en-US" sz="2400" b="0">
                <a:solidFill>
                  <a:srgbClr val="0000FF"/>
                </a:solidFill>
                <a:latin typeface="Arial" panose="020B0604020202020204" pitchFamily="34" charset="0"/>
                <a:cs typeface="Arial" panose="020B0604020202020204" pitchFamily="34" charset="0"/>
              </a:rPr>
              <a:t> ADT</a:t>
            </a:r>
          </a:p>
          <a:p>
            <a:pPr lvl="1">
              <a:buClr>
                <a:srgbClr val="008000"/>
              </a:buClr>
              <a:buSzPct val="100000"/>
              <a:buFont typeface="Wingdings" panose="05000000000000000000" pitchFamily="2" charset="2"/>
              <a:buChar char="F"/>
            </a:pPr>
            <a:r>
              <a:rPr lang="en-US" sz="2400" b="0" i="1">
                <a:solidFill>
                  <a:srgbClr val="00B0F0"/>
                </a:solidFill>
                <a:latin typeface="Arial" panose="020B0604020202020204" pitchFamily="34" charset="0"/>
                <a:cs typeface="Arial" panose="020B0604020202020204" pitchFamily="34" charset="0"/>
              </a:rPr>
              <a:t>  </a:t>
            </a:r>
            <a:r>
              <a:rPr lang="en-US" sz="2400" b="0" i="1">
                <a:solidFill>
                  <a:srgbClr val="008000"/>
                </a:solidFill>
                <a:latin typeface="Arial" panose="020B0604020202020204" pitchFamily="34" charset="0"/>
                <a:cs typeface="Arial" panose="020B0604020202020204" pitchFamily="34" charset="0"/>
              </a:rPr>
              <a:t>list of operations required for Stack ADT</a:t>
            </a:r>
          </a:p>
          <a:p>
            <a:pPr marL="0" indent="0">
              <a:buClr>
                <a:srgbClr val="0000FF"/>
              </a:buClr>
              <a:buSzPct val="100000"/>
              <a:buNone/>
            </a:pPr>
            <a:r>
              <a:rPr lang="en-US" sz="1000">
                <a:latin typeface="Arial" panose="020B0604020202020204" pitchFamily="34" charset="0"/>
                <a:cs typeface="Arial" panose="020B0604020202020204" pitchFamily="34" charset="0"/>
              </a:rPr>
              <a:t>  </a:t>
            </a:r>
          </a:p>
          <a:p>
            <a:pPr marL="514350" indent="-514350">
              <a:buClr>
                <a:srgbClr val="0000FF"/>
              </a:buClr>
              <a:buSzPct val="100000"/>
              <a:buFont typeface="Wingdings" panose="05000000000000000000" pitchFamily="2" charset="2"/>
              <a:buAutoNum type="arabicPeriod" startAt="2"/>
            </a:pPr>
            <a:r>
              <a:rPr lang="en-US" sz="2400" b="0" u="sng">
                <a:solidFill>
                  <a:srgbClr val="0000FF"/>
                </a:solidFill>
                <a:latin typeface="Arial" panose="020B0604020202020204" pitchFamily="34" charset="0"/>
                <a:cs typeface="Arial" panose="020B0604020202020204" pitchFamily="34" charset="0"/>
              </a:rPr>
              <a:t>Specify</a:t>
            </a:r>
            <a:r>
              <a:rPr lang="en-US" sz="2400" b="0">
                <a:solidFill>
                  <a:srgbClr val="0000FF"/>
                </a:solidFill>
                <a:latin typeface="Arial" panose="020B0604020202020204" pitchFamily="34" charset="0"/>
                <a:cs typeface="Arial" panose="020B0604020202020204" pitchFamily="34" charset="0"/>
              </a:rPr>
              <a:t> the Stack ADT interface </a:t>
            </a:r>
            <a:endParaRPr lang="en-US" sz="2400" b="0">
              <a:solidFill>
                <a:srgbClr val="00B0F0"/>
              </a:solidFill>
              <a:latin typeface="Arial" panose="020B0604020202020204" pitchFamily="34" charset="0"/>
              <a:cs typeface="Arial" panose="020B0604020202020204" pitchFamily="34" charset="0"/>
            </a:endParaRPr>
          </a:p>
          <a:p>
            <a:pPr marL="914400" lvl="1" indent="-514350">
              <a:buClr>
                <a:srgbClr val="0000FF"/>
              </a:buClr>
              <a:buSzPct val="100000"/>
              <a:buNone/>
            </a:pPr>
            <a:r>
              <a:rPr lang="en-SG" sz="2000" i="1">
                <a:solidFill>
                  <a:srgbClr val="00B0F0"/>
                </a:solidFill>
                <a:sym typeface="Wingdings" panose="05000000000000000000" pitchFamily="2" charset="2"/>
              </a:rPr>
              <a:t>    </a:t>
            </a:r>
            <a:r>
              <a:rPr lang="en-US" sz="2400" b="0" i="1">
                <a:solidFill>
                  <a:srgbClr val="008000"/>
                </a:solidFill>
                <a:latin typeface="Arial" panose="020B0604020202020204" pitchFamily="34" charset="0"/>
                <a:cs typeface="Arial" panose="020B0604020202020204" pitchFamily="34" charset="0"/>
              </a:rPr>
              <a:t>function prototypes of the operations for Stack ADT </a:t>
            </a:r>
            <a:r>
              <a:rPr lang="en-US" sz="2400" b="0" i="1">
                <a:solidFill>
                  <a:srgbClr val="008000"/>
                </a:solidFill>
                <a:latin typeface="Consolas" panose="020B0609020204030204" pitchFamily="49" charset="0"/>
                <a:cs typeface="Arial" panose="020B0604020202020204" pitchFamily="34" charset="0"/>
              </a:rPr>
              <a:t>(</a:t>
            </a:r>
            <a:r>
              <a:rPr lang="en-US" sz="2400" b="0" i="1">
                <a:solidFill>
                  <a:srgbClr val="008000"/>
                </a:solidFill>
                <a:latin typeface="Consolas" panose="020B0609020204030204" pitchFamily="49" charset="0"/>
                <a:cs typeface="Courier New" panose="02070309020205020404" pitchFamily="49" charset="0"/>
              </a:rPr>
              <a:t>Stack.h</a:t>
            </a:r>
            <a:r>
              <a:rPr lang="en-US" sz="2400" b="0" i="1">
                <a:solidFill>
                  <a:srgbClr val="008000"/>
                </a:solidFill>
                <a:latin typeface="Consolas" panose="020B0609020204030204" pitchFamily="49" charset="0"/>
                <a:cs typeface="Arial" panose="020B0604020202020204" pitchFamily="34" charset="0"/>
              </a:rPr>
              <a:t>)</a:t>
            </a:r>
          </a:p>
          <a:p>
            <a:pPr marL="514350" indent="-514350">
              <a:buClr>
                <a:srgbClr val="0000FF"/>
              </a:buClr>
              <a:buSzPct val="100000"/>
              <a:buFont typeface="Wingdings" panose="05000000000000000000" pitchFamily="2" charset="2"/>
              <a:buNone/>
            </a:pPr>
            <a:endParaRPr lang="en-US" sz="1000" b="0">
              <a:solidFill>
                <a:srgbClr val="00B0F0"/>
              </a:solidFill>
              <a:latin typeface="Arial" panose="020B0604020202020204" pitchFamily="34" charset="0"/>
              <a:cs typeface="Arial" panose="020B0604020202020204" pitchFamily="34" charset="0"/>
            </a:endParaRPr>
          </a:p>
          <a:p>
            <a:pPr marL="514350" indent="-514350">
              <a:buClr>
                <a:srgbClr val="0000FF"/>
              </a:buClr>
              <a:buSzPct val="100000"/>
              <a:buFont typeface="Wingdings" panose="05000000000000000000" pitchFamily="2" charset="2"/>
              <a:buAutoNum type="arabicPeriod" startAt="3"/>
            </a:pPr>
            <a:r>
              <a:rPr lang="en-US" sz="2400" b="0" u="sng">
                <a:solidFill>
                  <a:srgbClr val="0000FF"/>
                </a:solidFill>
                <a:latin typeface="Arial" panose="020B0604020202020204" pitchFamily="34" charset="0"/>
                <a:cs typeface="Arial" panose="020B0604020202020204" pitchFamily="34" charset="0"/>
              </a:rPr>
              <a:t>Implement</a:t>
            </a:r>
            <a:r>
              <a:rPr lang="en-US" sz="2400" b="0">
                <a:solidFill>
                  <a:srgbClr val="0000FF"/>
                </a:solidFill>
                <a:latin typeface="Arial" panose="020B0604020202020204" pitchFamily="34" charset="0"/>
                <a:cs typeface="Arial" panose="020B0604020202020204" pitchFamily="34" charset="0"/>
              </a:rPr>
              <a:t> the Stack operations	        </a:t>
            </a:r>
            <a:endParaRPr lang="en-US" sz="2400" b="0">
              <a:solidFill>
                <a:srgbClr val="00B0F0"/>
              </a:solidFill>
              <a:latin typeface="Arial" panose="020B0604020202020204" pitchFamily="34" charset="0"/>
              <a:cs typeface="Arial" panose="020B0604020202020204" pitchFamily="34" charset="0"/>
            </a:endParaRPr>
          </a:p>
          <a:p>
            <a:pPr marL="914400" lvl="1" indent="-514350">
              <a:buNone/>
            </a:pPr>
            <a:r>
              <a:rPr lang="en-SG" sz="2000" i="1">
                <a:solidFill>
                  <a:srgbClr val="00B0F0"/>
                </a:solidFill>
                <a:sym typeface="Wingdings" panose="05000000000000000000" pitchFamily="2" charset="2"/>
              </a:rPr>
              <a:t>    </a:t>
            </a:r>
            <a:r>
              <a:rPr lang="en-US" sz="2400" b="0" i="1">
                <a:solidFill>
                  <a:srgbClr val="008000"/>
                </a:solidFill>
                <a:latin typeface="Arial" panose="020B0604020202020204" pitchFamily="34" charset="0"/>
                <a:cs typeface="Arial" panose="020B0604020202020204" pitchFamily="34" charset="0"/>
                <a:sym typeface="Wingdings" panose="05000000000000000000" pitchFamily="2" charset="2"/>
              </a:rPr>
              <a:t>implementation</a:t>
            </a:r>
            <a:r>
              <a:rPr lang="en-US" sz="2400" b="0" i="1">
                <a:solidFill>
                  <a:srgbClr val="008000"/>
                </a:solidFill>
                <a:latin typeface="Arial" panose="020B0604020202020204" pitchFamily="34" charset="0"/>
                <a:cs typeface="Arial" panose="020B0604020202020204" pitchFamily="34" charset="0"/>
              </a:rPr>
              <a:t> of the operations for Stack ADT </a:t>
            </a:r>
            <a:r>
              <a:rPr lang="en-US" sz="2400" b="0" i="1">
                <a:solidFill>
                  <a:srgbClr val="008000"/>
                </a:solidFill>
                <a:latin typeface="Consolas" panose="020B0609020204030204" pitchFamily="49" charset="0"/>
                <a:cs typeface="Arial" panose="020B0604020202020204" pitchFamily="34" charset="0"/>
              </a:rPr>
              <a:t>(</a:t>
            </a:r>
            <a:r>
              <a:rPr lang="en-US" sz="2400" b="0" i="1">
                <a:solidFill>
                  <a:srgbClr val="008000"/>
                </a:solidFill>
                <a:latin typeface="Consolas" panose="020B0609020204030204" pitchFamily="49" charset="0"/>
                <a:cs typeface="Courier New" panose="02070309020205020404" pitchFamily="49" charset="0"/>
              </a:rPr>
              <a:t>Stack.cpp</a:t>
            </a:r>
            <a:r>
              <a:rPr lang="en-US" sz="2400" b="0" i="1">
                <a:solidFill>
                  <a:srgbClr val="008000"/>
                </a:solidFill>
                <a:latin typeface="Consolas" panose="020B0609020204030204" pitchFamily="49" charset="0"/>
                <a:cs typeface="Arial" panose="020B0604020202020204" pitchFamily="34" charset="0"/>
              </a:rPr>
              <a:t>)</a:t>
            </a:r>
            <a:endParaRPr lang="en-US" altLang="zh-CN" sz="2400" b="0" i="1">
              <a:solidFill>
                <a:srgbClr val="008000"/>
              </a:solidFill>
              <a:latin typeface="Consolas" panose="020B0609020204030204" pitchFamily="49" charset="0"/>
              <a:ea typeface="宋体" panose="02010600030101010101" pitchFamily="2" charset="-122"/>
            </a:endParaRPr>
          </a:p>
          <a:p>
            <a:pPr marL="514350" indent="-514350">
              <a:buFont typeface="Wingdings" panose="05000000000000000000" pitchFamily="2" charset="2"/>
              <a:buNone/>
            </a:pPr>
            <a:endParaRPr lang="en-US" altLang="zh-CN" sz="24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58796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sz="2800" b="0">
                <a:latin typeface="Arial" panose="020B0604020202020204" pitchFamily="34" charset="0"/>
                <a:cs typeface="Arial" panose="020B0604020202020204" pitchFamily="34" charset="0"/>
              </a:rPr>
              <a:t>Step 1 : Identify and list the operations for Stack ADT</a:t>
            </a:r>
            <a:endParaRPr lang="en-SG" sz="2800" b="0">
              <a:latin typeface="Arial" panose="020B0604020202020204" pitchFamily="34" charset="0"/>
              <a:cs typeface="Arial" panose="020B0604020202020204" pitchFamily="34" charset="0"/>
            </a:endParaRPr>
          </a:p>
        </p:txBody>
      </p:sp>
      <p:sp>
        <p:nvSpPr>
          <p:cNvPr id="22532" name="TextBox 4"/>
          <p:cNvSpPr txBox="1">
            <a:spLocks noChangeArrowheads="1"/>
          </p:cNvSpPr>
          <p:nvPr/>
        </p:nvSpPr>
        <p:spPr bwMode="auto">
          <a:xfrm>
            <a:off x="381000" y="838200"/>
            <a:ext cx="853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latin typeface="Arial" panose="020B0604020202020204" pitchFamily="34" charset="0"/>
                <a:cs typeface="Arial" panose="020B0604020202020204" pitchFamily="34" charset="0"/>
              </a:rPr>
              <a:t>The purpose of this step is to </a:t>
            </a:r>
            <a:r>
              <a:rPr lang="en-US" u="sng">
                <a:latin typeface="Arial" panose="020B0604020202020204" pitchFamily="34" charset="0"/>
                <a:cs typeface="Arial" panose="020B0604020202020204" pitchFamily="34" charset="0"/>
              </a:rPr>
              <a:t>identify</a:t>
            </a:r>
            <a:r>
              <a:rPr lang="en-US">
                <a:latin typeface="Arial" panose="020B0604020202020204" pitchFamily="34" charset="0"/>
                <a:cs typeface="Arial" panose="020B0604020202020204" pitchFamily="34" charset="0"/>
              </a:rPr>
              <a:t> and </a:t>
            </a:r>
            <a:r>
              <a:rPr lang="en-US" u="sng">
                <a:latin typeface="Arial" panose="020B0604020202020204" pitchFamily="34" charset="0"/>
                <a:cs typeface="Arial" panose="020B0604020202020204" pitchFamily="34" charset="0"/>
              </a:rPr>
              <a:t>list</a:t>
            </a:r>
            <a:r>
              <a:rPr lang="en-US">
                <a:latin typeface="Arial" panose="020B0604020202020204" pitchFamily="34" charset="0"/>
                <a:cs typeface="Arial" panose="020B0604020202020204" pitchFamily="34" charset="0"/>
              </a:rPr>
              <a:t> the </a:t>
            </a:r>
            <a:r>
              <a:rPr lang="en-US" b="1" u="sng">
                <a:solidFill>
                  <a:srgbClr val="0000FF"/>
                </a:solidFill>
                <a:latin typeface="Arial" panose="020B0604020202020204" pitchFamily="34" charset="0"/>
                <a:cs typeface="Arial" panose="020B0604020202020204" pitchFamily="34" charset="0"/>
              </a:rPr>
              <a:t>operations</a:t>
            </a:r>
            <a:r>
              <a:rPr lang="en-US">
                <a:latin typeface="Arial" panose="020B0604020202020204" pitchFamily="34" charset="0"/>
                <a:cs typeface="Arial" panose="020B0604020202020204" pitchFamily="34" charset="0"/>
              </a:rPr>
              <a:t> required for the ADT.</a:t>
            </a:r>
            <a:endParaRPr lang="en-SG">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9625109"/>
              </p:ext>
            </p:extLst>
          </p:nvPr>
        </p:nvGraphicFramePr>
        <p:xfrm>
          <a:off x="457200" y="1905000"/>
          <a:ext cx="8001000" cy="3772662"/>
        </p:xfrm>
        <a:graphic>
          <a:graphicData uri="http://schemas.openxmlformats.org/drawingml/2006/table">
            <a:tbl>
              <a:tblPr/>
              <a:tblGrid>
                <a:gridCol w="8001000">
                  <a:extLst>
                    <a:ext uri="{9D8B030D-6E8A-4147-A177-3AD203B41FA5}">
                      <a16:colId xmlns:a16="http://schemas.microsoft.com/office/drawing/2014/main" val="20000"/>
                    </a:ext>
                  </a:extLst>
                </a:gridCol>
              </a:tblGrid>
              <a:tr h="388938">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Operations </a:t>
                      </a:r>
                      <a:r>
                        <a:rPr kumimoji="0" 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(for Stack ADT)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192463">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360363" indent="-360363"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360363" marR="0" lvl="1" indent="-360363" algn="l" defTabSz="914400" rtl="0" eaLnBrk="1" fontAlgn="base" latinLnBrk="0" hangingPunct="1">
                        <a:lnSpc>
                          <a:spcPct val="150000"/>
                        </a:lnSpc>
                        <a:spcBef>
                          <a:spcPct val="0"/>
                        </a:spcBef>
                        <a:spcAft>
                          <a:spcPct val="0"/>
                        </a:spcAft>
                        <a:buClrTx/>
                        <a:buSzPct val="100000"/>
                        <a:buFont typeface="Arial" panose="020B0604020202020204" pitchFamily="34" charset="0"/>
                        <a:buChar char="•"/>
                        <a:tabLst/>
                      </a:pPr>
                      <a:r>
                        <a:rPr kumimoji="0" lang="en-US" sz="2400" b="0" i="0" u="none" strike="noStrike" cap="none" normalizeH="0" baseline="0">
                          <a:ln>
                            <a:noFill/>
                          </a:ln>
                          <a:solidFill>
                            <a:srgbClr val="0000FF"/>
                          </a:solidFill>
                          <a:effectLst/>
                          <a:latin typeface="Arial" panose="020B0604020202020204" pitchFamily="34" charset="0"/>
                          <a:cs typeface="Arial" panose="020B0604020202020204" pitchFamily="34" charset="0"/>
                        </a:rPr>
                        <a:t>create </a:t>
                      </a:r>
                      <a:r>
                        <a:rPr kumimoji="0" lang="en-US" sz="24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an empty stack</a:t>
                      </a:r>
                    </a:p>
                    <a:p>
                      <a:pPr marL="360363" marR="0" lvl="1" indent="-360363" algn="l" defTabSz="914400" rtl="0" eaLnBrk="1" fontAlgn="base" latinLnBrk="0" hangingPunct="1">
                        <a:lnSpc>
                          <a:spcPct val="150000"/>
                        </a:lnSpc>
                        <a:spcBef>
                          <a:spcPct val="0"/>
                        </a:spcBef>
                        <a:spcAft>
                          <a:spcPct val="0"/>
                        </a:spcAft>
                        <a:buClrTx/>
                        <a:buSzPct val="100000"/>
                        <a:buFont typeface="Arial" panose="020B0604020202020204" pitchFamily="34" charset="0"/>
                        <a:buChar char="•"/>
                        <a:tabLst/>
                      </a:pPr>
                      <a:r>
                        <a:rPr kumimoji="0" lang="en-US" sz="24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add an item to the top of stack (push)</a:t>
                      </a:r>
                    </a:p>
                    <a:p>
                      <a:pPr marL="360363" marR="0" lvl="1" indent="-360363" algn="l" defTabSz="914400" rtl="0" eaLnBrk="1" fontAlgn="base" latinLnBrk="0" hangingPunct="1">
                        <a:lnSpc>
                          <a:spcPct val="150000"/>
                        </a:lnSpc>
                        <a:spcBef>
                          <a:spcPct val="0"/>
                        </a:spcBef>
                        <a:spcAft>
                          <a:spcPct val="0"/>
                        </a:spcAft>
                        <a:buClrTx/>
                        <a:buSzPct val="100000"/>
                        <a:buFont typeface="Arial" panose="020B0604020202020204" pitchFamily="34" charset="0"/>
                        <a:buChar char="•"/>
                        <a:tabLst/>
                      </a:pPr>
                      <a:r>
                        <a:rPr kumimoji="0" lang="en-US" sz="24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remove an item from top of stack (pop)</a:t>
                      </a:r>
                    </a:p>
                    <a:p>
                      <a:pPr marL="360363" marR="0" lvl="1" indent="-360363" algn="l" defTabSz="914400" rtl="0" eaLnBrk="1" fontAlgn="base" latinLnBrk="0" hangingPunct="1">
                        <a:lnSpc>
                          <a:spcPct val="150000"/>
                        </a:lnSpc>
                        <a:spcBef>
                          <a:spcPct val="0"/>
                        </a:spcBef>
                        <a:spcAft>
                          <a:spcPct val="0"/>
                        </a:spcAft>
                        <a:buClrTx/>
                        <a:buSzPct val="100000"/>
                        <a:buFont typeface="Arial" panose="020B0604020202020204" pitchFamily="34" charset="0"/>
                        <a:buChar char="•"/>
                        <a:tabLst/>
                      </a:pPr>
                      <a:r>
                        <a:rPr kumimoji="0" lang="en-US" sz="24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retrieve/ look at item at top of stack (peek or </a:t>
                      </a:r>
                      <a:r>
                        <a:rPr kumimoji="0" lang="en-US" sz="2400" b="0" i="0" u="none" strike="noStrike" cap="none" normalizeH="0" baseline="0" dirty="0" err="1">
                          <a:ln>
                            <a:noFill/>
                          </a:ln>
                          <a:solidFill>
                            <a:srgbClr val="0000FF"/>
                          </a:solidFill>
                          <a:effectLst/>
                          <a:latin typeface="Arial" panose="020B0604020202020204" pitchFamily="34" charset="0"/>
                          <a:cs typeface="Arial" panose="020B0604020202020204" pitchFamily="34" charset="0"/>
                        </a:rPr>
                        <a:t>getTop</a:t>
                      </a:r>
                      <a:r>
                        <a:rPr kumimoji="0" lang="en-US" sz="24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a:t>
                      </a:r>
                    </a:p>
                    <a:p>
                      <a:pPr marL="360363" marR="0" lvl="1" indent="-360363" algn="l" defTabSz="914400" rtl="0" eaLnBrk="1" fontAlgn="base" latinLnBrk="0" hangingPunct="1">
                        <a:lnSpc>
                          <a:spcPct val="150000"/>
                        </a:lnSpc>
                        <a:spcBef>
                          <a:spcPct val="0"/>
                        </a:spcBef>
                        <a:spcAft>
                          <a:spcPct val="0"/>
                        </a:spcAft>
                        <a:buClrTx/>
                        <a:buSzPct val="100000"/>
                        <a:buFont typeface="Arial" panose="020B0604020202020204" pitchFamily="34" charset="0"/>
                        <a:buChar char="•"/>
                        <a:tabLst/>
                      </a:pPr>
                      <a:r>
                        <a:rPr kumimoji="0" lang="en-US" sz="24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check whether the stack is empty</a:t>
                      </a:r>
                    </a:p>
                    <a:p>
                      <a:pPr marL="360363" marR="0" lvl="1" indent="-360363" algn="l" defTabSz="914400" rtl="0" eaLnBrk="1" fontAlgn="base" latinLnBrk="0" hangingPunct="1">
                        <a:lnSpc>
                          <a:spcPct val="150000"/>
                        </a:lnSpc>
                        <a:spcBef>
                          <a:spcPct val="0"/>
                        </a:spcBef>
                        <a:spcAft>
                          <a:spcPct val="0"/>
                        </a:spcAft>
                        <a:buClrTx/>
                        <a:buSzPct val="100000"/>
                        <a:buFont typeface="Arial" panose="020B0604020202020204" pitchFamily="34" charset="0"/>
                        <a:buChar char="•"/>
                        <a:tabLst/>
                      </a:pPr>
                      <a:r>
                        <a:rPr kumimoji="0" lang="en-US" sz="2400" b="0" i="0" u="none" strike="noStrike" cap="none" normalizeH="0" baseline="0" dirty="0">
                          <a:ln>
                            <a:noFill/>
                          </a:ln>
                          <a:solidFill>
                            <a:srgbClr val="008000"/>
                          </a:solidFill>
                          <a:effectLst/>
                          <a:latin typeface="Arial" panose="020B0604020202020204" pitchFamily="34" charset="0"/>
                          <a:cs typeface="Arial" panose="020B0604020202020204" pitchFamily="34" charset="0"/>
                        </a:rPr>
                        <a:t>destroy </a:t>
                      </a:r>
                      <a:r>
                        <a:rPr kumimoji="0" lang="en-US" sz="2400" b="0" i="0" u="none" strike="noStrike" cap="none" normalizeH="0" baseline="0">
                          <a:ln>
                            <a:noFill/>
                          </a:ln>
                          <a:solidFill>
                            <a:srgbClr val="008000"/>
                          </a:solidFill>
                          <a:effectLst/>
                          <a:latin typeface="Arial" panose="020B0604020202020204" pitchFamily="34" charset="0"/>
                          <a:cs typeface="Arial" panose="020B0604020202020204" pitchFamily="34" charset="0"/>
                        </a:rPr>
                        <a:t>the stack </a:t>
                      </a:r>
                      <a:endParaRPr kumimoji="0" lang="en-US" sz="2400" b="0" i="0" u="none" strike="noStrike" cap="none" normalizeH="0" baseline="0" dirty="0">
                        <a:ln>
                          <a:noFill/>
                        </a:ln>
                        <a:solidFill>
                          <a:srgbClr val="008000"/>
                        </a:solidFill>
                        <a:effectLst/>
                        <a:latin typeface="Arial" panose="020B060402020202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0167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sz="2800" b="0">
                <a:latin typeface="Arial" panose="020B0604020202020204" pitchFamily="34" charset="0"/>
                <a:cs typeface="Arial" panose="020B0604020202020204" pitchFamily="34" charset="0"/>
              </a:rPr>
              <a:t>Step 2 : Specify the Stack ADT (</a:t>
            </a:r>
            <a:r>
              <a:rPr lang="en-US" sz="2800" b="0">
                <a:latin typeface="Courier New" panose="02070309020205020404" pitchFamily="49" charset="0"/>
                <a:cs typeface="Courier New" panose="02070309020205020404" pitchFamily="49" charset="0"/>
              </a:rPr>
              <a:t>Stack.h</a:t>
            </a:r>
            <a:r>
              <a:rPr lang="en-US" sz="2800" b="0">
                <a:latin typeface="Arial" panose="020B0604020202020204" pitchFamily="34" charset="0"/>
                <a:cs typeface="Arial" panose="020B0604020202020204" pitchFamily="34" charset="0"/>
              </a:rPr>
              <a:t>)</a:t>
            </a:r>
            <a:endParaRPr lang="en-SG" sz="2800" b="0">
              <a:latin typeface="Arial" panose="020B0604020202020204" pitchFamily="34" charset="0"/>
              <a:cs typeface="Arial" panose="020B0604020202020204" pitchFamily="34" charset="0"/>
            </a:endParaRPr>
          </a:p>
        </p:txBody>
      </p:sp>
      <p:sp>
        <p:nvSpPr>
          <p:cNvPr id="23556" name="TextBox 4"/>
          <p:cNvSpPr txBox="1">
            <a:spLocks noChangeArrowheads="1"/>
          </p:cNvSpPr>
          <p:nvPr/>
        </p:nvSpPr>
        <p:spPr bwMode="auto">
          <a:xfrm>
            <a:off x="381000" y="914400"/>
            <a:ext cx="838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latin typeface="Arial" panose="020B0604020202020204" pitchFamily="34" charset="0"/>
                <a:cs typeface="Arial" panose="020B0604020202020204" pitchFamily="34" charset="0"/>
              </a:rPr>
              <a:t>The purpose of this step is to specify the </a:t>
            </a:r>
            <a:r>
              <a:rPr lang="en-US" b="1" u="sng">
                <a:solidFill>
                  <a:srgbClr val="0000FF"/>
                </a:solidFill>
                <a:latin typeface="Arial" panose="020B0604020202020204" pitchFamily="34" charset="0"/>
                <a:cs typeface="Arial" panose="020B0604020202020204" pitchFamily="34" charset="0"/>
              </a:rPr>
              <a:t>function prototypes/headers</a:t>
            </a:r>
            <a:r>
              <a:rPr lang="en-US">
                <a:latin typeface="Arial" panose="020B0604020202020204" pitchFamily="34" charset="0"/>
                <a:cs typeface="Arial" panose="020B0604020202020204" pitchFamily="34" charset="0"/>
              </a:rPr>
              <a:t> of each of the operations clearly</a:t>
            </a:r>
            <a:endParaRPr lang="en-SG">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54535742"/>
              </p:ext>
            </p:extLst>
          </p:nvPr>
        </p:nvGraphicFramePr>
        <p:xfrm>
          <a:off x="457200" y="1973263"/>
          <a:ext cx="8153400" cy="4057905"/>
        </p:xfrm>
        <a:graphic>
          <a:graphicData uri="http://schemas.openxmlformats.org/drawingml/2006/table">
            <a:tbl>
              <a:tblPr/>
              <a:tblGrid>
                <a:gridCol w="8153400">
                  <a:extLst>
                    <a:ext uri="{9D8B030D-6E8A-4147-A177-3AD203B41FA5}">
                      <a16:colId xmlns:a16="http://schemas.microsoft.com/office/drawing/2014/main" val="20000"/>
                    </a:ext>
                  </a:extLst>
                </a:gridCol>
              </a:tblGrid>
              <a:tr h="455748">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Specification of Stack  ADT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02157">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Stack()</a:t>
                      </a: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push(</a:t>
                      </a:r>
                      <a:r>
                        <a:rPr kumimoji="0" lang="en-US" sz="2400" b="0" i="0" u="none" strike="noStrike" cap="none" normalizeH="0" baseline="0" dirty="0" err="1">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ItemType</a:t>
                      </a:r>
                      <a:r>
                        <a:rPr kumimoji="0" lang="en-US" sz="2400" b="0" i="0" u="none" strike="noStrike" cap="none" normalizeH="0" baseline="0" dirty="0">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 item):bool</a:t>
                      </a: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pop():bool</a:t>
                      </a: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err="1">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getTop</a:t>
                      </a:r>
                      <a:r>
                        <a:rPr kumimoji="0" lang="en-US" sz="2400" b="0" i="0" u="none" strike="noStrike" cap="none" normalizeH="0" baseline="0" dirty="0">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a:t>
                      </a:r>
                      <a:r>
                        <a:rPr kumimoji="0" lang="en-US" sz="2400" b="0" i="0" u="none" strike="noStrike" cap="none" normalizeH="0" baseline="0" dirty="0" err="1">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ItemType</a:t>
                      </a:r>
                      <a:r>
                        <a:rPr kumimoji="0" lang="en-US" sz="2400" b="0" i="0" u="none" strike="noStrike" cap="none" normalizeH="0" baseline="0" dirty="0">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 &amp;item):void</a:t>
                      </a: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err="1">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isEmpty</a:t>
                      </a:r>
                      <a:r>
                        <a:rPr kumimoji="0" lang="en-US" sz="2400" b="0" i="0" u="none" strike="noStrike" cap="none" normalizeH="0" baseline="0" dirty="0">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():bool</a:t>
                      </a:r>
                      <a:endParaRPr kumimoji="0" lang="en-US" sz="2400" b="0" i="0" u="none" strike="noStrike" cap="none" normalizeH="0" baseline="0" dirty="0">
                        <a:ln>
                          <a:noFill/>
                        </a:ln>
                        <a:solidFill>
                          <a:srgbClr val="00B050"/>
                        </a:solidFill>
                        <a:effectLst/>
                        <a:latin typeface="Consolas" panose="020B0609020204030204" pitchFamily="49" charset="0"/>
                        <a:ea typeface="Verdana" panose="020B0604030504040204" pitchFamily="34" charset="0"/>
                        <a:cs typeface="Courier New" panose="02070309020205020404" pitchFamily="49" charset="0"/>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a:ln>
                            <a:noFill/>
                          </a:ln>
                          <a:solidFill>
                            <a:srgbClr val="008000"/>
                          </a:solidFill>
                          <a:effectLst/>
                          <a:latin typeface="Consolas" panose="020B0609020204030204" pitchFamily="49" charset="0"/>
                          <a:ea typeface="Verdana" panose="020B0604030504040204" pitchFamily="34" charset="0"/>
                          <a:cs typeface="Courier New" panose="02070309020205020404" pitchFamily="49" charset="0"/>
                        </a:rPr>
                        <a:t>~Stack() //for pointers-based implementation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97748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zh-CN" sz="2800" b="0" dirty="0">
                <a:latin typeface="Arial" panose="020B0604020202020204" pitchFamily="34" charset="0"/>
                <a:ea typeface="宋体" panose="02010600030101010101" pitchFamily="2" charset="-122"/>
                <a:cs typeface="Arial" panose="020B0604020202020204" pitchFamily="34" charset="0"/>
              </a:rPr>
              <a:t>Specification of Stack ADT(</a:t>
            </a:r>
            <a:r>
              <a:rPr lang="en-US" altLang="zh-CN" sz="2800" b="0" dirty="0">
                <a:solidFill>
                  <a:srgbClr val="FF0000"/>
                </a:solidFill>
                <a:latin typeface="Arial" panose="020B0604020202020204" pitchFamily="34" charset="0"/>
                <a:ea typeface="宋体" panose="02010600030101010101" pitchFamily="2" charset="-122"/>
                <a:cs typeface="Arial" panose="020B0604020202020204" pitchFamily="34" charset="0"/>
              </a:rPr>
              <a:t>Array-based</a:t>
            </a:r>
            <a:r>
              <a:rPr lang="en-US" altLang="zh-CN" sz="2800" b="0" dirty="0">
                <a:latin typeface="Arial" panose="020B0604020202020204" pitchFamily="34" charset="0"/>
                <a:ea typeface="宋体" panose="02010600030101010101" pitchFamily="2" charset="-122"/>
                <a:cs typeface="Arial" panose="020B0604020202020204" pitchFamily="34" charset="0"/>
              </a:rPr>
              <a:t>) - </a:t>
            </a:r>
            <a:r>
              <a:rPr lang="en-US" altLang="zh-CN" sz="2800" b="0" dirty="0" err="1">
                <a:latin typeface="Courier New" panose="02070309020205020404" pitchFamily="49" charset="0"/>
                <a:ea typeface="宋体" panose="02010600030101010101" pitchFamily="2" charset="-122"/>
                <a:cs typeface="Courier New" panose="02070309020205020404" pitchFamily="49" charset="0"/>
              </a:rPr>
              <a:t>stack.h</a:t>
            </a:r>
            <a:endParaRPr lang="en-US" altLang="zh-CN" sz="2800" b="0" dirty="0">
              <a:latin typeface="Courier New" panose="02070309020205020404" pitchFamily="49" charset="0"/>
              <a:ea typeface="宋体" panose="02010600030101010101" pitchFamily="2" charset="-122"/>
              <a:cs typeface="Courier New" panose="02070309020205020404" pitchFamily="49" charset="0"/>
            </a:endParaRPr>
          </a:p>
        </p:txBody>
      </p:sp>
      <p:pic>
        <p:nvPicPr>
          <p:cNvPr id="14" name="Picture 13">
            <a:extLst>
              <a:ext uri="{FF2B5EF4-FFF2-40B4-BE49-F238E27FC236}">
                <a16:creationId xmlns:a16="http://schemas.microsoft.com/office/drawing/2014/main" id="{DD1E5F9D-187B-4E33-983D-5D6492D7821E}"/>
              </a:ext>
            </a:extLst>
          </p:cNvPr>
          <p:cNvPicPr>
            <a:picLocks noChangeAspect="1"/>
          </p:cNvPicPr>
          <p:nvPr/>
        </p:nvPicPr>
        <p:blipFill>
          <a:blip r:embed="rId3"/>
          <a:stretch>
            <a:fillRect/>
          </a:stretch>
        </p:blipFill>
        <p:spPr>
          <a:xfrm>
            <a:off x="297180" y="834390"/>
            <a:ext cx="3829050" cy="3200400"/>
          </a:xfrm>
          <a:prstGeom prst="rect">
            <a:avLst/>
          </a:prstGeom>
        </p:spPr>
      </p:pic>
      <p:pic>
        <p:nvPicPr>
          <p:cNvPr id="15" name="Picture 14">
            <a:extLst>
              <a:ext uri="{FF2B5EF4-FFF2-40B4-BE49-F238E27FC236}">
                <a16:creationId xmlns:a16="http://schemas.microsoft.com/office/drawing/2014/main" id="{1B54201C-76F1-462D-9469-BE626F4398FF}"/>
              </a:ext>
            </a:extLst>
          </p:cNvPr>
          <p:cNvPicPr>
            <a:picLocks noChangeAspect="1"/>
          </p:cNvPicPr>
          <p:nvPr/>
        </p:nvPicPr>
        <p:blipFill>
          <a:blip r:embed="rId4"/>
          <a:stretch>
            <a:fillRect/>
          </a:stretch>
        </p:blipFill>
        <p:spPr>
          <a:xfrm>
            <a:off x="4126230" y="834390"/>
            <a:ext cx="4610100" cy="5362575"/>
          </a:xfrm>
          <a:prstGeom prst="rect">
            <a:avLst/>
          </a:prstGeom>
        </p:spPr>
      </p:pic>
    </p:spTree>
    <p:extLst>
      <p:ext uri="{BB962C8B-B14F-4D97-AF65-F5344CB8AC3E}">
        <p14:creationId xmlns:p14="http://schemas.microsoft.com/office/powerpoint/2010/main" val="3762165518"/>
      </p:ext>
    </p:extLst>
  </p:cSld>
  <p:clrMapOvr>
    <a:masterClrMapping/>
  </p:clrMapOvr>
</p:sld>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Tahom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7273</TotalTime>
  <Words>4934</Words>
  <Application>Microsoft Office PowerPoint</Application>
  <PresentationFormat>On-screen Show (4:3)</PresentationFormat>
  <Paragraphs>664</Paragraphs>
  <Slides>34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Arial Narrow</vt:lpstr>
      <vt:lpstr>Calibri</vt:lpstr>
      <vt:lpstr>Consolas</vt:lpstr>
      <vt:lpstr>Courier New</vt:lpstr>
      <vt:lpstr>Segoe UI</vt:lpstr>
      <vt:lpstr>Tahoma</vt:lpstr>
      <vt:lpstr>Verdana</vt:lpstr>
      <vt:lpstr>Wingdings</vt:lpstr>
      <vt:lpstr>Contport</vt:lpstr>
      <vt:lpstr>PowerPoint Presentation</vt:lpstr>
      <vt:lpstr>Topics</vt:lpstr>
      <vt:lpstr>References</vt:lpstr>
      <vt:lpstr>1. Stack ADT</vt:lpstr>
      <vt:lpstr>Stack ADT</vt:lpstr>
      <vt:lpstr>2.  Implementing Stack ADT</vt:lpstr>
      <vt:lpstr>Step 1 : Identify and list the operations for Stack ADT</vt:lpstr>
      <vt:lpstr>Step 2 : Specify the Stack ADT (Stack.h)</vt:lpstr>
      <vt:lpstr>Specification of Stack ADT(Array-based) - stack.h</vt:lpstr>
      <vt:lpstr>Array-based Implementation of Stack ADT</vt:lpstr>
      <vt:lpstr>Implementing the operations (Array-based)- stack.cpp</vt:lpstr>
      <vt:lpstr>Pointer-based Implementation of Stack ADT</vt:lpstr>
      <vt:lpstr>Pointer-based Implementation of Stack ADT</vt:lpstr>
      <vt:lpstr>Node Structure </vt:lpstr>
      <vt:lpstr>Specification of Stack ADT(Pointer-based) - Stack.h</vt:lpstr>
      <vt:lpstr>Pushing an item on top of the Stack</vt:lpstr>
      <vt:lpstr>Algorithm : push an item on top of the Stack</vt:lpstr>
      <vt:lpstr>Pop an item from top of the Stack</vt:lpstr>
      <vt:lpstr>Algorithm : pop item from top of the stack</vt:lpstr>
      <vt:lpstr>Algorithm : retrieving an item at top of the Stack</vt:lpstr>
      <vt:lpstr>Applications of Stack</vt:lpstr>
      <vt:lpstr>3. Application of Stack ADT – Balanced Parentheses</vt:lpstr>
      <vt:lpstr>3. Application of Stack ADT – Balanced Parentheses</vt:lpstr>
      <vt:lpstr>3. Application of Stack ADT – Balanced Parentheses</vt:lpstr>
      <vt:lpstr>3. Application of Stack ADT – Balanced Parentheses</vt:lpstr>
      <vt:lpstr>3. Application of Stack ADT – website history</vt:lpstr>
      <vt:lpstr>Algorithm : website history</vt:lpstr>
      <vt:lpstr>3. Application of Stack ADT – maze traversal</vt:lpstr>
      <vt:lpstr>3. Application of Stack ADT – maze traversal</vt:lpstr>
      <vt:lpstr>Algorithm : Maze traversal 1</vt:lpstr>
      <vt:lpstr>Algorithm : Maze traversal 2</vt:lpstr>
      <vt:lpstr>Sample Maze</vt:lpstr>
      <vt:lpstr>Some points to note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Charles</dc:creator>
  <cp:keywords>DSA</cp:keywords>
  <cp:lastModifiedBy>Lee Quan Sheng /IT</cp:lastModifiedBy>
  <cp:revision>456</cp:revision>
  <cp:lastPrinted>2000-08-04T01:42:18Z</cp:lastPrinted>
  <dcterms:created xsi:type="dcterms:W3CDTF">1995-05-28T16:29:18Z</dcterms:created>
  <dcterms:modified xsi:type="dcterms:W3CDTF">2020-11-09T16:07:06Z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True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twq2@np.edu.sg</vt:lpwstr>
  </property>
  <property fmtid="{D5CDD505-2E9C-101B-9397-08002B2CF9AE}" pid="5" name="MSIP_Label_84f81056-721b-4b22-8334-0449c6cc893e_SetDate">
    <vt:lpwstr>2019-10-23T01:46:36.3381125Z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e9227b8e-de82-4c6f-9487-2d43e28f35f5</vt:lpwstr>
  </property>
  <property fmtid="{D5CDD505-2E9C-101B-9397-08002B2CF9AE}" pid="9" name="MSIP_Label_84f81056-721b-4b22-8334-0449c6cc893e_Extended_MSFT_Method">
    <vt:lpwstr>Automatic</vt:lpwstr>
  </property>
  <property fmtid="{D5CDD505-2E9C-101B-9397-08002B2CF9AE}" pid="10" name="MSIP_Label_30286cb9-b49f-4646-87a5-340028348160_Enabled">
    <vt:lpwstr>True</vt:lpwstr>
  </property>
  <property fmtid="{D5CDD505-2E9C-101B-9397-08002B2CF9AE}" pid="11" name="MSIP_Label_30286cb9-b49f-4646-87a5-340028348160_SiteId">
    <vt:lpwstr>cba9e115-3016-4462-a1ab-a565cba0cdf1</vt:lpwstr>
  </property>
  <property fmtid="{D5CDD505-2E9C-101B-9397-08002B2CF9AE}" pid="12" name="MSIP_Label_30286cb9-b49f-4646-87a5-340028348160_Owner">
    <vt:lpwstr>twq2@np.edu.sg</vt:lpwstr>
  </property>
  <property fmtid="{D5CDD505-2E9C-101B-9397-08002B2CF9AE}" pid="13" name="MSIP_Label_30286cb9-b49f-4646-87a5-340028348160_SetDate">
    <vt:lpwstr>2019-10-23T01:46:36.3381125Z</vt:lpwstr>
  </property>
  <property fmtid="{D5CDD505-2E9C-101B-9397-08002B2CF9AE}" pid="14" name="MSIP_Label_30286cb9-b49f-4646-87a5-340028348160_Name">
    <vt:lpwstr>Non Sensitive</vt:lpwstr>
  </property>
  <property fmtid="{D5CDD505-2E9C-101B-9397-08002B2CF9AE}" pid="15" name="MSIP_Label_30286cb9-b49f-4646-87a5-340028348160_Application">
    <vt:lpwstr>Microsoft Azure Information Protection</vt:lpwstr>
  </property>
  <property fmtid="{D5CDD505-2E9C-101B-9397-08002B2CF9AE}" pid="16" name="MSIP_Label_30286cb9-b49f-4646-87a5-340028348160_ActionId">
    <vt:lpwstr>e9227b8e-de82-4c6f-9487-2d43e28f35f5</vt:lpwstr>
  </property>
  <property fmtid="{D5CDD505-2E9C-101B-9397-08002B2CF9AE}" pid="17" name="MSIP_Label_30286cb9-b49f-4646-87a5-340028348160_Parent">
    <vt:lpwstr>84f81056-721b-4b22-8334-0449c6cc893e</vt:lpwstr>
  </property>
  <property fmtid="{D5CDD505-2E9C-101B-9397-08002B2CF9AE}" pid="18" name="MSIP_Label_30286cb9-b49f-4646-87a5-340028348160_Extended_MSFT_Method">
    <vt:lpwstr>Automatic</vt:lpwstr>
  </property>
  <property fmtid="{D5CDD505-2E9C-101B-9397-08002B2CF9AE}" pid="19" name="Sensitivity">
    <vt:lpwstr>Official (Closed) Non Sensitive</vt:lpwstr>
  </property>
</Properties>
</file>